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4"/>
  </p:sldMasterIdLst>
  <p:notesMasterIdLst>
    <p:notesMasterId r:id="rId90"/>
  </p:notesMasterIdLst>
  <p:sldIdLst>
    <p:sldId id="257" r:id="rId5"/>
    <p:sldId id="354" r:id="rId6"/>
    <p:sldId id="258" r:id="rId7"/>
    <p:sldId id="355" r:id="rId8"/>
    <p:sldId id="260" r:id="rId9"/>
    <p:sldId id="261" r:id="rId10"/>
    <p:sldId id="262" r:id="rId11"/>
    <p:sldId id="263" r:id="rId12"/>
    <p:sldId id="356" r:id="rId13"/>
    <p:sldId id="357" r:id="rId14"/>
    <p:sldId id="265" r:id="rId15"/>
    <p:sldId id="256" r:id="rId16"/>
    <p:sldId id="264" r:id="rId17"/>
    <p:sldId id="269" r:id="rId18"/>
    <p:sldId id="270" r:id="rId19"/>
    <p:sldId id="445" r:id="rId20"/>
    <p:sldId id="350" r:id="rId21"/>
    <p:sldId id="272" r:id="rId22"/>
    <p:sldId id="273" r:id="rId23"/>
    <p:sldId id="274" r:id="rId24"/>
    <p:sldId id="275" r:id="rId25"/>
    <p:sldId id="277" r:id="rId26"/>
    <p:sldId id="278" r:id="rId27"/>
    <p:sldId id="279" r:id="rId28"/>
    <p:sldId id="358" r:id="rId29"/>
    <p:sldId id="280" r:id="rId30"/>
    <p:sldId id="290" r:id="rId31"/>
    <p:sldId id="282" r:id="rId32"/>
    <p:sldId id="288" r:id="rId33"/>
    <p:sldId id="607" r:id="rId34"/>
    <p:sldId id="292" r:id="rId35"/>
    <p:sldId id="588" r:id="rId36"/>
    <p:sldId id="587" r:id="rId37"/>
    <p:sldId id="311" r:id="rId38"/>
    <p:sldId id="314" r:id="rId39"/>
    <p:sldId id="584" r:id="rId40"/>
    <p:sldId id="599" r:id="rId41"/>
    <p:sldId id="581" r:id="rId42"/>
    <p:sldId id="585" r:id="rId43"/>
    <p:sldId id="589" r:id="rId44"/>
    <p:sldId id="359" r:id="rId45"/>
    <p:sldId id="304" r:id="rId46"/>
    <p:sldId id="591" r:id="rId47"/>
    <p:sldId id="306" r:id="rId48"/>
    <p:sldId id="360" r:id="rId49"/>
    <p:sldId id="308" r:id="rId50"/>
    <p:sldId id="586" r:id="rId51"/>
    <p:sldId id="310" r:id="rId52"/>
    <p:sldId id="363" r:id="rId53"/>
    <p:sldId id="590" r:id="rId54"/>
    <p:sldId id="317" r:id="rId55"/>
    <p:sldId id="362" r:id="rId56"/>
    <p:sldId id="319" r:id="rId57"/>
    <p:sldId id="320" r:id="rId58"/>
    <p:sldId id="322" r:id="rId59"/>
    <p:sldId id="323" r:id="rId60"/>
    <p:sldId id="324" r:id="rId61"/>
    <p:sldId id="596" r:id="rId62"/>
    <p:sldId id="592" r:id="rId63"/>
    <p:sldId id="582" r:id="rId64"/>
    <p:sldId id="328" r:id="rId65"/>
    <p:sldId id="334" r:id="rId66"/>
    <p:sldId id="332" r:id="rId67"/>
    <p:sldId id="333" r:id="rId68"/>
    <p:sldId id="331" r:id="rId69"/>
    <p:sldId id="598" r:id="rId70"/>
    <p:sldId id="336" r:id="rId71"/>
    <p:sldId id="351" r:id="rId72"/>
    <p:sldId id="337" r:id="rId73"/>
    <p:sldId id="338" r:id="rId74"/>
    <p:sldId id="339" r:id="rId75"/>
    <p:sldId id="340" r:id="rId76"/>
    <p:sldId id="341" r:id="rId77"/>
    <p:sldId id="597" r:id="rId78"/>
    <p:sldId id="593" r:id="rId79"/>
    <p:sldId id="631" r:id="rId80"/>
    <p:sldId id="625" r:id="rId81"/>
    <p:sldId id="626" r:id="rId82"/>
    <p:sldId id="627" r:id="rId83"/>
    <p:sldId id="628" r:id="rId84"/>
    <p:sldId id="629" r:id="rId85"/>
    <p:sldId id="630" r:id="rId86"/>
    <p:sldId id="619" r:id="rId87"/>
    <p:sldId id="620" r:id="rId88"/>
    <p:sldId id="622" r:id="rId8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2D200454-40CA-4A62-9FC3-DE9A4176ACB9}">
      <p15:notes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0" roundtripDataSignature="AMtx7mhqZxY32dvB9Ucs3hTAfD6+cWWlE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5B23107-CE6F-1CEF-A293-2B09BE788F59}" name="Cynthia C Beckmann" initials="CB" userId="S::Cynthia.Beckmann@nau.edu::36c6a4d0-81f9-4661-beb6-2762229b0327" providerId="AD"/>
  <p188:author id="{7D45AD51-47AA-AA23-C357-64E9FB2BC62E}" name="Nicole Stone" initials="NS" userId="S::Nicole.Stone@nau.edu::77384c7d-bf51-484f-86b4-dd3056915ba5" providerId="AD"/>
  <p188:author id="{01314597-402B-A9F5-94D9-E14EA7040023}" name="Greta L Kreuzer" initials="GK" userId="S::greta.kreuzer@nau.edu::382d9aae-079e-422f-bb34-72c3e3cff74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Nikki Crawford, PhD" initials="" lastIdx="1" clrIdx="0"/>
  <p:cmAuthor id="1" name="Cheryl Wrinkle" initials="CW" lastIdx="1" clrIdx="1">
    <p:extLst>
      <p:ext uri="{19B8F6BF-5375-455C-9EA6-DF929625EA0E}">
        <p15:presenceInfo xmlns:p15="http://schemas.microsoft.com/office/powerpoint/2012/main" userId="ce56f3cafbad369f" providerId="Windows Live"/>
      </p:ext>
    </p:extLst>
  </p:cmAuthor>
  <p:cmAuthor id="2" name="Cynthia C Beckmann" initials="CB" lastIdx="1" clrIdx="2">
    <p:extLst>
      <p:ext uri="{19B8F6BF-5375-455C-9EA6-DF929625EA0E}">
        <p15:presenceInfo xmlns:p15="http://schemas.microsoft.com/office/powerpoint/2012/main" userId="S::Cynthia.Beckmann@nau.edu::36c6a4d0-81f9-4661-beb6-2762229b03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D65"/>
    <a:srgbClr val="00A89E"/>
    <a:srgbClr val="CBE2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20E8F4-F4AB-46C4-9F27-6BB9233BE56F}" v="2" dt="2025-07-30T21:09:51.832"/>
  </p1510:revLst>
</p1510:revInfo>
</file>

<file path=ppt/tableStyles.xml><?xml version="1.0" encoding="utf-8"?>
<a:tblStyleLst xmlns:a="http://schemas.openxmlformats.org/drawingml/2006/main" def="{9919C1EF-BEBD-4FDB-ADB5-88AAFF56B2FA}">
  <a:tblStyle styleId="{9919C1EF-BEBD-4FDB-ADB5-88AAFF56B2FA}"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guide orient="horz" pos="1620"/>
        <p:guide pos="2880"/>
      </p:guideLst>
    </p:cSldViewPr>
  </p:slide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microsoft.com/office/2015/10/relationships/revisionInfo" Target="revisionInfo.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notesMaster" Target="notesMasters/notesMaster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118" Type="http://schemas.microsoft.com/office/2018/10/relationships/authors" Target="authors.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1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customschemas.google.com/relationships/presentationmetadata" Target="metadata"/><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 Stone" userId="77384c7d-bf51-484f-86b4-dd3056915ba5" providerId="ADAL" clId="{170C2979-EBF9-4446-92B3-1058950F377E}"/>
    <pc:docChg chg="undo redo custSel modSld">
      <pc:chgData name="Nicole Stone" userId="77384c7d-bf51-484f-86b4-dd3056915ba5" providerId="ADAL" clId="{170C2979-EBF9-4446-92B3-1058950F377E}" dt="2025-06-26T18:24:34.344" v="280" actId="948"/>
      <pc:docMkLst>
        <pc:docMk/>
      </pc:docMkLst>
      <pc:sldChg chg="modSp mod">
        <pc:chgData name="Nicole Stone" userId="77384c7d-bf51-484f-86b4-dd3056915ba5" providerId="ADAL" clId="{170C2979-EBF9-4446-92B3-1058950F377E}" dt="2025-06-16T15:53:36.424" v="188" actId="13244"/>
        <pc:sldMkLst>
          <pc:docMk/>
          <pc:sldMk cId="0" sldId="258"/>
        </pc:sldMkLst>
        <pc:spChg chg="mod ord">
          <ac:chgData name="Nicole Stone" userId="77384c7d-bf51-484f-86b4-dd3056915ba5" providerId="ADAL" clId="{170C2979-EBF9-4446-92B3-1058950F377E}" dt="2025-06-16T15:53:36.424" v="188" actId="13244"/>
          <ac:spMkLst>
            <pc:docMk/>
            <pc:sldMk cId="0" sldId="258"/>
            <ac:spMk id="2" creationId="{CFC8B8E3-5733-6FAB-D158-69ABBD5886D0}"/>
          </ac:spMkLst>
        </pc:spChg>
        <pc:spChg chg="mod ord">
          <ac:chgData name="Nicole Stone" userId="77384c7d-bf51-484f-86b4-dd3056915ba5" providerId="ADAL" clId="{170C2979-EBF9-4446-92B3-1058950F377E}" dt="2025-06-16T15:53:18.754" v="187" actId="13244"/>
          <ac:spMkLst>
            <pc:docMk/>
            <pc:sldMk cId="0" sldId="258"/>
            <ac:spMk id="248" creationId="{00000000-0000-0000-0000-000000000000}"/>
          </ac:spMkLst>
        </pc:spChg>
        <pc:graphicFrameChg chg="modGraphic">
          <ac:chgData name="Nicole Stone" userId="77384c7d-bf51-484f-86b4-dd3056915ba5" providerId="ADAL" clId="{170C2979-EBF9-4446-92B3-1058950F377E}" dt="2025-06-16T15:09:27.249" v="0" actId="13238"/>
          <ac:graphicFrameMkLst>
            <pc:docMk/>
            <pc:sldMk cId="0" sldId="258"/>
            <ac:graphicFrameMk id="250" creationId="{00000000-0000-0000-0000-000000000000}"/>
          </ac:graphicFrameMkLst>
        </pc:graphicFrameChg>
      </pc:sldChg>
      <pc:sldChg chg="modSp mod">
        <pc:chgData name="Nicole Stone" userId="77384c7d-bf51-484f-86b4-dd3056915ba5" providerId="ADAL" clId="{170C2979-EBF9-4446-92B3-1058950F377E}" dt="2025-06-16T15:53:51.851" v="189" actId="13244"/>
        <pc:sldMkLst>
          <pc:docMk/>
          <pc:sldMk cId="0" sldId="260"/>
        </pc:sldMkLst>
        <pc:spChg chg="ord">
          <ac:chgData name="Nicole Stone" userId="77384c7d-bf51-484f-86b4-dd3056915ba5" providerId="ADAL" clId="{170C2979-EBF9-4446-92B3-1058950F377E}" dt="2025-06-16T15:53:51.851" v="189" actId="13244"/>
          <ac:spMkLst>
            <pc:docMk/>
            <pc:sldMk cId="0" sldId="260"/>
            <ac:spMk id="264" creationId="{00000000-0000-0000-0000-000000000000}"/>
          </ac:spMkLst>
        </pc:spChg>
      </pc:sldChg>
      <pc:sldChg chg="modSp mod">
        <pc:chgData name="Nicole Stone" userId="77384c7d-bf51-484f-86b4-dd3056915ba5" providerId="ADAL" clId="{170C2979-EBF9-4446-92B3-1058950F377E}" dt="2025-06-16T15:53:58.204" v="190" actId="13244"/>
        <pc:sldMkLst>
          <pc:docMk/>
          <pc:sldMk cId="0" sldId="263"/>
        </pc:sldMkLst>
        <pc:spChg chg="mod ord">
          <ac:chgData name="Nicole Stone" userId="77384c7d-bf51-484f-86b4-dd3056915ba5" providerId="ADAL" clId="{170C2979-EBF9-4446-92B3-1058950F377E}" dt="2025-06-16T15:53:58.204" v="190" actId="13244"/>
          <ac:spMkLst>
            <pc:docMk/>
            <pc:sldMk cId="0" sldId="263"/>
            <ac:spMk id="2" creationId="{6A7BFB60-9AA5-2228-D184-6088FC454C7C}"/>
          </ac:spMkLst>
        </pc:spChg>
        <pc:spChg chg="mod">
          <ac:chgData name="Nicole Stone" userId="77384c7d-bf51-484f-86b4-dd3056915ba5" providerId="ADAL" clId="{170C2979-EBF9-4446-92B3-1058950F377E}" dt="2025-06-16T15:39:39.104" v="68" actId="14100"/>
          <ac:spMkLst>
            <pc:docMk/>
            <pc:sldMk cId="0" sldId="263"/>
            <ac:spMk id="283" creationId="{00000000-0000-0000-0000-000000000000}"/>
          </ac:spMkLst>
        </pc:spChg>
      </pc:sldChg>
      <pc:sldChg chg="addSp delSp modSp mod modClrScheme chgLayout">
        <pc:chgData name="Nicole Stone" userId="77384c7d-bf51-484f-86b4-dd3056915ba5" providerId="ADAL" clId="{170C2979-EBF9-4446-92B3-1058950F377E}" dt="2025-06-16T15:55:05.911" v="193" actId="13244"/>
        <pc:sldMkLst>
          <pc:docMk/>
          <pc:sldMk cId="0" sldId="265"/>
        </pc:sldMkLst>
        <pc:spChg chg="add del mod">
          <ac:chgData name="Nicole Stone" userId="77384c7d-bf51-484f-86b4-dd3056915ba5" providerId="ADAL" clId="{170C2979-EBF9-4446-92B3-1058950F377E}" dt="2025-06-16T15:22:31.828" v="35" actId="33553"/>
          <ac:spMkLst>
            <pc:docMk/>
            <pc:sldMk cId="0" sldId="265"/>
            <ac:spMk id="2" creationId="{E331D38E-4D34-DB98-80E2-1518F5968950}"/>
          </ac:spMkLst>
        </pc:spChg>
        <pc:spChg chg="mod ord">
          <ac:chgData name="Nicole Stone" userId="77384c7d-bf51-484f-86b4-dd3056915ba5" providerId="ADAL" clId="{170C2979-EBF9-4446-92B3-1058950F377E}" dt="2025-06-16T15:55:05.911" v="193" actId="13244"/>
          <ac:spMkLst>
            <pc:docMk/>
            <pc:sldMk cId="0" sldId="265"/>
            <ac:spMk id="296" creationId="{00000000-0000-0000-0000-000000000000}"/>
          </ac:spMkLst>
        </pc:spChg>
      </pc:sldChg>
      <pc:sldChg chg="modSp mod">
        <pc:chgData name="Nicole Stone" userId="77384c7d-bf51-484f-86b4-dd3056915ba5" providerId="ADAL" clId="{170C2979-EBF9-4446-92B3-1058950F377E}" dt="2025-06-16T15:55:20.403" v="194" actId="13244"/>
        <pc:sldMkLst>
          <pc:docMk/>
          <pc:sldMk cId="0" sldId="272"/>
        </pc:sldMkLst>
        <pc:spChg chg="ord">
          <ac:chgData name="Nicole Stone" userId="77384c7d-bf51-484f-86b4-dd3056915ba5" providerId="ADAL" clId="{170C2979-EBF9-4446-92B3-1058950F377E}" dt="2025-06-16T15:55:20.403" v="194" actId="13244"/>
          <ac:spMkLst>
            <pc:docMk/>
            <pc:sldMk cId="0" sldId="272"/>
            <ac:spMk id="4" creationId="{5C3A7A4A-D35C-E33A-DC46-97D8B8DEBE49}"/>
          </ac:spMkLst>
        </pc:spChg>
      </pc:sldChg>
      <pc:sldChg chg="modSp mod">
        <pc:chgData name="Nicole Stone" userId="77384c7d-bf51-484f-86b4-dd3056915ba5" providerId="ADAL" clId="{170C2979-EBF9-4446-92B3-1058950F377E}" dt="2025-06-16T15:55:35.013" v="196" actId="13244"/>
        <pc:sldMkLst>
          <pc:docMk/>
          <pc:sldMk cId="0" sldId="274"/>
        </pc:sldMkLst>
        <pc:spChg chg="ord">
          <ac:chgData name="Nicole Stone" userId="77384c7d-bf51-484f-86b4-dd3056915ba5" providerId="ADAL" clId="{170C2979-EBF9-4446-92B3-1058950F377E}" dt="2025-06-16T15:55:33.040" v="195" actId="13244"/>
          <ac:spMkLst>
            <pc:docMk/>
            <pc:sldMk cId="0" sldId="274"/>
            <ac:spMk id="2" creationId="{DD08D80E-57A6-3CA5-615B-F3EB7D663EDE}"/>
          </ac:spMkLst>
        </pc:spChg>
        <pc:picChg chg="mod ord">
          <ac:chgData name="Nicole Stone" userId="77384c7d-bf51-484f-86b4-dd3056915ba5" providerId="ADAL" clId="{170C2979-EBF9-4446-92B3-1058950F377E}" dt="2025-06-16T15:55:35.013" v="196" actId="13244"/>
          <ac:picMkLst>
            <pc:docMk/>
            <pc:sldMk cId="0" sldId="274"/>
            <ac:picMk id="5" creationId="{D49F4A33-692C-581E-AD9F-8F94E17DFF8B}"/>
          </ac:picMkLst>
        </pc:picChg>
      </pc:sldChg>
      <pc:sldChg chg="modSp mod">
        <pc:chgData name="Nicole Stone" userId="77384c7d-bf51-484f-86b4-dd3056915ba5" providerId="ADAL" clId="{170C2979-EBF9-4446-92B3-1058950F377E}" dt="2025-06-16T15:55:54.917" v="198" actId="13244"/>
        <pc:sldMkLst>
          <pc:docMk/>
          <pc:sldMk cId="0" sldId="275"/>
        </pc:sldMkLst>
        <pc:picChg chg="mod ord">
          <ac:chgData name="Nicole Stone" userId="77384c7d-bf51-484f-86b4-dd3056915ba5" providerId="ADAL" clId="{170C2979-EBF9-4446-92B3-1058950F377E}" dt="2025-06-16T15:55:54.917" v="198" actId="13244"/>
          <ac:picMkLst>
            <pc:docMk/>
            <pc:sldMk cId="0" sldId="275"/>
            <ac:picMk id="3" creationId="{C1383A1D-D378-C3BC-4275-383CEDF8B4EF}"/>
          </ac:picMkLst>
        </pc:picChg>
        <pc:picChg chg="ord">
          <ac:chgData name="Nicole Stone" userId="77384c7d-bf51-484f-86b4-dd3056915ba5" providerId="ADAL" clId="{170C2979-EBF9-4446-92B3-1058950F377E}" dt="2025-06-16T15:55:53.299" v="197" actId="13244"/>
          <ac:picMkLst>
            <pc:docMk/>
            <pc:sldMk cId="0" sldId="275"/>
            <ac:picMk id="7" creationId="{04429320-F741-FF0F-1BE6-4202DD32E3CA}"/>
          </ac:picMkLst>
        </pc:picChg>
      </pc:sldChg>
      <pc:sldChg chg="modSp mod">
        <pc:chgData name="Nicole Stone" userId="77384c7d-bf51-484f-86b4-dd3056915ba5" providerId="ADAL" clId="{170C2979-EBF9-4446-92B3-1058950F377E}" dt="2025-06-16T15:22:39.802" v="37" actId="20577"/>
        <pc:sldMkLst>
          <pc:docMk/>
          <pc:sldMk cId="0" sldId="279"/>
        </pc:sldMkLst>
        <pc:spChg chg="mod">
          <ac:chgData name="Nicole Stone" userId="77384c7d-bf51-484f-86b4-dd3056915ba5" providerId="ADAL" clId="{170C2979-EBF9-4446-92B3-1058950F377E}" dt="2025-06-16T15:22:39.802" v="37" actId="20577"/>
          <ac:spMkLst>
            <pc:docMk/>
            <pc:sldMk cId="0" sldId="279"/>
            <ac:spMk id="2" creationId="{CCE7442D-BF4B-AA62-A1A6-785F2036A379}"/>
          </ac:spMkLst>
        </pc:spChg>
      </pc:sldChg>
      <pc:sldChg chg="modSp mod">
        <pc:chgData name="Nicole Stone" userId="77384c7d-bf51-484f-86b4-dd3056915ba5" providerId="ADAL" clId="{170C2979-EBF9-4446-92B3-1058950F377E}" dt="2025-06-16T16:40:15.964" v="199" actId="13244"/>
        <pc:sldMkLst>
          <pc:docMk/>
          <pc:sldMk cId="0" sldId="280"/>
        </pc:sldMkLst>
        <pc:picChg chg="ord">
          <ac:chgData name="Nicole Stone" userId="77384c7d-bf51-484f-86b4-dd3056915ba5" providerId="ADAL" clId="{170C2979-EBF9-4446-92B3-1058950F377E}" dt="2025-06-16T16:40:15.964" v="199" actId="13244"/>
          <ac:picMkLst>
            <pc:docMk/>
            <pc:sldMk cId="0" sldId="280"/>
            <ac:picMk id="3" creationId="{6514124A-E628-6027-FC19-8A916DD6108E}"/>
          </ac:picMkLst>
        </pc:picChg>
      </pc:sldChg>
      <pc:sldChg chg="modSp mod">
        <pc:chgData name="Nicole Stone" userId="77384c7d-bf51-484f-86b4-dd3056915ba5" providerId="ADAL" clId="{170C2979-EBF9-4446-92B3-1058950F377E}" dt="2025-06-16T17:04:03.553" v="202"/>
        <pc:sldMkLst>
          <pc:docMk/>
          <pc:sldMk cId="0" sldId="288"/>
        </pc:sldMkLst>
        <pc:spChg chg="ord">
          <ac:chgData name="Nicole Stone" userId="77384c7d-bf51-484f-86b4-dd3056915ba5" providerId="ADAL" clId="{170C2979-EBF9-4446-92B3-1058950F377E}" dt="2025-06-16T17:04:03.553" v="202"/>
          <ac:spMkLst>
            <pc:docMk/>
            <pc:sldMk cId="0" sldId="288"/>
            <ac:spMk id="12" creationId="{A50BB6B6-8DA1-9BA5-7BC1-64B80B3BC97B}"/>
          </ac:spMkLst>
        </pc:spChg>
        <pc:spChg chg="ord">
          <ac:chgData name="Nicole Stone" userId="77384c7d-bf51-484f-86b4-dd3056915ba5" providerId="ADAL" clId="{170C2979-EBF9-4446-92B3-1058950F377E}" dt="2025-06-16T17:03:54.588" v="200"/>
          <ac:spMkLst>
            <pc:docMk/>
            <pc:sldMk cId="0" sldId="288"/>
            <ac:spMk id="462" creationId="{00000000-0000-0000-0000-000000000000}"/>
          </ac:spMkLst>
        </pc:spChg>
        <pc:spChg chg="ord">
          <ac:chgData name="Nicole Stone" userId="77384c7d-bf51-484f-86b4-dd3056915ba5" providerId="ADAL" clId="{170C2979-EBF9-4446-92B3-1058950F377E}" dt="2025-06-16T17:03:59.195" v="201"/>
          <ac:spMkLst>
            <pc:docMk/>
            <pc:sldMk cId="0" sldId="288"/>
            <ac:spMk id="463" creationId="{00000000-0000-0000-0000-000000000000}"/>
          </ac:spMkLst>
        </pc:spChg>
      </pc:sldChg>
      <pc:sldChg chg="modSp mod">
        <pc:chgData name="Nicole Stone" userId="77384c7d-bf51-484f-86b4-dd3056915ba5" providerId="ADAL" clId="{170C2979-EBF9-4446-92B3-1058950F377E}" dt="2025-06-16T17:46:32.141" v="235" actId="13244"/>
        <pc:sldMkLst>
          <pc:docMk/>
          <pc:sldMk cId="0" sldId="292"/>
        </pc:sldMkLst>
        <pc:spChg chg="ord">
          <ac:chgData name="Nicole Stone" userId="77384c7d-bf51-484f-86b4-dd3056915ba5" providerId="ADAL" clId="{170C2979-EBF9-4446-92B3-1058950F377E}" dt="2025-06-16T17:21:09.243" v="208" actId="13244"/>
          <ac:spMkLst>
            <pc:docMk/>
            <pc:sldMk cId="0" sldId="292"/>
            <ac:spMk id="3" creationId="{0C054F12-FADA-FBD0-1BBA-9AF51794556A}"/>
          </ac:spMkLst>
        </pc:spChg>
        <pc:spChg chg="ord">
          <ac:chgData name="Nicole Stone" userId="77384c7d-bf51-484f-86b4-dd3056915ba5" providerId="ADAL" clId="{170C2979-EBF9-4446-92B3-1058950F377E}" dt="2025-06-16T17:21:12.067" v="209" actId="13244"/>
          <ac:spMkLst>
            <pc:docMk/>
            <pc:sldMk cId="0" sldId="292"/>
            <ac:spMk id="4" creationId="{02546437-EB58-1588-A179-FC0D8E5A18EC}"/>
          </ac:spMkLst>
        </pc:spChg>
        <pc:spChg chg="ord">
          <ac:chgData name="Nicole Stone" userId="77384c7d-bf51-484f-86b4-dd3056915ba5" providerId="ADAL" clId="{170C2979-EBF9-4446-92B3-1058950F377E}" dt="2025-06-16T17:21:15.971" v="210" actId="13244"/>
          <ac:spMkLst>
            <pc:docMk/>
            <pc:sldMk cId="0" sldId="292"/>
            <ac:spMk id="5" creationId="{3FF8DC38-EC86-BF03-1FCD-7E1A609E883B}"/>
          </ac:spMkLst>
        </pc:spChg>
        <pc:spChg chg="ord">
          <ac:chgData name="Nicole Stone" userId="77384c7d-bf51-484f-86b4-dd3056915ba5" providerId="ADAL" clId="{170C2979-EBF9-4446-92B3-1058950F377E}" dt="2025-06-16T17:21:20.375" v="211" actId="13244"/>
          <ac:spMkLst>
            <pc:docMk/>
            <pc:sldMk cId="0" sldId="292"/>
            <ac:spMk id="6" creationId="{A15A8F5C-1977-ACA0-1D9D-576C5E52053A}"/>
          </ac:spMkLst>
        </pc:spChg>
        <pc:spChg chg="ord">
          <ac:chgData name="Nicole Stone" userId="77384c7d-bf51-484f-86b4-dd3056915ba5" providerId="ADAL" clId="{170C2979-EBF9-4446-92B3-1058950F377E}" dt="2025-06-16T17:46:32.141" v="235" actId="13244"/>
          <ac:spMkLst>
            <pc:docMk/>
            <pc:sldMk cId="0" sldId="292"/>
            <ac:spMk id="7" creationId="{8BB5924E-1AF9-E3C9-5A0D-2F164FD7FEB5}"/>
          </ac:spMkLst>
        </pc:spChg>
      </pc:sldChg>
      <pc:sldChg chg="modSp mod">
        <pc:chgData name="Nicole Stone" userId="77384c7d-bf51-484f-86b4-dd3056915ba5" providerId="ADAL" clId="{170C2979-EBF9-4446-92B3-1058950F377E}" dt="2025-06-16T15:19:31.824" v="23" actId="13238"/>
        <pc:sldMkLst>
          <pc:docMk/>
          <pc:sldMk cId="0" sldId="304"/>
        </pc:sldMkLst>
        <pc:graphicFrameChg chg="modGraphic">
          <ac:chgData name="Nicole Stone" userId="77384c7d-bf51-484f-86b4-dd3056915ba5" providerId="ADAL" clId="{170C2979-EBF9-4446-92B3-1058950F377E}" dt="2025-06-16T15:19:31.824" v="23" actId="13238"/>
          <ac:graphicFrameMkLst>
            <pc:docMk/>
            <pc:sldMk cId="0" sldId="304"/>
            <ac:graphicFrameMk id="590" creationId="{00000000-0000-0000-0000-000000000000}"/>
          </ac:graphicFrameMkLst>
        </pc:graphicFrameChg>
      </pc:sldChg>
      <pc:sldChg chg="modSp mod">
        <pc:chgData name="Nicole Stone" userId="77384c7d-bf51-484f-86b4-dd3056915ba5" providerId="ADAL" clId="{170C2979-EBF9-4446-92B3-1058950F377E}" dt="2025-06-16T18:18:52.531" v="259" actId="20577"/>
        <pc:sldMkLst>
          <pc:docMk/>
          <pc:sldMk cId="0" sldId="306"/>
        </pc:sldMkLst>
        <pc:spChg chg="mod">
          <ac:chgData name="Nicole Stone" userId="77384c7d-bf51-484f-86b4-dd3056915ba5" providerId="ADAL" clId="{170C2979-EBF9-4446-92B3-1058950F377E}" dt="2025-06-16T18:18:52.531" v="259" actId="20577"/>
          <ac:spMkLst>
            <pc:docMk/>
            <pc:sldMk cId="0" sldId="306"/>
            <ac:spMk id="600" creationId="{00000000-0000-0000-0000-000000000000}"/>
          </ac:spMkLst>
        </pc:spChg>
      </pc:sldChg>
      <pc:sldChg chg="modSp mod">
        <pc:chgData name="Nicole Stone" userId="77384c7d-bf51-484f-86b4-dd3056915ba5" providerId="ADAL" clId="{170C2979-EBF9-4446-92B3-1058950F377E}" dt="2025-06-16T17:46:09.710" v="233"/>
        <pc:sldMkLst>
          <pc:docMk/>
          <pc:sldMk cId="0" sldId="320"/>
        </pc:sldMkLst>
        <pc:spChg chg="ord">
          <ac:chgData name="Nicole Stone" userId="77384c7d-bf51-484f-86b4-dd3056915ba5" providerId="ADAL" clId="{170C2979-EBF9-4446-92B3-1058950F377E}" dt="2025-06-16T17:45:12.591" v="226" actId="13244"/>
          <ac:spMkLst>
            <pc:docMk/>
            <pc:sldMk cId="0" sldId="320"/>
            <ac:spMk id="2" creationId="{679BDFC5-D0D5-DDC9-DCD8-E4231EF02364}"/>
          </ac:spMkLst>
        </pc:spChg>
        <pc:spChg chg="ord">
          <ac:chgData name="Nicole Stone" userId="77384c7d-bf51-484f-86b4-dd3056915ba5" providerId="ADAL" clId="{170C2979-EBF9-4446-92B3-1058950F377E}" dt="2025-06-16T17:45:44.134" v="229" actId="13244"/>
          <ac:spMkLst>
            <pc:docMk/>
            <pc:sldMk cId="0" sldId="320"/>
            <ac:spMk id="8" creationId="{7CC52549-74CA-5AB6-2415-F0440B15FE93}"/>
          </ac:spMkLst>
        </pc:spChg>
        <pc:spChg chg="mod">
          <ac:chgData name="Nicole Stone" userId="77384c7d-bf51-484f-86b4-dd3056915ba5" providerId="ADAL" clId="{170C2979-EBF9-4446-92B3-1058950F377E}" dt="2025-06-16T17:45:55.852" v="231" actId="1036"/>
          <ac:spMkLst>
            <pc:docMk/>
            <pc:sldMk cId="0" sldId="320"/>
            <ac:spMk id="9" creationId="{09055B30-2303-9536-4A94-392ED04A5EAE}"/>
          </ac:spMkLst>
        </pc:spChg>
        <pc:spChg chg="ord">
          <ac:chgData name="Nicole Stone" userId="77384c7d-bf51-484f-86b4-dd3056915ba5" providerId="ADAL" clId="{170C2979-EBF9-4446-92B3-1058950F377E}" dt="2025-06-16T17:46:09.710" v="233"/>
          <ac:spMkLst>
            <pc:docMk/>
            <pc:sldMk cId="0" sldId="320"/>
            <ac:spMk id="10" creationId="{4C42E285-5136-0909-6CCB-21B157D078AC}"/>
          </ac:spMkLst>
        </pc:spChg>
        <pc:spChg chg="ord">
          <ac:chgData name="Nicole Stone" userId="77384c7d-bf51-484f-86b4-dd3056915ba5" providerId="ADAL" clId="{170C2979-EBF9-4446-92B3-1058950F377E}" dt="2025-06-16T17:45:28.121" v="227" actId="13244"/>
          <ac:spMkLst>
            <pc:docMk/>
            <pc:sldMk cId="0" sldId="320"/>
            <ac:spMk id="11" creationId="{BDC3044A-6F9B-7CAC-0994-66BD7F6988C1}"/>
          </ac:spMkLst>
        </pc:spChg>
        <pc:picChg chg="ord">
          <ac:chgData name="Nicole Stone" userId="77384c7d-bf51-484f-86b4-dd3056915ba5" providerId="ADAL" clId="{170C2979-EBF9-4446-92B3-1058950F377E}" dt="2025-06-16T17:45:34.631" v="228" actId="13244"/>
          <ac:picMkLst>
            <pc:docMk/>
            <pc:sldMk cId="0" sldId="320"/>
            <ac:picMk id="12" creationId="{B96EEA1F-0131-2449-007C-FA28128E6FFF}"/>
          </ac:picMkLst>
        </pc:picChg>
      </pc:sldChg>
      <pc:sldChg chg="modSp mod">
        <pc:chgData name="Nicole Stone" userId="77384c7d-bf51-484f-86b4-dd3056915ba5" providerId="ADAL" clId="{170C2979-EBF9-4446-92B3-1058950F377E}" dt="2025-06-16T17:46:58.921" v="236" actId="13244"/>
        <pc:sldMkLst>
          <pc:docMk/>
          <pc:sldMk cId="0" sldId="322"/>
        </pc:sldMkLst>
        <pc:spChg chg="mod ord">
          <ac:chgData name="Nicole Stone" userId="77384c7d-bf51-484f-86b4-dd3056915ba5" providerId="ADAL" clId="{170C2979-EBF9-4446-92B3-1058950F377E}" dt="2025-06-16T17:46:58.921" v="236" actId="13244"/>
          <ac:spMkLst>
            <pc:docMk/>
            <pc:sldMk cId="0" sldId="322"/>
            <ac:spMk id="3" creationId="{5421D688-9F03-E895-C923-450CC4C70254}"/>
          </ac:spMkLst>
        </pc:spChg>
      </pc:sldChg>
      <pc:sldChg chg="modSp mod">
        <pc:chgData name="Nicole Stone" userId="77384c7d-bf51-484f-86b4-dd3056915ba5" providerId="ADAL" clId="{170C2979-EBF9-4446-92B3-1058950F377E}" dt="2025-06-16T17:47:17.217" v="238" actId="13244"/>
        <pc:sldMkLst>
          <pc:docMk/>
          <pc:sldMk cId="0" sldId="324"/>
        </pc:sldMkLst>
        <pc:spChg chg="ord">
          <ac:chgData name="Nicole Stone" userId="77384c7d-bf51-484f-86b4-dd3056915ba5" providerId="ADAL" clId="{170C2979-EBF9-4446-92B3-1058950F377E}" dt="2025-06-16T17:47:17.217" v="238" actId="13244"/>
          <ac:spMkLst>
            <pc:docMk/>
            <pc:sldMk cId="0" sldId="324"/>
            <ac:spMk id="4" creationId="{6DC2C95D-4545-3111-FCC9-98B70FAFB534}"/>
          </ac:spMkLst>
        </pc:spChg>
        <pc:spChg chg="ord">
          <ac:chgData name="Nicole Stone" userId="77384c7d-bf51-484f-86b4-dd3056915ba5" providerId="ADAL" clId="{170C2979-EBF9-4446-92B3-1058950F377E}" dt="2025-06-16T17:47:14.857" v="237" actId="13244"/>
          <ac:spMkLst>
            <pc:docMk/>
            <pc:sldMk cId="0" sldId="324"/>
            <ac:spMk id="727" creationId="{00000000-0000-0000-0000-000000000000}"/>
          </ac:spMkLst>
        </pc:spChg>
      </pc:sldChg>
      <pc:sldChg chg="modSp mod">
        <pc:chgData name="Nicole Stone" userId="77384c7d-bf51-484f-86b4-dd3056915ba5" providerId="ADAL" clId="{170C2979-EBF9-4446-92B3-1058950F377E}" dt="2025-06-16T15:17:45.530" v="18" actId="962"/>
        <pc:sldMkLst>
          <pc:docMk/>
          <pc:sldMk cId="0" sldId="338"/>
        </pc:sldMkLst>
        <pc:picChg chg="mod">
          <ac:chgData name="Nicole Stone" userId="77384c7d-bf51-484f-86b4-dd3056915ba5" providerId="ADAL" clId="{170C2979-EBF9-4446-92B3-1058950F377E}" dt="2025-06-16T15:17:45.530" v="18" actId="962"/>
          <ac:picMkLst>
            <pc:docMk/>
            <pc:sldMk cId="0" sldId="338"/>
            <ac:picMk id="819" creationId="{00000000-0000-0000-0000-000000000000}"/>
          </ac:picMkLst>
        </pc:picChg>
      </pc:sldChg>
      <pc:sldChg chg="modSp mod">
        <pc:chgData name="Nicole Stone" userId="77384c7d-bf51-484f-86b4-dd3056915ba5" providerId="ADAL" clId="{170C2979-EBF9-4446-92B3-1058950F377E}" dt="2025-06-16T18:02:01.757" v="244"/>
        <pc:sldMkLst>
          <pc:docMk/>
          <pc:sldMk cId="0" sldId="344"/>
        </pc:sldMkLst>
      </pc:sldChg>
      <pc:sldChg chg="modSp mod">
        <pc:chgData name="Nicole Stone" userId="77384c7d-bf51-484f-86b4-dd3056915ba5" providerId="ADAL" clId="{170C2979-EBF9-4446-92B3-1058950F377E}" dt="2025-06-16T15:15:09.397" v="7" actId="962"/>
        <pc:sldMkLst>
          <pc:docMk/>
          <pc:sldMk cId="2874113734" sldId="350"/>
        </pc:sldMkLst>
        <pc:picChg chg="mod">
          <ac:chgData name="Nicole Stone" userId="77384c7d-bf51-484f-86b4-dd3056915ba5" providerId="ADAL" clId="{170C2979-EBF9-4446-92B3-1058950F377E}" dt="2025-06-16T15:15:09.397" v="7" actId="962"/>
          <ac:picMkLst>
            <pc:docMk/>
            <pc:sldMk cId="2874113734" sldId="350"/>
            <ac:picMk id="2" creationId="{C4C08BA9-35B8-E802-3087-96799EDE02BE}"/>
          </ac:picMkLst>
        </pc:picChg>
      </pc:sldChg>
      <pc:sldChg chg="modSp mod">
        <pc:chgData name="Nicole Stone" userId="77384c7d-bf51-484f-86b4-dd3056915ba5" providerId="ADAL" clId="{170C2979-EBF9-4446-92B3-1058950F377E}" dt="2025-06-16T15:23:55.403" v="50" actId="33553"/>
        <pc:sldMkLst>
          <pc:docMk/>
          <pc:sldMk cId="1729117762" sldId="351"/>
        </pc:sldMkLst>
        <pc:spChg chg="mod">
          <ac:chgData name="Nicole Stone" userId="77384c7d-bf51-484f-86b4-dd3056915ba5" providerId="ADAL" clId="{170C2979-EBF9-4446-92B3-1058950F377E}" dt="2025-06-16T15:23:55.403" v="50" actId="33553"/>
          <ac:spMkLst>
            <pc:docMk/>
            <pc:sldMk cId="1729117762" sldId="351"/>
            <ac:spMk id="5" creationId="{7F804B27-CD99-630F-4E02-F350538739B7}"/>
          </ac:spMkLst>
        </pc:spChg>
      </pc:sldChg>
      <pc:sldChg chg="modSp mod">
        <pc:chgData name="Nicole Stone" userId="77384c7d-bf51-484f-86b4-dd3056915ba5" providerId="ADAL" clId="{170C2979-EBF9-4446-92B3-1058950F377E}" dt="2025-06-16T15:54:37.832" v="191" actId="13244"/>
        <pc:sldMkLst>
          <pc:docMk/>
          <pc:sldMk cId="3712423266" sldId="356"/>
        </pc:sldMkLst>
        <pc:spChg chg="mod ord">
          <ac:chgData name="Nicole Stone" userId="77384c7d-bf51-484f-86b4-dd3056915ba5" providerId="ADAL" clId="{170C2979-EBF9-4446-92B3-1058950F377E}" dt="2025-06-16T15:54:37.832" v="191" actId="13244"/>
          <ac:spMkLst>
            <pc:docMk/>
            <pc:sldMk cId="3712423266" sldId="356"/>
            <ac:spMk id="2" creationId="{8CA6705F-673C-4145-7E74-FC4720AED529}"/>
          </ac:spMkLst>
        </pc:spChg>
        <pc:spChg chg="mod">
          <ac:chgData name="Nicole Stone" userId="77384c7d-bf51-484f-86b4-dd3056915ba5" providerId="ADAL" clId="{170C2979-EBF9-4446-92B3-1058950F377E}" dt="2025-06-16T15:39:52.032" v="69" actId="33553"/>
          <ac:spMkLst>
            <pc:docMk/>
            <pc:sldMk cId="3712423266" sldId="356"/>
            <ac:spMk id="283" creationId="{1308A383-6060-3BE6-3E46-76DB358CF691}"/>
          </ac:spMkLst>
        </pc:spChg>
      </pc:sldChg>
      <pc:sldChg chg="modSp mod">
        <pc:chgData name="Nicole Stone" userId="77384c7d-bf51-484f-86b4-dd3056915ba5" providerId="ADAL" clId="{170C2979-EBF9-4446-92B3-1058950F377E}" dt="2025-06-16T15:54:42.524" v="192" actId="13244"/>
        <pc:sldMkLst>
          <pc:docMk/>
          <pc:sldMk cId="2456874893" sldId="357"/>
        </pc:sldMkLst>
        <pc:spChg chg="mod ord">
          <ac:chgData name="Nicole Stone" userId="77384c7d-bf51-484f-86b4-dd3056915ba5" providerId="ADAL" clId="{170C2979-EBF9-4446-92B3-1058950F377E}" dt="2025-06-16T15:54:42.524" v="192" actId="13244"/>
          <ac:spMkLst>
            <pc:docMk/>
            <pc:sldMk cId="2456874893" sldId="357"/>
            <ac:spMk id="2" creationId="{683C9965-C906-767A-E48A-5A14231898F8}"/>
          </ac:spMkLst>
        </pc:spChg>
        <pc:spChg chg="mod">
          <ac:chgData name="Nicole Stone" userId="77384c7d-bf51-484f-86b4-dd3056915ba5" providerId="ADAL" clId="{170C2979-EBF9-4446-92B3-1058950F377E}" dt="2025-06-16T15:40:32.199" v="72" actId="33553"/>
          <ac:spMkLst>
            <pc:docMk/>
            <pc:sldMk cId="2456874893" sldId="357"/>
            <ac:spMk id="283" creationId="{8C1F6B3C-2A23-BF91-59F8-7026CBD65906}"/>
          </ac:spMkLst>
        </pc:spChg>
      </pc:sldChg>
      <pc:sldChg chg="modSp mod">
        <pc:chgData name="Nicole Stone" userId="77384c7d-bf51-484f-86b4-dd3056915ba5" providerId="ADAL" clId="{170C2979-EBF9-4446-92B3-1058950F377E}" dt="2025-06-16T15:41:41.130" v="92" actId="313"/>
        <pc:sldMkLst>
          <pc:docMk/>
          <pc:sldMk cId="1082002621" sldId="358"/>
        </pc:sldMkLst>
        <pc:spChg chg="mod">
          <ac:chgData name="Nicole Stone" userId="77384c7d-bf51-484f-86b4-dd3056915ba5" providerId="ADAL" clId="{170C2979-EBF9-4446-92B3-1058950F377E}" dt="2025-06-16T15:41:34.453" v="73"/>
          <ac:spMkLst>
            <pc:docMk/>
            <pc:sldMk cId="1082002621" sldId="358"/>
            <ac:spMk id="2" creationId="{B8CE74A4-C668-9A12-9276-4B2D6628F704}"/>
          </ac:spMkLst>
        </pc:spChg>
        <pc:spChg chg="mod">
          <ac:chgData name="Nicole Stone" userId="77384c7d-bf51-484f-86b4-dd3056915ba5" providerId="ADAL" clId="{170C2979-EBF9-4446-92B3-1058950F377E}" dt="2025-06-16T15:41:41.130" v="92" actId="313"/>
          <ac:spMkLst>
            <pc:docMk/>
            <pc:sldMk cId="1082002621" sldId="358"/>
            <ac:spMk id="3" creationId="{F0AB17A4-B0DC-E3D0-6C0E-4A16990EBBFE}"/>
          </ac:spMkLst>
        </pc:spChg>
      </pc:sldChg>
      <pc:sldChg chg="modSp mod">
        <pc:chgData name="Nicole Stone" userId="77384c7d-bf51-484f-86b4-dd3056915ba5" providerId="ADAL" clId="{170C2979-EBF9-4446-92B3-1058950F377E}" dt="2025-06-16T15:17:43.614" v="16" actId="962"/>
        <pc:sldMkLst>
          <pc:docMk/>
          <pc:sldMk cId="3715624056" sldId="363"/>
        </pc:sldMkLst>
        <pc:picChg chg="mod">
          <ac:chgData name="Nicole Stone" userId="77384c7d-bf51-484f-86b4-dd3056915ba5" providerId="ADAL" clId="{170C2979-EBF9-4446-92B3-1058950F377E}" dt="2025-06-16T15:17:43.614" v="16" actId="962"/>
          <ac:picMkLst>
            <pc:docMk/>
            <pc:sldMk cId="3715624056" sldId="363"/>
            <ac:picMk id="2" creationId="{6D8F298E-83DF-FFA7-F727-D4CA8702110A}"/>
          </ac:picMkLst>
        </pc:picChg>
      </pc:sldChg>
      <pc:sldChg chg="modSp mod">
        <pc:chgData name="Nicole Stone" userId="77384c7d-bf51-484f-86b4-dd3056915ba5" providerId="ADAL" clId="{170C2979-EBF9-4446-92B3-1058950F377E}" dt="2025-06-16T15:10:49.431" v="5" actId="962"/>
        <pc:sldMkLst>
          <pc:docMk/>
          <pc:sldMk cId="2991117095" sldId="445"/>
        </pc:sldMkLst>
        <pc:spChg chg="mod">
          <ac:chgData name="Nicole Stone" userId="77384c7d-bf51-484f-86b4-dd3056915ba5" providerId="ADAL" clId="{170C2979-EBF9-4446-92B3-1058950F377E}" dt="2025-06-16T15:10:34.240" v="4" actId="962"/>
          <ac:spMkLst>
            <pc:docMk/>
            <pc:sldMk cId="2991117095" sldId="445"/>
            <ac:spMk id="4" creationId="{2BE4BF09-7FCD-AE72-5634-382F8D16FC87}"/>
          </ac:spMkLst>
        </pc:spChg>
        <pc:spChg chg="mod">
          <ac:chgData name="Nicole Stone" userId="77384c7d-bf51-484f-86b4-dd3056915ba5" providerId="ADAL" clId="{170C2979-EBF9-4446-92B3-1058950F377E}" dt="2025-06-16T15:10:31.957" v="3" actId="962"/>
          <ac:spMkLst>
            <pc:docMk/>
            <pc:sldMk cId="2991117095" sldId="445"/>
            <ac:spMk id="7" creationId="{E4901F24-717C-6627-E455-5270C6FF1CF8}"/>
          </ac:spMkLst>
        </pc:spChg>
        <pc:spChg chg="mod">
          <ac:chgData name="Nicole Stone" userId="77384c7d-bf51-484f-86b4-dd3056915ba5" providerId="ADAL" clId="{170C2979-EBF9-4446-92B3-1058950F377E}" dt="2025-06-16T15:10:29.526" v="2" actId="962"/>
          <ac:spMkLst>
            <pc:docMk/>
            <pc:sldMk cId="2991117095" sldId="445"/>
            <ac:spMk id="8" creationId="{B7B19A86-299D-5512-7D3A-FF956184B642}"/>
          </ac:spMkLst>
        </pc:spChg>
        <pc:spChg chg="mod">
          <ac:chgData name="Nicole Stone" userId="77384c7d-bf51-484f-86b4-dd3056915ba5" providerId="ADAL" clId="{170C2979-EBF9-4446-92B3-1058950F377E}" dt="2025-06-16T15:10:25.651" v="1" actId="962"/>
          <ac:spMkLst>
            <pc:docMk/>
            <pc:sldMk cId="2991117095" sldId="445"/>
            <ac:spMk id="9" creationId="{CA6A945F-FC3A-90E0-4C7D-432098102DEE}"/>
          </ac:spMkLst>
        </pc:spChg>
        <pc:grpChg chg="mod">
          <ac:chgData name="Nicole Stone" userId="77384c7d-bf51-484f-86b4-dd3056915ba5" providerId="ADAL" clId="{170C2979-EBF9-4446-92B3-1058950F377E}" dt="2025-06-16T15:10:49.431" v="5" actId="962"/>
          <ac:grpSpMkLst>
            <pc:docMk/>
            <pc:sldMk cId="2991117095" sldId="445"/>
            <ac:grpSpMk id="3" creationId="{6B17FD99-4049-F9AD-8103-E1DC47FB97A3}"/>
          </ac:grpSpMkLst>
        </pc:grpChg>
      </pc:sldChg>
      <pc:sldChg chg="modSp mod">
        <pc:chgData name="Nicole Stone" userId="77384c7d-bf51-484f-86b4-dd3056915ba5" providerId="ADAL" clId="{170C2979-EBF9-4446-92B3-1058950F377E}" dt="2025-06-16T17:22:19.110" v="215" actId="13244"/>
        <pc:sldMkLst>
          <pc:docMk/>
          <pc:sldMk cId="3496065371" sldId="581"/>
        </pc:sldMkLst>
        <pc:picChg chg="ord">
          <ac:chgData name="Nicole Stone" userId="77384c7d-bf51-484f-86b4-dd3056915ba5" providerId="ADAL" clId="{170C2979-EBF9-4446-92B3-1058950F377E}" dt="2025-06-16T17:22:19.110" v="215" actId="13244"/>
          <ac:picMkLst>
            <pc:docMk/>
            <pc:sldMk cId="3496065371" sldId="581"/>
            <ac:picMk id="3" creationId="{02037AA9-2176-BDED-9C86-69F7E7D85ED1}"/>
          </ac:picMkLst>
        </pc:picChg>
      </pc:sldChg>
      <pc:sldChg chg="modSp mod">
        <pc:chgData name="Nicole Stone" userId="77384c7d-bf51-484f-86b4-dd3056915ba5" providerId="ADAL" clId="{170C2979-EBF9-4446-92B3-1058950F377E}" dt="2025-06-16T18:01:45.971" v="239"/>
        <pc:sldMkLst>
          <pc:docMk/>
          <pc:sldMk cId="1428203069" sldId="582"/>
        </pc:sldMkLst>
        <pc:spChg chg="ord">
          <ac:chgData name="Nicole Stone" userId="77384c7d-bf51-484f-86b4-dd3056915ba5" providerId="ADAL" clId="{170C2979-EBF9-4446-92B3-1058950F377E}" dt="2025-06-16T18:01:45.971" v="239"/>
          <ac:spMkLst>
            <pc:docMk/>
            <pc:sldMk cId="1428203069" sldId="582"/>
            <ac:spMk id="2" creationId="{C8F576FF-3155-ACE5-85EB-C69F36E22828}"/>
          </ac:spMkLst>
        </pc:spChg>
        <pc:spChg chg="mod">
          <ac:chgData name="Nicole Stone" userId="77384c7d-bf51-484f-86b4-dd3056915ba5" providerId="ADAL" clId="{170C2979-EBF9-4446-92B3-1058950F377E}" dt="2025-06-16T15:24:17.840" v="57" actId="33553"/>
          <ac:spMkLst>
            <pc:docMk/>
            <pc:sldMk cId="1428203069" sldId="582"/>
            <ac:spMk id="4" creationId="{17AF49CB-6EAE-87CB-C3FD-5D24AE928274}"/>
          </ac:spMkLst>
        </pc:spChg>
      </pc:sldChg>
      <pc:sldChg chg="modSp mod">
        <pc:chgData name="Nicole Stone" userId="77384c7d-bf51-484f-86b4-dd3056915ba5" providerId="ADAL" clId="{170C2979-EBF9-4446-92B3-1058950F377E}" dt="2025-06-16T17:22:06.612" v="214"/>
        <pc:sldMkLst>
          <pc:docMk/>
          <pc:sldMk cId="666866073" sldId="584"/>
        </pc:sldMkLst>
        <pc:spChg chg="ord">
          <ac:chgData name="Nicole Stone" userId="77384c7d-bf51-484f-86b4-dd3056915ba5" providerId="ADAL" clId="{170C2979-EBF9-4446-92B3-1058950F377E}" dt="2025-06-16T17:22:06.612" v="214"/>
          <ac:spMkLst>
            <pc:docMk/>
            <pc:sldMk cId="666866073" sldId="584"/>
            <ac:spMk id="5" creationId="{EA6AF397-9D12-4B73-B956-E3DEB175F509}"/>
          </ac:spMkLst>
        </pc:spChg>
      </pc:sldChg>
      <pc:sldChg chg="modSp mod">
        <pc:chgData name="Nicole Stone" userId="77384c7d-bf51-484f-86b4-dd3056915ba5" providerId="ADAL" clId="{170C2979-EBF9-4446-92B3-1058950F377E}" dt="2025-06-16T17:44:58.493" v="225" actId="13244"/>
        <pc:sldMkLst>
          <pc:docMk/>
          <pc:sldMk cId="3266489989" sldId="586"/>
        </pc:sldMkLst>
        <pc:picChg chg="ord">
          <ac:chgData name="Nicole Stone" userId="77384c7d-bf51-484f-86b4-dd3056915ba5" providerId="ADAL" clId="{170C2979-EBF9-4446-92B3-1058950F377E}" dt="2025-06-16T17:44:58.493" v="225" actId="13244"/>
          <ac:picMkLst>
            <pc:docMk/>
            <pc:sldMk cId="3266489989" sldId="586"/>
            <ac:picMk id="5" creationId="{D5365A56-10CE-9390-C730-8F64D359C427}"/>
          </ac:picMkLst>
        </pc:picChg>
      </pc:sldChg>
      <pc:sldChg chg="addSp delSp modSp mod">
        <pc:chgData name="Nicole Stone" userId="77384c7d-bf51-484f-86b4-dd3056915ba5" providerId="ADAL" clId="{170C2979-EBF9-4446-92B3-1058950F377E}" dt="2025-06-16T17:23:11.534" v="224" actId="962"/>
        <pc:sldMkLst>
          <pc:docMk/>
          <pc:sldMk cId="2563180637" sldId="589"/>
        </pc:sldMkLst>
        <pc:spChg chg="ord">
          <ac:chgData name="Nicole Stone" userId="77384c7d-bf51-484f-86b4-dd3056915ba5" providerId="ADAL" clId="{170C2979-EBF9-4446-92B3-1058950F377E}" dt="2025-06-16T17:22:33.146" v="216" actId="13244"/>
          <ac:spMkLst>
            <pc:docMk/>
            <pc:sldMk cId="2563180637" sldId="589"/>
            <ac:spMk id="5" creationId="{5EC6C77B-A0BB-8735-55FE-C3448BD343C8}"/>
          </ac:spMkLst>
        </pc:spChg>
        <pc:graphicFrameChg chg="mod modGraphic">
          <ac:chgData name="Nicole Stone" userId="77384c7d-bf51-484f-86b4-dd3056915ba5" providerId="ADAL" clId="{170C2979-EBF9-4446-92B3-1058950F377E}" dt="2025-06-16T17:23:11.534" v="224" actId="962"/>
          <ac:graphicFrameMkLst>
            <pc:docMk/>
            <pc:sldMk cId="2563180637" sldId="589"/>
            <ac:graphicFrameMk id="3" creationId="{DF87BDC0-F550-FDBC-C319-EBD12B70A0A4}"/>
          </ac:graphicFrameMkLst>
        </pc:graphicFrameChg>
      </pc:sldChg>
      <pc:sldChg chg="modSp mod">
        <pc:chgData name="Nicole Stone" userId="77384c7d-bf51-484f-86b4-dd3056915ba5" providerId="ADAL" clId="{170C2979-EBF9-4446-92B3-1058950F377E}" dt="2025-06-16T19:47:16.220" v="260" actId="14100"/>
        <pc:sldMkLst>
          <pc:docMk/>
          <pc:sldMk cId="1875991938" sldId="591"/>
        </pc:sldMkLst>
        <pc:spChg chg="mod">
          <ac:chgData name="Nicole Stone" userId="77384c7d-bf51-484f-86b4-dd3056915ba5" providerId="ADAL" clId="{170C2979-EBF9-4446-92B3-1058950F377E}" dt="2025-06-16T19:47:16.220" v="260" actId="14100"/>
          <ac:spMkLst>
            <pc:docMk/>
            <pc:sldMk cId="1875991938" sldId="591"/>
            <ac:spMk id="4" creationId="{EEA126D2-004F-B06B-D969-974B1227E098}"/>
          </ac:spMkLst>
        </pc:spChg>
      </pc:sldChg>
      <pc:sldChg chg="modSp mod">
        <pc:chgData name="Nicole Stone" userId="77384c7d-bf51-484f-86b4-dd3056915ba5" providerId="ADAL" clId="{170C2979-EBF9-4446-92B3-1058950F377E}" dt="2025-06-16T15:17:51.529" v="20" actId="962"/>
        <pc:sldMkLst>
          <pc:docMk/>
          <pc:sldMk cId="3349660858" sldId="593"/>
        </pc:sldMkLst>
        <pc:grpChg chg="mod">
          <ac:chgData name="Nicole Stone" userId="77384c7d-bf51-484f-86b4-dd3056915ba5" providerId="ADAL" clId="{170C2979-EBF9-4446-92B3-1058950F377E}" dt="2025-06-16T15:17:51.529" v="20" actId="962"/>
          <ac:grpSpMkLst>
            <pc:docMk/>
            <pc:sldMk cId="3349660858" sldId="593"/>
            <ac:grpSpMk id="2" creationId="{AFC3432A-C3FB-5C47-3073-65AA870A4253}"/>
          </ac:grpSpMkLst>
        </pc:grpChg>
      </pc:sldChg>
      <pc:sldChg chg="modSp mod">
        <pc:chgData name="Nicole Stone" userId="77384c7d-bf51-484f-86b4-dd3056915ba5" providerId="ADAL" clId="{170C2979-EBF9-4446-92B3-1058950F377E}" dt="2025-06-16T15:17:44.805" v="17" actId="962"/>
        <pc:sldMkLst>
          <pc:docMk/>
          <pc:sldMk cId="3302190854" sldId="596"/>
        </pc:sldMkLst>
        <pc:picChg chg="mod">
          <ac:chgData name="Nicole Stone" userId="77384c7d-bf51-484f-86b4-dd3056915ba5" providerId="ADAL" clId="{170C2979-EBF9-4446-92B3-1058950F377E}" dt="2025-06-16T15:17:44.805" v="17" actId="962"/>
          <ac:picMkLst>
            <pc:docMk/>
            <pc:sldMk cId="3302190854" sldId="596"/>
            <ac:picMk id="2" creationId="{C0FDA05A-342C-DE4C-21F1-C60FD53CEC25}"/>
          </ac:picMkLst>
        </pc:picChg>
      </pc:sldChg>
      <pc:sldChg chg="modSp mod">
        <pc:chgData name="Nicole Stone" userId="77384c7d-bf51-484f-86b4-dd3056915ba5" providerId="ADAL" clId="{170C2979-EBF9-4446-92B3-1058950F377E}" dt="2025-06-16T15:17:47.015" v="19" actId="962"/>
        <pc:sldMkLst>
          <pc:docMk/>
          <pc:sldMk cId="2543778660" sldId="597"/>
        </pc:sldMkLst>
        <pc:picChg chg="mod">
          <ac:chgData name="Nicole Stone" userId="77384c7d-bf51-484f-86b4-dd3056915ba5" providerId="ADAL" clId="{170C2979-EBF9-4446-92B3-1058950F377E}" dt="2025-06-16T15:17:47.015" v="19" actId="962"/>
          <ac:picMkLst>
            <pc:docMk/>
            <pc:sldMk cId="2543778660" sldId="597"/>
            <ac:picMk id="5" creationId="{4AC5EFEC-0553-F96B-F02A-970551D8C421}"/>
          </ac:picMkLst>
        </pc:picChg>
      </pc:sldChg>
      <pc:sldChg chg="addSp modSp mod">
        <pc:chgData name="Nicole Stone" userId="77384c7d-bf51-484f-86b4-dd3056915ba5" providerId="ADAL" clId="{170C2979-EBF9-4446-92B3-1058950F377E}" dt="2025-06-16T15:23:42.207" v="48" actId="13244"/>
        <pc:sldMkLst>
          <pc:docMk/>
          <pc:sldMk cId="1393077579" sldId="599"/>
        </pc:sldMkLst>
        <pc:spChg chg="add mod ord">
          <ac:chgData name="Nicole Stone" userId="77384c7d-bf51-484f-86b4-dd3056915ba5" providerId="ADAL" clId="{170C2979-EBF9-4446-92B3-1058950F377E}" dt="2025-06-16T15:23:42.207" v="48" actId="13244"/>
          <ac:spMkLst>
            <pc:docMk/>
            <pc:sldMk cId="1393077579" sldId="599"/>
            <ac:spMk id="2" creationId="{5C1B08DF-FFFF-4991-B818-13589A624096}"/>
          </ac:spMkLst>
        </pc:spChg>
        <pc:graphicFrameChg chg="mod">
          <ac:chgData name="Nicole Stone" userId="77384c7d-bf51-484f-86b4-dd3056915ba5" providerId="ADAL" clId="{170C2979-EBF9-4446-92B3-1058950F377E}" dt="2025-06-16T15:23:30.611" v="47" actId="1076"/>
          <ac:graphicFrameMkLst>
            <pc:docMk/>
            <pc:sldMk cId="1393077579" sldId="599"/>
            <ac:graphicFrameMk id="5" creationId="{98618C5F-B375-D969-73C4-982A5B4AC687}"/>
          </ac:graphicFrameMkLst>
        </pc:graphicFrameChg>
      </pc:sldChg>
      <pc:sldChg chg="modSp mod">
        <pc:chgData name="Nicole Stone" userId="77384c7d-bf51-484f-86b4-dd3056915ba5" providerId="ADAL" clId="{170C2979-EBF9-4446-92B3-1058950F377E}" dt="2025-06-16T17:04:51.640" v="207" actId="13244"/>
        <pc:sldMkLst>
          <pc:docMk/>
          <pc:sldMk cId="3908059826" sldId="607"/>
        </pc:sldMkLst>
        <pc:spChg chg="ord">
          <ac:chgData name="Nicole Stone" userId="77384c7d-bf51-484f-86b4-dd3056915ba5" providerId="ADAL" clId="{170C2979-EBF9-4446-92B3-1058950F377E}" dt="2025-06-16T17:04:48.826" v="206" actId="13244"/>
          <ac:spMkLst>
            <pc:docMk/>
            <pc:sldMk cId="3908059826" sldId="607"/>
            <ac:spMk id="2" creationId="{D43E7ACF-409A-45A5-E356-1A6CC16D27DF}"/>
          </ac:spMkLst>
        </pc:spChg>
        <pc:spChg chg="ord">
          <ac:chgData name="Nicole Stone" userId="77384c7d-bf51-484f-86b4-dd3056915ba5" providerId="ADAL" clId="{170C2979-EBF9-4446-92B3-1058950F377E}" dt="2025-06-16T17:04:46.389" v="205" actId="13244"/>
          <ac:spMkLst>
            <pc:docMk/>
            <pc:sldMk cId="3908059826" sldId="607"/>
            <ac:spMk id="5" creationId="{651A6E45-F1A8-9AA6-E025-F4D0D2D2D45C}"/>
          </ac:spMkLst>
        </pc:spChg>
        <pc:spChg chg="ord">
          <ac:chgData name="Nicole Stone" userId="77384c7d-bf51-484f-86b4-dd3056915ba5" providerId="ADAL" clId="{170C2979-EBF9-4446-92B3-1058950F377E}" dt="2025-06-16T17:04:51.640" v="207" actId="13244"/>
          <ac:spMkLst>
            <pc:docMk/>
            <pc:sldMk cId="3908059826" sldId="607"/>
            <ac:spMk id="13" creationId="{9A838C60-E38F-BB98-872F-5BB4D1697D5D}"/>
          </ac:spMkLst>
        </pc:spChg>
        <pc:spChg chg="ord">
          <ac:chgData name="Nicole Stone" userId="77384c7d-bf51-484f-86b4-dd3056915ba5" providerId="ADAL" clId="{170C2979-EBF9-4446-92B3-1058950F377E}" dt="2025-06-16T17:04:40.469" v="204"/>
          <ac:spMkLst>
            <pc:docMk/>
            <pc:sldMk cId="3908059826" sldId="607"/>
            <ac:spMk id="472" creationId="{5461B24B-37F8-3268-B7A9-741C495900CD}"/>
          </ac:spMkLst>
        </pc:spChg>
        <pc:picChg chg="ord">
          <ac:chgData name="Nicole Stone" userId="77384c7d-bf51-484f-86b4-dd3056915ba5" providerId="ADAL" clId="{170C2979-EBF9-4446-92B3-1058950F377E}" dt="2025-06-16T17:04:36.657" v="203"/>
          <ac:picMkLst>
            <pc:docMk/>
            <pc:sldMk cId="3908059826" sldId="607"/>
            <ac:picMk id="9" creationId="{055841E3-C309-E38A-5BB6-C31761ECA274}"/>
          </ac:picMkLst>
        </pc:picChg>
      </pc:sldChg>
      <pc:sldChg chg="modSp mod">
        <pc:chgData name="Nicole Stone" userId="77384c7d-bf51-484f-86b4-dd3056915ba5" providerId="ADAL" clId="{170C2979-EBF9-4446-92B3-1058950F377E}" dt="2025-06-16T18:02:12.403" v="245"/>
        <pc:sldMkLst>
          <pc:docMk/>
          <pc:sldMk cId="1887016887" sldId="608"/>
        </pc:sldMkLst>
      </pc:sldChg>
      <pc:sldChg chg="modSp mod modCm">
        <pc:chgData name="Nicole Stone" userId="77384c7d-bf51-484f-86b4-dd3056915ba5" providerId="ADAL" clId="{170C2979-EBF9-4446-92B3-1058950F377E}" dt="2025-06-26T18:24:34.344" v="280" actId="948"/>
        <pc:sldMkLst>
          <pc:docMk/>
          <pc:sldMk cId="3829469773" sldId="609"/>
        </pc:sldMkLst>
        <pc:extLst>
          <p:ext xmlns:p="http://schemas.openxmlformats.org/presentationml/2006/main" uri="{D6D511B9-2390-475A-947B-AFAB55BFBCF1}">
            <pc226:cmChg xmlns:pc226="http://schemas.microsoft.com/office/powerpoint/2022/06/main/command" chg="mod">
              <pc226:chgData name="Nicole Stone" userId="77384c7d-bf51-484f-86b4-dd3056915ba5" providerId="ADAL" clId="{170C2979-EBF9-4446-92B3-1058950F377E}" dt="2025-06-26T18:23:52.588" v="278" actId="20577"/>
              <pc2:cmMkLst xmlns:pc2="http://schemas.microsoft.com/office/powerpoint/2019/9/main/command">
                <pc:docMk/>
                <pc:sldMk cId="3829469773" sldId="609"/>
                <pc2:cmMk id="{FFEF5EC8-06A7-4F27-B151-D2183E123242}"/>
              </pc2:cmMkLst>
            </pc226:cmChg>
          </p:ext>
        </pc:extLst>
      </pc:sldChg>
      <pc:sldChg chg="modSp mod">
        <pc:chgData name="Nicole Stone" userId="77384c7d-bf51-484f-86b4-dd3056915ba5" providerId="ADAL" clId="{170C2979-EBF9-4446-92B3-1058950F377E}" dt="2025-06-16T18:02:21.472" v="247"/>
        <pc:sldMkLst>
          <pc:docMk/>
          <pc:sldMk cId="3868262916" sldId="610"/>
        </pc:sldMkLst>
      </pc:sldChg>
      <pc:sldChg chg="modSp mod">
        <pc:chgData name="Nicole Stone" userId="77384c7d-bf51-484f-86b4-dd3056915ba5" providerId="ADAL" clId="{170C2979-EBF9-4446-92B3-1058950F377E}" dt="2025-06-16T18:02:25.240" v="248"/>
        <pc:sldMkLst>
          <pc:docMk/>
          <pc:sldMk cId="7690306" sldId="611"/>
        </pc:sldMkLst>
      </pc:sldChg>
      <pc:sldChg chg="modSp mod">
        <pc:chgData name="Nicole Stone" userId="77384c7d-bf51-484f-86b4-dd3056915ba5" providerId="ADAL" clId="{170C2979-EBF9-4446-92B3-1058950F377E}" dt="2025-06-16T18:02:29.224" v="249"/>
        <pc:sldMkLst>
          <pc:docMk/>
          <pc:sldMk cId="3887665137" sldId="612"/>
        </pc:sldMkLst>
      </pc:sldChg>
      <pc:sldChg chg="modSp mod">
        <pc:chgData name="Nicole Stone" userId="77384c7d-bf51-484f-86b4-dd3056915ba5" providerId="ADAL" clId="{170C2979-EBF9-4446-92B3-1058950F377E}" dt="2025-06-16T18:02:33.510" v="250"/>
        <pc:sldMkLst>
          <pc:docMk/>
          <pc:sldMk cId="3849877014" sldId="613"/>
        </pc:sldMkLst>
      </pc:sldChg>
      <pc:sldChg chg="modSp mod">
        <pc:chgData name="Nicole Stone" userId="77384c7d-bf51-484f-86b4-dd3056915ba5" providerId="ADAL" clId="{170C2979-EBF9-4446-92B3-1058950F377E}" dt="2025-06-16T18:02:37.936" v="251"/>
        <pc:sldMkLst>
          <pc:docMk/>
          <pc:sldMk cId="2495906533" sldId="614"/>
        </pc:sldMkLst>
      </pc:sldChg>
      <pc:sldChg chg="modSp mod">
        <pc:chgData name="Nicole Stone" userId="77384c7d-bf51-484f-86b4-dd3056915ba5" providerId="ADAL" clId="{170C2979-EBF9-4446-92B3-1058950F377E}" dt="2025-06-16T18:02:41.708" v="252"/>
        <pc:sldMkLst>
          <pc:docMk/>
          <pc:sldMk cId="518362375" sldId="615"/>
        </pc:sldMkLst>
      </pc:sldChg>
      <pc:sldChg chg="modSp mod">
        <pc:chgData name="Nicole Stone" userId="77384c7d-bf51-484f-86b4-dd3056915ba5" providerId="ADAL" clId="{170C2979-EBF9-4446-92B3-1058950F377E}" dt="2025-06-16T18:02:46.020" v="253"/>
        <pc:sldMkLst>
          <pc:docMk/>
          <pc:sldMk cId="1407007917" sldId="616"/>
        </pc:sldMkLst>
      </pc:sldChg>
      <pc:sldChg chg="modSp mod">
        <pc:chgData name="Nicole Stone" userId="77384c7d-bf51-484f-86b4-dd3056915ba5" providerId="ADAL" clId="{170C2979-EBF9-4446-92B3-1058950F377E}" dt="2025-06-16T18:02:52.917" v="254"/>
        <pc:sldMkLst>
          <pc:docMk/>
          <pc:sldMk cId="2682211459" sldId="617"/>
        </pc:sldMkLst>
      </pc:sldChg>
      <pc:sldChg chg="modSp mod">
        <pc:chgData name="Nicole Stone" userId="77384c7d-bf51-484f-86b4-dd3056915ba5" providerId="ADAL" clId="{170C2979-EBF9-4446-92B3-1058950F377E}" dt="2025-06-16T18:02:56.931" v="255"/>
        <pc:sldMkLst>
          <pc:docMk/>
          <pc:sldMk cId="3336904921" sldId="618"/>
        </pc:sldMkLst>
      </pc:sldChg>
    </pc:docChg>
  </pc:docChgLst>
  <pc:docChgLst>
    <pc:chgData name="Greta L Kreuzer" userId="S::greta.kreuzer@nau.edu::382d9aae-079e-422f-bb34-72c3e3cff740" providerId="AD" clId="Web-{47B5D6AC-0C88-F0B0-433D-46F09DE6B72F}"/>
    <pc:docChg chg="modSld">
      <pc:chgData name="Greta L Kreuzer" userId="S::greta.kreuzer@nau.edu::382d9aae-079e-422f-bb34-72c3e3cff740" providerId="AD" clId="Web-{47B5D6AC-0C88-F0B0-433D-46F09DE6B72F}" dt="2025-06-26T17:05:07.260" v="1" actId="20577"/>
      <pc:docMkLst>
        <pc:docMk/>
      </pc:docMkLst>
      <pc:sldChg chg="modSp">
        <pc:chgData name="Greta L Kreuzer" userId="S::greta.kreuzer@nau.edu::382d9aae-079e-422f-bb34-72c3e3cff740" providerId="AD" clId="Web-{47B5D6AC-0C88-F0B0-433D-46F09DE6B72F}" dt="2025-06-26T17:05:07.260" v="1" actId="20577"/>
        <pc:sldMkLst>
          <pc:docMk/>
          <pc:sldMk cId="518362375" sldId="615"/>
        </pc:sldMkLst>
      </pc:sldChg>
    </pc:docChg>
  </pc:docChgLst>
  <pc:docChgLst>
    <pc:chgData name="Greta L Kreuzer" userId="S::greta.kreuzer@nau.edu::382d9aae-079e-422f-bb34-72c3e3cff740" providerId="AD" clId="Web-{CFE0F8D8-02A3-F81D-AB33-EEFFD540332D}"/>
    <pc:docChg chg="addSld delSld">
      <pc:chgData name="Greta L Kreuzer" userId="S::greta.kreuzer@nau.edu::382d9aae-079e-422f-bb34-72c3e3cff740" providerId="AD" clId="Web-{CFE0F8D8-02A3-F81D-AB33-EEFFD540332D}" dt="2025-06-26T21:28:07.605" v="23"/>
      <pc:docMkLst>
        <pc:docMk/>
      </pc:docMkLst>
      <pc:sldChg chg="del">
        <pc:chgData name="Greta L Kreuzer" userId="S::greta.kreuzer@nau.edu::382d9aae-079e-422f-bb34-72c3e3cff740" providerId="AD" clId="Web-{CFE0F8D8-02A3-F81D-AB33-EEFFD540332D}" dt="2025-06-26T21:27:48.277" v="11"/>
        <pc:sldMkLst>
          <pc:docMk/>
          <pc:sldMk cId="0" sldId="344"/>
        </pc:sldMkLst>
      </pc:sldChg>
      <pc:sldChg chg="del">
        <pc:chgData name="Greta L Kreuzer" userId="S::greta.kreuzer@nau.edu::382d9aae-079e-422f-bb34-72c3e3cff740" providerId="AD" clId="Web-{CFE0F8D8-02A3-F81D-AB33-EEFFD540332D}" dt="2025-06-26T21:27:48.277" v="10"/>
        <pc:sldMkLst>
          <pc:docMk/>
          <pc:sldMk cId="1887016887" sldId="608"/>
        </pc:sldMkLst>
      </pc:sldChg>
      <pc:sldChg chg="del">
        <pc:chgData name="Greta L Kreuzer" userId="S::greta.kreuzer@nau.edu::382d9aae-079e-422f-bb34-72c3e3cff740" providerId="AD" clId="Web-{CFE0F8D8-02A3-F81D-AB33-EEFFD540332D}" dt="2025-06-26T21:27:48.277" v="9"/>
        <pc:sldMkLst>
          <pc:docMk/>
          <pc:sldMk cId="3829469773" sldId="609"/>
        </pc:sldMkLst>
      </pc:sldChg>
      <pc:sldChg chg="del">
        <pc:chgData name="Greta L Kreuzer" userId="S::greta.kreuzer@nau.edu::382d9aae-079e-422f-bb34-72c3e3cff740" providerId="AD" clId="Web-{CFE0F8D8-02A3-F81D-AB33-EEFFD540332D}" dt="2025-06-26T21:27:48.277" v="8"/>
        <pc:sldMkLst>
          <pc:docMk/>
          <pc:sldMk cId="3868262916" sldId="610"/>
        </pc:sldMkLst>
      </pc:sldChg>
      <pc:sldChg chg="del">
        <pc:chgData name="Greta L Kreuzer" userId="S::greta.kreuzer@nau.edu::382d9aae-079e-422f-bb34-72c3e3cff740" providerId="AD" clId="Web-{CFE0F8D8-02A3-F81D-AB33-EEFFD540332D}" dt="2025-06-26T21:27:48.277" v="7"/>
        <pc:sldMkLst>
          <pc:docMk/>
          <pc:sldMk cId="7690306" sldId="611"/>
        </pc:sldMkLst>
      </pc:sldChg>
      <pc:sldChg chg="del">
        <pc:chgData name="Greta L Kreuzer" userId="S::greta.kreuzer@nau.edu::382d9aae-079e-422f-bb34-72c3e3cff740" providerId="AD" clId="Web-{CFE0F8D8-02A3-F81D-AB33-EEFFD540332D}" dt="2025-06-26T21:27:48.261" v="6"/>
        <pc:sldMkLst>
          <pc:docMk/>
          <pc:sldMk cId="3887665137" sldId="612"/>
        </pc:sldMkLst>
      </pc:sldChg>
      <pc:sldChg chg="del">
        <pc:chgData name="Greta L Kreuzer" userId="S::greta.kreuzer@nau.edu::382d9aae-079e-422f-bb34-72c3e3cff740" providerId="AD" clId="Web-{CFE0F8D8-02A3-F81D-AB33-EEFFD540332D}" dt="2025-06-26T21:27:48.261" v="5"/>
        <pc:sldMkLst>
          <pc:docMk/>
          <pc:sldMk cId="3849877014" sldId="613"/>
        </pc:sldMkLst>
      </pc:sldChg>
      <pc:sldChg chg="del">
        <pc:chgData name="Greta L Kreuzer" userId="S::greta.kreuzer@nau.edu::382d9aae-079e-422f-bb34-72c3e3cff740" providerId="AD" clId="Web-{CFE0F8D8-02A3-F81D-AB33-EEFFD540332D}" dt="2025-06-26T21:27:48.261" v="4"/>
        <pc:sldMkLst>
          <pc:docMk/>
          <pc:sldMk cId="2495906533" sldId="614"/>
        </pc:sldMkLst>
      </pc:sldChg>
      <pc:sldChg chg="del">
        <pc:chgData name="Greta L Kreuzer" userId="S::greta.kreuzer@nau.edu::382d9aae-079e-422f-bb34-72c3e3cff740" providerId="AD" clId="Web-{CFE0F8D8-02A3-F81D-AB33-EEFFD540332D}" dt="2025-06-26T21:27:48.261" v="3"/>
        <pc:sldMkLst>
          <pc:docMk/>
          <pc:sldMk cId="518362375" sldId="615"/>
        </pc:sldMkLst>
      </pc:sldChg>
      <pc:sldChg chg="del">
        <pc:chgData name="Greta L Kreuzer" userId="S::greta.kreuzer@nau.edu::382d9aae-079e-422f-bb34-72c3e3cff740" providerId="AD" clId="Web-{CFE0F8D8-02A3-F81D-AB33-EEFFD540332D}" dt="2025-06-26T21:27:48.261" v="2"/>
        <pc:sldMkLst>
          <pc:docMk/>
          <pc:sldMk cId="1407007917" sldId="616"/>
        </pc:sldMkLst>
      </pc:sldChg>
      <pc:sldChg chg="del">
        <pc:chgData name="Greta L Kreuzer" userId="S::greta.kreuzer@nau.edu::382d9aae-079e-422f-bb34-72c3e3cff740" providerId="AD" clId="Web-{CFE0F8D8-02A3-F81D-AB33-EEFFD540332D}" dt="2025-06-26T21:27:48.261" v="1"/>
        <pc:sldMkLst>
          <pc:docMk/>
          <pc:sldMk cId="2682211459" sldId="617"/>
        </pc:sldMkLst>
      </pc:sldChg>
      <pc:sldChg chg="del">
        <pc:chgData name="Greta L Kreuzer" userId="S::greta.kreuzer@nau.edu::382d9aae-079e-422f-bb34-72c3e3cff740" providerId="AD" clId="Web-{CFE0F8D8-02A3-F81D-AB33-EEFFD540332D}" dt="2025-06-26T21:27:48.246" v="0"/>
        <pc:sldMkLst>
          <pc:docMk/>
          <pc:sldMk cId="3336904921" sldId="618"/>
        </pc:sldMkLst>
      </pc:sldChg>
      <pc:sldChg chg="add">
        <pc:chgData name="Greta L Kreuzer" userId="S::greta.kreuzer@nau.edu::382d9aae-079e-422f-bb34-72c3e3cff740" providerId="AD" clId="Web-{CFE0F8D8-02A3-F81D-AB33-EEFFD540332D}" dt="2025-06-26T21:28:07.543" v="19"/>
        <pc:sldMkLst>
          <pc:docMk/>
          <pc:sldMk cId="2495906533" sldId="619"/>
        </pc:sldMkLst>
      </pc:sldChg>
      <pc:sldChg chg="add">
        <pc:chgData name="Greta L Kreuzer" userId="S::greta.kreuzer@nau.edu::382d9aae-079e-422f-bb34-72c3e3cff740" providerId="AD" clId="Web-{CFE0F8D8-02A3-F81D-AB33-EEFFD540332D}" dt="2025-06-26T21:28:07.558" v="20"/>
        <pc:sldMkLst>
          <pc:docMk/>
          <pc:sldMk cId="518362375" sldId="620"/>
        </pc:sldMkLst>
      </pc:sldChg>
      <pc:sldChg chg="add">
        <pc:chgData name="Greta L Kreuzer" userId="S::greta.kreuzer@nau.edu::382d9aae-079e-422f-bb34-72c3e3cff740" providerId="AD" clId="Web-{CFE0F8D8-02A3-F81D-AB33-EEFFD540332D}" dt="2025-06-26T21:28:07.574" v="21"/>
        <pc:sldMkLst>
          <pc:docMk/>
          <pc:sldMk cId="1407007917" sldId="621"/>
        </pc:sldMkLst>
      </pc:sldChg>
      <pc:sldChg chg="add">
        <pc:chgData name="Greta L Kreuzer" userId="S::greta.kreuzer@nau.edu::382d9aae-079e-422f-bb34-72c3e3cff740" providerId="AD" clId="Web-{CFE0F8D8-02A3-F81D-AB33-EEFFD540332D}" dt="2025-06-26T21:28:07.589" v="22"/>
        <pc:sldMkLst>
          <pc:docMk/>
          <pc:sldMk cId="2682211459" sldId="622"/>
        </pc:sldMkLst>
      </pc:sldChg>
      <pc:sldChg chg="add">
        <pc:chgData name="Greta L Kreuzer" userId="S::greta.kreuzer@nau.edu::382d9aae-079e-422f-bb34-72c3e3cff740" providerId="AD" clId="Web-{CFE0F8D8-02A3-F81D-AB33-EEFFD540332D}" dt="2025-06-26T21:28:07.605" v="23"/>
        <pc:sldMkLst>
          <pc:docMk/>
          <pc:sldMk cId="3336904921" sldId="623"/>
        </pc:sldMkLst>
      </pc:sldChg>
      <pc:sldChg chg="add">
        <pc:chgData name="Greta L Kreuzer" userId="S::greta.kreuzer@nau.edu::382d9aae-079e-422f-bb34-72c3e3cff740" providerId="AD" clId="Web-{CFE0F8D8-02A3-F81D-AB33-EEFFD540332D}" dt="2025-06-26T21:28:07.433" v="12"/>
        <pc:sldMkLst>
          <pc:docMk/>
          <pc:sldMk cId="1923191220" sldId="624"/>
        </pc:sldMkLst>
      </pc:sldChg>
      <pc:sldChg chg="add">
        <pc:chgData name="Greta L Kreuzer" userId="S::greta.kreuzer@nau.edu::382d9aae-079e-422f-bb34-72c3e3cff740" providerId="AD" clId="Web-{CFE0F8D8-02A3-F81D-AB33-EEFFD540332D}" dt="2025-06-26T21:28:07.449" v="13"/>
        <pc:sldMkLst>
          <pc:docMk/>
          <pc:sldMk cId="1887016887" sldId="625"/>
        </pc:sldMkLst>
      </pc:sldChg>
      <pc:sldChg chg="add">
        <pc:chgData name="Greta L Kreuzer" userId="S::greta.kreuzer@nau.edu::382d9aae-079e-422f-bb34-72c3e3cff740" providerId="AD" clId="Web-{CFE0F8D8-02A3-F81D-AB33-EEFFD540332D}" dt="2025-06-26T21:28:07.464" v="14"/>
        <pc:sldMkLst>
          <pc:docMk/>
          <pc:sldMk cId="3829469773" sldId="626"/>
        </pc:sldMkLst>
      </pc:sldChg>
      <pc:sldChg chg="add">
        <pc:chgData name="Greta L Kreuzer" userId="S::greta.kreuzer@nau.edu::382d9aae-079e-422f-bb34-72c3e3cff740" providerId="AD" clId="Web-{CFE0F8D8-02A3-F81D-AB33-EEFFD540332D}" dt="2025-06-26T21:28:07.480" v="15"/>
        <pc:sldMkLst>
          <pc:docMk/>
          <pc:sldMk cId="3868262916" sldId="627"/>
        </pc:sldMkLst>
      </pc:sldChg>
      <pc:sldChg chg="add">
        <pc:chgData name="Greta L Kreuzer" userId="S::greta.kreuzer@nau.edu::382d9aae-079e-422f-bb34-72c3e3cff740" providerId="AD" clId="Web-{CFE0F8D8-02A3-F81D-AB33-EEFFD540332D}" dt="2025-06-26T21:28:07.496" v="16"/>
        <pc:sldMkLst>
          <pc:docMk/>
          <pc:sldMk cId="7690306" sldId="628"/>
        </pc:sldMkLst>
      </pc:sldChg>
      <pc:sldChg chg="add">
        <pc:chgData name="Greta L Kreuzer" userId="S::greta.kreuzer@nau.edu::382d9aae-079e-422f-bb34-72c3e3cff740" providerId="AD" clId="Web-{CFE0F8D8-02A3-F81D-AB33-EEFFD540332D}" dt="2025-06-26T21:28:07.511" v="17"/>
        <pc:sldMkLst>
          <pc:docMk/>
          <pc:sldMk cId="3887665137" sldId="629"/>
        </pc:sldMkLst>
      </pc:sldChg>
      <pc:sldChg chg="add">
        <pc:chgData name="Greta L Kreuzer" userId="S::greta.kreuzer@nau.edu::382d9aae-079e-422f-bb34-72c3e3cff740" providerId="AD" clId="Web-{CFE0F8D8-02A3-F81D-AB33-EEFFD540332D}" dt="2025-06-26T21:28:07.527" v="18"/>
        <pc:sldMkLst>
          <pc:docMk/>
          <pc:sldMk cId="3849877014" sldId="630"/>
        </pc:sldMkLst>
      </pc:sldChg>
    </pc:docChg>
  </pc:docChgLst>
  <pc:docChgLst>
    <pc:chgData name="Greta L Kreuzer" userId="S::greta.kreuzer@nau.edu::382d9aae-079e-422f-bb34-72c3e3cff740" providerId="AD" clId="Web-{44850A7D-59DD-1296-2B2C-89EC0CCC5D34}"/>
    <pc:docChg chg="modSld">
      <pc:chgData name="Greta L Kreuzer" userId="S::greta.kreuzer@nau.edu::382d9aae-079e-422f-bb34-72c3e3cff740" providerId="AD" clId="Web-{44850A7D-59DD-1296-2B2C-89EC0CCC5D34}" dt="2025-06-26T17:35:19.508" v="17" actId="1076"/>
      <pc:docMkLst>
        <pc:docMk/>
      </pc:docMkLst>
      <pc:sldChg chg="modNotes">
        <pc:chgData name="Greta L Kreuzer" userId="S::greta.kreuzer@nau.edu::382d9aae-079e-422f-bb34-72c3e3cff740" providerId="AD" clId="Web-{44850A7D-59DD-1296-2B2C-89EC0CCC5D34}" dt="2025-06-26T17:11:22.027" v="6"/>
        <pc:sldMkLst>
          <pc:docMk/>
          <pc:sldMk cId="0" sldId="323"/>
        </pc:sldMkLst>
      </pc:sldChg>
      <pc:sldChg chg="modSp">
        <pc:chgData name="Greta L Kreuzer" userId="S::greta.kreuzer@nau.edu::382d9aae-079e-422f-bb34-72c3e3cff740" providerId="AD" clId="Web-{44850A7D-59DD-1296-2B2C-89EC0CCC5D34}" dt="2025-06-26T17:10:44.917" v="2" actId="20577"/>
        <pc:sldMkLst>
          <pc:docMk/>
          <pc:sldMk cId="3887665137" sldId="612"/>
        </pc:sldMkLst>
      </pc:sldChg>
      <pc:sldChg chg="modSp">
        <pc:chgData name="Greta L Kreuzer" userId="S::greta.kreuzer@nau.edu::382d9aae-079e-422f-bb34-72c3e3cff740" providerId="AD" clId="Web-{44850A7D-59DD-1296-2B2C-89EC0CCC5D34}" dt="2025-06-26T17:35:07.711" v="13" actId="20577"/>
        <pc:sldMkLst>
          <pc:docMk/>
          <pc:sldMk cId="2682211459" sldId="617"/>
        </pc:sldMkLst>
      </pc:sldChg>
      <pc:sldChg chg="modSp">
        <pc:chgData name="Greta L Kreuzer" userId="S::greta.kreuzer@nau.edu::382d9aae-079e-422f-bb34-72c3e3cff740" providerId="AD" clId="Web-{44850A7D-59DD-1296-2B2C-89EC0CCC5D34}" dt="2025-06-26T17:35:19.508" v="17" actId="1076"/>
        <pc:sldMkLst>
          <pc:docMk/>
          <pc:sldMk cId="3336904921" sldId="618"/>
        </pc:sldMkLst>
      </pc:sldChg>
    </pc:docChg>
  </pc:docChgLst>
  <pc:docChgLst>
    <pc:chgData name="Nicole Stone" userId="77384c7d-bf51-484f-86b4-dd3056915ba5" providerId="ADAL" clId="{E09E1BC2-68BF-45CE-8DC6-7263D8F313ED}"/>
    <pc:docChg chg="modSld">
      <pc:chgData name="Nicole Stone" userId="77384c7d-bf51-484f-86b4-dd3056915ba5" providerId="ADAL" clId="{E09E1BC2-68BF-45CE-8DC6-7263D8F313ED}" dt="2025-07-29T13:32:15.720" v="4" actId="165"/>
      <pc:docMkLst>
        <pc:docMk/>
      </pc:docMkLst>
      <pc:sldChg chg="delSp modSp">
        <pc:chgData name="Nicole Stone" userId="77384c7d-bf51-484f-86b4-dd3056915ba5" providerId="ADAL" clId="{E09E1BC2-68BF-45CE-8DC6-7263D8F313ED}" dt="2025-07-29T13:32:11.448" v="3" actId="165"/>
        <pc:sldMkLst>
          <pc:docMk/>
          <pc:sldMk cId="0" sldId="292"/>
        </pc:sldMkLst>
        <pc:spChg chg="mod topLvl">
          <ac:chgData name="Nicole Stone" userId="77384c7d-bf51-484f-86b4-dd3056915ba5" providerId="ADAL" clId="{E09E1BC2-68BF-45CE-8DC6-7263D8F313ED}" dt="2025-07-29T13:32:11.448" v="3" actId="165"/>
          <ac:spMkLst>
            <pc:docMk/>
            <pc:sldMk cId="0" sldId="292"/>
            <ac:spMk id="4" creationId="{02546437-EB58-1588-A179-FC0D8E5A18EC}"/>
          </ac:spMkLst>
        </pc:spChg>
        <pc:spChg chg="mod topLvl">
          <ac:chgData name="Nicole Stone" userId="77384c7d-bf51-484f-86b4-dd3056915ba5" providerId="ADAL" clId="{E09E1BC2-68BF-45CE-8DC6-7263D8F313ED}" dt="2025-07-29T13:32:11.448" v="3" actId="165"/>
          <ac:spMkLst>
            <pc:docMk/>
            <pc:sldMk cId="0" sldId="292"/>
            <ac:spMk id="5" creationId="{3FF8DC38-EC86-BF03-1FCD-7E1A609E883B}"/>
          </ac:spMkLst>
        </pc:spChg>
        <pc:spChg chg="mod topLvl">
          <ac:chgData name="Nicole Stone" userId="77384c7d-bf51-484f-86b4-dd3056915ba5" providerId="ADAL" clId="{E09E1BC2-68BF-45CE-8DC6-7263D8F313ED}" dt="2025-07-29T13:32:11.448" v="3" actId="165"/>
          <ac:spMkLst>
            <pc:docMk/>
            <pc:sldMk cId="0" sldId="292"/>
            <ac:spMk id="6" creationId="{A15A8F5C-1977-ACA0-1D9D-576C5E52053A}"/>
          </ac:spMkLst>
        </pc:spChg>
        <pc:spChg chg="mod topLvl">
          <ac:chgData name="Nicole Stone" userId="77384c7d-bf51-484f-86b4-dd3056915ba5" providerId="ADAL" clId="{E09E1BC2-68BF-45CE-8DC6-7263D8F313ED}" dt="2025-07-29T13:32:11.448" v="3" actId="165"/>
          <ac:spMkLst>
            <pc:docMk/>
            <pc:sldMk cId="0" sldId="292"/>
            <ac:spMk id="7" creationId="{8BB5924E-1AF9-E3C9-5A0D-2F164FD7FEB5}"/>
          </ac:spMkLst>
        </pc:spChg>
        <pc:grpChg chg="del">
          <ac:chgData name="Nicole Stone" userId="77384c7d-bf51-484f-86b4-dd3056915ba5" providerId="ADAL" clId="{E09E1BC2-68BF-45CE-8DC6-7263D8F313ED}" dt="2025-07-29T13:32:11.448" v="3" actId="165"/>
          <ac:grpSpMkLst>
            <pc:docMk/>
            <pc:sldMk cId="0" sldId="292"/>
            <ac:grpSpMk id="2" creationId="{103388FF-5AB1-95E3-FB22-3BFAE26B40EE}"/>
          </ac:grpSpMkLst>
        </pc:grpChg>
      </pc:sldChg>
      <pc:sldChg chg="delSp modSp">
        <pc:chgData name="Nicole Stone" userId="77384c7d-bf51-484f-86b4-dd3056915ba5" providerId="ADAL" clId="{E09E1BC2-68BF-45CE-8DC6-7263D8F313ED}" dt="2025-07-29T13:32:15.720" v="4" actId="165"/>
        <pc:sldMkLst>
          <pc:docMk/>
          <pc:sldMk cId="0" sldId="320"/>
        </pc:sldMkLst>
        <pc:spChg chg="mod topLvl">
          <ac:chgData name="Nicole Stone" userId="77384c7d-bf51-484f-86b4-dd3056915ba5" providerId="ADAL" clId="{E09E1BC2-68BF-45CE-8DC6-7263D8F313ED}" dt="2025-07-29T13:32:15.720" v="4" actId="165"/>
          <ac:spMkLst>
            <pc:docMk/>
            <pc:sldMk cId="0" sldId="320"/>
            <ac:spMk id="5" creationId="{5AECBF86-A92E-8A80-7721-B53879558219}"/>
          </ac:spMkLst>
        </pc:spChg>
        <pc:spChg chg="mod topLvl">
          <ac:chgData name="Nicole Stone" userId="77384c7d-bf51-484f-86b4-dd3056915ba5" providerId="ADAL" clId="{E09E1BC2-68BF-45CE-8DC6-7263D8F313ED}" dt="2025-07-29T13:32:15.720" v="4" actId="165"/>
          <ac:spMkLst>
            <pc:docMk/>
            <pc:sldMk cId="0" sldId="320"/>
            <ac:spMk id="6" creationId="{0783FABF-FA3F-F292-1BCB-84FD4445AFF9}"/>
          </ac:spMkLst>
        </pc:spChg>
        <pc:spChg chg="mod topLvl">
          <ac:chgData name="Nicole Stone" userId="77384c7d-bf51-484f-86b4-dd3056915ba5" providerId="ADAL" clId="{E09E1BC2-68BF-45CE-8DC6-7263D8F313ED}" dt="2025-07-29T13:32:15.720" v="4" actId="165"/>
          <ac:spMkLst>
            <pc:docMk/>
            <pc:sldMk cId="0" sldId="320"/>
            <ac:spMk id="7" creationId="{F1578A0B-1159-6438-0310-E029AC4A3023}"/>
          </ac:spMkLst>
        </pc:spChg>
        <pc:spChg chg="mod topLvl">
          <ac:chgData name="Nicole Stone" userId="77384c7d-bf51-484f-86b4-dd3056915ba5" providerId="ADAL" clId="{E09E1BC2-68BF-45CE-8DC6-7263D8F313ED}" dt="2025-07-29T13:32:15.720" v="4" actId="165"/>
          <ac:spMkLst>
            <pc:docMk/>
            <pc:sldMk cId="0" sldId="320"/>
            <ac:spMk id="8" creationId="{7CC52549-74CA-5AB6-2415-F0440B15FE93}"/>
          </ac:spMkLst>
        </pc:spChg>
        <pc:spChg chg="mod topLvl">
          <ac:chgData name="Nicole Stone" userId="77384c7d-bf51-484f-86b4-dd3056915ba5" providerId="ADAL" clId="{E09E1BC2-68BF-45CE-8DC6-7263D8F313ED}" dt="2025-07-29T13:32:15.720" v="4" actId="165"/>
          <ac:spMkLst>
            <pc:docMk/>
            <pc:sldMk cId="0" sldId="320"/>
            <ac:spMk id="9" creationId="{09055B30-2303-9536-4A94-392ED04A5EAE}"/>
          </ac:spMkLst>
        </pc:spChg>
        <pc:spChg chg="mod topLvl">
          <ac:chgData name="Nicole Stone" userId="77384c7d-bf51-484f-86b4-dd3056915ba5" providerId="ADAL" clId="{E09E1BC2-68BF-45CE-8DC6-7263D8F313ED}" dt="2025-07-29T13:32:15.720" v="4" actId="165"/>
          <ac:spMkLst>
            <pc:docMk/>
            <pc:sldMk cId="0" sldId="320"/>
            <ac:spMk id="10" creationId="{4C42E285-5136-0909-6CCB-21B157D078AC}"/>
          </ac:spMkLst>
        </pc:spChg>
        <pc:spChg chg="mod topLvl">
          <ac:chgData name="Nicole Stone" userId="77384c7d-bf51-484f-86b4-dd3056915ba5" providerId="ADAL" clId="{E09E1BC2-68BF-45CE-8DC6-7263D8F313ED}" dt="2025-07-29T13:32:15.720" v="4" actId="165"/>
          <ac:spMkLst>
            <pc:docMk/>
            <pc:sldMk cId="0" sldId="320"/>
            <ac:spMk id="11" creationId="{BDC3044A-6F9B-7CAC-0994-66BD7F6988C1}"/>
          </ac:spMkLst>
        </pc:spChg>
        <pc:grpChg chg="del">
          <ac:chgData name="Nicole Stone" userId="77384c7d-bf51-484f-86b4-dd3056915ba5" providerId="ADAL" clId="{E09E1BC2-68BF-45CE-8DC6-7263D8F313ED}" dt="2025-07-29T13:32:15.720" v="4" actId="165"/>
          <ac:grpSpMkLst>
            <pc:docMk/>
            <pc:sldMk cId="0" sldId="320"/>
            <ac:grpSpMk id="3" creationId="{8D3B3A90-CEFD-A3D6-7779-82DCF083DF72}"/>
          </ac:grpSpMkLst>
        </pc:grpChg>
        <pc:picChg chg="mod topLvl">
          <ac:chgData name="Nicole Stone" userId="77384c7d-bf51-484f-86b4-dd3056915ba5" providerId="ADAL" clId="{E09E1BC2-68BF-45CE-8DC6-7263D8F313ED}" dt="2025-07-29T13:32:15.720" v="4" actId="165"/>
          <ac:picMkLst>
            <pc:docMk/>
            <pc:sldMk cId="0" sldId="320"/>
            <ac:picMk id="12" creationId="{B96EEA1F-0131-2449-007C-FA28128E6FFF}"/>
          </ac:picMkLst>
        </pc:picChg>
      </pc:sldChg>
      <pc:sldChg chg="mod">
        <pc:chgData name="Nicole Stone" userId="77384c7d-bf51-484f-86b4-dd3056915ba5" providerId="ADAL" clId="{E09E1BC2-68BF-45CE-8DC6-7263D8F313ED}" dt="2025-07-29T13:31:20.340" v="2" actId="27918"/>
        <pc:sldMkLst>
          <pc:docMk/>
          <pc:sldMk cId="1393077579" sldId="599"/>
        </pc:sldMkLst>
      </pc:sldChg>
    </pc:docChg>
  </pc:docChgLst>
  <pc:docChgLst>
    <pc:chgData name="Greta L Kreuzer" userId="S::greta.kreuzer@nau.edu::382d9aae-079e-422f-bb34-72c3e3cff740" providerId="AD" clId="Web-{6E02F87C-A13E-374B-B209-CA06EAC9AD73}"/>
    <pc:docChg chg="addSld delSld modSld">
      <pc:chgData name="Greta L Kreuzer" userId="S::greta.kreuzer@nau.edu::382d9aae-079e-422f-bb34-72c3e3cff740" providerId="AD" clId="Web-{6E02F87C-A13E-374B-B209-CA06EAC9AD73}" dt="2025-06-26T21:05:02.961" v="233"/>
      <pc:docMkLst>
        <pc:docMk/>
      </pc:docMkLst>
      <pc:sldChg chg="modNotes">
        <pc:chgData name="Greta L Kreuzer" userId="S::greta.kreuzer@nau.edu::382d9aae-079e-422f-bb34-72c3e3cff740" providerId="AD" clId="Web-{6E02F87C-A13E-374B-B209-CA06EAC9AD73}" dt="2025-06-26T20:40:54.249" v="178"/>
        <pc:sldMkLst>
          <pc:docMk/>
          <pc:sldMk cId="0" sldId="263"/>
        </pc:sldMkLst>
      </pc:sldChg>
      <pc:sldChg chg="modNotes">
        <pc:chgData name="Greta L Kreuzer" userId="S::greta.kreuzer@nau.edu::382d9aae-079e-422f-bb34-72c3e3cff740" providerId="AD" clId="Web-{6E02F87C-A13E-374B-B209-CA06EAC9AD73}" dt="2025-06-26T20:41:27.937" v="186"/>
        <pc:sldMkLst>
          <pc:docMk/>
          <pc:sldMk cId="0" sldId="308"/>
        </pc:sldMkLst>
      </pc:sldChg>
      <pc:sldChg chg="modSp">
        <pc:chgData name="Greta L Kreuzer" userId="S::greta.kreuzer@nau.edu::382d9aae-079e-422f-bb34-72c3e3cff740" providerId="AD" clId="Web-{6E02F87C-A13E-374B-B209-CA06EAC9AD73}" dt="2025-06-26T17:54:50.088" v="42" actId="20577"/>
        <pc:sldMkLst>
          <pc:docMk/>
          <pc:sldMk cId="0" sldId="344"/>
        </pc:sldMkLst>
      </pc:sldChg>
      <pc:sldChg chg="modNotes">
        <pc:chgData name="Greta L Kreuzer" userId="S::greta.kreuzer@nau.edu::382d9aae-079e-422f-bb34-72c3e3cff740" providerId="AD" clId="Web-{6E02F87C-A13E-374B-B209-CA06EAC9AD73}" dt="2025-06-26T20:41:01.031" v="181"/>
        <pc:sldMkLst>
          <pc:docMk/>
          <pc:sldMk cId="3712423266" sldId="356"/>
        </pc:sldMkLst>
      </pc:sldChg>
      <pc:sldChg chg="modNotes">
        <pc:chgData name="Greta L Kreuzer" userId="S::greta.kreuzer@nau.edu::382d9aae-079e-422f-bb34-72c3e3cff740" providerId="AD" clId="Web-{6E02F87C-A13E-374B-B209-CA06EAC9AD73}" dt="2025-06-26T20:41:06.843" v="184"/>
        <pc:sldMkLst>
          <pc:docMk/>
          <pc:sldMk cId="2456874893" sldId="357"/>
        </pc:sldMkLst>
      </pc:sldChg>
      <pc:sldChg chg="modNotes">
        <pc:chgData name="Greta L Kreuzer" userId="S::greta.kreuzer@nau.edu::382d9aae-079e-422f-bb34-72c3e3cff740" providerId="AD" clId="Web-{6E02F87C-A13E-374B-B209-CA06EAC9AD73}" dt="2025-06-26T20:41:39.999" v="189"/>
        <pc:sldMkLst>
          <pc:docMk/>
          <pc:sldMk cId="3266489989" sldId="586"/>
        </pc:sldMkLst>
      </pc:sldChg>
      <pc:sldChg chg="modSp">
        <pc:chgData name="Greta L Kreuzer" userId="S::greta.kreuzer@nau.edu::382d9aae-079e-422f-bb34-72c3e3cff740" providerId="AD" clId="Web-{6E02F87C-A13E-374B-B209-CA06EAC9AD73}" dt="2025-06-26T17:55:02.072" v="46" actId="1076"/>
        <pc:sldMkLst>
          <pc:docMk/>
          <pc:sldMk cId="1887016887" sldId="608"/>
        </pc:sldMkLst>
      </pc:sldChg>
      <pc:sldChg chg="modSp">
        <pc:chgData name="Greta L Kreuzer" userId="S::greta.kreuzer@nau.edu::382d9aae-079e-422f-bb34-72c3e3cff740" providerId="AD" clId="Web-{6E02F87C-A13E-374B-B209-CA06EAC9AD73}" dt="2025-06-26T18:16:30.500" v="169" actId="20577"/>
        <pc:sldMkLst>
          <pc:docMk/>
          <pc:sldMk cId="3829469773" sldId="609"/>
        </pc:sldMkLst>
      </pc:sldChg>
      <pc:sldChg chg="modSp">
        <pc:chgData name="Greta L Kreuzer" userId="S::greta.kreuzer@nau.edu::382d9aae-079e-422f-bb34-72c3e3cff740" providerId="AD" clId="Web-{6E02F87C-A13E-374B-B209-CA06EAC9AD73}" dt="2025-06-26T20:50:59.856" v="204" actId="20577"/>
        <pc:sldMkLst>
          <pc:docMk/>
          <pc:sldMk cId="3868262916" sldId="610"/>
        </pc:sldMkLst>
      </pc:sldChg>
      <pc:sldChg chg="modSp">
        <pc:chgData name="Greta L Kreuzer" userId="S::greta.kreuzer@nau.edu::382d9aae-079e-422f-bb34-72c3e3cff740" providerId="AD" clId="Web-{6E02F87C-A13E-374B-B209-CA06EAC9AD73}" dt="2025-06-26T20:51:07.606" v="207" actId="20577"/>
        <pc:sldMkLst>
          <pc:docMk/>
          <pc:sldMk cId="7690306" sldId="611"/>
        </pc:sldMkLst>
      </pc:sldChg>
      <pc:sldChg chg="modSp">
        <pc:chgData name="Greta L Kreuzer" userId="S::greta.kreuzer@nau.edu::382d9aae-079e-422f-bb34-72c3e3cff740" providerId="AD" clId="Web-{6E02F87C-A13E-374B-B209-CA06EAC9AD73}" dt="2025-06-26T20:51:13.168" v="209" actId="20577"/>
        <pc:sldMkLst>
          <pc:docMk/>
          <pc:sldMk cId="3887665137" sldId="612"/>
        </pc:sldMkLst>
      </pc:sldChg>
      <pc:sldChg chg="modSp">
        <pc:chgData name="Greta L Kreuzer" userId="S::greta.kreuzer@nau.edu::382d9aae-079e-422f-bb34-72c3e3cff740" providerId="AD" clId="Web-{6E02F87C-A13E-374B-B209-CA06EAC9AD73}" dt="2025-06-26T20:40:43.452" v="175" actId="20577"/>
        <pc:sldMkLst>
          <pc:docMk/>
          <pc:sldMk cId="2495906533" sldId="614"/>
        </pc:sldMkLst>
      </pc:sldChg>
      <pc:sldChg chg="modSp">
        <pc:chgData name="Greta L Kreuzer" userId="S::greta.kreuzer@nau.edu::382d9aae-079e-422f-bb34-72c3e3cff740" providerId="AD" clId="Web-{6E02F87C-A13E-374B-B209-CA06EAC9AD73}" dt="2025-06-26T17:37:33.480" v="3" actId="20577"/>
        <pc:sldMkLst>
          <pc:docMk/>
          <pc:sldMk cId="2682211459" sldId="617"/>
        </pc:sldMkLst>
      </pc:sldChg>
      <pc:sldChg chg="modSp">
        <pc:chgData name="Greta L Kreuzer" userId="S::greta.kreuzer@nau.edu::382d9aae-079e-422f-bb34-72c3e3cff740" providerId="AD" clId="Web-{6E02F87C-A13E-374B-B209-CA06EAC9AD73}" dt="2025-06-26T17:35:44.980" v="0" actId="1076"/>
        <pc:sldMkLst>
          <pc:docMk/>
          <pc:sldMk cId="3336904921" sldId="618"/>
        </pc:sldMkLst>
      </pc:sldChg>
      <pc:sldChg chg="add del replId">
        <pc:chgData name="Greta L Kreuzer" userId="S::greta.kreuzer@nau.edu::382d9aae-079e-422f-bb34-72c3e3cff740" providerId="AD" clId="Web-{6E02F87C-A13E-374B-B209-CA06EAC9AD73}" dt="2025-06-26T21:05:02.961" v="233"/>
        <pc:sldMkLst>
          <pc:docMk/>
          <pc:sldMk cId="1598221846" sldId="619"/>
        </pc:sldMkLst>
      </pc:sldChg>
      <pc:sldChg chg="add del replId">
        <pc:chgData name="Greta L Kreuzer" userId="S::greta.kreuzer@nau.edu::382d9aae-079e-422f-bb34-72c3e3cff740" providerId="AD" clId="Web-{6E02F87C-A13E-374B-B209-CA06EAC9AD73}" dt="2025-06-26T21:05:02.961" v="232"/>
        <pc:sldMkLst>
          <pc:docMk/>
          <pc:sldMk cId="1050392211" sldId="620"/>
        </pc:sldMkLst>
      </pc:sldChg>
      <pc:sldChg chg="add del replId">
        <pc:chgData name="Greta L Kreuzer" userId="S::greta.kreuzer@nau.edu::382d9aae-079e-422f-bb34-72c3e3cff740" providerId="AD" clId="Web-{6E02F87C-A13E-374B-B209-CA06EAC9AD73}" dt="2025-06-26T21:05:02.961" v="231"/>
        <pc:sldMkLst>
          <pc:docMk/>
          <pc:sldMk cId="646229289" sldId="621"/>
        </pc:sldMkLst>
      </pc:sldChg>
      <pc:sldChg chg="add del replId">
        <pc:chgData name="Greta L Kreuzer" userId="S::greta.kreuzer@nau.edu::382d9aae-079e-422f-bb34-72c3e3cff740" providerId="AD" clId="Web-{6E02F87C-A13E-374B-B209-CA06EAC9AD73}" dt="2025-06-26T21:05:02.961" v="230"/>
        <pc:sldMkLst>
          <pc:docMk/>
          <pc:sldMk cId="187549756" sldId="622"/>
        </pc:sldMkLst>
      </pc:sldChg>
      <pc:sldChg chg="add del replId">
        <pc:chgData name="Greta L Kreuzer" userId="S::greta.kreuzer@nau.edu::382d9aae-079e-422f-bb34-72c3e3cff740" providerId="AD" clId="Web-{6E02F87C-A13E-374B-B209-CA06EAC9AD73}" dt="2025-06-26T21:05:02.946" v="229"/>
        <pc:sldMkLst>
          <pc:docMk/>
          <pc:sldMk cId="818222450" sldId="623"/>
        </pc:sldMkLst>
      </pc:sldChg>
      <pc:sldChg chg="add del replId">
        <pc:chgData name="Greta L Kreuzer" userId="S::greta.kreuzer@nau.edu::382d9aae-079e-422f-bb34-72c3e3cff740" providerId="AD" clId="Web-{6E02F87C-A13E-374B-B209-CA06EAC9AD73}" dt="2025-06-26T21:05:02.946" v="228"/>
        <pc:sldMkLst>
          <pc:docMk/>
          <pc:sldMk cId="1018670576" sldId="624"/>
        </pc:sldMkLst>
      </pc:sldChg>
      <pc:sldChg chg="add del replId">
        <pc:chgData name="Greta L Kreuzer" userId="S::greta.kreuzer@nau.edu::382d9aae-079e-422f-bb34-72c3e3cff740" providerId="AD" clId="Web-{6E02F87C-A13E-374B-B209-CA06EAC9AD73}" dt="2025-06-26T21:05:02.946" v="227"/>
        <pc:sldMkLst>
          <pc:docMk/>
          <pc:sldMk cId="1414352524" sldId="625"/>
        </pc:sldMkLst>
      </pc:sldChg>
      <pc:sldChg chg="add del replId">
        <pc:chgData name="Greta L Kreuzer" userId="S::greta.kreuzer@nau.edu::382d9aae-079e-422f-bb34-72c3e3cff740" providerId="AD" clId="Web-{6E02F87C-A13E-374B-B209-CA06EAC9AD73}" dt="2025-06-26T21:05:02.946" v="226"/>
        <pc:sldMkLst>
          <pc:docMk/>
          <pc:sldMk cId="1928198850" sldId="626"/>
        </pc:sldMkLst>
      </pc:sldChg>
      <pc:sldChg chg="add del replId">
        <pc:chgData name="Greta L Kreuzer" userId="S::greta.kreuzer@nau.edu::382d9aae-079e-422f-bb34-72c3e3cff740" providerId="AD" clId="Web-{6E02F87C-A13E-374B-B209-CA06EAC9AD73}" dt="2025-06-26T21:05:02.946" v="225"/>
        <pc:sldMkLst>
          <pc:docMk/>
          <pc:sldMk cId="48605656" sldId="627"/>
        </pc:sldMkLst>
      </pc:sldChg>
      <pc:sldChg chg="add del replId">
        <pc:chgData name="Greta L Kreuzer" userId="S::greta.kreuzer@nau.edu::382d9aae-079e-422f-bb34-72c3e3cff740" providerId="AD" clId="Web-{6E02F87C-A13E-374B-B209-CA06EAC9AD73}" dt="2025-06-26T21:05:02.946" v="224"/>
        <pc:sldMkLst>
          <pc:docMk/>
          <pc:sldMk cId="1795740805" sldId="628"/>
        </pc:sldMkLst>
      </pc:sldChg>
      <pc:sldChg chg="add del replId">
        <pc:chgData name="Greta L Kreuzer" userId="S::greta.kreuzer@nau.edu::382d9aae-079e-422f-bb34-72c3e3cff740" providerId="AD" clId="Web-{6E02F87C-A13E-374B-B209-CA06EAC9AD73}" dt="2025-06-26T21:05:02.946" v="223"/>
        <pc:sldMkLst>
          <pc:docMk/>
          <pc:sldMk cId="1025276235" sldId="629"/>
        </pc:sldMkLst>
      </pc:sldChg>
      <pc:sldChg chg="add del replId">
        <pc:chgData name="Greta L Kreuzer" userId="S::greta.kreuzer@nau.edu::382d9aae-079e-422f-bb34-72c3e3cff740" providerId="AD" clId="Web-{6E02F87C-A13E-374B-B209-CA06EAC9AD73}" dt="2025-06-26T21:05:02.930" v="222"/>
        <pc:sldMkLst>
          <pc:docMk/>
          <pc:sldMk cId="1200622034" sldId="630"/>
        </pc:sldMkLst>
      </pc:sldChg>
    </pc:docChg>
  </pc:docChgLst>
  <pc:docChgLst>
    <pc:chgData name="Greta L Kreuzer" userId="S::greta.kreuzer@nau.edu::382d9aae-079e-422f-bb34-72c3e3cff740" providerId="AD" clId="Web-{870F5E50-C62F-9392-A633-857FF3614E48}"/>
    <pc:docChg chg="modSld">
      <pc:chgData name="Greta L Kreuzer" userId="S::greta.kreuzer@nau.edu::382d9aae-079e-422f-bb34-72c3e3cff740" providerId="AD" clId="Web-{870F5E50-C62F-9392-A633-857FF3614E48}" dt="2025-07-08T23:22:59.766" v="2"/>
      <pc:docMkLst>
        <pc:docMk/>
      </pc:docMkLst>
      <pc:sldChg chg="modNotes">
        <pc:chgData name="Greta L Kreuzer" userId="S::greta.kreuzer@nau.edu::382d9aae-079e-422f-bb34-72c3e3cff740" providerId="AD" clId="Web-{870F5E50-C62F-9392-A633-857FF3614E48}" dt="2025-07-08T23:22:59.766" v="2"/>
        <pc:sldMkLst>
          <pc:docMk/>
          <pc:sldMk cId="4203907979" sldId="587"/>
        </pc:sldMkLst>
      </pc:sldChg>
    </pc:docChg>
  </pc:docChgLst>
  <pc:docChgLst>
    <pc:chgData name="Cynthia C Beckmann" userId="36c6a4d0-81f9-4661-beb6-2762229b0327" providerId="ADAL" clId="{71316FCF-8766-43FD-A0A3-9990BBC44655}"/>
    <pc:docChg chg="custSel modSld">
      <pc:chgData name="Cynthia C Beckmann" userId="36c6a4d0-81f9-4661-beb6-2762229b0327" providerId="ADAL" clId="{71316FCF-8766-43FD-A0A3-9990BBC44655}" dt="2025-06-16T20:01:48.853" v="67" actId="207"/>
      <pc:docMkLst>
        <pc:docMk/>
      </pc:docMkLst>
      <pc:sldChg chg="modSp mod">
        <pc:chgData name="Cynthia C Beckmann" userId="36c6a4d0-81f9-4661-beb6-2762229b0327" providerId="ADAL" clId="{71316FCF-8766-43FD-A0A3-9990BBC44655}" dt="2025-06-16T14:39:44.770" v="2" actId="20577"/>
        <pc:sldMkLst>
          <pc:docMk/>
          <pc:sldMk cId="0" sldId="263"/>
        </pc:sldMkLst>
        <pc:spChg chg="mod">
          <ac:chgData name="Cynthia C Beckmann" userId="36c6a4d0-81f9-4661-beb6-2762229b0327" providerId="ADAL" clId="{71316FCF-8766-43FD-A0A3-9990BBC44655}" dt="2025-06-16T14:39:44.770" v="2" actId="20577"/>
          <ac:spMkLst>
            <pc:docMk/>
            <pc:sldMk cId="0" sldId="263"/>
            <ac:spMk id="283" creationId="{00000000-0000-0000-0000-000000000000}"/>
          </ac:spMkLst>
        </pc:spChg>
      </pc:sldChg>
      <pc:sldChg chg="modSp mod">
        <pc:chgData name="Cynthia C Beckmann" userId="36c6a4d0-81f9-4661-beb6-2762229b0327" providerId="ADAL" clId="{71316FCF-8766-43FD-A0A3-9990BBC44655}" dt="2025-06-16T20:01:48.853" v="67" actId="207"/>
        <pc:sldMkLst>
          <pc:docMk/>
          <pc:sldMk cId="0" sldId="338"/>
        </pc:sldMkLst>
        <pc:spChg chg="mod">
          <ac:chgData name="Cynthia C Beckmann" userId="36c6a4d0-81f9-4661-beb6-2762229b0327" providerId="ADAL" clId="{71316FCF-8766-43FD-A0A3-9990BBC44655}" dt="2025-06-16T20:01:48.853" v="67" actId="207"/>
          <ac:spMkLst>
            <pc:docMk/>
            <pc:sldMk cId="0" sldId="338"/>
            <ac:spMk id="817" creationId="{00000000-0000-0000-0000-000000000000}"/>
          </ac:spMkLst>
        </pc:spChg>
      </pc:sldChg>
      <pc:sldChg chg="modSp mod">
        <pc:chgData name="Cynthia C Beckmann" userId="36c6a4d0-81f9-4661-beb6-2762229b0327" providerId="ADAL" clId="{71316FCF-8766-43FD-A0A3-9990BBC44655}" dt="2025-06-16T14:39:53.046" v="3"/>
        <pc:sldMkLst>
          <pc:docMk/>
          <pc:sldMk cId="3712423266" sldId="356"/>
        </pc:sldMkLst>
        <pc:spChg chg="mod">
          <ac:chgData name="Cynthia C Beckmann" userId="36c6a4d0-81f9-4661-beb6-2762229b0327" providerId="ADAL" clId="{71316FCF-8766-43FD-A0A3-9990BBC44655}" dt="2025-06-16T14:39:53.046" v="3"/>
          <ac:spMkLst>
            <pc:docMk/>
            <pc:sldMk cId="3712423266" sldId="356"/>
            <ac:spMk id="283" creationId="{1308A383-6060-3BE6-3E46-76DB358CF691}"/>
          </ac:spMkLst>
        </pc:spChg>
      </pc:sldChg>
      <pc:sldChg chg="modSp mod">
        <pc:chgData name="Cynthia C Beckmann" userId="36c6a4d0-81f9-4661-beb6-2762229b0327" providerId="ADAL" clId="{71316FCF-8766-43FD-A0A3-9990BBC44655}" dt="2025-06-16T14:39:57.382" v="4"/>
        <pc:sldMkLst>
          <pc:docMk/>
          <pc:sldMk cId="2456874893" sldId="357"/>
        </pc:sldMkLst>
        <pc:spChg chg="mod">
          <ac:chgData name="Cynthia C Beckmann" userId="36c6a4d0-81f9-4661-beb6-2762229b0327" providerId="ADAL" clId="{71316FCF-8766-43FD-A0A3-9990BBC44655}" dt="2025-06-16T14:39:57.382" v="4"/>
          <ac:spMkLst>
            <pc:docMk/>
            <pc:sldMk cId="2456874893" sldId="357"/>
            <ac:spMk id="283" creationId="{8C1F6B3C-2A23-BF91-59F8-7026CBD65906}"/>
          </ac:spMkLst>
        </pc:spChg>
      </pc:sldChg>
      <pc:sldChg chg="modSp mod">
        <pc:chgData name="Cynthia C Beckmann" userId="36c6a4d0-81f9-4661-beb6-2762229b0327" providerId="ADAL" clId="{71316FCF-8766-43FD-A0A3-9990BBC44655}" dt="2025-06-16T20:01:31.096" v="52" actId="207"/>
        <pc:sldMkLst>
          <pc:docMk/>
          <pc:sldMk cId="3715624056" sldId="363"/>
        </pc:sldMkLst>
        <pc:spChg chg="mod">
          <ac:chgData name="Cynthia C Beckmann" userId="36c6a4d0-81f9-4661-beb6-2762229b0327" providerId="ADAL" clId="{71316FCF-8766-43FD-A0A3-9990BBC44655}" dt="2025-06-16T20:01:31.096" v="52" actId="207"/>
          <ac:spMkLst>
            <pc:docMk/>
            <pc:sldMk cId="3715624056" sldId="363"/>
            <ac:spMk id="660" creationId="{AB07351C-D887-9DB7-C2DE-87EA0788989E}"/>
          </ac:spMkLst>
        </pc:spChg>
      </pc:sldChg>
      <pc:sldChg chg="modSp mod">
        <pc:chgData name="Cynthia C Beckmann" userId="36c6a4d0-81f9-4661-beb6-2762229b0327" providerId="ADAL" clId="{71316FCF-8766-43FD-A0A3-9990BBC44655}" dt="2025-06-16T20:01:19.391" v="51" actId="207"/>
        <pc:sldMkLst>
          <pc:docMk/>
          <pc:sldMk cId="3302190854" sldId="596"/>
        </pc:sldMkLst>
        <pc:spChg chg="mod">
          <ac:chgData name="Cynthia C Beckmann" userId="36c6a4d0-81f9-4661-beb6-2762229b0327" providerId="ADAL" clId="{71316FCF-8766-43FD-A0A3-9990BBC44655}" dt="2025-06-16T20:01:19.391" v="51" actId="207"/>
          <ac:spMkLst>
            <pc:docMk/>
            <pc:sldMk cId="3302190854" sldId="596"/>
            <ac:spMk id="660" creationId="{8BD4AFB4-5E44-230D-1337-4237862D00A4}"/>
          </ac:spMkLst>
        </pc:spChg>
      </pc:sldChg>
      <pc:sldChg chg="modNotesTx">
        <pc:chgData name="Cynthia C Beckmann" userId="36c6a4d0-81f9-4661-beb6-2762229b0327" providerId="ADAL" clId="{71316FCF-8766-43FD-A0A3-9990BBC44655}" dt="2025-06-16T16:14:50.651" v="13" actId="20577"/>
        <pc:sldMkLst>
          <pc:docMk/>
          <pc:sldMk cId="2543778660" sldId="597"/>
        </pc:sldMkLst>
      </pc:sldChg>
    </pc:docChg>
  </pc:docChgLst>
  <pc:docChgLst>
    <pc:chgData name="Nicole Stone" userId="77384c7d-bf51-484f-86b4-dd3056915ba5" providerId="ADAL" clId="{4BADFB93-6E88-4547-B898-018F474A2BF3}"/>
    <pc:docChg chg="undo custSel modSld">
      <pc:chgData name="Nicole Stone" userId="77384c7d-bf51-484f-86b4-dd3056915ba5" providerId="ADAL" clId="{4BADFB93-6E88-4547-B898-018F474A2BF3}" dt="2025-07-14T12:25:19.759" v="8" actId="113"/>
      <pc:docMkLst>
        <pc:docMk/>
      </pc:docMkLst>
      <pc:sldChg chg="modSp mod">
        <pc:chgData name="Nicole Stone" userId="77384c7d-bf51-484f-86b4-dd3056915ba5" providerId="ADAL" clId="{4BADFB93-6E88-4547-B898-018F474A2BF3}" dt="2025-07-14T12:25:14.092" v="7" actId="20577"/>
        <pc:sldMkLst>
          <pc:docMk/>
          <pc:sldMk cId="1887016887" sldId="625"/>
        </pc:sldMkLst>
        <pc:spChg chg="mod">
          <ac:chgData name="Nicole Stone" userId="77384c7d-bf51-484f-86b4-dd3056915ba5" providerId="ADAL" clId="{4BADFB93-6E88-4547-B898-018F474A2BF3}" dt="2025-07-14T12:25:14.092" v="7" actId="20577"/>
          <ac:spMkLst>
            <pc:docMk/>
            <pc:sldMk cId="1887016887" sldId="625"/>
            <ac:spMk id="3" creationId="{2D895E70-AE71-9CBC-A4FD-C3F7AC3F18E6}"/>
          </ac:spMkLst>
        </pc:spChg>
      </pc:sldChg>
      <pc:sldChg chg="modSp mod">
        <pc:chgData name="Nicole Stone" userId="77384c7d-bf51-484f-86b4-dd3056915ba5" providerId="ADAL" clId="{4BADFB93-6E88-4547-B898-018F474A2BF3}" dt="2025-07-14T12:25:19.759" v="8" actId="113"/>
        <pc:sldMkLst>
          <pc:docMk/>
          <pc:sldMk cId="2707946428" sldId="631"/>
        </pc:sldMkLst>
        <pc:spChg chg="mod">
          <ac:chgData name="Nicole Stone" userId="77384c7d-bf51-484f-86b4-dd3056915ba5" providerId="ADAL" clId="{4BADFB93-6E88-4547-B898-018F474A2BF3}" dt="2025-07-14T12:25:19.759" v="8" actId="113"/>
          <ac:spMkLst>
            <pc:docMk/>
            <pc:sldMk cId="2707946428" sldId="631"/>
            <ac:spMk id="6" creationId="{ED8C1DB1-B903-AC45-5C2B-DC2BBC28E908}"/>
          </ac:spMkLst>
        </pc:spChg>
      </pc:sldChg>
    </pc:docChg>
  </pc:docChgLst>
  <pc:docChgLst>
    <pc:chgData name="Greta L Kreuzer" userId="S::greta.kreuzer@nau.edu::382d9aae-079e-422f-bb34-72c3e3cff740" providerId="AD" clId="Web-{B888374A-C733-91EE-597B-7DDD4C9ECDF2}"/>
    <pc:docChg chg="modSld">
      <pc:chgData name="Greta L Kreuzer" userId="S::greta.kreuzer@nau.edu::382d9aae-079e-422f-bb34-72c3e3cff740" providerId="AD" clId="Web-{B888374A-C733-91EE-597B-7DDD4C9ECDF2}" dt="2025-07-08T18:03:05.254" v="2" actId="20577"/>
      <pc:docMkLst>
        <pc:docMk/>
      </pc:docMkLst>
      <pc:sldChg chg="modSp">
        <pc:chgData name="Greta L Kreuzer" userId="S::greta.kreuzer@nau.edu::382d9aae-079e-422f-bb34-72c3e3cff740" providerId="AD" clId="Web-{B888374A-C733-91EE-597B-7DDD4C9ECDF2}" dt="2025-07-08T18:03:05.254" v="2" actId="20577"/>
        <pc:sldMkLst>
          <pc:docMk/>
          <pc:sldMk cId="3829469773" sldId="626"/>
        </pc:sldMkLst>
        <pc:spChg chg="mod">
          <ac:chgData name="Greta L Kreuzer" userId="S::greta.kreuzer@nau.edu::382d9aae-079e-422f-bb34-72c3e3cff740" providerId="AD" clId="Web-{B888374A-C733-91EE-597B-7DDD4C9ECDF2}" dt="2025-07-08T18:03:05.254" v="2" actId="20577"/>
          <ac:spMkLst>
            <pc:docMk/>
            <pc:sldMk cId="3829469773" sldId="626"/>
            <ac:spMk id="859" creationId="{843F5AC0-EFCD-DFD4-8411-BB38BA7E44DC}"/>
          </ac:spMkLst>
        </pc:spChg>
      </pc:sldChg>
    </pc:docChg>
  </pc:docChgLst>
  <pc:docChgLst>
    <pc:chgData name="Greta L Kreuzer" userId="S::greta.kreuzer@nau.edu::382d9aae-079e-422f-bb34-72c3e3cff740" providerId="AD" clId="Web-{2A5ACA54-FD2F-49C5-A532-3F67CAB38F96}"/>
    <pc:docChg chg="addSld delSld modSld">
      <pc:chgData name="Greta L Kreuzer" userId="S::greta.kreuzer@nau.edu::382d9aae-079e-422f-bb34-72c3e3cff740" providerId="AD" clId="Web-{2A5ACA54-FD2F-49C5-A532-3F67CAB38F96}" dt="2025-07-08T20:11:29.027" v="383" actId="20577"/>
      <pc:docMkLst>
        <pc:docMk/>
      </pc:docMkLst>
      <pc:sldChg chg="modSp">
        <pc:chgData name="Greta L Kreuzer" userId="S::greta.kreuzer@nau.edu::382d9aae-079e-422f-bb34-72c3e3cff740" providerId="AD" clId="Web-{2A5ACA54-FD2F-49C5-A532-3F67CAB38F96}" dt="2025-07-08T20:01:34.237" v="320" actId="14100"/>
        <pc:sldMkLst>
          <pc:docMk/>
          <pc:sldMk cId="2495906533" sldId="619"/>
        </pc:sldMkLst>
        <pc:spChg chg="mod">
          <ac:chgData name="Greta L Kreuzer" userId="S::greta.kreuzer@nau.edu::382d9aae-079e-422f-bb34-72c3e3cff740" providerId="AD" clId="Web-{2A5ACA54-FD2F-49C5-A532-3F67CAB38F96}" dt="2025-07-08T20:01:34.237" v="320" actId="14100"/>
          <ac:spMkLst>
            <pc:docMk/>
            <pc:sldMk cId="2495906533" sldId="619"/>
            <ac:spMk id="859" creationId="{D233BF3C-4F3D-163D-727D-4BC19F6190D0}"/>
          </ac:spMkLst>
        </pc:spChg>
      </pc:sldChg>
      <pc:sldChg chg="modSp">
        <pc:chgData name="Greta L Kreuzer" userId="S::greta.kreuzer@nau.edu::382d9aae-079e-422f-bb34-72c3e3cff740" providerId="AD" clId="Web-{2A5ACA54-FD2F-49C5-A532-3F67CAB38F96}" dt="2025-07-08T20:08:14.238" v="334" actId="20577"/>
        <pc:sldMkLst>
          <pc:docMk/>
          <pc:sldMk cId="518362375" sldId="620"/>
        </pc:sldMkLst>
        <pc:spChg chg="mod">
          <ac:chgData name="Greta L Kreuzer" userId="S::greta.kreuzer@nau.edu::382d9aae-079e-422f-bb34-72c3e3cff740" providerId="AD" clId="Web-{2A5ACA54-FD2F-49C5-A532-3F67CAB38F96}" dt="2025-07-08T20:08:14.238" v="334" actId="20577"/>
          <ac:spMkLst>
            <pc:docMk/>
            <pc:sldMk cId="518362375" sldId="620"/>
            <ac:spMk id="859" creationId="{D7FF4D77-1BA1-AC50-9A78-7271E3111E48}"/>
          </ac:spMkLst>
        </pc:spChg>
      </pc:sldChg>
      <pc:sldChg chg="modSp">
        <pc:chgData name="Greta L Kreuzer" userId="S::greta.kreuzer@nau.edu::382d9aae-079e-422f-bb34-72c3e3cff740" providerId="AD" clId="Web-{2A5ACA54-FD2F-49C5-A532-3F67CAB38F96}" dt="2025-07-08T20:09:49.195" v="368" actId="1076"/>
        <pc:sldMkLst>
          <pc:docMk/>
          <pc:sldMk cId="1407007917" sldId="621"/>
        </pc:sldMkLst>
      </pc:sldChg>
      <pc:sldChg chg="modSp">
        <pc:chgData name="Greta L Kreuzer" userId="S::greta.kreuzer@nau.edu::382d9aae-079e-422f-bb34-72c3e3cff740" providerId="AD" clId="Web-{2A5ACA54-FD2F-49C5-A532-3F67CAB38F96}" dt="2025-07-08T20:11:29.027" v="383" actId="20577"/>
        <pc:sldMkLst>
          <pc:docMk/>
          <pc:sldMk cId="2682211459" sldId="622"/>
        </pc:sldMkLst>
        <pc:spChg chg="mod">
          <ac:chgData name="Greta L Kreuzer" userId="S::greta.kreuzer@nau.edu::382d9aae-079e-422f-bb34-72c3e3cff740" providerId="AD" clId="Web-{2A5ACA54-FD2F-49C5-A532-3F67CAB38F96}" dt="2025-07-08T20:11:29.027" v="383" actId="20577"/>
          <ac:spMkLst>
            <pc:docMk/>
            <pc:sldMk cId="2682211459" sldId="622"/>
            <ac:spMk id="859" creationId="{850025C0-3849-0AAF-5CA1-F721C3EF26BB}"/>
          </ac:spMkLst>
        </pc:spChg>
      </pc:sldChg>
      <pc:sldChg chg="addSp delSp modSp del">
        <pc:chgData name="Greta L Kreuzer" userId="S::greta.kreuzer@nau.edu::382d9aae-079e-422f-bb34-72c3e3cff740" providerId="AD" clId="Web-{2A5ACA54-FD2F-49C5-A532-3F67CAB38F96}" dt="2025-07-08T18:34:03.693" v="59"/>
        <pc:sldMkLst>
          <pc:docMk/>
          <pc:sldMk cId="1923191220" sldId="624"/>
        </pc:sldMkLst>
      </pc:sldChg>
      <pc:sldChg chg="addSp delSp modSp">
        <pc:chgData name="Greta L Kreuzer" userId="S::greta.kreuzer@nau.edu::382d9aae-079e-422f-bb34-72c3e3cff740" providerId="AD" clId="Web-{2A5ACA54-FD2F-49C5-A532-3F67CAB38F96}" dt="2025-07-08T19:21:00.330" v="136" actId="20577"/>
        <pc:sldMkLst>
          <pc:docMk/>
          <pc:sldMk cId="1887016887" sldId="625"/>
        </pc:sldMkLst>
        <pc:spChg chg="add mod">
          <ac:chgData name="Greta L Kreuzer" userId="S::greta.kreuzer@nau.edu::382d9aae-079e-422f-bb34-72c3e3cff740" providerId="AD" clId="Web-{2A5ACA54-FD2F-49C5-A532-3F67CAB38F96}" dt="2025-07-08T19:21:00.330" v="136" actId="20577"/>
          <ac:spMkLst>
            <pc:docMk/>
            <pc:sldMk cId="1887016887" sldId="625"/>
            <ac:spMk id="4" creationId="{B11DD6FF-B262-FC7E-35B7-FEC0EAEF5E88}"/>
          </ac:spMkLst>
        </pc:spChg>
      </pc:sldChg>
      <pc:sldChg chg="modSp">
        <pc:chgData name="Greta L Kreuzer" userId="S::greta.kreuzer@nau.edu::382d9aae-079e-422f-bb34-72c3e3cff740" providerId="AD" clId="Web-{2A5ACA54-FD2F-49C5-A532-3F67CAB38F96}" dt="2025-07-08T19:54:28.879" v="256" actId="1076"/>
        <pc:sldMkLst>
          <pc:docMk/>
          <pc:sldMk cId="3829469773" sldId="626"/>
        </pc:sldMkLst>
        <pc:spChg chg="mod">
          <ac:chgData name="Greta L Kreuzer" userId="S::greta.kreuzer@nau.edu::382d9aae-079e-422f-bb34-72c3e3cff740" providerId="AD" clId="Web-{2A5ACA54-FD2F-49C5-A532-3F67CAB38F96}" dt="2025-07-08T19:54:28.879" v="256" actId="1076"/>
          <ac:spMkLst>
            <pc:docMk/>
            <pc:sldMk cId="3829469773" sldId="626"/>
            <ac:spMk id="859" creationId="{843F5AC0-EFCD-DFD4-8411-BB38BA7E44DC}"/>
          </ac:spMkLst>
        </pc:spChg>
      </pc:sldChg>
      <pc:sldChg chg="addSp delSp modSp">
        <pc:chgData name="Greta L Kreuzer" userId="S::greta.kreuzer@nau.edu::382d9aae-079e-422f-bb34-72c3e3cff740" providerId="AD" clId="Web-{2A5ACA54-FD2F-49C5-A532-3F67CAB38F96}" dt="2025-07-08T19:54:17.769" v="255" actId="14100"/>
        <pc:sldMkLst>
          <pc:docMk/>
          <pc:sldMk cId="3868262916" sldId="627"/>
        </pc:sldMkLst>
        <pc:spChg chg="add mod">
          <ac:chgData name="Greta L Kreuzer" userId="S::greta.kreuzer@nau.edu::382d9aae-079e-422f-bb34-72c3e3cff740" providerId="AD" clId="Web-{2A5ACA54-FD2F-49C5-A532-3F67CAB38F96}" dt="2025-07-08T19:54:17.769" v="255" actId="14100"/>
          <ac:spMkLst>
            <pc:docMk/>
            <pc:sldMk cId="3868262916" sldId="627"/>
            <ac:spMk id="2" creationId="{5EB6C2F9-D2DB-DADF-C3A5-1B959CD5D171}"/>
          </ac:spMkLst>
        </pc:spChg>
      </pc:sldChg>
      <pc:sldChg chg="modSp">
        <pc:chgData name="Greta L Kreuzer" userId="S::greta.kreuzer@nau.edu::382d9aae-079e-422f-bb34-72c3e3cff740" providerId="AD" clId="Web-{2A5ACA54-FD2F-49C5-A532-3F67CAB38F96}" dt="2025-07-08T19:55:37.632" v="264" actId="20577"/>
        <pc:sldMkLst>
          <pc:docMk/>
          <pc:sldMk cId="7690306" sldId="628"/>
        </pc:sldMkLst>
        <pc:spChg chg="mod">
          <ac:chgData name="Greta L Kreuzer" userId="S::greta.kreuzer@nau.edu::382d9aae-079e-422f-bb34-72c3e3cff740" providerId="AD" clId="Web-{2A5ACA54-FD2F-49C5-A532-3F67CAB38F96}" dt="2025-07-08T19:55:37.632" v="264" actId="20577"/>
          <ac:spMkLst>
            <pc:docMk/>
            <pc:sldMk cId="7690306" sldId="628"/>
            <ac:spMk id="859" creationId="{4437DC97-3A48-FACA-BB04-2FA04AF73C23}"/>
          </ac:spMkLst>
        </pc:spChg>
      </pc:sldChg>
      <pc:sldChg chg="addSp delSp modSp">
        <pc:chgData name="Greta L Kreuzer" userId="S::greta.kreuzer@nau.edu::382d9aae-079e-422f-bb34-72c3e3cff740" providerId="AD" clId="Web-{2A5ACA54-FD2F-49C5-A532-3F67CAB38F96}" dt="2025-07-08T19:57:12.809" v="290" actId="20577"/>
        <pc:sldMkLst>
          <pc:docMk/>
          <pc:sldMk cId="3887665137" sldId="629"/>
        </pc:sldMkLst>
        <pc:spChg chg="add mod">
          <ac:chgData name="Greta L Kreuzer" userId="S::greta.kreuzer@nau.edu::382d9aae-079e-422f-bb34-72c3e3cff740" providerId="AD" clId="Web-{2A5ACA54-FD2F-49C5-A532-3F67CAB38F96}" dt="2025-07-08T19:57:12.809" v="290" actId="20577"/>
          <ac:spMkLst>
            <pc:docMk/>
            <pc:sldMk cId="3887665137" sldId="629"/>
            <ac:spMk id="2" creationId="{54535B2D-CB62-E310-1C98-216450937824}"/>
          </ac:spMkLst>
        </pc:spChg>
      </pc:sldChg>
      <pc:sldChg chg="modSp">
        <pc:chgData name="Greta L Kreuzer" userId="S::greta.kreuzer@nau.edu::382d9aae-079e-422f-bb34-72c3e3cff740" providerId="AD" clId="Web-{2A5ACA54-FD2F-49C5-A532-3F67CAB38F96}" dt="2025-07-08T19:58:01.061" v="310" actId="20577"/>
        <pc:sldMkLst>
          <pc:docMk/>
          <pc:sldMk cId="3849877014" sldId="630"/>
        </pc:sldMkLst>
        <pc:spChg chg="mod">
          <ac:chgData name="Greta L Kreuzer" userId="S::greta.kreuzer@nau.edu::382d9aae-079e-422f-bb34-72c3e3cff740" providerId="AD" clId="Web-{2A5ACA54-FD2F-49C5-A532-3F67CAB38F96}" dt="2025-07-08T19:58:01.061" v="310" actId="20577"/>
          <ac:spMkLst>
            <pc:docMk/>
            <pc:sldMk cId="3849877014" sldId="630"/>
            <ac:spMk id="859" creationId="{6BB374A5-88A8-D728-353A-B76F1797705D}"/>
          </ac:spMkLst>
        </pc:spChg>
      </pc:sldChg>
      <pc:sldChg chg="addSp delSp modSp new">
        <pc:chgData name="Greta L Kreuzer" userId="S::greta.kreuzer@nau.edu::382d9aae-079e-422f-bb34-72c3e3cff740" providerId="AD" clId="Web-{2A5ACA54-FD2F-49C5-A532-3F67CAB38F96}" dt="2025-07-08T19:20:01.905" v="115" actId="20577"/>
        <pc:sldMkLst>
          <pc:docMk/>
          <pc:sldMk cId="2707946428" sldId="631"/>
        </pc:sldMkLst>
        <pc:spChg chg="add mod">
          <ac:chgData name="Greta L Kreuzer" userId="S::greta.kreuzer@nau.edu::382d9aae-079e-422f-bb34-72c3e3cff740" providerId="AD" clId="Web-{2A5ACA54-FD2F-49C5-A532-3F67CAB38F96}" dt="2025-07-08T19:20:01.905" v="115" actId="20577"/>
          <ac:spMkLst>
            <pc:docMk/>
            <pc:sldMk cId="2707946428" sldId="631"/>
            <ac:spMk id="4" creationId="{DA7457CD-D3EC-3122-ECA5-9A1C147CFA37}"/>
          </ac:spMkLst>
        </pc:spChg>
        <pc:spChg chg="add">
          <ac:chgData name="Greta L Kreuzer" userId="S::greta.kreuzer@nau.edu::382d9aae-079e-422f-bb34-72c3e3cff740" providerId="AD" clId="Web-{2A5ACA54-FD2F-49C5-A532-3F67CAB38F96}" dt="2025-07-08T18:33:37.050" v="55"/>
          <ac:spMkLst>
            <pc:docMk/>
            <pc:sldMk cId="2707946428" sldId="631"/>
            <ac:spMk id="6" creationId="{ED8C1DB1-B903-AC45-5C2B-DC2BBC28E908}"/>
          </ac:spMkLst>
        </pc:spChg>
        <pc:picChg chg="add">
          <ac:chgData name="Greta L Kreuzer" userId="S::greta.kreuzer@nau.edu::382d9aae-079e-422f-bb34-72c3e3cff740" providerId="AD" clId="Web-{2A5ACA54-FD2F-49C5-A532-3F67CAB38F96}" dt="2025-07-08T18:33:50.785" v="58"/>
          <ac:picMkLst>
            <pc:docMk/>
            <pc:sldMk cId="2707946428" sldId="631"/>
            <ac:picMk id="8" creationId="{F34048D7-C1FB-3DDA-E468-BD881BF8C567}"/>
          </ac:picMkLst>
        </pc:picChg>
      </pc:sldChg>
    </pc:docChg>
  </pc:docChgLst>
  <pc:docChgLst>
    <pc:chgData name="Greta L Kreuzer" userId="S::greta.kreuzer@nau.edu::382d9aae-079e-422f-bb34-72c3e3cff740" providerId="AD" clId="Web-{0A66711E-D629-5D61-5039-E9282D14F0AE}"/>
    <pc:docChg chg="modSld">
      <pc:chgData name="Greta L Kreuzer" userId="S::greta.kreuzer@nau.edu::382d9aae-079e-422f-bb34-72c3e3cff740" providerId="AD" clId="Web-{0A66711E-D629-5D61-5039-E9282D14F0AE}" dt="2025-07-07T19:51:50.722" v="1" actId="20577"/>
      <pc:docMkLst>
        <pc:docMk/>
      </pc:docMkLst>
      <pc:sldChg chg="modSp">
        <pc:chgData name="Greta L Kreuzer" userId="S::greta.kreuzer@nau.edu::382d9aae-079e-422f-bb34-72c3e3cff740" providerId="AD" clId="Web-{0A66711E-D629-5D61-5039-E9282D14F0AE}" dt="2025-07-07T19:51:50.722" v="1" actId="20577"/>
        <pc:sldMkLst>
          <pc:docMk/>
          <pc:sldMk cId="1923191220" sldId="624"/>
        </pc:sldMkLst>
      </pc:sldChg>
    </pc:docChg>
  </pc:docChgLst>
  <pc:docChgLst>
    <pc:chgData name="Greta L Kreuzer" userId="S::greta.kreuzer@nau.edu::382d9aae-079e-422f-bb34-72c3e3cff740" providerId="AD" clId="Web-{803CB883-E6C8-B401-E8CD-8782A7C0497C}"/>
    <pc:docChg chg="modSld">
      <pc:chgData name="Greta L Kreuzer" userId="S::greta.kreuzer@nau.edu::382d9aae-079e-422f-bb34-72c3e3cff740" providerId="AD" clId="Web-{803CB883-E6C8-B401-E8CD-8782A7C0497C}" dt="2025-07-08T20:18:57.354" v="91" actId="1076"/>
      <pc:docMkLst>
        <pc:docMk/>
      </pc:docMkLst>
      <pc:sldChg chg="modSp">
        <pc:chgData name="Greta L Kreuzer" userId="S::greta.kreuzer@nau.edu::382d9aae-079e-422f-bb34-72c3e3cff740" providerId="AD" clId="Web-{803CB883-E6C8-B401-E8CD-8782A7C0497C}" dt="2025-07-08T20:12:09.734" v="17" actId="20577"/>
        <pc:sldMkLst>
          <pc:docMk/>
          <pc:sldMk cId="518362375" sldId="620"/>
        </pc:sldMkLst>
        <pc:spChg chg="mod">
          <ac:chgData name="Greta L Kreuzer" userId="S::greta.kreuzer@nau.edu::382d9aae-079e-422f-bb34-72c3e3cff740" providerId="AD" clId="Web-{803CB883-E6C8-B401-E8CD-8782A7C0497C}" dt="2025-07-08T20:12:09.734" v="17" actId="20577"/>
          <ac:spMkLst>
            <pc:docMk/>
            <pc:sldMk cId="518362375" sldId="620"/>
            <ac:spMk id="859" creationId="{D7FF4D77-1BA1-AC50-9A78-7271E3111E48}"/>
          </ac:spMkLst>
        </pc:spChg>
      </pc:sldChg>
      <pc:sldChg chg="modSp">
        <pc:chgData name="Greta L Kreuzer" userId="S::greta.kreuzer@nau.edu::382d9aae-079e-422f-bb34-72c3e3cff740" providerId="AD" clId="Web-{803CB883-E6C8-B401-E8CD-8782A7C0497C}" dt="2025-07-08T20:18:44.369" v="89" actId="1076"/>
        <pc:sldMkLst>
          <pc:docMk/>
          <pc:sldMk cId="1407007917" sldId="621"/>
        </pc:sldMkLst>
      </pc:sldChg>
      <pc:sldChg chg="modSp">
        <pc:chgData name="Greta L Kreuzer" userId="S::greta.kreuzer@nau.edu::382d9aae-079e-422f-bb34-72c3e3cff740" providerId="AD" clId="Web-{803CB883-E6C8-B401-E8CD-8782A7C0497C}" dt="2025-07-08T20:18:50.885" v="90" actId="1076"/>
        <pc:sldMkLst>
          <pc:docMk/>
          <pc:sldMk cId="2682211459" sldId="622"/>
        </pc:sldMkLst>
        <pc:spChg chg="mod">
          <ac:chgData name="Greta L Kreuzer" userId="S::greta.kreuzer@nau.edu::382d9aae-079e-422f-bb34-72c3e3cff740" providerId="AD" clId="Web-{803CB883-E6C8-B401-E8CD-8782A7C0497C}" dt="2025-07-08T20:18:50.885" v="90" actId="1076"/>
          <ac:spMkLst>
            <pc:docMk/>
            <pc:sldMk cId="2682211459" sldId="622"/>
            <ac:spMk id="859" creationId="{850025C0-3849-0AAF-5CA1-F721C3EF26BB}"/>
          </ac:spMkLst>
        </pc:spChg>
      </pc:sldChg>
      <pc:sldChg chg="modSp">
        <pc:chgData name="Greta L Kreuzer" userId="S::greta.kreuzer@nau.edu::382d9aae-079e-422f-bb34-72c3e3cff740" providerId="AD" clId="Web-{803CB883-E6C8-B401-E8CD-8782A7C0497C}" dt="2025-07-08T20:18:57.354" v="91" actId="1076"/>
        <pc:sldMkLst>
          <pc:docMk/>
          <pc:sldMk cId="3336904921" sldId="623"/>
        </pc:sldMkLst>
      </pc:sldChg>
      <pc:sldChg chg="modSp">
        <pc:chgData name="Greta L Kreuzer" userId="S::greta.kreuzer@nau.edu::382d9aae-079e-422f-bb34-72c3e3cff740" providerId="AD" clId="Web-{803CB883-E6C8-B401-E8CD-8782A7C0497C}" dt="2025-07-08T20:18:30.447" v="88" actId="1076"/>
        <pc:sldMkLst>
          <pc:docMk/>
          <pc:sldMk cId="7690306" sldId="628"/>
        </pc:sldMkLst>
        <pc:spChg chg="mod">
          <ac:chgData name="Greta L Kreuzer" userId="S::greta.kreuzer@nau.edu::382d9aae-079e-422f-bb34-72c3e3cff740" providerId="AD" clId="Web-{803CB883-E6C8-B401-E8CD-8782A7C0497C}" dt="2025-07-08T20:18:30.447" v="88" actId="1076"/>
          <ac:spMkLst>
            <pc:docMk/>
            <pc:sldMk cId="7690306" sldId="628"/>
            <ac:spMk id="859" creationId="{4437DC97-3A48-FACA-BB04-2FA04AF73C23}"/>
          </ac:spMkLst>
        </pc:spChg>
      </pc:sldChg>
    </pc:docChg>
  </pc:docChgLst>
  <pc:docChgLst>
    <pc:chgData name="Cynthia C Beckmann" userId="36c6a4d0-81f9-4661-beb6-2762229b0327" providerId="ADAL" clId="{323758C3-C671-45FF-92D8-31FEC5EF70F3}"/>
    <pc:docChg chg="undo redo custSel delSld modSld">
      <pc:chgData name="Cynthia C Beckmann" userId="36c6a4d0-81f9-4661-beb6-2762229b0327" providerId="ADAL" clId="{323758C3-C671-45FF-92D8-31FEC5EF70F3}" dt="2025-07-29T21:26:43.979" v="622" actId="12"/>
      <pc:docMkLst>
        <pc:docMk/>
      </pc:docMkLst>
      <pc:sldChg chg="modNotesTx">
        <pc:chgData name="Cynthia C Beckmann" userId="36c6a4d0-81f9-4661-beb6-2762229b0327" providerId="ADAL" clId="{323758C3-C671-45FF-92D8-31FEC5EF70F3}" dt="2025-07-29T12:36:21.857" v="226" actId="6549"/>
        <pc:sldMkLst>
          <pc:docMk/>
          <pc:sldMk cId="0" sldId="258"/>
        </pc:sldMkLst>
      </pc:sldChg>
      <pc:sldChg chg="modNotesTx">
        <pc:chgData name="Cynthia C Beckmann" userId="36c6a4d0-81f9-4661-beb6-2762229b0327" providerId="ADAL" clId="{323758C3-C671-45FF-92D8-31FEC5EF70F3}" dt="2025-07-10T11:54:06.284" v="219" actId="20577"/>
        <pc:sldMkLst>
          <pc:docMk/>
          <pc:sldMk cId="0" sldId="263"/>
        </pc:sldMkLst>
      </pc:sldChg>
      <pc:sldChg chg="modSp mod">
        <pc:chgData name="Cynthia C Beckmann" userId="36c6a4d0-81f9-4661-beb6-2762229b0327" providerId="ADAL" clId="{323758C3-C671-45FF-92D8-31FEC5EF70F3}" dt="2025-07-29T12:41:00.831" v="239" actId="20577"/>
        <pc:sldMkLst>
          <pc:docMk/>
          <pc:sldMk cId="1819968102" sldId="264"/>
        </pc:sldMkLst>
        <pc:spChg chg="mod">
          <ac:chgData name="Cynthia C Beckmann" userId="36c6a4d0-81f9-4661-beb6-2762229b0327" providerId="ADAL" clId="{323758C3-C671-45FF-92D8-31FEC5EF70F3}" dt="2025-07-29T12:41:00.831" v="239" actId="20577"/>
          <ac:spMkLst>
            <pc:docMk/>
            <pc:sldMk cId="1819968102" sldId="264"/>
            <ac:spMk id="3" creationId="{15D65D6F-817B-13B5-9CDB-DB3555255F9D}"/>
          </ac:spMkLst>
        </pc:spChg>
      </pc:sldChg>
      <pc:sldChg chg="modNotesTx">
        <pc:chgData name="Cynthia C Beckmann" userId="36c6a4d0-81f9-4661-beb6-2762229b0327" providerId="ADAL" clId="{323758C3-C671-45FF-92D8-31FEC5EF70F3}" dt="2025-07-29T12:50:22.697" v="260" actId="113"/>
        <pc:sldMkLst>
          <pc:docMk/>
          <pc:sldMk cId="0" sldId="288"/>
        </pc:sldMkLst>
      </pc:sldChg>
      <pc:sldChg chg="modNotesTx">
        <pc:chgData name="Cynthia C Beckmann" userId="36c6a4d0-81f9-4661-beb6-2762229b0327" providerId="ADAL" clId="{323758C3-C671-45FF-92D8-31FEC5EF70F3}" dt="2025-07-29T12:58:37.285" v="303" actId="20577"/>
        <pc:sldMkLst>
          <pc:docMk/>
          <pc:sldMk cId="0" sldId="290"/>
        </pc:sldMkLst>
      </pc:sldChg>
      <pc:sldChg chg="addSp modSp mod">
        <pc:chgData name="Cynthia C Beckmann" userId="36c6a4d0-81f9-4661-beb6-2762229b0327" providerId="ADAL" clId="{323758C3-C671-45FF-92D8-31FEC5EF70F3}" dt="2025-07-29T12:51:26.153" v="270" actId="1035"/>
        <pc:sldMkLst>
          <pc:docMk/>
          <pc:sldMk cId="0" sldId="292"/>
        </pc:sldMkLst>
        <pc:spChg chg="mod">
          <ac:chgData name="Cynthia C Beckmann" userId="36c6a4d0-81f9-4661-beb6-2762229b0327" providerId="ADAL" clId="{323758C3-C671-45FF-92D8-31FEC5EF70F3}" dt="2025-07-29T12:51:22.807" v="263" actId="164"/>
          <ac:spMkLst>
            <pc:docMk/>
            <pc:sldMk cId="0" sldId="292"/>
            <ac:spMk id="4" creationId="{02546437-EB58-1588-A179-FC0D8E5A18EC}"/>
          </ac:spMkLst>
        </pc:spChg>
        <pc:spChg chg="mod">
          <ac:chgData name="Cynthia C Beckmann" userId="36c6a4d0-81f9-4661-beb6-2762229b0327" providerId="ADAL" clId="{323758C3-C671-45FF-92D8-31FEC5EF70F3}" dt="2025-07-29T12:51:22.807" v="263" actId="164"/>
          <ac:spMkLst>
            <pc:docMk/>
            <pc:sldMk cId="0" sldId="292"/>
            <ac:spMk id="5" creationId="{3FF8DC38-EC86-BF03-1FCD-7E1A609E883B}"/>
          </ac:spMkLst>
        </pc:spChg>
        <pc:spChg chg="mod">
          <ac:chgData name="Cynthia C Beckmann" userId="36c6a4d0-81f9-4661-beb6-2762229b0327" providerId="ADAL" clId="{323758C3-C671-45FF-92D8-31FEC5EF70F3}" dt="2025-07-29T12:51:22.807" v="263" actId="164"/>
          <ac:spMkLst>
            <pc:docMk/>
            <pc:sldMk cId="0" sldId="292"/>
            <ac:spMk id="6" creationId="{A15A8F5C-1977-ACA0-1D9D-576C5E52053A}"/>
          </ac:spMkLst>
        </pc:spChg>
        <pc:spChg chg="mod">
          <ac:chgData name="Cynthia C Beckmann" userId="36c6a4d0-81f9-4661-beb6-2762229b0327" providerId="ADAL" clId="{323758C3-C671-45FF-92D8-31FEC5EF70F3}" dt="2025-07-29T12:51:22.807" v="263" actId="164"/>
          <ac:spMkLst>
            <pc:docMk/>
            <pc:sldMk cId="0" sldId="292"/>
            <ac:spMk id="7" creationId="{8BB5924E-1AF9-E3C9-5A0D-2F164FD7FEB5}"/>
          </ac:spMkLst>
        </pc:spChg>
        <pc:grpChg chg="add mod">
          <ac:chgData name="Cynthia C Beckmann" userId="36c6a4d0-81f9-4661-beb6-2762229b0327" providerId="ADAL" clId="{323758C3-C671-45FF-92D8-31FEC5EF70F3}" dt="2025-07-29T12:51:26.153" v="270" actId="1035"/>
          <ac:grpSpMkLst>
            <pc:docMk/>
            <pc:sldMk cId="0" sldId="292"/>
            <ac:grpSpMk id="2" creationId="{103388FF-5AB1-95E3-FB22-3BFAE26B40EE}"/>
          </ac:grpSpMkLst>
        </pc:grpChg>
      </pc:sldChg>
      <pc:sldChg chg="modNotesTx">
        <pc:chgData name="Cynthia C Beckmann" userId="36c6a4d0-81f9-4661-beb6-2762229b0327" providerId="ADAL" clId="{323758C3-C671-45FF-92D8-31FEC5EF70F3}" dt="2025-07-29T13:13:51.185" v="492" actId="20577"/>
        <pc:sldMkLst>
          <pc:docMk/>
          <pc:sldMk cId="0" sldId="304"/>
        </pc:sldMkLst>
      </pc:sldChg>
      <pc:sldChg chg="modSp mod modNotesTx">
        <pc:chgData name="Cynthia C Beckmann" userId="36c6a4d0-81f9-4661-beb6-2762229b0327" providerId="ADAL" clId="{323758C3-C671-45FF-92D8-31FEC5EF70F3}" dt="2025-07-29T13:15:53.794" v="525" actId="207"/>
        <pc:sldMkLst>
          <pc:docMk/>
          <pc:sldMk cId="0" sldId="308"/>
        </pc:sldMkLst>
        <pc:spChg chg="mod">
          <ac:chgData name="Cynthia C Beckmann" userId="36c6a4d0-81f9-4661-beb6-2762229b0327" providerId="ADAL" clId="{323758C3-C671-45FF-92D8-31FEC5EF70F3}" dt="2025-07-29T13:15:53.794" v="525" actId="207"/>
          <ac:spMkLst>
            <pc:docMk/>
            <pc:sldMk cId="0" sldId="308"/>
            <ac:spMk id="614" creationId="{00000000-0000-0000-0000-000000000000}"/>
          </ac:spMkLst>
        </pc:spChg>
      </pc:sldChg>
      <pc:sldChg chg="modNotesTx">
        <pc:chgData name="Cynthia C Beckmann" userId="36c6a4d0-81f9-4661-beb6-2762229b0327" providerId="ADAL" clId="{323758C3-C671-45FF-92D8-31FEC5EF70F3}" dt="2025-07-29T13:19:43.286" v="562" actId="113"/>
        <pc:sldMkLst>
          <pc:docMk/>
          <pc:sldMk cId="0" sldId="310"/>
        </pc:sldMkLst>
      </pc:sldChg>
      <pc:sldChg chg="modSp mod">
        <pc:chgData name="Cynthia C Beckmann" userId="36c6a4d0-81f9-4661-beb6-2762229b0327" providerId="ADAL" clId="{323758C3-C671-45FF-92D8-31FEC5EF70F3}" dt="2025-07-29T21:26:43.979" v="622" actId="12"/>
        <pc:sldMkLst>
          <pc:docMk/>
          <pc:sldMk cId="0" sldId="314"/>
        </pc:sldMkLst>
        <pc:spChg chg="mod">
          <ac:chgData name="Cynthia C Beckmann" userId="36c6a4d0-81f9-4661-beb6-2762229b0327" providerId="ADAL" clId="{323758C3-C671-45FF-92D8-31FEC5EF70F3}" dt="2025-07-29T21:26:43.979" v="622" actId="12"/>
          <ac:spMkLst>
            <pc:docMk/>
            <pc:sldMk cId="0" sldId="314"/>
            <ac:spMk id="3" creationId="{2DFD16BF-37D8-F55B-BD65-E221429D1CA6}"/>
          </ac:spMkLst>
        </pc:spChg>
      </pc:sldChg>
      <pc:sldChg chg="modNotesTx">
        <pc:chgData name="Cynthia C Beckmann" userId="36c6a4d0-81f9-4661-beb6-2762229b0327" providerId="ADAL" clId="{323758C3-C671-45FF-92D8-31FEC5EF70F3}" dt="2025-07-29T13:19:43.254" v="561" actId="113"/>
        <pc:sldMkLst>
          <pc:docMk/>
          <pc:sldMk cId="0" sldId="317"/>
        </pc:sldMkLst>
      </pc:sldChg>
      <pc:sldChg chg="addSp modSp mod">
        <pc:chgData name="Cynthia C Beckmann" userId="36c6a4d0-81f9-4661-beb6-2762229b0327" providerId="ADAL" clId="{323758C3-C671-45FF-92D8-31FEC5EF70F3}" dt="2025-07-29T13:19:58.109" v="570" actId="1036"/>
        <pc:sldMkLst>
          <pc:docMk/>
          <pc:sldMk cId="0" sldId="320"/>
        </pc:sldMkLst>
        <pc:spChg chg="mod">
          <ac:chgData name="Cynthia C Beckmann" userId="36c6a4d0-81f9-4661-beb6-2762229b0327" providerId="ADAL" clId="{323758C3-C671-45FF-92D8-31FEC5EF70F3}" dt="2025-07-29T13:19:54.835" v="563" actId="164"/>
          <ac:spMkLst>
            <pc:docMk/>
            <pc:sldMk cId="0" sldId="320"/>
            <ac:spMk id="5" creationId="{5AECBF86-A92E-8A80-7721-B53879558219}"/>
          </ac:spMkLst>
        </pc:spChg>
        <pc:spChg chg="mod">
          <ac:chgData name="Cynthia C Beckmann" userId="36c6a4d0-81f9-4661-beb6-2762229b0327" providerId="ADAL" clId="{323758C3-C671-45FF-92D8-31FEC5EF70F3}" dt="2025-07-29T13:19:54.835" v="563" actId="164"/>
          <ac:spMkLst>
            <pc:docMk/>
            <pc:sldMk cId="0" sldId="320"/>
            <ac:spMk id="6" creationId="{0783FABF-FA3F-F292-1BCB-84FD4445AFF9}"/>
          </ac:spMkLst>
        </pc:spChg>
        <pc:spChg chg="mod">
          <ac:chgData name="Cynthia C Beckmann" userId="36c6a4d0-81f9-4661-beb6-2762229b0327" providerId="ADAL" clId="{323758C3-C671-45FF-92D8-31FEC5EF70F3}" dt="2025-07-29T13:19:54.835" v="563" actId="164"/>
          <ac:spMkLst>
            <pc:docMk/>
            <pc:sldMk cId="0" sldId="320"/>
            <ac:spMk id="7" creationId="{F1578A0B-1159-6438-0310-E029AC4A3023}"/>
          </ac:spMkLst>
        </pc:spChg>
        <pc:spChg chg="mod">
          <ac:chgData name="Cynthia C Beckmann" userId="36c6a4d0-81f9-4661-beb6-2762229b0327" providerId="ADAL" clId="{323758C3-C671-45FF-92D8-31FEC5EF70F3}" dt="2025-07-29T13:19:54.835" v="563" actId="164"/>
          <ac:spMkLst>
            <pc:docMk/>
            <pc:sldMk cId="0" sldId="320"/>
            <ac:spMk id="8" creationId="{7CC52549-74CA-5AB6-2415-F0440B15FE93}"/>
          </ac:spMkLst>
        </pc:spChg>
        <pc:spChg chg="mod">
          <ac:chgData name="Cynthia C Beckmann" userId="36c6a4d0-81f9-4661-beb6-2762229b0327" providerId="ADAL" clId="{323758C3-C671-45FF-92D8-31FEC5EF70F3}" dt="2025-07-29T13:19:54.835" v="563" actId="164"/>
          <ac:spMkLst>
            <pc:docMk/>
            <pc:sldMk cId="0" sldId="320"/>
            <ac:spMk id="9" creationId="{09055B30-2303-9536-4A94-392ED04A5EAE}"/>
          </ac:spMkLst>
        </pc:spChg>
        <pc:spChg chg="mod">
          <ac:chgData name="Cynthia C Beckmann" userId="36c6a4d0-81f9-4661-beb6-2762229b0327" providerId="ADAL" clId="{323758C3-C671-45FF-92D8-31FEC5EF70F3}" dt="2025-07-29T13:19:54.835" v="563" actId="164"/>
          <ac:spMkLst>
            <pc:docMk/>
            <pc:sldMk cId="0" sldId="320"/>
            <ac:spMk id="10" creationId="{4C42E285-5136-0909-6CCB-21B157D078AC}"/>
          </ac:spMkLst>
        </pc:spChg>
        <pc:spChg chg="mod">
          <ac:chgData name="Cynthia C Beckmann" userId="36c6a4d0-81f9-4661-beb6-2762229b0327" providerId="ADAL" clId="{323758C3-C671-45FF-92D8-31FEC5EF70F3}" dt="2025-07-29T13:19:54.835" v="563" actId="164"/>
          <ac:spMkLst>
            <pc:docMk/>
            <pc:sldMk cId="0" sldId="320"/>
            <ac:spMk id="11" creationId="{BDC3044A-6F9B-7CAC-0994-66BD7F6988C1}"/>
          </ac:spMkLst>
        </pc:spChg>
        <pc:grpChg chg="add mod">
          <ac:chgData name="Cynthia C Beckmann" userId="36c6a4d0-81f9-4661-beb6-2762229b0327" providerId="ADAL" clId="{323758C3-C671-45FF-92D8-31FEC5EF70F3}" dt="2025-07-29T13:19:58.109" v="570" actId="1036"/>
          <ac:grpSpMkLst>
            <pc:docMk/>
            <pc:sldMk cId="0" sldId="320"/>
            <ac:grpSpMk id="3" creationId="{8D3B3A90-CEFD-A3D6-7779-82DCF083DF72}"/>
          </ac:grpSpMkLst>
        </pc:grpChg>
        <pc:picChg chg="mod">
          <ac:chgData name="Cynthia C Beckmann" userId="36c6a4d0-81f9-4661-beb6-2762229b0327" providerId="ADAL" clId="{323758C3-C671-45FF-92D8-31FEC5EF70F3}" dt="2025-07-29T13:19:54.835" v="563" actId="164"/>
          <ac:picMkLst>
            <pc:docMk/>
            <pc:sldMk cId="0" sldId="320"/>
            <ac:picMk id="12" creationId="{B96EEA1F-0131-2449-007C-FA28128E6FFF}"/>
          </ac:picMkLst>
        </pc:picChg>
      </pc:sldChg>
      <pc:sldChg chg="modNotesTx">
        <pc:chgData name="Cynthia C Beckmann" userId="36c6a4d0-81f9-4661-beb6-2762229b0327" providerId="ADAL" clId="{323758C3-C671-45FF-92D8-31FEC5EF70F3}" dt="2025-07-29T13:23:41.601" v="591" actId="6549"/>
        <pc:sldMkLst>
          <pc:docMk/>
          <pc:sldMk cId="0" sldId="323"/>
        </pc:sldMkLst>
      </pc:sldChg>
      <pc:sldChg chg="modSp mod">
        <pc:chgData name="Cynthia C Beckmann" userId="36c6a4d0-81f9-4661-beb6-2762229b0327" providerId="ADAL" clId="{323758C3-C671-45FF-92D8-31FEC5EF70F3}" dt="2025-07-29T12:56:54.801" v="292" actId="255"/>
        <pc:sldMkLst>
          <pc:docMk/>
          <pc:sldMk cId="0" sldId="324"/>
        </pc:sldMkLst>
        <pc:spChg chg="mod">
          <ac:chgData name="Cynthia C Beckmann" userId="36c6a4d0-81f9-4661-beb6-2762229b0327" providerId="ADAL" clId="{323758C3-C671-45FF-92D8-31FEC5EF70F3}" dt="2025-07-29T12:56:54.801" v="292" actId="255"/>
          <ac:spMkLst>
            <pc:docMk/>
            <pc:sldMk cId="0" sldId="324"/>
            <ac:spMk id="727" creationId="{00000000-0000-0000-0000-000000000000}"/>
          </ac:spMkLst>
        </pc:spChg>
      </pc:sldChg>
      <pc:sldChg chg="modSp mod">
        <pc:chgData name="Cynthia C Beckmann" userId="36c6a4d0-81f9-4661-beb6-2762229b0327" providerId="ADAL" clId="{323758C3-C671-45FF-92D8-31FEC5EF70F3}" dt="2025-07-29T13:26:53.397" v="598" actId="255"/>
        <pc:sldMkLst>
          <pc:docMk/>
          <pc:sldMk cId="0" sldId="332"/>
        </pc:sldMkLst>
        <pc:spChg chg="mod">
          <ac:chgData name="Cynthia C Beckmann" userId="36c6a4d0-81f9-4661-beb6-2762229b0327" providerId="ADAL" clId="{323758C3-C671-45FF-92D8-31FEC5EF70F3}" dt="2025-07-29T12:57:31.055" v="295" actId="14100"/>
          <ac:spMkLst>
            <pc:docMk/>
            <pc:sldMk cId="0" sldId="332"/>
            <ac:spMk id="3" creationId="{6C442763-C4C5-65C0-57E4-621581FEB857}"/>
          </ac:spMkLst>
        </pc:spChg>
        <pc:spChg chg="mod">
          <ac:chgData name="Cynthia C Beckmann" userId="36c6a4d0-81f9-4661-beb6-2762229b0327" providerId="ADAL" clId="{323758C3-C671-45FF-92D8-31FEC5EF70F3}" dt="2025-07-29T13:26:53.397" v="598" actId="255"/>
          <ac:spMkLst>
            <pc:docMk/>
            <pc:sldMk cId="0" sldId="332"/>
            <ac:spMk id="777" creationId="{00000000-0000-0000-0000-000000000000}"/>
          </ac:spMkLst>
        </pc:spChg>
      </pc:sldChg>
      <pc:sldChg chg="modNotesTx">
        <pc:chgData name="Cynthia C Beckmann" userId="36c6a4d0-81f9-4661-beb6-2762229b0327" providerId="ADAL" clId="{323758C3-C671-45FF-92D8-31FEC5EF70F3}" dt="2025-07-29T13:27:25.541" v="600" actId="20577"/>
        <pc:sldMkLst>
          <pc:docMk/>
          <pc:sldMk cId="0" sldId="333"/>
        </pc:sldMkLst>
      </pc:sldChg>
      <pc:sldChg chg="modSp mod">
        <pc:chgData name="Cynthia C Beckmann" userId="36c6a4d0-81f9-4661-beb6-2762229b0327" providerId="ADAL" clId="{323758C3-C671-45FF-92D8-31FEC5EF70F3}" dt="2025-07-29T13:28:18.787" v="603" actId="207"/>
        <pc:sldMkLst>
          <pc:docMk/>
          <pc:sldMk cId="0" sldId="336"/>
        </pc:sldMkLst>
        <pc:spChg chg="mod">
          <ac:chgData name="Cynthia C Beckmann" userId="36c6a4d0-81f9-4661-beb6-2762229b0327" providerId="ADAL" clId="{323758C3-C671-45FF-92D8-31FEC5EF70F3}" dt="2025-07-29T13:28:15.590" v="602" actId="207"/>
          <ac:spMkLst>
            <pc:docMk/>
            <pc:sldMk cId="0" sldId="336"/>
            <ac:spMk id="803" creationId="{00000000-0000-0000-0000-000000000000}"/>
          </ac:spMkLst>
        </pc:spChg>
        <pc:spChg chg="mod">
          <ac:chgData name="Cynthia C Beckmann" userId="36c6a4d0-81f9-4661-beb6-2762229b0327" providerId="ADAL" clId="{323758C3-C671-45FF-92D8-31FEC5EF70F3}" dt="2025-07-29T13:28:18.787" v="603" actId="207"/>
          <ac:spMkLst>
            <pc:docMk/>
            <pc:sldMk cId="0" sldId="336"/>
            <ac:spMk id="804" creationId="{00000000-0000-0000-0000-000000000000}"/>
          </ac:spMkLst>
        </pc:spChg>
      </pc:sldChg>
      <pc:sldChg chg="modSp mod">
        <pc:chgData name="Cynthia C Beckmann" userId="36c6a4d0-81f9-4661-beb6-2762229b0327" providerId="ADAL" clId="{323758C3-C671-45FF-92D8-31FEC5EF70F3}" dt="2025-07-29T13:29:17.393" v="605" actId="14100"/>
        <pc:sldMkLst>
          <pc:docMk/>
          <pc:sldMk cId="0" sldId="339"/>
        </pc:sldMkLst>
        <pc:spChg chg="mod">
          <ac:chgData name="Cynthia C Beckmann" userId="36c6a4d0-81f9-4661-beb6-2762229b0327" providerId="ADAL" clId="{323758C3-C671-45FF-92D8-31FEC5EF70F3}" dt="2025-07-29T13:29:17.393" v="605" actId="14100"/>
          <ac:spMkLst>
            <pc:docMk/>
            <pc:sldMk cId="0" sldId="339"/>
            <ac:spMk id="824" creationId="{00000000-0000-0000-0000-000000000000}"/>
          </ac:spMkLst>
        </pc:spChg>
      </pc:sldChg>
      <pc:sldChg chg="modSp mod">
        <pc:chgData name="Cynthia C Beckmann" userId="36c6a4d0-81f9-4661-beb6-2762229b0327" providerId="ADAL" clId="{323758C3-C671-45FF-92D8-31FEC5EF70F3}" dt="2025-07-29T13:30:05.318" v="607" actId="1076"/>
        <pc:sldMkLst>
          <pc:docMk/>
          <pc:sldMk cId="0" sldId="341"/>
        </pc:sldMkLst>
        <pc:picChg chg="mod">
          <ac:chgData name="Cynthia C Beckmann" userId="36c6a4d0-81f9-4661-beb6-2762229b0327" providerId="ADAL" clId="{323758C3-C671-45FF-92D8-31FEC5EF70F3}" dt="2025-07-29T13:30:05.318" v="607" actId="1076"/>
          <ac:picMkLst>
            <pc:docMk/>
            <pc:sldMk cId="0" sldId="341"/>
            <ac:picMk id="3" creationId="{7E1401C2-9BA9-4BA1-57E8-5F7A6C38D234}"/>
          </ac:picMkLst>
        </pc:picChg>
      </pc:sldChg>
      <pc:sldChg chg="modSp mod">
        <pc:chgData name="Cynthia C Beckmann" userId="36c6a4d0-81f9-4661-beb6-2762229b0327" providerId="ADAL" clId="{323758C3-C671-45FF-92D8-31FEC5EF70F3}" dt="2025-07-29T12:38:04.836" v="230" actId="20577"/>
        <pc:sldMkLst>
          <pc:docMk/>
          <pc:sldMk cId="655944331" sldId="355"/>
        </pc:sldMkLst>
        <pc:spChg chg="mod">
          <ac:chgData name="Cynthia C Beckmann" userId="36c6a4d0-81f9-4661-beb6-2762229b0327" providerId="ADAL" clId="{323758C3-C671-45FF-92D8-31FEC5EF70F3}" dt="2025-07-29T12:38:04.836" v="230" actId="20577"/>
          <ac:spMkLst>
            <pc:docMk/>
            <pc:sldMk cId="655944331" sldId="355"/>
            <ac:spMk id="3" creationId="{A5C1C65B-A138-D986-1BFB-D648D9D142BF}"/>
          </ac:spMkLst>
        </pc:spChg>
      </pc:sldChg>
      <pc:sldChg chg="modNotesTx">
        <pc:chgData name="Cynthia C Beckmann" userId="36c6a4d0-81f9-4661-beb6-2762229b0327" providerId="ADAL" clId="{323758C3-C671-45FF-92D8-31FEC5EF70F3}" dt="2025-07-10T11:54:15.665" v="221" actId="20577"/>
        <pc:sldMkLst>
          <pc:docMk/>
          <pc:sldMk cId="3712423266" sldId="356"/>
        </pc:sldMkLst>
      </pc:sldChg>
      <pc:sldChg chg="modSp mod modNotesTx">
        <pc:chgData name="Cynthia C Beckmann" userId="36c6a4d0-81f9-4661-beb6-2762229b0327" providerId="ADAL" clId="{323758C3-C671-45FF-92D8-31FEC5EF70F3}" dt="2025-07-29T21:25:54.412" v="621" actId="20577"/>
        <pc:sldMkLst>
          <pc:docMk/>
          <pc:sldMk cId="331094282" sldId="360"/>
        </pc:sldMkLst>
        <pc:spChg chg="mod">
          <ac:chgData name="Cynthia C Beckmann" userId="36c6a4d0-81f9-4661-beb6-2762229b0327" providerId="ADAL" clId="{323758C3-C671-45FF-92D8-31FEC5EF70F3}" dt="2025-07-29T21:25:54.412" v="621" actId="20577"/>
          <ac:spMkLst>
            <pc:docMk/>
            <pc:sldMk cId="331094282" sldId="360"/>
            <ac:spMk id="601" creationId="{A2050825-362C-B45A-35DD-24C15FE66D0F}"/>
          </ac:spMkLst>
        </pc:spChg>
      </pc:sldChg>
      <pc:sldChg chg="modSp mod modNotesTx">
        <pc:chgData name="Cynthia C Beckmann" userId="36c6a4d0-81f9-4661-beb6-2762229b0327" providerId="ADAL" clId="{323758C3-C671-45FF-92D8-31FEC5EF70F3}" dt="2025-07-29T13:19:43.225" v="560" actId="255"/>
        <pc:sldMkLst>
          <pc:docMk/>
          <pc:sldMk cId="1907086856" sldId="362"/>
        </pc:sldMkLst>
        <pc:spChg chg="mod">
          <ac:chgData name="Cynthia C Beckmann" userId="36c6a4d0-81f9-4661-beb6-2762229b0327" providerId="ADAL" clId="{323758C3-C671-45FF-92D8-31FEC5EF70F3}" dt="2025-07-29T13:19:43.225" v="560" actId="255"/>
          <ac:spMkLst>
            <pc:docMk/>
            <pc:sldMk cId="1907086856" sldId="362"/>
            <ac:spMk id="3" creationId="{D6D48535-3EC6-A200-D6D6-B18CE16A1AF9}"/>
          </ac:spMkLst>
        </pc:spChg>
      </pc:sldChg>
      <pc:sldChg chg="modNotesTx">
        <pc:chgData name="Cynthia C Beckmann" userId="36c6a4d0-81f9-4661-beb6-2762229b0327" providerId="ADAL" clId="{323758C3-C671-45FF-92D8-31FEC5EF70F3}" dt="2025-07-29T12:43:31.224" v="249" actId="20577"/>
        <pc:sldMkLst>
          <pc:docMk/>
          <pc:sldMk cId="2991117095" sldId="445"/>
        </pc:sldMkLst>
      </pc:sldChg>
      <pc:sldChg chg="modNotesTx">
        <pc:chgData name="Cynthia C Beckmann" userId="36c6a4d0-81f9-4661-beb6-2762229b0327" providerId="ADAL" clId="{323758C3-C671-45FF-92D8-31FEC5EF70F3}" dt="2025-07-29T13:10:47.351" v="491" actId="12"/>
        <pc:sldMkLst>
          <pc:docMk/>
          <pc:sldMk cId="3496065371" sldId="581"/>
        </pc:sldMkLst>
      </pc:sldChg>
      <pc:sldChg chg="modSp mod modNotesTx">
        <pc:chgData name="Cynthia C Beckmann" userId="36c6a4d0-81f9-4661-beb6-2762229b0327" providerId="ADAL" clId="{323758C3-C671-45FF-92D8-31FEC5EF70F3}" dt="2025-07-29T13:06:25.225" v="410" actId="20577"/>
        <pc:sldMkLst>
          <pc:docMk/>
          <pc:sldMk cId="666866073" sldId="584"/>
        </pc:sldMkLst>
        <pc:spChg chg="mod">
          <ac:chgData name="Cynthia C Beckmann" userId="36c6a4d0-81f9-4661-beb6-2762229b0327" providerId="ADAL" clId="{323758C3-C671-45FF-92D8-31FEC5EF70F3}" dt="2025-07-29T12:56:17.561" v="290" actId="122"/>
          <ac:spMkLst>
            <pc:docMk/>
            <pc:sldMk cId="666866073" sldId="584"/>
            <ac:spMk id="4" creationId="{8D3C5D0B-932E-0916-21D2-9C009973E01D}"/>
          </ac:spMkLst>
        </pc:spChg>
        <pc:spChg chg="mod">
          <ac:chgData name="Cynthia C Beckmann" userId="36c6a4d0-81f9-4661-beb6-2762229b0327" providerId="ADAL" clId="{323758C3-C671-45FF-92D8-31FEC5EF70F3}" dt="2025-07-29T13:06:25.225" v="410" actId="20577"/>
          <ac:spMkLst>
            <pc:docMk/>
            <pc:sldMk cId="666866073" sldId="584"/>
            <ac:spMk id="725" creationId="{EA8BA7F7-5EBC-3330-A29B-8DB1004BB31B}"/>
          </ac:spMkLst>
        </pc:spChg>
      </pc:sldChg>
      <pc:sldChg chg="addSp delSp modSp mod modNotesTx">
        <pc:chgData name="Cynthia C Beckmann" userId="36c6a4d0-81f9-4661-beb6-2762229b0327" providerId="ADAL" clId="{323758C3-C671-45FF-92D8-31FEC5EF70F3}" dt="2025-07-29T13:16:59.111" v="534" actId="478"/>
        <pc:sldMkLst>
          <pc:docMk/>
          <pc:sldMk cId="3266489989" sldId="586"/>
        </pc:sldMkLst>
        <pc:spChg chg="mod">
          <ac:chgData name="Cynthia C Beckmann" userId="36c6a4d0-81f9-4661-beb6-2762229b0327" providerId="ADAL" clId="{323758C3-C671-45FF-92D8-31FEC5EF70F3}" dt="2025-07-29T13:16:21.051" v="528" actId="113"/>
          <ac:spMkLst>
            <pc:docMk/>
            <pc:sldMk cId="3266489989" sldId="586"/>
            <ac:spMk id="2" creationId="{05538625-BE08-7D83-DA6E-EEE756F1CED6}"/>
          </ac:spMkLst>
        </pc:spChg>
        <pc:spChg chg="add mod">
          <ac:chgData name="Cynthia C Beckmann" userId="36c6a4d0-81f9-4661-beb6-2762229b0327" providerId="ADAL" clId="{323758C3-C671-45FF-92D8-31FEC5EF70F3}" dt="2025-07-29T13:16:55.931" v="533"/>
          <ac:spMkLst>
            <pc:docMk/>
            <pc:sldMk cId="3266489989" sldId="586"/>
            <ac:spMk id="4" creationId="{F0F5534F-4431-583F-409D-716C9C36D4C9}"/>
          </ac:spMkLst>
        </pc:spChg>
        <pc:spChg chg="del mod">
          <ac:chgData name="Cynthia C Beckmann" userId="36c6a4d0-81f9-4661-beb6-2762229b0327" providerId="ADAL" clId="{323758C3-C671-45FF-92D8-31FEC5EF70F3}" dt="2025-07-29T13:16:59.111" v="534" actId="478"/>
          <ac:spMkLst>
            <pc:docMk/>
            <pc:sldMk cId="3266489989" sldId="586"/>
            <ac:spMk id="7" creationId="{FF4C6C10-AAB1-4D5C-A52F-991CA97AA64F}"/>
          </ac:spMkLst>
        </pc:spChg>
      </pc:sldChg>
      <pc:sldChg chg="modSp mod">
        <pc:chgData name="Cynthia C Beckmann" userId="36c6a4d0-81f9-4661-beb6-2762229b0327" providerId="ADAL" clId="{323758C3-C671-45FF-92D8-31FEC5EF70F3}" dt="2025-07-29T12:55:53.474" v="288" actId="255"/>
        <pc:sldMkLst>
          <pc:docMk/>
          <pc:sldMk cId="1596447213" sldId="588"/>
        </pc:sldMkLst>
        <pc:spChg chg="mod">
          <ac:chgData name="Cynthia C Beckmann" userId="36c6a4d0-81f9-4661-beb6-2762229b0327" providerId="ADAL" clId="{323758C3-C671-45FF-92D8-31FEC5EF70F3}" dt="2025-07-29T12:51:59.677" v="276" actId="1038"/>
          <ac:spMkLst>
            <pc:docMk/>
            <pc:sldMk cId="1596447213" sldId="588"/>
            <ac:spMk id="2" creationId="{C4C6C1BC-73D9-E816-917B-5FF87D93793D}"/>
          </ac:spMkLst>
        </pc:spChg>
        <pc:spChg chg="mod">
          <ac:chgData name="Cynthia C Beckmann" userId="36c6a4d0-81f9-4661-beb6-2762229b0327" providerId="ADAL" clId="{323758C3-C671-45FF-92D8-31FEC5EF70F3}" dt="2025-07-29T12:55:53.474" v="288" actId="255"/>
          <ac:spMkLst>
            <pc:docMk/>
            <pc:sldMk cId="1596447213" sldId="588"/>
            <ac:spMk id="4" creationId="{01DF0775-D54F-A2FF-F3DC-D6EDC3E2022B}"/>
          </ac:spMkLst>
        </pc:spChg>
      </pc:sldChg>
      <pc:sldChg chg="modSp mod">
        <pc:chgData name="Cynthia C Beckmann" userId="36c6a4d0-81f9-4661-beb6-2762229b0327" providerId="ADAL" clId="{323758C3-C671-45FF-92D8-31FEC5EF70F3}" dt="2025-07-29T13:25:28.999" v="595" actId="27636"/>
        <pc:sldMkLst>
          <pc:docMk/>
          <pc:sldMk cId="3302190854" sldId="596"/>
        </pc:sldMkLst>
        <pc:spChg chg="mod">
          <ac:chgData name="Cynthia C Beckmann" userId="36c6a4d0-81f9-4661-beb6-2762229b0327" providerId="ADAL" clId="{323758C3-C671-45FF-92D8-31FEC5EF70F3}" dt="2025-07-29T13:25:28.999" v="595" actId="27636"/>
          <ac:spMkLst>
            <pc:docMk/>
            <pc:sldMk cId="3302190854" sldId="596"/>
            <ac:spMk id="661" creationId="{BC2E87BF-6218-8AD4-A182-231ED5EC6132}"/>
          </ac:spMkLst>
        </pc:spChg>
      </pc:sldChg>
      <pc:sldChg chg="modNotesTx">
        <pc:chgData name="Cynthia C Beckmann" userId="36c6a4d0-81f9-4661-beb6-2762229b0327" providerId="ADAL" clId="{323758C3-C671-45FF-92D8-31FEC5EF70F3}" dt="2025-07-29T13:30:31.321" v="608" actId="113"/>
        <pc:sldMkLst>
          <pc:docMk/>
          <pc:sldMk cId="2543778660" sldId="597"/>
        </pc:sldMkLst>
      </pc:sldChg>
      <pc:sldChg chg="modSp mod">
        <pc:chgData name="Cynthia C Beckmann" userId="36c6a4d0-81f9-4661-beb6-2762229b0327" providerId="ADAL" clId="{323758C3-C671-45FF-92D8-31FEC5EF70F3}" dt="2025-07-29T13:27:58.936" v="601" actId="207"/>
        <pc:sldMkLst>
          <pc:docMk/>
          <pc:sldMk cId="2845099152" sldId="598"/>
        </pc:sldMkLst>
        <pc:spChg chg="mod">
          <ac:chgData name="Cynthia C Beckmann" userId="36c6a4d0-81f9-4661-beb6-2762229b0327" providerId="ADAL" clId="{323758C3-C671-45FF-92D8-31FEC5EF70F3}" dt="2025-07-29T13:27:58.936" v="601" actId="207"/>
          <ac:spMkLst>
            <pc:docMk/>
            <pc:sldMk cId="2845099152" sldId="598"/>
            <ac:spMk id="770" creationId="{794D2C1C-6A71-2359-A8BB-AE8FCEFB1D9B}"/>
          </ac:spMkLst>
        </pc:spChg>
      </pc:sldChg>
      <pc:sldChg chg="mod modNotesTx">
        <pc:chgData name="Cynthia C Beckmann" userId="36c6a4d0-81f9-4661-beb6-2762229b0327" providerId="ADAL" clId="{323758C3-C671-45FF-92D8-31FEC5EF70F3}" dt="2025-07-29T13:05:20.675" v="402" actId="27918"/>
        <pc:sldMkLst>
          <pc:docMk/>
          <pc:sldMk cId="1393077579" sldId="599"/>
        </pc:sldMkLst>
      </pc:sldChg>
      <pc:sldChg chg="modNotesTx">
        <pc:chgData name="Cynthia C Beckmann" userId="36c6a4d0-81f9-4661-beb6-2762229b0327" providerId="ADAL" clId="{323758C3-C671-45FF-92D8-31FEC5EF70F3}" dt="2025-07-29T12:50:48.733" v="262" actId="113"/>
        <pc:sldMkLst>
          <pc:docMk/>
          <pc:sldMk cId="3908059826" sldId="607"/>
        </pc:sldMkLst>
      </pc:sldChg>
      <pc:sldChg chg="modSp mod">
        <pc:chgData name="Cynthia C Beckmann" userId="36c6a4d0-81f9-4661-beb6-2762229b0327" providerId="ADAL" clId="{323758C3-C671-45FF-92D8-31FEC5EF70F3}" dt="2025-07-09T18:54:06.590" v="205"/>
        <pc:sldMkLst>
          <pc:docMk/>
          <pc:sldMk cId="2495906533" sldId="619"/>
        </pc:sldMkLst>
        <pc:spChg chg="mod">
          <ac:chgData name="Cynthia C Beckmann" userId="36c6a4d0-81f9-4661-beb6-2762229b0327" providerId="ADAL" clId="{323758C3-C671-45FF-92D8-31FEC5EF70F3}" dt="2025-07-09T18:54:06.590" v="205"/>
          <ac:spMkLst>
            <pc:docMk/>
            <pc:sldMk cId="2495906533" sldId="619"/>
            <ac:spMk id="859" creationId="{D233BF3C-4F3D-163D-727D-4BC19F6190D0}"/>
          </ac:spMkLst>
        </pc:spChg>
      </pc:sldChg>
      <pc:sldChg chg="modSp mod">
        <pc:chgData name="Cynthia C Beckmann" userId="36c6a4d0-81f9-4661-beb6-2762229b0327" providerId="ADAL" clId="{323758C3-C671-45FF-92D8-31FEC5EF70F3}" dt="2025-07-09T18:54:39.432" v="210"/>
        <pc:sldMkLst>
          <pc:docMk/>
          <pc:sldMk cId="518362375" sldId="620"/>
        </pc:sldMkLst>
        <pc:spChg chg="mod">
          <ac:chgData name="Cynthia C Beckmann" userId="36c6a4d0-81f9-4661-beb6-2762229b0327" providerId="ADAL" clId="{323758C3-C671-45FF-92D8-31FEC5EF70F3}" dt="2025-07-09T18:54:39.432" v="210"/>
          <ac:spMkLst>
            <pc:docMk/>
            <pc:sldMk cId="518362375" sldId="620"/>
            <ac:spMk id="859" creationId="{D7FF4D77-1BA1-AC50-9A78-7271E3111E48}"/>
          </ac:spMkLst>
        </pc:spChg>
      </pc:sldChg>
      <pc:sldChg chg="modSp del mod">
        <pc:chgData name="Cynthia C Beckmann" userId="36c6a4d0-81f9-4661-beb6-2762229b0327" providerId="ADAL" clId="{323758C3-C671-45FF-92D8-31FEC5EF70F3}" dt="2025-07-09T18:48:03.978" v="172" actId="2696"/>
        <pc:sldMkLst>
          <pc:docMk/>
          <pc:sldMk cId="1407007917" sldId="621"/>
        </pc:sldMkLst>
      </pc:sldChg>
      <pc:sldChg chg="modSp mod">
        <pc:chgData name="Cynthia C Beckmann" userId="36c6a4d0-81f9-4661-beb6-2762229b0327" providerId="ADAL" clId="{323758C3-C671-45FF-92D8-31FEC5EF70F3}" dt="2025-07-09T18:55:34.158" v="212"/>
        <pc:sldMkLst>
          <pc:docMk/>
          <pc:sldMk cId="2682211459" sldId="622"/>
        </pc:sldMkLst>
        <pc:spChg chg="mod">
          <ac:chgData name="Cynthia C Beckmann" userId="36c6a4d0-81f9-4661-beb6-2762229b0327" providerId="ADAL" clId="{323758C3-C671-45FF-92D8-31FEC5EF70F3}" dt="2025-07-09T18:48:09.481" v="174" actId="6549"/>
          <ac:spMkLst>
            <pc:docMk/>
            <pc:sldMk cId="2682211459" sldId="622"/>
            <ac:spMk id="3" creationId="{FF966EE5-5580-CCC8-CA2D-3390B7CE38ED}"/>
          </ac:spMkLst>
        </pc:spChg>
        <pc:spChg chg="mod">
          <ac:chgData name="Cynthia C Beckmann" userId="36c6a4d0-81f9-4661-beb6-2762229b0327" providerId="ADAL" clId="{323758C3-C671-45FF-92D8-31FEC5EF70F3}" dt="2025-07-09T18:55:34.158" v="212"/>
          <ac:spMkLst>
            <pc:docMk/>
            <pc:sldMk cId="2682211459" sldId="622"/>
            <ac:spMk id="859" creationId="{850025C0-3849-0AAF-5CA1-F721C3EF26BB}"/>
          </ac:spMkLst>
        </pc:spChg>
      </pc:sldChg>
      <pc:sldChg chg="modSp del mod">
        <pc:chgData name="Cynthia C Beckmann" userId="36c6a4d0-81f9-4661-beb6-2762229b0327" providerId="ADAL" clId="{323758C3-C671-45FF-92D8-31FEC5EF70F3}" dt="2025-07-09T18:55:46.010" v="213" actId="47"/>
        <pc:sldMkLst>
          <pc:docMk/>
          <pc:sldMk cId="3336904921" sldId="623"/>
        </pc:sldMkLst>
      </pc:sldChg>
      <pc:sldChg chg="modSp mod">
        <pc:chgData name="Cynthia C Beckmann" userId="36c6a4d0-81f9-4661-beb6-2762229b0327" providerId="ADAL" clId="{323758C3-C671-45FF-92D8-31FEC5EF70F3}" dt="2025-07-09T18:38:20.760" v="40" actId="948"/>
        <pc:sldMkLst>
          <pc:docMk/>
          <pc:sldMk cId="1887016887" sldId="625"/>
        </pc:sldMkLst>
        <pc:spChg chg="mod">
          <ac:chgData name="Cynthia C Beckmann" userId="36c6a4d0-81f9-4661-beb6-2762229b0327" providerId="ADAL" clId="{323758C3-C671-45FF-92D8-31FEC5EF70F3}" dt="2025-07-09T18:38:20.760" v="40" actId="948"/>
          <ac:spMkLst>
            <pc:docMk/>
            <pc:sldMk cId="1887016887" sldId="625"/>
            <ac:spMk id="4" creationId="{B11DD6FF-B262-FC7E-35B7-FEC0EAEF5E88}"/>
          </ac:spMkLst>
        </pc:spChg>
      </pc:sldChg>
      <pc:sldChg chg="modSp mod">
        <pc:chgData name="Cynthia C Beckmann" userId="36c6a4d0-81f9-4661-beb6-2762229b0327" providerId="ADAL" clId="{323758C3-C671-45FF-92D8-31FEC5EF70F3}" dt="2025-07-09T18:50:00.821" v="186" actId="1076"/>
        <pc:sldMkLst>
          <pc:docMk/>
          <pc:sldMk cId="3829469773" sldId="626"/>
        </pc:sldMkLst>
        <pc:spChg chg="mod">
          <ac:chgData name="Cynthia C Beckmann" userId="36c6a4d0-81f9-4661-beb6-2762229b0327" providerId="ADAL" clId="{323758C3-C671-45FF-92D8-31FEC5EF70F3}" dt="2025-07-09T18:50:00.821" v="186" actId="1076"/>
          <ac:spMkLst>
            <pc:docMk/>
            <pc:sldMk cId="3829469773" sldId="626"/>
            <ac:spMk id="859" creationId="{843F5AC0-EFCD-DFD4-8411-BB38BA7E44DC}"/>
          </ac:spMkLst>
        </pc:spChg>
      </pc:sldChg>
      <pc:sldChg chg="modSp mod">
        <pc:chgData name="Cynthia C Beckmann" userId="36c6a4d0-81f9-4661-beb6-2762229b0327" providerId="ADAL" clId="{323758C3-C671-45FF-92D8-31FEC5EF70F3}" dt="2025-07-09T18:50:10.776" v="187" actId="1076"/>
        <pc:sldMkLst>
          <pc:docMk/>
          <pc:sldMk cId="3868262916" sldId="627"/>
        </pc:sldMkLst>
        <pc:spChg chg="mod">
          <ac:chgData name="Cynthia C Beckmann" userId="36c6a4d0-81f9-4661-beb6-2762229b0327" providerId="ADAL" clId="{323758C3-C671-45FF-92D8-31FEC5EF70F3}" dt="2025-07-09T18:50:10.776" v="187" actId="1076"/>
          <ac:spMkLst>
            <pc:docMk/>
            <pc:sldMk cId="3868262916" sldId="627"/>
            <ac:spMk id="2" creationId="{5EB6C2F9-D2DB-DADF-C3A5-1B959CD5D171}"/>
          </ac:spMkLst>
        </pc:spChg>
      </pc:sldChg>
      <pc:sldChg chg="modSp mod">
        <pc:chgData name="Cynthia C Beckmann" userId="36c6a4d0-81f9-4661-beb6-2762229b0327" providerId="ADAL" clId="{323758C3-C671-45FF-92D8-31FEC5EF70F3}" dt="2025-07-10T11:46:57.869" v="217" actId="20577"/>
        <pc:sldMkLst>
          <pc:docMk/>
          <pc:sldMk cId="7690306" sldId="628"/>
        </pc:sldMkLst>
        <pc:spChg chg="mod">
          <ac:chgData name="Cynthia C Beckmann" userId="36c6a4d0-81f9-4661-beb6-2762229b0327" providerId="ADAL" clId="{323758C3-C671-45FF-92D8-31FEC5EF70F3}" dt="2025-07-10T11:46:57.869" v="217" actId="20577"/>
          <ac:spMkLst>
            <pc:docMk/>
            <pc:sldMk cId="7690306" sldId="628"/>
            <ac:spMk id="859" creationId="{4437DC97-3A48-FACA-BB04-2FA04AF73C23}"/>
          </ac:spMkLst>
        </pc:spChg>
      </pc:sldChg>
      <pc:sldChg chg="modSp mod setBg">
        <pc:chgData name="Cynthia C Beckmann" userId="36c6a4d0-81f9-4661-beb6-2762229b0327" providerId="ADAL" clId="{323758C3-C671-45FF-92D8-31FEC5EF70F3}" dt="2025-07-09T18:52:50.138" v="197"/>
        <pc:sldMkLst>
          <pc:docMk/>
          <pc:sldMk cId="3887665137" sldId="629"/>
        </pc:sldMkLst>
        <pc:spChg chg="mod">
          <ac:chgData name="Cynthia C Beckmann" userId="36c6a4d0-81f9-4661-beb6-2762229b0327" providerId="ADAL" clId="{323758C3-C671-45FF-92D8-31FEC5EF70F3}" dt="2025-07-09T18:52:50.138" v="197"/>
          <ac:spMkLst>
            <pc:docMk/>
            <pc:sldMk cId="3887665137" sldId="629"/>
            <ac:spMk id="2" creationId="{54535B2D-CB62-E310-1C98-216450937824}"/>
          </ac:spMkLst>
        </pc:spChg>
        <pc:spChg chg="mod">
          <ac:chgData name="Cynthia C Beckmann" userId="36c6a4d0-81f9-4661-beb6-2762229b0327" providerId="ADAL" clId="{323758C3-C671-45FF-92D8-31FEC5EF70F3}" dt="2025-07-09T18:37:21.005" v="32"/>
          <ac:spMkLst>
            <pc:docMk/>
            <pc:sldMk cId="3887665137" sldId="629"/>
            <ac:spMk id="3" creationId="{884E83C6-0787-B551-4BCC-7F4BF160B6AD}"/>
          </ac:spMkLst>
        </pc:spChg>
      </pc:sldChg>
      <pc:sldChg chg="modSp mod">
        <pc:chgData name="Cynthia C Beckmann" userId="36c6a4d0-81f9-4661-beb6-2762229b0327" providerId="ADAL" clId="{323758C3-C671-45FF-92D8-31FEC5EF70F3}" dt="2025-07-09T18:53:46.302" v="201"/>
        <pc:sldMkLst>
          <pc:docMk/>
          <pc:sldMk cId="3849877014" sldId="630"/>
        </pc:sldMkLst>
        <pc:spChg chg="mod">
          <ac:chgData name="Cynthia C Beckmann" userId="36c6a4d0-81f9-4661-beb6-2762229b0327" providerId="ADAL" clId="{323758C3-C671-45FF-92D8-31FEC5EF70F3}" dt="2025-07-09T18:53:46.302" v="201"/>
          <ac:spMkLst>
            <pc:docMk/>
            <pc:sldMk cId="3849877014" sldId="630"/>
            <ac:spMk id="859" creationId="{6BB374A5-88A8-D728-353A-B76F1797705D}"/>
          </ac:spMkLst>
        </pc:spChg>
      </pc:sldChg>
      <pc:sldChg chg="modSp mod">
        <pc:chgData name="Cynthia C Beckmann" userId="36c6a4d0-81f9-4661-beb6-2762229b0327" providerId="ADAL" clId="{323758C3-C671-45FF-92D8-31FEC5EF70F3}" dt="2025-07-09T18:37:46.711" v="39" actId="948"/>
        <pc:sldMkLst>
          <pc:docMk/>
          <pc:sldMk cId="2707946428" sldId="631"/>
        </pc:sldMkLst>
        <pc:spChg chg="mod">
          <ac:chgData name="Cynthia C Beckmann" userId="36c6a4d0-81f9-4661-beb6-2762229b0327" providerId="ADAL" clId="{323758C3-C671-45FF-92D8-31FEC5EF70F3}" dt="2025-07-09T18:37:46.711" v="39" actId="948"/>
          <ac:spMkLst>
            <pc:docMk/>
            <pc:sldMk cId="2707946428" sldId="631"/>
            <ac:spMk id="4" creationId="{DA7457CD-D3EC-3122-ECA5-9A1C147CFA37}"/>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Effect Size of High Impact Practices used by Effective Teams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Evaluation and reflection</c:v>
                </c:pt>
                <c:pt idx="1">
                  <c:v>Teacher clarity</c:v>
                </c:pt>
                <c:pt idx="2">
                  <c:v>Feedback (reinforcement and cues)</c:v>
                </c:pt>
                <c:pt idx="3">
                  <c:v>Self-reported grades (DACL)</c:v>
                </c:pt>
                <c:pt idx="4">
                  <c:v>Microteaching/video review of lessons</c:v>
                </c:pt>
                <c:pt idx="5">
                  <c:v>Collective teacher efficacy</c:v>
                </c:pt>
                <c:pt idx="6">
                  <c:v>Teacher estimates of achievement</c:v>
                </c:pt>
              </c:strCache>
            </c:strRef>
          </c:cat>
          <c:val>
            <c:numRef>
              <c:f>Sheet1!$B$2:$B$8</c:f>
              <c:numCache>
                <c:formatCode>General</c:formatCode>
                <c:ptCount val="7"/>
                <c:pt idx="0">
                  <c:v>0.75</c:v>
                </c:pt>
                <c:pt idx="1">
                  <c:v>0.85</c:v>
                </c:pt>
                <c:pt idx="2">
                  <c:v>0.92</c:v>
                </c:pt>
                <c:pt idx="3">
                  <c:v>0.96</c:v>
                </c:pt>
                <c:pt idx="4">
                  <c:v>0.99</c:v>
                </c:pt>
                <c:pt idx="5">
                  <c:v>1.01</c:v>
                </c:pt>
                <c:pt idx="6">
                  <c:v>1.29</c:v>
                </c:pt>
              </c:numCache>
            </c:numRef>
          </c:val>
          <c:extLst>
            <c:ext xmlns:c16="http://schemas.microsoft.com/office/drawing/2014/chart" uri="{C3380CC4-5D6E-409C-BE32-E72D297353CC}">
              <c16:uniqueId val="{00000000-72E6-4B0A-B049-E28634809B78}"/>
            </c:ext>
          </c:extLst>
        </c:ser>
        <c:dLbls>
          <c:dLblPos val="inEnd"/>
          <c:showLegendKey val="0"/>
          <c:showVal val="1"/>
          <c:showCatName val="0"/>
          <c:showSerName val="0"/>
          <c:showPercent val="0"/>
          <c:showBubbleSize val="0"/>
        </c:dLbls>
        <c:gapWidth val="70"/>
        <c:axId val="425075600"/>
        <c:axId val="425072720"/>
      </c:barChart>
      <c:catAx>
        <c:axId val="42507560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25072720"/>
        <c:crosses val="autoZero"/>
        <c:auto val="1"/>
        <c:lblAlgn val="ctr"/>
        <c:lblOffset val="100"/>
        <c:noMultiLvlLbl val="0"/>
      </c:catAx>
      <c:valAx>
        <c:axId val="425072720"/>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425075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files.eric.ed.gov/fulltext/EJ1242461.pdf" TargetMode="External"/><Relationship Id="rId3" Type="http://schemas.openxmlformats.org/officeDocument/2006/relationships/hyperlink" Target="https://www.solutiontree.com/blog/spotting-collaborative-teams-with-high-levels-of-collective-efficacy/" TargetMode="External"/><Relationship Id="rId7" Type="http://schemas.openxmlformats.org/officeDocument/2006/relationships/hyperlink" Target="https://learningforaction.com/lfa-blogpost/data-matters-framework"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www.moedu-sail.org/courses/data-based-decision-making-2/" TargetMode="External"/><Relationship Id="rId5" Type="http://schemas.openxmlformats.org/officeDocument/2006/relationships/hyperlink" Target="https://www.scienceofpeople.com/social-perceptiveness/" TargetMode="External"/><Relationship Id="rId4" Type="http://schemas.openxmlformats.org/officeDocument/2006/relationships/hyperlink" Target="https://thecorecollaborative.com/successful-systems-of-communication-for-school-teams/"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solutiontree.com/blog/spotting-collaborative-teams-with-high-levels-of-collective-efficacy/"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moedu-sail.org/wp-content/uploads/2023/09/DCI-MTSS-District-Level-Implementation-Practice-Profile-June-2023.docx"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dese.mo.gov/media/pdf/oeq-ed-leaderstandards"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dese.mo.gov/media/pdf/oeq-ed-teachstandards"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dese.mo.gov/media/pdf/oeq-ed-leaderstandards"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dese.mo.gov/media/pdf/oeq-ed-teachstandard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teachingexpertise.com/teacher-life/games-for-educator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youtube.com/watch?v=5OTRWm7wNbY"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doi.org/10.1080/13540602.2019.1639499"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aft.org/sites/default/files/Rubinstein.pdf"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aft.org/sites/default/files/Rubinstein.pdf"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solutiontree.com/blog/spotting-collaborative-teams-with-high-levels-of-collective-efficacy/"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moedu-sail.org/courses/collaborative-team-structures/"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eb.archive.org/web/20250110023105/https:/ies.ed.gov/blogs/ncee/post/data-driven-decision-making-in-education-how-rel-work-makes-a-difference"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learningforaction.com/lfa-blogpost/data-matters-framework"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visiblelearningmetax.com/"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moedu-sail.org/cfa-materials/"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nea.org/sites/default/files/2022-05/NLMP%20Collaborating%20for%20Student%20Success%20Guidebook%202022%205-5-22.pdf"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moedu-sail.org/courses/collaborative-team-structures/"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nea.org/sites/default/files/2022-05/NLMP%20Collaborating%20for%20Student%20Success%20Guidebook%202022%205-5-22.pdf"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learningforaction.com/lfa-blogpost/data-matters-framework"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learningforaction.com/lfa-blogpost/data-matters-framework"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www.youtube.com/watch?v=08RU6oiFTdg"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www.youtube.com/watch?v=08RU6oiFTdg"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www.nea.org/sites/default/files/2022-05/NLMP%20Collaborating%20for%20Student%20Success%20Guidebook%202022%205-5-22.pdf"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video.search.yahoo.com/search/video?fr=mcafee&amp;p=how+to+build+collaborative+team&amp;type=E211US1441G0#id=2&amp;vid=39b4a797fa014035fd64d0d352a7bdb0&amp;action=click" TargetMode="External"/><Relationship Id="rId2" Type="http://schemas.openxmlformats.org/officeDocument/2006/relationships/slide" Target="../slides/slide56.xml"/><Relationship Id="rId1" Type="http://schemas.openxmlformats.org/officeDocument/2006/relationships/notesMaster" Target="../notesMasters/notesMaster1.xml"/><Relationship Id="rId5" Type="http://schemas.openxmlformats.org/officeDocument/2006/relationships/hyperlink" Target="https://www.waterford.org/education/building-trust-school-leader/" TargetMode="External"/><Relationship Id="rId4" Type="http://schemas.openxmlformats.org/officeDocument/2006/relationships/hyperlink" Target="https://www.indeed.com/career-advice/career-development/benefits-of-team-building" TargetMode="Externa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www.teachingexpertise.com/teacher-life/games-for-educators/" TargetMode="External"/><Relationship Id="rId2" Type="http://schemas.openxmlformats.org/officeDocument/2006/relationships/slide" Target="../slides/slide57.xml"/><Relationship Id="rId1" Type="http://schemas.openxmlformats.org/officeDocument/2006/relationships/notesMaster" Target="../notesMasters/notesMaster1.xml"/><Relationship Id="rId5" Type="http://schemas.openxmlformats.org/officeDocument/2006/relationships/hyperlink" Target="https://www.indeed.com/career-advice/career-development/benefits-of-team-building" TargetMode="External"/><Relationship Id="rId4" Type="http://schemas.openxmlformats.org/officeDocument/2006/relationships/hyperlink" Target="https://principalprinciples.net/the-power-of-data-and-teambuilding/" TargetMode="Externa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www.betterhelp.com/advice/teamwork/understanding-the-importance-of-communication-in-teamwork/"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s://www.betterhelp.com/advice/teamwork/understanding-the-importance-of-communication-in-teamwork/"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thecorecollaborative.com/successful-systems-of-communication-for-school-teams/"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www.edutopia.org/blog/effective-team-communication-first-step-getting-along-elena-aguilar"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s://clickup.com/blog/collaborative-communication/"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s://www.scienceofpeople.com/social-perceptiveness/" TargetMode="External"/><Relationship Id="rId2" Type="http://schemas.openxmlformats.org/officeDocument/2006/relationships/slide" Target="../slides/slide65.xml"/><Relationship Id="rId1" Type="http://schemas.openxmlformats.org/officeDocument/2006/relationships/notesMaster" Target="../notesMasters/notesMaster1.xml"/><Relationship Id="rId5" Type="http://schemas.openxmlformats.org/officeDocument/2006/relationships/hyperlink" Target="https://psycnet.apa.org/doi/10.1287/orsc.2022.1602" TargetMode="External"/><Relationship Id="rId4" Type="http://schemas.openxmlformats.org/officeDocument/2006/relationships/hyperlink" Target="https://hiddenbrain.org/podcast/the-secret-to-great-teams/" TargetMode="Externa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s://fellow.app/blog/productivity/most-efficient-team-communication-tools/" TargetMode="External"/><Relationship Id="rId2" Type="http://schemas.openxmlformats.org/officeDocument/2006/relationships/slide" Target="../slides/slide67.xml"/><Relationship Id="rId1" Type="http://schemas.openxmlformats.org/officeDocument/2006/relationships/notesMaster" Target="../notesMasters/notesMaster1.xml"/><Relationship Id="rId4" Type="http://schemas.openxmlformats.org/officeDocument/2006/relationships/hyperlink" Target="https://www.youtube.com/watch?v=KSRLK31lq_4" TargetMode="Externa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s://www.betterhelp.com/advice/teamwork/understanding-the-importance-of-communication-in-teamwork/" TargetMode="External"/><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hyperlink" Target="https://www.nea.org/sites/default/files/2022-05/NLMP%20Collaborating%20for%20Student%20Success%20Guidebook%202022%205-5-22.pdf" TargetMode="External"/><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files.eric.ed.gov/fulltext/EJ1242461.pdf" TargetMode="External"/><Relationship Id="rId3" Type="http://schemas.openxmlformats.org/officeDocument/2006/relationships/hyperlink" Target="https://www.solutiontree.com/blog/spotting-collaborative-teams-with-high-levels-of-collective-efficacy/" TargetMode="External"/><Relationship Id="rId7" Type="http://schemas.openxmlformats.org/officeDocument/2006/relationships/hyperlink" Target="https://learningforaction.com/lfa-blogpost/data-matters-framework"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www.moedu-sail.org/courses/data-based-decision-making-2/" TargetMode="External"/><Relationship Id="rId5" Type="http://schemas.openxmlformats.org/officeDocument/2006/relationships/hyperlink" Target="https://www.scienceofpeople.com/social-perceptiveness/" TargetMode="External"/><Relationship Id="rId4" Type="http://schemas.openxmlformats.org/officeDocument/2006/relationships/hyperlink" Target="https://thecorecollaborative.com/successful-systems-of-communication-for-school-teams/" TargetMode="Externa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files.eric.ed.gov/fulltext/EJ1242461.pdf" TargetMode="External"/><Relationship Id="rId3" Type="http://schemas.openxmlformats.org/officeDocument/2006/relationships/hyperlink" Target="https://www.solutiontree.com/blog/spotting-collaborative-teams-with-high-levels-of-collective-efficacy/" TargetMode="External"/><Relationship Id="rId7" Type="http://schemas.openxmlformats.org/officeDocument/2006/relationships/hyperlink" Target="https://learningforaction.com/lfa-blogpost/data-matters-framework"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www.moedu-sail.org/courses/data-based-decision-making-2/" TargetMode="External"/><Relationship Id="rId5" Type="http://schemas.openxmlformats.org/officeDocument/2006/relationships/hyperlink" Target="https://www.scienceofpeople.com/social-perceptiveness/" TargetMode="External"/><Relationship Id="rId4" Type="http://schemas.openxmlformats.org/officeDocument/2006/relationships/hyperlink" Target="https://thecorecollaborative.com/successful-systems-of-communication-for-school-team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latin typeface="Calibri" panose="020F0502020204030204" pitchFamily="34" charset="0"/>
              <a:cs typeface="Calibri" panose="020F0502020204030204" pitchFamily="34" charset="0"/>
            </a:endParaRPr>
          </a:p>
        </p:txBody>
      </p:sp>
      <p:sp>
        <p:nvSpPr>
          <p:cNvPr id="240" name="Google Shape;240;p3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 sz="1400" b="0" i="0" u="none" strike="noStrike" cap="none">
                <a:solidFill>
                  <a:srgbClr val="000000"/>
                </a:solidFill>
                <a:latin typeface="Calibri" panose="020F0502020204030204" pitchFamily="34" charset="0"/>
                <a:cs typeface="Calibri" panose="020F0502020204030204" pitchFamily="34" charset="0"/>
                <a:sym typeface="Arial"/>
              </a:rPr>
              <a:t>1</a:t>
            </a:fld>
            <a:endParaRPr sz="1400" b="0" i="0" u="none" strike="noStrike" cap="none">
              <a:solidFill>
                <a:srgbClr val="000000"/>
              </a:solidFill>
              <a:latin typeface="Calibri" panose="020F0502020204030204" pitchFamily="34" charset="0"/>
              <a:cs typeface="Calibri" panose="020F0502020204030204" pitchFamily="34" charset="0"/>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a:extLst>
            <a:ext uri="{FF2B5EF4-FFF2-40B4-BE49-F238E27FC236}">
              <a16:creationId xmlns:a16="http://schemas.microsoft.com/office/drawing/2014/main" id="{3DBE33B7-0A93-3DA0-700B-437CFF56A403}"/>
            </a:ext>
          </a:extLst>
        </p:cNvPr>
        <p:cNvGrpSpPr/>
        <p:nvPr/>
      </p:nvGrpSpPr>
      <p:grpSpPr>
        <a:xfrm>
          <a:off x="0" y="0"/>
          <a:ext cx="0" cy="0"/>
          <a:chOff x="0" y="0"/>
          <a:chExt cx="0" cy="0"/>
        </a:xfrm>
      </p:grpSpPr>
      <p:sp>
        <p:nvSpPr>
          <p:cNvPr id="280" name="Google Shape;280;p55:notes">
            <a:extLst>
              <a:ext uri="{FF2B5EF4-FFF2-40B4-BE49-F238E27FC236}">
                <a16:creationId xmlns:a16="http://schemas.microsoft.com/office/drawing/2014/main" id="{DA84F49F-EAF4-EAFC-B743-E7FE775628D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 name="Google Shape;281;p55:notes">
            <a:extLst>
              <a:ext uri="{FF2B5EF4-FFF2-40B4-BE49-F238E27FC236}">
                <a16:creationId xmlns:a16="http://schemas.microsoft.com/office/drawing/2014/main" id="{82913CA5-1A17-C585-3326-1191B84ADFF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r>
              <a:rPr lang="en-US" b="1">
                <a:latin typeface="Calibri" panose="020F0502020204030204" pitchFamily="34" charset="0"/>
                <a:cs typeface="Calibri" panose="020F0502020204030204" pitchFamily="34" charset="0"/>
              </a:rPr>
              <a:t>Handout CT 1.3</a:t>
            </a:r>
            <a:endParaRPr lang="en-US">
              <a:solidFill>
                <a:srgbClr val="444444"/>
              </a:solidFill>
              <a:latin typeface="Calibri" panose="020F0502020204030204" pitchFamily="34" charset="0"/>
              <a:cs typeface="Calibri" panose="020F0502020204030204" pitchFamily="34" charset="0"/>
            </a:endParaRPr>
          </a:p>
          <a:p>
            <a:pPr marL="0" indent="0">
              <a:buNone/>
            </a:pPr>
            <a:r>
              <a:rPr lang="en-US">
                <a:latin typeface="Calibri" panose="020F0502020204030204" pitchFamily="34" charset="0"/>
                <a:cs typeface="Calibri" panose="020F0502020204030204" pitchFamily="34" charset="0"/>
              </a:rPr>
              <a:t>Collaborative Teams Key Terms</a:t>
            </a:r>
            <a:endParaRPr lang="en-US">
              <a:solidFill>
                <a:srgbClr val="444444"/>
              </a:solidFill>
              <a:latin typeface="Calibri" panose="020F0502020204030204" pitchFamily="34" charset="0"/>
              <a:cs typeface="Calibri" panose="020F0502020204030204" pitchFamily="34" charset="0"/>
            </a:endParaRPr>
          </a:p>
          <a:p>
            <a:pPr marL="0" indent="0">
              <a:buNone/>
            </a:pPr>
            <a:endParaRPr lang="en-US">
              <a:solidFill>
                <a:srgbClr val="444444"/>
              </a:solidFill>
              <a:latin typeface="Calibri" panose="020F0502020204030204" pitchFamily="34" charset="0"/>
              <a:cs typeface="Calibri" panose="020F0502020204030204" pitchFamily="34" charset="0"/>
            </a:endParaRPr>
          </a:p>
          <a:p>
            <a:pPr marL="0" indent="0">
              <a:buNone/>
            </a:pPr>
            <a:r>
              <a:rPr lang="en-US" b="1">
                <a:latin typeface="Calibri" panose="020F0502020204030204" pitchFamily="34" charset="0"/>
                <a:cs typeface="Calibri" panose="020F0502020204030204" pitchFamily="34" charset="0"/>
              </a:rPr>
              <a:t>To Know/To Do</a:t>
            </a:r>
            <a:endParaRPr lang="en-US">
              <a:solidFill>
                <a:srgbClr val="444444"/>
              </a:solidFill>
              <a:latin typeface="Calibri" panose="020F0502020204030204" pitchFamily="34" charset="0"/>
              <a:cs typeface="Calibri" panose="020F0502020204030204" pitchFamily="34" charset="0"/>
            </a:endParaRPr>
          </a:p>
          <a:p>
            <a:pPr marL="0" indent="0">
              <a:buNone/>
            </a:pPr>
            <a:r>
              <a:rPr lang="en-US">
                <a:latin typeface="Calibri" panose="020F0502020204030204" pitchFamily="34" charset="0"/>
                <a:cs typeface="Calibri" panose="020F0502020204030204" pitchFamily="34" charset="0"/>
              </a:rPr>
              <a:t>Key terms that align with each Essential Function can be found in the notes section at the beginning of each module. Presenters may choose to provide participants with Handout 1.3, which contains terms associated with the module. Another consideration is to provide table copies of this handout.</a:t>
            </a:r>
            <a:endParaRPr lang="en-US">
              <a:solidFill>
                <a:srgbClr val="444444"/>
              </a:solidFill>
              <a:latin typeface="Calibri" panose="020F0502020204030204" pitchFamily="34" charset="0"/>
              <a:cs typeface="Calibri" panose="020F0502020204030204" pitchFamily="34" charset="0"/>
            </a:endParaRPr>
          </a:p>
          <a:p>
            <a:pPr marL="0" indent="0">
              <a:buNone/>
            </a:pPr>
            <a:endParaRPr lang="en-US">
              <a:solidFill>
                <a:srgbClr val="444444"/>
              </a:solidFill>
              <a:latin typeface="Calibri" panose="020F0502020204030204" pitchFamily="34" charset="0"/>
              <a:cs typeface="Calibri" panose="020F0502020204030204" pitchFamily="34" charset="0"/>
            </a:endParaRPr>
          </a:p>
          <a:p>
            <a:pPr marL="0" indent="0">
              <a:buNone/>
            </a:pPr>
            <a:r>
              <a:rPr lang="en-US" b="1">
                <a:solidFill>
                  <a:schemeClr val="tx1"/>
                </a:solidFill>
                <a:latin typeface="Calibri" panose="020F0502020204030204" pitchFamily="34" charset="0"/>
                <a:cs typeface="Calibri" panose="020F0502020204030204" pitchFamily="34" charset="0"/>
              </a:rPr>
              <a:t>References </a:t>
            </a:r>
            <a:r>
              <a:rPr lang="en-US">
                <a:solidFill>
                  <a:schemeClr val="tx1"/>
                </a:solidFill>
                <a:latin typeface="Calibri" panose="020F0502020204030204" pitchFamily="34" charset="0"/>
                <a:cs typeface="Calibri" panose="020F0502020204030204" pitchFamily="34" charset="0"/>
              </a:rPr>
              <a:t>(adapted from)</a:t>
            </a:r>
          </a:p>
          <a:p>
            <a:pPr marL="171450" indent="-171450">
              <a:spcAft>
                <a:spcPts val="600"/>
              </a:spcAft>
              <a:buFont typeface="Arial,Sans-Serif"/>
              <a:buChar char="•"/>
            </a:pPr>
            <a:r>
              <a:rPr lang="en-US">
                <a:solidFill>
                  <a:schemeClr val="tx1"/>
                </a:solidFill>
                <a:latin typeface="Calibri" panose="020F0502020204030204" pitchFamily="34" charset="0"/>
                <a:cs typeface="Calibri" panose="020F0502020204030204" pitchFamily="34" charset="0"/>
              </a:rPr>
              <a:t>Bloomberg, P., &amp; Pitchford, B. (2016). </a:t>
            </a:r>
            <a:r>
              <a:rPr lang="en-US" i="1">
                <a:solidFill>
                  <a:schemeClr val="tx1"/>
                </a:solidFill>
                <a:latin typeface="Calibri" panose="020F0502020204030204" pitchFamily="34" charset="0"/>
                <a:cs typeface="Calibri" panose="020F0502020204030204" pitchFamily="34" charset="0"/>
              </a:rPr>
              <a:t>Leading impact teams: Building a culture of efficacy </a:t>
            </a:r>
            <a:r>
              <a:rPr lang="en-US">
                <a:solidFill>
                  <a:schemeClr val="tx1"/>
                </a:solidFill>
                <a:latin typeface="Calibri" panose="020F0502020204030204" pitchFamily="34" charset="0"/>
                <a:cs typeface="Calibri" panose="020F0502020204030204" pitchFamily="34" charset="0"/>
              </a:rPr>
              <a:t>(1st ed.). Corwin.</a:t>
            </a:r>
          </a:p>
          <a:p>
            <a:pPr marL="171450" indent="-171450">
              <a:spcAft>
                <a:spcPts val="600"/>
              </a:spcAft>
              <a:buFont typeface="Arial,Sans-Serif"/>
              <a:buChar char="•"/>
            </a:pPr>
            <a:r>
              <a:rPr lang="en-US">
                <a:solidFill>
                  <a:schemeClr val="tx1"/>
                </a:solidFill>
                <a:latin typeface="Calibri"/>
                <a:cs typeface="Calibri"/>
              </a:rPr>
              <a:t>Ferriter, W.M. (2020, April 7). </a:t>
            </a:r>
            <a:r>
              <a:rPr lang="en-US" i="1">
                <a:solidFill>
                  <a:schemeClr val="tx1"/>
                </a:solidFill>
                <a:latin typeface="Calibri"/>
                <a:cs typeface="Calibri"/>
              </a:rPr>
              <a:t>Spotting collaborative teams with high levels of collective efficacy</a:t>
            </a:r>
            <a:r>
              <a:rPr lang="en-US">
                <a:solidFill>
                  <a:schemeClr val="tx1"/>
                </a:solidFill>
                <a:latin typeface="Calibri"/>
                <a:cs typeface="Calibri"/>
              </a:rPr>
              <a:t>. Solution Tree. </a:t>
            </a:r>
            <a:r>
              <a:rPr lang="en-US">
                <a:solidFill>
                  <a:schemeClr val="tx1"/>
                </a:solidFill>
                <a:latin typeface="Calibri"/>
                <a:cs typeface="Calibri"/>
                <a:hlinkClick r:id="rId3">
                  <a:extLst>
                    <a:ext uri="{A12FA001-AC4F-418D-AE19-62706E023703}">
                      <ahyp:hlinkClr xmlns:ahyp="http://schemas.microsoft.com/office/drawing/2018/hyperlinkcolor" val="tx"/>
                    </a:ext>
                  </a:extLst>
                </a:hlinkClick>
              </a:rPr>
              <a:t>https://www.solutiontree.com/blog/spotting-collaborative-teams-with-high-levels-of-collective-efficacy/</a:t>
            </a:r>
          </a:p>
          <a:p>
            <a:pPr marL="171450" indent="-171450">
              <a:spcAft>
                <a:spcPts val="600"/>
              </a:spcAft>
              <a:buFont typeface="Arial,Sans-Serif"/>
              <a:buChar char="•"/>
            </a:pPr>
            <a:r>
              <a:rPr lang="en-US">
                <a:solidFill>
                  <a:schemeClr val="tx1"/>
                </a:solidFill>
                <a:latin typeface="Calibri"/>
                <a:cs typeface="Calibri"/>
              </a:rPr>
              <a:t>Hattie, J., &amp; Zierer, K. (2017).</a:t>
            </a:r>
            <a:r>
              <a:rPr lang="en-US" i="1">
                <a:solidFill>
                  <a:schemeClr val="tx1"/>
                </a:solidFill>
                <a:latin typeface="Calibri"/>
                <a:cs typeface="Calibri"/>
              </a:rPr>
              <a:t> 10 Mindframes for visible learning. Teaching for success </a:t>
            </a:r>
            <a:r>
              <a:rPr lang="en-US">
                <a:solidFill>
                  <a:schemeClr val="tx1"/>
                </a:solidFill>
                <a:latin typeface="Calibri"/>
                <a:cs typeface="Calibri"/>
              </a:rPr>
              <a:t>(1st ed.). Routledge.</a:t>
            </a:r>
          </a:p>
          <a:p>
            <a:pPr marL="171450" indent="-171450">
              <a:spcAft>
                <a:spcPts val="600"/>
              </a:spcAft>
              <a:buFont typeface="Arial,Sans-Serif"/>
              <a:buChar char="•"/>
            </a:pPr>
            <a:r>
              <a:rPr lang="en-US">
                <a:solidFill>
                  <a:schemeClr val="tx1"/>
                </a:solidFill>
                <a:latin typeface="Calibri"/>
                <a:cs typeface="Calibri"/>
              </a:rPr>
              <a:t>Horton, D. (2022, November 18). </a:t>
            </a:r>
            <a:r>
              <a:rPr lang="en-US" i="1">
                <a:solidFill>
                  <a:schemeClr val="tx1"/>
                </a:solidFill>
                <a:latin typeface="Calibri"/>
                <a:cs typeface="Calibri"/>
              </a:rPr>
              <a:t>Successful systems of communication for school teams.</a:t>
            </a:r>
            <a:r>
              <a:rPr lang="en-US">
                <a:solidFill>
                  <a:schemeClr val="tx1"/>
                </a:solidFill>
                <a:latin typeface="Calibri"/>
                <a:cs typeface="Calibri"/>
              </a:rPr>
              <a:t> The Core Collaborative. </a:t>
            </a:r>
            <a:r>
              <a:rPr lang="en-US">
                <a:solidFill>
                  <a:schemeClr val="tx1"/>
                </a:solidFill>
                <a:latin typeface="Calibri"/>
                <a:cs typeface="Calibri"/>
                <a:hlinkClick r:id="rId4">
                  <a:extLst>
                    <a:ext uri="{A12FA001-AC4F-418D-AE19-62706E023703}">
                      <ahyp:hlinkClr xmlns:ahyp="http://schemas.microsoft.com/office/drawing/2018/hyperlinkcolor" val="tx"/>
                    </a:ext>
                  </a:extLst>
                </a:hlinkClick>
              </a:rPr>
              <a:t>https://thecorecollaborative.com/successful-systems-of-communication-for-school-teams/</a:t>
            </a:r>
          </a:p>
          <a:p>
            <a:pPr marL="171450" indent="-171450">
              <a:spcAft>
                <a:spcPts val="600"/>
              </a:spcAft>
              <a:buFont typeface="Arial,Sans-Serif"/>
              <a:buChar char="•"/>
            </a:pPr>
            <a:r>
              <a:rPr lang="en-US">
                <a:solidFill>
                  <a:schemeClr val="tx1"/>
                </a:solidFill>
                <a:latin typeface="Calibri"/>
                <a:cs typeface="Calibri"/>
              </a:rPr>
              <a:t>Mantell, M. (2025, March 19). </a:t>
            </a:r>
            <a:r>
              <a:rPr lang="en-US" i="1">
                <a:solidFill>
                  <a:schemeClr val="tx1"/>
                </a:solidFill>
                <a:latin typeface="Calibri"/>
                <a:cs typeface="Calibri"/>
              </a:rPr>
              <a:t>What is social perceptiveness? 12 skills you need to master.</a:t>
            </a:r>
            <a:r>
              <a:rPr lang="en-US">
                <a:solidFill>
                  <a:schemeClr val="tx1"/>
                </a:solidFill>
                <a:latin typeface="Calibri"/>
                <a:cs typeface="Calibri"/>
              </a:rPr>
              <a:t> Science of People. </a:t>
            </a:r>
            <a:r>
              <a:rPr lang="en-US">
                <a:solidFill>
                  <a:schemeClr val="tx1"/>
                </a:solidFill>
                <a:latin typeface="Calibri"/>
                <a:cs typeface="Calibri"/>
                <a:hlinkClick r:id="rId5">
                  <a:extLst>
                    <a:ext uri="{A12FA001-AC4F-418D-AE19-62706E023703}">
                      <ahyp:hlinkClr xmlns:ahyp="http://schemas.microsoft.com/office/drawing/2018/hyperlinkcolor" val="tx"/>
                    </a:ext>
                  </a:extLst>
                </a:hlinkClick>
              </a:rPr>
              <a:t>https://www.scienceofpeople.com/social-perceptiveness/</a:t>
            </a:r>
          </a:p>
          <a:p>
            <a:pPr marL="171450" indent="-171450">
              <a:spcAft>
                <a:spcPts val="600"/>
              </a:spcAft>
              <a:buFont typeface="Arial,Sans-Serif"/>
              <a:buChar char="•"/>
            </a:pPr>
            <a:r>
              <a:rPr lang="en-US">
                <a:solidFill>
                  <a:schemeClr val="tx1"/>
                </a:solidFill>
                <a:latin typeface="Calibri"/>
                <a:cs typeface="Calibri"/>
              </a:rPr>
              <a:t>M</a:t>
            </a:r>
            <a:r>
              <a:rPr lang="en">
                <a:solidFill>
                  <a:schemeClr val="tx1"/>
                </a:solidFill>
                <a:latin typeface="Calibri"/>
                <a:cs typeface="Calibri"/>
              </a:rPr>
              <a:t>arzano, R. J., Heflebower, T., Hoegh, J. K., Warrick, P., Grift, G., Hecker, L., &amp; Wills, J. (2016).</a:t>
            </a:r>
            <a:r>
              <a:rPr lang="en-US">
                <a:solidFill>
                  <a:schemeClr val="tx1"/>
                </a:solidFill>
                <a:latin typeface="Calibri"/>
                <a:cs typeface="Calibri"/>
              </a:rPr>
              <a:t> </a:t>
            </a:r>
            <a:r>
              <a:rPr lang="en-US" i="1">
                <a:solidFill>
                  <a:schemeClr val="tx1"/>
                </a:solidFill>
                <a:latin typeface="Calibri"/>
                <a:cs typeface="Calibri"/>
              </a:rPr>
              <a:t>Collaborative teams that transform schools: The next step in PLCs</a:t>
            </a:r>
            <a:r>
              <a:rPr lang="en-US">
                <a:solidFill>
                  <a:schemeClr val="tx1"/>
                </a:solidFill>
                <a:latin typeface="Calibri"/>
                <a:cs typeface="Calibri"/>
              </a:rPr>
              <a:t>.</a:t>
            </a:r>
            <a:r>
              <a:rPr lang="en-US" i="1">
                <a:solidFill>
                  <a:schemeClr val="tx1"/>
                </a:solidFill>
                <a:latin typeface="Calibri"/>
                <a:cs typeface="Calibri"/>
              </a:rPr>
              <a:t> </a:t>
            </a:r>
            <a:r>
              <a:rPr lang="en-US">
                <a:solidFill>
                  <a:schemeClr val="tx1"/>
                </a:solidFill>
                <a:latin typeface="Calibri"/>
                <a:cs typeface="Calibri"/>
              </a:rPr>
              <a:t>Marzano Research.</a:t>
            </a:r>
          </a:p>
          <a:p>
            <a:pPr marL="171450" indent="-171450">
              <a:spcAft>
                <a:spcPts val="600"/>
              </a:spcAft>
              <a:buFont typeface="Arial,Sans-Serif"/>
              <a:buChar char="•"/>
            </a:pPr>
            <a:r>
              <a:rPr lang="en-US" err="1">
                <a:solidFill>
                  <a:schemeClr val="tx1"/>
                </a:solidFill>
                <a:latin typeface="Calibri"/>
                <a:cs typeface="Calibri"/>
              </a:rPr>
              <a:t>MoEdu</a:t>
            </a:r>
            <a:r>
              <a:rPr lang="en-US">
                <a:solidFill>
                  <a:schemeClr val="tx1"/>
                </a:solidFill>
                <a:latin typeface="Calibri"/>
                <a:cs typeface="Calibri"/>
              </a:rPr>
              <a:t>-Sail. (2018). </a:t>
            </a:r>
            <a:r>
              <a:rPr lang="en-US" i="1">
                <a:solidFill>
                  <a:schemeClr val="tx1"/>
                </a:solidFill>
                <a:latin typeface="Calibri"/>
                <a:cs typeface="Calibri"/>
              </a:rPr>
              <a:t>Data-based decision making</a:t>
            </a:r>
            <a:r>
              <a:rPr lang="en-US">
                <a:solidFill>
                  <a:schemeClr val="tx1"/>
                </a:solidFill>
                <a:latin typeface="Calibri"/>
                <a:cs typeface="Calibri"/>
              </a:rPr>
              <a:t> </a:t>
            </a:r>
            <a:r>
              <a:rPr lang="en-US" i="1">
                <a:solidFill>
                  <a:schemeClr val="tx1"/>
                </a:solidFill>
                <a:latin typeface="Calibri"/>
                <a:cs typeface="Calibri"/>
              </a:rPr>
              <a:t>online module</a:t>
            </a:r>
            <a:r>
              <a:rPr lang="en-US">
                <a:solidFill>
                  <a:schemeClr val="tx1"/>
                </a:solidFill>
                <a:latin typeface="Calibri"/>
                <a:cs typeface="Calibri"/>
              </a:rPr>
              <a:t>. </a:t>
            </a:r>
            <a:r>
              <a:rPr lang="en-US">
                <a:solidFill>
                  <a:schemeClr val="tx1"/>
                </a:solidFill>
                <a:latin typeface="Calibri"/>
                <a:cs typeface="Calibri"/>
                <a:hlinkClick r:id="rId6">
                  <a:extLst>
                    <a:ext uri="{A12FA001-AC4F-418D-AE19-62706E023703}">
                      <ahyp:hlinkClr xmlns:ahyp="http://schemas.microsoft.com/office/drawing/2018/hyperlinkcolor" val="tx"/>
                    </a:ext>
                  </a:extLst>
                </a:hlinkClick>
              </a:rPr>
              <a:t>http://www.moedu-sail.org/courses/data-based-decision-making-2/</a:t>
            </a:r>
          </a:p>
          <a:p>
            <a:pPr marL="171450" indent="-171450">
              <a:spcAft>
                <a:spcPts val="600"/>
              </a:spcAft>
              <a:buFont typeface="Arial,Sans-Serif"/>
              <a:buChar char="•"/>
            </a:pPr>
            <a:r>
              <a:rPr lang="en-US">
                <a:solidFill>
                  <a:schemeClr val="tx1"/>
                </a:solidFill>
                <a:latin typeface="Calibri"/>
                <a:cs typeface="Calibri"/>
              </a:rPr>
              <a:t>Rouda, R. (2018, March 28). </a:t>
            </a:r>
            <a:r>
              <a:rPr lang="en-US" i="1">
                <a:solidFill>
                  <a:schemeClr val="tx1"/>
                </a:solidFill>
                <a:latin typeface="Calibri"/>
                <a:cs typeface="Calibri"/>
              </a:rPr>
              <a:t>A framework for effective data use in schools</a:t>
            </a:r>
            <a:r>
              <a:rPr lang="en-US">
                <a:solidFill>
                  <a:schemeClr val="tx1"/>
                </a:solidFill>
                <a:latin typeface="Calibri"/>
                <a:cs typeface="Calibri"/>
              </a:rPr>
              <a:t>. Learning for Action. </a:t>
            </a:r>
            <a:r>
              <a:rPr lang="en-US">
                <a:solidFill>
                  <a:schemeClr val="tx1"/>
                </a:solidFill>
                <a:latin typeface="Calibri"/>
                <a:cs typeface="Calibri"/>
                <a:hlinkClick r:id="rId7">
                  <a:extLst>
                    <a:ext uri="{A12FA001-AC4F-418D-AE19-62706E023703}">
                      <ahyp:hlinkClr xmlns:ahyp="http://schemas.microsoft.com/office/drawing/2018/hyperlinkcolor" val="tx"/>
                    </a:ext>
                  </a:extLst>
                </a:hlinkClick>
              </a:rPr>
              <a:t>https://learningforaction.com/lfa-blogpost/data-matters-framework</a:t>
            </a:r>
            <a:r>
              <a:rPr lang="en-US">
                <a:solidFill>
                  <a:schemeClr val="tx1"/>
                </a:solidFill>
                <a:latin typeface="Calibri"/>
                <a:cs typeface="Calibri"/>
              </a:rPr>
              <a:t> </a:t>
            </a:r>
          </a:p>
          <a:p>
            <a:pPr marL="171450" indent="-171450">
              <a:spcAft>
                <a:spcPts val="600"/>
              </a:spcAft>
              <a:buFont typeface="Arial,Sans-Serif"/>
              <a:buChar char="•"/>
            </a:pPr>
            <a:r>
              <a:rPr lang="en-US">
                <a:solidFill>
                  <a:schemeClr val="tx1"/>
                </a:solidFill>
                <a:latin typeface="Calibri"/>
                <a:cs typeface="Calibri"/>
              </a:rPr>
              <a:t>Solone, C.J., Thornton, B.E., Chiappe, J.C., Perez, C., </a:t>
            </a:r>
            <a:r>
              <a:rPr lang="en-US" err="1">
                <a:solidFill>
                  <a:schemeClr val="tx1"/>
                </a:solidFill>
                <a:latin typeface="Calibri"/>
                <a:cs typeface="Calibri"/>
              </a:rPr>
              <a:t>Rearik</a:t>
            </a:r>
            <a:r>
              <a:rPr lang="en-US">
                <a:solidFill>
                  <a:schemeClr val="tx1"/>
                </a:solidFill>
                <a:latin typeface="Calibri"/>
                <a:cs typeface="Calibri"/>
              </a:rPr>
              <a:t>, M.K., &amp; Falvey, M.A. (2020). Creating collaborative schools in the United States: A review of best practices. </a:t>
            </a:r>
            <a:r>
              <a:rPr lang="en-US" i="1">
                <a:solidFill>
                  <a:schemeClr val="tx1"/>
                </a:solidFill>
                <a:latin typeface="Calibri"/>
                <a:cs typeface="Calibri"/>
              </a:rPr>
              <a:t>International Electronic Journal of Elementary Education. 12</a:t>
            </a:r>
            <a:r>
              <a:rPr lang="en-US">
                <a:solidFill>
                  <a:schemeClr val="tx1"/>
                </a:solidFill>
                <a:latin typeface="Calibri"/>
                <a:cs typeface="Calibri"/>
              </a:rPr>
              <a:t>(3). 283-292. </a:t>
            </a:r>
            <a:r>
              <a:rPr lang="en-US">
                <a:solidFill>
                  <a:schemeClr val="tx1"/>
                </a:solidFill>
                <a:latin typeface="Calibri"/>
                <a:cs typeface="Calibri"/>
                <a:hlinkClick r:id="rId8">
                  <a:extLst>
                    <a:ext uri="{A12FA001-AC4F-418D-AE19-62706E023703}">
                      <ahyp:hlinkClr xmlns:ahyp="http://schemas.microsoft.com/office/drawing/2018/hyperlinkcolor" val="tx"/>
                    </a:ext>
                  </a:extLst>
                </a:hlinkClick>
              </a:rPr>
              <a:t>https://files.eric.ed.gov/fulltext/EJ1242461.pdf</a:t>
            </a:r>
          </a:p>
          <a:p>
            <a:pPr marL="0" indent="0">
              <a:spcBef>
                <a:spcPts val="800"/>
              </a:spcBef>
              <a:buNone/>
            </a:pPr>
            <a:endParaRPr lang="en-US">
              <a:solidFill>
                <a:srgbClr val="444444"/>
              </a:solidFill>
              <a:latin typeface="Calibri" panose="020F0502020204030204" pitchFamily="34" charset="0"/>
              <a:cs typeface="Calibri" panose="020F0502020204030204" pitchFamily="34" charset="0"/>
            </a:endParaRPr>
          </a:p>
          <a:p>
            <a:pPr marL="158750" indent="0">
              <a:buNone/>
            </a:pPr>
            <a:endParaRPr lang="en-US">
              <a:solidFill>
                <a:srgbClr val="444444"/>
              </a:solidFill>
              <a:latin typeface="Calibri" panose="020F0502020204030204" pitchFamily="34" charset="0"/>
              <a:cs typeface="Calibri" panose="020F0502020204030204" pitchFamily="34" charset="0"/>
            </a:endParaRPr>
          </a:p>
          <a:p>
            <a:pPr marL="158750" lvl="0" indent="0" algn="l">
              <a:lnSpc>
                <a:spcPct val="100000"/>
              </a:lnSpc>
              <a:spcBef>
                <a:spcPts val="0"/>
              </a:spcBef>
              <a:spcAft>
                <a:spcPts val="0"/>
              </a:spcAft>
              <a:buSzPts val="1100"/>
              <a:buNone/>
            </a:pP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51217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3" name="Google Shape;293;p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latin typeface="Calibri" panose="020F0502020204030204" pitchFamily="34" charset="0"/>
                <a:cs typeface="Calibri" panose="020F0502020204030204" pitchFamily="34" charset="0"/>
              </a:rPr>
              <a:t>Link</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i="1">
                <a:solidFill>
                  <a:schemeClr val="dk1"/>
                </a:solidFill>
                <a:latin typeface="Calibri" panose="020F0502020204030204" pitchFamily="34" charset="0"/>
                <a:cs typeface="Calibri" panose="020F0502020204030204" pitchFamily="34" charset="0"/>
              </a:rPr>
              <a:t>Spotting Teams with a High Level of Collective Efficacy</a:t>
            </a:r>
            <a:r>
              <a:rPr lang="en-US">
                <a:solidFill>
                  <a:schemeClr val="dk1"/>
                </a:solidFill>
                <a:latin typeface="Calibri" panose="020F0502020204030204" pitchFamily="34" charset="0"/>
                <a:cs typeface="Calibri" panose="020F0502020204030204" pitchFamily="34" charset="0"/>
              </a:rPr>
              <a:t>, </a:t>
            </a:r>
            <a:r>
              <a:rPr lang="en-US" u="sng">
                <a:solidFill>
                  <a:schemeClr val="hlink"/>
                </a:solidFill>
                <a:latin typeface="Calibri" panose="020F0502020204030204" pitchFamily="34" charset="0"/>
                <a:cs typeface="Calibri" panose="020F0502020204030204" pitchFamily="34" charset="0"/>
                <a:hlinkClick r:id="rId3"/>
              </a:rPr>
              <a:t>https://www.solutiontree.com/blog/spotting-collaborative-teams-with-high-levels-of-collective-efficacy/</a:t>
            </a:r>
            <a:endParaRPr lang="en-US">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100"/>
              <a:buFont typeface="Arial"/>
              <a:buNone/>
            </a:pPr>
            <a:endParaRPr lang="en" b="1">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100"/>
              <a:buFont typeface="Arial"/>
              <a:buNone/>
            </a:pPr>
            <a:r>
              <a:rPr lang="en" b="1">
                <a:solidFill>
                  <a:schemeClr val="dk1"/>
                </a:solidFill>
                <a:latin typeface="Calibri" panose="020F0502020204030204" pitchFamily="34" charset="0"/>
                <a:cs typeface="Calibri" panose="020F0502020204030204" pitchFamily="34" charset="0"/>
              </a:rPr>
              <a:t>To Know/To Do</a:t>
            </a:r>
            <a:endParaRPr b="1">
              <a:solidFill>
                <a:schemeClr val="dk1"/>
              </a:solidFill>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100"/>
              <a:buFont typeface="Arial" panose="020B0604020202020204" pitchFamily="34" charset="0"/>
              <a:buChar char="•"/>
            </a:pPr>
            <a:r>
              <a:rPr lang="en">
                <a:solidFill>
                  <a:schemeClr val="dk1"/>
                </a:solidFill>
                <a:latin typeface="Calibri" panose="020F0502020204030204" pitchFamily="34" charset="0"/>
                <a:cs typeface="Calibri" panose="020F0502020204030204" pitchFamily="34" charset="0"/>
              </a:rPr>
              <a:t>The link should be sent to participants prior to the training.</a:t>
            </a:r>
          </a:p>
          <a:p>
            <a:pPr marL="171450" lvl="0" indent="-171450" algn="l" rtl="0">
              <a:lnSpc>
                <a:spcPct val="100000"/>
              </a:lnSpc>
              <a:spcBef>
                <a:spcPts val="0"/>
              </a:spcBef>
              <a:spcAft>
                <a:spcPts val="0"/>
              </a:spcAft>
              <a:buSzPts val="1100"/>
              <a:buFont typeface="Arial" panose="020B0604020202020204" pitchFamily="34" charset="0"/>
              <a:buChar char="•"/>
            </a:pPr>
            <a:r>
              <a:rPr lang="en">
                <a:solidFill>
                  <a:schemeClr val="dk1"/>
                </a:solidFill>
                <a:latin typeface="Calibri" panose="020F0502020204030204" pitchFamily="34" charset="0"/>
                <a:cs typeface="Calibri" panose="020F0502020204030204" pitchFamily="34" charset="0"/>
              </a:rPr>
              <a:t>The article emphasizes the importance of collaborative teams having a shared confidence in their ability, by working together and using data, to move learning forward, consequently significantly improving student outcomes.</a:t>
            </a:r>
          </a:p>
          <a:p>
            <a:pPr marL="171450" lvl="0" indent="-171450" algn="l" rtl="0">
              <a:lnSpc>
                <a:spcPct val="100000"/>
              </a:lnSpc>
              <a:spcBef>
                <a:spcPts val="0"/>
              </a:spcBef>
              <a:spcAft>
                <a:spcPts val="0"/>
              </a:spcAft>
              <a:buSzPts val="1100"/>
              <a:buFont typeface="Arial" panose="020B0604020202020204" pitchFamily="34" charset="0"/>
              <a:buChar char="•"/>
            </a:pPr>
            <a:r>
              <a:rPr lang="en">
                <a:solidFill>
                  <a:schemeClr val="dk1"/>
                </a:solidFill>
                <a:latin typeface="Calibri" panose="020F0502020204030204" pitchFamily="34" charset="0"/>
                <a:cs typeface="Calibri" panose="020F0502020204030204" pitchFamily="34" charset="0"/>
              </a:rPr>
              <a:t>A debrief activity over the blog article will be presented during the introduction to the module.</a:t>
            </a:r>
            <a:endParaRPr lang="en-US">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b="1">
                <a:solidFill>
                  <a:schemeClr val="dk1"/>
                </a:solidFill>
                <a:latin typeface="Calibri" panose="020F0502020204030204" pitchFamily="34" charset="0"/>
                <a:cs typeface="Calibri" panose="020F0502020204030204" pitchFamily="34" charset="0"/>
              </a:rPr>
              <a:t>Reference</a:t>
            </a:r>
            <a:endParaRPr b="1">
              <a:solidFill>
                <a:schemeClr val="dk1"/>
              </a:solidFill>
              <a:latin typeface="Calibri" panose="020F0502020204030204" pitchFamily="34" charset="0"/>
              <a:cs typeface="Calibri" panose="020F0502020204030204" pitchFamily="34" charset="0"/>
            </a:endParaRPr>
          </a:p>
          <a:p>
            <a:pPr marL="171450" indent="-171450">
              <a:buClr>
                <a:schemeClr val="dk1"/>
              </a:buClr>
              <a:buSzPts val="935"/>
              <a:buFont typeface="Arial" panose="020B0604020202020204" pitchFamily="34" charset="0"/>
              <a:buChar char="•"/>
            </a:pPr>
            <a:r>
              <a:rPr lang="en">
                <a:solidFill>
                  <a:schemeClr val="tx1"/>
                </a:solidFill>
                <a:latin typeface="Calibri" panose="020F0502020204030204" pitchFamily="34" charset="0"/>
                <a:cs typeface="Calibri" panose="020F0502020204030204" pitchFamily="34" charset="0"/>
              </a:rPr>
              <a:t>Ferriter, W.M. (2020, April 7). </a:t>
            </a:r>
            <a:r>
              <a:rPr lang="en" i="1">
                <a:solidFill>
                  <a:schemeClr val="tx1"/>
                </a:solidFill>
                <a:latin typeface="Calibri" panose="020F0502020204030204" pitchFamily="34" charset="0"/>
                <a:cs typeface="Calibri" panose="020F0502020204030204" pitchFamily="34" charset="0"/>
              </a:rPr>
              <a:t>Spotting collaborative teams with high levels of collective efficacy</a:t>
            </a:r>
            <a:r>
              <a:rPr lang="en">
                <a:solidFill>
                  <a:schemeClr val="tx1"/>
                </a:solidFill>
                <a:latin typeface="Calibri" panose="020F0502020204030204" pitchFamily="34" charset="0"/>
                <a:cs typeface="Calibri" panose="020F0502020204030204" pitchFamily="34" charset="0"/>
              </a:rPr>
              <a:t>. Solution Tree. </a:t>
            </a:r>
            <a:r>
              <a:rPr lang="en">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https://www.solutiontree.com/blog/spotting-collaborative-teams-with-high-levels-of-collective-efficacy/</a:t>
            </a:r>
            <a:r>
              <a:rPr lang="en">
                <a:solidFill>
                  <a:schemeClr val="tx1"/>
                </a:solidFill>
                <a:latin typeface="Calibri" panose="020F0502020204030204" pitchFamily="34" charset="0"/>
                <a:cs typeface="Calibri" panose="020F0502020204030204" pitchFamily="34" charset="0"/>
              </a:rPr>
              <a:t> </a:t>
            </a:r>
            <a:endParaRPr lang="en" u="sng">
              <a:solidFill>
                <a:schemeClr val="tx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b="1">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b="1">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a:latin typeface="Calibri" panose="020F0502020204030204" pitchFamily="34" charset="0"/>
              <a:cs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3" name="Google Shape;23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latin typeface="Calibri" panose="020F0502020204030204" pitchFamily="34" charset="0"/>
                <a:cs typeface="Calibri" panose="020F0502020204030204" pitchFamily="34" charset="0"/>
              </a:rPr>
              <a:t>To Know/To Say</a:t>
            </a:r>
          </a:p>
          <a:p>
            <a:pPr marL="171450" lvl="0" indent="-171450" algn="l" rtl="0">
              <a:lnSpc>
                <a:spcPct val="100000"/>
              </a:lnSpc>
              <a:spcBef>
                <a:spcPts val="0"/>
              </a:spcBef>
              <a:spcAft>
                <a:spcPts val="0"/>
              </a:spcAft>
              <a:buSzPts val="1100"/>
              <a:buFont typeface="Arial" panose="020B0604020202020204" pitchFamily="34" charset="0"/>
              <a:buChar char="•"/>
            </a:pPr>
            <a:r>
              <a:rPr lang="en-US" b="0">
                <a:latin typeface="Calibri" panose="020F0502020204030204" pitchFamily="34" charset="0"/>
                <a:cs typeface="Calibri" panose="020F0502020204030204" pitchFamily="34" charset="0"/>
              </a:rPr>
              <a:t>Collaborative Teams, Part 1 will provide an overview of collaborative teams and cover Essential Function 1, which focuses on building a culture of collective responsibility. </a:t>
            </a:r>
          </a:p>
          <a:p>
            <a:pPr marL="171450" lvl="0" indent="-171450" algn="l" rtl="0">
              <a:lnSpc>
                <a:spcPct val="100000"/>
              </a:lnSpc>
              <a:spcBef>
                <a:spcPts val="0"/>
              </a:spcBef>
              <a:spcAft>
                <a:spcPts val="0"/>
              </a:spcAft>
              <a:buSzPts val="1100"/>
              <a:buFont typeface="Arial" panose="020B0604020202020204" pitchFamily="34" charset="0"/>
              <a:buChar char="•"/>
            </a:pPr>
            <a:r>
              <a:rPr lang="en-US" b="0">
                <a:latin typeface="Calibri" panose="020F0502020204030204" pitchFamily="34" charset="0"/>
                <a:cs typeface="Calibri" panose="020F0502020204030204" pitchFamily="34" charset="0"/>
              </a:rPr>
              <a:t>Parts 2 and 3 of this training cover Essential Functions 2 and 3 and are separate PowerPoint presentations.</a:t>
            </a:r>
          </a:p>
          <a:p>
            <a:pPr marL="171450" lvl="0" indent="-171450" algn="l" rtl="0">
              <a:lnSpc>
                <a:spcPct val="100000"/>
              </a:lnSpc>
              <a:spcBef>
                <a:spcPts val="0"/>
              </a:spcBef>
              <a:spcAft>
                <a:spcPts val="0"/>
              </a:spcAft>
              <a:buSzPts val="1100"/>
              <a:buFont typeface="Arial" panose="020B0604020202020204" pitchFamily="34" charset="0"/>
              <a:buChar char="•"/>
            </a:pPr>
            <a:r>
              <a:rPr lang="en-US" b="0">
                <a:latin typeface="Calibri" panose="020F0502020204030204" pitchFamily="34" charset="0"/>
                <a:cs typeface="Calibri" panose="020F0502020204030204" pitchFamily="34" charset="0"/>
              </a:rPr>
              <a:t>The presenter can use judgement on how to present this information to the participants depending on time allotted for training, but you must not deviate from the module in terms of deleting or adding information.</a:t>
            </a:r>
          </a:p>
          <a:p>
            <a:pPr marL="0" lvl="0" indent="0" algn="l" rtl="0">
              <a:lnSpc>
                <a:spcPct val="100000"/>
              </a:lnSpc>
              <a:spcBef>
                <a:spcPts val="0"/>
              </a:spcBef>
              <a:spcAft>
                <a:spcPts val="0"/>
              </a:spcAft>
              <a:buSzPts val="1100"/>
              <a:buNone/>
            </a:pPr>
            <a:endParaRPr>
              <a:latin typeface="Calibri" panose="020F0502020204030204" pitchFamily="34" charset="0"/>
              <a:cs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None/>
            </a:pPr>
            <a:r>
              <a:rPr lang="en-US" b="1">
                <a:latin typeface="Calibri" panose="020F0502020204030204" pitchFamily="34" charset="0"/>
                <a:cs typeface="Calibri" panose="020F0502020204030204" pitchFamily="34" charset="0"/>
              </a:rPr>
              <a:t>To Know/To Say</a:t>
            </a:r>
            <a:endParaRPr lang="en-US">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300"/>
              <a:buNone/>
            </a:pPr>
            <a:r>
              <a:rPr lang="en-US">
                <a:latin typeface="Calibri" panose="020F0502020204030204" pitchFamily="34" charset="0"/>
                <a:cs typeface="Calibri" panose="020F0502020204030204" pitchFamily="34" charset="0"/>
              </a:rPr>
              <a:t>Give special thanks to all contributors to the development and revision of this Professional Learning Module.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FDB4DC-CD5F-43E1-A925-973F9190AAC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Calibri" panose="020F0502020204030204" pitchFamily="34" charset="0"/>
            </a:endParaRPr>
          </a:p>
        </p:txBody>
      </p:sp>
    </p:spTree>
    <p:extLst>
      <p:ext uri="{BB962C8B-B14F-4D97-AF65-F5344CB8AC3E}">
        <p14:creationId xmlns:p14="http://schemas.microsoft.com/office/powerpoint/2010/main" val="3887667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2" name="Google Shape;322;p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b="1">
                <a:latin typeface="Calibri" panose="020F0502020204030204" pitchFamily="34" charset="0"/>
                <a:cs typeface="Calibri" panose="020F0502020204030204" pitchFamily="34" charset="0"/>
              </a:rPr>
              <a:t>To Know/To Do/To Say</a:t>
            </a:r>
            <a:endParaRPr b="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Font typeface="Arial" panose="020B0604020202020204" pitchFamily="34" charset="0"/>
              <a:buChar char="•"/>
            </a:pPr>
            <a:r>
              <a:rPr lang="en" b="0">
                <a:latin typeface="Calibri" panose="020F0502020204030204" pitchFamily="34" charset="0"/>
                <a:cs typeface="Calibri" panose="020F0502020204030204" pitchFamily="34" charset="0"/>
              </a:rPr>
              <a:t>Add presenter information to the slide and introduce yourself and other presenters. </a:t>
            </a:r>
          </a:p>
          <a:p>
            <a:pPr marL="171450" lvl="0" indent="-171450" algn="l" rtl="0">
              <a:lnSpc>
                <a:spcPct val="100000"/>
              </a:lnSpc>
              <a:spcBef>
                <a:spcPts val="0"/>
              </a:spcBef>
              <a:spcAft>
                <a:spcPts val="0"/>
              </a:spcAft>
              <a:buFont typeface="Arial" panose="020B0604020202020204" pitchFamily="34" charset="0"/>
              <a:buChar char="•"/>
            </a:pPr>
            <a:r>
              <a:rPr lang="en" b="0">
                <a:latin typeface="Calibri" panose="020F0502020204030204" pitchFamily="34" charset="0"/>
                <a:cs typeface="Calibri" panose="020F0502020204030204" pitchFamily="34" charset="0"/>
              </a:rPr>
              <a:t>An icebreaker can be added here as a way for participants to introduce themselves if you would like.</a:t>
            </a:r>
            <a:endParaRPr lang="en-US">
              <a:latin typeface="Calibri" panose="020F0502020204030204" pitchFamily="34" charset="0"/>
              <a:cs typeface="Calibri" panose="020F0502020204030204" pitchFamily="34" charset="0"/>
            </a:endParaRPr>
          </a:p>
        </p:txBody>
      </p:sp>
      <p:sp>
        <p:nvSpPr>
          <p:cNvPr id="323" name="Google Shape;323;p7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 sz="1400" b="0" i="0" u="none" strike="noStrike" cap="none">
                <a:solidFill>
                  <a:srgbClr val="000000"/>
                </a:solidFill>
                <a:latin typeface="Calibri" panose="020F0502020204030204" pitchFamily="34" charset="0"/>
                <a:cs typeface="Calibri" panose="020F0502020204030204" pitchFamily="34" charset="0"/>
                <a:sym typeface="Arial"/>
              </a:rPr>
              <a:t>14</a:t>
            </a:fld>
            <a:endParaRPr sz="1400" b="0" i="0" u="none" strike="noStrike" cap="none">
              <a:solidFill>
                <a:srgbClr val="000000"/>
              </a:solidFill>
              <a:latin typeface="Calibri" panose="020F0502020204030204" pitchFamily="34" charset="0"/>
              <a:cs typeface="Calibri" panose="020F0502020204030204" pitchFamily="34" charset="0"/>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9" name="Google Shape;329;p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
              <a:buNone/>
            </a:pPr>
            <a:r>
              <a:rPr lang="en" b="1">
                <a:latin typeface="Calibri" panose="020F0502020204030204" pitchFamily="34" charset="0"/>
                <a:cs typeface="Calibri" panose="020F0502020204030204" pitchFamily="34" charset="0"/>
                <a:sym typeface="Arial"/>
              </a:rPr>
              <a:t>To Know/To Do/To Say</a:t>
            </a:r>
            <a:endParaRPr>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300"/>
              <a:buFont typeface="Arial" panose="020B0604020202020204" pitchFamily="34" charset="0"/>
              <a:buChar char="•"/>
            </a:pPr>
            <a:r>
              <a:rPr lang="en">
                <a:latin typeface="Calibri" panose="020F0502020204030204" pitchFamily="34" charset="0"/>
                <a:cs typeface="Calibri" panose="020F0502020204030204" pitchFamily="34" charset="0"/>
                <a:sym typeface="Arial"/>
              </a:rPr>
              <a:t>It is important to establish norms for training. Review the norms for this training, trainers are free to adjust this list of norms.</a:t>
            </a:r>
          </a:p>
          <a:p>
            <a:pPr marL="171450" lvl="0" indent="-171450" algn="l" rtl="0">
              <a:lnSpc>
                <a:spcPct val="100000"/>
              </a:lnSpc>
              <a:spcBef>
                <a:spcPts val="0"/>
              </a:spcBef>
              <a:spcAft>
                <a:spcPts val="0"/>
              </a:spcAft>
              <a:buSzPts val="300"/>
              <a:buFont typeface="Arial" panose="020B0604020202020204" pitchFamily="34" charset="0"/>
              <a:buChar char="•"/>
            </a:pPr>
            <a:r>
              <a:rPr lang="en">
                <a:latin typeface="Calibri" panose="020F0502020204030204" pitchFamily="34" charset="0"/>
                <a:cs typeface="Calibri" panose="020F0502020204030204" pitchFamily="34" charset="0"/>
                <a:sym typeface="Arial"/>
              </a:rPr>
              <a:t>Consider including a check mid-way through trainings to assess a norm or norms. </a:t>
            </a:r>
          </a:p>
          <a:p>
            <a:pPr marL="171450" lvl="0" indent="-171450" algn="l" rtl="0">
              <a:lnSpc>
                <a:spcPct val="100000"/>
              </a:lnSpc>
              <a:spcBef>
                <a:spcPts val="0"/>
              </a:spcBef>
              <a:spcAft>
                <a:spcPts val="0"/>
              </a:spcAft>
              <a:buSzPts val="300"/>
              <a:buFont typeface="Arial" panose="020B0604020202020204" pitchFamily="34" charset="0"/>
              <a:buChar char="•"/>
            </a:pPr>
            <a:r>
              <a:rPr lang="en">
                <a:latin typeface="Calibri" panose="020F0502020204030204" pitchFamily="34" charset="0"/>
                <a:cs typeface="Calibri" panose="020F0502020204030204" pitchFamily="34" charset="0"/>
                <a:sym typeface="Arial"/>
              </a:rPr>
              <a:t>The presenter may want to print norms as handouts, or on the agenda, so they are always present.</a:t>
            </a:r>
          </a:p>
          <a:p>
            <a:pPr marL="171450" lvl="0" indent="-171450" algn="l" rtl="0">
              <a:lnSpc>
                <a:spcPct val="100000"/>
              </a:lnSpc>
              <a:spcBef>
                <a:spcPts val="0"/>
              </a:spcBef>
              <a:spcAft>
                <a:spcPts val="0"/>
              </a:spcAft>
              <a:buSzPts val="300"/>
              <a:buFont typeface="Arial" panose="020B0604020202020204" pitchFamily="34" charset="0"/>
              <a:buChar char="•"/>
            </a:pPr>
            <a:r>
              <a:rPr lang="en">
                <a:latin typeface="Calibri" panose="020F0502020204030204" pitchFamily="34" charset="0"/>
                <a:cs typeface="Calibri" panose="020F0502020204030204" pitchFamily="34" charset="0"/>
                <a:sym typeface="Arial"/>
              </a:rPr>
              <a:t>Norms may be added to address specific school needs. Some schools already have established norms for all PD. In that case, adapt to their norms.</a:t>
            </a:r>
          </a:p>
          <a:p>
            <a:pPr marL="171450" lvl="0" indent="-171450" algn="l" rtl="0">
              <a:lnSpc>
                <a:spcPct val="100000"/>
              </a:lnSpc>
              <a:spcBef>
                <a:spcPts val="0"/>
              </a:spcBef>
              <a:spcAft>
                <a:spcPts val="0"/>
              </a:spcAft>
              <a:buSzPts val="300"/>
              <a:buFont typeface="Arial" panose="020B0604020202020204" pitchFamily="34" charset="0"/>
              <a:buChar char="•"/>
            </a:pPr>
            <a:r>
              <a:rPr lang="en">
                <a:latin typeface="Calibri" panose="020F0502020204030204" pitchFamily="34" charset="0"/>
                <a:cs typeface="Calibri" panose="020F0502020204030204" pitchFamily="34" charset="0"/>
                <a:sym typeface="Arial"/>
              </a:rPr>
              <a:t>Ask if there are any additions/adjustments that need to be made to the norms at this time.</a:t>
            </a:r>
            <a:endParaRPr>
              <a:latin typeface="Calibri" panose="020F0502020204030204" pitchFamily="34" charset="0"/>
              <a:cs typeface="Calibri" panose="020F0502020204030204" pitchFamily="34" charset="0"/>
            </a:endParaRPr>
          </a:p>
        </p:txBody>
      </p:sp>
      <p:sp>
        <p:nvSpPr>
          <p:cNvPr id="330" name="Google Shape;330;p7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 sz="1400" b="0" i="0" u="none" strike="noStrike" cap="none">
                <a:solidFill>
                  <a:srgbClr val="000000"/>
                </a:solidFill>
                <a:latin typeface="Calibri" panose="020F0502020204030204" pitchFamily="34" charset="0"/>
                <a:cs typeface="Calibri" panose="020F0502020204030204" pitchFamily="34" charset="0"/>
                <a:sym typeface="Arial"/>
              </a:rPr>
              <a:t>15</a:t>
            </a:fld>
            <a:endParaRPr sz="1400" b="0" i="0" u="none" strike="noStrike" cap="none">
              <a:solidFill>
                <a:srgbClr val="000000"/>
              </a:solidFill>
              <a:latin typeface="Calibri" panose="020F0502020204030204" pitchFamily="34" charset="0"/>
              <a:cs typeface="Calibri" panose="020F0502020204030204" pitchFamily="34" charset="0"/>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417513" y="701675"/>
            <a:ext cx="6242050"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5" name="Shape 145"/>
          <p:cNvSpPr txBox="1">
            <a:spLocks noGrp="1"/>
          </p:cNvSpPr>
          <p:nvPr>
            <p:ph type="body" idx="1"/>
          </p:nvPr>
        </p:nvSpPr>
        <p:spPr>
          <a:xfrm>
            <a:off x="707708" y="4447460"/>
            <a:ext cx="5661660" cy="4213384"/>
          </a:xfrm>
          <a:prstGeom prst="rect">
            <a:avLst/>
          </a:prstGeom>
          <a:noFill/>
          <a:ln>
            <a:noFill/>
          </a:ln>
        </p:spPr>
        <p:txBody>
          <a:bodyPr wrap="square" lIns="93900" tIns="93900" rIns="93900" bIns="93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75"/>
              <a:buFont typeface="Arial"/>
              <a:buNone/>
              <a:tabLst/>
              <a:defRPr/>
            </a:pPr>
            <a:r>
              <a:rPr lang="en-US" sz="1200" b="1">
                <a:latin typeface="Calibri" panose="020F0502020204030204" pitchFamily="34" charset="0"/>
                <a:cs typeface="Calibri" panose="020F0502020204030204" pitchFamily="34" charset="0"/>
              </a:rPr>
              <a:t>Note</a:t>
            </a:r>
          </a:p>
          <a:p>
            <a:pPr marL="0" lvl="0" indent="0" algn="l" rtl="0">
              <a:lnSpc>
                <a:spcPct val="100000"/>
              </a:lnSpc>
              <a:spcBef>
                <a:spcPts val="0"/>
              </a:spcBef>
              <a:spcAft>
                <a:spcPts val="0"/>
              </a:spcAft>
              <a:buSzPts val="450"/>
              <a:buNone/>
            </a:pPr>
            <a:r>
              <a:rPr lang="en-US" sz="1200">
                <a:solidFill>
                  <a:schemeClr val="dk1"/>
                </a:solidFill>
                <a:latin typeface="Calibri" panose="020F0502020204030204" pitchFamily="34" charset="0"/>
                <a:cs typeface="Calibri" panose="020F0502020204030204" pitchFamily="34" charset="0"/>
              </a:rPr>
              <a:t>This slide should be used if you are presenting to a district involved only in DCI. Hide the next slide if that is the case. If presenting to a DCI-MTSS district or building, hide this slide and use the next one.</a:t>
            </a:r>
          </a:p>
          <a:p>
            <a:pPr marL="0" lvl="0" indent="0" algn="l" rtl="0">
              <a:lnSpc>
                <a:spcPct val="100000"/>
              </a:lnSpc>
              <a:spcBef>
                <a:spcPts val="0"/>
              </a:spcBef>
              <a:spcAft>
                <a:spcPts val="0"/>
              </a:spcAft>
              <a:buSzPts val="275"/>
              <a:buNone/>
            </a:pPr>
            <a:endParaRPr lang="en-US" sz="1200" b="1">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275"/>
              <a:buNone/>
            </a:pPr>
            <a:r>
              <a:rPr lang="en-US" sz="1200" b="1">
                <a:solidFill>
                  <a:schemeClr val="dk1"/>
                </a:solidFill>
                <a:latin typeface="Calibri" panose="020F0502020204030204" pitchFamily="34" charset="0"/>
                <a:cs typeface="Calibri" panose="020F0502020204030204" pitchFamily="34" charset="0"/>
              </a:rPr>
              <a:t>To Know</a:t>
            </a:r>
            <a:endParaRPr lang="en-US" sz="1200">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450"/>
              <a:buNone/>
            </a:pPr>
            <a:r>
              <a:rPr lang="en-US" sz="1200">
                <a:solidFill>
                  <a:schemeClr val="dk1"/>
                </a:solidFill>
                <a:latin typeface="Calibri" panose="020F0502020204030204" pitchFamily="34" charset="0"/>
                <a:cs typeface="Calibri" panose="020F0502020204030204" pitchFamily="34" charset="0"/>
              </a:rPr>
              <a:t>Nine Professional Learning Modules make up the DCI Content within the DCI Framework as illustrated in the slide. </a:t>
            </a:r>
          </a:p>
          <a:p>
            <a:pPr marL="171450" lvl="0" indent="-171450" algn="l" rtl="0">
              <a:lnSpc>
                <a:spcPct val="100000"/>
              </a:lnSpc>
              <a:spcBef>
                <a:spcPts val="371"/>
              </a:spcBef>
              <a:spcAft>
                <a:spcPts val="0"/>
              </a:spcAft>
              <a:buClr>
                <a:schemeClr val="dk1"/>
              </a:buClr>
              <a:buSzPts val="1100"/>
              <a:buFont typeface="Arial" panose="020B0604020202020204" pitchFamily="34" charset="0"/>
              <a:buChar char="•"/>
            </a:pPr>
            <a:r>
              <a:rPr lang="en-US" sz="1200">
                <a:solidFill>
                  <a:schemeClr val="dk1"/>
                </a:solidFill>
                <a:latin typeface="Calibri" panose="020F0502020204030204" pitchFamily="34" charset="0"/>
                <a:cs typeface="Calibri" panose="020F0502020204030204" pitchFamily="34" charset="0"/>
              </a:rPr>
              <a:t>Three foundational educational practices essential for collaborative, data-informed instruction and decision making</a:t>
            </a:r>
          </a:p>
          <a:p>
            <a:pPr marL="171450" lvl="0" indent="-171450" algn="l" rtl="0">
              <a:lnSpc>
                <a:spcPct val="100000"/>
              </a:lnSpc>
              <a:spcBef>
                <a:spcPts val="371"/>
              </a:spcBef>
              <a:spcAft>
                <a:spcPts val="0"/>
              </a:spcAft>
              <a:buClr>
                <a:schemeClr val="dk1"/>
              </a:buClr>
              <a:buSzPts val="1100"/>
              <a:buFont typeface="Arial" panose="020B0604020202020204" pitchFamily="34" charset="0"/>
              <a:buChar char="•"/>
            </a:pPr>
            <a:r>
              <a:rPr lang="en-US" sz="1200">
                <a:solidFill>
                  <a:schemeClr val="dk1"/>
                </a:solidFill>
                <a:latin typeface="Calibri" panose="020F0502020204030204" pitchFamily="34" charset="0"/>
                <a:cs typeface="Calibri" panose="020F0502020204030204" pitchFamily="34" charset="0"/>
              </a:rPr>
              <a:t>Two effective teaching and learning practices shown to improve student achievement</a:t>
            </a:r>
          </a:p>
          <a:p>
            <a:pPr marL="171450" lvl="0" indent="-171450" algn="l" rtl="0">
              <a:lnSpc>
                <a:spcPct val="100000"/>
              </a:lnSpc>
              <a:spcBef>
                <a:spcPts val="371"/>
              </a:spcBef>
              <a:spcAft>
                <a:spcPts val="0"/>
              </a:spcAft>
              <a:buClr>
                <a:schemeClr val="dk1"/>
              </a:buClr>
              <a:buSzPts val="1100"/>
              <a:buFont typeface="Arial" panose="020B0604020202020204" pitchFamily="34" charset="0"/>
              <a:buChar char="•"/>
            </a:pPr>
            <a:r>
              <a:rPr lang="en-US" sz="1200">
                <a:solidFill>
                  <a:schemeClr val="dk1"/>
                </a:solidFill>
                <a:latin typeface="Calibri" panose="020F0502020204030204" pitchFamily="34" charset="0"/>
                <a:cs typeface="Calibri" panose="020F0502020204030204" pitchFamily="34" charset="0"/>
              </a:rPr>
              <a:t>Four practices that create a supportive context to sustain and advance effective teaching and learning</a:t>
            </a:r>
          </a:p>
          <a:p>
            <a:pPr marL="457200" lvl="0" indent="-280987" algn="l" rtl="0">
              <a:lnSpc>
                <a:spcPct val="100000"/>
              </a:lnSpc>
              <a:spcBef>
                <a:spcPts val="0"/>
              </a:spcBef>
              <a:spcAft>
                <a:spcPts val="0"/>
              </a:spcAft>
              <a:buSzPts val="275"/>
              <a:buNone/>
            </a:pPr>
            <a:endParaRPr lang="en-US" sz="1200">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275"/>
              <a:buNone/>
            </a:pPr>
            <a:r>
              <a:rPr lang="en-US" sz="1200" b="1">
                <a:solidFill>
                  <a:schemeClr val="dk1"/>
                </a:solidFill>
                <a:latin typeface="Calibri" panose="020F0502020204030204" pitchFamily="34" charset="0"/>
                <a:cs typeface="Calibri" panose="020F0502020204030204" pitchFamily="34" charset="0"/>
              </a:rPr>
              <a:t>To Do/To Say</a:t>
            </a:r>
            <a:endParaRPr lang="en-US" sz="1200">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275"/>
              <a:buNone/>
            </a:pPr>
            <a:r>
              <a:rPr lang="en-US" sz="1200">
                <a:solidFill>
                  <a:schemeClr val="dk1"/>
                </a:solidFill>
                <a:latin typeface="Calibri" panose="020F0502020204030204" pitchFamily="34" charset="0"/>
                <a:cs typeface="Calibri" panose="020F0502020204030204" pitchFamily="34" charset="0"/>
              </a:rPr>
              <a:t>Take a few minutes to review the DCI Framework graphic, looking specifically at where collaborative teams fall into the big picture. </a:t>
            </a:r>
          </a:p>
          <a:p>
            <a:pPr marL="171450" lvl="0" indent="-171450" algn="l" rtl="0">
              <a:lnSpc>
                <a:spcPct val="100000"/>
              </a:lnSpc>
              <a:spcBef>
                <a:spcPts val="0"/>
              </a:spcBef>
              <a:spcAft>
                <a:spcPts val="0"/>
              </a:spcAft>
              <a:buSzPts val="275"/>
              <a:buFont typeface="Arial" panose="020B0604020202020204" pitchFamily="34" charset="0"/>
              <a:buChar char="•"/>
            </a:pPr>
            <a:r>
              <a:rPr lang="en-US" sz="1200">
                <a:solidFill>
                  <a:schemeClr val="dk1"/>
                </a:solidFill>
                <a:latin typeface="Calibri" panose="020F0502020204030204" pitchFamily="34" charset="0"/>
                <a:cs typeface="Calibri" panose="020F0502020204030204" pitchFamily="34" charset="0"/>
              </a:rPr>
              <a:t>As you see, the focus of DCI is on effective instruction leading to exceptional outcomes for all Missouri students. </a:t>
            </a:r>
          </a:p>
          <a:p>
            <a:pPr marL="0" lvl="0" indent="0" algn="l" rtl="0">
              <a:lnSpc>
                <a:spcPct val="100000"/>
              </a:lnSpc>
              <a:spcBef>
                <a:spcPts val="0"/>
              </a:spcBef>
              <a:spcAft>
                <a:spcPts val="0"/>
              </a:spcAft>
              <a:buSzPts val="275"/>
              <a:buFont typeface="Arial" panose="020B0604020202020204" pitchFamily="34" charset="0"/>
              <a:buNone/>
            </a:pPr>
            <a:endParaRPr lang="en-US" sz="1200">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275"/>
              <a:buFont typeface="Arial" panose="020B0604020202020204" pitchFamily="34" charset="0"/>
              <a:buNone/>
            </a:pPr>
            <a:r>
              <a:rPr lang="en-US" sz="1200">
                <a:solidFill>
                  <a:schemeClr val="dk1"/>
                </a:solidFill>
                <a:latin typeface="Calibri" panose="020F0502020204030204" pitchFamily="34" charset="0"/>
                <a:cs typeface="Calibri" panose="020F0502020204030204" pitchFamily="34" charset="0"/>
              </a:rPr>
              <a:t>Review the elements of each section of the three main components.</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en-US" sz="1200">
                <a:solidFill>
                  <a:schemeClr val="dk1"/>
                </a:solidFill>
                <a:latin typeface="Calibri" panose="020F0502020204030204" pitchFamily="34" charset="0"/>
                <a:cs typeface="Calibri" panose="020F0502020204030204" pitchFamily="34" charset="0"/>
              </a:rPr>
              <a:t>Foundations (consisting of Collaborative Teams, Data-Based Decision Making, and Common Formative Assessment)</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en-US" sz="1200">
                <a:solidFill>
                  <a:schemeClr val="dk1"/>
                </a:solidFill>
                <a:latin typeface="Calibri" panose="020F0502020204030204" pitchFamily="34" charset="0"/>
                <a:cs typeface="Calibri" panose="020F0502020204030204" pitchFamily="34" charset="0"/>
              </a:rPr>
              <a:t>Effective Teaching and Learning Practices (Developing Assessment Capable Learners with Feedback and Metacognition)</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en-US" sz="1200">
                <a:solidFill>
                  <a:schemeClr val="dk1"/>
                </a:solidFill>
                <a:latin typeface="Calibri" panose="020F0502020204030204" pitchFamily="34" charset="0"/>
                <a:cs typeface="Calibri" panose="020F0502020204030204" pitchFamily="34" charset="0"/>
              </a:rPr>
              <a:t>Supportive Context (School-Based Implementation Coaching, Collective Teacher Efficacy, and Systems/Instructional Leadership)</a:t>
            </a:r>
          </a:p>
          <a:p>
            <a:pPr marL="0" marR="0" lvl="0" indent="0" algn="l" rtl="0">
              <a:lnSpc>
                <a:spcPct val="107000"/>
              </a:lnSpc>
              <a:spcBef>
                <a:spcPts val="0"/>
              </a:spcBef>
              <a:spcAft>
                <a:spcPts val="1000"/>
              </a:spcAft>
              <a:buSzPts val="1100"/>
              <a:buNone/>
            </a:pPr>
            <a:endParaRPr lang="en-US" sz="1200" b="1">
              <a:solidFill>
                <a:schemeClr val="dk1"/>
              </a:solidFill>
              <a:latin typeface="Calibri" panose="020F0502020204030204" pitchFamily="34" charset="0"/>
              <a:cs typeface="Calibri" panose="020F0502020204030204" pitchFamily="34" charset="0"/>
            </a:endParaRPr>
          </a:p>
          <a:p>
            <a:pPr marL="0" marR="0" lvl="0" indent="0" algn="l" rtl="0">
              <a:lnSpc>
                <a:spcPct val="107000"/>
              </a:lnSpc>
              <a:spcBef>
                <a:spcPts val="0"/>
              </a:spcBef>
              <a:spcAft>
                <a:spcPts val="1000"/>
              </a:spcAft>
              <a:buSzPts val="1100"/>
              <a:buNone/>
            </a:pPr>
            <a:r>
              <a:rPr lang="en-US" sz="1200" b="1">
                <a:solidFill>
                  <a:schemeClr val="dk1"/>
                </a:solidFill>
                <a:latin typeface="Calibri" panose="020F0502020204030204" pitchFamily="34" charset="0"/>
                <a:cs typeface="Calibri" panose="020F0502020204030204" pitchFamily="34" charset="0"/>
              </a:rPr>
              <a:t>Reference</a:t>
            </a:r>
          </a:p>
          <a:p>
            <a:pPr marL="171450" marR="0" lvl="0" indent="-171450" algn="l" rtl="0">
              <a:lnSpc>
                <a:spcPct val="107000"/>
              </a:lnSpc>
              <a:spcBef>
                <a:spcPts val="0"/>
              </a:spcBef>
              <a:spcAft>
                <a:spcPts val="1000"/>
              </a:spcAft>
              <a:buSzPts val="1100"/>
              <a:buFont typeface="Arial" panose="020B0604020202020204" pitchFamily="34" charset="0"/>
              <a:buChar char="•"/>
            </a:pPr>
            <a:r>
              <a:rPr lang="en-US" err="1">
                <a:solidFill>
                  <a:schemeClr val="tx1"/>
                </a:solidFill>
                <a:latin typeface="Calibri" panose="020F0502020204030204" pitchFamily="34" charset="0"/>
                <a:cs typeface="Calibri" panose="020F0502020204030204" pitchFamily="34" charset="0"/>
              </a:rPr>
              <a:t>MoEdu</a:t>
            </a:r>
            <a:r>
              <a:rPr lang="en-US">
                <a:solidFill>
                  <a:schemeClr val="tx1"/>
                </a:solidFill>
                <a:latin typeface="Calibri" panose="020F0502020204030204" pitchFamily="34" charset="0"/>
                <a:cs typeface="Calibri" panose="020F0502020204030204" pitchFamily="34" charset="0"/>
              </a:rPr>
              <a:t>-SAIL. (2025a). </a:t>
            </a:r>
            <a:r>
              <a:rPr lang="en-US" i="1">
                <a:solidFill>
                  <a:schemeClr val="tx1"/>
                </a:solidFill>
                <a:latin typeface="Calibri" panose="020F0502020204030204" pitchFamily="34" charset="0"/>
                <a:cs typeface="Calibri" panose="020F0502020204030204" pitchFamily="34" charset="0"/>
              </a:rPr>
              <a:t>Blueprint for district and building leadership </a:t>
            </a:r>
            <a:r>
              <a:rPr lang="en-US">
                <a:solidFill>
                  <a:schemeClr val="tx1"/>
                </a:solidFill>
                <a:latin typeface="Calibri" panose="020F0502020204030204" pitchFamily="34" charset="0"/>
                <a:cs typeface="Calibri" panose="020F0502020204030204" pitchFamily="34" charset="0"/>
              </a:rPr>
              <a:t>(9th ed.). Missouri Department of Elementary and Secondary Education: Northern Arizona University, Institute for Human Development.</a:t>
            </a:r>
          </a:p>
        </p:txBody>
      </p:sp>
      <p:sp>
        <p:nvSpPr>
          <p:cNvPr id="146" name="Shape 146"/>
          <p:cNvSpPr txBox="1">
            <a:spLocks noGrp="1"/>
          </p:cNvSpPr>
          <p:nvPr>
            <p:ph type="sldNum" idx="12"/>
          </p:nvPr>
        </p:nvSpPr>
        <p:spPr>
          <a:xfrm>
            <a:off x="4008705" y="8893296"/>
            <a:ext cx="3066733" cy="468154"/>
          </a:xfrm>
          <a:prstGeom prst="rect">
            <a:avLst/>
          </a:prstGeom>
          <a:noFill/>
          <a:ln>
            <a:noFill/>
          </a:ln>
        </p:spPr>
        <p:txBody>
          <a:bodyPr wrap="square" lIns="93900" tIns="46925" rIns="93900" bIns="4692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46809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8fef22f821_2_785:notes"/>
          <p:cNvSpPr>
            <a:spLocks noGrp="1" noRot="1" noChangeAspect="1"/>
          </p:cNvSpPr>
          <p:nvPr>
            <p:ph type="sldImg" idx="2"/>
          </p:nvPr>
        </p:nvSpPr>
        <p:spPr>
          <a:xfrm>
            <a:off x="539750" y="677863"/>
            <a:ext cx="6024563" cy="33893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8fef22f821_2_785:notes"/>
          <p:cNvSpPr txBox="1">
            <a:spLocks noGrp="1"/>
          </p:cNvSpPr>
          <p:nvPr>
            <p:ph type="body" idx="1"/>
          </p:nvPr>
        </p:nvSpPr>
        <p:spPr>
          <a:xfrm>
            <a:off x="710248" y="4292878"/>
            <a:ext cx="5681980" cy="406693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Calibri" panose="020F0502020204030204" pitchFamily="34" charset="0"/>
                <a:cs typeface="Calibri" panose="020F0502020204030204" pitchFamily="34" charset="0"/>
              </a:rPr>
              <a:t>Note</a:t>
            </a:r>
          </a:p>
          <a:p>
            <a:pPr marL="0" lvl="0" indent="0" algn="l" rtl="0">
              <a:spcBef>
                <a:spcPts val="0"/>
              </a:spcBef>
              <a:spcAft>
                <a:spcPts val="0"/>
              </a:spcAft>
              <a:buNone/>
            </a:pPr>
            <a:r>
              <a:rPr lang="en-US" b="0">
                <a:latin typeface="Calibri" panose="020F0502020204030204" pitchFamily="34" charset="0"/>
                <a:cs typeface="Calibri" panose="020F0502020204030204" pitchFamily="34" charset="0"/>
              </a:rPr>
              <a:t>Use this slide if you are presenting to a district/building involved in DCI-MTSS and hide the previous DCI Framework Slide.</a:t>
            </a:r>
          </a:p>
          <a:p>
            <a:pPr marL="0" lvl="0" indent="0" algn="l" rtl="0">
              <a:spcBef>
                <a:spcPts val="0"/>
              </a:spcBef>
              <a:spcAft>
                <a:spcPts val="0"/>
              </a:spcAft>
              <a:buNone/>
            </a:pPr>
            <a:endParaRPr lang="en-US" b="1">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b="1">
                <a:latin typeface="Calibri" panose="020F0502020204030204" pitchFamily="34" charset="0"/>
                <a:cs typeface="Calibri" panose="020F0502020204030204" pitchFamily="34" charset="0"/>
              </a:rPr>
              <a:t>To Know</a:t>
            </a:r>
          </a:p>
          <a:p>
            <a:pPr marL="171450" lvl="0" indent="-171450" algn="l" rtl="0">
              <a:spcBef>
                <a:spcPts val="0"/>
              </a:spcBef>
              <a:spcAft>
                <a:spcPts val="0"/>
              </a:spcAft>
              <a:buFont typeface="Arial" panose="020B0604020202020204" pitchFamily="34" charset="0"/>
              <a:buChar char="•"/>
            </a:pPr>
            <a:r>
              <a:rPr lang="en-US" sz="1800">
                <a:effectLst/>
                <a:latin typeface="Calibri"/>
                <a:ea typeface="Calibri"/>
                <a:cs typeface="Calibri"/>
              </a:rPr>
              <a:t>DCI-MTSS focuses on blending elements of DCI, SW-PBS, and/or Literacy providing a Multi-Tiered System of Support (MTSS) </a:t>
            </a:r>
            <a:r>
              <a:rPr lang="en-US" sz="1800" b="1">
                <a:effectLst/>
                <a:latin typeface="Calibri"/>
                <a:ea typeface="Calibri"/>
                <a:cs typeface="Calibri"/>
              </a:rPr>
              <a:t>based on the specific needs of a district</a:t>
            </a:r>
            <a:r>
              <a:rPr lang="en-US" sz="1800">
                <a:effectLst/>
                <a:latin typeface="Calibri"/>
                <a:ea typeface="Calibri"/>
                <a:cs typeface="Calibri"/>
              </a:rPr>
              <a:t>.</a:t>
            </a:r>
            <a:endParaRPr lang="en-US" sz="1800" kern="100">
              <a:effectLst/>
              <a:latin typeface="Calibri"/>
              <a:ea typeface="Calibri"/>
              <a:cs typeface="Calibri"/>
            </a:endParaRPr>
          </a:p>
          <a:p>
            <a:pPr marL="171450" lvl="0" indent="-171450" algn="l" rtl="0">
              <a:spcBef>
                <a:spcPts val="0"/>
              </a:spcBef>
              <a:spcAft>
                <a:spcPts val="0"/>
              </a:spcAft>
              <a:buFont typeface="Arial" panose="020B0604020202020204" pitchFamily="34" charset="0"/>
              <a:buChar char="•"/>
            </a:pPr>
            <a:r>
              <a:rPr lang="en-US" sz="1800" kern="100">
                <a:effectLst/>
                <a:latin typeface="Calibri"/>
                <a:ea typeface="Times New Roman" panose="02020603050405020304" pitchFamily="18" charset="0"/>
                <a:cs typeface="Calibri"/>
              </a:rPr>
              <a:t>DCI-MTSS is built on the evidence-based premises of an MTSS framework. With an overarching goal </a:t>
            </a:r>
            <a:r>
              <a:rPr lang="en-US" sz="1800" i="1">
                <a:effectLst/>
                <a:latin typeface="Calibri"/>
                <a:ea typeface="Calibri"/>
                <a:cs typeface="Calibri"/>
              </a:rPr>
              <a:t>to improve outcomes for all students, especially students with disabilities, by providing high-quality professional development focused on district- and building-level implementation within a multi-tiered system of support (MTSS), </a:t>
            </a:r>
            <a:r>
              <a:rPr lang="en-US" sz="1800" i="0" kern="100">
                <a:effectLst/>
                <a:latin typeface="Calibri"/>
                <a:ea typeface="Times New Roman" panose="02020603050405020304" pitchFamily="18" charset="0"/>
                <a:cs typeface="Calibri"/>
              </a:rPr>
              <a:t>the DCI-MTSS Framework </a:t>
            </a:r>
            <a:r>
              <a:rPr lang="en-US" sz="1800" kern="100">
                <a:effectLst/>
                <a:latin typeface="Calibri"/>
                <a:ea typeface="Times New Roman" panose="02020603050405020304" pitchFamily="18" charset="0"/>
                <a:cs typeface="Calibri"/>
              </a:rPr>
              <a:t>creates a cohesive system that focuses on increasing both academic and behavioral outcomes to equitably support the varying needs of all students.</a:t>
            </a:r>
            <a:endParaRPr lang="en-US" sz="1800" b="1" kern="100">
              <a:solidFill>
                <a:srgbClr val="F26D65"/>
              </a:solidFill>
              <a:effectLst/>
              <a:latin typeface="Calibri"/>
              <a:ea typeface="Times New Roman" panose="02020603050405020304" pitchFamily="18" charset="0"/>
              <a:cs typeface="Calibri"/>
            </a:endParaRPr>
          </a:p>
          <a:p>
            <a:pPr marL="171450" lvl="0" indent="-171450" algn="l" rtl="0">
              <a:spcBef>
                <a:spcPts val="0"/>
              </a:spcBef>
              <a:spcAft>
                <a:spcPts val="0"/>
              </a:spcAft>
              <a:buFont typeface="Arial" panose="020B0604020202020204" pitchFamily="34" charset="0"/>
              <a:buChar char="•"/>
            </a:pPr>
            <a:r>
              <a:rPr lang="en-US">
                <a:latin typeface="Calibri" panose="020F0502020204030204" pitchFamily="34" charset="0"/>
                <a:cs typeface="Calibri" panose="020F0502020204030204" pitchFamily="34" charset="0"/>
              </a:rPr>
              <a:t>This graphic illustrates the DCI-MTSS Framework as described in the DCI-MTSS District-Level Implementation Practice Profile. </a:t>
            </a:r>
          </a:p>
          <a:p>
            <a:pPr marL="171450" lvl="0" indent="-171450" algn="l" rtl="0">
              <a:spcBef>
                <a:spcPts val="0"/>
              </a:spcBef>
              <a:spcAft>
                <a:spcPts val="0"/>
              </a:spcAft>
              <a:buFont typeface="Arial" panose="020B0604020202020204" pitchFamily="34" charset="0"/>
              <a:buChar char="•"/>
            </a:pPr>
            <a:r>
              <a:rPr lang="en-US">
                <a:latin typeface="Calibri" panose="020F0502020204030204" pitchFamily="34" charset="0"/>
                <a:cs typeface="Calibri" panose="020F0502020204030204" pitchFamily="34" charset="0"/>
              </a:rPr>
              <a:t>The outside of this graphic highlights the 6 essential functions that have </a:t>
            </a:r>
            <a:r>
              <a:rPr lang="en-US" sz="1800" u="none" kern="100">
                <a:solidFill>
                  <a:schemeClr val="tx1"/>
                </a:solidFill>
                <a:effectLst/>
                <a:latin typeface="Calibri"/>
                <a:ea typeface="Times New Roman" panose="02020603050405020304" pitchFamily="18" charset="0"/>
                <a:cs typeface="Calibri"/>
              </a:rPr>
              <a:t>been identified as important for district leadership teams in the effective implementation of DCI-MTSS.</a:t>
            </a:r>
          </a:p>
          <a:p>
            <a:pPr marL="800100" lvl="1" indent="-342900" algn="l" rtl="0">
              <a:spcBef>
                <a:spcPts val="0"/>
              </a:spcBef>
              <a:spcAft>
                <a:spcPts val="0"/>
              </a:spcAft>
              <a:buFont typeface="+mj-lt"/>
              <a:buAutoNum type="arabicPeriod"/>
            </a:pPr>
            <a:r>
              <a:rPr lang="en-US" sz="1800" u="none" kern="100">
                <a:solidFill>
                  <a:schemeClr val="tx1"/>
                </a:solidFill>
                <a:effectLst/>
                <a:latin typeface="Calibri"/>
                <a:ea typeface="Times New Roman" panose="02020603050405020304" pitchFamily="18" charset="0"/>
                <a:cs typeface="Calibri"/>
              </a:rPr>
              <a:t>District leaders maintain a collaborative culture and climate to build capacity for an outcome-driven approach to school improvement.</a:t>
            </a:r>
          </a:p>
          <a:p>
            <a:pPr marL="800100" lvl="1" indent="-342900" algn="l" rtl="0">
              <a:spcBef>
                <a:spcPts val="0"/>
              </a:spcBef>
              <a:spcAft>
                <a:spcPts val="0"/>
              </a:spcAft>
              <a:buFont typeface="+mj-lt"/>
              <a:buAutoNum type="arabicPeriod"/>
            </a:pPr>
            <a:r>
              <a:rPr lang="en-US" sz="1800" u="none" kern="100">
                <a:solidFill>
                  <a:schemeClr val="tx1"/>
                </a:solidFill>
                <a:effectLst/>
                <a:latin typeface="Calibri"/>
                <a:ea typeface="Times New Roman" panose="02020603050405020304" pitchFamily="18" charset="0"/>
                <a:cs typeface="Calibri"/>
              </a:rPr>
              <a:t>District leaders maintain an assessment system designed to support educational teams in making informed instructional and programmatic decisions to support students.</a:t>
            </a:r>
          </a:p>
          <a:p>
            <a:pPr marL="800100" lvl="1" indent="-342900" algn="l" rtl="0">
              <a:spcBef>
                <a:spcPts val="0"/>
              </a:spcBef>
              <a:spcAft>
                <a:spcPts val="0"/>
              </a:spcAft>
              <a:buFont typeface="+mj-lt"/>
              <a:buAutoNum type="arabicPeriod"/>
            </a:pPr>
            <a:r>
              <a:rPr lang="en-US" sz="1800" u="none" kern="100">
                <a:solidFill>
                  <a:schemeClr val="tx1"/>
                </a:solidFill>
                <a:effectLst/>
                <a:latin typeface="Calibri"/>
                <a:ea typeface="Times New Roman" panose="02020603050405020304" pitchFamily="18" charset="0"/>
                <a:cs typeface="Calibri"/>
              </a:rPr>
              <a:t>District leaders engage in cycles of data-based decision making to meet the needs of all students.</a:t>
            </a:r>
          </a:p>
          <a:p>
            <a:pPr marL="800100" lvl="1" indent="-342900" algn="l" rtl="0">
              <a:spcBef>
                <a:spcPts val="0"/>
              </a:spcBef>
              <a:spcAft>
                <a:spcPts val="0"/>
              </a:spcAft>
              <a:buFont typeface="+mj-lt"/>
              <a:buAutoNum type="arabicPeriod"/>
            </a:pPr>
            <a:r>
              <a:rPr lang="en-US" sz="1800" u="none" kern="100">
                <a:solidFill>
                  <a:schemeClr val="tx1"/>
                </a:solidFill>
                <a:effectLst/>
                <a:latin typeface="Calibri"/>
                <a:ea typeface="Times New Roman" panose="02020603050405020304" pitchFamily="18" charset="0"/>
                <a:cs typeface="Calibri"/>
              </a:rPr>
              <a:t>District leaders maintain a tiered system of supports that provides efficient, effective, and equitable allocation of resources to support all students.</a:t>
            </a:r>
          </a:p>
          <a:p>
            <a:pPr marL="800100" lvl="1" indent="-342900" algn="l" rtl="0">
              <a:spcBef>
                <a:spcPts val="0"/>
              </a:spcBef>
              <a:spcAft>
                <a:spcPts val="0"/>
              </a:spcAft>
              <a:buFont typeface="+mj-lt"/>
              <a:buAutoNum type="arabicPeriod"/>
            </a:pPr>
            <a:r>
              <a:rPr lang="en-US" sz="1800" u="none" kern="100">
                <a:solidFill>
                  <a:schemeClr val="tx1"/>
                </a:solidFill>
                <a:effectLst/>
                <a:latin typeface="Calibri"/>
                <a:ea typeface="Times New Roman" panose="02020603050405020304" pitchFamily="18" charset="0"/>
                <a:cs typeface="Calibri"/>
              </a:rPr>
              <a:t>District leaders select and align effective teaching and learning practices to increase the probability that instruction, interventions, and supports meet the needs of all students.</a:t>
            </a:r>
          </a:p>
          <a:p>
            <a:pPr marL="800100" lvl="1" indent="-342900" algn="l" rtl="0">
              <a:spcBef>
                <a:spcPts val="0"/>
              </a:spcBef>
              <a:spcAft>
                <a:spcPts val="0"/>
              </a:spcAft>
              <a:buFont typeface="+mj-lt"/>
              <a:buAutoNum type="arabicPeriod"/>
            </a:pPr>
            <a:r>
              <a:rPr lang="en-US" sz="1800" u="none" kern="100">
                <a:solidFill>
                  <a:schemeClr val="tx1"/>
                </a:solidFill>
                <a:effectLst/>
                <a:latin typeface="Calibri"/>
                <a:ea typeface="Times New Roman" panose="02020603050405020304" pitchFamily="18" charset="0"/>
                <a:cs typeface="Calibri"/>
              </a:rPr>
              <a:t>District leaders provide staff with ongoing support to ensure the integration and sustainability of their continuous improvement efforts.</a:t>
            </a:r>
            <a:endParaRPr lang="en-US" sz="1800" u="none" kern="100">
              <a:solidFill>
                <a:schemeClr val="tx1"/>
              </a:solidFill>
              <a:effectLst/>
              <a:latin typeface="Calibri"/>
              <a:ea typeface="Calibri" panose="020F0502020204030204" pitchFamily="34" charset="0"/>
              <a:cs typeface="Calibri"/>
            </a:endParaRPr>
          </a:p>
          <a:p>
            <a:pPr marL="171450" lvl="0" indent="-171450" algn="l" rtl="0">
              <a:spcBef>
                <a:spcPts val="0"/>
              </a:spcBef>
              <a:spcAft>
                <a:spcPts val="0"/>
              </a:spcAft>
              <a:buFont typeface="Arial" panose="020B0604020202020204" pitchFamily="34" charset="0"/>
              <a:buChar char="•"/>
            </a:pPr>
            <a:r>
              <a:rPr lang="en-US" sz="1800" u="none">
                <a:solidFill>
                  <a:schemeClr val="tx1"/>
                </a:solidFill>
                <a:effectLst/>
                <a:latin typeface="Calibri"/>
                <a:cs typeface="Calibri"/>
              </a:rPr>
              <a:t>Within the white space in the center you see the three content areas on which DCI-MTSS focuses: behavior, instruction, and literacy. The triangular center of the diagram represents the tiers. </a:t>
            </a:r>
          </a:p>
          <a:p>
            <a:pPr marL="171450" lvl="0" indent="-171450" algn="l" rtl="0">
              <a:spcBef>
                <a:spcPts val="0"/>
              </a:spcBef>
              <a:spcAft>
                <a:spcPts val="0"/>
              </a:spcAft>
              <a:buFont typeface="Arial" panose="020B0604020202020204" pitchFamily="34" charset="0"/>
              <a:buChar char="•"/>
            </a:pPr>
            <a:r>
              <a:rPr lang="en-US" sz="1800" u="none">
                <a:solidFill>
                  <a:schemeClr val="tx1"/>
                </a:solidFill>
                <a:effectLst/>
                <a:latin typeface="Calibri"/>
                <a:cs typeface="Calibri"/>
              </a:rPr>
              <a:t>Collaborative teams fit into several of the essential functions and content areas. </a:t>
            </a:r>
          </a:p>
          <a:p>
            <a:pPr marL="0" marR="0" lvl="0" indent="0">
              <a:spcBef>
                <a:spcPts val="0"/>
              </a:spcBef>
              <a:spcAft>
                <a:spcPts val="0"/>
              </a:spcAft>
              <a:buFontTx/>
              <a:buNone/>
            </a:pPr>
            <a:endParaRPr lang="en-US" sz="1800" u="none">
              <a:solidFill>
                <a:schemeClr val="tx1"/>
              </a:solidFill>
              <a:effectLst/>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b="1">
                <a:latin typeface="Calibri" panose="020F0502020204030204" pitchFamily="34" charset="0"/>
                <a:cs typeface="Calibri" panose="020F0502020204030204" pitchFamily="34" charset="0"/>
              </a:rPr>
              <a:t>To Do/To Say</a:t>
            </a:r>
          </a:p>
          <a:p>
            <a:pPr marL="171450" lvl="0" indent="-171450" algn="l" rtl="0">
              <a:spcBef>
                <a:spcPts val="0"/>
              </a:spcBef>
              <a:spcAft>
                <a:spcPts val="0"/>
              </a:spcAft>
              <a:buFont typeface="Arial" panose="020B0604020202020204" pitchFamily="34" charset="0"/>
              <a:buChar char="•"/>
            </a:pPr>
            <a:r>
              <a:rPr lang="en-US">
                <a:latin typeface="Calibri" panose="020F0502020204030204" pitchFamily="34" charset="0"/>
                <a:cs typeface="Calibri" panose="020F0502020204030204" pitchFamily="34" charset="0"/>
              </a:rPr>
              <a:t>Describe the meaning of the illustration. </a:t>
            </a:r>
          </a:p>
          <a:p>
            <a:pPr marL="171450" lvl="0" indent="-171450" algn="l" rtl="0">
              <a:spcBef>
                <a:spcPts val="0"/>
              </a:spcBef>
              <a:spcAft>
                <a:spcPts val="0"/>
              </a:spcAft>
              <a:buFont typeface="Arial" panose="020B0604020202020204" pitchFamily="34" charset="0"/>
              <a:buChar char="•"/>
            </a:pPr>
            <a:r>
              <a:rPr lang="en-US">
                <a:latin typeface="Calibri" panose="020F0502020204030204" pitchFamily="34" charset="0"/>
                <a:cs typeface="Calibri" panose="020F0502020204030204" pitchFamily="34" charset="0"/>
              </a:rPr>
              <a:t>Note that for this module we are focused on collaborative teams, which impact each of the essential functions. </a:t>
            </a:r>
          </a:p>
          <a:p>
            <a:pPr marL="171450" lvl="0" indent="-171450" algn="l" rtl="0">
              <a:spcBef>
                <a:spcPts val="0"/>
              </a:spcBef>
              <a:spcAft>
                <a:spcPts val="0"/>
              </a:spcAft>
              <a:buFont typeface="Arial" panose="020B0604020202020204" pitchFamily="34" charset="0"/>
              <a:buChar char="•"/>
            </a:pPr>
            <a:r>
              <a:rPr lang="en-US">
                <a:latin typeface="Calibri" panose="020F0502020204030204" pitchFamily="34" charset="0"/>
                <a:cs typeface="Calibri" panose="020F0502020204030204" pitchFamily="34" charset="0"/>
              </a:rPr>
              <a:t>Without strong collaborative teams, districts may struggle to effectively implement and sustain MTSS practices, leading to inconsistencies in decision making, resource allocation, and student support. </a:t>
            </a:r>
          </a:p>
          <a:p>
            <a:pPr marL="171450" lvl="0" indent="-171450" algn="l" rtl="0">
              <a:spcBef>
                <a:spcPts val="0"/>
              </a:spcBef>
              <a:spcAft>
                <a:spcPts val="0"/>
              </a:spcAft>
              <a:buFont typeface="Arial" panose="020B0604020202020204" pitchFamily="34" charset="0"/>
              <a:buChar char="•"/>
            </a:pPr>
            <a:r>
              <a:rPr lang="en-US">
                <a:latin typeface="Calibri" panose="020F0502020204030204" pitchFamily="34" charset="0"/>
                <a:cs typeface="Calibri" panose="020F0502020204030204" pitchFamily="34" charset="0"/>
              </a:rPr>
              <a:t>Collaborative teams ensure alignment, shared responsibility, and a collective approach to problem-solving, ultimately driving student success.</a:t>
            </a:r>
          </a:p>
          <a:p>
            <a:pPr marL="0" lvl="0" indent="0" algn="l" rtl="0">
              <a:spcBef>
                <a:spcPts val="0"/>
              </a:spcBef>
              <a:spcAft>
                <a:spcPts val="0"/>
              </a:spcAft>
              <a:buNone/>
            </a:pPr>
            <a:endParaRPr lang="en-US">
              <a:solidFill>
                <a:schemeClr val="tx1"/>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b="1">
                <a:solidFill>
                  <a:schemeClr val="tx1"/>
                </a:solidFill>
                <a:latin typeface="Calibri" panose="020F0502020204030204" pitchFamily="34" charset="0"/>
                <a:cs typeface="Calibri" panose="020F0502020204030204" pitchFamily="34" charset="0"/>
              </a:rPr>
              <a:t>Reference</a:t>
            </a:r>
          </a:p>
          <a:p>
            <a:pPr marL="171450" indent="-171450">
              <a:buFont typeface="Arial" panose="020B0604020202020204" pitchFamily="34" charset="0"/>
              <a:buChar char="•"/>
            </a:pPr>
            <a:r>
              <a:rPr lang="en-US" err="1">
                <a:solidFill>
                  <a:schemeClr val="tx1"/>
                </a:solidFill>
                <a:latin typeface="Calibri" panose="020F0502020204030204" pitchFamily="34" charset="0"/>
                <a:cs typeface="Calibri" panose="020F0502020204030204" pitchFamily="34" charset="0"/>
              </a:rPr>
              <a:t>MoEdu</a:t>
            </a:r>
            <a:r>
              <a:rPr lang="en-US">
                <a:solidFill>
                  <a:schemeClr val="tx1"/>
                </a:solidFill>
                <a:latin typeface="Calibri" panose="020F0502020204030204" pitchFamily="34" charset="0"/>
                <a:cs typeface="Calibri" panose="020F0502020204030204" pitchFamily="34" charset="0"/>
              </a:rPr>
              <a:t>-SAIL. (2023). </a:t>
            </a:r>
            <a:r>
              <a:rPr lang="en-US" i="1">
                <a:solidFill>
                  <a:schemeClr val="tx1"/>
                </a:solidFill>
                <a:latin typeface="Calibri" panose="020F0502020204030204" pitchFamily="34" charset="0"/>
                <a:cs typeface="Calibri" panose="020F0502020204030204" pitchFamily="34" charset="0"/>
              </a:rPr>
              <a:t>DCI-MTSS district-level implementation practice profile</a:t>
            </a:r>
            <a:r>
              <a:rPr lang="en-US">
                <a:solidFill>
                  <a:schemeClr val="tx1"/>
                </a:solidFill>
                <a:latin typeface="Calibri" panose="020F0502020204030204" pitchFamily="34" charset="0"/>
                <a:cs typeface="Calibri" panose="020F0502020204030204" pitchFamily="34" charset="0"/>
              </a:rPr>
              <a:t>. Missouri Department of Elementary and Secondary Education. </a:t>
            </a:r>
            <a:r>
              <a:rPr lang="en-US">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https://www.moedu-sail.org/wp-content/uploads/2023/09/DCI-MTSS-District-Level-Implementation-Practice-Profile-June-2023.docx</a:t>
            </a:r>
            <a:r>
              <a:rPr lang="en-US">
                <a:solidFill>
                  <a:schemeClr val="tx1"/>
                </a:solidFill>
                <a:latin typeface="Calibri" panose="020F0502020204030204" pitchFamily="34" charset="0"/>
                <a:cs typeface="Calibri" panose="020F0502020204030204" pitchFamily="34" charset="0"/>
              </a:rPr>
              <a:t> </a:t>
            </a:r>
          </a:p>
          <a:p>
            <a:pPr marL="0" lvl="0" indent="0" algn="l" rtl="0">
              <a:spcBef>
                <a:spcPts val="0"/>
              </a:spcBef>
              <a:spcAft>
                <a:spcPts val="0"/>
              </a:spcAft>
              <a:buNone/>
            </a:pP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573228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0" name="Google Shape;350;p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71"/>
              </a:spcBef>
              <a:spcAft>
                <a:spcPts val="0"/>
              </a:spcAft>
              <a:buSzPts val="1100"/>
              <a:buNone/>
            </a:pPr>
            <a:r>
              <a:rPr lang="en-US" b="1">
                <a:latin typeface="Calibri" panose="020F0502020204030204" pitchFamily="34" charset="0"/>
                <a:cs typeface="Calibri" panose="020F0502020204030204" pitchFamily="34" charset="0"/>
              </a:rPr>
              <a:t>To Know/To Say</a:t>
            </a:r>
            <a:endParaRPr lang="en-US">
              <a:latin typeface="Calibri" panose="020F0502020204030204" pitchFamily="34" charset="0"/>
              <a:cs typeface="Calibri" panose="020F0502020204030204" pitchFamily="34" charset="0"/>
            </a:endParaRPr>
          </a:p>
          <a:p>
            <a:pPr marL="0" lvl="0" indent="0" algn="l" rtl="0">
              <a:lnSpc>
                <a:spcPct val="100000"/>
              </a:lnSpc>
              <a:spcBef>
                <a:spcPts val="371"/>
              </a:spcBef>
              <a:spcAft>
                <a:spcPts val="0"/>
              </a:spcAft>
              <a:buSzPts val="1100"/>
              <a:buNone/>
            </a:pPr>
            <a:r>
              <a:rPr lang="en-US">
                <a:latin typeface="Calibri" panose="020F0502020204030204" pitchFamily="34" charset="0"/>
                <a:cs typeface="Calibri" panose="020F0502020204030204" pitchFamily="34" charset="0"/>
              </a:rPr>
              <a:t>These Missouri Teacher and Leader Standards are closely aligned to the content within the Collaborative Teams Module. Please read the slide as I review the standards.</a:t>
            </a:r>
          </a:p>
          <a:p>
            <a:pPr marL="0" lvl="0" indent="0" algn="l" rtl="0">
              <a:lnSpc>
                <a:spcPct val="100000"/>
              </a:lnSpc>
              <a:spcBef>
                <a:spcPts val="371"/>
              </a:spcBef>
              <a:spcAft>
                <a:spcPts val="0"/>
              </a:spcAft>
              <a:buSzPts val="1100"/>
              <a:buNone/>
            </a:pPr>
            <a:endParaRPr lang="en-US" b="1">
              <a:solidFill>
                <a:schemeClr val="tx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US" b="1">
                <a:solidFill>
                  <a:schemeClr val="tx1"/>
                </a:solidFill>
                <a:latin typeface="Calibri" panose="020F0502020204030204" pitchFamily="34" charset="0"/>
                <a:cs typeface="Calibri" panose="020F0502020204030204" pitchFamily="34" charset="0"/>
              </a:rPr>
              <a:t>References</a:t>
            </a:r>
          </a:p>
          <a:p>
            <a:pPr marL="171450" indent="-171450">
              <a:buFont typeface="Arial" panose="020B0604020202020204" pitchFamily="34" charset="0"/>
              <a:buChar char="•"/>
            </a:pPr>
            <a:r>
              <a:rPr lang="en-US">
                <a:solidFill>
                  <a:schemeClr val="tx1"/>
                </a:solidFill>
                <a:latin typeface="Calibri" panose="020F0502020204030204" pitchFamily="34" charset="0"/>
                <a:cs typeface="Calibri" panose="020F0502020204030204" pitchFamily="34" charset="0"/>
              </a:rPr>
              <a:t>Missouri Department of Elementary and Secondary Education. (2013a). </a:t>
            </a:r>
            <a:r>
              <a:rPr lang="en-US" i="1">
                <a:solidFill>
                  <a:schemeClr val="tx1"/>
                </a:solidFill>
                <a:latin typeface="Calibri" panose="020F0502020204030204" pitchFamily="34" charset="0"/>
                <a:cs typeface="Calibri" panose="020F0502020204030204" pitchFamily="34" charset="0"/>
              </a:rPr>
              <a:t>Leader standards</a:t>
            </a:r>
            <a:r>
              <a:rPr lang="en-US">
                <a:solidFill>
                  <a:schemeClr val="tx1"/>
                </a:solidFill>
                <a:latin typeface="Calibri" panose="020F0502020204030204" pitchFamily="34" charset="0"/>
                <a:cs typeface="Calibri" panose="020F0502020204030204" pitchFamily="34" charset="0"/>
              </a:rPr>
              <a:t>. </a:t>
            </a:r>
            <a:r>
              <a:rPr lang="en-US">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https://dese.mo.gov/media/pdf/oeq-ed-leaderstandards</a:t>
            </a:r>
            <a:r>
              <a:rPr lang="en-US">
                <a:solidFill>
                  <a:schemeClr val="tx1"/>
                </a:solidFill>
                <a:latin typeface="Calibri" panose="020F0502020204030204" pitchFamily="34" charset="0"/>
                <a:cs typeface="Calibri" panose="020F0502020204030204" pitchFamily="34" charset="0"/>
              </a:rPr>
              <a:t> </a:t>
            </a:r>
          </a:p>
          <a:p>
            <a:pPr marL="171450" lvl="0" indent="-171450" algn="l" rtl="0">
              <a:lnSpc>
                <a:spcPct val="100000"/>
              </a:lnSpc>
              <a:spcBef>
                <a:spcPts val="0"/>
              </a:spcBef>
              <a:spcAft>
                <a:spcPts val="0"/>
              </a:spcAft>
              <a:buSzPts val="1100"/>
              <a:buFont typeface="Arial" panose="020B0604020202020204" pitchFamily="34" charset="0"/>
              <a:buChar char="•"/>
            </a:pPr>
            <a:r>
              <a:rPr lang="en-US">
                <a:solidFill>
                  <a:schemeClr val="tx1"/>
                </a:solidFill>
                <a:latin typeface="Calibri" panose="020F0502020204030204" pitchFamily="34" charset="0"/>
                <a:cs typeface="Calibri" panose="020F0502020204030204" pitchFamily="34" charset="0"/>
              </a:rPr>
              <a:t>Missouri Department of Elementary and Secondary Education. (2013b). </a:t>
            </a:r>
            <a:r>
              <a:rPr lang="en-US" i="1">
                <a:solidFill>
                  <a:schemeClr val="tx1"/>
                </a:solidFill>
                <a:latin typeface="Calibri" panose="020F0502020204030204" pitchFamily="34" charset="0"/>
                <a:cs typeface="Calibri" panose="020F0502020204030204" pitchFamily="34" charset="0"/>
              </a:rPr>
              <a:t>Teacher standards</a:t>
            </a:r>
            <a:r>
              <a:rPr lang="en-US">
                <a:solidFill>
                  <a:schemeClr val="tx1"/>
                </a:solidFill>
                <a:latin typeface="Calibri" panose="020F0502020204030204" pitchFamily="34" charset="0"/>
                <a:cs typeface="Calibri" panose="020F0502020204030204" pitchFamily="34" charset="0"/>
              </a:rPr>
              <a:t>. </a:t>
            </a:r>
            <a:r>
              <a:rPr lang="en-US">
                <a:solidFill>
                  <a:schemeClr val="tx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https://dese.mo.gov/media/pdf/oeq-ed-teachstandards</a:t>
            </a:r>
          </a:p>
          <a:p>
            <a:pPr marL="171450" indent="-171450">
              <a:lnSpc>
                <a:spcPct val="107000"/>
              </a:lnSpc>
              <a:buFont typeface="Arial" panose="020B0604020202020204" pitchFamily="34" charset="0"/>
              <a:buChar char="•"/>
            </a:pPr>
            <a:endParaRPr lang="en-US" u="sng">
              <a:solidFill>
                <a:schemeClr val="tx1"/>
              </a:solidFill>
              <a:latin typeface="Calibri" panose="020F0502020204030204" pitchFamily="34" charset="0"/>
              <a:cs typeface="Calibri" panose="020F0502020204030204" pitchFamily="34" charset="0"/>
            </a:endParaRPr>
          </a:p>
          <a:p>
            <a:pPr marL="171450" indent="-171450">
              <a:lnSpc>
                <a:spcPct val="107000"/>
              </a:lnSpc>
              <a:buFont typeface="Arial" panose="020B0604020202020204" pitchFamily="34" charset="0"/>
              <a:buChar char="•"/>
            </a:pPr>
            <a:endParaRPr lang="en-US" u="sng">
              <a:latin typeface="Calibri" panose="020F0502020204030204" pitchFamily="34" charset="0"/>
              <a:cs typeface="Calibri" panose="020F0502020204030204" pitchFamily="34" charset="0"/>
            </a:endParaRPr>
          </a:p>
        </p:txBody>
      </p:sp>
      <p:sp>
        <p:nvSpPr>
          <p:cNvPr id="351" name="Google Shape;351;p7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 sz="1400" b="0" i="0" u="none" strike="noStrike" cap="none">
                <a:solidFill>
                  <a:srgbClr val="000000"/>
                </a:solidFill>
                <a:latin typeface="Calibri" panose="020F0502020204030204" pitchFamily="34" charset="0"/>
                <a:cs typeface="Calibri" panose="020F0502020204030204" pitchFamily="34" charset="0"/>
                <a:sym typeface="Arial"/>
              </a:rPr>
              <a:t>18</a:t>
            </a:fld>
            <a:endParaRPr sz="1400" b="0" i="0" u="none" strike="noStrike" cap="none">
              <a:solidFill>
                <a:srgbClr val="000000"/>
              </a:solidFill>
              <a:latin typeface="Calibri" panose="020F0502020204030204" pitchFamily="34" charset="0"/>
              <a:cs typeface="Calibri" panose="020F0502020204030204" pitchFamily="34" charset="0"/>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7" name="Google Shape;357;p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71"/>
              </a:spcBef>
              <a:spcAft>
                <a:spcPts val="0"/>
              </a:spcAft>
              <a:buSzPts val="1100"/>
              <a:buNone/>
            </a:pPr>
            <a:r>
              <a:rPr lang="en" b="1">
                <a:latin typeface="Calibri" panose="020F0502020204030204" pitchFamily="34" charset="0"/>
                <a:cs typeface="Calibri" panose="020F0502020204030204" pitchFamily="34" charset="0"/>
              </a:rPr>
              <a:t>To Know/To Say</a:t>
            </a:r>
            <a:endParaRPr>
              <a:latin typeface="Calibri" panose="020F0502020204030204" pitchFamily="34" charset="0"/>
              <a:cs typeface="Calibri" panose="020F0502020204030204" pitchFamily="34" charset="0"/>
            </a:endParaRPr>
          </a:p>
          <a:p>
            <a:pPr marL="0" lvl="0" indent="0" algn="l" rtl="0">
              <a:lnSpc>
                <a:spcPct val="100000"/>
              </a:lnSpc>
              <a:spcBef>
                <a:spcPts val="371"/>
              </a:spcBef>
              <a:spcAft>
                <a:spcPts val="0"/>
              </a:spcAft>
              <a:buSzPts val="1100"/>
              <a:buNone/>
            </a:pPr>
            <a:r>
              <a:rPr lang="en">
                <a:latin typeface="Calibri" panose="020F0502020204030204" pitchFamily="34" charset="0"/>
                <a:cs typeface="Calibri" panose="020F0502020204030204" pitchFamily="34" charset="0"/>
              </a:rPr>
              <a:t>These Missouri Teacher and Leader Standards are closely aligned to the content within the Collaborative Teams Module. Please read the slide as I review the standards.</a:t>
            </a:r>
            <a:endParaRPr>
              <a:latin typeface="Calibri" panose="020F0502020204030204" pitchFamily="34" charset="0"/>
              <a:cs typeface="Calibri" panose="020F0502020204030204" pitchFamily="34" charset="0"/>
            </a:endParaRPr>
          </a:p>
          <a:p>
            <a:pPr marL="0" lvl="0" indent="0" algn="l" rtl="0">
              <a:lnSpc>
                <a:spcPct val="100000"/>
              </a:lnSpc>
              <a:spcBef>
                <a:spcPts val="371"/>
              </a:spcBef>
              <a:spcAft>
                <a:spcPts val="0"/>
              </a:spcAft>
              <a:buSzPts val="1100"/>
              <a:buNone/>
            </a:pPr>
            <a:endParaRPr b="1">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US" b="1">
                <a:latin typeface="Calibri" panose="020F0502020204030204" pitchFamily="34" charset="0"/>
                <a:cs typeface="Calibri" panose="020F0502020204030204" pitchFamily="34" charset="0"/>
              </a:rPr>
              <a:t>References</a:t>
            </a:r>
            <a:endParaRPr lang="en-US" b="1">
              <a:solidFill>
                <a:srgbClr val="000000"/>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a:solidFill>
                  <a:schemeClr val="tx1"/>
                </a:solidFill>
                <a:latin typeface="Calibri" panose="020F0502020204030204" pitchFamily="34" charset="0"/>
                <a:cs typeface="Calibri" panose="020F0502020204030204" pitchFamily="34" charset="0"/>
              </a:rPr>
              <a:t>Missouri Department of Elementary and Secondary Education. (2013a). </a:t>
            </a:r>
            <a:r>
              <a:rPr lang="en-US" i="1">
                <a:solidFill>
                  <a:schemeClr val="tx1"/>
                </a:solidFill>
                <a:latin typeface="Calibri" panose="020F0502020204030204" pitchFamily="34" charset="0"/>
                <a:cs typeface="Calibri" panose="020F0502020204030204" pitchFamily="34" charset="0"/>
              </a:rPr>
              <a:t>Leader standards</a:t>
            </a:r>
            <a:r>
              <a:rPr lang="en-US">
                <a:solidFill>
                  <a:schemeClr val="tx1"/>
                </a:solidFill>
                <a:latin typeface="Calibri" panose="020F0502020204030204" pitchFamily="34" charset="0"/>
                <a:cs typeface="Calibri" panose="020F0502020204030204" pitchFamily="34" charset="0"/>
              </a:rPr>
              <a:t>. </a:t>
            </a:r>
            <a:r>
              <a:rPr lang="en-US">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https://dese.mo.gov/media/pdf/oeq-ed-leaderstandards</a:t>
            </a:r>
            <a:r>
              <a:rPr lang="en-US">
                <a:solidFill>
                  <a:schemeClr val="tx1"/>
                </a:solidFill>
                <a:latin typeface="Calibri" panose="020F0502020204030204" pitchFamily="34" charset="0"/>
                <a:cs typeface="Calibri" panose="020F0502020204030204" pitchFamily="34" charset="0"/>
              </a:rPr>
              <a:t> </a:t>
            </a:r>
          </a:p>
          <a:p>
            <a:pPr marL="171450" indent="-171450">
              <a:buFont typeface="Arial" panose="020B0604020202020204" pitchFamily="34" charset="0"/>
              <a:buChar char="•"/>
            </a:pPr>
            <a:r>
              <a:rPr lang="en-US">
                <a:solidFill>
                  <a:schemeClr val="tx1"/>
                </a:solidFill>
                <a:latin typeface="Calibri" panose="020F0502020204030204" pitchFamily="34" charset="0"/>
                <a:cs typeface="Calibri" panose="020F0502020204030204" pitchFamily="34" charset="0"/>
              </a:rPr>
              <a:t>Missouri Department of Elementary and Secondary Education. (2013b). </a:t>
            </a:r>
            <a:r>
              <a:rPr lang="en-US" i="1">
                <a:solidFill>
                  <a:schemeClr val="tx1"/>
                </a:solidFill>
                <a:latin typeface="Calibri" panose="020F0502020204030204" pitchFamily="34" charset="0"/>
                <a:cs typeface="Calibri" panose="020F0502020204030204" pitchFamily="34" charset="0"/>
              </a:rPr>
              <a:t>Teacher standards</a:t>
            </a:r>
            <a:r>
              <a:rPr lang="en-US">
                <a:solidFill>
                  <a:schemeClr val="tx1"/>
                </a:solidFill>
                <a:latin typeface="Calibri" panose="020F0502020204030204" pitchFamily="34" charset="0"/>
                <a:cs typeface="Calibri" panose="020F0502020204030204" pitchFamily="34" charset="0"/>
              </a:rPr>
              <a:t>. </a:t>
            </a:r>
            <a:r>
              <a:rPr lang="en-US">
                <a:solidFill>
                  <a:schemeClr val="tx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https://dese.mo.gov/media/pdf/oeq-ed-teachstandards</a:t>
            </a:r>
            <a:r>
              <a:rPr lang="en-US">
                <a:solidFill>
                  <a:schemeClr val="tx1"/>
                </a:solidFill>
                <a:latin typeface="Calibri" panose="020F0502020204030204" pitchFamily="34" charset="0"/>
                <a:cs typeface="Calibri" panose="020F0502020204030204" pitchFamily="34" charset="0"/>
              </a:rPr>
              <a:t> </a:t>
            </a:r>
          </a:p>
          <a:p>
            <a:pPr marL="0" indent="0">
              <a:lnSpc>
                <a:spcPct val="107000"/>
              </a:lnSpc>
              <a:buFont typeface="Arial,Sans-Serif"/>
              <a:buNone/>
            </a:pPr>
            <a:endParaRPr lang="en-US">
              <a:solidFill>
                <a:srgbClr val="444444"/>
              </a:solidFill>
              <a:latin typeface="Calibri" panose="020F0502020204030204" pitchFamily="34" charset="0"/>
              <a:cs typeface="Calibri" panose="020F0502020204030204" pitchFamily="34" charset="0"/>
            </a:endParaRPr>
          </a:p>
          <a:p>
            <a:pPr marL="0" lvl="0" indent="0" algn="l">
              <a:lnSpc>
                <a:spcPct val="100000"/>
              </a:lnSpc>
              <a:spcBef>
                <a:spcPts val="0"/>
              </a:spcBef>
              <a:spcAft>
                <a:spcPts val="0"/>
              </a:spcAft>
              <a:buSzPts val="1100"/>
              <a:buNone/>
            </a:pPr>
            <a:endParaRPr lang="en" b="1">
              <a:solidFill>
                <a:srgbClr val="000000"/>
              </a:solidFill>
              <a:latin typeface="Calibri" panose="020F0502020204030204" pitchFamily="34" charset="0"/>
              <a:cs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None/>
            </a:pPr>
            <a:r>
              <a:rPr lang="en-US" b="1">
                <a:latin typeface="Calibri" panose="020F0502020204030204" pitchFamily="34" charset="0"/>
                <a:cs typeface="Calibri" panose="020F0502020204030204" pitchFamily="34" charset="0"/>
              </a:rPr>
              <a:t>To Know</a:t>
            </a:r>
            <a:endParaRPr lang="en-US">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100"/>
              <a:buFont typeface="Arial"/>
              <a:buChar char="•"/>
            </a:pPr>
            <a:r>
              <a:rPr lang="en-US" b="0">
                <a:latin typeface="Calibri" panose="020F0502020204030204" pitchFamily="34" charset="0"/>
                <a:cs typeface="Calibri" panose="020F0502020204030204" pitchFamily="34" charset="0"/>
              </a:rPr>
              <a:t>It is important for all educators, building leaders, and instructional coaches to understand the importance and benefits of developing effective collaborative teams.</a:t>
            </a:r>
          </a:p>
          <a:p>
            <a:pPr marL="171450" lvl="0" indent="-171450" algn="l" rtl="0">
              <a:lnSpc>
                <a:spcPct val="100000"/>
              </a:lnSpc>
              <a:spcBef>
                <a:spcPts val="0"/>
              </a:spcBef>
              <a:spcAft>
                <a:spcPts val="0"/>
              </a:spcAft>
              <a:buSzPts val="1100"/>
              <a:buFont typeface="Arial"/>
              <a:buChar char="•"/>
            </a:pPr>
            <a:r>
              <a:rPr lang="en-US" b="0">
                <a:latin typeface="Calibri" panose="020F0502020204030204" pitchFamily="34" charset="0"/>
                <a:cs typeface="Calibri" panose="020F0502020204030204" pitchFamily="34" charset="0"/>
              </a:rPr>
              <a:t>The content in this module is intended to help educators develop capacity regarding the culture, structures, and processes that are necessary to implement effective collaborative teams.</a:t>
            </a:r>
            <a:endParaRPr lang="en-US">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100"/>
              <a:buFont typeface="Arial"/>
              <a:buChar char="•"/>
            </a:pPr>
            <a:r>
              <a:rPr lang="en-US" b="0">
                <a:latin typeface="Calibri" panose="020F0502020204030204" pitchFamily="34" charset="0"/>
                <a:cs typeface="Calibri" panose="020F0502020204030204" pitchFamily="34" charset="0"/>
              </a:rPr>
              <a:t>Strategies and tools that help educators create efficient and effective collaborative teams will be presented.</a:t>
            </a: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28791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3" name="Google Shape;363;p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b="1">
                <a:latin typeface="Calibri" panose="020F0502020204030204" pitchFamily="34" charset="0"/>
                <a:cs typeface="Calibri" panose="020F0502020204030204" pitchFamily="34" charset="0"/>
              </a:rPr>
              <a:t>Handout CT 1.1</a:t>
            </a:r>
          </a:p>
          <a:p>
            <a:pPr marL="0" lvl="0" indent="0" algn="l" rtl="0">
              <a:lnSpc>
                <a:spcPct val="100000"/>
              </a:lnSpc>
              <a:spcBef>
                <a:spcPts val="0"/>
              </a:spcBef>
              <a:spcAft>
                <a:spcPts val="0"/>
              </a:spcAft>
              <a:buNone/>
            </a:pPr>
            <a:r>
              <a:rPr lang="en" b="0">
                <a:latin typeface="Calibri" panose="020F0502020204030204" pitchFamily="34" charset="0"/>
                <a:cs typeface="Calibri" panose="020F0502020204030204" pitchFamily="34" charset="0"/>
              </a:rPr>
              <a:t>Collaborative Teams Infographic  </a:t>
            </a:r>
            <a:endParaRPr>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275"/>
              <a:buNone/>
            </a:pPr>
            <a:endParaRPr b="1">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None/>
            </a:pPr>
            <a:r>
              <a:rPr lang="en" b="1">
                <a:latin typeface="Calibri" panose="020F0502020204030204" pitchFamily="34" charset="0"/>
                <a:cs typeface="Calibri" panose="020F0502020204030204" pitchFamily="34" charset="0"/>
              </a:rPr>
              <a:t>To Know/To Do/To Say</a:t>
            </a:r>
            <a:endParaRPr>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None/>
            </a:pPr>
            <a:r>
              <a:rPr lang="en">
                <a:latin typeface="Calibri" panose="020F0502020204030204" pitchFamily="34" charset="0"/>
                <a:cs typeface="Calibri" panose="020F0502020204030204" pitchFamily="34" charset="0"/>
              </a:rPr>
              <a:t>The infographic, Handout CT 1.1, provides a snapshot of the essential learning contained in the module. This is an opportunity for the presenter to provide a hook as to why developing collaborative teams is important. It also helps participants see how collaborative teams and data-based decision making go hand in hand.</a:t>
            </a:r>
            <a:endParaRPr b="1">
              <a:latin typeface="Calibri" panose="020F0502020204030204" pitchFamily="34" charset="0"/>
              <a:cs typeface="Calibri" panose="020F0502020204030204" pitchFamily="34" charset="0"/>
            </a:endParaRPr>
          </a:p>
        </p:txBody>
      </p:sp>
      <p:sp>
        <p:nvSpPr>
          <p:cNvPr id="364" name="Google Shape;364;p7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 sz="1400" b="0" i="0" u="none" strike="noStrike" cap="none">
                <a:solidFill>
                  <a:srgbClr val="000000"/>
                </a:solidFill>
                <a:latin typeface="Calibri" panose="020F0502020204030204" pitchFamily="34" charset="0"/>
                <a:cs typeface="Calibri" panose="020F0502020204030204" pitchFamily="34" charset="0"/>
                <a:sym typeface="Arial"/>
              </a:rPr>
              <a:t>20</a:t>
            </a:fld>
            <a:endParaRPr sz="1400" b="0" i="0" u="none" strike="noStrike" cap="none">
              <a:solidFill>
                <a:srgbClr val="000000"/>
              </a:solidFill>
              <a:latin typeface="Calibri" panose="020F0502020204030204" pitchFamily="34" charset="0"/>
              <a:cs typeface="Calibri" panose="020F0502020204030204" pitchFamily="34" charset="0"/>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9" name="Google Shape;36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Handout CT 1.2</a:t>
            </a:r>
          </a:p>
          <a:p>
            <a:pPr marL="0" lvl="0" indent="0" algn="l" rtl="0">
              <a:lnSpc>
                <a:spcPct val="80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Collaborative Teams Practice Profile</a:t>
            </a:r>
          </a:p>
          <a:p>
            <a:pPr marL="0" lvl="0" indent="0" algn="l" rtl="0">
              <a:lnSpc>
                <a:spcPct val="80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80000"/>
              </a:lnSpc>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To Know/To Do/To Say</a:t>
            </a:r>
            <a:endParaRPr sz="1200" b="1">
              <a:solidFill>
                <a:schemeClr val="dk1"/>
              </a:solidFill>
              <a:latin typeface="Calibri"/>
              <a:ea typeface="Calibri"/>
              <a:cs typeface="Calibri"/>
              <a:sym typeface="Calibri"/>
            </a:endParaRPr>
          </a:p>
          <a:p>
            <a:pPr marL="0" lvl="0" indent="0" algn="l" rtl="0">
              <a:lnSpc>
                <a:spcPct val="80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Practice Profile for Collaborative Teams is Handout CT 1.2. Review the Practice Profile with the participants reviewing the following key points.</a:t>
            </a:r>
          </a:p>
          <a:p>
            <a:pPr marL="171450" lvl="0" indent="-171450" algn="l" rtl="0">
              <a:lnSpc>
                <a:spcPct val="80000"/>
              </a:lnSpc>
              <a:spcBef>
                <a:spcPts val="300"/>
              </a:spcBef>
              <a:spcAft>
                <a:spcPts val="0"/>
              </a:spcAft>
              <a:buClr>
                <a:schemeClr val="dk1"/>
              </a:buClr>
              <a:buSzPts val="1100"/>
              <a:buFont typeface="Arial" panose="020B0604020202020204" pitchFamily="34" charset="0"/>
              <a:buChar char="•"/>
            </a:pPr>
            <a:r>
              <a:rPr lang="en" sz="1200">
                <a:solidFill>
                  <a:schemeClr val="dk1"/>
                </a:solidFill>
                <a:latin typeface="Calibri"/>
                <a:ea typeface="Calibri"/>
                <a:cs typeface="Calibri"/>
                <a:sym typeface="Calibri"/>
              </a:rPr>
              <a:t>The Practice Profile template is anchored by the Essential Functions and implementation performance levels and criteria.</a:t>
            </a:r>
          </a:p>
          <a:p>
            <a:pPr marL="171450" lvl="0" indent="-171450" algn="l" rtl="0">
              <a:lnSpc>
                <a:spcPct val="80000"/>
              </a:lnSpc>
              <a:spcBef>
                <a:spcPts val="300"/>
              </a:spcBef>
              <a:spcAft>
                <a:spcPts val="0"/>
              </a:spcAft>
              <a:buClr>
                <a:schemeClr val="dk1"/>
              </a:buClr>
              <a:buSzPts val="1100"/>
              <a:buFont typeface="Arial" panose="020B0604020202020204" pitchFamily="34" charset="0"/>
              <a:buChar char="•"/>
            </a:pPr>
            <a:r>
              <a:rPr lang="en-US" sz="1200">
                <a:solidFill>
                  <a:schemeClr val="dk1"/>
                </a:solidFill>
                <a:latin typeface="Calibri"/>
                <a:ea typeface="Calibri"/>
                <a:cs typeface="Calibri"/>
                <a:sym typeface="Calibri"/>
              </a:rPr>
              <a:t>The three Essential Functions for collaborative teams are as follows.</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1200">
                <a:solidFill>
                  <a:schemeClr val="dk1"/>
                </a:solidFill>
                <a:latin typeface="Calibri"/>
                <a:ea typeface="Calibri"/>
                <a:cs typeface="Calibri"/>
                <a:sym typeface="Calibri"/>
              </a:rPr>
              <a:t>Essential Function1, T</a:t>
            </a:r>
            <a:r>
              <a:rPr lang="en-US">
                <a:solidFill>
                  <a:schemeClr val="dk1"/>
                </a:solidFill>
                <a:latin typeface="Calibri"/>
                <a:ea typeface="Calibri"/>
                <a:cs typeface="Calibri"/>
                <a:sym typeface="Calibri"/>
              </a:rPr>
              <a:t>eams develop a culture of shared responsibility, focused on student impact that promotes collective efficacy.</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1200">
                <a:solidFill>
                  <a:schemeClr val="dk1"/>
                </a:solidFill>
                <a:latin typeface="Calibri"/>
                <a:ea typeface="Calibri"/>
                <a:cs typeface="Calibri"/>
                <a:sym typeface="Calibri"/>
              </a:rPr>
              <a:t>Essential Function 2, </a:t>
            </a:r>
            <a:r>
              <a:rPr lang="en-US">
                <a:solidFill>
                  <a:schemeClr val="dk1"/>
                </a:solidFill>
                <a:latin typeface="Calibri"/>
                <a:ea typeface="Calibri"/>
                <a:cs typeface="Calibri"/>
                <a:sym typeface="Calibri"/>
              </a:rPr>
              <a:t>Educators structure team meetings to assure authentic and effective collaboration.</a:t>
            </a:r>
          </a:p>
          <a:p>
            <a:pPr marL="628650" lvl="1" indent="-171450" algn="l" rtl="0">
              <a:lnSpc>
                <a:spcPct val="80000"/>
              </a:lnSpc>
              <a:spcBef>
                <a:spcPts val="300"/>
              </a:spcBef>
              <a:spcAft>
                <a:spcPts val="0"/>
              </a:spcAft>
              <a:buClr>
                <a:schemeClr val="dk1"/>
              </a:buClr>
              <a:buSzPts val="1100"/>
              <a:buFont typeface="Courier New" panose="02070309020205020404" pitchFamily="49" charset="0"/>
              <a:buChar char="o"/>
            </a:pPr>
            <a:r>
              <a:rPr lang="en-US" sz="1200">
                <a:solidFill>
                  <a:schemeClr val="dk1"/>
                </a:solidFill>
                <a:latin typeface="Calibri"/>
                <a:ea typeface="Calibri"/>
                <a:cs typeface="Calibri"/>
                <a:sym typeface="Calibri"/>
              </a:rPr>
              <a:t>Essential Function 3, </a:t>
            </a:r>
            <a:r>
              <a:rPr lang="en-US">
                <a:solidFill>
                  <a:schemeClr val="dk1"/>
                </a:solidFill>
                <a:latin typeface="Calibri"/>
                <a:ea typeface="Calibri"/>
                <a:cs typeface="Calibri"/>
                <a:sym typeface="Calibri"/>
              </a:rPr>
              <a:t>Educators effectively use group processes</a:t>
            </a:r>
            <a:r>
              <a:rPr lang="en-US">
                <a:solidFill>
                  <a:schemeClr val="dk1"/>
                </a:solidFill>
                <a:latin typeface="Calibri" panose="020F0502020204030204" pitchFamily="34" charset="0"/>
                <a:cs typeface="Calibri" panose="020F0502020204030204" pitchFamily="34" charset="0"/>
              </a:rPr>
              <a:t> for impactful collaboration.</a:t>
            </a:r>
            <a:endParaRPr lang="en-US" sz="1200" b="0">
              <a:solidFill>
                <a:schemeClr val="dk1"/>
              </a:solidFill>
              <a:latin typeface="Calibri"/>
              <a:ea typeface="Calibri"/>
              <a:cs typeface="Calibri"/>
              <a:sym typeface="Calibri"/>
            </a:endParaRPr>
          </a:p>
          <a:p>
            <a:pPr marL="171450" lvl="0" indent="-171450" algn="l" rtl="0">
              <a:lnSpc>
                <a:spcPct val="80000"/>
              </a:lnSpc>
              <a:spcBef>
                <a:spcPts val="300"/>
              </a:spcBef>
              <a:spcAft>
                <a:spcPts val="0"/>
              </a:spcAft>
              <a:buClr>
                <a:schemeClr val="dk1"/>
              </a:buClr>
              <a:buSzPts val="1100"/>
              <a:buFont typeface="Arial" panose="020B0604020202020204" pitchFamily="34" charset="0"/>
              <a:buChar char="•"/>
            </a:pPr>
            <a:r>
              <a:rPr lang="en" sz="1200" b="0">
                <a:solidFill>
                  <a:schemeClr val="dk1"/>
                </a:solidFill>
                <a:latin typeface="Calibri"/>
                <a:ea typeface="Calibri"/>
                <a:cs typeface="Calibri"/>
                <a:sym typeface="Calibri"/>
              </a:rPr>
              <a:t>Implementation Performance Levels and Criteria</a:t>
            </a:r>
          </a:p>
          <a:p>
            <a:pPr marL="628650" marR="0" lvl="1" indent="-171450" algn="l" defTabSz="914400" rtl="0" eaLnBrk="1" fontAlgn="auto" latinLnBrk="0" hangingPunct="1">
              <a:lnSpc>
                <a:spcPct val="80000"/>
              </a:lnSpc>
              <a:spcBef>
                <a:spcPts val="300"/>
              </a:spcBef>
              <a:spcAft>
                <a:spcPts val="0"/>
              </a:spcAft>
              <a:buClr>
                <a:schemeClr val="dk1"/>
              </a:buClr>
              <a:buSzPts val="1100"/>
              <a:buFont typeface="Courier New" panose="02070309020205020404" pitchFamily="49" charset="0"/>
              <a:buChar char="o"/>
              <a:tabLst/>
              <a:defRPr/>
            </a:pPr>
            <a:r>
              <a:rPr lang="en" sz="1200">
                <a:solidFill>
                  <a:schemeClr val="dk1"/>
                </a:solidFill>
                <a:latin typeface="Calibri"/>
                <a:ea typeface="Calibri"/>
                <a:cs typeface="Calibri"/>
                <a:sym typeface="Calibri"/>
              </a:rPr>
              <a:t>Four levels of implementation are described for each teaching/learning objective: exemplary, proficient, close to proficient, and far from proficient.</a:t>
            </a:r>
          </a:p>
          <a:p>
            <a:pPr marL="628650" marR="0" lvl="1" indent="-171450" algn="l" defTabSz="914400" rtl="0" eaLnBrk="1" fontAlgn="auto" latinLnBrk="0" hangingPunct="1">
              <a:lnSpc>
                <a:spcPct val="80000"/>
              </a:lnSpc>
              <a:spcBef>
                <a:spcPts val="300"/>
              </a:spcBef>
              <a:spcAft>
                <a:spcPts val="0"/>
              </a:spcAft>
              <a:buClr>
                <a:schemeClr val="dk1"/>
              </a:buClr>
              <a:buSzPts val="1100"/>
              <a:buFont typeface="Courier New" panose="02070309020205020404" pitchFamily="49" charset="0"/>
              <a:buChar char="o"/>
              <a:tabLst/>
              <a:defRPr/>
            </a:pPr>
            <a:r>
              <a:rPr lang="en" sz="1200">
                <a:solidFill>
                  <a:schemeClr val="dk1"/>
                </a:solidFill>
                <a:latin typeface="Calibri"/>
                <a:ea typeface="Calibri"/>
                <a:cs typeface="Calibri"/>
                <a:sym typeface="Calibri"/>
              </a:rPr>
              <a:t>Within each implementation level, evidence which provides data or documentation for determining implementation levels is provided. </a:t>
            </a:r>
          </a:p>
          <a:p>
            <a:pPr marL="171450" marR="0" lvl="0" indent="-171450" algn="l" defTabSz="914400" rtl="0" eaLnBrk="1" fontAlgn="auto" latinLnBrk="0" hangingPunct="1">
              <a:lnSpc>
                <a:spcPct val="80000"/>
              </a:lnSpc>
              <a:spcBef>
                <a:spcPts val="300"/>
              </a:spcBef>
              <a:spcAft>
                <a:spcPts val="0"/>
              </a:spcAft>
              <a:buClr>
                <a:schemeClr val="dk1"/>
              </a:buClr>
              <a:buSzPts val="1100"/>
              <a:buFont typeface="Arial" panose="020B0604020202020204" pitchFamily="34" charset="0"/>
              <a:buChar char="•"/>
              <a:tabLst/>
              <a:defRPr/>
            </a:pPr>
            <a:r>
              <a:rPr lang="en" sz="1200">
                <a:solidFill>
                  <a:schemeClr val="dk1"/>
                </a:solidFill>
                <a:latin typeface="Calibri"/>
                <a:ea typeface="Calibri"/>
                <a:cs typeface="Calibri"/>
                <a:sym typeface="Calibri"/>
              </a:rPr>
              <a:t>The Practice Profile is an important tool for self-monitoring implementation because it serves as a reminder as to the implementation criteria and is also aligned with the fidelity checklists and the electronic Self-Assessment Practice Profile (SAPP). These sources provide data regarding further training or coaching needs.</a:t>
            </a:r>
          </a:p>
          <a:p>
            <a:pPr marL="0" lvl="0" indent="0" algn="l" rtl="0">
              <a:lnSpc>
                <a:spcPct val="80000"/>
              </a:lnSpc>
              <a:spcBef>
                <a:spcPts val="30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80000"/>
              </a:lnSpc>
              <a:spcBef>
                <a:spcPts val="300"/>
              </a:spcBef>
              <a:spcAft>
                <a:spcPts val="0"/>
              </a:spcAft>
              <a:buClr>
                <a:schemeClr val="dk1"/>
              </a:buClr>
              <a:buSzPts val="1100"/>
              <a:buFont typeface="Arial"/>
              <a:buNone/>
            </a:pPr>
            <a:r>
              <a:rPr lang="en" sz="1200">
                <a:solidFill>
                  <a:schemeClr val="dk1"/>
                </a:solidFill>
                <a:latin typeface="Calibri"/>
                <a:ea typeface="Calibri"/>
                <a:cs typeface="Calibri"/>
                <a:sym typeface="Calibri"/>
              </a:rPr>
              <a:t>Part 1 includes a basic introduction to collaborative teams and Essential Function 1. There are two other parts to this module which cover Essential Functions 2 and 3.</a:t>
            </a: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a:latin typeface="Calibri" panose="020F0502020204030204" pitchFamily="34" charset="0"/>
              <a:cs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1" name="Google Shape;381;p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a:latin typeface="Calibri" panose="020F0502020204030204" pitchFamily="34" charset="0"/>
                <a:cs typeface="Calibri" panose="020F0502020204030204" pitchFamily="34" charset="0"/>
                <a:sym typeface="Arial"/>
              </a:rPr>
              <a:t>To Know/To Do/To Say</a:t>
            </a:r>
            <a:endParaRPr>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a:latin typeface="Calibri" panose="020F0502020204030204" pitchFamily="34" charset="0"/>
                <a:cs typeface="Calibri" panose="020F0502020204030204" pitchFamily="34" charset="0"/>
                <a:sym typeface="Arial"/>
              </a:rPr>
              <a:t>This slide provides an overview of Part 1 of the Collaborative Teams Module, which includes an introduction and content focused on building a culture of collective responsibility (EF1).</a:t>
            </a:r>
            <a:endParaRPr lang="en-US">
              <a:latin typeface="Calibri" panose="020F0502020204030204" pitchFamily="34" charset="0"/>
              <a:cs typeface="Calibri" panose="020F0502020204030204" pitchFamily="34" charset="0"/>
              <a:sym typeface="Arial"/>
            </a:endParaRPr>
          </a:p>
          <a:p>
            <a:pPr marL="0" lvl="0" indent="0" algn="l" rtl="0">
              <a:lnSpc>
                <a:spcPct val="100000"/>
              </a:lnSpc>
              <a:spcBef>
                <a:spcPts val="0"/>
              </a:spcBef>
              <a:spcAft>
                <a:spcPts val="0"/>
              </a:spcAft>
              <a:buSzPts val="1100"/>
              <a:buNone/>
            </a:pPr>
            <a:endParaRPr lang="en-US">
              <a:latin typeface="Calibri" panose="020F0502020204030204" pitchFamily="34" charset="0"/>
              <a:cs typeface="Calibri" panose="020F0502020204030204" pitchFamily="34" charset="0"/>
              <a:sym typeface="Arial"/>
            </a:endParaRPr>
          </a:p>
        </p:txBody>
      </p:sp>
      <p:sp>
        <p:nvSpPr>
          <p:cNvPr id="382" name="Google Shape;382;p7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 sz="1400" b="0" i="0" u="none" strike="noStrike" cap="none">
                <a:solidFill>
                  <a:srgbClr val="000000"/>
                </a:solidFill>
                <a:latin typeface="Calibri" panose="020F0502020204030204" pitchFamily="34" charset="0"/>
                <a:cs typeface="Calibri" panose="020F0502020204030204" pitchFamily="34" charset="0"/>
                <a:sym typeface="Arial"/>
              </a:rPr>
              <a:t>22</a:t>
            </a:fld>
            <a:endParaRPr sz="1400" b="0" i="0" u="none" strike="noStrike" cap="none">
              <a:solidFill>
                <a:srgbClr val="000000"/>
              </a:solidFill>
              <a:latin typeface="Calibri" panose="020F0502020204030204" pitchFamily="34" charset="0"/>
              <a:cs typeface="Calibri" panose="020F0502020204030204" pitchFamily="34" charset="0"/>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8" name="Google Shape;388;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a:latin typeface="Calibri" panose="020F0502020204030204" pitchFamily="34" charset="0"/>
                <a:cs typeface="Calibri" panose="020F0502020204030204" pitchFamily="34" charset="0"/>
              </a:rPr>
              <a:t>To Know</a:t>
            </a:r>
            <a:endParaRPr>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a:latin typeface="Calibri" panose="020F0502020204030204" pitchFamily="34" charset="0"/>
                <a:cs typeface="Calibri" panose="020F0502020204030204" pitchFamily="34" charset="0"/>
              </a:rPr>
              <a:t>It is important that educators build a culture of shared responsibility in order to have effective collaborative teams. </a:t>
            </a:r>
            <a:r>
              <a:rPr lang="en" b="0">
                <a:latin typeface="Calibri" panose="020F0502020204030204" pitchFamily="34" charset="0"/>
                <a:cs typeface="Calibri" panose="020F0502020204030204" pitchFamily="34" charset="0"/>
              </a:rPr>
              <a:t>These are the learning objectives for Part 1 of the Collaborative Teams Module. They are aligned with EF 1 of the Collaborative Teams Practice Profile.</a:t>
            </a:r>
            <a:endParaRPr>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b="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b="1">
                <a:latin typeface="Calibri" panose="020F0502020204030204" pitchFamily="34" charset="0"/>
                <a:cs typeface="Calibri" panose="020F0502020204030204" pitchFamily="34" charset="0"/>
              </a:rPr>
              <a:t>To Do/To Say</a:t>
            </a:r>
            <a:endParaRPr>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a:latin typeface="Calibri" panose="020F0502020204030204" pitchFamily="34" charset="0"/>
                <a:cs typeface="Calibri" panose="020F0502020204030204" pitchFamily="34" charset="0"/>
              </a:rPr>
              <a:t>Review the learning objectives listed on the slide for building a culture of shared responsibility for collaborative teams and expand on each.</a:t>
            </a:r>
            <a:endParaRPr>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100"/>
              <a:buFont typeface="Arial" panose="020B0604020202020204" pitchFamily="34" charset="0"/>
              <a:buChar char="•"/>
            </a:pPr>
            <a:r>
              <a:rPr lang="en-US" sz="1100">
                <a:latin typeface="Calibri" panose="020F0502020204030204" pitchFamily="34" charset="0"/>
                <a:cs typeface="Calibri" panose="020F0502020204030204" pitchFamily="34" charset="0"/>
              </a:rPr>
              <a:t>Develop shared team beliefs, purposes, and goals grounded in data to improve student outcomes</a:t>
            </a:r>
          </a:p>
          <a:p>
            <a:pPr marL="171450" lvl="0" indent="-171450" algn="l" rtl="0">
              <a:lnSpc>
                <a:spcPct val="100000"/>
              </a:lnSpc>
              <a:spcBef>
                <a:spcPts val="0"/>
              </a:spcBef>
              <a:spcAft>
                <a:spcPts val="0"/>
              </a:spcAft>
              <a:buSzPts val="1100"/>
              <a:buFont typeface="Arial" panose="020B0604020202020204" pitchFamily="34" charset="0"/>
              <a:buChar char="•"/>
            </a:pPr>
            <a:r>
              <a:rPr lang="en-US" sz="1100">
                <a:latin typeface="Calibri" panose="020F0502020204030204" pitchFamily="34" charset="0"/>
                <a:cs typeface="Calibri" panose="020F0502020204030204" pitchFamily="34" charset="0"/>
              </a:rPr>
              <a:t>Utilize data-driven approaches to support effective and objective decision making within teams  </a:t>
            </a:r>
          </a:p>
          <a:p>
            <a:pPr marL="171450" lvl="0" indent="-171450" algn="l" rtl="0">
              <a:lnSpc>
                <a:spcPct val="100000"/>
              </a:lnSpc>
              <a:spcBef>
                <a:spcPts val="0"/>
              </a:spcBef>
              <a:spcAft>
                <a:spcPts val="0"/>
              </a:spcAft>
              <a:buSzPts val="1100"/>
              <a:buFont typeface="Arial" panose="020B0604020202020204" pitchFamily="34" charset="0"/>
              <a:buChar char="•"/>
            </a:pPr>
            <a:r>
              <a:rPr lang="en-US" sz="1100">
                <a:latin typeface="Calibri" panose="020F0502020204030204" pitchFamily="34" charset="0"/>
                <a:cs typeface="Calibri" panose="020F0502020204030204" pitchFamily="34" charset="0"/>
              </a:rPr>
              <a:t>Apply strategies that foster trust, confidence, and collaboration among team members</a:t>
            </a:r>
          </a:p>
          <a:p>
            <a:pPr marL="171450" lvl="0" indent="-171450" algn="l" rtl="0">
              <a:lnSpc>
                <a:spcPct val="100000"/>
              </a:lnSpc>
              <a:spcBef>
                <a:spcPts val="0"/>
              </a:spcBef>
              <a:spcAft>
                <a:spcPts val="0"/>
              </a:spcAft>
              <a:buSzPts val="1100"/>
              <a:buFont typeface="Arial" panose="020B0604020202020204" pitchFamily="34" charset="0"/>
              <a:buChar char="•"/>
            </a:pPr>
            <a:r>
              <a:rPr lang="en-US" sz="1100">
                <a:latin typeface="Calibri" panose="020F0502020204030204" pitchFamily="34" charset="0"/>
                <a:cs typeface="Calibri" panose="020F0502020204030204" pitchFamily="34" charset="0"/>
              </a:rPr>
              <a:t>Implement systematic, transparent, and effective communication practices within teams</a:t>
            </a:r>
          </a:p>
          <a:p>
            <a:pPr marL="171450" lvl="0" indent="-171450" algn="l" rtl="0">
              <a:lnSpc>
                <a:spcPct val="100000"/>
              </a:lnSpc>
              <a:spcBef>
                <a:spcPts val="0"/>
              </a:spcBef>
              <a:spcAft>
                <a:spcPts val="0"/>
              </a:spcAft>
              <a:buSzPts val="1100"/>
              <a:buFont typeface="Arial" panose="020B0604020202020204" pitchFamily="34" charset="0"/>
              <a:buChar char="•"/>
            </a:pPr>
            <a:r>
              <a:rPr lang="en-US" sz="1100">
                <a:latin typeface="Calibri" panose="020F0502020204030204" pitchFamily="34" charset="0"/>
                <a:cs typeface="Calibri" panose="020F0502020204030204" pitchFamily="34" charset="0"/>
              </a:rPr>
              <a:t>Strengthen collective teacher and leader efficacy through intentional team-based practices</a:t>
            </a:r>
          </a:p>
          <a:p>
            <a:pPr marL="0" lvl="0" indent="0" algn="l" rtl="0">
              <a:lnSpc>
                <a:spcPct val="100000"/>
              </a:lnSpc>
              <a:spcBef>
                <a:spcPts val="0"/>
              </a:spcBef>
              <a:spcAft>
                <a:spcPts val="0"/>
              </a:spcAft>
              <a:buSzPts val="1100"/>
              <a:buNone/>
            </a:pPr>
            <a:endParaRPr>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b="0">
                <a:latin typeface="Calibri" panose="020F0502020204030204" pitchFamily="34" charset="0"/>
                <a:cs typeface="Calibri" panose="020F0502020204030204" pitchFamily="34" charset="0"/>
              </a:rPr>
              <a:t>Identify the objectives your session will be focusing on if your session does not include all of Part 1.</a:t>
            </a:r>
            <a:endParaRPr lang="en" sz="1100" b="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a:latin typeface="Calibri" panose="020F0502020204030204" pitchFamily="34" charset="0"/>
              <a:cs typeface="Calibri" panose="020F0502020204030204" pitchFamily="34" charset="0"/>
            </a:endParaRPr>
          </a:p>
          <a:p>
            <a:pPr marL="0" lvl="0" indent="0" algn="l" rtl="0">
              <a:lnSpc>
                <a:spcPct val="107916"/>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4" name="Google Shape;394;p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
              <a:buNone/>
            </a:pPr>
            <a:r>
              <a:rPr lang="en" sz="1200" b="1">
                <a:latin typeface="Calibri" panose="020F0502020204030204" pitchFamily="34" charset="0"/>
                <a:cs typeface="Calibri" panose="020F0502020204030204" pitchFamily="34" charset="0"/>
              </a:rPr>
              <a:t>To Know/To Do/To Say</a:t>
            </a:r>
            <a:endParaRPr>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300"/>
              <a:buNone/>
            </a:pPr>
            <a:r>
              <a:rPr lang="en" sz="1200">
                <a:latin typeface="Calibri" panose="020F0502020204030204" pitchFamily="34" charset="0"/>
                <a:cs typeface="Calibri" panose="020F0502020204030204" pitchFamily="34" charset="0"/>
              </a:rPr>
              <a:t>Essential Questions help to activate participant thinking and access prior knowledge regarding collaborative teaming. These questions can be posed initially, throughout the session, or at the end. These questions are taken directly from the Blueprint.</a:t>
            </a:r>
            <a:endParaRPr>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300"/>
              <a:buNone/>
            </a:pPr>
            <a:endParaRPr>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300"/>
              <a:buFont typeface="Arial"/>
              <a:buNone/>
              <a:tabLst/>
              <a:defRPr/>
            </a:pPr>
            <a:r>
              <a:rPr lang="en" sz="1200">
                <a:latin typeface="Calibri" panose="020F0502020204030204" pitchFamily="34" charset="0"/>
                <a:cs typeface="Calibri" panose="020F0502020204030204" pitchFamily="34" charset="0"/>
              </a:rPr>
              <a:t>Review how the Essential Questions</a:t>
            </a:r>
            <a:r>
              <a:rPr lang="en-US" sz="1100">
                <a:latin typeface="Calibri" panose="020F0502020204030204" pitchFamily="34" charset="0"/>
                <a:cs typeface="Calibri" panose="020F0502020204030204" pitchFamily="34" charset="0"/>
              </a:rPr>
              <a:t> will help participants reflect on their knowledge for building a culture of shared responsibility for collaborative teaming. P</a:t>
            </a:r>
            <a:r>
              <a:rPr lang="en" sz="1100">
                <a:latin typeface="Calibri" panose="020F0502020204030204" pitchFamily="34" charset="0"/>
                <a:cs typeface="Calibri" panose="020F0502020204030204" pitchFamily="34" charset="0"/>
              </a:rPr>
              <a:t>rovide time for reflective thinking.</a:t>
            </a:r>
            <a:endParaRPr>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300"/>
              <a:buNone/>
            </a:pPr>
            <a:endParaRPr sz="120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300"/>
              <a:buNone/>
            </a:pPr>
            <a:r>
              <a:rPr lang="en" sz="1200" b="1">
                <a:latin typeface="Calibri" panose="020F0502020204030204" pitchFamily="34" charset="0"/>
                <a:cs typeface="Calibri" panose="020F0502020204030204" pitchFamily="34" charset="0"/>
              </a:rPr>
              <a:t>Optional Activity</a:t>
            </a:r>
            <a:endParaRPr>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300"/>
              <a:buFont typeface="Arial" panose="020B0604020202020204" pitchFamily="34" charset="0"/>
              <a:buNone/>
            </a:pPr>
            <a:r>
              <a:rPr lang="en" sz="1200">
                <a:latin typeface="Calibri" panose="020F0502020204030204" pitchFamily="34" charset="0"/>
                <a:cs typeface="Calibri" panose="020F0502020204030204" pitchFamily="34" charset="0"/>
              </a:rPr>
              <a:t>Essential Questions may be written on individual chart paper and placed around the room so they can be referred to throughout the presentation. </a:t>
            </a:r>
          </a:p>
          <a:p>
            <a:pPr marL="171450" lvl="0" indent="-171450" algn="l" rtl="0">
              <a:lnSpc>
                <a:spcPct val="100000"/>
              </a:lnSpc>
              <a:spcBef>
                <a:spcPts val="0"/>
              </a:spcBef>
              <a:spcAft>
                <a:spcPts val="0"/>
              </a:spcAft>
              <a:buSzPts val="300"/>
              <a:buFont typeface="Arial" panose="020B0604020202020204" pitchFamily="34" charset="0"/>
              <a:buChar char="•"/>
            </a:pPr>
            <a:r>
              <a:rPr lang="en" sz="1200">
                <a:latin typeface="Calibri" panose="020F0502020204030204" pitchFamily="34" charset="0"/>
                <a:cs typeface="Calibri" panose="020F0502020204030204" pitchFamily="34" charset="0"/>
              </a:rPr>
              <a:t>You might have participants respond to the questions initially and then later provide opportunities to add to the responses once more learning has taken place. </a:t>
            </a:r>
          </a:p>
          <a:p>
            <a:pPr marL="171450" lvl="0" indent="-171450" algn="l" rtl="0">
              <a:lnSpc>
                <a:spcPct val="100000"/>
              </a:lnSpc>
              <a:spcBef>
                <a:spcPts val="0"/>
              </a:spcBef>
              <a:spcAft>
                <a:spcPts val="0"/>
              </a:spcAft>
              <a:buSzPts val="300"/>
              <a:buFont typeface="Arial" panose="020B0604020202020204" pitchFamily="34" charset="0"/>
              <a:buChar char="•"/>
            </a:pPr>
            <a:r>
              <a:rPr lang="en" sz="1200">
                <a:latin typeface="Calibri" panose="020F0502020204030204" pitchFamily="34" charset="0"/>
                <a:cs typeface="Calibri" panose="020F0502020204030204" pitchFamily="34" charset="0"/>
              </a:rPr>
              <a:t>If time permits, a carousel structure could be used so participants can respond, collaborate, and process the questions.</a:t>
            </a:r>
            <a:endParaRPr sz="1200">
              <a:latin typeface="Calibri" panose="020F0502020204030204" pitchFamily="34" charset="0"/>
              <a:cs typeface="Calibri" panose="020F0502020204030204" pitchFamily="34" charset="0"/>
            </a:endParaRPr>
          </a:p>
        </p:txBody>
      </p:sp>
      <p:sp>
        <p:nvSpPr>
          <p:cNvPr id="395" name="Google Shape;395;p8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 sz="1400" b="0" i="0" u="none" strike="noStrike" cap="none">
                <a:solidFill>
                  <a:srgbClr val="000000"/>
                </a:solidFill>
                <a:latin typeface="Calibri" panose="020F0502020204030204" pitchFamily="34" charset="0"/>
                <a:cs typeface="Calibri" panose="020F0502020204030204" pitchFamily="34" charset="0"/>
                <a:sym typeface="Arial"/>
              </a:rPr>
              <a:t>24</a:t>
            </a:fld>
            <a:endParaRPr sz="1400" b="0" i="0" u="none" strike="noStrike" cap="none">
              <a:solidFill>
                <a:srgbClr val="000000"/>
              </a:solidFill>
              <a:latin typeface="Calibri" panose="020F0502020204030204" pitchFamily="34" charset="0"/>
              <a:cs typeface="Calibri" panose="020F0502020204030204" pitchFamily="34" charset="0"/>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1" name="Google Shape;401;p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solidFill>
                  <a:schemeClr val="tx1"/>
                </a:solidFill>
                <a:latin typeface="Calibri" panose="020F0502020204030204" pitchFamily="34" charset="0"/>
                <a:cs typeface="Calibri" panose="020F0502020204030204" pitchFamily="34" charset="0"/>
              </a:rPr>
              <a:t>To Know/To Do/To Say</a:t>
            </a:r>
            <a:endParaRPr lang="en-US">
              <a:solidFill>
                <a:schemeClr val="tx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US">
                <a:solidFill>
                  <a:schemeClr val="tx1"/>
                </a:solidFill>
                <a:latin typeface="Calibri" panose="020F0502020204030204" pitchFamily="34" charset="0"/>
                <a:cs typeface="Calibri" panose="020F0502020204030204" pitchFamily="34" charset="0"/>
              </a:rPr>
              <a:t>T</a:t>
            </a:r>
            <a:r>
              <a:rPr lang="en-US" b="0">
                <a:solidFill>
                  <a:schemeClr val="tx1"/>
                </a:solidFill>
                <a:latin typeface="Calibri" panose="020F0502020204030204" pitchFamily="34" charset="0"/>
                <a:cs typeface="Calibri" panose="020F0502020204030204" pitchFamily="34" charset="0"/>
              </a:rPr>
              <a:t>his icebreaker teambuilding activity sets the stage for the importance of developing collaborative skills to accomplish goals.</a:t>
            </a:r>
          </a:p>
          <a:p>
            <a:pPr marL="0" lvl="0" indent="0" algn="l" rtl="0">
              <a:lnSpc>
                <a:spcPct val="100000"/>
              </a:lnSpc>
              <a:spcBef>
                <a:spcPts val="0"/>
              </a:spcBef>
              <a:spcAft>
                <a:spcPts val="0"/>
              </a:spcAft>
              <a:buSzPts val="1100"/>
              <a:buNone/>
            </a:pPr>
            <a:endParaRPr lang="en-US" b="0">
              <a:solidFill>
                <a:schemeClr val="tx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US" b="1">
                <a:solidFill>
                  <a:schemeClr val="tx1"/>
                </a:solidFill>
                <a:latin typeface="Calibri" panose="020F0502020204030204" pitchFamily="34" charset="0"/>
                <a:cs typeface="Calibri" panose="020F0502020204030204" pitchFamily="34" charset="0"/>
              </a:rPr>
              <a:t>Marshmallow Towers</a:t>
            </a:r>
          </a:p>
          <a:p>
            <a:pPr marL="171450" lvl="0" indent="-171450" algn="l" rtl="0">
              <a:lnSpc>
                <a:spcPct val="100000"/>
              </a:lnSpc>
              <a:spcBef>
                <a:spcPts val="0"/>
              </a:spcBef>
              <a:spcAft>
                <a:spcPts val="0"/>
              </a:spcAft>
              <a:buSzPts val="1100"/>
              <a:buFont typeface="Arial" panose="020B0604020202020204" pitchFamily="34" charset="0"/>
              <a:buChar char="•"/>
            </a:pPr>
            <a:r>
              <a:rPr lang="en-US" b="0">
                <a:solidFill>
                  <a:schemeClr val="tx1"/>
                </a:solidFill>
                <a:latin typeface="Calibri" panose="020F0502020204030204" pitchFamily="34" charset="0"/>
                <a:cs typeface="Calibri" panose="020F0502020204030204" pitchFamily="34" charset="0"/>
              </a:rPr>
              <a:t>Group participants into collaborative teams of 4-6. </a:t>
            </a:r>
          </a:p>
          <a:p>
            <a:pPr marL="171450" lvl="0" indent="-171450" algn="l" rtl="0">
              <a:lnSpc>
                <a:spcPct val="100000"/>
              </a:lnSpc>
              <a:spcBef>
                <a:spcPts val="0"/>
              </a:spcBef>
              <a:spcAft>
                <a:spcPts val="0"/>
              </a:spcAft>
              <a:buSzPts val="1100"/>
              <a:buFont typeface="Arial" panose="020B0604020202020204" pitchFamily="34" charset="0"/>
              <a:buChar char="•"/>
            </a:pPr>
            <a:r>
              <a:rPr lang="en-US" b="0">
                <a:solidFill>
                  <a:schemeClr val="tx1"/>
                </a:solidFill>
                <a:latin typeface="Calibri" panose="020F0502020204030204" pitchFamily="34" charset="0"/>
                <a:cs typeface="Calibri" panose="020F0502020204030204" pitchFamily="34" charset="0"/>
              </a:rPr>
              <a:t>Give each team 10 mini-marshmallows and 10 sticks of spaghetti.</a:t>
            </a:r>
          </a:p>
          <a:p>
            <a:pPr marL="171450" lvl="0" indent="-171450" algn="l" rtl="0">
              <a:lnSpc>
                <a:spcPct val="100000"/>
              </a:lnSpc>
              <a:spcBef>
                <a:spcPts val="0"/>
              </a:spcBef>
              <a:spcAft>
                <a:spcPts val="0"/>
              </a:spcAft>
              <a:buSzPts val="1100"/>
              <a:buFont typeface="Arial" panose="020B0604020202020204" pitchFamily="34" charset="0"/>
              <a:buChar char="•"/>
            </a:pPr>
            <a:r>
              <a:rPr lang="en-US" b="0">
                <a:solidFill>
                  <a:schemeClr val="tx1"/>
                </a:solidFill>
                <a:latin typeface="Calibri" panose="020F0502020204030204" pitchFamily="34" charset="0"/>
                <a:cs typeface="Calibri" panose="020F0502020204030204" pitchFamily="34" charset="0"/>
              </a:rPr>
              <a:t>Provide 2 minutes for teams to collaboratively discuss a plan for building the highest tower.  </a:t>
            </a:r>
          </a:p>
          <a:p>
            <a:pPr marL="171450" lvl="0" indent="-171450" algn="l" rtl="0">
              <a:lnSpc>
                <a:spcPct val="100000"/>
              </a:lnSpc>
              <a:spcBef>
                <a:spcPts val="0"/>
              </a:spcBef>
              <a:spcAft>
                <a:spcPts val="0"/>
              </a:spcAft>
              <a:buSzPts val="1100"/>
              <a:buFont typeface="Arial" panose="020B0604020202020204" pitchFamily="34" charset="0"/>
              <a:buChar char="•"/>
            </a:pPr>
            <a:r>
              <a:rPr lang="en-US" b="0">
                <a:solidFill>
                  <a:schemeClr val="tx1"/>
                </a:solidFill>
                <a:latin typeface="Calibri" panose="020F0502020204030204" pitchFamily="34" charset="0"/>
                <a:cs typeface="Calibri" panose="020F0502020204030204" pitchFamily="34" charset="0"/>
              </a:rPr>
              <a:t>Next, have the teams work for 3 minutes to build the highest tower possible only using the supplies given. Allow no talking during the building phase. Nonverbal communication is allowed.  </a:t>
            </a:r>
          </a:p>
          <a:p>
            <a:pPr marL="171450" lvl="0" indent="-171450" algn="l" rtl="0">
              <a:lnSpc>
                <a:spcPct val="100000"/>
              </a:lnSpc>
              <a:spcBef>
                <a:spcPts val="0"/>
              </a:spcBef>
              <a:spcAft>
                <a:spcPts val="0"/>
              </a:spcAft>
              <a:buSzPts val="1100"/>
              <a:buFont typeface="Arial" panose="020B0604020202020204" pitchFamily="34" charset="0"/>
              <a:buChar char="•"/>
            </a:pPr>
            <a:r>
              <a:rPr lang="en-US" b="0">
                <a:solidFill>
                  <a:schemeClr val="tx1"/>
                </a:solidFill>
                <a:latin typeface="Calibri" panose="020F0502020204030204" pitchFamily="34" charset="0"/>
                <a:cs typeface="Calibri" panose="020F0502020204030204" pitchFamily="34" charset="0"/>
              </a:rPr>
              <a:t>Measure or compare to determine the highest tower. </a:t>
            </a:r>
          </a:p>
          <a:p>
            <a:pPr marL="0" lvl="0" indent="0" algn="l" rtl="0">
              <a:lnSpc>
                <a:spcPct val="100000"/>
              </a:lnSpc>
              <a:spcBef>
                <a:spcPts val="0"/>
              </a:spcBef>
              <a:spcAft>
                <a:spcPts val="0"/>
              </a:spcAft>
              <a:buSzPts val="1100"/>
              <a:buNone/>
            </a:pPr>
            <a:endParaRPr lang="en-US" b="0">
              <a:solidFill>
                <a:schemeClr val="tx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US" b="0">
                <a:solidFill>
                  <a:schemeClr val="tx1"/>
                </a:solidFill>
                <a:latin typeface="Calibri" panose="020F0502020204030204" pitchFamily="34" charset="0"/>
                <a:cs typeface="Calibri" panose="020F0502020204030204" pitchFamily="34" charset="0"/>
              </a:rPr>
              <a:t>Reflect on these questions</a:t>
            </a:r>
          </a:p>
          <a:p>
            <a:pPr marL="171450" lvl="0" indent="-171450" algn="l" rtl="0">
              <a:lnSpc>
                <a:spcPct val="100000"/>
              </a:lnSpc>
              <a:spcBef>
                <a:spcPts val="0"/>
              </a:spcBef>
              <a:spcAft>
                <a:spcPts val="0"/>
              </a:spcAft>
              <a:buSzPts val="1100"/>
              <a:buFont typeface="Arial" panose="020B0604020202020204" pitchFamily="34" charset="0"/>
              <a:buChar char="•"/>
            </a:pPr>
            <a:r>
              <a:rPr lang="en-US" b="0">
                <a:solidFill>
                  <a:schemeClr val="tx1"/>
                </a:solidFill>
                <a:latin typeface="Calibri" panose="020F0502020204030204" pitchFamily="34" charset="0"/>
                <a:cs typeface="Calibri" panose="020F0502020204030204" pitchFamily="34" charset="0"/>
              </a:rPr>
              <a:t>Did having a common goal keep members focused?</a:t>
            </a:r>
          </a:p>
          <a:p>
            <a:pPr marL="171450" lvl="0" indent="-171450" algn="l" rtl="0">
              <a:lnSpc>
                <a:spcPct val="100000"/>
              </a:lnSpc>
              <a:spcBef>
                <a:spcPts val="0"/>
              </a:spcBef>
              <a:spcAft>
                <a:spcPts val="0"/>
              </a:spcAft>
              <a:buSzPts val="1100"/>
              <a:buFont typeface="Arial" panose="020B0604020202020204" pitchFamily="34" charset="0"/>
              <a:buChar char="•"/>
            </a:pPr>
            <a:r>
              <a:rPr lang="en-US" b="0">
                <a:solidFill>
                  <a:schemeClr val="tx1"/>
                </a:solidFill>
                <a:latin typeface="Calibri" panose="020F0502020204030204" pitchFamily="34" charset="0"/>
                <a:cs typeface="Calibri" panose="020F0502020204030204" pitchFamily="34" charset="0"/>
              </a:rPr>
              <a:t>How was team planning helpful?</a:t>
            </a:r>
          </a:p>
          <a:p>
            <a:pPr marL="171450" lvl="0" indent="-171450" algn="l" rtl="0">
              <a:lnSpc>
                <a:spcPct val="100000"/>
              </a:lnSpc>
              <a:spcBef>
                <a:spcPts val="0"/>
              </a:spcBef>
              <a:spcAft>
                <a:spcPts val="0"/>
              </a:spcAft>
              <a:buSzPts val="1100"/>
              <a:buFont typeface="Arial" panose="020B0604020202020204" pitchFamily="34" charset="0"/>
              <a:buChar char="•"/>
            </a:pPr>
            <a:r>
              <a:rPr lang="en-US" b="0">
                <a:solidFill>
                  <a:schemeClr val="tx1"/>
                </a:solidFill>
                <a:latin typeface="Calibri" panose="020F0502020204030204" pitchFamily="34" charset="0"/>
                <a:cs typeface="Calibri" panose="020F0502020204030204" pitchFamily="34" charset="0"/>
              </a:rPr>
              <a:t>What could have improved team planning?</a:t>
            </a:r>
          </a:p>
          <a:p>
            <a:pPr marL="171450" lvl="0" indent="-171450" algn="l" rtl="0">
              <a:lnSpc>
                <a:spcPct val="100000"/>
              </a:lnSpc>
              <a:spcBef>
                <a:spcPts val="0"/>
              </a:spcBef>
              <a:spcAft>
                <a:spcPts val="0"/>
              </a:spcAft>
              <a:buSzPts val="1100"/>
              <a:buFont typeface="Arial" panose="020B0604020202020204" pitchFamily="34" charset="0"/>
              <a:buChar char="•"/>
            </a:pPr>
            <a:r>
              <a:rPr lang="en-US" b="0">
                <a:solidFill>
                  <a:schemeClr val="tx1"/>
                </a:solidFill>
                <a:latin typeface="Calibri" panose="020F0502020204030204" pitchFamily="34" charset="0"/>
                <a:cs typeface="Calibri" panose="020F0502020204030204" pitchFamily="34" charset="0"/>
              </a:rPr>
              <a:t>How did limited team communication during the building phase impede team progress?</a:t>
            </a:r>
          </a:p>
          <a:p>
            <a:pPr marL="171450" lvl="0" indent="-171450" algn="l" rtl="0">
              <a:lnSpc>
                <a:spcPct val="100000"/>
              </a:lnSpc>
              <a:spcBef>
                <a:spcPts val="0"/>
              </a:spcBef>
              <a:spcAft>
                <a:spcPts val="0"/>
              </a:spcAft>
              <a:buSzPts val="1100"/>
              <a:buFont typeface="Arial" panose="020B0604020202020204" pitchFamily="34" charset="0"/>
              <a:buChar char="•"/>
            </a:pPr>
            <a:r>
              <a:rPr lang="en-US" b="0">
                <a:solidFill>
                  <a:schemeClr val="tx1"/>
                </a:solidFill>
                <a:latin typeface="Calibri" panose="020F0502020204030204" pitchFamily="34" charset="0"/>
                <a:cs typeface="Calibri" panose="020F0502020204030204" pitchFamily="34" charset="0"/>
              </a:rPr>
              <a:t>What collaborative skills were helpful in reaching your goal?</a:t>
            </a:r>
          </a:p>
          <a:p>
            <a:pPr marL="171450" lvl="0" indent="-171450" algn="l" rtl="0">
              <a:lnSpc>
                <a:spcPct val="100000"/>
              </a:lnSpc>
              <a:spcBef>
                <a:spcPts val="0"/>
              </a:spcBef>
              <a:spcAft>
                <a:spcPts val="0"/>
              </a:spcAft>
              <a:buSzPts val="1100"/>
              <a:buFont typeface="Arial" panose="020B0604020202020204" pitchFamily="34" charset="0"/>
              <a:buChar char="•"/>
            </a:pPr>
            <a:r>
              <a:rPr lang="en-US" b="0">
                <a:solidFill>
                  <a:schemeClr val="tx1"/>
                </a:solidFill>
                <a:latin typeface="Calibri" panose="020F0502020204030204" pitchFamily="34" charset="0"/>
                <a:cs typeface="Calibri" panose="020F0502020204030204" pitchFamily="34" charset="0"/>
              </a:rPr>
              <a:t>What collaborative skills could have been improved to more easily reach the goal?</a:t>
            </a:r>
          </a:p>
          <a:p>
            <a:pPr marL="457200" lvl="0" indent="-298450" algn="l" rtl="0">
              <a:lnSpc>
                <a:spcPct val="100000"/>
              </a:lnSpc>
              <a:spcBef>
                <a:spcPts val="0"/>
              </a:spcBef>
              <a:spcAft>
                <a:spcPts val="0"/>
              </a:spcAft>
              <a:buSzPts val="1100"/>
              <a:buFont typeface="Arial"/>
              <a:buChar char="•"/>
            </a:pPr>
            <a:endParaRPr lang="en-US" b="0">
              <a:solidFill>
                <a:schemeClr val="tx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None/>
            </a:pPr>
            <a:r>
              <a:rPr lang="en-US" b="1">
                <a:solidFill>
                  <a:schemeClr val="tx1"/>
                </a:solidFill>
                <a:latin typeface="Calibri" panose="020F0502020204030204" pitchFamily="34" charset="0"/>
                <a:cs typeface="Calibri" panose="020F0502020204030204" pitchFamily="34" charset="0"/>
              </a:rPr>
              <a:t>Optional Activity</a:t>
            </a:r>
          </a:p>
          <a:p>
            <a:pPr marL="0" lvl="0" indent="0" algn="l" rtl="0">
              <a:lnSpc>
                <a:spcPct val="100000"/>
              </a:lnSpc>
              <a:spcBef>
                <a:spcPts val="0"/>
              </a:spcBef>
              <a:spcAft>
                <a:spcPts val="0"/>
              </a:spcAft>
              <a:buNone/>
            </a:pPr>
            <a:r>
              <a:rPr lang="en-US" b="0">
                <a:solidFill>
                  <a:schemeClr val="tx1"/>
                </a:solidFill>
                <a:latin typeface="Calibri" panose="020F0502020204030204" pitchFamily="34" charset="0"/>
                <a:cs typeface="Calibri" panose="020F0502020204030204" pitchFamily="34" charset="0"/>
              </a:rPr>
              <a:t>Paper Towers</a:t>
            </a:r>
            <a:r>
              <a:rPr lang="en-US">
                <a:solidFill>
                  <a:schemeClr val="tx1"/>
                </a:solidFill>
                <a:latin typeface="Calibri" panose="020F0502020204030204" pitchFamily="34" charset="0"/>
                <a:cs typeface="Calibri" panose="020F0502020204030204" pitchFamily="34" charset="0"/>
              </a:rPr>
              <a:t>: The same procedure is followed as Marshmallow Towers but 8 sheets of paper are given to each team. The paper is folded or configured in any way to build a tower.</a:t>
            </a:r>
          </a:p>
          <a:p>
            <a:pPr marL="457200" lvl="0" indent="-228600" algn="l" rtl="0">
              <a:lnSpc>
                <a:spcPct val="100000"/>
              </a:lnSpc>
              <a:spcBef>
                <a:spcPts val="0"/>
              </a:spcBef>
              <a:spcAft>
                <a:spcPts val="0"/>
              </a:spcAft>
              <a:buSzPts val="1100"/>
              <a:buFont typeface="Arial"/>
              <a:buNone/>
            </a:pPr>
            <a:endParaRPr b="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1100"/>
              <a:buFont typeface="Arial"/>
              <a:buNone/>
            </a:pPr>
            <a:r>
              <a:rPr lang="en" b="1" i="0">
                <a:latin typeface="Calibri" panose="020F0502020204030204" pitchFamily="34" charset="0"/>
                <a:cs typeface="Calibri" panose="020F0502020204030204" pitchFamily="34" charset="0"/>
              </a:rPr>
              <a:t>R</a:t>
            </a:r>
            <a:r>
              <a:rPr lang="en" b="1" i="0">
                <a:solidFill>
                  <a:schemeClr val="tx1"/>
                </a:solidFill>
                <a:latin typeface="Calibri" panose="020F0502020204030204" pitchFamily="34" charset="0"/>
                <a:cs typeface="Calibri" panose="020F0502020204030204" pitchFamily="34" charset="0"/>
              </a:rPr>
              <a:t>eference</a:t>
            </a:r>
            <a:endParaRPr>
              <a:solidFill>
                <a:schemeClr val="tx1"/>
              </a:solidFill>
              <a:latin typeface="Calibri" panose="020F0502020204030204" pitchFamily="34" charset="0"/>
              <a:cs typeface="Calibri" panose="020F0502020204030204" pitchFamily="34" charset="0"/>
            </a:endParaRPr>
          </a:p>
          <a:p>
            <a:pPr marL="171450" indent="-171450">
              <a:buChar char="•"/>
            </a:pPr>
            <a:r>
              <a:rPr lang="en-US">
                <a:solidFill>
                  <a:schemeClr val="tx1"/>
                </a:solidFill>
                <a:latin typeface="Calibri" panose="020F0502020204030204" pitchFamily="34" charset="0"/>
                <a:cs typeface="Calibri" panose="020F0502020204030204" pitchFamily="34" charset="0"/>
              </a:rPr>
              <a:t>Tanner</a:t>
            </a:r>
            <a:r>
              <a:rPr lang="en-US" b="0" i="0">
                <a:solidFill>
                  <a:schemeClr val="tx1"/>
                </a:solidFill>
                <a:latin typeface="Calibri" panose="020F0502020204030204" pitchFamily="34" charset="0"/>
                <a:cs typeface="Calibri" panose="020F0502020204030204" pitchFamily="34" charset="0"/>
              </a:rPr>
              <a:t>, K. (2023</a:t>
            </a:r>
            <a:r>
              <a:rPr lang="en-US">
                <a:solidFill>
                  <a:schemeClr val="tx1"/>
                </a:solidFill>
                <a:latin typeface="Calibri" panose="020F0502020204030204" pitchFamily="34" charset="0"/>
                <a:cs typeface="Calibri" panose="020F0502020204030204" pitchFamily="34" charset="0"/>
              </a:rPr>
              <a:t>, November 2</a:t>
            </a:r>
            <a:r>
              <a:rPr lang="en-US" b="0" i="0">
                <a:solidFill>
                  <a:schemeClr val="tx1"/>
                </a:solidFill>
                <a:latin typeface="Calibri" panose="020F0502020204030204" pitchFamily="34" charset="0"/>
                <a:cs typeface="Calibri" panose="020F0502020204030204" pitchFamily="34" charset="0"/>
              </a:rPr>
              <a:t>). </a:t>
            </a:r>
            <a:r>
              <a:rPr lang="en-US" b="0" i="1">
                <a:solidFill>
                  <a:schemeClr val="tx1"/>
                </a:solidFill>
                <a:latin typeface="Calibri" panose="020F0502020204030204" pitchFamily="34" charset="0"/>
                <a:cs typeface="Calibri" panose="020F0502020204030204" pitchFamily="34" charset="0"/>
              </a:rPr>
              <a:t>41 </a:t>
            </a:r>
            <a:r>
              <a:rPr lang="en-US" i="1">
                <a:solidFill>
                  <a:schemeClr val="tx1"/>
                </a:solidFill>
                <a:latin typeface="Calibri" panose="020F0502020204030204" pitchFamily="34" charset="0"/>
                <a:cs typeface="Calibri" panose="020F0502020204030204" pitchFamily="34" charset="0"/>
              </a:rPr>
              <a:t>games</a:t>
            </a:r>
            <a:r>
              <a:rPr lang="en-US" b="0" i="1">
                <a:solidFill>
                  <a:schemeClr val="tx1"/>
                </a:solidFill>
                <a:latin typeface="Calibri" panose="020F0502020204030204" pitchFamily="34" charset="0"/>
                <a:cs typeface="Calibri" panose="020F0502020204030204" pitchFamily="34" charset="0"/>
              </a:rPr>
              <a:t> for educators to build better teams</a:t>
            </a:r>
            <a:r>
              <a:rPr lang="en-US" b="0">
                <a:solidFill>
                  <a:schemeClr val="tx1"/>
                </a:solidFill>
                <a:latin typeface="Calibri" panose="020F0502020204030204" pitchFamily="34" charset="0"/>
                <a:cs typeface="Calibri" panose="020F0502020204030204" pitchFamily="34" charset="0"/>
              </a:rPr>
              <a:t>. </a:t>
            </a:r>
            <a:r>
              <a:rPr lang="en-US" b="0" i="0">
                <a:solidFill>
                  <a:schemeClr val="tx1"/>
                </a:solidFill>
                <a:latin typeface="Calibri" panose="020F0502020204030204" pitchFamily="34" charset="0"/>
                <a:cs typeface="Calibri" panose="020F0502020204030204" pitchFamily="34" charset="0"/>
              </a:rPr>
              <a:t>Teaching Expertise</a:t>
            </a:r>
            <a:r>
              <a:rPr lang="en-US" b="0">
                <a:solidFill>
                  <a:schemeClr val="tx1"/>
                </a:solidFill>
                <a:latin typeface="Calibri" panose="020F0502020204030204" pitchFamily="34" charset="0"/>
                <a:cs typeface="Calibri" panose="020F0502020204030204" pitchFamily="34" charset="0"/>
              </a:rPr>
              <a:t>. </a:t>
            </a:r>
            <a:r>
              <a:rPr lang="en-US" b="0">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https://www.teachingexpertise.com/teacher-life/games-for-educators/</a:t>
            </a:r>
            <a:r>
              <a:rPr lang="en-US">
                <a:solidFill>
                  <a:schemeClr val="tx1"/>
                </a:solidFill>
                <a:latin typeface="Calibri" panose="020F0502020204030204" pitchFamily="34" charset="0"/>
                <a:cs typeface="Calibri" panose="020F0502020204030204" pitchFamily="34" charset="0"/>
              </a:rPr>
              <a:t> </a:t>
            </a:r>
          </a:p>
          <a:p>
            <a:pPr marL="158750" lvl="0" indent="0" algn="l" rtl="0">
              <a:lnSpc>
                <a:spcPct val="100000"/>
              </a:lnSpc>
              <a:spcBef>
                <a:spcPts val="0"/>
              </a:spcBef>
              <a:spcAft>
                <a:spcPts val="0"/>
              </a:spcAft>
              <a:buSzPts val="1100"/>
              <a:buFont typeface="Arial"/>
              <a:buNone/>
            </a:pPr>
            <a:endParaRPr b="0">
              <a:latin typeface="Calibri" panose="020F0502020204030204" pitchFamily="34" charset="0"/>
              <a:cs typeface="Calibri" panose="020F0502020204030204" pitchFamily="34" charset="0"/>
            </a:endParaRPr>
          </a:p>
          <a:p>
            <a:pPr marL="158750" lvl="0" indent="0" algn="l" rtl="0">
              <a:lnSpc>
                <a:spcPct val="100000"/>
              </a:lnSpc>
              <a:spcBef>
                <a:spcPts val="0"/>
              </a:spcBef>
              <a:spcAft>
                <a:spcPts val="0"/>
              </a:spcAft>
              <a:buSzPts val="1100"/>
              <a:buFont typeface="Arial"/>
              <a:buNone/>
            </a:pPr>
            <a:endParaRPr b="0">
              <a:latin typeface="Calibri" panose="020F0502020204030204" pitchFamily="34" charset="0"/>
              <a:cs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8" name="Google Shape;478;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a:solidFill>
                  <a:srgbClr val="2A2A2A"/>
                </a:solidFill>
                <a:latin typeface="Calibri" panose="020F0502020204030204" pitchFamily="34" charset="0"/>
                <a:cs typeface="Calibri" panose="020F0502020204030204" pitchFamily="34" charset="0"/>
              </a:rPr>
              <a:t>Optional Slide/Activity</a:t>
            </a:r>
          </a:p>
          <a:p>
            <a:pPr marL="0" lvl="0" indent="0" algn="l" rtl="0">
              <a:lnSpc>
                <a:spcPct val="100000"/>
              </a:lnSpc>
              <a:spcBef>
                <a:spcPts val="0"/>
              </a:spcBef>
              <a:spcAft>
                <a:spcPts val="0"/>
              </a:spcAft>
              <a:buSzPts val="1100"/>
              <a:buNone/>
            </a:pPr>
            <a:r>
              <a:rPr lang="en-US" b="1">
                <a:solidFill>
                  <a:srgbClr val="2A2A2A"/>
                </a:solidFill>
                <a:latin typeface="Calibri" panose="020F0502020204030204" pitchFamily="34" charset="0"/>
                <a:cs typeface="Calibri" panose="020F0502020204030204" pitchFamily="34" charset="0"/>
              </a:rPr>
              <a:t>Link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i="1">
                <a:solidFill>
                  <a:srgbClr val="2A2A2A"/>
                </a:solidFill>
                <a:latin typeface="Calibri" panose="020F0502020204030204" pitchFamily="34" charset="0"/>
                <a:cs typeface="Calibri" panose="020F0502020204030204" pitchFamily="34" charset="0"/>
              </a:rPr>
              <a:t>Benefits of teaming: Educator retention, educator leadership opportunities, and student learning</a:t>
            </a:r>
            <a:r>
              <a:rPr lang="en-US">
                <a:solidFill>
                  <a:srgbClr val="2A2A2A"/>
                </a:solidFill>
                <a:latin typeface="Calibri" panose="020F0502020204030204" pitchFamily="34" charset="0"/>
                <a:cs typeface="Calibri" panose="020F0502020204030204" pitchFamily="34" charset="0"/>
              </a:rPr>
              <a:t>, </a:t>
            </a:r>
            <a:r>
              <a:rPr lang="en-US" u="sng">
                <a:solidFill>
                  <a:schemeClr val="hlink"/>
                </a:solidFill>
                <a:latin typeface="Calibri" panose="020F0502020204030204" pitchFamily="34" charset="0"/>
                <a:cs typeface="Calibri" panose="020F0502020204030204" pitchFamily="34" charset="0"/>
              </a:rPr>
              <a:t>https://www.youtube.com/watch?v=5OTRWm7wNbY</a:t>
            </a:r>
            <a:r>
              <a:rPr lang="en-US">
                <a:solidFill>
                  <a:srgbClr val="2A2A2A"/>
                </a:solidFill>
                <a:latin typeface="Calibri" panose="020F0502020204030204" pitchFamily="34" charset="0"/>
                <a:cs typeface="Calibri" panose="020F0502020204030204" pitchFamily="34" charset="0"/>
              </a:rPr>
              <a:t>, </a:t>
            </a:r>
            <a:r>
              <a:rPr lang="en-US" b="0">
                <a:solidFill>
                  <a:srgbClr val="2A2A2A"/>
                </a:solidFill>
                <a:latin typeface="Calibri" panose="020F0502020204030204" pitchFamily="34" charset="0"/>
                <a:cs typeface="Calibri" panose="020F0502020204030204" pitchFamily="34" charset="0"/>
              </a:rPr>
              <a:t>2:51 </a:t>
            </a:r>
          </a:p>
          <a:p>
            <a:pPr marL="0" lvl="0" indent="0" algn="l" rtl="0">
              <a:lnSpc>
                <a:spcPct val="100000"/>
              </a:lnSpc>
              <a:spcBef>
                <a:spcPts val="0"/>
              </a:spcBef>
              <a:spcAft>
                <a:spcPts val="0"/>
              </a:spcAft>
              <a:buSzPts val="1100"/>
              <a:buNone/>
            </a:pPr>
            <a:endParaRPr lang="en" b="1">
              <a:solidFill>
                <a:srgbClr val="2A2A2A"/>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b="1">
                <a:solidFill>
                  <a:srgbClr val="2A2A2A"/>
                </a:solidFill>
                <a:latin typeface="Calibri" panose="020F0502020204030204" pitchFamily="34" charset="0"/>
                <a:cs typeface="Calibri" panose="020F0502020204030204" pitchFamily="34" charset="0"/>
              </a:rPr>
              <a:t>To Know/To Say</a:t>
            </a:r>
            <a:endParaRPr b="1">
              <a:solidFill>
                <a:srgbClr val="2A2A2A"/>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a:solidFill>
                  <a:srgbClr val="2A2A2A"/>
                </a:solidFill>
                <a:latin typeface="Calibri" panose="020F0502020204030204" pitchFamily="34" charset="0"/>
                <a:cs typeface="Calibri" panose="020F0502020204030204" pitchFamily="34" charset="0"/>
              </a:rPr>
              <a:t>We will now listen to a testimonial as Justin Wing, Assistant Superintendent of Human Resources at Mesa Public Schools, shares three benefits of collaborative teaming: educator retention, educator leadership opportunities, and student learning.</a:t>
            </a:r>
            <a:endParaRPr>
              <a:solidFill>
                <a:srgbClr val="2A2A2A"/>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a:solidFill>
                <a:srgbClr val="2A2A2A"/>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b="1">
                <a:solidFill>
                  <a:srgbClr val="2A2A2A"/>
                </a:solidFill>
                <a:latin typeface="Calibri" panose="020F0502020204030204" pitchFamily="34" charset="0"/>
                <a:cs typeface="Calibri" panose="020F0502020204030204" pitchFamily="34" charset="0"/>
              </a:rPr>
              <a:t>To Do</a:t>
            </a:r>
            <a:endParaRPr b="1">
              <a:solidFill>
                <a:srgbClr val="2A2A2A"/>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a:solidFill>
                  <a:srgbClr val="2A2A2A"/>
                </a:solidFill>
                <a:latin typeface="Calibri" panose="020F0502020204030204" pitchFamily="34" charset="0"/>
                <a:cs typeface="Calibri" panose="020F0502020204030204" pitchFamily="34" charset="0"/>
              </a:rPr>
              <a:t>Introduce and show the video. Ask participants to then Turn &amp; Talk to a shoulder partner about the benefits they have seen from participating in collaborative teams. They can also share challenges they have faced with teaming and strategies to overcome the challenges.</a:t>
            </a:r>
          </a:p>
          <a:p>
            <a:pPr marL="0" lvl="0" indent="0" algn="l" rtl="0">
              <a:lnSpc>
                <a:spcPct val="100000"/>
              </a:lnSpc>
              <a:spcBef>
                <a:spcPts val="0"/>
              </a:spcBef>
              <a:spcAft>
                <a:spcPts val="0"/>
              </a:spcAft>
              <a:buSzPts val="1100"/>
              <a:buNone/>
            </a:pPr>
            <a:endParaRPr lang="en">
              <a:solidFill>
                <a:srgbClr val="2A2A2A"/>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b="1">
                <a:solidFill>
                  <a:srgbClr val="2A2A2A"/>
                </a:solidFill>
                <a:latin typeface="Calibri" panose="020F0502020204030204" pitchFamily="34" charset="0"/>
                <a:cs typeface="Calibri" panose="020F0502020204030204" pitchFamily="34" charset="0"/>
              </a:rPr>
              <a:t>Reflection Questions</a:t>
            </a:r>
          </a:p>
          <a:p>
            <a:pPr marL="171450" lvl="0" indent="-171450" algn="l" rtl="0">
              <a:lnSpc>
                <a:spcPct val="100000"/>
              </a:lnSpc>
              <a:spcBef>
                <a:spcPts val="0"/>
              </a:spcBef>
              <a:spcAft>
                <a:spcPts val="0"/>
              </a:spcAft>
              <a:buSzPts val="1100"/>
              <a:buFont typeface="Arial" panose="020B0604020202020204" pitchFamily="34" charset="0"/>
              <a:buChar char="•"/>
            </a:pPr>
            <a:r>
              <a:rPr lang="en-US" sz="1100">
                <a:latin typeface="Calibri" panose="020F0502020204030204" pitchFamily="34" charset="0"/>
                <a:cs typeface="Calibri" panose="020F0502020204030204" pitchFamily="34" charset="0"/>
              </a:rPr>
              <a:t>Why does collaborative teaming help to retain teachers?</a:t>
            </a:r>
          </a:p>
          <a:p>
            <a:pPr marL="171450" lvl="0" indent="-171450" algn="l" rtl="0">
              <a:lnSpc>
                <a:spcPct val="100000"/>
              </a:lnSpc>
              <a:spcBef>
                <a:spcPts val="0"/>
              </a:spcBef>
              <a:spcAft>
                <a:spcPts val="0"/>
              </a:spcAft>
              <a:buSzPts val="1100"/>
              <a:buFont typeface="Arial" panose="020B0604020202020204" pitchFamily="34" charset="0"/>
              <a:buChar char="•"/>
            </a:pPr>
            <a:r>
              <a:rPr lang="en-US" sz="1100">
                <a:latin typeface="Calibri" panose="020F0502020204030204" pitchFamily="34" charset="0"/>
                <a:cs typeface="Calibri" panose="020F0502020204030204" pitchFamily="34" charset="0"/>
              </a:rPr>
              <a:t>How is educator leadership strengthened through collaborative teaming?</a:t>
            </a:r>
          </a:p>
          <a:p>
            <a:pPr marL="171450" lvl="0" indent="-171450" algn="l" rtl="0">
              <a:lnSpc>
                <a:spcPct val="100000"/>
              </a:lnSpc>
              <a:spcBef>
                <a:spcPts val="0"/>
              </a:spcBef>
              <a:spcAft>
                <a:spcPts val="0"/>
              </a:spcAft>
              <a:buSzPts val="1100"/>
              <a:buFont typeface="Arial" panose="020B0604020202020204" pitchFamily="34" charset="0"/>
              <a:buChar char="•"/>
            </a:pPr>
            <a:r>
              <a:rPr lang="en-US" sz="1100">
                <a:latin typeface="Calibri" panose="020F0502020204030204" pitchFamily="34" charset="0"/>
                <a:cs typeface="Calibri" panose="020F0502020204030204" pitchFamily="34" charset="0"/>
              </a:rPr>
              <a:t>How does having collaborative teams improve student learning?</a:t>
            </a:r>
            <a:r>
              <a:rPr lang="en-US" sz="1100">
                <a:solidFill>
                  <a:srgbClr val="2A2A2A"/>
                </a:solidFill>
                <a:latin typeface="Calibri" panose="020F0502020204030204" pitchFamily="34" charset="0"/>
                <a:cs typeface="Calibri" panose="020F0502020204030204" pitchFamily="34" charset="0"/>
              </a:rPr>
              <a:t> </a:t>
            </a:r>
            <a:endParaRPr lang="en-US" sz="110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a:solidFill>
                <a:srgbClr val="2A2A2A"/>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b="1">
                <a:latin typeface="Calibri" panose="020F0502020204030204" pitchFamily="34" charset="0"/>
                <a:cs typeface="Calibri" panose="020F0502020204030204" pitchFamily="34" charset="0"/>
              </a:rPr>
              <a:t>Reference</a:t>
            </a:r>
            <a:endParaRPr b="1">
              <a:latin typeface="Calibri" panose="020F0502020204030204" pitchFamily="34" charset="0"/>
              <a:cs typeface="Calibri" panose="020F0502020204030204" pitchFamily="34" charset="0"/>
            </a:endParaRPr>
          </a:p>
          <a:p>
            <a:pPr marL="171450" indent="-171450">
              <a:buChar char="•"/>
            </a:pPr>
            <a:r>
              <a:rPr lang="en-US">
                <a:solidFill>
                  <a:schemeClr val="tx1"/>
                </a:solidFill>
                <a:latin typeface="Calibri" panose="020F0502020204030204" pitchFamily="34" charset="0"/>
                <a:cs typeface="Calibri" panose="020F0502020204030204" pitchFamily="34" charset="0"/>
              </a:rPr>
              <a:t>ASU Mary Lou Fulton College. (2020, August 5). </a:t>
            </a:r>
            <a:r>
              <a:rPr lang="en-US" i="1">
                <a:solidFill>
                  <a:schemeClr val="tx1"/>
                </a:solidFill>
                <a:latin typeface="Calibri" panose="020F0502020204030204" pitchFamily="34" charset="0"/>
                <a:cs typeface="Calibri" panose="020F0502020204030204" pitchFamily="34" charset="0"/>
              </a:rPr>
              <a:t>Benefits of teaming: Educator retention, educator leadership opportunities, and student learning</a:t>
            </a:r>
            <a:r>
              <a:rPr lang="en-US">
                <a:solidFill>
                  <a:schemeClr val="tx1"/>
                </a:solidFill>
                <a:latin typeface="Calibri" panose="020F0502020204030204" pitchFamily="34" charset="0"/>
                <a:cs typeface="Calibri" panose="020F0502020204030204" pitchFamily="34" charset="0"/>
              </a:rPr>
              <a:t> [Video]. YouTube. </a:t>
            </a:r>
            <a:r>
              <a:rPr lang="en-US">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https://www.youtube.com/watch?v=5OTRWm7wNbY</a:t>
            </a:r>
            <a:r>
              <a:rPr lang="en-US">
                <a:solidFill>
                  <a:schemeClr val="tx1"/>
                </a:solidFill>
                <a:latin typeface="Calibri" panose="020F0502020204030204" pitchFamily="34" charset="0"/>
                <a:cs typeface="Calibri" panose="020F0502020204030204" pitchFamily="34" charset="0"/>
              </a:rPr>
              <a:t> </a:t>
            </a:r>
            <a:endParaRPr>
              <a:solidFill>
                <a:schemeClr val="tx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b="1">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b="1">
              <a:latin typeface="Calibri" panose="020F0502020204030204" pitchFamily="34" charset="0"/>
              <a:cs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82:notes"/>
          <p:cNvSpPr>
            <a:spLocks noGrp="1" noRot="1" noChangeAspect="1"/>
          </p:cNvSpPr>
          <p:nvPr>
            <p:ph type="sldImg" idx="2"/>
          </p:nvPr>
        </p:nvSpPr>
        <p:spPr>
          <a:xfrm>
            <a:off x="423863" y="704850"/>
            <a:ext cx="6254750"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416" name="Google Shape;416;p82:notes"/>
          <p:cNvSpPr txBox="1">
            <a:spLocks noGrp="1"/>
          </p:cNvSpPr>
          <p:nvPr>
            <p:ph type="body" idx="1"/>
          </p:nvPr>
        </p:nvSpPr>
        <p:spPr>
          <a:xfrm>
            <a:off x="710247" y="4459526"/>
            <a:ext cx="5681980" cy="4224813"/>
          </a:xfrm>
          <a:prstGeom prst="rect">
            <a:avLst/>
          </a:prstGeom>
          <a:noFill/>
          <a:ln>
            <a:noFill/>
          </a:ln>
        </p:spPr>
        <p:txBody>
          <a:bodyPr spcFirstLastPara="1" wrap="square" lIns="94200" tIns="47100" rIns="94200" bIns="47100" anchor="t" anchorCtr="0">
            <a:noAutofit/>
          </a:bodyPr>
          <a:lstStyle/>
          <a:p>
            <a:pPr marL="0" marR="0" lvl="0" indent="0" algn="l" rtl="0">
              <a:lnSpc>
                <a:spcPct val="100000"/>
              </a:lnSpc>
              <a:spcBef>
                <a:spcPts val="0"/>
              </a:spcBef>
              <a:spcAft>
                <a:spcPts val="0"/>
              </a:spcAft>
              <a:buSzPts val="400"/>
              <a:buNone/>
            </a:pPr>
            <a:r>
              <a:rPr lang="en" b="1" i="0" u="none" strike="noStrike" cap="none">
                <a:solidFill>
                  <a:schemeClr val="dk1"/>
                </a:solidFill>
                <a:latin typeface="Calibri" panose="020F0502020204030204" pitchFamily="34" charset="0"/>
                <a:cs typeface="Calibri" panose="020F0502020204030204" pitchFamily="34" charset="0"/>
              </a:rPr>
              <a:t>To Know/To Say</a:t>
            </a:r>
            <a:endParaRPr>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SzPts val="400"/>
              <a:buNone/>
            </a:pPr>
            <a:r>
              <a:rPr lang="en" i="0" u="none" strike="noStrike" cap="none">
                <a:solidFill>
                  <a:schemeClr val="dk1"/>
                </a:solidFill>
                <a:latin typeface="Calibri" panose="020F0502020204030204" pitchFamily="34" charset="0"/>
                <a:cs typeface="Calibri" panose="020F0502020204030204" pitchFamily="34" charset="0"/>
              </a:rPr>
              <a:t>In this definition, the educators refers to all relevant school personnel (teachers, paraprofessionals, specialized teachers, special education teachers, counselors, administrators, social workers, etc.). Every school setting is different, but when appropriate, any or all of these educators must be actively engaged in the work of collaborative teams.</a:t>
            </a:r>
            <a:endParaRPr>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SzPts val="400"/>
              <a:buNone/>
            </a:pPr>
            <a:endParaRPr i="0" u="none" strike="noStrike" cap="none">
              <a:solidFill>
                <a:schemeClr val="dk1"/>
              </a:solidFill>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SzPts val="400"/>
              <a:buNone/>
            </a:pPr>
            <a:r>
              <a:rPr lang="en" b="1" i="0" u="none" strike="noStrike" cap="none">
                <a:solidFill>
                  <a:schemeClr val="dk1"/>
                </a:solidFill>
                <a:latin typeface="Calibri" panose="020F0502020204030204" pitchFamily="34" charset="0"/>
                <a:cs typeface="Calibri" panose="020F0502020204030204" pitchFamily="34" charset="0"/>
              </a:rPr>
              <a:t>To Do</a:t>
            </a:r>
            <a:endParaRPr lang="en-US">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400"/>
              <a:buFont typeface="Arial"/>
              <a:buNone/>
              <a:tabLst/>
              <a:defRPr/>
            </a:pPr>
            <a:r>
              <a:rPr lang="en-US" i="0" u="none" strike="noStrike" cap="none">
                <a:solidFill>
                  <a:schemeClr val="dk1"/>
                </a:solidFill>
                <a:latin typeface="Calibri" panose="020F0502020204030204" pitchFamily="34" charset="0"/>
                <a:cs typeface="Calibri" panose="020F0502020204030204" pitchFamily="34" charset="0"/>
              </a:rPr>
              <a:t>Review and discuss the definition on the slide. Depending on the size of the group, these questions can be addressed in pairs or could be an open discussion with all participants engaged in the dialogue. </a:t>
            </a:r>
          </a:p>
          <a:p>
            <a:pPr marL="171450" marR="0" lvl="0" indent="-171450" algn="l" defTabSz="914400" rtl="0" eaLnBrk="1" fontAlgn="auto" latinLnBrk="0" hangingPunct="1">
              <a:lnSpc>
                <a:spcPct val="100000"/>
              </a:lnSpc>
              <a:spcBef>
                <a:spcPts val="0"/>
              </a:spcBef>
              <a:spcAft>
                <a:spcPts val="0"/>
              </a:spcAft>
              <a:buClr>
                <a:srgbClr val="000000"/>
              </a:buClr>
              <a:buSzPts val="400"/>
              <a:buFont typeface="Arial" panose="020B0604020202020204" pitchFamily="34" charset="0"/>
              <a:buChar char="•"/>
              <a:tabLst/>
              <a:defRPr/>
            </a:pPr>
            <a:r>
              <a:rPr lang="en-US" i="0" u="none" strike="noStrike" cap="none">
                <a:solidFill>
                  <a:schemeClr val="dk1"/>
                </a:solidFill>
                <a:latin typeface="Calibri" panose="020F0502020204030204" pitchFamily="34" charset="0"/>
                <a:cs typeface="Calibri" panose="020F0502020204030204" pitchFamily="34" charset="0"/>
              </a:rPr>
              <a:t>What does interdependent mean? </a:t>
            </a:r>
          </a:p>
          <a:p>
            <a:pPr marL="171450" marR="0" lvl="0" indent="-171450" algn="l" defTabSz="914400" rtl="0" eaLnBrk="1" fontAlgn="auto" latinLnBrk="0" hangingPunct="1">
              <a:lnSpc>
                <a:spcPct val="100000"/>
              </a:lnSpc>
              <a:spcBef>
                <a:spcPts val="0"/>
              </a:spcBef>
              <a:spcAft>
                <a:spcPts val="0"/>
              </a:spcAft>
              <a:buClr>
                <a:srgbClr val="000000"/>
              </a:buClr>
              <a:buSzPts val="400"/>
              <a:buFont typeface="Arial" panose="020B0604020202020204" pitchFamily="34" charset="0"/>
              <a:buChar char="•"/>
              <a:tabLst/>
              <a:defRPr/>
            </a:pPr>
            <a:r>
              <a:rPr lang="en-US" i="0" u="none" strike="noStrike" cap="none">
                <a:solidFill>
                  <a:schemeClr val="dk1"/>
                </a:solidFill>
                <a:latin typeface="Calibri" panose="020F0502020204030204" pitchFamily="34" charset="0"/>
                <a:cs typeface="Calibri" panose="020F0502020204030204" pitchFamily="34" charset="0"/>
              </a:rPr>
              <a:t>What does it mean to communicate the impact of teaching? </a:t>
            </a:r>
          </a:p>
          <a:p>
            <a:pPr marL="171450" marR="0" lvl="0" indent="-171450" algn="l" defTabSz="914400" rtl="0" eaLnBrk="1" fontAlgn="auto" latinLnBrk="0" hangingPunct="1">
              <a:lnSpc>
                <a:spcPct val="100000"/>
              </a:lnSpc>
              <a:spcBef>
                <a:spcPts val="0"/>
              </a:spcBef>
              <a:spcAft>
                <a:spcPts val="0"/>
              </a:spcAft>
              <a:buClr>
                <a:srgbClr val="000000"/>
              </a:buClr>
              <a:buSzPts val="400"/>
              <a:buFont typeface="Arial" panose="020B0604020202020204" pitchFamily="34" charset="0"/>
              <a:buChar char="•"/>
              <a:tabLst/>
              <a:defRPr/>
            </a:pPr>
            <a:r>
              <a:rPr lang="en-US" i="0" u="none" strike="noStrike" cap="none">
                <a:solidFill>
                  <a:schemeClr val="dk1"/>
                </a:solidFill>
                <a:latin typeface="Calibri" panose="020F0502020204030204" pitchFamily="34" charset="0"/>
                <a:cs typeface="Calibri" panose="020F0502020204030204" pitchFamily="34" charset="0"/>
              </a:rPr>
              <a:t>What evidence of student progress might be used? </a:t>
            </a:r>
            <a:endParaRPr lang="en-US" i="0" u="none" strike="noStrike" cap="none">
              <a:solidFill>
                <a:srgbClr val="000000"/>
              </a:solidFill>
              <a:latin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
                <a:srgbClr val="000000"/>
              </a:buClr>
              <a:buSzPts val="400"/>
              <a:buFont typeface="Arial" panose="020B0604020202020204" pitchFamily="34" charset="0"/>
              <a:buChar char="•"/>
              <a:tabLst/>
              <a:defRPr/>
            </a:pPr>
            <a:r>
              <a:rPr lang="en-US" i="0" u="none" strike="noStrike" cap="none">
                <a:solidFill>
                  <a:srgbClr val="000000"/>
                </a:solidFill>
                <a:latin typeface="Calibri" panose="020F0502020204030204" pitchFamily="34" charset="0"/>
                <a:cs typeface="Calibri" panose="020F0502020204030204" pitchFamily="34" charset="0"/>
              </a:rPr>
              <a:t>How does this definition align with the teambuilding activity?</a:t>
            </a:r>
          </a:p>
          <a:p>
            <a:pPr marL="171450" marR="0" lvl="0" indent="-171450" algn="l" defTabSz="914400" rtl="0" eaLnBrk="1" fontAlgn="auto" latinLnBrk="0" hangingPunct="1">
              <a:lnSpc>
                <a:spcPct val="100000"/>
              </a:lnSpc>
              <a:spcBef>
                <a:spcPts val="0"/>
              </a:spcBef>
              <a:spcAft>
                <a:spcPts val="0"/>
              </a:spcAft>
              <a:buClr>
                <a:srgbClr val="000000"/>
              </a:buClr>
              <a:buSzPts val="400"/>
              <a:buFont typeface="Arial" panose="020B0604020202020204" pitchFamily="34" charset="0"/>
              <a:buChar char="•"/>
              <a:tabLst/>
              <a:defRPr/>
            </a:pPr>
            <a:r>
              <a:rPr lang="en-US" i="0" u="none" strike="noStrike" cap="none">
                <a:solidFill>
                  <a:srgbClr val="000000"/>
                </a:solidFill>
                <a:latin typeface="Calibri" panose="020F0502020204030204" pitchFamily="34" charset="0"/>
                <a:cs typeface="Calibri" panose="020F0502020204030204" pitchFamily="34" charset="0"/>
              </a:rPr>
              <a:t>How does this apply to d</a:t>
            </a:r>
            <a:r>
              <a:rPr lang="en-US" i="0" u="none" strike="noStrike" cap="none">
                <a:solidFill>
                  <a:schemeClr val="dk1"/>
                </a:solidFill>
                <a:latin typeface="Calibri" panose="020F0502020204030204" pitchFamily="34" charset="0"/>
                <a:cs typeface="Calibri" panose="020F0502020204030204" pitchFamily="34" charset="0"/>
              </a:rPr>
              <a:t>ifferent school teams?</a:t>
            </a:r>
          </a:p>
          <a:p>
            <a:pPr marL="171450" marR="0" lvl="0" indent="-171450" algn="l" defTabSz="914400" rtl="0" eaLnBrk="1" fontAlgn="auto" latinLnBrk="0" hangingPunct="1">
              <a:lnSpc>
                <a:spcPct val="100000"/>
              </a:lnSpc>
              <a:spcBef>
                <a:spcPts val="0"/>
              </a:spcBef>
              <a:spcAft>
                <a:spcPts val="0"/>
              </a:spcAft>
              <a:buClr>
                <a:srgbClr val="000000"/>
              </a:buClr>
              <a:buSzPts val="400"/>
              <a:buFont typeface="Arial" panose="020B0604020202020204" pitchFamily="34" charset="0"/>
              <a:buChar char="•"/>
              <a:tabLst/>
              <a:defRPr/>
            </a:pPr>
            <a:r>
              <a:rPr lang="en-US">
                <a:solidFill>
                  <a:schemeClr val="dk1"/>
                </a:solidFill>
                <a:latin typeface="Calibri" panose="020F0502020204030204" pitchFamily="34" charset="0"/>
                <a:cs typeface="Calibri" panose="020F0502020204030204" pitchFamily="34" charset="0"/>
              </a:rPr>
              <a:t>Reflect on your own building and district. Is there a focus on collaborative teaming? What types of collaborative teams are in place?</a:t>
            </a:r>
          </a:p>
          <a:p>
            <a:pPr marL="0" marR="0" lvl="0" indent="0" algn="l" rtl="0">
              <a:lnSpc>
                <a:spcPct val="100000"/>
              </a:lnSpc>
              <a:spcBef>
                <a:spcPts val="0"/>
              </a:spcBef>
              <a:spcAft>
                <a:spcPts val="0"/>
              </a:spcAft>
              <a:buSzPts val="400"/>
              <a:buNone/>
            </a:pPr>
            <a:endParaRPr lang="en-US" b="0" i="0" u="none" strike="noStrike" cap="none">
              <a:solidFill>
                <a:srgbClr val="000000"/>
              </a:solidFill>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SzPts val="400"/>
              <a:buNone/>
            </a:pPr>
            <a:r>
              <a:rPr lang="en" b="1" i="0" u="none" strike="noStrike" cap="none">
                <a:solidFill>
                  <a:schemeClr val="tx1"/>
                </a:solidFill>
                <a:latin typeface="Calibri" panose="020F0502020204030204" pitchFamily="34" charset="0"/>
                <a:cs typeface="Calibri" panose="020F0502020204030204" pitchFamily="34" charset="0"/>
              </a:rPr>
              <a:t>References</a:t>
            </a:r>
          </a:p>
          <a:p>
            <a:pPr marL="171450" marR="0" lvl="0" indent="-171450" algn="l" rtl="0">
              <a:lnSpc>
                <a:spcPct val="100000"/>
              </a:lnSpc>
              <a:spcBef>
                <a:spcPts val="0"/>
              </a:spcBef>
              <a:spcAft>
                <a:spcPts val="0"/>
              </a:spcAft>
              <a:buSzPts val="400"/>
              <a:buFont typeface="Arial" panose="020B0604020202020204" pitchFamily="34" charset="0"/>
              <a:buChar char="•"/>
            </a:pPr>
            <a:r>
              <a:rPr lang="en">
                <a:solidFill>
                  <a:schemeClr val="tx1"/>
                </a:solidFill>
                <a:latin typeface="Calibri" panose="020F0502020204030204" pitchFamily="34" charset="0"/>
                <a:cs typeface="Calibri" panose="020F0502020204030204" pitchFamily="34" charset="0"/>
              </a:rPr>
              <a:t>Bloomberg, P., &amp; Pitchford, B. (2016). </a:t>
            </a:r>
            <a:r>
              <a:rPr lang="en" i="1">
                <a:solidFill>
                  <a:schemeClr val="tx1"/>
                </a:solidFill>
                <a:latin typeface="Calibri" panose="020F0502020204030204" pitchFamily="34" charset="0"/>
                <a:cs typeface="Calibri" panose="020F0502020204030204" pitchFamily="34" charset="0"/>
              </a:rPr>
              <a:t>Leading impact teams: Building a culture of efficacy </a:t>
            </a:r>
            <a:r>
              <a:rPr lang="en">
                <a:solidFill>
                  <a:schemeClr val="tx1"/>
                </a:solidFill>
                <a:latin typeface="Calibri" panose="020F0502020204030204" pitchFamily="34" charset="0"/>
                <a:cs typeface="Calibri" panose="020F0502020204030204" pitchFamily="34" charset="0"/>
              </a:rPr>
              <a:t>(1st ed.). Corwin. </a:t>
            </a:r>
          </a:p>
          <a:p>
            <a:pPr marL="171450" indent="-171450">
              <a:buSzPts val="400"/>
              <a:buFont typeface="Arial" panose="020B0604020202020204" pitchFamily="34" charset="0"/>
              <a:buChar char="•"/>
            </a:pPr>
            <a:r>
              <a:rPr lang="en">
                <a:solidFill>
                  <a:schemeClr val="tx1"/>
                </a:solidFill>
                <a:latin typeface="Calibri" panose="020F0502020204030204" pitchFamily="34" charset="0"/>
                <a:cs typeface="Calibri" panose="020F0502020204030204" pitchFamily="34" charset="0"/>
              </a:rPr>
              <a:t>Marzano, R. J., Heflebower, T., Hoegh, J. K., Warrick, P., Grift, G., Hecker, L., &amp; Wills, J. (2016). </a:t>
            </a:r>
            <a:r>
              <a:rPr lang="en" i="1">
                <a:solidFill>
                  <a:schemeClr val="tx1"/>
                </a:solidFill>
                <a:latin typeface="Calibri" panose="020F0502020204030204" pitchFamily="34" charset="0"/>
                <a:cs typeface="Calibri" panose="020F0502020204030204" pitchFamily="34" charset="0"/>
              </a:rPr>
              <a:t>Collaborative teams that transform schools: The next step in PLCs</a:t>
            </a:r>
            <a:r>
              <a:rPr lang="en">
                <a:solidFill>
                  <a:schemeClr val="tx1"/>
                </a:solidFill>
                <a:latin typeface="Calibri" panose="020F0502020204030204" pitchFamily="34" charset="0"/>
                <a:cs typeface="Calibri" panose="020F0502020204030204" pitchFamily="34" charset="0"/>
              </a:rPr>
              <a:t>.</a:t>
            </a:r>
            <a:r>
              <a:rPr lang="en" i="1">
                <a:solidFill>
                  <a:schemeClr val="tx1"/>
                </a:solidFill>
                <a:latin typeface="Calibri" panose="020F0502020204030204" pitchFamily="34" charset="0"/>
                <a:cs typeface="Calibri" panose="020F0502020204030204" pitchFamily="34" charset="0"/>
              </a:rPr>
              <a:t> </a:t>
            </a:r>
            <a:r>
              <a:rPr lang="en">
                <a:solidFill>
                  <a:schemeClr val="tx1"/>
                </a:solidFill>
                <a:latin typeface="Calibri" panose="020F0502020204030204" pitchFamily="34" charset="0"/>
                <a:cs typeface="Calibri" panose="020F0502020204030204" pitchFamily="34" charset="0"/>
              </a:rPr>
              <a:t>Marzano Research. </a:t>
            </a:r>
          </a:p>
          <a:p>
            <a:pPr marL="171450" marR="0" lvl="0" indent="-171450" algn="l">
              <a:lnSpc>
                <a:spcPct val="100000"/>
              </a:lnSpc>
              <a:spcBef>
                <a:spcPts val="0"/>
              </a:spcBef>
              <a:spcAft>
                <a:spcPts val="0"/>
              </a:spcAft>
              <a:buClr>
                <a:srgbClr val="000000"/>
              </a:buClr>
              <a:buSzPts val="400"/>
              <a:buFont typeface="Arial" panose="020B0604020202020204" pitchFamily="34" charset="0"/>
              <a:buChar char="•"/>
            </a:pPr>
            <a:endParaRPr lang="en">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400"/>
              <a:buFont typeface="Arial"/>
              <a:buNone/>
            </a:pPr>
            <a:endParaRPr>
              <a:solidFill>
                <a:schemeClr val="dk1"/>
              </a:solidFill>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SzPts val="400"/>
              <a:buNone/>
            </a:pPr>
            <a:endParaRPr b="1" i="0" u="none" strike="noStrike" cap="none">
              <a:solidFill>
                <a:schemeClr val="dk1"/>
              </a:solidFill>
              <a:latin typeface="Calibri" panose="020F0502020204030204" pitchFamily="34" charset="0"/>
              <a:cs typeface="Calibri" panose="020F0502020204030204" pitchFamily="34" charset="0"/>
            </a:endParaRPr>
          </a:p>
        </p:txBody>
      </p:sp>
      <p:sp>
        <p:nvSpPr>
          <p:cNvPr id="417" name="Google Shape;417;p82:notes"/>
          <p:cNvSpPr txBox="1">
            <a:spLocks noGrp="1"/>
          </p:cNvSpPr>
          <p:nvPr>
            <p:ph type="sldNum" idx="12"/>
          </p:nvPr>
        </p:nvSpPr>
        <p:spPr>
          <a:xfrm>
            <a:off x="4023092" y="8917421"/>
            <a:ext cx="3077739" cy="469423"/>
          </a:xfrm>
          <a:prstGeom prst="rect">
            <a:avLst/>
          </a:prstGeom>
          <a:noFill/>
          <a:ln>
            <a:noFill/>
          </a:ln>
        </p:spPr>
        <p:txBody>
          <a:bodyPr spcFirstLastPara="1" wrap="square" lIns="94200" tIns="47100" rIns="94200" bIns="47100" anchor="b" anchorCtr="0">
            <a:noAutofit/>
          </a:bodyPr>
          <a:lstStyle/>
          <a:p>
            <a:pPr marL="0" marR="0" lvl="0" indent="0" algn="r" rtl="0">
              <a:lnSpc>
                <a:spcPct val="100000"/>
              </a:lnSpc>
              <a:spcBef>
                <a:spcPts val="0"/>
              </a:spcBef>
              <a:spcAft>
                <a:spcPts val="0"/>
              </a:spcAft>
              <a:buClr>
                <a:srgbClr val="000000"/>
              </a:buClr>
              <a:buSzPts val="300"/>
              <a:buFont typeface="Arial"/>
              <a:buNone/>
            </a:pPr>
            <a:fld id="{00000000-1234-1234-1234-123412341234}" type="slidenum">
              <a:rPr lang="en"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0" name="Google Shape;46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a:latin typeface="Calibri" panose="020F0502020204030204" pitchFamily="34" charset="0"/>
                <a:cs typeface="Calibri" panose="020F0502020204030204" pitchFamily="34" charset="0"/>
              </a:rPr>
              <a:t>To Know/To Say/To Do</a:t>
            </a:r>
            <a:endParaRPr lang="en" b="1">
              <a:effectLst/>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US">
                <a:effectLst/>
                <a:latin typeface="Calibri" panose="020F0502020204030204" pitchFamily="34" charset="0"/>
                <a:cs typeface="Calibri" panose="020F0502020204030204" pitchFamily="34" charset="0"/>
              </a:rPr>
              <a:t>Here's how teacher collaboration impacts student achievement:</a:t>
            </a:r>
          </a:p>
          <a:p>
            <a:pPr marL="171450" indent="-171450">
              <a:buFont typeface="Arial" panose="020B0604020202020204" pitchFamily="34" charset="0"/>
              <a:buChar char="•"/>
            </a:pPr>
            <a:r>
              <a:rPr lang="en-US" b="0">
                <a:effectLst/>
                <a:latin typeface="Calibri" panose="020F0502020204030204" pitchFamily="34" charset="0"/>
                <a:cs typeface="Calibri" panose="020F0502020204030204" pitchFamily="34" charset="0"/>
              </a:rPr>
              <a:t>Improved student outcomes. Studies have shown that schools with strong collaborative cultures see better results in math and literacy.</a:t>
            </a:r>
          </a:p>
          <a:p>
            <a:pPr marL="171450" indent="-171450">
              <a:buFont typeface="Arial" panose="020B0604020202020204" pitchFamily="34" charset="0"/>
              <a:buChar char="•"/>
            </a:pPr>
            <a:r>
              <a:rPr lang="en-US" b="0">
                <a:effectLst/>
                <a:latin typeface="Calibri" panose="020F0502020204030204" pitchFamily="34" charset="0"/>
                <a:cs typeface="Calibri" panose="020F0502020204030204" pitchFamily="34" charset="0"/>
              </a:rPr>
              <a:t>Increased teacher effectiveness. Collaboration can lead to more effective teaching practices, which in turn benefit students.</a:t>
            </a:r>
          </a:p>
          <a:p>
            <a:pPr marL="171450" indent="-171450">
              <a:buFont typeface="Arial" panose="020B0604020202020204" pitchFamily="34" charset="0"/>
              <a:buChar char="•"/>
            </a:pPr>
            <a:r>
              <a:rPr lang="en-US" b="0">
                <a:effectLst/>
                <a:latin typeface="Calibri" panose="020F0502020204030204" pitchFamily="34" charset="0"/>
                <a:cs typeface="Calibri" panose="020F0502020204030204" pitchFamily="34" charset="0"/>
              </a:rPr>
              <a:t>Enhanced teacher certainty. When teachers work together, they can develop a stronger sense of confidence about good teaching practices. This certainty can positively influence student learning.</a:t>
            </a:r>
          </a:p>
          <a:p>
            <a:pPr marL="171450" indent="-171450">
              <a:buFont typeface="Arial" panose="020B0604020202020204" pitchFamily="34" charset="0"/>
              <a:buChar char="•"/>
            </a:pPr>
            <a:r>
              <a:rPr lang="en-US" b="0">
                <a:effectLst/>
                <a:latin typeface="Calibri" panose="020F0502020204030204" pitchFamily="34" charset="0"/>
                <a:cs typeface="Calibri" panose="020F0502020204030204" pitchFamily="34" charset="0"/>
              </a:rPr>
              <a:t>Shared responsibility. In collaborative environments, teachers take collective responsibility for implementing what they discover, leading to improved student outcomes.</a:t>
            </a:r>
          </a:p>
          <a:p>
            <a:pPr marL="171450" indent="-171450">
              <a:buFont typeface="Arial" panose="020B0604020202020204" pitchFamily="34" charset="0"/>
              <a:buChar char="•"/>
            </a:pPr>
            <a:r>
              <a:rPr lang="en-US" b="0">
                <a:effectLst/>
                <a:latin typeface="Calibri" panose="020F0502020204030204" pitchFamily="34" charset="0"/>
                <a:cs typeface="Calibri" panose="020F0502020204030204" pitchFamily="34" charset="0"/>
              </a:rPr>
              <a:t>Joint problem solving. Collaborative settings provide opportunities for teachers to work together to improve their understanding of what learning is (or could be), generate evidence of what’s working (and what’s not), make decisions about next steps, and take action to introduce improvements and innovations.</a:t>
            </a:r>
          </a:p>
          <a:p>
            <a:pPr marL="171450" indent="-171450">
              <a:buFont typeface="Arial" panose="020B0604020202020204" pitchFamily="34" charset="0"/>
              <a:buChar char="•"/>
            </a:pPr>
            <a:r>
              <a:rPr lang="en-US" b="0">
                <a:effectLst/>
                <a:latin typeface="Calibri" panose="020F0502020204030204" pitchFamily="34" charset="0"/>
                <a:cs typeface="Calibri" panose="020F0502020204030204" pitchFamily="34" charset="0"/>
              </a:rPr>
              <a:t>Focus on student needs. Collaborative inquiry can lead to teachers focusing on student data and adjusting instruction to meet student needs.</a:t>
            </a:r>
          </a:p>
          <a:p>
            <a:pPr marL="171450" indent="-171450">
              <a:buFont typeface="Arial" panose="020B0604020202020204" pitchFamily="34" charset="0"/>
              <a:buChar char="•"/>
            </a:pPr>
            <a:r>
              <a:rPr lang="en-US" b="0">
                <a:effectLst/>
                <a:latin typeface="Calibri" panose="020F0502020204030204" pitchFamily="34" charset="0"/>
                <a:cs typeface="Calibri" panose="020F0502020204030204" pitchFamily="34" charset="0"/>
              </a:rPr>
              <a:t>Integration of student feedback. Some collaborative practices involve including students in the discussion of their learning, which can further enhance the effectiveness of instruction.</a:t>
            </a:r>
          </a:p>
          <a:p>
            <a:pPr marL="171450" indent="-171450">
              <a:buFont typeface="Arial" panose="020B0604020202020204" pitchFamily="34" charset="0"/>
              <a:buChar char="•"/>
            </a:pPr>
            <a:r>
              <a:rPr lang="en-US" b="0">
                <a:effectLst/>
                <a:latin typeface="Calibri" panose="020F0502020204030204" pitchFamily="34" charset="0"/>
                <a:cs typeface="Calibri" panose="020F0502020204030204" pitchFamily="34" charset="0"/>
              </a:rPr>
              <a:t>Improved school culture. A </a:t>
            </a:r>
            <a:r>
              <a:rPr lang="en-US">
                <a:effectLst/>
                <a:latin typeface="Calibri" panose="020F0502020204030204" pitchFamily="34" charset="0"/>
                <a:cs typeface="Calibri" panose="020F0502020204030204" pitchFamily="34" charset="0"/>
              </a:rPr>
              <a:t>collaborative culture within a school is strongly associated with teachers' self-efficacy and job satisfaction, which can positively influence the learning environment.</a:t>
            </a:r>
          </a:p>
          <a:p>
            <a:pPr marL="628650" lvl="1" indent="-171450">
              <a:buFont typeface="Courier New" panose="02070309020205020404" pitchFamily="49" charset="0"/>
              <a:buChar char="o"/>
            </a:pPr>
            <a:r>
              <a:rPr lang="en-US">
                <a:effectLst/>
                <a:latin typeface="Calibri" panose="020F0502020204030204" pitchFamily="34" charset="0"/>
                <a:cs typeface="Calibri" panose="020F0502020204030204" pitchFamily="34" charset="0"/>
              </a:rPr>
              <a:t>However, it is important to note that not all collaboration is beneficial. Some forms of collaboration, such as "contrived collegiality," which is administratively controlled, may not be as effective.</a:t>
            </a:r>
          </a:p>
          <a:p>
            <a:pPr marL="0" lvl="0" indent="0">
              <a:buFont typeface="Arial" panose="020B0604020202020204" pitchFamily="34" charset="0"/>
              <a:buNone/>
            </a:pPr>
            <a:endParaRPr lang="en-US" b="1">
              <a:effectLst/>
              <a:latin typeface="Calibri" panose="020F0502020204030204" pitchFamily="34" charset="0"/>
              <a:cs typeface="Calibri" panose="020F0502020204030204" pitchFamily="34" charset="0"/>
            </a:endParaRPr>
          </a:p>
          <a:p>
            <a:pPr marL="0" lvl="0" indent="0">
              <a:buFont typeface="Arial" panose="020B0604020202020204" pitchFamily="34" charset="0"/>
              <a:buNone/>
            </a:pPr>
            <a:r>
              <a:rPr lang="en-US" b="0">
                <a:effectLst/>
                <a:latin typeface="Calibri" panose="020F0502020204030204" pitchFamily="34" charset="0"/>
                <a:cs typeface="Calibri" panose="020F0502020204030204" pitchFamily="34" charset="0"/>
              </a:rPr>
              <a:t>Effective collaboration requires a culture of openness, trust, and support where teachers define their own purposes and learning goals.</a:t>
            </a:r>
          </a:p>
          <a:p>
            <a:pPr marL="158750" indent="0">
              <a:buNone/>
            </a:pPr>
            <a:endParaRPr lang="en-US">
              <a:effectLst/>
              <a:latin typeface="Calibri" panose="020F0502020204030204" pitchFamily="34" charset="0"/>
              <a:cs typeface="Calibri" panose="020F0502020204030204" pitchFamily="34" charset="0"/>
            </a:endParaRPr>
          </a:p>
          <a:p>
            <a:pPr marL="0" indent="0">
              <a:buNone/>
            </a:pPr>
            <a:r>
              <a:rPr lang="en-US">
                <a:effectLst/>
                <a:latin typeface="Calibri" panose="020F0502020204030204" pitchFamily="34" charset="0"/>
                <a:cs typeface="Calibri" panose="020F0502020204030204" pitchFamily="34" charset="0"/>
              </a:rPr>
              <a:t>In summary, teacher collaboration is a powerful tool for improving student achievement, but the quality and nature of that collaboration matters. When implemented thoughtfully, it can lead to significant gains in student learning and create a more positive and effective learning environment</a:t>
            </a:r>
          </a:p>
          <a:p>
            <a:pPr marL="0" lvl="0" indent="0" algn="l" rtl="0">
              <a:lnSpc>
                <a:spcPct val="100000"/>
              </a:lnSpc>
              <a:spcBef>
                <a:spcPts val="0"/>
              </a:spcBef>
              <a:spcAft>
                <a:spcPts val="0"/>
              </a:spcAft>
              <a:buSzPts val="1100"/>
              <a:buNone/>
            </a:pPr>
            <a:endParaRPr lang="en-US">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a:latin typeface="Calibri" panose="020F0502020204030204" pitchFamily="34" charset="0"/>
                <a:cs typeface="Calibri" panose="020F0502020204030204" pitchFamily="34" charset="0"/>
              </a:rPr>
              <a:t>Discuss the </a:t>
            </a:r>
            <a:r>
              <a:rPr lang="en-US">
                <a:latin typeface="Calibri" panose="020F0502020204030204" pitchFamily="34" charset="0"/>
                <a:cs typeface="Calibri" panose="020F0502020204030204" pitchFamily="34" charset="0"/>
              </a:rPr>
              <a:t>how teacher collaboration impacts student achievement.</a:t>
            </a:r>
            <a:endParaRPr>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100"/>
              <a:buFont typeface="Arial"/>
              <a:buNone/>
            </a:pPr>
            <a:r>
              <a:rPr lang="en" b="1">
                <a:solidFill>
                  <a:schemeClr val="tx1"/>
                </a:solidFill>
                <a:latin typeface="Calibri" panose="020F0502020204030204" pitchFamily="34" charset="0"/>
                <a:cs typeface="Calibri" panose="020F0502020204030204" pitchFamily="34" charset="0"/>
              </a:rPr>
              <a:t>References</a:t>
            </a:r>
            <a:endParaRPr>
              <a:solidFill>
                <a:schemeClr val="tx1"/>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a:solidFill>
                  <a:schemeClr val="tx1"/>
                </a:solidFill>
                <a:latin typeface="Calibri" panose="020F0502020204030204" pitchFamily="34" charset="0"/>
                <a:cs typeface="Calibri" panose="020F0502020204030204" pitchFamily="34" charset="0"/>
              </a:rPr>
              <a:t>Hargreaves, A. (2019). Teacher collaboration: 30 years of research on its nature, forms, limitations and effects. </a:t>
            </a:r>
            <a:r>
              <a:rPr lang="en-US" i="1">
                <a:solidFill>
                  <a:schemeClr val="tx1"/>
                </a:solidFill>
                <a:latin typeface="Calibri" panose="020F0502020204030204" pitchFamily="34" charset="0"/>
                <a:cs typeface="Calibri" panose="020F0502020204030204" pitchFamily="34" charset="0"/>
              </a:rPr>
              <a:t>Teachers and Teaching</a:t>
            </a:r>
            <a:r>
              <a:rPr lang="en-US">
                <a:solidFill>
                  <a:schemeClr val="tx1"/>
                </a:solidFill>
                <a:latin typeface="Calibri" panose="020F0502020204030204" pitchFamily="34" charset="0"/>
                <a:cs typeface="Calibri" panose="020F0502020204030204" pitchFamily="34" charset="0"/>
              </a:rPr>
              <a:t>, </a:t>
            </a:r>
            <a:r>
              <a:rPr lang="en-US" i="1">
                <a:solidFill>
                  <a:schemeClr val="tx1"/>
                </a:solidFill>
                <a:latin typeface="Calibri" panose="020F0502020204030204" pitchFamily="34" charset="0"/>
                <a:cs typeface="Calibri" panose="020F0502020204030204" pitchFamily="34" charset="0"/>
              </a:rPr>
              <a:t>25</a:t>
            </a:r>
            <a:r>
              <a:rPr lang="en-US">
                <a:solidFill>
                  <a:schemeClr val="tx1"/>
                </a:solidFill>
                <a:latin typeface="Calibri" panose="020F0502020204030204" pitchFamily="34" charset="0"/>
                <a:cs typeface="Calibri" panose="020F0502020204030204" pitchFamily="34" charset="0"/>
              </a:rPr>
              <a:t>(5), 603–621. </a:t>
            </a:r>
            <a:r>
              <a:rPr lang="en-US">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https://doi.org/10.1080/13540602.2019.1639499</a:t>
            </a:r>
            <a:r>
              <a:rPr lang="en-US">
                <a:solidFill>
                  <a:schemeClr val="tx1"/>
                </a:solidFill>
                <a:latin typeface="Calibri" panose="020F0502020204030204" pitchFamily="34" charset="0"/>
                <a:cs typeface="Calibri" panose="020F0502020204030204" pitchFamily="34" charset="0"/>
              </a:rPr>
              <a:t> </a:t>
            </a:r>
            <a:endParaRPr lang="en-US" b="0" i="0">
              <a:solidFill>
                <a:schemeClr val="tx1"/>
              </a:solidFill>
              <a:effectLst/>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
                <a:solidFill>
                  <a:schemeClr val="tx1"/>
                </a:solidFill>
                <a:latin typeface="Calibri" panose="020F0502020204030204" pitchFamily="34" charset="0"/>
                <a:cs typeface="Calibri" panose="020F0502020204030204" pitchFamily="34" charset="0"/>
              </a:rPr>
              <a:t>Rubinstein, S.A. (2014). </a:t>
            </a:r>
            <a:r>
              <a:rPr lang="en-US">
                <a:solidFill>
                  <a:schemeClr val="tx1"/>
                </a:solidFill>
                <a:latin typeface="Calibri" panose="020F0502020204030204" pitchFamily="34" charset="0"/>
                <a:cs typeface="Calibri" panose="020F0502020204030204" pitchFamily="34" charset="0"/>
              </a:rPr>
              <a:t>Strengthening partnerships: How communication and collaboration contribute to school improvement. </a:t>
            </a:r>
            <a:r>
              <a:rPr lang="en-US" i="1">
                <a:solidFill>
                  <a:schemeClr val="tx1"/>
                </a:solidFill>
                <a:latin typeface="Calibri" panose="020F0502020204030204" pitchFamily="34" charset="0"/>
                <a:cs typeface="Calibri" panose="020F0502020204030204" pitchFamily="34" charset="0"/>
              </a:rPr>
              <a:t>American Educator</a:t>
            </a:r>
            <a:r>
              <a:rPr lang="en-US">
                <a:solidFill>
                  <a:schemeClr val="tx1"/>
                </a:solidFill>
                <a:latin typeface="Calibri" panose="020F0502020204030204" pitchFamily="34" charset="0"/>
                <a:cs typeface="Calibri" panose="020F0502020204030204" pitchFamily="34" charset="0"/>
              </a:rPr>
              <a:t>, Winter 2013-2014, 22-28. </a:t>
            </a:r>
            <a:r>
              <a:rPr lang="en-US">
                <a:solidFill>
                  <a:schemeClr val="tx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https://www.aft.org/sites/default/files/Rubinstein.pdf</a:t>
            </a:r>
            <a:r>
              <a:rPr lang="en-US">
                <a:solidFill>
                  <a:schemeClr val="tx1"/>
                </a:solidFill>
                <a:latin typeface="Calibri" panose="020F0502020204030204" pitchFamily="34" charset="0"/>
                <a:cs typeface="Calibri" panose="020F0502020204030204" pitchFamily="34" charset="0"/>
              </a:rPr>
              <a:t> </a:t>
            </a:r>
            <a:endParaRPr lang="en">
              <a:solidFill>
                <a:schemeClr val="tx1"/>
              </a:solidFill>
              <a:latin typeface="Calibri" panose="020F0502020204030204" pitchFamily="34" charset="0"/>
              <a:cs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a:extLst>
            <a:ext uri="{FF2B5EF4-FFF2-40B4-BE49-F238E27FC236}">
              <a16:creationId xmlns:a16="http://schemas.microsoft.com/office/drawing/2014/main" id="{393D92AB-EFB4-8379-4A8F-55E5B50E7436}"/>
            </a:ext>
          </a:extLst>
        </p:cNvPr>
        <p:cNvGrpSpPr/>
        <p:nvPr/>
      </p:nvGrpSpPr>
      <p:grpSpPr>
        <a:xfrm>
          <a:off x="0" y="0"/>
          <a:ext cx="0" cy="0"/>
          <a:chOff x="0" y="0"/>
          <a:chExt cx="0" cy="0"/>
        </a:xfrm>
      </p:grpSpPr>
      <p:sp>
        <p:nvSpPr>
          <p:cNvPr id="468" name="Google Shape;468;p14:notes">
            <a:extLst>
              <a:ext uri="{FF2B5EF4-FFF2-40B4-BE49-F238E27FC236}">
                <a16:creationId xmlns:a16="http://schemas.microsoft.com/office/drawing/2014/main" id="{83070188-5CF8-4F2D-F8C4-0F4CFCF175D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9" name="Google Shape;469;p14:notes">
            <a:extLst>
              <a:ext uri="{FF2B5EF4-FFF2-40B4-BE49-F238E27FC236}">
                <a16:creationId xmlns:a16="http://schemas.microsoft.com/office/drawing/2014/main" id="{5818936E-86DA-B28F-BD6E-F806AF5916C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a:latin typeface="Calibri" panose="020F0502020204030204" pitchFamily="34" charset="0"/>
                <a:cs typeface="Calibri" panose="020F0502020204030204" pitchFamily="34" charset="0"/>
              </a:rPr>
              <a:t>To Know/To Say</a:t>
            </a:r>
            <a:endParaRPr lang="en" b="1">
              <a:effectLst/>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US" b="0">
                <a:effectLst/>
                <a:latin typeface="Calibri" panose="020F0502020204030204" pitchFamily="34" charset="0"/>
                <a:cs typeface="Calibri" panose="020F0502020204030204" pitchFamily="34" charset="0"/>
              </a:rPr>
              <a:t>Teacher retention is significantly impacted by collaboration, particularly in high-poverty schools.</a:t>
            </a:r>
          </a:p>
          <a:p>
            <a:pPr marL="171450" lvl="0" indent="-171450" algn="l" rtl="0">
              <a:lnSpc>
                <a:spcPct val="100000"/>
              </a:lnSpc>
              <a:spcBef>
                <a:spcPts val="0"/>
              </a:spcBef>
              <a:spcAft>
                <a:spcPts val="0"/>
              </a:spcAft>
              <a:buSzPts val="1100"/>
              <a:buFont typeface="Arial" panose="020B0604020202020204" pitchFamily="34" charset="0"/>
              <a:buChar char="•"/>
            </a:pPr>
            <a:r>
              <a:rPr lang="en-US" b="0">
                <a:effectLst/>
                <a:latin typeface="Calibri" panose="020F0502020204030204" pitchFamily="34" charset="0"/>
                <a:cs typeface="Calibri" panose="020F0502020204030204" pitchFamily="34" charset="0"/>
              </a:rPr>
              <a:t>Reduced teacher turnover. When collaboration is low, teacher turnover in high-poverty schools is 3.5 times greater than in low-poverty schools. However, when collaboration is high, there is no significant statistical difference in teacher turnover between high-poverty and low-poverty schools. This demonstrates that strong collaboration can mitigate the negative effects of poverty on teacher retention.</a:t>
            </a:r>
          </a:p>
          <a:p>
            <a:pPr marL="171450" lvl="0" indent="-171450" algn="l" rtl="0">
              <a:lnSpc>
                <a:spcPct val="100000"/>
              </a:lnSpc>
              <a:spcBef>
                <a:spcPts val="0"/>
              </a:spcBef>
              <a:spcAft>
                <a:spcPts val="0"/>
              </a:spcAft>
              <a:buSzPts val="1100"/>
              <a:buFont typeface="Arial" panose="020B0604020202020204" pitchFamily="34" charset="0"/>
              <a:buChar char="•"/>
            </a:pPr>
            <a:r>
              <a:rPr lang="en-US" b="0">
                <a:effectLst/>
                <a:latin typeface="Calibri" panose="020F0502020204030204" pitchFamily="34" charset="0"/>
                <a:cs typeface="Calibri" panose="020F0502020204030204" pitchFamily="34" charset="0"/>
              </a:rPr>
              <a:t>Improved work environment. Collaboration fosters a more positive work environment. When teachers feel supported, respected, and empowered, they are more likely to stay in their positions.</a:t>
            </a:r>
          </a:p>
          <a:p>
            <a:pPr marL="171450" lvl="0" indent="-171450" algn="l" rtl="0">
              <a:lnSpc>
                <a:spcPct val="100000"/>
              </a:lnSpc>
              <a:spcBef>
                <a:spcPts val="0"/>
              </a:spcBef>
              <a:spcAft>
                <a:spcPts val="0"/>
              </a:spcAft>
              <a:buSzPts val="1100"/>
              <a:buFont typeface="Arial" panose="020B0604020202020204" pitchFamily="34" charset="0"/>
              <a:buChar char="•"/>
            </a:pPr>
            <a:r>
              <a:rPr lang="en-US" b="0">
                <a:effectLst/>
                <a:latin typeface="Calibri" panose="020F0502020204030204" pitchFamily="34" charset="0"/>
                <a:cs typeface="Calibri" panose="020F0502020204030204" pitchFamily="34" charset="0"/>
              </a:rPr>
              <a:t>Increased educator empowerment. Collaboration increases educator empowerment by giving teachers more voice in decisions related to teaching and learning. This sense of empowerment contributes to job satisfaction and a greater commitment to the school.</a:t>
            </a:r>
          </a:p>
          <a:p>
            <a:pPr marL="171450" lvl="0" indent="-171450" algn="l" rtl="0">
              <a:lnSpc>
                <a:spcPct val="100000"/>
              </a:lnSpc>
              <a:spcBef>
                <a:spcPts val="0"/>
              </a:spcBef>
              <a:spcAft>
                <a:spcPts val="0"/>
              </a:spcAft>
              <a:buSzPts val="1100"/>
              <a:buFont typeface="Arial" panose="020B0604020202020204" pitchFamily="34" charset="0"/>
              <a:buChar char="•"/>
            </a:pPr>
            <a:r>
              <a:rPr lang="en-US" b="0">
                <a:effectLst/>
                <a:latin typeface="Calibri" panose="020F0502020204030204" pitchFamily="34" charset="0"/>
                <a:cs typeface="Calibri" panose="020F0502020204030204" pitchFamily="34" charset="0"/>
              </a:rPr>
              <a:t>Stronger relationships. Collaborative environments foster stronger mentoring relationships between educators, which further enhances teacher satisfaction and retention.</a:t>
            </a:r>
          </a:p>
          <a:p>
            <a:pPr marL="158750" indent="0">
              <a:buFont typeface="Arial" panose="020B0604020202020204" pitchFamily="34" charset="0"/>
              <a:buNone/>
            </a:pPr>
            <a:endParaRPr lang="en-US">
              <a:effectLst/>
              <a:latin typeface="Calibri" panose="020F0502020204030204" pitchFamily="34" charset="0"/>
              <a:cs typeface="Calibri" panose="020F0502020204030204" pitchFamily="34" charset="0"/>
            </a:endParaRPr>
          </a:p>
          <a:p>
            <a:pPr marL="0" indent="0">
              <a:buFont typeface="Arial" panose="020B0604020202020204" pitchFamily="34" charset="0"/>
              <a:buNone/>
            </a:pPr>
            <a:r>
              <a:rPr lang="en-US">
                <a:effectLst/>
                <a:latin typeface="Calibri" panose="020F0502020204030204" pitchFamily="34" charset="0"/>
                <a:cs typeface="Calibri" panose="020F0502020204030204" pitchFamily="34" charset="0"/>
              </a:rPr>
              <a:t>When teachers are involved in decision making, it results in a nurturing environment that can mitigate teacher turnover, even in high-poverty schools. </a:t>
            </a:r>
          </a:p>
          <a:p>
            <a:pPr marL="0" indent="0">
              <a:buFont typeface="Arial" panose="020B0604020202020204" pitchFamily="34" charset="0"/>
              <a:buNone/>
            </a:pPr>
            <a:endParaRPr lang="en-US">
              <a:effectLst/>
              <a:latin typeface="Calibri" panose="020F0502020204030204" pitchFamily="34" charset="0"/>
              <a:cs typeface="Calibri" panose="020F0502020204030204" pitchFamily="34" charset="0"/>
            </a:endParaRPr>
          </a:p>
          <a:p>
            <a:pPr marL="0" indent="0">
              <a:buNone/>
            </a:pPr>
            <a:r>
              <a:rPr lang="en-US">
                <a:effectLst/>
                <a:latin typeface="Calibri" panose="020F0502020204030204" pitchFamily="34" charset="0"/>
                <a:cs typeface="Calibri" panose="020F0502020204030204" pitchFamily="34" charset="0"/>
              </a:rPr>
              <a:t>In summary, </a:t>
            </a:r>
            <a:r>
              <a:rPr lang="en-US" b="0">
                <a:effectLst/>
                <a:latin typeface="Calibri" panose="020F0502020204030204" pitchFamily="34" charset="0"/>
                <a:cs typeface="Calibri" panose="020F0502020204030204" pitchFamily="34" charset="0"/>
              </a:rPr>
              <a:t>teacher collaboration significantly improves retention, especially in high-poverty schools, by creating a more supportive, empowering, and effective work environment. By ensuring teachers feel valued, heard, and supported, schools can create a more stable and positive learning environment for both teachers and students.</a:t>
            </a:r>
          </a:p>
          <a:p>
            <a:pPr marL="0" lvl="0" indent="0" algn="l" rtl="0">
              <a:lnSpc>
                <a:spcPct val="100000"/>
              </a:lnSpc>
              <a:spcBef>
                <a:spcPts val="0"/>
              </a:spcBef>
              <a:spcAft>
                <a:spcPts val="0"/>
              </a:spcAft>
              <a:buSzPts val="1100"/>
              <a:buNone/>
            </a:pPr>
            <a:endParaRPr>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b="1">
                <a:latin typeface="Calibri" panose="020F0502020204030204" pitchFamily="34" charset="0"/>
                <a:cs typeface="Calibri" panose="020F0502020204030204" pitchFamily="34" charset="0"/>
              </a:rPr>
              <a:t>To Do</a:t>
            </a:r>
            <a:endParaRPr b="1">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a:latin typeface="Calibri" panose="020F0502020204030204" pitchFamily="34" charset="0"/>
                <a:cs typeface="Calibri" panose="020F0502020204030204" pitchFamily="34" charset="0"/>
              </a:rPr>
              <a:t>Explain Rubinstein’s findings on the effect of collaboration on teacher retention by discussing the chart.</a:t>
            </a:r>
            <a:endParaRPr>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b="1">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100"/>
              <a:buFont typeface="Arial"/>
              <a:buNone/>
            </a:pPr>
            <a:r>
              <a:rPr lang="en" b="1">
                <a:solidFill>
                  <a:schemeClr val="dk1"/>
                </a:solidFill>
                <a:latin typeface="Calibri" panose="020F0502020204030204" pitchFamily="34" charset="0"/>
                <a:cs typeface="Calibri" panose="020F0502020204030204" pitchFamily="34" charset="0"/>
              </a:rPr>
              <a:t>Reference</a:t>
            </a:r>
          </a:p>
          <a:p>
            <a:pPr marL="171450" indent="-171450">
              <a:buClr>
                <a:schemeClr val="dk1"/>
              </a:buClr>
              <a:buFont typeface="Arial,Sans-Serif" panose="020B0604020202020204" pitchFamily="34" charset="0"/>
              <a:buChar char="•"/>
              <a:defRPr/>
            </a:pPr>
            <a:r>
              <a:rPr lang="en">
                <a:solidFill>
                  <a:schemeClr val="tx1"/>
                </a:solidFill>
                <a:latin typeface="Calibri" panose="020F0502020204030204" pitchFamily="34" charset="0"/>
                <a:cs typeface="Calibri" panose="020F0502020204030204" pitchFamily="34" charset="0"/>
              </a:rPr>
              <a:t>Rubinstein, S.A. (2014). </a:t>
            </a:r>
            <a:r>
              <a:rPr lang="en-US">
                <a:solidFill>
                  <a:schemeClr val="tx1"/>
                </a:solidFill>
                <a:latin typeface="Calibri" panose="020F0502020204030204" pitchFamily="34" charset="0"/>
                <a:cs typeface="Calibri" panose="020F0502020204030204" pitchFamily="34" charset="0"/>
              </a:rPr>
              <a:t>Strengthening partnerships: How communication and collaboration contribute to school improvement. </a:t>
            </a:r>
            <a:r>
              <a:rPr lang="en-US" i="1">
                <a:solidFill>
                  <a:schemeClr val="tx1"/>
                </a:solidFill>
                <a:latin typeface="Calibri" panose="020F0502020204030204" pitchFamily="34" charset="0"/>
                <a:cs typeface="Calibri" panose="020F0502020204030204" pitchFamily="34" charset="0"/>
              </a:rPr>
              <a:t>American Educator</a:t>
            </a:r>
            <a:r>
              <a:rPr lang="en-US">
                <a:solidFill>
                  <a:schemeClr val="tx1"/>
                </a:solidFill>
                <a:latin typeface="Calibri" panose="020F0502020204030204" pitchFamily="34" charset="0"/>
                <a:cs typeface="Calibri" panose="020F0502020204030204" pitchFamily="34" charset="0"/>
              </a:rPr>
              <a:t>, Winter 2013-2014, 22-28. </a:t>
            </a:r>
            <a:r>
              <a:rPr lang="en-US">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https://www.aft.org/sites/default/files/Rubinstein.pdf</a:t>
            </a:r>
            <a:endParaRPr lang="en">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endParaRPr>
          </a:p>
          <a:p>
            <a:pPr marL="171450" marR="0" lvl="0" indent="-171450" algn="l" defTabSz="914400">
              <a:lnSpc>
                <a:spcPct val="100000"/>
              </a:lnSpc>
              <a:spcBef>
                <a:spcPts val="0"/>
              </a:spcBef>
              <a:spcAft>
                <a:spcPts val="0"/>
              </a:spcAft>
              <a:buClr>
                <a:schemeClr val="dk1"/>
              </a:buClr>
              <a:buSzPts val="1100"/>
              <a:buFont typeface="Arial" panose="020B0604020202020204" pitchFamily="34" charset="0"/>
              <a:buChar char="•"/>
              <a:tabLst/>
              <a:defRPr/>
            </a:pPr>
            <a:endParaRPr lang="en-US">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2515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Google Shape;246;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a:solidFill>
                  <a:schemeClr val="dk1"/>
                </a:solidFill>
                <a:latin typeface="Calibri" panose="020F0502020204030204" pitchFamily="34" charset="0"/>
                <a:cs typeface="Calibri" panose="020F0502020204030204" pitchFamily="34" charset="0"/>
              </a:rPr>
              <a:t>To Know</a:t>
            </a:r>
          </a:p>
          <a:p>
            <a:pPr marL="0" lvl="0" indent="0" algn="l" rtl="0">
              <a:lnSpc>
                <a:spcPct val="100000"/>
              </a:lnSpc>
              <a:spcBef>
                <a:spcPts val="0"/>
              </a:spcBef>
              <a:spcAft>
                <a:spcPts val="0"/>
              </a:spcAft>
              <a:buSzPts val="1100"/>
              <a:buNone/>
            </a:pPr>
            <a:r>
              <a:rPr lang="en">
                <a:solidFill>
                  <a:schemeClr val="dk1"/>
                </a:solidFill>
                <a:latin typeface="Calibri" panose="020F0502020204030204" pitchFamily="34" charset="0"/>
                <a:cs typeface="Calibri" panose="020F0502020204030204" pitchFamily="34" charset="0"/>
              </a:rPr>
              <a:t>The CT module is designed around the Collaborative Team Framework and aligns with each essential function on the CT Practice Profile:</a:t>
            </a:r>
            <a:endParaRPr>
              <a:solidFill>
                <a:schemeClr val="dk1"/>
              </a:solidFill>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100"/>
              <a:buFont typeface="Arial" panose="020B0604020202020204" pitchFamily="34" charset="0"/>
              <a:buChar char="•"/>
            </a:pPr>
            <a:r>
              <a:rPr lang="en">
                <a:solidFill>
                  <a:schemeClr val="dk1"/>
                </a:solidFill>
                <a:latin typeface="Calibri" panose="020F0502020204030204" pitchFamily="34" charset="0"/>
                <a:cs typeface="Calibri" panose="020F0502020204030204" pitchFamily="34" charset="0"/>
              </a:rPr>
              <a:t>Part 1, Culture (EF1): Building a culture of collective responsibility</a:t>
            </a:r>
          </a:p>
          <a:p>
            <a:pPr marL="171450" lvl="0" indent="-171450" algn="l" rtl="0">
              <a:lnSpc>
                <a:spcPct val="100000"/>
              </a:lnSpc>
              <a:spcBef>
                <a:spcPts val="0"/>
              </a:spcBef>
              <a:spcAft>
                <a:spcPts val="0"/>
              </a:spcAft>
              <a:buSzPts val="1100"/>
              <a:buFont typeface="Arial" panose="020B0604020202020204" pitchFamily="34" charset="0"/>
              <a:buChar char="•"/>
            </a:pPr>
            <a:r>
              <a:rPr lang="en">
                <a:solidFill>
                  <a:schemeClr val="dk1"/>
                </a:solidFill>
                <a:latin typeface="Calibri" panose="020F0502020204030204" pitchFamily="34" charset="0"/>
                <a:cs typeface="Calibri" panose="020F0502020204030204" pitchFamily="34" charset="0"/>
              </a:rPr>
              <a:t>Part 2, Structure (EF2): Structuring team meetings to assure authentic and effective collaboration</a:t>
            </a:r>
          </a:p>
          <a:p>
            <a:pPr marL="171450" lvl="0" indent="-171450" algn="l" rtl="0">
              <a:lnSpc>
                <a:spcPct val="100000"/>
              </a:lnSpc>
              <a:spcBef>
                <a:spcPts val="0"/>
              </a:spcBef>
              <a:spcAft>
                <a:spcPts val="0"/>
              </a:spcAft>
              <a:buSzPts val="1100"/>
              <a:buFont typeface="Arial" panose="020B0604020202020204" pitchFamily="34" charset="0"/>
              <a:buChar char="•"/>
            </a:pPr>
            <a:r>
              <a:rPr lang="en">
                <a:solidFill>
                  <a:schemeClr val="dk1"/>
                </a:solidFill>
                <a:latin typeface="Calibri" panose="020F0502020204030204" pitchFamily="34" charset="0"/>
                <a:cs typeface="Calibri" panose="020F0502020204030204" pitchFamily="34" charset="0"/>
              </a:rPr>
              <a:t>Part 3, Process (EF3): Using group processes for impactful collaboration</a:t>
            </a:r>
            <a:endParaRPr>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a:latin typeface="Calibri" panose="020F0502020204030204" pitchFamily="34" charset="0"/>
              <a:cs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2" name="Google Shape;492;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a:latin typeface="Calibri" panose="020F0502020204030204" pitchFamily="34" charset="0"/>
                <a:cs typeface="Calibri" panose="020F0502020204030204" pitchFamily="34" charset="0"/>
              </a:rPr>
              <a:t>To Know/To Say</a:t>
            </a:r>
            <a:endParaRPr b="1">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a:latin typeface="Calibri" panose="020F0502020204030204" pitchFamily="34" charset="0"/>
                <a:cs typeface="Calibri" panose="020F0502020204030204" pitchFamily="34" charset="0"/>
              </a:rPr>
              <a:t>Collaborative school teams in DCI and DCI-MTSS include a district leadership team, building leadership teams, and teacher teams that can be configured in various ways based on their purpose. These may include grade level, content area, intervention (CARE) teams, and others. It is critical that these teams are interdependent of one another and there is alignment with the district mission/vision and comprehensive school improvement plans. </a:t>
            </a:r>
          </a:p>
          <a:p>
            <a:pPr marL="0" lvl="0" indent="0" algn="l" rtl="0">
              <a:lnSpc>
                <a:spcPct val="100000"/>
              </a:lnSpc>
              <a:spcBef>
                <a:spcPts val="0"/>
              </a:spcBef>
              <a:spcAft>
                <a:spcPts val="0"/>
              </a:spcAft>
              <a:buSzPts val="1100"/>
              <a:buNone/>
            </a:pPr>
            <a:endParaRPr>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a:latin typeface="Calibri" panose="020F0502020204030204" pitchFamily="34" charset="0"/>
                <a:cs typeface="Calibri" panose="020F0502020204030204" pitchFamily="34" charset="0"/>
              </a:rPr>
              <a:t>Teams support and depend on one another, working toward the common goal of creating the greatest impact on student achievement. Communicating information regarding the impact of instructional practices on student outcomes and using evidence of student progress to support decision making is key to the effectiveness of teams.</a:t>
            </a:r>
            <a:endParaRPr>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a:latin typeface="Calibri" panose="020F0502020204030204" pitchFamily="34" charset="0"/>
                <a:cs typeface="Calibri" panose="020F0502020204030204" pitchFamily="34" charset="0"/>
              </a:rPr>
              <a:t> </a:t>
            </a:r>
            <a:endParaRPr>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b="1">
                <a:latin typeface="Calibri" panose="020F0502020204030204" pitchFamily="34" charset="0"/>
                <a:cs typeface="Calibri" panose="020F0502020204030204" pitchFamily="34" charset="0"/>
              </a:rPr>
              <a:t>To Do</a:t>
            </a:r>
            <a:endParaRPr b="1">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100"/>
              <a:buFont typeface="Arial" panose="020B0604020202020204" pitchFamily="34" charset="0"/>
              <a:buChar char="•"/>
            </a:pPr>
            <a:r>
              <a:rPr lang="en">
                <a:latin typeface="Calibri" panose="020F0502020204030204" pitchFamily="34" charset="0"/>
                <a:cs typeface="Calibri" panose="020F0502020204030204" pitchFamily="34" charset="0"/>
              </a:rPr>
              <a:t>Review the graphic on the slide.</a:t>
            </a:r>
            <a:endParaRPr>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100"/>
              <a:buFont typeface="Arial" panose="020B0604020202020204" pitchFamily="34" charset="0"/>
              <a:buChar char="•"/>
            </a:pPr>
            <a:r>
              <a:rPr lang="en">
                <a:latin typeface="Calibri" panose="020F0502020204030204" pitchFamily="34" charset="0"/>
                <a:cs typeface="Calibri" panose="020F0502020204030204" pitchFamily="34" charset="0"/>
              </a:rPr>
              <a:t>Emphasize the importance of each of these collaborative teams and how they must be aligned and work together to be effective.</a:t>
            </a:r>
            <a:endParaRPr>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b="1">
                <a:latin typeface="Calibri" panose="020F0502020204030204" pitchFamily="34" charset="0"/>
                <a:cs typeface="Calibri" panose="020F0502020204030204" pitchFamily="34" charset="0"/>
              </a:rPr>
              <a:t>Reference</a:t>
            </a:r>
          </a:p>
          <a:p>
            <a:pPr marL="171450" indent="-171450">
              <a:buFont typeface="Arial" panose="020B0604020202020204" pitchFamily="34" charset="0"/>
              <a:buChar char="•"/>
            </a:pPr>
            <a:r>
              <a:rPr lang="en">
                <a:solidFill>
                  <a:schemeClr val="dk1"/>
                </a:solidFill>
                <a:latin typeface="Calibri" panose="020F0502020204030204" pitchFamily="34" charset="0"/>
                <a:cs typeface="Calibri" panose="020F0502020204030204" pitchFamily="34" charset="0"/>
              </a:rPr>
              <a:t>Bloomberg, P., &amp; Pitchford, B. (2016). </a:t>
            </a:r>
            <a:r>
              <a:rPr lang="en" i="1">
                <a:solidFill>
                  <a:schemeClr val="dk1"/>
                </a:solidFill>
                <a:latin typeface="Calibri" panose="020F0502020204030204" pitchFamily="34" charset="0"/>
                <a:cs typeface="Calibri" panose="020F0502020204030204" pitchFamily="34" charset="0"/>
              </a:rPr>
              <a:t>Leading impact teams: Building a culture of efficacy </a:t>
            </a:r>
            <a:r>
              <a:rPr lang="en">
                <a:solidFill>
                  <a:schemeClr val="dk1"/>
                </a:solidFill>
                <a:latin typeface="Calibri" panose="020F0502020204030204" pitchFamily="34" charset="0"/>
                <a:cs typeface="Calibri" panose="020F0502020204030204" pitchFamily="34" charset="0"/>
              </a:rPr>
              <a:t>(1st ed.). Corwin. </a:t>
            </a:r>
            <a:endParaRPr sz="1200">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1200"/>
              </a:spcBef>
              <a:spcAft>
                <a:spcPts val="0"/>
              </a:spcAft>
              <a:buSzPts val="1100"/>
              <a:buNone/>
            </a:pPr>
            <a:endParaRPr>
              <a:latin typeface="Calibri" panose="020F0502020204030204" pitchFamily="34" charset="0"/>
              <a:cs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2483D-A3B5-7A00-52AD-F00787D3A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71CA7E-D728-5948-DF45-105949C7126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E08285B-C597-DE66-AD02-763A4BE68E68}"/>
              </a:ext>
            </a:extLst>
          </p:cNvPr>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b="1">
                <a:solidFill>
                  <a:schemeClr val="tx1"/>
                </a:solidFill>
                <a:latin typeface="Calibri" panose="020F0502020204030204" pitchFamily="34" charset="0"/>
                <a:cs typeface="Calibri" panose="020F0502020204030204" pitchFamily="34" charset="0"/>
              </a:rPr>
              <a:t>Link</a:t>
            </a:r>
          </a:p>
          <a:p>
            <a:pPr marL="0" lvl="0" indent="0" algn="l" rtl="0">
              <a:spcBef>
                <a:spcPts val="0"/>
              </a:spcBef>
              <a:spcAft>
                <a:spcPts val="0"/>
              </a:spcAft>
              <a:buClr>
                <a:schemeClr val="dk1"/>
              </a:buClr>
              <a:buSzPts val="1100"/>
              <a:buFont typeface="Arial"/>
              <a:buNone/>
            </a:pPr>
            <a:r>
              <a:rPr lang="en-US" i="1">
                <a:solidFill>
                  <a:schemeClr val="tx1"/>
                </a:solidFill>
                <a:latin typeface="Calibri" panose="020F0502020204030204" pitchFamily="34" charset="0"/>
                <a:cs typeface="Calibri" panose="020F0502020204030204" pitchFamily="34" charset="0"/>
              </a:rPr>
              <a:t>Spotting Teams with a High Level of Collective Efficacy</a:t>
            </a:r>
            <a:r>
              <a:rPr lang="en-US">
                <a:solidFill>
                  <a:schemeClr val="tx1"/>
                </a:solidFill>
                <a:latin typeface="Calibri" panose="020F0502020204030204" pitchFamily="34" charset="0"/>
                <a:cs typeface="Calibri" panose="020F0502020204030204" pitchFamily="34" charset="0"/>
              </a:rPr>
              <a:t>, </a:t>
            </a:r>
            <a:r>
              <a:rPr lang="en-US" u="sng">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https://www.solutiontree.com/blog/spotting-collaborative-teams-with-high-levels-of-collective-efficacy/</a:t>
            </a:r>
            <a:endParaRPr lang="en-US" u="sng">
              <a:solidFill>
                <a:schemeClr val="tx1"/>
              </a:solidFill>
              <a:latin typeface="Calibri" panose="020F0502020204030204" pitchFamily="34" charset="0"/>
              <a:cs typeface="Calibri" panose="020F0502020204030204" pitchFamily="34" charset="0"/>
            </a:endParaRPr>
          </a:p>
          <a:p>
            <a:pPr marL="0" lvl="0" indent="0" algn="l" rtl="0">
              <a:spcBef>
                <a:spcPts val="0"/>
              </a:spcBef>
              <a:spcAft>
                <a:spcPts val="0"/>
              </a:spcAft>
              <a:buClr>
                <a:schemeClr val="dk1"/>
              </a:buClr>
              <a:buSzPts val="1100"/>
              <a:buFont typeface="Arial"/>
              <a:buNone/>
            </a:pPr>
            <a:endParaRPr lang="en-US" b="1">
              <a:solidFill>
                <a:schemeClr val="tx1"/>
              </a:solidFill>
              <a:latin typeface="Calibri" panose="020F0502020204030204" pitchFamily="34" charset="0"/>
              <a:cs typeface="Calibri" panose="020F0502020204030204" pitchFamily="34" charset="0"/>
            </a:endParaRPr>
          </a:p>
          <a:p>
            <a:pPr marL="0" lvl="0" indent="0" algn="l" rtl="0">
              <a:spcBef>
                <a:spcPts val="0"/>
              </a:spcBef>
              <a:spcAft>
                <a:spcPts val="0"/>
              </a:spcAft>
              <a:buClr>
                <a:schemeClr val="dk1"/>
              </a:buClr>
              <a:buSzPts val="1100"/>
              <a:buFont typeface="Arial"/>
              <a:buNone/>
            </a:pPr>
            <a:r>
              <a:rPr lang="en-US" b="1">
                <a:solidFill>
                  <a:schemeClr val="tx1"/>
                </a:solidFill>
                <a:latin typeface="Calibri" panose="020F0502020204030204" pitchFamily="34" charset="0"/>
                <a:cs typeface="Calibri" panose="020F0502020204030204" pitchFamily="34" charset="0"/>
              </a:rPr>
              <a:t>To Know/To Do</a:t>
            </a:r>
          </a:p>
          <a:p>
            <a:pPr marL="171450" lvl="0" indent="-171450" algn="l" rtl="0">
              <a:spcBef>
                <a:spcPts val="0"/>
              </a:spcBef>
              <a:spcAft>
                <a:spcPts val="0"/>
              </a:spcAft>
              <a:buFont typeface="Arial" panose="020B0604020202020204" pitchFamily="34" charset="0"/>
              <a:buChar char="•"/>
            </a:pPr>
            <a:r>
              <a:rPr lang="en-US">
                <a:solidFill>
                  <a:schemeClr val="tx1"/>
                </a:solidFill>
                <a:latin typeface="Calibri" panose="020F0502020204030204" pitchFamily="34" charset="0"/>
                <a:cs typeface="Calibri" panose="020F0502020204030204" pitchFamily="34" charset="0"/>
              </a:rPr>
              <a:t>The link to the blog article was sent to participants prior to the training. </a:t>
            </a:r>
          </a:p>
          <a:p>
            <a:pPr marL="171450" lvl="0" indent="-171450" algn="l" rtl="0">
              <a:spcBef>
                <a:spcPts val="0"/>
              </a:spcBef>
              <a:spcAft>
                <a:spcPts val="0"/>
              </a:spcAft>
              <a:buFont typeface="Arial" panose="020B0604020202020204" pitchFamily="34" charset="0"/>
              <a:buChar char="•"/>
            </a:pPr>
            <a:r>
              <a:rPr lang="en-US">
                <a:solidFill>
                  <a:schemeClr val="tx1"/>
                </a:solidFill>
                <a:latin typeface="Calibri" panose="020F0502020204030204" pitchFamily="34" charset="0"/>
                <a:cs typeface="Calibri" panose="020F0502020204030204" pitchFamily="34" charset="0"/>
              </a:rPr>
              <a:t>This is an opportunity for debriefing the article. </a:t>
            </a:r>
          </a:p>
          <a:p>
            <a:pPr marL="171450" lvl="0" indent="-171450" algn="l" rtl="0">
              <a:spcBef>
                <a:spcPts val="0"/>
              </a:spcBef>
              <a:spcAft>
                <a:spcPts val="0"/>
              </a:spcAft>
              <a:buFont typeface="Arial" panose="020B0604020202020204" pitchFamily="34" charset="0"/>
              <a:buChar char="•"/>
            </a:pPr>
            <a:r>
              <a:rPr lang="en-US">
                <a:solidFill>
                  <a:schemeClr val="tx1"/>
                </a:solidFill>
                <a:latin typeface="Calibri" panose="020F0502020204030204" pitchFamily="34" charset="0"/>
                <a:cs typeface="Calibri" panose="020F0502020204030204" pitchFamily="34" charset="0"/>
              </a:rPr>
              <a:t>You may add a QR code to the slide so participants can easily access the article.</a:t>
            </a:r>
          </a:p>
          <a:p>
            <a:pPr marL="0" lvl="0" indent="0" algn="l" rtl="0">
              <a:spcBef>
                <a:spcPts val="0"/>
              </a:spcBef>
              <a:spcAft>
                <a:spcPts val="0"/>
              </a:spcAft>
              <a:buClr>
                <a:schemeClr val="dk1"/>
              </a:buClr>
              <a:buSzPts val="1100"/>
              <a:buFont typeface="Arial"/>
              <a:buNone/>
            </a:pPr>
            <a:endParaRPr lang="en-US">
              <a:solidFill>
                <a:schemeClr val="tx1"/>
              </a:solidFill>
              <a:latin typeface="Calibri" panose="020F0502020204030204" pitchFamily="34" charset="0"/>
              <a:cs typeface="Calibri" panose="020F0502020204030204" pitchFamily="34" charset="0"/>
            </a:endParaRPr>
          </a:p>
          <a:p>
            <a:pPr marL="0" lvl="0" indent="0" algn="l" rtl="0">
              <a:spcBef>
                <a:spcPts val="0"/>
              </a:spcBef>
              <a:spcAft>
                <a:spcPts val="0"/>
              </a:spcAft>
              <a:buClr>
                <a:schemeClr val="dk1"/>
              </a:buClr>
              <a:buSzPts val="1100"/>
              <a:buFont typeface="Arial"/>
              <a:buNone/>
            </a:pPr>
            <a:r>
              <a:rPr lang="en-US" b="1">
                <a:solidFill>
                  <a:schemeClr val="tx1"/>
                </a:solidFill>
                <a:latin typeface="Calibri" panose="020F0502020204030204" pitchFamily="34" charset="0"/>
                <a:cs typeface="Calibri" panose="020F0502020204030204" pitchFamily="34" charset="0"/>
              </a:rPr>
              <a:t>To Do/To Say</a:t>
            </a:r>
          </a:p>
          <a:p>
            <a:pPr marL="0" lvl="0" indent="0" algn="l" rtl="0">
              <a:spcBef>
                <a:spcPts val="0"/>
              </a:spcBef>
              <a:spcAft>
                <a:spcPts val="0"/>
              </a:spcAft>
              <a:buClr>
                <a:schemeClr val="dk1"/>
              </a:buClr>
              <a:buSzPts val="1100"/>
              <a:buFont typeface="Arial"/>
              <a:buNone/>
            </a:pPr>
            <a:r>
              <a:rPr lang="en-US">
                <a:solidFill>
                  <a:schemeClr val="tx1"/>
                </a:solidFill>
                <a:latin typeface="Calibri" panose="020F0502020204030204" pitchFamily="34" charset="0"/>
                <a:cs typeface="Calibri" panose="020F0502020204030204" pitchFamily="34" charset="0"/>
              </a:rPr>
              <a:t>The article emphasizes the importance of collaborative teams having a shared confidence and, by working together and using data to move learning forward, they can significantly improve student outcomes.</a:t>
            </a:r>
            <a:endParaRPr lang="en-US" b="1">
              <a:solidFill>
                <a:schemeClr val="tx1"/>
              </a:solidFill>
              <a:latin typeface="Calibri" panose="020F0502020204030204" pitchFamily="34" charset="0"/>
              <a:cs typeface="Calibri" panose="020F0502020204030204" pitchFamily="34" charset="0"/>
            </a:endParaRPr>
          </a:p>
          <a:p>
            <a:pPr marL="0" lvl="0" indent="0" algn="l" rtl="0">
              <a:spcBef>
                <a:spcPts val="0"/>
              </a:spcBef>
              <a:spcAft>
                <a:spcPts val="0"/>
              </a:spcAft>
              <a:buClr>
                <a:schemeClr val="dk1"/>
              </a:buClr>
              <a:buSzPts val="1100"/>
              <a:buFont typeface="Arial"/>
              <a:buNone/>
            </a:pPr>
            <a:endParaRPr lang="en-US">
              <a:solidFill>
                <a:schemeClr val="tx1"/>
              </a:solidFill>
              <a:latin typeface="Calibri" panose="020F0502020204030204" pitchFamily="34" charset="0"/>
              <a:cs typeface="Calibri" panose="020F0502020204030204" pitchFamily="34" charset="0"/>
            </a:endParaRPr>
          </a:p>
          <a:p>
            <a:pPr marL="0" lvl="0" indent="0" algn="l" rtl="0">
              <a:spcBef>
                <a:spcPts val="0"/>
              </a:spcBef>
              <a:spcAft>
                <a:spcPts val="0"/>
              </a:spcAft>
              <a:buClr>
                <a:schemeClr val="dk1"/>
              </a:buClr>
              <a:buSzPts val="1100"/>
              <a:buFont typeface="Arial"/>
              <a:buNone/>
            </a:pPr>
            <a:r>
              <a:rPr lang="en-US">
                <a:solidFill>
                  <a:schemeClr val="tx1"/>
                </a:solidFill>
                <a:latin typeface="Calibri" panose="020F0502020204030204" pitchFamily="34" charset="0"/>
                <a:cs typeface="Calibri" panose="020F0502020204030204" pitchFamily="34" charset="0"/>
              </a:rPr>
              <a:t>Review the questions on the slide. </a:t>
            </a:r>
          </a:p>
          <a:p>
            <a:pPr marL="171450" lvl="0" indent="-171450" algn="l" rtl="0">
              <a:spcBef>
                <a:spcPts val="0"/>
              </a:spcBef>
              <a:spcAft>
                <a:spcPts val="0"/>
              </a:spcAft>
              <a:buClr>
                <a:schemeClr val="dk1"/>
              </a:buClr>
              <a:buSzPts val="1100"/>
              <a:buFont typeface="Arial" panose="020B0604020202020204" pitchFamily="34" charset="0"/>
              <a:buChar char="•"/>
            </a:pPr>
            <a:r>
              <a:rPr lang="en-US">
                <a:solidFill>
                  <a:schemeClr val="tx1"/>
                </a:solidFill>
                <a:latin typeface="Calibri" panose="020F0502020204030204" pitchFamily="34" charset="0"/>
                <a:cs typeface="Calibri" panose="020F0502020204030204" pitchFamily="34" charset="0"/>
              </a:rPr>
              <a:t>Provide 3 minutes for all to quickly review the article. </a:t>
            </a:r>
          </a:p>
          <a:p>
            <a:pPr marL="171450" lvl="0" indent="-171450" algn="l" rtl="0">
              <a:spcBef>
                <a:spcPts val="0"/>
              </a:spcBef>
              <a:spcAft>
                <a:spcPts val="0"/>
              </a:spcAft>
              <a:buClr>
                <a:schemeClr val="dk1"/>
              </a:buClr>
              <a:buSzPts val="1100"/>
              <a:buFont typeface="Arial" panose="020B0604020202020204" pitchFamily="34" charset="0"/>
              <a:buChar char="•"/>
            </a:pPr>
            <a:r>
              <a:rPr lang="en-US">
                <a:solidFill>
                  <a:schemeClr val="tx1"/>
                </a:solidFill>
                <a:latin typeface="Calibri" panose="020F0502020204030204" pitchFamily="34" charset="0"/>
                <a:cs typeface="Calibri" panose="020F0502020204030204" pitchFamily="34" charset="0"/>
              </a:rPr>
              <a:t>Then have small groups discuss the questions on the slide and record responses on chart paper under each question. </a:t>
            </a:r>
          </a:p>
          <a:p>
            <a:pPr marL="171450" lvl="0" indent="-171450" algn="l" rtl="0">
              <a:spcBef>
                <a:spcPts val="0"/>
              </a:spcBef>
              <a:spcAft>
                <a:spcPts val="0"/>
              </a:spcAft>
              <a:buClr>
                <a:schemeClr val="dk1"/>
              </a:buClr>
              <a:buSzPts val="1100"/>
              <a:buFont typeface="Arial" panose="020B0604020202020204" pitchFamily="34" charset="0"/>
              <a:buChar char="•"/>
            </a:pPr>
            <a:r>
              <a:rPr lang="en-US">
                <a:solidFill>
                  <a:schemeClr val="tx1"/>
                </a:solidFill>
                <a:latin typeface="Calibri" panose="020F0502020204030204" pitchFamily="34" charset="0"/>
                <a:cs typeface="Calibri" panose="020F0502020204030204" pitchFamily="34" charset="0"/>
              </a:rPr>
              <a:t>Post chart paper with responses around the room and ask participants to do a brief gallery walk in order to see all responses.  </a:t>
            </a:r>
          </a:p>
          <a:p>
            <a:pPr marL="171450" lvl="0" indent="-171450" algn="l" rtl="0">
              <a:spcBef>
                <a:spcPts val="0"/>
              </a:spcBef>
              <a:spcAft>
                <a:spcPts val="0"/>
              </a:spcAft>
              <a:buClr>
                <a:schemeClr val="dk1"/>
              </a:buClr>
              <a:buSzPts val="1100"/>
              <a:buFont typeface="Arial" panose="020B0604020202020204" pitchFamily="34" charset="0"/>
              <a:buChar char="•"/>
            </a:pPr>
            <a:r>
              <a:rPr lang="en-US">
                <a:solidFill>
                  <a:schemeClr val="tx1"/>
                </a:solidFill>
                <a:latin typeface="Calibri" panose="020F0502020204030204" pitchFamily="34" charset="0"/>
                <a:cs typeface="Calibri" panose="020F0502020204030204" pitchFamily="34" charset="0"/>
              </a:rPr>
              <a:t>Share key ideas with the whole group.</a:t>
            </a:r>
          </a:p>
          <a:p>
            <a:pPr marL="0" lvl="0" indent="0" algn="l" rtl="0">
              <a:spcBef>
                <a:spcPts val="0"/>
              </a:spcBef>
              <a:spcAft>
                <a:spcPts val="0"/>
              </a:spcAft>
              <a:buClr>
                <a:schemeClr val="dk1"/>
              </a:buClr>
              <a:buSzPts val="1100"/>
              <a:buFont typeface="Arial"/>
              <a:buNone/>
            </a:pPr>
            <a:endParaRPr lang="en-US">
              <a:solidFill>
                <a:schemeClr val="tx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100"/>
              <a:buFont typeface="Arial"/>
              <a:buNone/>
            </a:pPr>
            <a:r>
              <a:rPr lang="en-US" b="1">
                <a:solidFill>
                  <a:schemeClr val="tx1"/>
                </a:solidFill>
                <a:latin typeface="Calibri" panose="020F0502020204030204" pitchFamily="34" charset="0"/>
                <a:cs typeface="Calibri" panose="020F0502020204030204" pitchFamily="34" charset="0"/>
              </a:rPr>
              <a:t>Reference</a:t>
            </a:r>
          </a:p>
          <a:p>
            <a:pPr marL="171450" indent="-171450">
              <a:buClr>
                <a:schemeClr val="dk1"/>
              </a:buClr>
              <a:buSzPts val="935"/>
              <a:buFont typeface="Arial" panose="020B0604020202020204" pitchFamily="34" charset="0"/>
              <a:buChar char="•"/>
            </a:pPr>
            <a:r>
              <a:rPr lang="en-US">
                <a:solidFill>
                  <a:schemeClr val="tx1"/>
                </a:solidFill>
                <a:latin typeface="Calibri" panose="020F0502020204030204" pitchFamily="34" charset="0"/>
                <a:cs typeface="Calibri" panose="020F0502020204030204" pitchFamily="34" charset="0"/>
              </a:rPr>
              <a:t>Ferriter, W. M. (2020, April 7). </a:t>
            </a:r>
            <a:r>
              <a:rPr lang="en-US" i="1">
                <a:solidFill>
                  <a:schemeClr val="tx1"/>
                </a:solidFill>
                <a:latin typeface="Calibri" panose="020F0502020204030204" pitchFamily="34" charset="0"/>
                <a:cs typeface="Calibri" panose="020F0502020204030204" pitchFamily="34" charset="0"/>
              </a:rPr>
              <a:t>Spotting collaborative teams with high levels of collective efficacy. </a:t>
            </a:r>
            <a:r>
              <a:rPr lang="en-US" err="1">
                <a:solidFill>
                  <a:schemeClr val="tx1"/>
                </a:solidFill>
                <a:latin typeface="Calibri" panose="020F0502020204030204" pitchFamily="34" charset="0"/>
                <a:cs typeface="Calibri" panose="020F0502020204030204" pitchFamily="34" charset="0"/>
              </a:rPr>
              <a:t>SolutionTree</a:t>
            </a:r>
            <a:r>
              <a:rPr lang="en-US">
                <a:solidFill>
                  <a:schemeClr val="tx1"/>
                </a:solidFill>
                <a:latin typeface="Calibri" panose="020F0502020204030204" pitchFamily="34" charset="0"/>
                <a:cs typeface="Calibri" panose="020F0502020204030204" pitchFamily="34" charset="0"/>
              </a:rPr>
              <a:t>. </a:t>
            </a:r>
            <a:r>
              <a:rPr lang="en-US">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https://www.solutiontree.com/blog/spotting-collaborative-teams-with-high-levels-of-collective-efficacy/</a:t>
            </a:r>
            <a:r>
              <a:rPr lang="en-US">
                <a:solidFill>
                  <a:schemeClr val="tx1"/>
                </a:solidFill>
                <a:latin typeface="Calibri" panose="020F0502020204030204" pitchFamily="34" charset="0"/>
                <a:cs typeface="Calibri" panose="020F0502020204030204" pitchFamily="34" charset="0"/>
              </a:rPr>
              <a:t> </a:t>
            </a:r>
            <a:endParaRPr lang="en-US" b="1">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72739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a:extLst>
            <a:ext uri="{FF2B5EF4-FFF2-40B4-BE49-F238E27FC236}">
              <a16:creationId xmlns:a16="http://schemas.microsoft.com/office/drawing/2014/main" id="{68BBB27D-5EF8-3180-7832-A6B61335C6F9}"/>
            </a:ext>
          </a:extLst>
        </p:cNvPr>
        <p:cNvGrpSpPr/>
        <p:nvPr/>
      </p:nvGrpSpPr>
      <p:grpSpPr>
        <a:xfrm>
          <a:off x="0" y="0"/>
          <a:ext cx="0" cy="0"/>
          <a:chOff x="0" y="0"/>
          <a:chExt cx="0" cy="0"/>
        </a:xfrm>
      </p:grpSpPr>
      <p:sp>
        <p:nvSpPr>
          <p:cNvPr id="552" name="Google Shape;552;p23:notes">
            <a:extLst>
              <a:ext uri="{FF2B5EF4-FFF2-40B4-BE49-F238E27FC236}">
                <a16:creationId xmlns:a16="http://schemas.microsoft.com/office/drawing/2014/main" id="{C52F81A9-5F9A-4BD2-D91C-6900B97D7E1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3" name="Google Shape;553;p23:notes">
            <a:extLst>
              <a:ext uri="{FF2B5EF4-FFF2-40B4-BE49-F238E27FC236}">
                <a16:creationId xmlns:a16="http://schemas.microsoft.com/office/drawing/2014/main" id="{099A93F8-9A74-FC89-7F62-2E93C4439EA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a:solidFill>
                  <a:schemeClr val="tx1"/>
                </a:solidFill>
                <a:latin typeface="Calibri" panose="020F0502020204030204" pitchFamily="34" charset="0"/>
                <a:cs typeface="Calibri" panose="020F0502020204030204" pitchFamily="34" charset="0"/>
              </a:rPr>
              <a:t>To Know/To Say</a:t>
            </a:r>
            <a:endParaRPr lang="en-US" b="1">
              <a:solidFill>
                <a:schemeClr val="tx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a:solidFill>
                  <a:schemeClr val="tx1"/>
                </a:solidFill>
                <a:latin typeface="Calibri" panose="020F0502020204030204" pitchFamily="34" charset="0"/>
                <a:cs typeface="Calibri" panose="020F0502020204030204" pitchFamily="34" charset="0"/>
              </a:rPr>
              <a:t>What we do in high impact collaborative teams includes being intentional in our purpose, focused on high impact instruction, and using data effectively.</a:t>
            </a:r>
          </a:p>
          <a:p>
            <a:pPr marL="0" lvl="0" indent="0" algn="l" rtl="0">
              <a:lnSpc>
                <a:spcPct val="100000"/>
              </a:lnSpc>
              <a:spcBef>
                <a:spcPts val="0"/>
              </a:spcBef>
              <a:spcAft>
                <a:spcPts val="0"/>
              </a:spcAft>
              <a:buSzPts val="1100"/>
              <a:buNone/>
            </a:pPr>
            <a:endParaRPr lang="en">
              <a:solidFill>
                <a:schemeClr val="tx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a:solidFill>
                  <a:schemeClr val="tx1"/>
                </a:solidFill>
                <a:latin typeface="Calibri" panose="020F0502020204030204" pitchFamily="34" charset="0"/>
                <a:cs typeface="Calibri" panose="020F0502020204030204" pitchFamily="34" charset="0"/>
              </a:rPr>
              <a:t>High impact collaborative teams integrate and tie together the important components of DCI and DCI/MTSS content as noted parenthetically below.</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en">
                <a:solidFill>
                  <a:schemeClr val="tx1"/>
                </a:solidFill>
                <a:latin typeface="Calibri" panose="020F0502020204030204" pitchFamily="34" charset="0"/>
                <a:cs typeface="Calibri" panose="020F0502020204030204" pitchFamily="34" charset="0"/>
              </a:rPr>
              <a:t>Collaboration is intentional with a clear purpose and utilizes effective processes. (Collaborative Teams)</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en">
                <a:solidFill>
                  <a:schemeClr val="tx1"/>
                </a:solidFill>
                <a:latin typeface="Calibri" panose="020F0502020204030204" pitchFamily="34" charset="0"/>
                <a:cs typeface="Calibri" panose="020F0502020204030204" pitchFamily="34" charset="0"/>
              </a:rPr>
              <a:t>Collaboration is focused around the discussion of high impact practices. (Effective Teaching and Learning Practices)</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en">
                <a:solidFill>
                  <a:schemeClr val="tx1"/>
                </a:solidFill>
                <a:latin typeface="Calibri" panose="020F0502020204030204" pitchFamily="34" charset="0"/>
                <a:cs typeface="Calibri" panose="020F0502020204030204" pitchFamily="34" charset="0"/>
              </a:rPr>
              <a:t>Collaboration uses data effectively to improve student outcomes. (Data-Based Decision Making and Common Formative Assessment)</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en">
                <a:solidFill>
                  <a:schemeClr val="tx1"/>
                </a:solidFill>
                <a:latin typeface="Calibri" panose="020F0502020204030204" pitchFamily="34" charset="0"/>
                <a:cs typeface="Calibri" panose="020F0502020204030204" pitchFamily="34" charset="0"/>
              </a:rPr>
              <a:t>Collaboration builds a culture of shared responsibility and educator empowerment. (Collective Teacher Efficacy)</a:t>
            </a:r>
          </a:p>
          <a:p>
            <a:pPr marL="457200" lvl="0" indent="-298450" algn="l" rtl="0">
              <a:lnSpc>
                <a:spcPct val="115000"/>
              </a:lnSpc>
              <a:spcBef>
                <a:spcPts val="0"/>
              </a:spcBef>
              <a:spcAft>
                <a:spcPts val="0"/>
              </a:spcAft>
              <a:buClr>
                <a:srgbClr val="303030"/>
              </a:buClr>
              <a:buSzPts val="1100"/>
              <a:buChar char="●"/>
            </a:pPr>
            <a:endParaRPr>
              <a:solidFill>
                <a:schemeClr val="tx1"/>
              </a:solidFill>
              <a:latin typeface="Calibri" panose="020F0502020204030204" pitchFamily="34" charset="0"/>
              <a:cs typeface="Calibri" panose="020F0502020204030204" pitchFamily="34" charset="0"/>
            </a:endParaRPr>
          </a:p>
          <a:p>
            <a:pPr marL="0" lvl="0" indent="0" algn="l" rtl="0">
              <a:lnSpc>
                <a:spcPct val="100000"/>
              </a:lnSpc>
              <a:spcBef>
                <a:spcPts val="1400"/>
              </a:spcBef>
              <a:spcAft>
                <a:spcPts val="0"/>
              </a:spcAft>
              <a:buSzPts val="1100"/>
              <a:buNone/>
            </a:pPr>
            <a:r>
              <a:rPr lang="en" b="1">
                <a:solidFill>
                  <a:schemeClr val="tx1"/>
                </a:solidFill>
                <a:latin typeface="Calibri" panose="020F0502020204030204" pitchFamily="34" charset="0"/>
                <a:cs typeface="Calibri" panose="020F0502020204030204" pitchFamily="34" charset="0"/>
              </a:rPr>
              <a:t>To Do</a:t>
            </a:r>
            <a:endParaRPr b="1">
              <a:solidFill>
                <a:schemeClr val="tx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a:solidFill>
                  <a:schemeClr val="tx1"/>
                </a:solidFill>
                <a:latin typeface="Calibri" panose="020F0502020204030204" pitchFamily="34" charset="0"/>
                <a:cs typeface="Calibri" panose="020F0502020204030204" pitchFamily="34" charset="0"/>
              </a:rPr>
              <a:t>Review the content on the slide and highlight the link to the DCI/DCI-MTSS </a:t>
            </a:r>
            <a:r>
              <a:rPr lang="en-US">
                <a:solidFill>
                  <a:schemeClr val="tx1"/>
                </a:solidFill>
                <a:latin typeface="Calibri" panose="020F0502020204030204" pitchFamily="34" charset="0"/>
                <a:cs typeface="Calibri" panose="020F0502020204030204" pitchFamily="34" charset="0"/>
              </a:rPr>
              <a:t>professional learning modules.</a:t>
            </a:r>
            <a:endParaRPr>
              <a:solidFill>
                <a:schemeClr val="tx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a:solidFill>
                <a:schemeClr val="tx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b="1">
                <a:solidFill>
                  <a:schemeClr val="tx1"/>
                </a:solidFill>
                <a:latin typeface="Calibri"/>
                <a:cs typeface="Calibri"/>
              </a:rPr>
              <a:t>Reference</a:t>
            </a:r>
            <a:endParaRPr b="1">
              <a:solidFill>
                <a:schemeClr val="tx1"/>
              </a:solidFill>
              <a:latin typeface="Calibri"/>
              <a:cs typeface="Calibri"/>
            </a:endParaRPr>
          </a:p>
          <a:p>
            <a:pPr marL="171450" indent="-171450">
              <a:lnSpc>
                <a:spcPct val="115000"/>
              </a:lnSpc>
              <a:buClr>
                <a:schemeClr val="dk1"/>
              </a:buClr>
              <a:buFont typeface="Arial" panose="020B0604020202020204" pitchFamily="34" charset="0"/>
              <a:buChar char="•"/>
            </a:pPr>
            <a:r>
              <a:rPr lang="en">
                <a:solidFill>
                  <a:schemeClr val="tx1"/>
                </a:solidFill>
                <a:latin typeface="Calibri"/>
                <a:cs typeface="Calibri"/>
              </a:rPr>
              <a:t>M</a:t>
            </a:r>
            <a:r>
              <a:rPr lang="en-US" err="1">
                <a:solidFill>
                  <a:schemeClr val="tx1"/>
                </a:solidFill>
                <a:latin typeface="Calibri"/>
                <a:cs typeface="Calibri"/>
              </a:rPr>
              <a:t>oEdu</a:t>
            </a:r>
            <a:r>
              <a:rPr lang="en-US">
                <a:solidFill>
                  <a:schemeClr val="tx1"/>
                </a:solidFill>
                <a:latin typeface="Calibri"/>
                <a:cs typeface="Calibri"/>
              </a:rPr>
              <a:t>-SAIL. (n.d.-a). </a:t>
            </a:r>
            <a:r>
              <a:rPr lang="en-US" i="1">
                <a:solidFill>
                  <a:schemeClr val="tx1"/>
                </a:solidFill>
                <a:latin typeface="Calibri"/>
                <a:cs typeface="Calibri"/>
              </a:rPr>
              <a:t>Collaborative teams online module</a:t>
            </a:r>
            <a:r>
              <a:rPr lang="en-US">
                <a:solidFill>
                  <a:schemeClr val="tx1"/>
                </a:solidFill>
                <a:latin typeface="Calibri"/>
                <a:cs typeface="Calibri"/>
              </a:rPr>
              <a:t>. </a:t>
            </a:r>
            <a:r>
              <a:rPr lang="en-US">
                <a:solidFill>
                  <a:schemeClr val="tx1"/>
                </a:solidFill>
                <a:latin typeface="Calibri"/>
                <a:cs typeface="Calibri"/>
                <a:hlinkClick r:id="rId3">
                  <a:extLst>
                    <a:ext uri="{A12FA001-AC4F-418D-AE19-62706E023703}">
                      <ahyp:hlinkClr xmlns:ahyp="http://schemas.microsoft.com/office/drawing/2018/hyperlinkcolor" val="tx"/>
                    </a:ext>
                  </a:extLst>
                </a:hlinkClick>
              </a:rPr>
              <a:t>https://www.moedu-sail.org/courses/collaborative-team-structures/</a:t>
            </a:r>
            <a:r>
              <a:rPr lang="en-US">
                <a:solidFill>
                  <a:schemeClr val="tx1"/>
                </a:solidFill>
                <a:latin typeface="Calibri"/>
                <a:cs typeface="Calibri"/>
              </a:rPr>
              <a:t> </a:t>
            </a:r>
            <a:endParaRPr lang="en-US">
              <a:solidFill>
                <a:schemeClr val="tx1"/>
              </a:solidFill>
              <a:latin typeface="Calibri" panose="020F0502020204030204" pitchFamily="34" charset="0"/>
              <a:cs typeface="Calibri" panose="020F0502020204030204" pitchFamily="34" charset="0"/>
            </a:endParaRPr>
          </a:p>
          <a:p>
            <a:pPr marL="0" lvl="0" indent="0" algn="l" rtl="0">
              <a:lnSpc>
                <a:spcPct val="100000"/>
              </a:lnSpc>
              <a:spcBef>
                <a:spcPts val="1000"/>
              </a:spcBef>
              <a:spcAft>
                <a:spcPts val="0"/>
              </a:spcAft>
              <a:buSzPts val="1100"/>
              <a:buNone/>
            </a:pPr>
            <a:endParaRPr b="1">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074113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Google Shape;632;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200" b="1">
                <a:solidFill>
                  <a:srgbClr val="101518"/>
                </a:solidFill>
                <a:latin typeface="Calibri" panose="020F0502020204030204" pitchFamily="34" charset="0"/>
                <a:ea typeface="Roboto"/>
                <a:cs typeface="Calibri" panose="020F0502020204030204" pitchFamily="34" charset="0"/>
                <a:sym typeface="Roboto"/>
              </a:rPr>
              <a:t>To Know/To Say</a:t>
            </a:r>
            <a:endParaRPr>
              <a:latin typeface="Calibri" panose="020F0502020204030204" pitchFamily="34" charset="0"/>
              <a:cs typeface="Calibri" panose="020F0502020204030204" pitchFamily="34" charset="0"/>
            </a:endParaRPr>
          </a:p>
          <a:p>
            <a:pPr marL="0" lvl="0" indent="0" algn="l" rtl="0">
              <a:lnSpc>
                <a:spcPct val="115000"/>
              </a:lnSpc>
              <a:spcBef>
                <a:spcPts val="300"/>
              </a:spcBef>
              <a:spcAft>
                <a:spcPts val="0"/>
              </a:spcAft>
              <a:buSzPts val="1100"/>
              <a:buNone/>
            </a:pPr>
            <a:r>
              <a:rPr lang="en" sz="1200">
                <a:solidFill>
                  <a:srgbClr val="101518"/>
                </a:solidFill>
                <a:latin typeface="Calibri" panose="020F0502020204030204" pitchFamily="34" charset="0"/>
                <a:ea typeface="Roboto"/>
                <a:cs typeface="Calibri" panose="020F0502020204030204" pitchFamily="34" charset="0"/>
                <a:sym typeface="Roboto"/>
              </a:rPr>
              <a:t>Collecting and analyzing relevant data provides objective insights into student academic performance, student behavioral patterns, instructional success, level of support needed for each student, intervention effectiveness, attendance patterns, program effectiveness, and more. Educators can use these insights to meet the unique needs of their students, buildings, and districts. </a:t>
            </a:r>
            <a:endParaRPr lang="en" sz="1200">
              <a:solidFill>
                <a:srgbClr val="101518"/>
              </a:solidFill>
              <a:latin typeface="Calibri" panose="020F0502020204030204" pitchFamily="34" charset="0"/>
              <a:ea typeface="Roboto"/>
              <a:cs typeface="Calibri" panose="020F0502020204030204" pitchFamily="34" charset="0"/>
            </a:endParaRPr>
          </a:p>
          <a:p>
            <a:pPr marL="0" lvl="0" indent="0" algn="l" rtl="0">
              <a:lnSpc>
                <a:spcPct val="115000"/>
              </a:lnSpc>
              <a:spcBef>
                <a:spcPts val="300"/>
              </a:spcBef>
              <a:spcAft>
                <a:spcPts val="0"/>
              </a:spcAft>
              <a:buSzPts val="1100"/>
              <a:buNone/>
            </a:pPr>
            <a:endParaRPr sz="1200">
              <a:solidFill>
                <a:srgbClr val="101518"/>
              </a:solidFill>
              <a:latin typeface="Calibri" panose="020F0502020204030204" pitchFamily="34" charset="0"/>
              <a:ea typeface="Roboto"/>
              <a:cs typeface="Calibri" panose="020F0502020204030204" pitchFamily="34" charset="0"/>
              <a:sym typeface="Roboto"/>
            </a:endParaRPr>
          </a:p>
          <a:p>
            <a:pPr marL="0" lvl="0" indent="0" algn="l" rtl="0">
              <a:lnSpc>
                <a:spcPct val="115000"/>
              </a:lnSpc>
              <a:spcBef>
                <a:spcPts val="0"/>
              </a:spcBef>
              <a:spcAft>
                <a:spcPts val="0"/>
              </a:spcAft>
              <a:buSzPts val="1100"/>
              <a:buNone/>
            </a:pPr>
            <a:r>
              <a:rPr lang="en" sz="1200" b="1">
                <a:solidFill>
                  <a:srgbClr val="101518"/>
                </a:solidFill>
                <a:latin typeface="Calibri" panose="020F0502020204030204" pitchFamily="34" charset="0"/>
                <a:ea typeface="Roboto"/>
                <a:cs typeface="Calibri" panose="020F0502020204030204" pitchFamily="34" charset="0"/>
                <a:sym typeface="Roboto"/>
              </a:rPr>
              <a:t>To Do</a:t>
            </a:r>
            <a:endParaRPr>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sz="1200" b="0">
                <a:solidFill>
                  <a:srgbClr val="101518"/>
                </a:solidFill>
                <a:latin typeface="Calibri" panose="020F0502020204030204" pitchFamily="34" charset="0"/>
                <a:ea typeface="Roboto"/>
                <a:cs typeface="Calibri" panose="020F0502020204030204" pitchFamily="34" charset="0"/>
                <a:sym typeface="Roboto"/>
              </a:rPr>
              <a:t>Pose this question and share participants’ ideas:</a:t>
            </a:r>
            <a:endParaRPr>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sz="1200" b="0">
                <a:solidFill>
                  <a:srgbClr val="101518"/>
                </a:solidFill>
                <a:latin typeface="Calibri" panose="020F0502020204030204" pitchFamily="34" charset="0"/>
                <a:ea typeface="Roboto"/>
                <a:cs typeface="Calibri" panose="020F0502020204030204" pitchFamily="34" charset="0"/>
                <a:sym typeface="Roboto"/>
              </a:rPr>
              <a:t>What other insights are provided to educators through the process of collecting, analyzing, and discussing data?</a:t>
            </a:r>
            <a:endParaRPr sz="1200" b="0">
              <a:solidFill>
                <a:srgbClr val="101518"/>
              </a:solidFill>
              <a:latin typeface="Calibri" panose="020F0502020204030204" pitchFamily="34" charset="0"/>
              <a:ea typeface="Roboto"/>
              <a:cs typeface="Calibri" panose="020F0502020204030204" pitchFamily="34" charset="0"/>
              <a:sym typeface="Roboto"/>
            </a:endParaRPr>
          </a:p>
          <a:p>
            <a:pPr marL="0" lvl="0" indent="0" algn="l" rtl="0">
              <a:lnSpc>
                <a:spcPct val="100000"/>
              </a:lnSpc>
              <a:spcBef>
                <a:spcPts val="0"/>
              </a:spcBef>
              <a:spcAft>
                <a:spcPts val="0"/>
              </a:spcAft>
              <a:buSzPts val="1100"/>
              <a:buNone/>
            </a:pPr>
            <a:endParaRPr sz="1200">
              <a:solidFill>
                <a:srgbClr val="101518"/>
              </a:solidFill>
              <a:latin typeface="Calibri" panose="020F0502020204030204" pitchFamily="34" charset="0"/>
              <a:ea typeface="Roboto"/>
              <a:cs typeface="Calibri" panose="020F0502020204030204" pitchFamily="34" charset="0"/>
              <a:sym typeface="Roboto"/>
            </a:endParaRPr>
          </a:p>
          <a:p>
            <a:pPr marL="0" lvl="0" indent="0" algn="l" rtl="0">
              <a:lnSpc>
                <a:spcPct val="100000"/>
              </a:lnSpc>
              <a:spcBef>
                <a:spcPts val="600"/>
              </a:spcBef>
              <a:spcAft>
                <a:spcPts val="0"/>
              </a:spcAft>
              <a:buSzPts val="1100"/>
              <a:buNone/>
            </a:pPr>
            <a:r>
              <a:rPr lang="en" sz="1200" b="1">
                <a:solidFill>
                  <a:srgbClr val="101518"/>
                </a:solidFill>
                <a:latin typeface="Calibri" panose="020F0502020204030204" pitchFamily="34" charset="0"/>
                <a:ea typeface="Roboto"/>
                <a:cs typeface="Calibri" panose="020F0502020204030204" pitchFamily="34" charset="0"/>
                <a:sym typeface="Roboto"/>
              </a:rPr>
              <a:t>Ref</a:t>
            </a:r>
            <a:r>
              <a:rPr lang="en" sz="1200" b="1">
                <a:solidFill>
                  <a:schemeClr val="tx1"/>
                </a:solidFill>
                <a:latin typeface="Calibri" panose="020F0502020204030204" pitchFamily="34" charset="0"/>
                <a:ea typeface="Roboto"/>
                <a:cs typeface="Calibri" panose="020F0502020204030204" pitchFamily="34" charset="0"/>
                <a:sym typeface="Roboto"/>
              </a:rPr>
              <a:t>erence</a:t>
            </a:r>
            <a:endParaRPr sz="1200" b="1">
              <a:solidFill>
                <a:schemeClr val="tx1"/>
              </a:solidFill>
              <a:latin typeface="Calibri" panose="020F0502020204030204" pitchFamily="34" charset="0"/>
              <a:ea typeface="Roboto"/>
              <a:cs typeface="Calibri" panose="020F0502020204030204" pitchFamily="34" charset="0"/>
            </a:endParaRPr>
          </a:p>
          <a:p>
            <a:pPr marL="171450" indent="-171450">
              <a:spcBef>
                <a:spcPts val="600"/>
              </a:spcBef>
              <a:buFont typeface="Arial" panose="020B0604020202020204" pitchFamily="34" charset="0"/>
              <a:buChar char="•"/>
            </a:pPr>
            <a:r>
              <a:rPr lang="en" sz="1200">
                <a:solidFill>
                  <a:schemeClr val="tx1"/>
                </a:solidFill>
                <a:latin typeface="Calibri" panose="020F0502020204030204" pitchFamily="34" charset="0"/>
                <a:ea typeface="Roboto"/>
                <a:cs typeface="Calibri" panose="020F0502020204030204" pitchFamily="34" charset="0"/>
                <a:sym typeface="Roboto"/>
              </a:rPr>
              <a:t>N</a:t>
            </a:r>
            <a:r>
              <a:rPr lang="en-US">
                <a:solidFill>
                  <a:schemeClr val="tx1"/>
                </a:solidFill>
                <a:latin typeface="Calibri" panose="020F0502020204030204" pitchFamily="34" charset="0"/>
                <a:cs typeface="Calibri" panose="020F0502020204030204" pitchFamily="34" charset="0"/>
                <a:sym typeface="Roboto"/>
              </a:rPr>
              <a:t>ational Center for Education Evaluation and Regional Assistance. (2023, November 9). Data-driven decision-making in education: How REL work makes a difference. </a:t>
            </a:r>
            <a:r>
              <a:rPr lang="en-US" i="1">
                <a:solidFill>
                  <a:schemeClr val="tx1"/>
                </a:solidFill>
                <a:latin typeface="Calibri" panose="020F0502020204030204" pitchFamily="34" charset="0"/>
                <a:cs typeface="Calibri" panose="020F0502020204030204" pitchFamily="34" charset="0"/>
                <a:sym typeface="Roboto"/>
              </a:rPr>
              <a:t>NCEE Blog</a:t>
            </a:r>
            <a:r>
              <a:rPr lang="en-US">
                <a:solidFill>
                  <a:schemeClr val="tx1"/>
                </a:solidFill>
                <a:latin typeface="Calibri" panose="020F0502020204030204" pitchFamily="34" charset="0"/>
                <a:cs typeface="Calibri" panose="020F0502020204030204" pitchFamily="34" charset="0"/>
                <a:sym typeface="Roboto"/>
              </a:rPr>
              <a:t>.</a:t>
            </a:r>
            <a:r>
              <a:rPr lang="en-US">
                <a:solidFill>
                  <a:schemeClr val="tx1"/>
                </a:solidFill>
                <a:latin typeface="Calibri" panose="020F0502020204030204" pitchFamily="34" charset="0"/>
                <a:cs typeface="Calibri" panose="020F0502020204030204" pitchFamily="34" charset="0"/>
              </a:rPr>
              <a:t> </a:t>
            </a:r>
            <a:r>
              <a:rPr lang="en-US">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https://web.archive.org/web/20250110023105/</a:t>
            </a:r>
            <a:r>
              <a:rPr lang="en-US" b="0">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https://ies.ed.gov/blogs/ncee/post/data-driven-decision-making-in-education-how-rel-work-makes-a-difference</a:t>
            </a:r>
            <a:r>
              <a:rPr lang="en-US">
                <a:solidFill>
                  <a:schemeClr val="tx1"/>
                </a:solidFill>
                <a:latin typeface="Calibri" panose="020F0502020204030204" pitchFamily="34" charset="0"/>
                <a:cs typeface="Calibri" panose="020F0502020204030204" pitchFamily="34" charset="0"/>
              </a:rPr>
              <a:t> </a:t>
            </a:r>
            <a:endParaRPr lang="en-US" b="0">
              <a:solidFill>
                <a:schemeClr val="tx1"/>
              </a:solidFill>
              <a:latin typeface="Calibri" panose="020F0502020204030204" pitchFamily="34" charset="0"/>
              <a:cs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2" name="Google Shape;652;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7916"/>
              </a:lnSpc>
              <a:spcBef>
                <a:spcPts val="0"/>
              </a:spcBef>
              <a:spcAft>
                <a:spcPts val="0"/>
              </a:spcAft>
              <a:buNone/>
            </a:pPr>
            <a:r>
              <a:rPr lang="en" b="1">
                <a:latin typeface="Calibri" panose="020F0502020204030204" pitchFamily="34" charset="0"/>
                <a:cs typeface="Calibri" panose="020F0502020204030204" pitchFamily="34" charset="0"/>
              </a:rPr>
              <a:t>To Know/To Say/To Do</a:t>
            </a:r>
          </a:p>
          <a:p>
            <a:pPr marL="0" lvl="0" indent="0" algn="l" rtl="0">
              <a:lnSpc>
                <a:spcPct val="107916"/>
              </a:lnSpc>
              <a:spcBef>
                <a:spcPts val="0"/>
              </a:spcBef>
              <a:spcAft>
                <a:spcPts val="0"/>
              </a:spcAft>
              <a:buNone/>
            </a:pPr>
            <a:r>
              <a:rPr lang="en">
                <a:latin typeface="Calibri" panose="020F0502020204030204" pitchFamily="34" charset="0"/>
                <a:cs typeface="Calibri" panose="020F0502020204030204" pitchFamily="34" charset="0"/>
              </a:rPr>
              <a:t>Review and expand on the slide content.</a:t>
            </a:r>
          </a:p>
          <a:p>
            <a:pPr marL="0" lvl="0" indent="0" algn="l" rtl="0">
              <a:lnSpc>
                <a:spcPct val="107916"/>
              </a:lnSpc>
              <a:spcBef>
                <a:spcPts val="0"/>
              </a:spcBef>
              <a:spcAft>
                <a:spcPts val="0"/>
              </a:spcAft>
              <a:buNone/>
            </a:pPr>
            <a:endParaRPr lang="en">
              <a:latin typeface="Calibri" panose="020F0502020204030204" pitchFamily="34" charset="0"/>
              <a:cs typeface="Calibri" panose="020F0502020204030204" pitchFamily="34" charset="0"/>
            </a:endParaRPr>
          </a:p>
          <a:p>
            <a:pPr marL="0" lvl="0" indent="0" algn="l" rtl="0">
              <a:lnSpc>
                <a:spcPct val="107916"/>
              </a:lnSpc>
              <a:spcBef>
                <a:spcPts val="0"/>
              </a:spcBef>
              <a:spcAft>
                <a:spcPts val="0"/>
              </a:spcAft>
              <a:buNone/>
            </a:pPr>
            <a:r>
              <a:rPr lang="en">
                <a:latin typeface="Calibri" panose="020F0502020204030204" pitchFamily="34" charset="0"/>
                <a:cs typeface="Calibri" panose="020F0502020204030204" pitchFamily="34" charset="0"/>
              </a:rPr>
              <a:t>The function of data cycles is to provide teams with valuable information to use for decision making that will result in improved student outcomes. Data collected during these cycles can be used for multiple purposes:</a:t>
            </a:r>
          </a:p>
          <a:p>
            <a:pPr marL="171450" lvl="0" indent="-171450" algn="l" rtl="0">
              <a:lnSpc>
                <a:spcPct val="107916"/>
              </a:lnSpc>
              <a:spcBef>
                <a:spcPts val="0"/>
              </a:spcBef>
              <a:spcAft>
                <a:spcPts val="0"/>
              </a:spcAft>
              <a:buFont typeface="Arial" panose="020B0604020202020204" pitchFamily="34" charset="0"/>
              <a:buChar char="•"/>
            </a:pPr>
            <a:r>
              <a:rPr lang="en">
                <a:latin typeface="Calibri" panose="020F0502020204030204" pitchFamily="34" charset="0"/>
                <a:cs typeface="Calibri" panose="020F0502020204030204" pitchFamily="34" charset="0"/>
              </a:rPr>
              <a:t>Determining if learning standards and behavioral expectations have been met.</a:t>
            </a:r>
          </a:p>
          <a:p>
            <a:pPr marL="171450" lvl="0" indent="-171450" algn="l" rtl="0">
              <a:lnSpc>
                <a:spcPct val="107916"/>
              </a:lnSpc>
              <a:spcBef>
                <a:spcPts val="0"/>
              </a:spcBef>
              <a:spcAft>
                <a:spcPts val="0"/>
              </a:spcAft>
              <a:buFont typeface="Arial" panose="020B0604020202020204" pitchFamily="34" charset="0"/>
              <a:buChar char="•"/>
            </a:pPr>
            <a:r>
              <a:rPr lang="en">
                <a:latin typeface="Calibri" panose="020F0502020204030204" pitchFamily="34" charset="0"/>
                <a:cs typeface="Calibri" panose="020F0502020204030204" pitchFamily="34" charset="0"/>
              </a:rPr>
              <a:t>Identifying students needing various levels of support.</a:t>
            </a:r>
          </a:p>
          <a:p>
            <a:pPr marL="171450" lvl="0" indent="-171450" algn="l" rtl="0">
              <a:lnSpc>
                <a:spcPct val="107916"/>
              </a:lnSpc>
              <a:spcBef>
                <a:spcPts val="0"/>
              </a:spcBef>
              <a:spcAft>
                <a:spcPts val="0"/>
              </a:spcAft>
              <a:buFont typeface="Arial" panose="020B0604020202020204" pitchFamily="34" charset="0"/>
              <a:buChar char="•"/>
            </a:pPr>
            <a:r>
              <a:rPr lang="en">
                <a:latin typeface="Calibri" panose="020F0502020204030204" pitchFamily="34" charset="0"/>
                <a:cs typeface="Calibri" panose="020F0502020204030204" pitchFamily="34" charset="0"/>
              </a:rPr>
              <a:t>Selecting the most effective evidence-based instructional practices to use in order to address student academic and behavioral needs. Practices should always align with academic standards and behavioral expectations.</a:t>
            </a:r>
          </a:p>
          <a:p>
            <a:pPr marL="171450" lvl="0" indent="-171450" algn="l" rtl="0">
              <a:lnSpc>
                <a:spcPct val="107916"/>
              </a:lnSpc>
              <a:spcBef>
                <a:spcPts val="0"/>
              </a:spcBef>
              <a:spcAft>
                <a:spcPts val="0"/>
              </a:spcAft>
              <a:buFont typeface="Arial" panose="020B0604020202020204" pitchFamily="34" charset="0"/>
              <a:buChar char="•"/>
            </a:pPr>
            <a:r>
              <a:rPr lang="en">
                <a:latin typeface="Calibri" panose="020F0502020204030204" pitchFamily="34" charset="0"/>
                <a:cs typeface="Calibri" panose="020F0502020204030204" pitchFamily="34" charset="0"/>
              </a:rPr>
              <a:t>Designing instructional action plans, based on data collected, that describe how and when instruction will be improved to meet the needs of students.</a:t>
            </a:r>
          </a:p>
          <a:p>
            <a:pPr marL="171450" lvl="0" indent="-171450" algn="l" rtl="0">
              <a:lnSpc>
                <a:spcPct val="107916"/>
              </a:lnSpc>
              <a:spcBef>
                <a:spcPts val="0"/>
              </a:spcBef>
              <a:spcAft>
                <a:spcPts val="0"/>
              </a:spcAft>
              <a:buFont typeface="Arial" panose="020B0604020202020204" pitchFamily="34" charset="0"/>
              <a:buChar char="•"/>
            </a:pPr>
            <a:r>
              <a:rPr lang="en">
                <a:latin typeface="Calibri" panose="020F0502020204030204" pitchFamily="34" charset="0"/>
                <a:cs typeface="Calibri" panose="020F0502020204030204" pitchFamily="34" charset="0"/>
              </a:rPr>
              <a:t>Evaluating our actions to see if we are positively impacting student outcomes.</a:t>
            </a:r>
            <a:endParaRPr>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a:latin typeface="Calibri" panose="020F0502020204030204" pitchFamily="34" charset="0"/>
                <a:cs typeface="Calibri" panose="020F0502020204030204" pitchFamily="34" charset="0"/>
              </a:rPr>
              <a:t>What other decisions does your team make based on the data they collect?</a:t>
            </a:r>
          </a:p>
          <a:p>
            <a:pPr marL="0" lvl="0" indent="0" algn="l" rtl="0">
              <a:lnSpc>
                <a:spcPct val="100000"/>
              </a:lnSpc>
              <a:spcBef>
                <a:spcPts val="0"/>
              </a:spcBef>
              <a:spcAft>
                <a:spcPts val="0"/>
              </a:spcAft>
              <a:buSzPts val="1100"/>
              <a:buNone/>
            </a:pPr>
            <a:endParaRPr lang="en">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a:latin typeface="Calibri" panose="020F0502020204030204" pitchFamily="34" charset="0"/>
                <a:cs typeface="Calibri" panose="020F0502020204030204" pitchFamily="34" charset="0"/>
              </a:rPr>
              <a:t>Data cycles should vary in length and frequency depending on the team’s purpose.  </a:t>
            </a:r>
            <a:endParaRPr lang="en-US">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100"/>
              <a:buFont typeface="Arial" panose="020B0604020202020204" pitchFamily="34" charset="0"/>
              <a:buChar char="•"/>
            </a:pPr>
            <a:r>
              <a:rPr lang="en">
                <a:latin typeface="Calibri" panose="020F0502020204030204" pitchFamily="34" charset="0"/>
                <a:cs typeface="Calibri" panose="020F0502020204030204" pitchFamily="34" charset="0"/>
              </a:rPr>
              <a:t>4-6 weeks work well when collaborative teams are collecting data related to common units of instruction, adjusting Tier 1 interventions or instructional strategies, or using CFA data.  </a:t>
            </a:r>
          </a:p>
          <a:p>
            <a:pPr marL="171450" lvl="0" indent="-171450" algn="l" rtl="0">
              <a:lnSpc>
                <a:spcPct val="100000"/>
              </a:lnSpc>
              <a:spcBef>
                <a:spcPts val="0"/>
              </a:spcBef>
              <a:spcAft>
                <a:spcPts val="0"/>
              </a:spcAft>
              <a:buSzPts val="1100"/>
              <a:buFont typeface="Arial" panose="020B0604020202020204" pitchFamily="34" charset="0"/>
              <a:buChar char="•"/>
            </a:pPr>
            <a:r>
              <a:rPr lang="en">
                <a:latin typeface="Calibri" panose="020F0502020204030204" pitchFamily="34" charset="0"/>
                <a:cs typeface="Calibri" panose="020F0502020204030204" pitchFamily="34" charset="0"/>
              </a:rPr>
              <a:t>Shorter cycles of 1-3 weeks are needed for intensive interventions (Tiers 2/3) or progress monitoring of at-risk students. </a:t>
            </a:r>
          </a:p>
          <a:p>
            <a:pPr marL="171450" lvl="0" indent="-171450" algn="l" rtl="0">
              <a:lnSpc>
                <a:spcPct val="100000"/>
              </a:lnSpc>
              <a:spcBef>
                <a:spcPts val="0"/>
              </a:spcBef>
              <a:spcAft>
                <a:spcPts val="0"/>
              </a:spcAft>
              <a:buSzPts val="1100"/>
              <a:buFont typeface="Arial" panose="020B0604020202020204" pitchFamily="34" charset="0"/>
              <a:buChar char="•"/>
            </a:pPr>
            <a:r>
              <a:rPr lang="en">
                <a:latin typeface="Calibri" panose="020F0502020204030204" pitchFamily="34" charset="0"/>
                <a:cs typeface="Calibri" panose="020F0502020204030204" pitchFamily="34" charset="0"/>
              </a:rPr>
              <a:t>Longer cycles of 9-12 weeks can be suitable for evaluating broader instructional changes or using summative data.</a:t>
            </a:r>
          </a:p>
          <a:p>
            <a:pPr marL="171450" lvl="0" indent="-171450" algn="l" rtl="0">
              <a:lnSpc>
                <a:spcPct val="100000"/>
              </a:lnSpc>
              <a:spcBef>
                <a:spcPts val="0"/>
              </a:spcBef>
              <a:spcAft>
                <a:spcPts val="0"/>
              </a:spcAft>
              <a:buSzPts val="1100"/>
              <a:buFont typeface="Arial" panose="020B0604020202020204" pitchFamily="34" charset="0"/>
              <a:buChar char="•"/>
            </a:pPr>
            <a:r>
              <a:rPr lang="en">
                <a:latin typeface="Calibri" panose="020F0502020204030204" pitchFamily="34" charset="0"/>
                <a:cs typeface="Calibri" panose="020F0502020204030204" pitchFamily="34" charset="0"/>
              </a:rPr>
              <a:t>When planning, teams should discuss these issues and pre-determine the appropriate data cycle. </a:t>
            </a:r>
          </a:p>
          <a:p>
            <a:pPr marL="0" lvl="0" indent="0" algn="l" rtl="0">
              <a:lnSpc>
                <a:spcPct val="100000"/>
              </a:lnSpc>
              <a:spcBef>
                <a:spcPts val="0"/>
              </a:spcBef>
              <a:spcAft>
                <a:spcPts val="0"/>
              </a:spcAft>
              <a:buSzPts val="1100"/>
              <a:buNone/>
            </a:pPr>
            <a:endParaRPr i="1">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100"/>
              <a:buFont typeface="Arial"/>
              <a:buNone/>
            </a:pPr>
            <a:r>
              <a:rPr lang="en" b="1">
                <a:solidFill>
                  <a:schemeClr val="dk1"/>
                </a:solidFill>
                <a:latin typeface="Calibri" panose="020F0502020204030204" pitchFamily="34" charset="0"/>
                <a:cs typeface="Calibri" panose="020F0502020204030204" pitchFamily="34" charset="0"/>
              </a:rPr>
              <a:t>Reference</a:t>
            </a:r>
            <a:endParaRPr b="1">
              <a:solidFill>
                <a:schemeClr val="dk1"/>
              </a:solidFill>
              <a:latin typeface="Calibri" panose="020F0502020204030204" pitchFamily="34" charset="0"/>
              <a:cs typeface="Calibri" panose="020F0502020204030204" pitchFamily="34" charset="0"/>
            </a:endParaRPr>
          </a:p>
          <a:p>
            <a:pPr marL="171450" indent="-171450">
              <a:buClr>
                <a:schemeClr val="dk1"/>
              </a:buClr>
              <a:buFont typeface="Arial" panose="020B0604020202020204" pitchFamily="34" charset="0"/>
              <a:buChar char="•"/>
            </a:pPr>
            <a:r>
              <a:rPr lang="en">
                <a:solidFill>
                  <a:schemeClr val="tx1"/>
                </a:solidFill>
                <a:latin typeface="Calibri" panose="020F0502020204030204" pitchFamily="34" charset="0"/>
                <a:cs typeface="Calibri" panose="020F0502020204030204" pitchFamily="34" charset="0"/>
              </a:rPr>
              <a:t>Rouda, R. (2018, March 28). </a:t>
            </a:r>
            <a:r>
              <a:rPr lang="en" i="1">
                <a:solidFill>
                  <a:schemeClr val="tx1"/>
                </a:solidFill>
                <a:latin typeface="Calibri" panose="020F0502020204030204" pitchFamily="34" charset="0"/>
                <a:cs typeface="Calibri" panose="020F0502020204030204" pitchFamily="34" charset="0"/>
              </a:rPr>
              <a:t>A framework for effective data use in schools</a:t>
            </a:r>
            <a:r>
              <a:rPr lang="en">
                <a:solidFill>
                  <a:schemeClr val="tx1"/>
                </a:solidFill>
                <a:latin typeface="Calibri" panose="020F0502020204030204" pitchFamily="34" charset="0"/>
                <a:cs typeface="Calibri" panose="020F0502020204030204" pitchFamily="34" charset="0"/>
              </a:rPr>
              <a:t>. Learning for Action. </a:t>
            </a:r>
            <a:r>
              <a:rPr lang="en">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https://learningforaction.com/lfa-blogpost/data-matters-framework</a:t>
            </a:r>
            <a:r>
              <a:rPr lang="en">
                <a:solidFill>
                  <a:schemeClr val="tx1"/>
                </a:solidFill>
                <a:latin typeface="Calibri" panose="020F0502020204030204" pitchFamily="34" charset="0"/>
                <a:cs typeface="Calibri" panose="020F0502020204030204" pitchFamily="34" charset="0"/>
              </a:rPr>
              <a:t> </a:t>
            </a:r>
            <a:endParaRPr lang="en" b="1">
              <a:solidFill>
                <a:schemeClr val="tx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100"/>
              <a:buFont typeface="Arial"/>
              <a:buNone/>
            </a:pPr>
            <a:endParaRPr lang="en" b="1">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100"/>
              <a:buFont typeface="Arial"/>
              <a:buNone/>
            </a:pPr>
            <a:endParaRPr b="1">
              <a:latin typeface="Calibri" panose="020F0502020204030204" pitchFamily="34" charset="0"/>
              <a:cs typeface="Calibri" panose="020F0502020204030204" pitchFamily="34" charset="0"/>
            </a:endParaRPr>
          </a:p>
          <a:p>
            <a:pPr marL="158750" lvl="0" indent="0" algn="l" rtl="0">
              <a:lnSpc>
                <a:spcPct val="100000"/>
              </a:lnSpc>
              <a:spcBef>
                <a:spcPts val="0"/>
              </a:spcBef>
              <a:spcAft>
                <a:spcPts val="0"/>
              </a:spcAft>
              <a:buSzPts val="1100"/>
              <a:buNone/>
            </a:pPr>
            <a:endParaRPr b="1">
              <a:latin typeface="Calibri" panose="020F0502020204030204" pitchFamily="34" charset="0"/>
              <a:cs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a:extLst>
            <a:ext uri="{FF2B5EF4-FFF2-40B4-BE49-F238E27FC236}">
              <a16:creationId xmlns:a16="http://schemas.microsoft.com/office/drawing/2014/main" id="{BAB64709-D420-DA01-E00E-B0D72767CCDC}"/>
            </a:ext>
          </a:extLst>
        </p:cNvPr>
        <p:cNvGrpSpPr/>
        <p:nvPr/>
      </p:nvGrpSpPr>
      <p:grpSpPr>
        <a:xfrm>
          <a:off x="0" y="0"/>
          <a:ext cx="0" cy="0"/>
          <a:chOff x="0" y="0"/>
          <a:chExt cx="0" cy="0"/>
        </a:xfrm>
      </p:grpSpPr>
      <p:sp>
        <p:nvSpPr>
          <p:cNvPr id="721" name="Google Shape;721;p46:notes">
            <a:extLst>
              <a:ext uri="{FF2B5EF4-FFF2-40B4-BE49-F238E27FC236}">
                <a16:creationId xmlns:a16="http://schemas.microsoft.com/office/drawing/2014/main" id="{3810A7E1-DF1B-2612-EA58-96E9EB61796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2" name="Google Shape;722;p46:notes">
            <a:extLst>
              <a:ext uri="{FF2B5EF4-FFF2-40B4-BE49-F238E27FC236}">
                <a16:creationId xmlns:a16="http://schemas.microsoft.com/office/drawing/2014/main" id="{364D219B-C243-F3D3-5E64-AC2D93F247D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solidFill>
                  <a:schemeClr val="dk1"/>
                </a:solidFill>
                <a:latin typeface="Calibri" panose="020F0502020204030204" pitchFamily="34" charset="0"/>
                <a:cs typeface="Calibri" panose="020F0502020204030204" pitchFamily="34" charset="0"/>
              </a:rPr>
              <a:t>To Know/To Say</a:t>
            </a:r>
          </a:p>
          <a:p>
            <a:pPr marL="171450" lvl="0" indent="-171450" algn="l" rtl="0">
              <a:lnSpc>
                <a:spcPct val="100000"/>
              </a:lnSpc>
              <a:spcBef>
                <a:spcPts val="0"/>
              </a:spcBef>
              <a:spcAft>
                <a:spcPts val="0"/>
              </a:spcAft>
              <a:buSzPts val="1100"/>
              <a:buFont typeface="Arial" panose="020B0604020202020204" pitchFamily="34" charset="0"/>
              <a:buChar char="•"/>
            </a:pPr>
            <a:r>
              <a:rPr lang="en-US">
                <a:solidFill>
                  <a:schemeClr val="dk1"/>
                </a:solidFill>
                <a:latin typeface="Calibri" panose="020F0502020204030204" pitchFamily="34" charset="0"/>
                <a:cs typeface="Calibri" panose="020F0502020204030204" pitchFamily="34" charset="0"/>
              </a:rPr>
              <a:t>Effective collaborative teams operationalize multiple influences that are proven to have the highest impact on student learning. These are some of the influences used by the most effective teams. </a:t>
            </a:r>
          </a:p>
          <a:p>
            <a:pPr marL="171450" lvl="0" indent="-171450" algn="l" rtl="0">
              <a:lnSpc>
                <a:spcPct val="100000"/>
              </a:lnSpc>
              <a:spcBef>
                <a:spcPts val="0"/>
              </a:spcBef>
              <a:spcAft>
                <a:spcPts val="0"/>
              </a:spcAft>
              <a:buSzPts val="1100"/>
              <a:buFont typeface="Arial" panose="020B0604020202020204" pitchFamily="34" charset="0"/>
              <a:buChar char="•"/>
            </a:pPr>
            <a:r>
              <a:rPr lang="en-US">
                <a:solidFill>
                  <a:schemeClr val="dk1"/>
                </a:solidFill>
                <a:latin typeface="Calibri" panose="020F0502020204030204" pitchFamily="34" charset="0"/>
                <a:cs typeface="Calibri" panose="020F0502020204030204" pitchFamily="34" charset="0"/>
              </a:rPr>
              <a:t>Others include Teacher-student relationships (0.57), transfer strategies (0.75), alternative assessment methods (0.66), and more. (See </a:t>
            </a:r>
            <a:r>
              <a:rPr lang="en-US" i="1">
                <a:solidFill>
                  <a:schemeClr val="dk1"/>
                </a:solidFill>
                <a:latin typeface="Calibri" panose="020F0502020204030204" pitchFamily="34" charset="0"/>
                <a:cs typeface="Calibri" panose="020F0502020204030204" pitchFamily="34" charset="0"/>
              </a:rPr>
              <a:t>Visible learning Meta, </a:t>
            </a:r>
            <a:r>
              <a:rPr lang="en-US" u="sng">
                <a:solidFill>
                  <a:schemeClr val="hlink"/>
                </a:solidFill>
                <a:latin typeface="Calibri" panose="020F0502020204030204" pitchFamily="34" charset="0"/>
                <a:cs typeface="Calibri" panose="020F0502020204030204" pitchFamily="34" charset="0"/>
                <a:hlinkClick r:id="rId3"/>
              </a:rPr>
              <a:t>https://www.visiblelearningmetax.com/</a:t>
            </a:r>
            <a:r>
              <a:rPr lang="en-US">
                <a:solidFill>
                  <a:schemeClr val="dk1"/>
                </a:solidFill>
                <a:latin typeface="Calibri" panose="020F0502020204030204" pitchFamily="34" charset="0"/>
                <a:cs typeface="Calibri" panose="020F0502020204030204" pitchFamily="34" charset="0"/>
              </a:rPr>
              <a:t> )</a:t>
            </a:r>
          </a:p>
          <a:p>
            <a:pPr marL="171450" lvl="0" indent="-171450" algn="l" rtl="0">
              <a:lnSpc>
                <a:spcPct val="100000"/>
              </a:lnSpc>
              <a:spcBef>
                <a:spcPts val="0"/>
              </a:spcBef>
              <a:spcAft>
                <a:spcPts val="0"/>
              </a:spcAft>
              <a:buSzPts val="1100"/>
              <a:buFont typeface="Arial" panose="020B0604020202020204" pitchFamily="34" charset="0"/>
              <a:buChar char="•"/>
            </a:pPr>
            <a:r>
              <a:rPr lang="en-US" b="1">
                <a:solidFill>
                  <a:srgbClr val="FF0000"/>
                </a:solidFill>
                <a:latin typeface="Calibri" panose="020F0502020204030204" pitchFamily="34" charset="0"/>
                <a:cs typeface="Calibri" panose="020F0502020204030204" pitchFamily="34" charset="0"/>
              </a:rPr>
              <a:t>Please note that effect sizes change often, as more research is added. Please check effect sizes and note any discrepancies prior to your presentation. The graph on the next slide allows for editing of effect sizes as they change.</a:t>
            </a:r>
          </a:p>
          <a:p>
            <a:pPr marL="0" lvl="0" indent="0" algn="l" rtl="0">
              <a:lnSpc>
                <a:spcPct val="100000"/>
              </a:lnSpc>
              <a:spcBef>
                <a:spcPts val="0"/>
              </a:spcBef>
              <a:spcAft>
                <a:spcPts val="0"/>
              </a:spcAft>
              <a:buSzPts val="1100"/>
              <a:buNone/>
            </a:pPr>
            <a:endParaRPr lang="en-US">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US" b="1">
                <a:solidFill>
                  <a:schemeClr val="dk1"/>
                </a:solidFill>
                <a:latin typeface="Calibri" panose="020F0502020204030204" pitchFamily="34" charset="0"/>
                <a:cs typeface="Calibri" panose="020F0502020204030204" pitchFamily="34" charset="0"/>
              </a:rPr>
              <a:t>To Do</a:t>
            </a:r>
          </a:p>
          <a:p>
            <a:pPr marL="0" lvl="0" indent="0" algn="l" rtl="0">
              <a:lnSpc>
                <a:spcPct val="100000"/>
              </a:lnSpc>
              <a:spcBef>
                <a:spcPts val="0"/>
              </a:spcBef>
              <a:spcAft>
                <a:spcPts val="0"/>
              </a:spcAft>
              <a:buSzPts val="1100"/>
              <a:buNone/>
            </a:pPr>
            <a:r>
              <a:rPr lang="en-US">
                <a:solidFill>
                  <a:schemeClr val="dk1"/>
                </a:solidFill>
                <a:latin typeface="Calibri" panose="020F0502020204030204" pitchFamily="34" charset="0"/>
                <a:cs typeface="Calibri" panose="020F0502020204030204" pitchFamily="34" charset="0"/>
              </a:rPr>
              <a:t>Review the influences and effect sizes that are listed on the slide. Next, have participants work with a shoulder partner to discuss how each of the high impact influences can be operationalized by teams. Have partners determine whether the high impact strategy influences the team, individual educators, students, or all?   </a:t>
            </a:r>
          </a:p>
          <a:p>
            <a:pPr marL="0" lvl="0" indent="0" algn="l" rtl="0">
              <a:lnSpc>
                <a:spcPct val="100000"/>
              </a:lnSpc>
              <a:spcBef>
                <a:spcPts val="0"/>
              </a:spcBef>
              <a:spcAft>
                <a:spcPts val="0"/>
              </a:spcAft>
              <a:buSzPts val="1100"/>
              <a:buNone/>
            </a:pPr>
            <a:endParaRPr lang="en-US">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US">
                <a:solidFill>
                  <a:schemeClr val="dk1"/>
                </a:solidFill>
                <a:latin typeface="Calibri" panose="020F0502020204030204" pitchFamily="34" charset="0"/>
                <a:cs typeface="Calibri" panose="020F0502020204030204" pitchFamily="34" charset="0"/>
              </a:rPr>
              <a:t>Provide time for key ideas to be shared with the whole group.</a:t>
            </a:r>
          </a:p>
          <a:p>
            <a:pPr marL="0" lvl="0" indent="0" algn="l" rtl="0">
              <a:lnSpc>
                <a:spcPct val="100000"/>
              </a:lnSpc>
              <a:spcBef>
                <a:spcPts val="0"/>
              </a:spcBef>
              <a:spcAft>
                <a:spcPts val="0"/>
              </a:spcAft>
              <a:buSzPts val="1100"/>
              <a:buNone/>
            </a:pPr>
            <a:endParaRPr lang="en-US">
              <a:solidFill>
                <a:schemeClr val="dk1"/>
              </a:solidFill>
              <a:latin typeface="Calibri" panose="020F0502020204030204" pitchFamily="34" charset="0"/>
              <a:cs typeface="Calibri" panose="020F0502020204030204" pitchFamily="34" charset="0"/>
            </a:endParaRPr>
          </a:p>
          <a:p>
            <a:pPr marL="0" lvl="0" indent="0" algn="l" rtl="0">
              <a:lnSpc>
                <a:spcPct val="115000"/>
              </a:lnSpc>
              <a:spcBef>
                <a:spcPts val="1200"/>
              </a:spcBef>
              <a:spcAft>
                <a:spcPts val="0"/>
              </a:spcAft>
              <a:buSzPts val="1100"/>
              <a:buNone/>
            </a:pPr>
            <a:r>
              <a:rPr lang="en-US" b="1">
                <a:solidFill>
                  <a:schemeClr val="dk1"/>
                </a:solidFill>
                <a:latin typeface="Calibri" panose="020F0502020204030204" pitchFamily="34" charset="0"/>
                <a:cs typeface="Calibri" panose="020F0502020204030204" pitchFamily="34" charset="0"/>
              </a:rPr>
              <a:t>References</a:t>
            </a:r>
          </a:p>
          <a:p>
            <a:pPr marL="171450" indent="-171450">
              <a:buFont typeface="Arial" panose="020B0604020202020204" pitchFamily="34" charset="0"/>
              <a:buChar char="•"/>
            </a:pPr>
            <a:r>
              <a:rPr lang="en-US">
                <a:solidFill>
                  <a:schemeClr val="dk1"/>
                </a:solidFill>
                <a:latin typeface="Calibri" panose="020F0502020204030204" pitchFamily="34" charset="0"/>
                <a:cs typeface="Calibri" panose="020F0502020204030204" pitchFamily="34" charset="0"/>
              </a:rPr>
              <a:t>Bloomberg, P., &amp; Pitchford, B. (2016). </a:t>
            </a:r>
            <a:r>
              <a:rPr lang="en-US" i="1">
                <a:solidFill>
                  <a:schemeClr val="dk1"/>
                </a:solidFill>
                <a:latin typeface="Calibri" panose="020F0502020204030204" pitchFamily="34" charset="0"/>
                <a:cs typeface="Calibri" panose="020F0502020204030204" pitchFamily="34" charset="0"/>
              </a:rPr>
              <a:t>Leading impact teams: Building a culture of efficacy </a:t>
            </a:r>
            <a:r>
              <a:rPr lang="en-US">
                <a:solidFill>
                  <a:schemeClr val="dk1"/>
                </a:solidFill>
                <a:latin typeface="Calibri" panose="020F0502020204030204" pitchFamily="34" charset="0"/>
                <a:cs typeface="Calibri" panose="020F0502020204030204" pitchFamily="34" charset="0"/>
              </a:rPr>
              <a:t>(1st ed.). Corwin. </a:t>
            </a:r>
            <a:endParaRPr lang="en-US">
              <a:latin typeface="Calibri" panose="020F0502020204030204" pitchFamily="34" charset="0"/>
              <a:cs typeface="Calibri" panose="020F0502020204030204" pitchFamily="34" charset="0"/>
            </a:endParaRPr>
          </a:p>
          <a:p>
            <a:pPr marL="171450" indent="-171450">
              <a:lnSpc>
                <a:spcPct val="115000"/>
              </a:lnSpc>
              <a:spcBef>
                <a:spcPts val="1200"/>
              </a:spcBef>
              <a:buFont typeface="Arial" panose="020B0604020202020204" pitchFamily="34" charset="0"/>
              <a:buChar char="•"/>
            </a:pPr>
            <a:r>
              <a:rPr lang="en-US">
                <a:solidFill>
                  <a:schemeClr val="tx1"/>
                </a:solidFill>
                <a:latin typeface="Calibri" panose="020F0502020204030204" pitchFamily="34" charset="0"/>
                <a:cs typeface="Calibri" panose="020F0502020204030204" pitchFamily="34" charset="0"/>
              </a:rPr>
              <a:t>Hattie, J. (2024, November). </a:t>
            </a:r>
            <a:r>
              <a:rPr lang="en-US" i="1">
                <a:solidFill>
                  <a:schemeClr val="tx1"/>
                </a:solidFill>
                <a:latin typeface="Calibri" panose="020F0502020204030204" pitchFamily="34" charset="0"/>
                <a:cs typeface="Calibri" panose="020F0502020204030204" pitchFamily="34" charset="0"/>
              </a:rPr>
              <a:t>Visible learning homepage.</a:t>
            </a:r>
            <a:r>
              <a:rPr lang="en-US">
                <a:solidFill>
                  <a:schemeClr val="tx1"/>
                </a:solidFill>
                <a:latin typeface="Calibri" panose="020F0502020204030204" pitchFamily="34" charset="0"/>
                <a:cs typeface="Calibri" panose="020F0502020204030204" pitchFamily="34" charset="0"/>
              </a:rPr>
              <a:t> Visible Learning Meta X. </a:t>
            </a:r>
            <a:r>
              <a:rPr lang="en-US">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https://www.visiblelearningmetax.com/</a:t>
            </a:r>
            <a:r>
              <a:rPr lang="en-US">
                <a:solidFill>
                  <a:schemeClr val="tx1"/>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8793325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b="1">
                <a:latin typeface="Calibri" panose="020F0502020204030204" pitchFamily="34" charset="0"/>
                <a:cs typeface="Calibri" panose="020F0502020204030204" pitchFamily="34" charset="0"/>
              </a:rPr>
              <a:t>Note</a:t>
            </a:r>
          </a:p>
          <a:p>
            <a:pPr marL="171450" indent="-171450">
              <a:buFont typeface="Arial" panose="020B0604020202020204" pitchFamily="34" charset="0"/>
              <a:buChar char="•"/>
            </a:pPr>
            <a:r>
              <a:rPr lang="en-US">
                <a:latin typeface="Calibri" panose="020F0502020204030204" pitchFamily="34" charset="0"/>
                <a:cs typeface="Calibri" panose="020F0502020204030204" pitchFamily="34" charset="0"/>
              </a:rPr>
              <a:t>Teacher clarity includes learning intentions, success criteria, assessment.</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b="1">
                <a:solidFill>
                  <a:srgbClr val="FF0000"/>
                </a:solidFill>
                <a:latin typeface="Calibri" panose="020F0502020204030204" pitchFamily="34" charset="0"/>
                <a:cs typeface="Calibri" panose="020F0502020204030204" pitchFamily="34" charset="0"/>
              </a:rPr>
              <a:t>Again, effect sizes change often. Please check effect sizes and note any discrepancies prior to your presentation. This graph allows for editing of effect sizes as they change.</a:t>
            </a:r>
          </a:p>
        </p:txBody>
      </p:sp>
    </p:spTree>
    <p:extLst>
      <p:ext uri="{BB962C8B-B14F-4D97-AF65-F5344CB8AC3E}">
        <p14:creationId xmlns:p14="http://schemas.microsoft.com/office/powerpoint/2010/main" val="31605645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a:extLst>
            <a:ext uri="{FF2B5EF4-FFF2-40B4-BE49-F238E27FC236}">
              <a16:creationId xmlns:a16="http://schemas.microsoft.com/office/drawing/2014/main" id="{696553EA-0BB9-8B3C-C83C-48E93C8D2F37}"/>
            </a:ext>
          </a:extLst>
        </p:cNvPr>
        <p:cNvGrpSpPr/>
        <p:nvPr/>
      </p:nvGrpSpPr>
      <p:grpSpPr>
        <a:xfrm>
          <a:off x="0" y="0"/>
          <a:ext cx="0" cy="0"/>
          <a:chOff x="0" y="0"/>
          <a:chExt cx="0" cy="0"/>
        </a:xfrm>
      </p:grpSpPr>
      <p:sp>
        <p:nvSpPr>
          <p:cNvPr id="855" name="Google Shape;855;p56:notes">
            <a:extLst>
              <a:ext uri="{FF2B5EF4-FFF2-40B4-BE49-F238E27FC236}">
                <a16:creationId xmlns:a16="http://schemas.microsoft.com/office/drawing/2014/main" id="{6DA8D776-870D-237E-EB9A-D1296DBE4EC3}"/>
              </a:ext>
            </a:extLst>
          </p:cNvPr>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lvl="0" indent="0" algn="l" rtl="0">
              <a:lnSpc>
                <a:spcPct val="100000"/>
              </a:lnSpc>
              <a:spcBef>
                <a:spcPts val="0"/>
              </a:spcBef>
              <a:spcAft>
                <a:spcPts val="0"/>
              </a:spcAft>
              <a:buSzPts val="1100"/>
              <a:buNone/>
            </a:pPr>
            <a:r>
              <a:rPr lang="en-US" b="1">
                <a:latin typeface="Calibri" panose="020F0502020204030204" pitchFamily="34" charset="0"/>
                <a:cs typeface="Calibri" panose="020F0502020204030204" pitchFamily="34" charset="0"/>
              </a:rPr>
              <a:t>To Know/To Say/To Do</a:t>
            </a:r>
          </a:p>
          <a:p>
            <a:pPr marL="171450" lvl="0" indent="-171450" algn="l" rtl="0">
              <a:lnSpc>
                <a:spcPct val="100000"/>
              </a:lnSpc>
              <a:spcBef>
                <a:spcPts val="0"/>
              </a:spcBef>
              <a:spcAft>
                <a:spcPts val="0"/>
              </a:spcAft>
              <a:buSzPts val="1100"/>
              <a:buFont typeface="Arial" panose="020B0604020202020204" pitchFamily="34" charset="0"/>
              <a:buChar char="•"/>
            </a:pPr>
            <a:r>
              <a:rPr lang="en-US">
                <a:latin typeface="Calibri" panose="020F0502020204030204" pitchFamily="34" charset="0"/>
                <a:cs typeface="Calibri" panose="020F0502020204030204" pitchFamily="34" charset="0"/>
              </a:rPr>
              <a:t>High impact collaborative teams also operationalize the formative assessment process in the classroom and put students at the center of learning. </a:t>
            </a:r>
          </a:p>
          <a:p>
            <a:pPr marL="171450" lvl="0" indent="-171450" algn="l" rtl="0">
              <a:lnSpc>
                <a:spcPct val="100000"/>
              </a:lnSpc>
              <a:spcBef>
                <a:spcPts val="0"/>
              </a:spcBef>
              <a:spcAft>
                <a:spcPts val="0"/>
              </a:spcAft>
              <a:buSzPts val="1100"/>
              <a:buFont typeface="Arial" panose="020B0604020202020204" pitchFamily="34" charset="0"/>
              <a:buChar char="•"/>
            </a:pPr>
            <a:r>
              <a:rPr lang="en-US">
                <a:latin typeface="Calibri" panose="020F0502020204030204" pitchFamily="34" charset="0"/>
                <a:cs typeface="Calibri" panose="020F0502020204030204" pitchFamily="34" charset="0"/>
              </a:rPr>
              <a:t>This process accomplishes the following.</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Courier New" panose="02070309020205020404" pitchFamily="49" charset="0"/>
              <a:buChar char="o"/>
              <a:tabLst/>
              <a:defRPr/>
            </a:pPr>
            <a:r>
              <a:rPr lang="en-US">
                <a:latin typeface="Calibri" panose="020F0502020204030204" pitchFamily="34" charset="0"/>
                <a:cs typeface="Calibri" panose="020F0502020204030204" pitchFamily="34" charset="0"/>
              </a:rPr>
              <a:t>Elicits evidence of learning through daily and common formative assessment</a:t>
            </a:r>
          </a:p>
          <a:p>
            <a:pPr marL="628650" lvl="1" indent="-171450" algn="l" rtl="0">
              <a:lnSpc>
                <a:spcPct val="100000"/>
              </a:lnSpc>
              <a:spcBef>
                <a:spcPts val="0"/>
              </a:spcBef>
              <a:spcAft>
                <a:spcPts val="0"/>
              </a:spcAft>
              <a:buSzPts val="1100"/>
              <a:buFont typeface="Courier New" panose="02070309020205020404" pitchFamily="49" charset="0"/>
              <a:buChar char="o"/>
            </a:pPr>
            <a:r>
              <a:rPr lang="en-US">
                <a:latin typeface="Calibri" panose="020F0502020204030204" pitchFamily="34" charset="0"/>
                <a:cs typeface="Calibri" panose="020F0502020204030204" pitchFamily="34" charset="0"/>
              </a:rPr>
              <a:t>Clarifies the learning by identifying priority standards and developing learning targets and success criteria</a:t>
            </a:r>
          </a:p>
          <a:p>
            <a:pPr marL="628650" lvl="1" indent="-171450" algn="l" rtl="0">
              <a:lnSpc>
                <a:spcPct val="100000"/>
              </a:lnSpc>
              <a:spcBef>
                <a:spcPts val="0"/>
              </a:spcBef>
              <a:spcAft>
                <a:spcPts val="0"/>
              </a:spcAft>
              <a:buSzPts val="1100"/>
              <a:buFont typeface="Courier New" panose="02070309020205020404" pitchFamily="49" charset="0"/>
              <a:buChar char="o"/>
            </a:pPr>
            <a:r>
              <a:rPr lang="en-US">
                <a:latin typeface="Calibri" panose="020F0502020204030204" pitchFamily="34" charset="0"/>
                <a:cs typeface="Calibri" panose="020F0502020204030204" pitchFamily="34" charset="0"/>
              </a:rPr>
              <a:t>Provides feedback that educators interpret and act upon</a:t>
            </a:r>
          </a:p>
          <a:p>
            <a:pPr marL="171450" lvl="0" indent="-171450" algn="l" rtl="0">
              <a:lnSpc>
                <a:spcPct val="100000"/>
              </a:lnSpc>
              <a:spcBef>
                <a:spcPts val="0"/>
              </a:spcBef>
              <a:spcAft>
                <a:spcPts val="0"/>
              </a:spcAft>
              <a:buSzPts val="1100"/>
              <a:buFont typeface="Arial" panose="020B0604020202020204" pitchFamily="34" charset="0"/>
              <a:buChar char="•"/>
            </a:pPr>
            <a:r>
              <a:rPr lang="en-US">
                <a:latin typeface="Calibri" panose="020F0502020204030204" pitchFamily="34" charset="0"/>
                <a:cs typeface="Calibri" panose="020F0502020204030204" pitchFamily="34" charset="0"/>
              </a:rPr>
              <a:t>The formative assessment process provides answers to these questions: Where is the learner now? Where is the learner going? and How does the learner get there?</a:t>
            </a:r>
          </a:p>
          <a:p>
            <a:pPr marL="171450" lvl="0" indent="-171450" algn="l" rtl="0">
              <a:lnSpc>
                <a:spcPct val="100000"/>
              </a:lnSpc>
              <a:spcBef>
                <a:spcPts val="0"/>
              </a:spcBef>
              <a:spcAft>
                <a:spcPts val="0"/>
              </a:spcAft>
              <a:buSzPts val="1100"/>
              <a:buFont typeface="Arial" panose="020B0604020202020204" pitchFamily="34" charset="0"/>
              <a:buChar char="•"/>
            </a:pPr>
            <a:r>
              <a:rPr lang="en-US">
                <a:latin typeface="Calibri" panose="020F0502020204030204" pitchFamily="34" charset="0"/>
                <a:cs typeface="Calibri" panose="020F0502020204030204" pitchFamily="34" charset="0"/>
              </a:rPr>
              <a:t>Teacher teams will implement the process in classrooms. DLTs and BLTs should promote and support the use of the formative assessment process.</a:t>
            </a:r>
          </a:p>
          <a:p>
            <a:pPr marL="0" lvl="0" indent="0" algn="l" rtl="0">
              <a:lnSpc>
                <a:spcPct val="100000"/>
              </a:lnSpc>
              <a:spcBef>
                <a:spcPts val="0"/>
              </a:spcBef>
              <a:spcAft>
                <a:spcPts val="0"/>
              </a:spcAft>
              <a:buSzPts val="1100"/>
              <a:buNone/>
            </a:pPr>
            <a:endParaRPr lang="en-US">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US">
                <a:latin typeface="Calibri" panose="020F0502020204030204" pitchFamily="34" charset="0"/>
                <a:cs typeface="Calibri" panose="020F0502020204030204" pitchFamily="34" charset="0"/>
              </a:rPr>
              <a:t>For an in-depth look at the formative assessment process review the CFA module on </a:t>
            </a:r>
            <a:r>
              <a:rPr lang="en-US" err="1">
                <a:latin typeface="Calibri" panose="020F0502020204030204" pitchFamily="34" charset="0"/>
                <a:cs typeface="Calibri" panose="020F0502020204030204" pitchFamily="34" charset="0"/>
              </a:rPr>
              <a:t>MoEdu</a:t>
            </a:r>
            <a:r>
              <a:rPr lang="en-US">
                <a:latin typeface="Calibri" panose="020F0502020204030204" pitchFamily="34" charset="0"/>
                <a:cs typeface="Calibri" panose="020F0502020204030204" pitchFamily="34" charset="0"/>
              </a:rPr>
              <a:t>-Sail at </a:t>
            </a:r>
            <a:r>
              <a:rPr lang="en-US" u="sng">
                <a:solidFill>
                  <a:schemeClr val="hlink"/>
                </a:solidFill>
                <a:latin typeface="Calibri" panose="020F0502020204030204" pitchFamily="34" charset="0"/>
                <a:cs typeface="Calibri" panose="020F0502020204030204" pitchFamily="34" charset="0"/>
                <a:hlinkClick r:id="rId3"/>
              </a:rPr>
              <a:t>https://www.moedu-sail.org/cfa-materials/</a:t>
            </a:r>
            <a:r>
              <a:rPr lang="en-US">
                <a:latin typeface="Calibri" panose="020F0502020204030204" pitchFamily="34" charset="0"/>
                <a:cs typeface="Calibri" panose="020F0502020204030204" pitchFamily="34" charset="0"/>
              </a:rPr>
              <a:t> </a:t>
            </a:r>
          </a:p>
          <a:p>
            <a:pPr marL="0" lvl="0" indent="0" algn="l" rtl="0">
              <a:lnSpc>
                <a:spcPct val="100000"/>
              </a:lnSpc>
              <a:spcBef>
                <a:spcPts val="0"/>
              </a:spcBef>
              <a:spcAft>
                <a:spcPts val="0"/>
              </a:spcAft>
              <a:buSzPts val="1100"/>
              <a:buNone/>
            </a:pPr>
            <a:endParaRPr lang="en-US">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US" b="1">
                <a:solidFill>
                  <a:schemeClr val="tx1"/>
                </a:solidFill>
                <a:latin typeface="Calibri" panose="020F0502020204030204" pitchFamily="34" charset="0"/>
                <a:cs typeface="Calibri" panose="020F0502020204030204" pitchFamily="34" charset="0"/>
              </a:rPr>
              <a:t>Reference</a:t>
            </a:r>
          </a:p>
          <a:p>
            <a:pPr marL="171450" indent="-171450">
              <a:buFont typeface="Arial" panose="020B0604020202020204" pitchFamily="34" charset="0"/>
              <a:buChar char="•"/>
            </a:pPr>
            <a:r>
              <a:rPr lang="en-US" err="1">
                <a:solidFill>
                  <a:schemeClr val="tx1"/>
                </a:solidFill>
                <a:latin typeface="Calibri" panose="020F0502020204030204" pitchFamily="34" charset="0"/>
                <a:cs typeface="Calibri" panose="020F0502020204030204" pitchFamily="34" charset="0"/>
              </a:rPr>
              <a:t>MoEdu</a:t>
            </a:r>
            <a:r>
              <a:rPr lang="en-US">
                <a:solidFill>
                  <a:schemeClr val="tx1"/>
                </a:solidFill>
                <a:latin typeface="Calibri" panose="020F0502020204030204" pitchFamily="34" charset="0"/>
                <a:cs typeface="Calibri" panose="020F0502020204030204" pitchFamily="34" charset="0"/>
              </a:rPr>
              <a:t>-SAIL. (2022b). </a:t>
            </a:r>
            <a:r>
              <a:rPr lang="en-US" i="1">
                <a:solidFill>
                  <a:schemeClr val="tx1"/>
                </a:solidFill>
                <a:latin typeface="Calibri" panose="020F0502020204030204" pitchFamily="34" charset="0"/>
                <a:cs typeface="Calibri" panose="020F0502020204030204" pitchFamily="34" charset="0"/>
              </a:rPr>
              <a:t>Common formative assessment module</a:t>
            </a:r>
            <a:r>
              <a:rPr lang="en-US">
                <a:solidFill>
                  <a:schemeClr val="tx1"/>
                </a:solidFill>
                <a:latin typeface="Calibri" panose="020F0502020204030204" pitchFamily="34" charset="0"/>
                <a:cs typeface="Calibri" panose="020F0502020204030204" pitchFamily="34" charset="0"/>
              </a:rPr>
              <a:t>.</a:t>
            </a:r>
          </a:p>
        </p:txBody>
      </p:sp>
      <p:sp>
        <p:nvSpPr>
          <p:cNvPr id="856" name="Google Shape;856;p56:notes">
            <a:extLst>
              <a:ext uri="{FF2B5EF4-FFF2-40B4-BE49-F238E27FC236}">
                <a16:creationId xmlns:a16="http://schemas.microsoft.com/office/drawing/2014/main" id="{376AFA39-4750-A7AB-7E2C-471C60DF19BA}"/>
              </a:ext>
            </a:extLst>
          </p:cNvPr>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410667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a:extLst>
            <a:ext uri="{FF2B5EF4-FFF2-40B4-BE49-F238E27FC236}">
              <a16:creationId xmlns:a16="http://schemas.microsoft.com/office/drawing/2014/main" id="{8737054F-E7B5-533A-D896-DA034E597637}"/>
            </a:ext>
          </a:extLst>
        </p:cNvPr>
        <p:cNvGrpSpPr/>
        <p:nvPr/>
      </p:nvGrpSpPr>
      <p:grpSpPr>
        <a:xfrm>
          <a:off x="0" y="0"/>
          <a:ext cx="0" cy="0"/>
          <a:chOff x="0" y="0"/>
          <a:chExt cx="0" cy="0"/>
        </a:xfrm>
      </p:grpSpPr>
      <p:sp>
        <p:nvSpPr>
          <p:cNvPr id="855" name="Google Shape;855;p56:notes">
            <a:extLst>
              <a:ext uri="{FF2B5EF4-FFF2-40B4-BE49-F238E27FC236}">
                <a16:creationId xmlns:a16="http://schemas.microsoft.com/office/drawing/2014/main" id="{D1942880-61B4-B572-494E-5626831B3584}"/>
              </a:ext>
            </a:extLst>
          </p:cNvPr>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lvl="0" indent="0" algn="l" rtl="0">
              <a:lnSpc>
                <a:spcPct val="100000"/>
              </a:lnSpc>
              <a:spcBef>
                <a:spcPts val="0"/>
              </a:spcBef>
              <a:spcAft>
                <a:spcPts val="0"/>
              </a:spcAft>
              <a:buSzPts val="1100"/>
              <a:buNone/>
            </a:pPr>
            <a:r>
              <a:rPr lang="en-US" b="1">
                <a:solidFill>
                  <a:schemeClr val="dk1"/>
                </a:solidFill>
                <a:latin typeface="Calibri" panose="020F0502020204030204" pitchFamily="34" charset="0"/>
                <a:cs typeface="Calibri" panose="020F0502020204030204" pitchFamily="34" charset="0"/>
              </a:rPr>
              <a:t>To Know/To Say/To Do</a:t>
            </a:r>
          </a:p>
          <a:p>
            <a:pPr marL="0" lvl="0" indent="0" algn="l" rtl="0">
              <a:lnSpc>
                <a:spcPct val="100000"/>
              </a:lnSpc>
              <a:spcBef>
                <a:spcPts val="0"/>
              </a:spcBef>
              <a:spcAft>
                <a:spcPts val="0"/>
              </a:spcAft>
              <a:buSzPts val="1100"/>
              <a:buNone/>
            </a:pPr>
            <a:r>
              <a:rPr lang="en-US" b="0">
                <a:solidFill>
                  <a:schemeClr val="dk1"/>
                </a:solidFill>
                <a:latin typeface="Calibri" panose="020F0502020204030204" pitchFamily="34" charset="0"/>
                <a:cs typeface="Calibri" panose="020F0502020204030204" pitchFamily="34" charset="0"/>
              </a:rPr>
              <a:t>The purpose of this activity is to help teams take an inventory of current collaborative team structures and/or processes and identify strengths and needs they may have to improving the structures. This activity may be adjusted to fit your time frame. If there is not time for participants to design a graphic (second bullet below), just discuss the guiding questions.</a:t>
            </a:r>
          </a:p>
          <a:p>
            <a:pPr marL="0" lvl="0" indent="0" algn="l" rtl="0">
              <a:lnSpc>
                <a:spcPct val="100000"/>
              </a:lnSpc>
              <a:spcBef>
                <a:spcPts val="0"/>
              </a:spcBef>
              <a:spcAft>
                <a:spcPts val="0"/>
              </a:spcAft>
              <a:buSzPts val="1100"/>
              <a:buNone/>
            </a:pPr>
            <a:endParaRPr lang="en-US" b="1">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US" b="1">
                <a:solidFill>
                  <a:schemeClr val="dk1"/>
                </a:solidFill>
                <a:latin typeface="Calibri" panose="020F0502020204030204" pitchFamily="34" charset="0"/>
                <a:cs typeface="Calibri" panose="020F0502020204030204" pitchFamily="34" charset="0"/>
              </a:rPr>
              <a:t>Activity</a:t>
            </a:r>
          </a:p>
          <a:p>
            <a:pPr marL="0" lvl="0" indent="0" algn="l" rtl="0">
              <a:lnSpc>
                <a:spcPct val="100000"/>
              </a:lnSpc>
              <a:spcBef>
                <a:spcPts val="0"/>
              </a:spcBef>
              <a:spcAft>
                <a:spcPts val="0"/>
              </a:spcAft>
              <a:buSzPts val="1100"/>
              <a:buNone/>
            </a:pPr>
            <a:r>
              <a:rPr lang="en-US">
                <a:solidFill>
                  <a:schemeClr val="dk1"/>
                </a:solidFill>
                <a:latin typeface="Calibri" panose="020F0502020204030204" pitchFamily="34" charset="0"/>
                <a:cs typeface="Calibri" panose="020F0502020204030204" pitchFamily="34" charset="0"/>
              </a:rPr>
              <a:t>Take a moment to reflect on your own district’s collaborative teams. </a:t>
            </a:r>
          </a:p>
          <a:p>
            <a:pPr marL="171450" lvl="0" indent="-171450" algn="l" rtl="0">
              <a:lnSpc>
                <a:spcPct val="100000"/>
              </a:lnSpc>
              <a:spcBef>
                <a:spcPts val="0"/>
              </a:spcBef>
              <a:spcAft>
                <a:spcPts val="0"/>
              </a:spcAft>
              <a:buSzPts val="1100"/>
              <a:buFont typeface="Arial" panose="020B0604020202020204" pitchFamily="34" charset="0"/>
              <a:buChar char="•"/>
            </a:pPr>
            <a:r>
              <a:rPr lang="en-US">
                <a:solidFill>
                  <a:schemeClr val="dk1"/>
                </a:solidFill>
                <a:latin typeface="Calibri" panose="020F0502020204030204" pitchFamily="34" charset="0"/>
                <a:cs typeface="Calibri" panose="020F0502020204030204" pitchFamily="34" charset="0"/>
              </a:rPr>
              <a:t>Make a list of all the collaborative teams within your district.</a:t>
            </a:r>
          </a:p>
          <a:p>
            <a:pPr marL="171450" lvl="0" indent="-171450" algn="l" rtl="0">
              <a:lnSpc>
                <a:spcPct val="100000"/>
              </a:lnSpc>
              <a:spcBef>
                <a:spcPts val="0"/>
              </a:spcBef>
              <a:spcAft>
                <a:spcPts val="0"/>
              </a:spcAft>
              <a:buSzPts val="1100"/>
              <a:buFont typeface="Arial" panose="020B0604020202020204" pitchFamily="34" charset="0"/>
              <a:buChar char="•"/>
            </a:pPr>
            <a:r>
              <a:rPr lang="en-US">
                <a:solidFill>
                  <a:schemeClr val="dk1"/>
                </a:solidFill>
                <a:latin typeface="Calibri" panose="020F0502020204030204" pitchFamily="34" charset="0"/>
                <a:cs typeface="Calibri" panose="020F0502020204030204" pitchFamily="34" charset="0"/>
              </a:rPr>
              <a:t>Design your own graphic showing how they are interdependent.  </a:t>
            </a:r>
          </a:p>
          <a:p>
            <a:pPr marL="171450" lvl="0" indent="-171450" algn="l" rtl="0">
              <a:lnSpc>
                <a:spcPct val="100000"/>
              </a:lnSpc>
              <a:spcBef>
                <a:spcPts val="0"/>
              </a:spcBef>
              <a:spcAft>
                <a:spcPts val="0"/>
              </a:spcAft>
              <a:buSzPts val="1100"/>
              <a:buFont typeface="Arial" panose="020B0604020202020204" pitchFamily="34" charset="0"/>
              <a:buChar char="•"/>
            </a:pPr>
            <a:r>
              <a:rPr lang="en-US">
                <a:solidFill>
                  <a:schemeClr val="dk1"/>
                </a:solidFill>
                <a:latin typeface="Calibri" panose="020F0502020204030204" pitchFamily="34" charset="0"/>
                <a:cs typeface="Calibri" panose="020F0502020204030204" pitchFamily="34" charset="0"/>
              </a:rPr>
              <a:t>Use the guiding questions on the slide to discuss the strengths of your district’s teams and the opportunities for improving team effectiveness.</a:t>
            </a:r>
          </a:p>
          <a:p>
            <a:pPr marL="0" lvl="0" indent="0" algn="l" rtl="0">
              <a:spcBef>
                <a:spcPts val="0"/>
              </a:spcBef>
              <a:spcAft>
                <a:spcPts val="0"/>
              </a:spcAft>
              <a:buClr>
                <a:schemeClr val="dk1"/>
              </a:buClr>
              <a:buSzPts val="1100"/>
              <a:buFont typeface="Arial"/>
              <a:buNone/>
            </a:pPr>
            <a:endParaRPr lang="en-US" b="1">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US">
                <a:solidFill>
                  <a:schemeClr val="dk1"/>
                </a:solidFill>
                <a:latin typeface="Calibri" panose="020F0502020204030204" pitchFamily="34" charset="0"/>
                <a:cs typeface="Calibri" panose="020F0502020204030204" pitchFamily="34" charset="0"/>
              </a:rPr>
              <a:t>Conclude the activity by providing teams with time to share out key ideas they have discussed.</a:t>
            </a:r>
          </a:p>
          <a:p>
            <a:pPr marL="0" lvl="0" indent="0" algn="l" rtl="0">
              <a:lnSpc>
                <a:spcPct val="100000"/>
              </a:lnSpc>
              <a:spcBef>
                <a:spcPts val="0"/>
              </a:spcBef>
              <a:spcAft>
                <a:spcPts val="0"/>
              </a:spcAft>
              <a:buSzPts val="1100"/>
              <a:buNone/>
            </a:pPr>
            <a:endParaRPr lang="en-US">
              <a:solidFill>
                <a:schemeClr val="dk1"/>
              </a:solidFill>
              <a:latin typeface="Calibri" panose="020F0502020204030204" pitchFamily="34" charset="0"/>
              <a:cs typeface="Calibri" panose="020F0502020204030204" pitchFamily="34" charset="0"/>
            </a:endParaRPr>
          </a:p>
        </p:txBody>
      </p:sp>
      <p:sp>
        <p:nvSpPr>
          <p:cNvPr id="856" name="Google Shape;856;p56:notes">
            <a:extLst>
              <a:ext uri="{FF2B5EF4-FFF2-40B4-BE49-F238E27FC236}">
                <a16:creationId xmlns:a16="http://schemas.microsoft.com/office/drawing/2014/main" id="{6AF71432-AA27-4C69-B591-64D5AD624740}"/>
              </a:ext>
            </a:extLst>
          </p:cNvPr>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158226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008143E8-526F-11BE-22E3-E92FD7309E5C}"/>
            </a:ext>
          </a:extLst>
        </p:cNvPr>
        <p:cNvGrpSpPr/>
        <p:nvPr/>
      </p:nvGrpSpPr>
      <p:grpSpPr>
        <a:xfrm>
          <a:off x="0" y="0"/>
          <a:ext cx="0" cy="0"/>
          <a:chOff x="0" y="0"/>
          <a:chExt cx="0" cy="0"/>
        </a:xfrm>
      </p:grpSpPr>
      <p:sp>
        <p:nvSpPr>
          <p:cNvPr id="558" name="Google Shape;558;p85:notes">
            <a:extLst>
              <a:ext uri="{FF2B5EF4-FFF2-40B4-BE49-F238E27FC236}">
                <a16:creationId xmlns:a16="http://schemas.microsoft.com/office/drawing/2014/main" id="{F22DCE92-FCFE-3AC7-5B25-8ACDA974EC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9" name="Google Shape;559;p85:notes">
            <a:extLst>
              <a:ext uri="{FF2B5EF4-FFF2-40B4-BE49-F238E27FC236}">
                <a16:creationId xmlns:a16="http://schemas.microsoft.com/office/drawing/2014/main" id="{5184E3F5-4BF9-B309-9B3D-7A3D25EBFAD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latin typeface="Calibri" panose="020F0502020204030204" pitchFamily="34" charset="0"/>
                <a:cs typeface="Calibri" panose="020F0502020204030204" pitchFamily="34" charset="0"/>
              </a:rPr>
              <a:t>Handout CT 1.2</a:t>
            </a:r>
          </a:p>
          <a:p>
            <a:pPr marL="0" lvl="0" indent="0" algn="l" rtl="0">
              <a:lnSpc>
                <a:spcPct val="100000"/>
              </a:lnSpc>
              <a:spcBef>
                <a:spcPts val="0"/>
              </a:spcBef>
              <a:spcAft>
                <a:spcPts val="0"/>
              </a:spcAft>
              <a:buClr>
                <a:schemeClr val="dk1"/>
              </a:buClr>
              <a:buSzPts val="1100"/>
              <a:buFont typeface="Arial"/>
              <a:buNone/>
            </a:pPr>
            <a:r>
              <a:rPr lang="en">
                <a:solidFill>
                  <a:schemeClr val="dk1"/>
                </a:solidFill>
                <a:latin typeface="Calibri" panose="020F0502020204030204" pitchFamily="34" charset="0"/>
                <a:cs typeface="Calibri" panose="020F0502020204030204" pitchFamily="34" charset="0"/>
              </a:rPr>
              <a:t>CT Practice Profile</a:t>
            </a:r>
          </a:p>
          <a:p>
            <a:pPr marL="0" lvl="0" indent="0" algn="l" rtl="0">
              <a:lnSpc>
                <a:spcPct val="100000"/>
              </a:lnSpc>
              <a:spcBef>
                <a:spcPts val="0"/>
              </a:spcBef>
              <a:spcAft>
                <a:spcPts val="0"/>
              </a:spcAft>
              <a:buClr>
                <a:schemeClr val="dk1"/>
              </a:buClr>
              <a:buSzPts val="1100"/>
              <a:buFont typeface="Arial"/>
              <a:buNone/>
            </a:pPr>
            <a:endParaRPr>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 b="1">
                <a:solidFill>
                  <a:schemeClr val="dk1"/>
                </a:solidFill>
                <a:latin typeface="Calibri" panose="020F0502020204030204" pitchFamily="34" charset="0"/>
                <a:cs typeface="Calibri" panose="020F0502020204030204" pitchFamily="34" charset="0"/>
              </a:rPr>
              <a:t>To Know/To Say/</a:t>
            </a:r>
            <a:r>
              <a:rPr lang="en-US" b="1">
                <a:solidFill>
                  <a:schemeClr val="dk1"/>
                </a:solidFill>
                <a:latin typeface="Calibri" panose="020F0502020204030204" pitchFamily="34" charset="0"/>
                <a:cs typeface="Calibri" panose="020F0502020204030204" pitchFamily="34" charset="0"/>
              </a:rPr>
              <a:t>To Do</a:t>
            </a:r>
            <a:endParaRPr lang="en-US">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latin typeface="Calibri" panose="020F0502020204030204" pitchFamily="34" charset="0"/>
                <a:cs typeface="Calibri" panose="020F0502020204030204" pitchFamily="34" charset="0"/>
              </a:rPr>
              <a:t>Review and expand on slide content. </a:t>
            </a:r>
          </a:p>
          <a:p>
            <a:pPr marL="0" lvl="0" indent="0" algn="l" rtl="0">
              <a:lnSpc>
                <a:spcPct val="100000"/>
              </a:lnSpc>
              <a:spcBef>
                <a:spcPts val="0"/>
              </a:spcBef>
              <a:spcAft>
                <a:spcPts val="0"/>
              </a:spcAft>
              <a:buClr>
                <a:schemeClr val="dk1"/>
              </a:buClr>
              <a:buSzPts val="1100"/>
              <a:buFont typeface="Arial"/>
              <a:buNone/>
            </a:pPr>
            <a:endParaRPr lang="en">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latin typeface="Calibri" panose="020F0502020204030204" pitchFamily="34" charset="0"/>
                <a:cs typeface="Calibri" panose="020F0502020204030204" pitchFamily="34" charset="0"/>
              </a:rPr>
              <a:t>Collaborative teams need a solid infrastructure or framework in order to be productive and high performing. An effective collaborative team framework should include the following.</a:t>
            </a:r>
            <a:endParaRPr>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en" b="1" i="0">
                <a:solidFill>
                  <a:schemeClr val="dk1"/>
                </a:solidFill>
                <a:latin typeface="Calibri" panose="020F0502020204030204" pitchFamily="34" charset="0"/>
                <a:cs typeface="Calibri" panose="020F0502020204030204" pitchFamily="34" charset="0"/>
              </a:rPr>
              <a:t>Culture. </a:t>
            </a:r>
            <a:r>
              <a:rPr lang="en">
                <a:solidFill>
                  <a:schemeClr val="dk1"/>
                </a:solidFill>
                <a:latin typeface="Calibri" panose="020F0502020204030204" pitchFamily="34" charset="0"/>
                <a:cs typeface="Calibri" panose="020F0502020204030204" pitchFamily="34" charset="0"/>
              </a:rPr>
              <a:t>Developing a learning network which includes purpose, trust, and communication.</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en" b="1" i="0">
                <a:solidFill>
                  <a:schemeClr val="dk1"/>
                </a:solidFill>
                <a:latin typeface="Calibri" panose="020F0502020204030204" pitchFamily="34" charset="0"/>
                <a:cs typeface="Calibri" panose="020F0502020204030204" pitchFamily="34" charset="0"/>
              </a:rPr>
              <a:t>Structure. </a:t>
            </a:r>
            <a:r>
              <a:rPr lang="en">
                <a:solidFill>
                  <a:schemeClr val="dk1"/>
                </a:solidFill>
                <a:latin typeface="Calibri" panose="020F0502020204030204" pitchFamily="34" charset="0"/>
                <a:cs typeface="Calibri" panose="020F0502020204030204" pitchFamily="34" charset="0"/>
              </a:rPr>
              <a:t>What it takes for authentic collaboration to take place. Structure includes time, configuration, and roles. Teams must be structured so meetings are planned during protected time; configured according to purpose and goals; and team roles are identified, described, and align with the skills of team members.</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en" b="1" i="0">
                <a:solidFill>
                  <a:schemeClr val="dk1"/>
                </a:solidFill>
                <a:latin typeface="Calibri" panose="020F0502020204030204" pitchFamily="34" charset="0"/>
                <a:cs typeface="Calibri" panose="020F0502020204030204" pitchFamily="34" charset="0"/>
              </a:rPr>
              <a:t>Process. </a:t>
            </a:r>
            <a:r>
              <a:rPr lang="en">
                <a:solidFill>
                  <a:schemeClr val="dk1"/>
                </a:solidFill>
                <a:latin typeface="Calibri" panose="020F0502020204030204" pitchFamily="34" charset="0"/>
                <a:cs typeface="Calibri" panose="020F0502020204030204" pitchFamily="34" charset="0"/>
              </a:rPr>
              <a:t>Refers to a systematic set of steps used to attain goals set by by the team. Agendas, minutes, and protocols are all processes that should be used consistently by effective teams to reach their desired outcomes. Collaborative skills are used by team members as they engage in these processes to assure more authentic collaboration in order to achieve optimum outcomes.</a:t>
            </a:r>
            <a:endParaRPr>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latin typeface="Calibri" panose="020F0502020204030204" pitchFamily="34" charset="0"/>
                <a:cs typeface="Calibri" panose="020F0502020204030204" pitchFamily="34" charset="0"/>
              </a:rPr>
              <a:t>The CT module is designed around this Collaborative Team Framework:</a:t>
            </a:r>
            <a:endParaRPr>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en">
                <a:solidFill>
                  <a:schemeClr val="dk1"/>
                </a:solidFill>
                <a:latin typeface="Calibri" panose="020F0502020204030204" pitchFamily="34" charset="0"/>
                <a:cs typeface="Calibri" panose="020F0502020204030204" pitchFamily="34" charset="0"/>
              </a:rPr>
              <a:t>Part 1 - Culture (EF1): Building a culture of collective responsibility.</a:t>
            </a:r>
            <a:endParaRPr>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en">
                <a:solidFill>
                  <a:schemeClr val="dk1"/>
                </a:solidFill>
                <a:latin typeface="Calibri" panose="020F0502020204030204" pitchFamily="34" charset="0"/>
                <a:cs typeface="Calibri" panose="020F0502020204030204" pitchFamily="34" charset="0"/>
              </a:rPr>
              <a:t>Part 2 - Structure (EF2): Structuring team meetings to assure authentic and effective collaboration</a:t>
            </a:r>
            <a:endParaRPr>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en">
                <a:solidFill>
                  <a:schemeClr val="dk1"/>
                </a:solidFill>
                <a:latin typeface="Calibri" panose="020F0502020204030204" pitchFamily="34" charset="0"/>
                <a:cs typeface="Calibri" panose="020F0502020204030204" pitchFamily="34" charset="0"/>
              </a:rPr>
              <a:t>Part 3 - Process (EF3): Using group processes for impactful collaboration. </a:t>
            </a:r>
            <a:endParaRPr>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100"/>
              <a:buFont typeface="Arial"/>
              <a:buNone/>
            </a:pPr>
            <a:endParaRPr lang="en">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latin typeface="Calibri" panose="020F0502020204030204" pitchFamily="34" charset="0"/>
                <a:cs typeface="Calibri" panose="020F0502020204030204" pitchFamily="34" charset="0"/>
              </a:rPr>
              <a:t>Next, take a look at the CT Practice Profile and see how it aligns with the Collaborative Team Framework. </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en">
                <a:solidFill>
                  <a:schemeClr val="dk1"/>
                </a:solidFill>
                <a:latin typeface="Calibri" panose="020F0502020204030204" pitchFamily="34" charset="0"/>
                <a:cs typeface="Calibri" panose="020F0502020204030204" pitchFamily="34" charset="0"/>
              </a:rPr>
              <a:t>Ask participants to highlight indicators on the Practice Profile that show alignment with the CT Framework.  </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en">
                <a:solidFill>
                  <a:schemeClr val="dk1"/>
                </a:solidFill>
                <a:latin typeface="Calibri" panose="020F0502020204030204" pitchFamily="34" charset="0"/>
                <a:cs typeface="Calibri" panose="020F0502020204030204" pitchFamily="34" charset="0"/>
              </a:rPr>
              <a:t>Share out reflections.</a:t>
            </a:r>
          </a:p>
          <a:p>
            <a:pPr marL="0" lvl="0" indent="0" algn="l" rtl="0">
              <a:lnSpc>
                <a:spcPct val="100000"/>
              </a:lnSpc>
              <a:spcBef>
                <a:spcPts val="0"/>
              </a:spcBef>
              <a:spcAft>
                <a:spcPts val="0"/>
              </a:spcAft>
              <a:buClr>
                <a:schemeClr val="dk1"/>
              </a:buClr>
              <a:buSzPts val="1100"/>
              <a:buFont typeface="Arial"/>
              <a:buNone/>
            </a:pPr>
            <a:endParaRPr>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100"/>
              <a:buFont typeface="Arial"/>
              <a:buNone/>
            </a:pPr>
            <a:r>
              <a:rPr lang="en" b="1">
                <a:solidFill>
                  <a:schemeClr val="dk1"/>
                </a:solidFill>
                <a:latin typeface="Calibri" panose="020F0502020204030204" pitchFamily="34" charset="0"/>
                <a:cs typeface="Calibri" panose="020F0502020204030204" pitchFamily="34" charset="0"/>
              </a:rPr>
              <a:t>Reference</a:t>
            </a:r>
            <a:endParaRPr>
              <a:latin typeface="Calibri" panose="020F0502020204030204" pitchFamily="34" charset="0"/>
              <a:cs typeface="Calibri" panose="020F0502020204030204" pitchFamily="34" charset="0"/>
            </a:endParaRPr>
          </a:p>
          <a:p>
            <a:pPr marL="171450" indent="-171450">
              <a:spcBef>
                <a:spcPts val="300"/>
              </a:spcBef>
              <a:spcAft>
                <a:spcPts val="1200"/>
              </a:spcAft>
              <a:buClr>
                <a:schemeClr val="dk1"/>
              </a:buClr>
              <a:buFont typeface="Arial" panose="020B0604020202020204" pitchFamily="34" charset="0"/>
              <a:buChar char="•"/>
            </a:pPr>
            <a:r>
              <a:rPr lang="en">
                <a:solidFill>
                  <a:schemeClr val="dk1"/>
                </a:solidFill>
                <a:latin typeface="Calibri" panose="020F0502020204030204" pitchFamily="34" charset="0"/>
                <a:cs typeface="Calibri" panose="020F0502020204030204" pitchFamily="34" charset="0"/>
              </a:rPr>
              <a:t>Bloomberg, P., &amp; Pitchford, B. (2016). </a:t>
            </a:r>
            <a:r>
              <a:rPr lang="en" i="1">
                <a:solidFill>
                  <a:schemeClr val="dk1"/>
                </a:solidFill>
                <a:latin typeface="Calibri" panose="020F0502020204030204" pitchFamily="34" charset="0"/>
                <a:cs typeface="Calibri" panose="020F0502020204030204" pitchFamily="34" charset="0"/>
              </a:rPr>
              <a:t>Leading impact teams: Building a culture of efficacy </a:t>
            </a:r>
            <a:r>
              <a:rPr lang="en">
                <a:solidFill>
                  <a:schemeClr val="dk1"/>
                </a:solidFill>
                <a:latin typeface="Calibri" panose="020F0502020204030204" pitchFamily="34" charset="0"/>
                <a:cs typeface="Calibri" panose="020F0502020204030204" pitchFamily="34" charset="0"/>
              </a:rPr>
              <a:t>(1st ed.). Corwin. </a:t>
            </a:r>
            <a:endParaRPr>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51293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23111-24AF-9FEB-6DD1-7110DF4C9F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300534-E3A5-692B-07B3-E5EDDF46D20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213FBA3-1FA6-A89B-6FD3-15DF0943D570}"/>
              </a:ext>
            </a:extLst>
          </p:cNvPr>
          <p:cNvSpPr>
            <a:spLocks noGrp="1"/>
          </p:cNvSpPr>
          <p:nvPr>
            <p:ph type="body" idx="1"/>
          </p:nvPr>
        </p:nvSpPr>
        <p:spPr/>
        <p:txBody>
          <a:bodyPr/>
          <a:lstStyle/>
          <a:p>
            <a:pPr marL="0" lvl="0" indent="0" algn="l" rtl="0">
              <a:lnSpc>
                <a:spcPct val="80000"/>
              </a:lnSpc>
              <a:spcBef>
                <a:spcPts val="181"/>
              </a:spcBef>
              <a:spcAft>
                <a:spcPts val="0"/>
              </a:spcAft>
              <a:buNone/>
            </a:pPr>
            <a:r>
              <a:rPr lang="en-US" b="1">
                <a:latin typeface="Calibri" panose="020F0502020204030204" pitchFamily="34" charset="0"/>
                <a:cs typeface="Calibri" panose="020F0502020204030204" pitchFamily="34" charset="0"/>
              </a:rPr>
              <a:t>To Know</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0" i="0">
                <a:latin typeface="Calibri" panose="020F0502020204030204" pitchFamily="34" charset="0"/>
                <a:cs typeface="Calibri" panose="020F0502020204030204" pitchFamily="34" charset="0"/>
              </a:rPr>
              <a:t>The slide includes estimated times for each of the three parts. This PPT, Part 1 of the Collaborative Teams module is </a:t>
            </a:r>
            <a:r>
              <a:rPr lang="en-US" b="0">
                <a:latin typeface="Calibri" panose="020F0502020204030204" pitchFamily="34" charset="0"/>
                <a:cs typeface="Calibri" panose="020F0502020204030204" pitchFamily="34" charset="0"/>
              </a:rPr>
              <a:t>designed to be completed in </a:t>
            </a:r>
            <a:r>
              <a:rPr lang="en-US" b="1">
                <a:solidFill>
                  <a:schemeClr val="accent1"/>
                </a:solidFill>
                <a:latin typeface="Calibri" panose="020F0502020204030204" pitchFamily="34" charset="0"/>
                <a:cs typeface="Calibri" panose="020F0502020204030204" pitchFamily="34" charset="0"/>
              </a:rPr>
              <a:t>2.5 </a:t>
            </a:r>
            <a:r>
              <a:rPr lang="en-US" b="0">
                <a:latin typeface="Calibri" panose="020F0502020204030204" pitchFamily="34" charset="0"/>
                <a:cs typeface="Calibri" panose="020F0502020204030204" pitchFamily="34" charset="0"/>
              </a:rPr>
              <a:t>hours.</a:t>
            </a:r>
            <a:endParaRPr lang="en-US">
              <a:latin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latin typeface="Calibri" panose="020F0502020204030204" pitchFamily="34" charset="0"/>
                <a:cs typeface="Calibri" panose="020F0502020204030204" pitchFamily="34" charset="0"/>
              </a:rPr>
              <a:t>Presenter notes are included in the PowerPoint slides. Background information for the presenter is shown as “</a:t>
            </a:r>
            <a:r>
              <a:rPr lang="en-US" b="1">
                <a:latin typeface="Calibri" panose="020F0502020204030204" pitchFamily="34" charset="0"/>
                <a:cs typeface="Calibri" panose="020F0502020204030204" pitchFamily="34" charset="0"/>
              </a:rPr>
              <a:t>To Know</a:t>
            </a:r>
            <a:r>
              <a:rPr lang="en-US">
                <a:latin typeface="Calibri" panose="020F0502020204030204" pitchFamily="34" charset="0"/>
                <a:cs typeface="Calibri" panose="020F0502020204030204" pitchFamily="34" charset="0"/>
              </a:rPr>
              <a:t>.” Statements and activities to be shared with participants are shown as either “</a:t>
            </a:r>
            <a:r>
              <a:rPr lang="en-US" b="1">
                <a:latin typeface="Calibri" panose="020F0502020204030204" pitchFamily="34" charset="0"/>
                <a:cs typeface="Calibri" panose="020F0502020204030204" pitchFamily="34" charset="0"/>
              </a:rPr>
              <a:t>To Say</a:t>
            </a:r>
            <a:r>
              <a:rPr lang="en-US" b="0">
                <a:latin typeface="Calibri" panose="020F0502020204030204" pitchFamily="34" charset="0"/>
                <a:cs typeface="Calibri" panose="020F0502020204030204" pitchFamily="34" charset="0"/>
              </a:rPr>
              <a:t>” or “</a:t>
            </a:r>
            <a:r>
              <a:rPr lang="en-US" b="1">
                <a:latin typeface="Calibri" panose="020F0502020204030204" pitchFamily="34" charset="0"/>
                <a:cs typeface="Calibri" panose="020F0502020204030204" pitchFamily="34" charset="0"/>
              </a:rPr>
              <a:t>To Do</a:t>
            </a:r>
            <a:r>
              <a:rPr lang="en-US" b="0">
                <a:latin typeface="Calibri" panose="020F0502020204030204" pitchFamily="34" charset="0"/>
                <a:cs typeface="Calibri" panose="020F0502020204030204" pitchFamily="34" charset="0"/>
              </a:rPr>
              <a:t>.” In</a:t>
            </a:r>
            <a:r>
              <a:rPr lang="en-US">
                <a:latin typeface="Calibri" panose="020F0502020204030204" pitchFamily="34" charset="0"/>
                <a:cs typeface="Calibri" panose="020F0502020204030204" pitchFamily="34" charset="0"/>
              </a:rPr>
              <a:t> many instances, there are various combinations of “</a:t>
            </a:r>
            <a:r>
              <a:rPr lang="en-US" b="1">
                <a:latin typeface="Calibri" panose="020F0502020204030204" pitchFamily="34" charset="0"/>
                <a:cs typeface="Calibri" panose="020F0502020204030204" pitchFamily="34" charset="0"/>
              </a:rPr>
              <a:t>To Know/To Do/To Say</a:t>
            </a:r>
            <a:r>
              <a:rPr lang="en-US" b="0">
                <a:latin typeface="Calibri" panose="020F0502020204030204" pitchFamily="34" charset="0"/>
                <a:cs typeface="Calibri" panose="020F0502020204030204" pitchFamily="34" charset="0"/>
              </a:rPr>
              <a:t>.</a:t>
            </a:r>
            <a:r>
              <a:rPr lang="en-US">
                <a:latin typeface="Calibri" panose="020F0502020204030204" pitchFamily="34" charset="0"/>
                <a:cs typeface="Calibri" panose="020F0502020204030204" pitchFamily="34" charset="0"/>
              </a:rPr>
              <a:t>” The presenter notes also include cues for “</a:t>
            </a:r>
            <a:r>
              <a:rPr lang="en-US" b="1">
                <a:latin typeface="Calibri" panose="020F0502020204030204" pitchFamily="34" charset="0"/>
                <a:cs typeface="Calibri" panose="020F0502020204030204" pitchFamily="34" charset="0"/>
              </a:rPr>
              <a:t>Handouts</a:t>
            </a:r>
            <a:r>
              <a:rPr lang="en-US">
                <a:latin typeface="Calibri" panose="020F0502020204030204" pitchFamily="34" charset="0"/>
                <a:cs typeface="Calibri" panose="020F0502020204030204" pitchFamily="34" charset="0"/>
              </a:rPr>
              <a:t>” and activities.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latin typeface="Calibri" panose="020F0502020204030204" pitchFamily="34" charset="0"/>
                <a:cs typeface="Calibri" panose="020F0502020204030204" pitchFamily="34" charset="0"/>
              </a:rPr>
              <a:t>Additional activities, examples, videos, etc. are included in the Collaborative Teams Coaching Companion. You can add material from the Coaching Companion to corresponding PowerPoint content.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latin typeface="Calibri" panose="020F0502020204030204" pitchFamily="34" charset="0"/>
                <a:cs typeface="Calibri" panose="020F0502020204030204" pitchFamily="34" charset="0"/>
              </a:rPr>
              <a:t>A printed Practice Profile and an electronic Self-Assessment Practice Profile (SAPP) tool are available for use by individuals, teams, or schools for periodic self-assessment, monitoring of implementation of the practice, or to identify training/coaching needs.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latin typeface="Calibri" panose="020F0502020204030204" pitchFamily="34" charset="0"/>
                <a:cs typeface="Calibri" panose="020F0502020204030204" pitchFamily="34" charset="0"/>
              </a:rPr>
              <a:t>The presenter should download any video intended for use in a training, as you may not have internet access in all school sites.</a:t>
            </a:r>
          </a:p>
        </p:txBody>
      </p:sp>
    </p:spTree>
    <p:extLst>
      <p:ext uri="{BB962C8B-B14F-4D97-AF65-F5344CB8AC3E}">
        <p14:creationId xmlns:p14="http://schemas.microsoft.com/office/powerpoint/2010/main" val="16227490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b="1">
                <a:solidFill>
                  <a:schemeClr val="dk1"/>
                </a:solidFill>
                <a:latin typeface="Calibri" panose="020F0502020204030204" pitchFamily="34" charset="0"/>
                <a:cs typeface="Calibri" panose="020F0502020204030204" pitchFamily="34" charset="0"/>
              </a:rPr>
              <a:t>To Know</a:t>
            </a:r>
          </a:p>
          <a:p>
            <a:pPr marL="0" lvl="0" indent="0" algn="l" rtl="0">
              <a:lnSpc>
                <a:spcPct val="115000"/>
              </a:lnSpc>
              <a:spcBef>
                <a:spcPts val="0"/>
              </a:spcBef>
              <a:spcAft>
                <a:spcPts val="0"/>
              </a:spcAft>
              <a:buClr>
                <a:schemeClr val="dk1"/>
              </a:buClr>
              <a:buSzPts val="1100"/>
              <a:buFont typeface="Arial"/>
              <a:buNone/>
            </a:pPr>
            <a:r>
              <a:rPr lang="en-US">
                <a:solidFill>
                  <a:schemeClr val="dk1"/>
                </a:solidFill>
                <a:latin typeface="Calibri" panose="020F0502020204030204" pitchFamily="34" charset="0"/>
                <a:cs typeface="Calibri" panose="020F0502020204030204" pitchFamily="34" charset="0"/>
              </a:rPr>
              <a:t>Again, this aligns with EF1, “Building a Culture of Collective Responsibility” of the CT Practice Profile.</a:t>
            </a:r>
          </a:p>
          <a:p>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746655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7" name="Google Shape;587;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7916"/>
              </a:lnSpc>
              <a:spcBef>
                <a:spcPts val="0"/>
              </a:spcBef>
              <a:spcAft>
                <a:spcPts val="0"/>
              </a:spcAft>
              <a:buSzPts val="1100"/>
              <a:buNone/>
            </a:pPr>
            <a:r>
              <a:rPr lang="en" b="1">
                <a:solidFill>
                  <a:schemeClr val="dk1"/>
                </a:solidFill>
                <a:latin typeface="Calibri" panose="020F0502020204030204" pitchFamily="34" charset="0"/>
                <a:cs typeface="Calibri" panose="020F0502020204030204" pitchFamily="34" charset="0"/>
              </a:rPr>
              <a:t>To Know/To Say/</a:t>
            </a:r>
            <a:r>
              <a:rPr lang="en-US" b="1">
                <a:solidFill>
                  <a:schemeClr val="dk1"/>
                </a:solidFill>
                <a:latin typeface="Calibri" panose="020F0502020204030204" pitchFamily="34" charset="0"/>
                <a:cs typeface="Calibri" panose="020F0502020204030204" pitchFamily="34" charset="0"/>
              </a:rPr>
              <a:t>To Do</a:t>
            </a:r>
          </a:p>
          <a:p>
            <a:pPr marL="0" lvl="0" indent="0" algn="l" rtl="0">
              <a:lnSpc>
                <a:spcPct val="100000"/>
              </a:lnSpc>
              <a:spcBef>
                <a:spcPts val="0"/>
              </a:spcBef>
              <a:spcAft>
                <a:spcPts val="0"/>
              </a:spcAft>
              <a:buClr>
                <a:schemeClr val="dk1"/>
              </a:buClr>
              <a:buSzPts val="1100"/>
              <a:buFont typeface="Arial"/>
              <a:buNone/>
            </a:pPr>
            <a:r>
              <a:rPr lang="en">
                <a:solidFill>
                  <a:schemeClr val="dk1"/>
                </a:solidFill>
                <a:latin typeface="Calibri" panose="020F0502020204030204" pitchFamily="34" charset="0"/>
                <a:cs typeface="Calibri" panose="020F0502020204030204" pitchFamily="34" charset="0"/>
              </a:rPr>
              <a:t>Teams develop a culture of collective responsibility through three key components: purpose/goals, trust, and communication. We will look at each of these components in greater detail starting with the next slide. The content below provides an overview of all three.</a:t>
            </a:r>
          </a:p>
          <a:p>
            <a:pPr marL="0" lvl="0" indent="0" algn="l" rtl="0">
              <a:lnSpc>
                <a:spcPct val="100000"/>
              </a:lnSpc>
              <a:spcBef>
                <a:spcPts val="0"/>
              </a:spcBef>
              <a:spcAft>
                <a:spcPts val="0"/>
              </a:spcAft>
              <a:buClr>
                <a:schemeClr val="dk1"/>
              </a:buClr>
              <a:buSzPts val="1100"/>
              <a:buFont typeface="Arial"/>
              <a:buNone/>
            </a:pPr>
            <a:endParaRPr lang="en-US" sz="1200">
              <a:solidFill>
                <a:schemeClr val="dk1"/>
              </a:solidFill>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Clr>
                <a:schemeClr val="dk1"/>
              </a:buClr>
              <a:buSzPts val="1100"/>
              <a:buFont typeface="Arial"/>
              <a:buNone/>
            </a:pPr>
            <a:r>
              <a:rPr lang="en-US" sz="2000" b="1">
                <a:latin typeface="Calibri" panose="020F0502020204030204" pitchFamily="34" charset="0"/>
                <a:cs typeface="Calibri" panose="020F0502020204030204" pitchFamily="34" charset="0"/>
              </a:rPr>
              <a:t>Purpose &amp; Goals</a:t>
            </a:r>
          </a:p>
          <a:p>
            <a:pPr marL="0" lvl="0" indent="0" algn="l" rtl="0">
              <a:lnSpc>
                <a:spcPct val="115000"/>
              </a:lnSpc>
              <a:spcBef>
                <a:spcPts val="0"/>
              </a:spcBef>
              <a:spcAft>
                <a:spcPts val="0"/>
              </a:spcAft>
              <a:buClr>
                <a:schemeClr val="dk1"/>
              </a:buClr>
              <a:buSzPts val="1100"/>
              <a:buFont typeface="Arial"/>
              <a:buNone/>
            </a:pPr>
            <a:r>
              <a:rPr lang="en-US" sz="2000" b="0">
                <a:latin typeface="Calibri" panose="020F0502020204030204" pitchFamily="34" charset="0"/>
                <a:cs typeface="Calibri" panose="020F0502020204030204" pitchFamily="34" charset="0"/>
              </a:rPr>
              <a:t>A high impact team is grounded in a strong purpose, a collective commitment to improving student outcomes through data-driven decision making and shared beliefs about teaching and learning.</a:t>
            </a:r>
          </a:p>
          <a:p>
            <a:pPr marL="171450" lvl="0" indent="-171450" algn="l" rtl="0">
              <a:lnSpc>
                <a:spcPct val="100000"/>
              </a:lnSpc>
              <a:spcBef>
                <a:spcPts val="0"/>
              </a:spcBef>
              <a:spcAft>
                <a:spcPts val="0"/>
              </a:spcAft>
              <a:buSzPts val="1100"/>
              <a:buFont typeface="Arial" panose="020B0604020202020204" pitchFamily="34" charset="0"/>
              <a:buChar char="•"/>
            </a:pPr>
            <a:r>
              <a:rPr lang="en-US" sz="2000" b="0">
                <a:latin typeface="Calibri" panose="020F0502020204030204" pitchFamily="34" charset="0"/>
                <a:cs typeface="Calibri" panose="020F0502020204030204" pitchFamily="34" charset="0"/>
              </a:rPr>
              <a:t>Clear understanding of team goals based on data</a:t>
            </a:r>
          </a:p>
          <a:p>
            <a:pPr marL="800100" lvl="1" indent="-342900" algn="l" rtl="0">
              <a:lnSpc>
                <a:spcPct val="100000"/>
              </a:lnSpc>
              <a:spcBef>
                <a:spcPts val="0"/>
              </a:spcBef>
              <a:spcAft>
                <a:spcPts val="0"/>
              </a:spcAft>
              <a:buSzPts val="1100"/>
              <a:buFont typeface="Courier New" panose="02070309020205020404" pitchFamily="49" charset="0"/>
              <a:buChar char="o"/>
            </a:pPr>
            <a:r>
              <a:rPr lang="en-US" sz="2000" b="0">
                <a:latin typeface="Calibri" panose="020F0502020204030204" pitchFamily="34" charset="0"/>
                <a:cs typeface="Calibri" panose="020F0502020204030204" pitchFamily="34" charset="0"/>
              </a:rPr>
              <a:t>Teams use multiple data sources (formative assessments, student progress monitoring, and instructional feedback) to set specific, measurable, and achievable goals.</a:t>
            </a:r>
          </a:p>
          <a:p>
            <a:pPr marL="800100" lvl="1" indent="-342900" algn="l" rtl="0">
              <a:lnSpc>
                <a:spcPct val="115000"/>
              </a:lnSpc>
              <a:spcBef>
                <a:spcPts val="0"/>
              </a:spcBef>
              <a:spcAft>
                <a:spcPts val="0"/>
              </a:spcAft>
              <a:buClr>
                <a:schemeClr val="dk1"/>
              </a:buClr>
              <a:buSzPts val="1100"/>
            </a:pPr>
            <a:r>
              <a:rPr lang="en-US" sz="2000" b="0">
                <a:latin typeface="Calibri" panose="020F0502020204030204" pitchFamily="34" charset="0"/>
                <a:cs typeface="Calibri" panose="020F0502020204030204" pitchFamily="34" charset="0"/>
              </a:rPr>
              <a:t>Goals are aligned with school/district priorities and reflect student learning needs.</a:t>
            </a:r>
          </a:p>
          <a:p>
            <a:pPr marL="800100" lvl="1" indent="-342900" algn="l" rtl="0">
              <a:lnSpc>
                <a:spcPct val="115000"/>
              </a:lnSpc>
              <a:spcBef>
                <a:spcPts val="0"/>
              </a:spcBef>
              <a:spcAft>
                <a:spcPts val="0"/>
              </a:spcAft>
              <a:buClr>
                <a:schemeClr val="dk1"/>
              </a:buClr>
              <a:buSzPts val="1100"/>
            </a:pPr>
            <a:r>
              <a:rPr lang="en-US" sz="2000" b="0">
                <a:latin typeface="Calibri" panose="020F0502020204030204" pitchFamily="34" charset="0"/>
                <a:cs typeface="Calibri" panose="020F0502020204030204" pitchFamily="34" charset="0"/>
              </a:rPr>
              <a:t>Teams regularly review and adjust goals based on progress and new data insights.</a:t>
            </a:r>
          </a:p>
          <a:p>
            <a:pPr marL="171450" lvl="0" indent="-171450" algn="l" rtl="0">
              <a:lnSpc>
                <a:spcPct val="100000"/>
              </a:lnSpc>
              <a:spcBef>
                <a:spcPts val="0"/>
              </a:spcBef>
              <a:spcAft>
                <a:spcPts val="0"/>
              </a:spcAft>
              <a:buSzPts val="1100"/>
              <a:buFont typeface="Arial" panose="020B0604020202020204" pitchFamily="34" charset="0"/>
              <a:buChar char="•"/>
            </a:pPr>
            <a:r>
              <a:rPr lang="en-US" sz="2000" b="0">
                <a:latin typeface="Calibri" panose="020F0502020204030204" pitchFamily="34" charset="0"/>
                <a:cs typeface="Calibri" panose="020F0502020204030204" pitchFamily="34" charset="0"/>
              </a:rPr>
              <a:t>Shared beliefs around teaching and learning</a:t>
            </a:r>
          </a:p>
          <a:p>
            <a:pPr marL="800100" lvl="1" indent="-342900" algn="l" rtl="0">
              <a:lnSpc>
                <a:spcPct val="115000"/>
              </a:lnSpc>
              <a:spcBef>
                <a:spcPts val="0"/>
              </a:spcBef>
              <a:spcAft>
                <a:spcPts val="0"/>
              </a:spcAft>
              <a:buClr>
                <a:schemeClr val="dk1"/>
              </a:buClr>
              <a:buSzPts val="1100"/>
            </a:pPr>
            <a:r>
              <a:rPr lang="en-US" sz="2000" b="0">
                <a:latin typeface="Calibri" panose="020F0502020204030204" pitchFamily="34" charset="0"/>
                <a:cs typeface="Calibri" panose="020F0502020204030204" pitchFamily="34" charset="0"/>
              </a:rPr>
              <a:t>Teams operate with a common vision of high-quality instruction and evidence-based practices.</a:t>
            </a:r>
          </a:p>
          <a:p>
            <a:pPr marL="800100" lvl="1" indent="-342900" algn="l" rtl="0">
              <a:lnSpc>
                <a:spcPct val="115000"/>
              </a:lnSpc>
              <a:spcBef>
                <a:spcPts val="0"/>
              </a:spcBef>
              <a:spcAft>
                <a:spcPts val="0"/>
              </a:spcAft>
              <a:buClr>
                <a:schemeClr val="dk1"/>
              </a:buClr>
              <a:buSzPts val="1100"/>
            </a:pPr>
            <a:r>
              <a:rPr lang="en-US" sz="2000" b="0">
                <a:latin typeface="Calibri" panose="020F0502020204030204" pitchFamily="34" charset="0"/>
                <a:cs typeface="Calibri" panose="020F0502020204030204" pitchFamily="34" charset="0"/>
              </a:rPr>
              <a:t>There is a shared commitment to equity, student-centered learning, and continuous improvement.</a:t>
            </a:r>
          </a:p>
          <a:p>
            <a:pPr marL="800100" lvl="1" indent="-342900" algn="l" rtl="0">
              <a:lnSpc>
                <a:spcPct val="115000"/>
              </a:lnSpc>
              <a:spcBef>
                <a:spcPts val="0"/>
              </a:spcBef>
              <a:spcAft>
                <a:spcPts val="0"/>
              </a:spcAft>
              <a:buClr>
                <a:schemeClr val="dk1"/>
              </a:buClr>
              <a:buSzPts val="1100"/>
            </a:pPr>
            <a:r>
              <a:rPr lang="en-US" sz="2000" b="0">
                <a:latin typeface="Calibri" panose="020F0502020204030204" pitchFamily="34" charset="0"/>
                <a:cs typeface="Calibri" panose="020F0502020204030204" pitchFamily="34" charset="0"/>
              </a:rPr>
              <a:t>Professional learning communities (PLCs) reinforce collective ownership of instructional strategies and interventions.</a:t>
            </a:r>
          </a:p>
          <a:p>
            <a:pPr marL="171450" lvl="0" indent="-171450" algn="l" rtl="0">
              <a:lnSpc>
                <a:spcPct val="100000"/>
              </a:lnSpc>
              <a:spcBef>
                <a:spcPts val="0"/>
              </a:spcBef>
              <a:spcAft>
                <a:spcPts val="0"/>
              </a:spcAft>
              <a:buSzPts val="1100"/>
              <a:buFont typeface="Arial" panose="020B0604020202020204" pitchFamily="34" charset="0"/>
              <a:buChar char="•"/>
            </a:pPr>
            <a:r>
              <a:rPr lang="en-US" sz="2000" b="0">
                <a:latin typeface="Calibri" panose="020F0502020204030204" pitchFamily="34" charset="0"/>
                <a:cs typeface="Calibri" panose="020F0502020204030204" pitchFamily="34" charset="0"/>
              </a:rPr>
              <a:t>Why purpose matters</a:t>
            </a:r>
          </a:p>
          <a:p>
            <a:pPr marL="800100" lvl="1" indent="-342900" algn="l" rtl="0">
              <a:lnSpc>
                <a:spcPct val="115000"/>
              </a:lnSpc>
              <a:spcBef>
                <a:spcPts val="0"/>
              </a:spcBef>
              <a:spcAft>
                <a:spcPts val="0"/>
              </a:spcAft>
              <a:buClr>
                <a:schemeClr val="dk1"/>
              </a:buClr>
              <a:buSzPts val="1100"/>
              <a:buFont typeface="Courier New" panose="02070309020205020404" pitchFamily="49" charset="0"/>
              <a:buChar char="o"/>
            </a:pPr>
            <a:r>
              <a:rPr lang="en-US" sz="2000" b="0">
                <a:latin typeface="Calibri" panose="020F0502020204030204" pitchFamily="34" charset="0"/>
                <a:cs typeface="Calibri" panose="020F0502020204030204" pitchFamily="34" charset="0"/>
              </a:rPr>
              <a:t>Ensures alignment across team members so that all actions support student learning.</a:t>
            </a:r>
          </a:p>
          <a:p>
            <a:pPr marL="800100" lvl="1" indent="-342900" algn="l" rtl="0">
              <a:lnSpc>
                <a:spcPct val="115000"/>
              </a:lnSpc>
              <a:spcBef>
                <a:spcPts val="0"/>
              </a:spcBef>
              <a:spcAft>
                <a:spcPts val="0"/>
              </a:spcAft>
              <a:buClr>
                <a:schemeClr val="dk1"/>
              </a:buClr>
              <a:buSzPts val="1100"/>
              <a:buFont typeface="Courier New" panose="02070309020205020404" pitchFamily="49" charset="0"/>
              <a:buChar char="o"/>
            </a:pPr>
            <a:r>
              <a:rPr lang="en-US" sz="2000" b="0">
                <a:latin typeface="Calibri" panose="020F0502020204030204" pitchFamily="34" charset="0"/>
                <a:cs typeface="Calibri" panose="020F0502020204030204" pitchFamily="34" charset="0"/>
              </a:rPr>
              <a:t>Strengthens team motivation and collective accountability for results.</a:t>
            </a:r>
          </a:p>
          <a:p>
            <a:pPr marL="800100" lvl="1" indent="-342900" algn="l" rtl="0">
              <a:lnSpc>
                <a:spcPct val="115000"/>
              </a:lnSpc>
              <a:spcBef>
                <a:spcPts val="0"/>
              </a:spcBef>
              <a:spcAft>
                <a:spcPts val="0"/>
              </a:spcAft>
              <a:buClr>
                <a:schemeClr val="dk1"/>
              </a:buClr>
              <a:buSzPts val="1100"/>
              <a:buFont typeface="Courier New" panose="02070309020205020404" pitchFamily="49" charset="0"/>
              <a:buChar char="o"/>
            </a:pPr>
            <a:r>
              <a:rPr lang="en-US" sz="2000" b="0">
                <a:latin typeface="Calibri" panose="020F0502020204030204" pitchFamily="34" charset="0"/>
                <a:cs typeface="Calibri" panose="020F0502020204030204" pitchFamily="34" charset="0"/>
              </a:rPr>
              <a:t>Helps educators stay focused on long-term impact rather than short-term challenges.</a:t>
            </a:r>
          </a:p>
          <a:p>
            <a:pPr marL="615950" lvl="1" indent="0">
              <a:buFont typeface="Arial" panose="020B0604020202020204" pitchFamily="34" charset="0"/>
              <a:buNone/>
            </a:pPr>
            <a:endParaRPr lang="en-US" sz="2000" b="0">
              <a:latin typeface="Calibri" panose="020F0502020204030204" pitchFamily="34" charset="0"/>
              <a:cs typeface="Calibri" panose="020F0502020204030204" pitchFamily="34" charset="0"/>
            </a:endParaRPr>
          </a:p>
          <a:p>
            <a:pPr marL="0" lvl="0" indent="0">
              <a:buFont typeface="Arial" panose="020B0604020202020204" pitchFamily="34" charset="0"/>
              <a:buNone/>
            </a:pPr>
            <a:r>
              <a:rPr lang="en-US" sz="2000" b="1">
                <a:latin typeface="Calibri" panose="020F0502020204030204" pitchFamily="34" charset="0"/>
                <a:cs typeface="Calibri" panose="020F0502020204030204" pitchFamily="34" charset="0"/>
              </a:rPr>
              <a:t>Trust</a:t>
            </a:r>
          </a:p>
          <a:p>
            <a:pPr marL="0" lvl="0" indent="0">
              <a:buFont typeface="Arial" panose="020B0604020202020204" pitchFamily="34" charset="0"/>
              <a:buNone/>
            </a:pPr>
            <a:r>
              <a:rPr lang="en-US" sz="2000" b="0">
                <a:latin typeface="Calibri" panose="020F0502020204030204" pitchFamily="34" charset="0"/>
                <a:cs typeface="Calibri" panose="020F0502020204030204" pitchFamily="34" charset="0"/>
              </a:rPr>
              <a:t>Trust sets the foundation for collaboration and innovation. It is the bedrock of effective collaboration. When educators trust one another, they feel safe to take risks, challenge ideas, and engage in honest dialogue.</a:t>
            </a:r>
          </a:p>
          <a:p>
            <a:pPr marL="171450" lvl="0" indent="-171450" algn="l" rtl="0">
              <a:lnSpc>
                <a:spcPct val="100000"/>
              </a:lnSpc>
              <a:spcBef>
                <a:spcPts val="0"/>
              </a:spcBef>
              <a:spcAft>
                <a:spcPts val="0"/>
              </a:spcAft>
              <a:buSzPts val="1100"/>
              <a:buFont typeface="Arial" panose="020B0604020202020204" pitchFamily="34" charset="0"/>
              <a:buChar char="•"/>
            </a:pPr>
            <a:r>
              <a:rPr lang="en-US" sz="2000" b="0">
                <a:latin typeface="Calibri" panose="020F0502020204030204" pitchFamily="34" charset="0"/>
                <a:cs typeface="Calibri" panose="020F0502020204030204" pitchFamily="34" charset="0"/>
              </a:rPr>
              <a:t>Mutual respect</a:t>
            </a:r>
          </a:p>
          <a:p>
            <a:pPr marL="800100" lvl="1" indent="-342900" algn="l" rtl="0">
              <a:lnSpc>
                <a:spcPct val="100000"/>
              </a:lnSpc>
              <a:spcBef>
                <a:spcPts val="0"/>
              </a:spcBef>
              <a:spcAft>
                <a:spcPts val="0"/>
              </a:spcAft>
              <a:buSzPts val="1100"/>
              <a:buFont typeface="Courier New" panose="02070309020205020404" pitchFamily="49" charset="0"/>
              <a:buChar char="o"/>
            </a:pPr>
            <a:r>
              <a:rPr lang="en-US" sz="2000" b="0">
                <a:latin typeface="Calibri" panose="020F0502020204030204" pitchFamily="34" charset="0"/>
                <a:cs typeface="Calibri" panose="020F0502020204030204" pitchFamily="34" charset="0"/>
              </a:rPr>
              <a:t>Team members value diverse perspectives and expertise.</a:t>
            </a:r>
          </a:p>
          <a:p>
            <a:pPr marL="800100" lvl="1" indent="-342900" algn="l" rtl="0">
              <a:lnSpc>
                <a:spcPct val="100000"/>
              </a:lnSpc>
              <a:spcBef>
                <a:spcPts val="0"/>
              </a:spcBef>
              <a:spcAft>
                <a:spcPts val="0"/>
              </a:spcAft>
              <a:buSzPts val="1100"/>
              <a:buFont typeface="Courier New" panose="02070309020205020404" pitchFamily="49" charset="0"/>
              <a:buChar char="o"/>
            </a:pPr>
            <a:r>
              <a:rPr lang="en-US" sz="2000" b="0">
                <a:latin typeface="Calibri" panose="020F0502020204030204" pitchFamily="34" charset="0"/>
                <a:cs typeface="Calibri" panose="020F0502020204030204" pitchFamily="34" charset="0"/>
              </a:rPr>
              <a:t>Constructive feedback is given and received without defensiveness.</a:t>
            </a:r>
          </a:p>
          <a:p>
            <a:pPr marL="800100" lvl="1" indent="-342900" algn="l" rtl="0">
              <a:lnSpc>
                <a:spcPct val="100000"/>
              </a:lnSpc>
              <a:spcBef>
                <a:spcPts val="0"/>
              </a:spcBef>
              <a:spcAft>
                <a:spcPts val="0"/>
              </a:spcAft>
              <a:buSzPts val="1100"/>
              <a:buFont typeface="Courier New" panose="02070309020205020404" pitchFamily="49" charset="0"/>
              <a:buChar char="o"/>
            </a:pPr>
            <a:r>
              <a:rPr lang="en-US" sz="2000" b="0">
                <a:latin typeface="Calibri" panose="020F0502020204030204" pitchFamily="34" charset="0"/>
                <a:cs typeface="Calibri" panose="020F0502020204030204" pitchFamily="34" charset="0"/>
              </a:rPr>
              <a:t>Differences in opinion are seen as opportunities to strengthen team decisions.</a:t>
            </a:r>
          </a:p>
          <a:p>
            <a:pPr marL="171450" lvl="0" indent="-171450" algn="l" rtl="0">
              <a:lnSpc>
                <a:spcPct val="100000"/>
              </a:lnSpc>
              <a:spcBef>
                <a:spcPts val="0"/>
              </a:spcBef>
              <a:spcAft>
                <a:spcPts val="0"/>
              </a:spcAft>
              <a:buSzPts val="1100"/>
              <a:buFont typeface="Arial" panose="020B0604020202020204" pitchFamily="34" charset="0"/>
              <a:buChar char="•"/>
            </a:pPr>
            <a:r>
              <a:rPr lang="en-US" sz="2000" b="0">
                <a:latin typeface="Calibri" panose="020F0502020204030204" pitchFamily="34" charset="0"/>
                <a:cs typeface="Calibri" panose="020F0502020204030204" pitchFamily="34" charset="0"/>
              </a:rPr>
              <a:t>Transparency</a:t>
            </a:r>
          </a:p>
          <a:p>
            <a:pPr marL="800100" lvl="1" indent="-342900" algn="l" rtl="0">
              <a:lnSpc>
                <a:spcPct val="100000"/>
              </a:lnSpc>
              <a:spcBef>
                <a:spcPts val="0"/>
              </a:spcBef>
              <a:spcAft>
                <a:spcPts val="0"/>
              </a:spcAft>
              <a:buSzPts val="1100"/>
              <a:buFont typeface="Courier New" panose="02070309020205020404" pitchFamily="49" charset="0"/>
              <a:buChar char="o"/>
            </a:pPr>
            <a:r>
              <a:rPr lang="en-US" sz="2000" b="0">
                <a:latin typeface="Calibri" panose="020F0502020204030204" pitchFamily="34" charset="0"/>
                <a:cs typeface="Calibri" panose="020F0502020204030204" pitchFamily="34" charset="0"/>
              </a:rPr>
              <a:t>Data, goals, and instructional decisions are openly shared.</a:t>
            </a:r>
          </a:p>
          <a:p>
            <a:pPr marL="800100" lvl="1" indent="-342900" algn="l" rtl="0">
              <a:lnSpc>
                <a:spcPct val="100000"/>
              </a:lnSpc>
              <a:spcBef>
                <a:spcPts val="0"/>
              </a:spcBef>
              <a:spcAft>
                <a:spcPts val="0"/>
              </a:spcAft>
              <a:buSzPts val="1100"/>
              <a:buFont typeface="Courier New" panose="02070309020205020404" pitchFamily="49" charset="0"/>
              <a:buChar char="o"/>
            </a:pPr>
            <a:r>
              <a:rPr lang="en-US" sz="2000" b="0">
                <a:latin typeface="Calibri" panose="020F0502020204030204" pitchFamily="34" charset="0"/>
                <a:cs typeface="Calibri" panose="020F0502020204030204" pitchFamily="34" charset="0"/>
              </a:rPr>
              <a:t>There is clarity in roles, responsibilities, and expectations.</a:t>
            </a:r>
          </a:p>
          <a:p>
            <a:pPr marL="800100" lvl="1" indent="-342900" algn="l" rtl="0">
              <a:lnSpc>
                <a:spcPct val="100000"/>
              </a:lnSpc>
              <a:spcBef>
                <a:spcPts val="0"/>
              </a:spcBef>
              <a:spcAft>
                <a:spcPts val="0"/>
              </a:spcAft>
              <a:buSzPts val="1100"/>
              <a:buFont typeface="Courier New" panose="02070309020205020404" pitchFamily="49" charset="0"/>
              <a:buChar char="o"/>
            </a:pPr>
            <a:r>
              <a:rPr lang="en-US" sz="2000" b="0">
                <a:latin typeface="Calibri" panose="020F0502020204030204" pitchFamily="34" charset="0"/>
                <a:cs typeface="Calibri" panose="020F0502020204030204" pitchFamily="34" charset="0"/>
              </a:rPr>
              <a:t>Challenges are acknowledged and addressed collectively.</a:t>
            </a:r>
          </a:p>
          <a:p>
            <a:pPr marL="171450" lvl="0" indent="-171450" algn="l" rtl="0">
              <a:lnSpc>
                <a:spcPct val="100000"/>
              </a:lnSpc>
              <a:spcBef>
                <a:spcPts val="0"/>
              </a:spcBef>
              <a:spcAft>
                <a:spcPts val="0"/>
              </a:spcAft>
              <a:buSzPts val="1100"/>
              <a:buFont typeface="Arial" panose="020B0604020202020204" pitchFamily="34" charset="0"/>
              <a:buChar char="•"/>
            </a:pPr>
            <a:r>
              <a:rPr lang="en-US" sz="2000" b="0">
                <a:latin typeface="Calibri" panose="020F0502020204030204" pitchFamily="34" charset="0"/>
                <a:cs typeface="Calibri" panose="020F0502020204030204" pitchFamily="34" charset="0"/>
              </a:rPr>
              <a:t>Confidence and safety to take risks</a:t>
            </a:r>
          </a:p>
          <a:p>
            <a:pPr marL="800100" lvl="1" indent="-342900" algn="l" rtl="0">
              <a:lnSpc>
                <a:spcPct val="100000"/>
              </a:lnSpc>
              <a:spcBef>
                <a:spcPts val="0"/>
              </a:spcBef>
              <a:spcAft>
                <a:spcPts val="0"/>
              </a:spcAft>
              <a:buSzPts val="1100"/>
              <a:buFont typeface="Courier New" panose="02070309020205020404" pitchFamily="49" charset="0"/>
              <a:buChar char="o"/>
            </a:pPr>
            <a:r>
              <a:rPr lang="en-US" sz="2000" b="0">
                <a:latin typeface="Calibri" panose="020F0502020204030204" pitchFamily="34" charset="0"/>
                <a:cs typeface="Calibri" panose="020F0502020204030204" pitchFamily="34" charset="0"/>
              </a:rPr>
              <a:t>Educators feel empowered to experiment with new strategies without fear of failure.</a:t>
            </a:r>
          </a:p>
          <a:p>
            <a:pPr marL="800100" lvl="1" indent="-342900" algn="l" rtl="0">
              <a:lnSpc>
                <a:spcPct val="100000"/>
              </a:lnSpc>
              <a:spcBef>
                <a:spcPts val="0"/>
              </a:spcBef>
              <a:spcAft>
                <a:spcPts val="0"/>
              </a:spcAft>
              <a:buSzPts val="1100"/>
              <a:buFont typeface="Courier New" panose="02070309020205020404" pitchFamily="49" charset="0"/>
              <a:buChar char="o"/>
            </a:pPr>
            <a:r>
              <a:rPr lang="en-US" sz="2000" b="0">
                <a:latin typeface="Calibri" panose="020F0502020204030204" pitchFamily="34" charset="0"/>
                <a:cs typeface="Calibri" panose="020F0502020204030204" pitchFamily="34" charset="0"/>
              </a:rPr>
              <a:t>Mistakes are viewed as learning opportunities, not weaknesses.</a:t>
            </a:r>
          </a:p>
          <a:p>
            <a:pPr marL="800100" lvl="1" indent="-342900" algn="l" rtl="0">
              <a:lnSpc>
                <a:spcPct val="100000"/>
              </a:lnSpc>
              <a:spcBef>
                <a:spcPts val="0"/>
              </a:spcBef>
              <a:spcAft>
                <a:spcPts val="0"/>
              </a:spcAft>
              <a:buSzPts val="1100"/>
              <a:buFont typeface="Courier New" panose="02070309020205020404" pitchFamily="49" charset="0"/>
              <a:buChar char="o"/>
            </a:pPr>
            <a:r>
              <a:rPr lang="en-US" sz="2000" b="0">
                <a:latin typeface="Calibri" panose="020F0502020204030204" pitchFamily="34" charset="0"/>
                <a:cs typeface="Calibri" panose="020F0502020204030204" pitchFamily="34" charset="0"/>
              </a:rPr>
              <a:t>Team members advocate for innovative approaches to meet student needs.</a:t>
            </a:r>
          </a:p>
          <a:p>
            <a:pPr marL="171450" lvl="0" indent="-171450" algn="l" rtl="0">
              <a:lnSpc>
                <a:spcPct val="100000"/>
              </a:lnSpc>
              <a:spcBef>
                <a:spcPts val="0"/>
              </a:spcBef>
              <a:spcAft>
                <a:spcPts val="0"/>
              </a:spcAft>
              <a:buSzPts val="1100"/>
              <a:buFont typeface="Arial" panose="020B0604020202020204" pitchFamily="34" charset="0"/>
              <a:buChar char="•"/>
            </a:pPr>
            <a:r>
              <a:rPr lang="en-US" sz="2000" b="0">
                <a:latin typeface="Calibri" panose="020F0502020204030204" pitchFamily="34" charset="0"/>
                <a:cs typeface="Calibri" panose="020F0502020204030204" pitchFamily="34" charset="0"/>
              </a:rPr>
              <a:t>Why trust matters</a:t>
            </a:r>
          </a:p>
          <a:p>
            <a:pPr marL="800100" lvl="1" indent="-342900" algn="l" rtl="0">
              <a:lnSpc>
                <a:spcPct val="100000"/>
              </a:lnSpc>
              <a:spcBef>
                <a:spcPts val="0"/>
              </a:spcBef>
              <a:spcAft>
                <a:spcPts val="0"/>
              </a:spcAft>
              <a:buSzPts val="1100"/>
              <a:buFont typeface="Courier New" panose="02070309020205020404" pitchFamily="49" charset="0"/>
              <a:buChar char="o"/>
            </a:pPr>
            <a:r>
              <a:rPr lang="en-US" sz="2000" b="0">
                <a:latin typeface="Calibri" panose="020F0502020204030204" pitchFamily="34" charset="0"/>
                <a:cs typeface="Calibri" panose="020F0502020204030204" pitchFamily="34" charset="0"/>
              </a:rPr>
              <a:t>Builds psychological safety, allowing educators to collaborate openly and authentically.</a:t>
            </a:r>
          </a:p>
          <a:p>
            <a:pPr marL="800100" lvl="1" indent="-342900" algn="l" rtl="0">
              <a:lnSpc>
                <a:spcPct val="100000"/>
              </a:lnSpc>
              <a:spcBef>
                <a:spcPts val="0"/>
              </a:spcBef>
              <a:spcAft>
                <a:spcPts val="0"/>
              </a:spcAft>
              <a:buSzPts val="1100"/>
              <a:buFont typeface="Courier New" panose="02070309020205020404" pitchFamily="49" charset="0"/>
              <a:buChar char="o"/>
            </a:pPr>
            <a:r>
              <a:rPr lang="en-US" sz="2000" b="0">
                <a:latin typeface="Calibri" panose="020F0502020204030204" pitchFamily="34" charset="0"/>
                <a:cs typeface="Calibri" panose="020F0502020204030204" pitchFamily="34" charset="0"/>
              </a:rPr>
              <a:t>Encourages growth mindsets, where feedback is welcomed and used for improvement.</a:t>
            </a:r>
          </a:p>
          <a:p>
            <a:pPr marL="800100" lvl="1" indent="-342900" algn="l" rtl="0">
              <a:lnSpc>
                <a:spcPct val="100000"/>
              </a:lnSpc>
              <a:spcBef>
                <a:spcPts val="0"/>
              </a:spcBef>
              <a:spcAft>
                <a:spcPts val="0"/>
              </a:spcAft>
              <a:buSzPts val="1100"/>
              <a:buFont typeface="Courier New" panose="02070309020205020404" pitchFamily="49" charset="0"/>
              <a:buChar char="o"/>
            </a:pPr>
            <a:r>
              <a:rPr lang="en-US" sz="2000" b="0">
                <a:latin typeface="Calibri" panose="020F0502020204030204" pitchFamily="34" charset="0"/>
                <a:cs typeface="Calibri" panose="020F0502020204030204" pitchFamily="34" charset="0"/>
              </a:rPr>
              <a:t>Strengthens team cohesion, leading to greater efficiency and problem-solving capacity.</a:t>
            </a:r>
          </a:p>
          <a:p>
            <a:pPr marL="158750" indent="0">
              <a:buNone/>
            </a:pPr>
            <a:endParaRPr lang="en-US" sz="2000" b="0">
              <a:latin typeface="Calibri" panose="020F0502020204030204" pitchFamily="34" charset="0"/>
              <a:cs typeface="Calibri" panose="020F0502020204030204" pitchFamily="34" charset="0"/>
            </a:endParaRPr>
          </a:p>
          <a:p>
            <a:pPr marL="0" indent="0">
              <a:buNone/>
            </a:pPr>
            <a:r>
              <a:rPr lang="en-US" sz="2000" b="1">
                <a:latin typeface="Calibri" panose="020F0502020204030204" pitchFamily="34" charset="0"/>
                <a:cs typeface="Calibri" panose="020F0502020204030204" pitchFamily="34" charset="0"/>
              </a:rPr>
              <a:t>Communication</a:t>
            </a:r>
          </a:p>
          <a:p>
            <a:pPr marL="0" indent="0">
              <a:buNone/>
            </a:pPr>
            <a:r>
              <a:rPr lang="en-US" sz="2000" b="0">
                <a:latin typeface="Calibri" panose="020F0502020204030204" pitchFamily="34" charset="0"/>
                <a:cs typeface="Calibri" panose="020F0502020204030204" pitchFamily="34" charset="0"/>
              </a:rPr>
              <a:t>Communication is the engine of high impact collaboration. Effective communication ensures that all team members remain informed, engaged, and aligned. Without clear and systematic communication, even the best strategies and intentions can fall apart.</a:t>
            </a:r>
          </a:p>
          <a:p>
            <a:pPr marL="171450" lvl="0" indent="-171450" algn="l" rtl="0">
              <a:lnSpc>
                <a:spcPct val="100000"/>
              </a:lnSpc>
              <a:spcBef>
                <a:spcPts val="0"/>
              </a:spcBef>
              <a:spcAft>
                <a:spcPts val="0"/>
              </a:spcAft>
              <a:buSzPts val="1100"/>
              <a:buFont typeface="Arial" panose="020B0604020202020204" pitchFamily="34" charset="0"/>
              <a:buChar char="•"/>
            </a:pPr>
            <a:r>
              <a:rPr lang="en-US" sz="2000" b="0">
                <a:latin typeface="Calibri" panose="020F0502020204030204" pitchFamily="34" charset="0"/>
                <a:cs typeface="Calibri" panose="020F0502020204030204" pitchFamily="34" charset="0"/>
              </a:rPr>
              <a:t>Systematic</a:t>
            </a:r>
          </a:p>
          <a:p>
            <a:pPr marL="800100" lvl="1" indent="-342900" algn="l" rtl="0">
              <a:lnSpc>
                <a:spcPct val="100000"/>
              </a:lnSpc>
              <a:spcBef>
                <a:spcPts val="0"/>
              </a:spcBef>
              <a:spcAft>
                <a:spcPts val="0"/>
              </a:spcAft>
              <a:buSzPts val="1100"/>
              <a:buFont typeface="Courier New" panose="02070309020205020404" pitchFamily="49" charset="0"/>
              <a:buChar char="o"/>
            </a:pPr>
            <a:r>
              <a:rPr lang="en-US" sz="2000" b="0">
                <a:latin typeface="Calibri" panose="020F0502020204030204" pitchFamily="34" charset="0"/>
                <a:cs typeface="Calibri" panose="020F0502020204030204" pitchFamily="34" charset="0"/>
              </a:rPr>
              <a:t>Teams establish structured meeting protocols (e.g., agenda-driven PLCs, data review meetings, and check-ins).</a:t>
            </a:r>
          </a:p>
          <a:p>
            <a:pPr marL="800100" lvl="1" indent="-342900" algn="l" rtl="0">
              <a:lnSpc>
                <a:spcPct val="100000"/>
              </a:lnSpc>
              <a:spcBef>
                <a:spcPts val="0"/>
              </a:spcBef>
              <a:spcAft>
                <a:spcPts val="0"/>
              </a:spcAft>
              <a:buSzPts val="1100"/>
              <a:buFont typeface="Courier New" panose="02070309020205020404" pitchFamily="49" charset="0"/>
              <a:buChar char="o"/>
            </a:pPr>
            <a:r>
              <a:rPr lang="en-US" sz="2000" b="0">
                <a:latin typeface="Calibri" panose="020F0502020204030204" pitchFamily="34" charset="0"/>
                <a:cs typeface="Calibri" panose="020F0502020204030204" pitchFamily="34" charset="0"/>
              </a:rPr>
              <a:t>Clear processes exist for decision making, documentation, and follow-up.</a:t>
            </a:r>
          </a:p>
          <a:p>
            <a:pPr marL="800100" lvl="1" indent="-342900" algn="l" rtl="0">
              <a:lnSpc>
                <a:spcPct val="100000"/>
              </a:lnSpc>
              <a:spcBef>
                <a:spcPts val="0"/>
              </a:spcBef>
              <a:spcAft>
                <a:spcPts val="0"/>
              </a:spcAft>
              <a:buSzPts val="1100"/>
              <a:buFont typeface="Courier New" panose="02070309020205020404" pitchFamily="49" charset="0"/>
              <a:buChar char="o"/>
            </a:pPr>
            <a:r>
              <a:rPr lang="en-US" sz="2000" b="0">
                <a:latin typeface="Calibri" panose="020F0502020204030204" pitchFamily="34" charset="0"/>
                <a:cs typeface="Calibri" panose="020F0502020204030204" pitchFamily="34" charset="0"/>
              </a:rPr>
              <a:t>Communication is timely, relevant, and actionable.</a:t>
            </a:r>
          </a:p>
          <a:p>
            <a:pPr marL="171450" lvl="0" indent="-171450" algn="l" rtl="0">
              <a:lnSpc>
                <a:spcPct val="100000"/>
              </a:lnSpc>
              <a:spcBef>
                <a:spcPts val="0"/>
              </a:spcBef>
              <a:spcAft>
                <a:spcPts val="0"/>
              </a:spcAft>
              <a:buSzPts val="1100"/>
              <a:buFont typeface="Arial" panose="020B0604020202020204" pitchFamily="34" charset="0"/>
              <a:buChar char="•"/>
            </a:pPr>
            <a:r>
              <a:rPr lang="en-US" sz="2000" b="0">
                <a:latin typeface="Calibri" panose="020F0502020204030204" pitchFamily="34" charset="0"/>
                <a:cs typeface="Calibri" panose="020F0502020204030204" pitchFamily="34" charset="0"/>
              </a:rPr>
              <a:t>Transparent</a:t>
            </a:r>
          </a:p>
          <a:p>
            <a:pPr marL="800100" lvl="1" indent="-342900" algn="l" rtl="0">
              <a:lnSpc>
                <a:spcPct val="100000"/>
              </a:lnSpc>
              <a:spcBef>
                <a:spcPts val="0"/>
              </a:spcBef>
              <a:spcAft>
                <a:spcPts val="0"/>
              </a:spcAft>
              <a:buSzPts val="1100"/>
              <a:buFont typeface="Courier New" panose="02070309020205020404" pitchFamily="49" charset="0"/>
              <a:buChar char="o"/>
            </a:pPr>
            <a:r>
              <a:rPr lang="en-US" sz="2000" b="0">
                <a:latin typeface="Calibri" panose="020F0502020204030204" pitchFamily="34" charset="0"/>
                <a:cs typeface="Calibri" panose="020F0502020204030204" pitchFamily="34" charset="0"/>
              </a:rPr>
              <a:t>Team decisions, instructional adjustments, and intervention plans are clearly documented and accessible.</a:t>
            </a:r>
          </a:p>
          <a:p>
            <a:pPr marL="800100" lvl="1" indent="-342900" algn="l" rtl="0">
              <a:lnSpc>
                <a:spcPct val="100000"/>
              </a:lnSpc>
              <a:spcBef>
                <a:spcPts val="0"/>
              </a:spcBef>
              <a:spcAft>
                <a:spcPts val="0"/>
              </a:spcAft>
              <a:buSzPts val="1100"/>
              <a:buFont typeface="Courier New" panose="02070309020205020404" pitchFamily="49" charset="0"/>
              <a:buChar char="o"/>
            </a:pPr>
            <a:r>
              <a:rPr lang="en-US" sz="2000" b="0">
                <a:latin typeface="Calibri" panose="020F0502020204030204" pitchFamily="34" charset="0"/>
                <a:cs typeface="Calibri" panose="020F0502020204030204" pitchFamily="34" charset="0"/>
              </a:rPr>
              <a:t>Expectations for student learning and professional collaboration are clearly defined.</a:t>
            </a:r>
          </a:p>
          <a:p>
            <a:pPr marL="800100" lvl="1" indent="-342900" algn="l" rtl="0">
              <a:lnSpc>
                <a:spcPct val="100000"/>
              </a:lnSpc>
              <a:spcBef>
                <a:spcPts val="0"/>
              </a:spcBef>
              <a:spcAft>
                <a:spcPts val="0"/>
              </a:spcAft>
              <a:buSzPts val="1100"/>
              <a:buFont typeface="Courier New" panose="02070309020205020404" pitchFamily="49" charset="0"/>
              <a:buChar char="o"/>
            </a:pPr>
            <a:r>
              <a:rPr lang="en-US" sz="2000" b="0">
                <a:latin typeface="Calibri" panose="020F0502020204030204" pitchFamily="34" charset="0"/>
                <a:cs typeface="Calibri" panose="020F0502020204030204" pitchFamily="34" charset="0"/>
              </a:rPr>
              <a:t>Honest conversations occur without fear of misinterpretation or backlash.</a:t>
            </a:r>
          </a:p>
          <a:p>
            <a:pPr marL="171450" lvl="0" indent="-171450" algn="l" rtl="0">
              <a:lnSpc>
                <a:spcPct val="100000"/>
              </a:lnSpc>
              <a:spcBef>
                <a:spcPts val="0"/>
              </a:spcBef>
              <a:spcAft>
                <a:spcPts val="0"/>
              </a:spcAft>
              <a:buSzPts val="1100"/>
              <a:buFont typeface="Arial" panose="020B0604020202020204" pitchFamily="34" charset="0"/>
              <a:buChar char="•"/>
            </a:pPr>
            <a:r>
              <a:rPr lang="en-US" sz="2000" b="0">
                <a:latin typeface="Calibri" panose="020F0502020204030204" pitchFamily="34" charset="0"/>
                <a:cs typeface="Calibri" panose="020F0502020204030204" pitchFamily="34" charset="0"/>
              </a:rPr>
              <a:t>Why communication matters</a:t>
            </a:r>
          </a:p>
          <a:p>
            <a:pPr marL="800100" lvl="1" indent="-342900" algn="l" rtl="0">
              <a:lnSpc>
                <a:spcPct val="100000"/>
              </a:lnSpc>
              <a:spcBef>
                <a:spcPts val="0"/>
              </a:spcBef>
              <a:spcAft>
                <a:spcPts val="0"/>
              </a:spcAft>
              <a:buSzPts val="1100"/>
              <a:buFont typeface="Courier New" panose="02070309020205020404" pitchFamily="49" charset="0"/>
              <a:buChar char="o"/>
            </a:pPr>
            <a:r>
              <a:rPr lang="en-US" sz="2000" b="0">
                <a:latin typeface="Calibri" panose="020F0502020204030204" pitchFamily="34" charset="0"/>
                <a:cs typeface="Calibri" panose="020F0502020204030204" pitchFamily="34" charset="0"/>
              </a:rPr>
              <a:t>Ensures alignment between educators, school leaders, and stakeholders.</a:t>
            </a:r>
          </a:p>
          <a:p>
            <a:pPr marL="800100" lvl="1" indent="-342900" algn="l" rtl="0">
              <a:lnSpc>
                <a:spcPct val="100000"/>
              </a:lnSpc>
              <a:spcBef>
                <a:spcPts val="0"/>
              </a:spcBef>
              <a:spcAft>
                <a:spcPts val="0"/>
              </a:spcAft>
              <a:buSzPts val="1100"/>
              <a:buFont typeface="Courier New" panose="02070309020205020404" pitchFamily="49" charset="0"/>
              <a:buChar char="o"/>
            </a:pPr>
            <a:r>
              <a:rPr lang="en-US" sz="2000" b="0">
                <a:latin typeface="Calibri" panose="020F0502020204030204" pitchFamily="34" charset="0"/>
                <a:cs typeface="Calibri" panose="020F0502020204030204" pitchFamily="34" charset="0"/>
              </a:rPr>
              <a:t>Reduces misunderstandings and increases efficiency in decision making.</a:t>
            </a:r>
          </a:p>
          <a:p>
            <a:pPr marL="800100" lvl="1" indent="-342900" algn="l" rtl="0">
              <a:lnSpc>
                <a:spcPct val="100000"/>
              </a:lnSpc>
              <a:spcBef>
                <a:spcPts val="0"/>
              </a:spcBef>
              <a:spcAft>
                <a:spcPts val="0"/>
              </a:spcAft>
              <a:buSzPts val="1100"/>
              <a:buFont typeface="Courier New" panose="02070309020205020404" pitchFamily="49" charset="0"/>
              <a:buChar char="o"/>
            </a:pPr>
            <a:r>
              <a:rPr lang="en-US" sz="2000" b="0">
                <a:latin typeface="Calibri" panose="020F0502020204030204" pitchFamily="34" charset="0"/>
                <a:cs typeface="Calibri" panose="020F0502020204030204" pitchFamily="34" charset="0"/>
              </a:rPr>
              <a:t>Strengthens team collaboration, engagement, and shared accountability.</a:t>
            </a:r>
          </a:p>
          <a:p>
            <a:endParaRPr lang="en-US" sz="2000" b="0">
              <a:latin typeface="Calibri" panose="020F0502020204030204" pitchFamily="34" charset="0"/>
              <a:cs typeface="Calibri" panose="020F0502020204030204" pitchFamily="34" charset="0"/>
            </a:endParaRPr>
          </a:p>
          <a:p>
            <a:pPr marL="0" indent="0">
              <a:buNone/>
            </a:pPr>
            <a:r>
              <a:rPr lang="en-US" sz="2000" b="0">
                <a:latin typeface="Calibri" panose="020F0502020204030204" pitchFamily="34" charset="0"/>
                <a:cs typeface="Calibri" panose="020F0502020204030204" pitchFamily="34" charset="0"/>
              </a:rPr>
              <a:t>When purpose, trust, and communication are strong, high impact teams make informed, strategic decisions that improve student learning. They create a collaborative environment where educators support and challenge one another. And finally, they foster a culture of continuous improvement that benefits students, teachers, and schools.</a:t>
            </a:r>
            <a:endParaRPr lang="en-US" sz="1200" b="0">
              <a:solidFill>
                <a:schemeClr val="dk1"/>
              </a:solidFill>
              <a:latin typeface="Calibri" panose="020F0502020204030204" pitchFamily="34" charset="0"/>
              <a:cs typeface="Calibri" panose="020F0502020204030204" pitchFamily="34" charset="0"/>
            </a:endParaRPr>
          </a:p>
          <a:p>
            <a:pPr marL="457200" lvl="0" indent="-298450" algn="l" rtl="0">
              <a:lnSpc>
                <a:spcPct val="107916"/>
              </a:lnSpc>
              <a:spcBef>
                <a:spcPts val="0"/>
              </a:spcBef>
              <a:spcAft>
                <a:spcPts val="0"/>
              </a:spcAft>
              <a:buClr>
                <a:schemeClr val="dk1"/>
              </a:buClr>
              <a:buSzPts val="1100"/>
              <a:buFont typeface="Arial"/>
              <a:buChar char="●"/>
            </a:pPr>
            <a:endParaRPr>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100"/>
              <a:buFont typeface="Arial"/>
              <a:buNone/>
            </a:pPr>
            <a:r>
              <a:rPr lang="en" b="1">
                <a:solidFill>
                  <a:schemeClr val="dk1"/>
                </a:solidFill>
                <a:latin typeface="Calibri" panose="020F0502020204030204" pitchFamily="34" charset="0"/>
                <a:cs typeface="Calibri" panose="020F0502020204030204" pitchFamily="34" charset="0"/>
              </a:rPr>
              <a:t>References</a:t>
            </a:r>
            <a:endParaRPr b="1">
              <a:solidFill>
                <a:schemeClr val="dk1"/>
              </a:solidFill>
              <a:latin typeface="Calibri" panose="020F0502020204030204" pitchFamily="34" charset="0"/>
              <a:cs typeface="Calibri" panose="020F0502020204030204" pitchFamily="34" charset="0"/>
            </a:endParaRPr>
          </a:p>
          <a:p>
            <a:pPr marL="171450" indent="-171450">
              <a:buClr>
                <a:schemeClr val="dk1"/>
              </a:buClr>
              <a:buFont typeface="Arial" panose="020B0604020202020204" pitchFamily="34" charset="0"/>
              <a:buChar char="•"/>
            </a:pPr>
            <a:r>
              <a:rPr lang="en">
                <a:solidFill>
                  <a:schemeClr val="tx1"/>
                </a:solidFill>
                <a:latin typeface="Calibri" panose="020F0502020204030204" pitchFamily="34" charset="0"/>
                <a:cs typeface="Calibri" panose="020F0502020204030204" pitchFamily="34" charset="0"/>
              </a:rPr>
              <a:t>Bloomberg, P., &amp; Pitchford, B. (2016). </a:t>
            </a:r>
            <a:r>
              <a:rPr lang="en" i="1">
                <a:solidFill>
                  <a:schemeClr val="tx1"/>
                </a:solidFill>
                <a:latin typeface="Calibri" panose="020F0502020204030204" pitchFamily="34" charset="0"/>
                <a:cs typeface="Calibri" panose="020F0502020204030204" pitchFamily="34" charset="0"/>
              </a:rPr>
              <a:t>Leading impact teams: Building a culture of efficacy </a:t>
            </a:r>
            <a:r>
              <a:rPr lang="en">
                <a:solidFill>
                  <a:schemeClr val="tx1"/>
                </a:solidFill>
                <a:latin typeface="Calibri" panose="020F0502020204030204" pitchFamily="34" charset="0"/>
                <a:cs typeface="Calibri" panose="020F0502020204030204" pitchFamily="34" charset="0"/>
              </a:rPr>
              <a:t>(1st ed.). Corwin. </a:t>
            </a:r>
            <a:endParaRPr>
              <a:solidFill>
                <a:schemeClr val="tx1"/>
              </a:solidFill>
              <a:latin typeface="Calibri" panose="020F0502020204030204" pitchFamily="34" charset="0"/>
              <a:cs typeface="Calibri" panose="020F0502020204030204" pitchFamily="34" charset="0"/>
            </a:endParaRPr>
          </a:p>
          <a:p>
            <a:pPr marL="171450" indent="-171450">
              <a:spcBef>
                <a:spcPts val="1200"/>
              </a:spcBef>
              <a:buClr>
                <a:schemeClr val="dk1"/>
              </a:buClr>
              <a:buFont typeface="Arial" panose="020B0604020202020204" pitchFamily="34" charset="0"/>
              <a:buChar char="•"/>
            </a:pPr>
            <a:r>
              <a:rPr lang="en-US">
                <a:solidFill>
                  <a:schemeClr val="tx1"/>
                </a:solidFill>
                <a:latin typeface="Calibri" panose="020F0502020204030204" pitchFamily="34" charset="0"/>
                <a:cs typeface="Calibri" panose="020F0502020204030204" pitchFamily="34" charset="0"/>
              </a:rPr>
              <a:t>National Labor Management Partnership. (2022). </a:t>
            </a:r>
            <a:r>
              <a:rPr lang="en-US" i="1">
                <a:solidFill>
                  <a:schemeClr val="tx1"/>
                </a:solidFill>
                <a:latin typeface="Calibri" panose="020F0502020204030204" pitchFamily="34" charset="0"/>
                <a:cs typeface="Calibri" panose="020F0502020204030204" pitchFamily="34" charset="0"/>
              </a:rPr>
              <a:t>Collaborating for student success: A comprehensive, practical guidebook for increasing shared decision-making through lasting partnerships</a:t>
            </a:r>
            <a:r>
              <a:rPr lang="en-US">
                <a:solidFill>
                  <a:schemeClr val="tx1"/>
                </a:solidFill>
                <a:latin typeface="Calibri" panose="020F0502020204030204" pitchFamily="34" charset="0"/>
                <a:cs typeface="Calibri" panose="020F0502020204030204" pitchFamily="34" charset="0"/>
              </a:rPr>
              <a:t>. </a:t>
            </a:r>
            <a:r>
              <a:rPr lang="en-US">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https://www.nea.org/sites/default/files/2022-05/NLMP%20Collaborating%20for%20Student%20Success%20Guidebook%202022%205-5-22.pdf</a:t>
            </a:r>
            <a:r>
              <a:rPr lang="en-US">
                <a:solidFill>
                  <a:schemeClr val="tx1"/>
                </a:solidFill>
                <a:latin typeface="Calibri" panose="020F0502020204030204" pitchFamily="34" charset="0"/>
                <a:cs typeface="Calibri" panose="020F0502020204030204" pitchFamily="34" charset="0"/>
              </a:rPr>
              <a:t> </a:t>
            </a:r>
          </a:p>
          <a:p>
            <a:pPr marL="0" lvl="0" indent="0" algn="l" rtl="0">
              <a:lnSpc>
                <a:spcPct val="100000"/>
              </a:lnSpc>
              <a:spcBef>
                <a:spcPts val="0"/>
              </a:spcBef>
              <a:spcAft>
                <a:spcPts val="0"/>
              </a:spcAft>
              <a:buClr>
                <a:schemeClr val="dk1"/>
              </a:buClr>
              <a:buSzPts val="1100"/>
              <a:buFont typeface="Arial"/>
              <a:buNone/>
            </a:pPr>
            <a:endParaRPr lang="en-US">
              <a:solidFill>
                <a:schemeClr val="tx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lang="en-US">
              <a:solidFill>
                <a:schemeClr val="tx1"/>
              </a:solidFill>
              <a:latin typeface="Calibri" panose="020F0502020204030204" pitchFamily="34" charset="0"/>
              <a:cs typeface="Calibri" panose="020F050202020403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FB2A4-BDF0-8BED-32EF-BE22C65ADB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E3AB60-EDBC-D5A2-0D1B-B32E69722A1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E807BC8-CA56-3692-D996-8144E648B5C3}"/>
              </a:ext>
            </a:extLst>
          </p:cNvPr>
          <p:cNvSpPr>
            <a:spLocks noGrp="1"/>
          </p:cNvSpPr>
          <p:nvPr>
            <p:ph type="body" idx="1"/>
          </p:nvPr>
        </p:nvSpPr>
        <p:spPr/>
        <p:txBody>
          <a:bodyPr/>
          <a:lstStyle/>
          <a:p>
            <a:pPr marL="0" indent="0">
              <a:buNone/>
            </a:pP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492162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8" name="Google Shape;598;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b="1">
                <a:solidFill>
                  <a:schemeClr val="dk1"/>
                </a:solidFill>
                <a:latin typeface="Calibri" panose="020F0502020204030204" pitchFamily="34" charset="0"/>
                <a:cs typeface="Calibri" panose="020F0502020204030204" pitchFamily="34" charset="0"/>
              </a:rPr>
              <a:t>To Know/To Say/</a:t>
            </a:r>
            <a:r>
              <a:rPr lang="en-US" b="1">
                <a:latin typeface="Calibri" panose="020F0502020204030204" pitchFamily="34" charset="0"/>
                <a:cs typeface="Calibri" panose="020F0502020204030204" pitchFamily="34" charset="0"/>
              </a:rPr>
              <a:t>To Do</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a:solidFill>
                  <a:schemeClr val="dk1"/>
                </a:solidFill>
                <a:latin typeface="Calibri" panose="020F0502020204030204" pitchFamily="34" charset="0"/>
                <a:cs typeface="Calibri" panose="020F0502020204030204" pitchFamily="34" charset="0"/>
              </a:rPr>
              <a:t>Collaborative team meetings must be purposeful and intentional in order to be productive and effective for improving outcomes for all students.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
                <a:solidFill>
                  <a:schemeClr val="dk1"/>
                </a:solidFill>
                <a:latin typeface="Calibri" panose="020F0502020204030204" pitchFamily="34" charset="0"/>
                <a:cs typeface="Calibri" panose="020F0502020204030204" pitchFamily="34" charset="0"/>
              </a:rPr>
              <a:t>Purposeful team meetings result in improved teaching and learning practices.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
                <a:solidFill>
                  <a:schemeClr val="dk1"/>
                </a:solidFill>
                <a:latin typeface="Calibri" panose="020F0502020204030204" pitchFamily="34" charset="0"/>
                <a:cs typeface="Calibri" panose="020F0502020204030204" pitchFamily="34" charset="0"/>
              </a:rPr>
              <a:t>Purpose answers the “why” of collaborative team meetings.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
                <a:solidFill>
                  <a:schemeClr val="dk1"/>
                </a:solidFill>
                <a:latin typeface="Calibri" panose="020F0502020204030204" pitchFamily="34" charset="0"/>
                <a:cs typeface="Calibri" panose="020F0502020204030204" pitchFamily="34" charset="0"/>
              </a:rPr>
              <a:t>Purpose can also provide answers to the “what” and “how.”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
                <a:solidFill>
                  <a:schemeClr val="dk1"/>
                </a:solidFill>
                <a:latin typeface="Calibri" panose="020F0502020204030204" pitchFamily="34" charset="0"/>
                <a:cs typeface="Calibri" panose="020F0502020204030204" pitchFamily="34" charset="0"/>
              </a:rPr>
              <a:t>Data should drive the purpose of team meetings.</a:t>
            </a:r>
          </a:p>
          <a:p>
            <a:pPr marL="0" lvl="0" indent="0" algn="l" rtl="0">
              <a:lnSpc>
                <a:spcPct val="115000"/>
              </a:lnSpc>
              <a:spcBef>
                <a:spcPts val="0"/>
              </a:spcBef>
              <a:spcAft>
                <a:spcPts val="0"/>
              </a:spcAft>
              <a:buSzPts val="1100"/>
              <a:buNone/>
            </a:pPr>
            <a:endParaRPr>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100"/>
              <a:buFont typeface="Arial"/>
              <a:buNone/>
            </a:pPr>
            <a:r>
              <a:rPr lang="en" b="1">
                <a:solidFill>
                  <a:schemeClr val="tx1"/>
                </a:solidFill>
                <a:latin typeface="Calibri" panose="020F0502020204030204" pitchFamily="34" charset="0"/>
                <a:cs typeface="Calibri" panose="020F0502020204030204" pitchFamily="34" charset="0"/>
              </a:rPr>
              <a:t>References</a:t>
            </a:r>
            <a:endParaRPr b="1">
              <a:solidFill>
                <a:schemeClr val="tx1"/>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
                <a:solidFill>
                  <a:schemeClr val="tx1"/>
                </a:solidFill>
                <a:latin typeface="Calibri" panose="020F0502020204030204" pitchFamily="34" charset="0"/>
                <a:cs typeface="Calibri" panose="020F0502020204030204" pitchFamily="34" charset="0"/>
              </a:rPr>
              <a:t>Bloomberg, P., &amp; Pitchford, B. (2016). </a:t>
            </a:r>
            <a:r>
              <a:rPr lang="en" i="1">
                <a:solidFill>
                  <a:schemeClr val="tx1"/>
                </a:solidFill>
                <a:latin typeface="Calibri" panose="020F0502020204030204" pitchFamily="34" charset="0"/>
                <a:cs typeface="Calibri" panose="020F0502020204030204" pitchFamily="34" charset="0"/>
              </a:rPr>
              <a:t>Leading impact teams: Building a culture of efficacy </a:t>
            </a:r>
            <a:r>
              <a:rPr lang="en">
                <a:solidFill>
                  <a:schemeClr val="tx1"/>
                </a:solidFill>
                <a:latin typeface="Calibri" panose="020F0502020204030204" pitchFamily="34" charset="0"/>
                <a:cs typeface="Calibri" panose="020F0502020204030204" pitchFamily="34" charset="0"/>
              </a:rPr>
              <a:t>(1st ed.). Corwin. </a:t>
            </a:r>
          </a:p>
          <a:p>
            <a:pPr marL="171450" indent="-171450">
              <a:buFont typeface="Arial" panose="020B0604020202020204" pitchFamily="34" charset="0"/>
              <a:buChar char="•"/>
            </a:pPr>
            <a:r>
              <a:rPr lang="en">
                <a:solidFill>
                  <a:schemeClr val="tx1"/>
                </a:solidFill>
                <a:latin typeface="Calibri" panose="020F0502020204030204" pitchFamily="34" charset="0"/>
                <a:cs typeface="Calibri" panose="020F0502020204030204" pitchFamily="34" charset="0"/>
              </a:rPr>
              <a:t>M</a:t>
            </a:r>
            <a:r>
              <a:rPr lang="en-US">
                <a:solidFill>
                  <a:schemeClr val="tx1"/>
                </a:solidFill>
                <a:latin typeface="Calibri" panose="020F0502020204030204" pitchFamily="34" charset="0"/>
                <a:cs typeface="Calibri" panose="020F0502020204030204" pitchFamily="34" charset="0"/>
              </a:rPr>
              <a:t>oEdu-SAIL. (n.d.-a). </a:t>
            </a:r>
            <a:r>
              <a:rPr lang="en-US" i="1">
                <a:solidFill>
                  <a:schemeClr val="tx1"/>
                </a:solidFill>
                <a:latin typeface="Calibri" panose="020F0502020204030204" pitchFamily="34" charset="0"/>
                <a:cs typeface="Calibri" panose="020F0502020204030204" pitchFamily="34" charset="0"/>
              </a:rPr>
              <a:t>Collaborative teams online module</a:t>
            </a:r>
            <a:r>
              <a:rPr lang="en-US">
                <a:solidFill>
                  <a:schemeClr val="tx1"/>
                </a:solidFill>
                <a:latin typeface="Calibri" panose="020F0502020204030204" pitchFamily="34" charset="0"/>
                <a:cs typeface="Calibri" panose="020F0502020204030204" pitchFamily="34" charset="0"/>
              </a:rPr>
              <a:t>. </a:t>
            </a:r>
            <a:r>
              <a:rPr lang="en-US">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https://www.moedu-sail.org/courses/collaborative-team-structures/</a:t>
            </a:r>
            <a:r>
              <a:rPr lang="en-US">
                <a:solidFill>
                  <a:schemeClr val="tx1"/>
                </a:solidFill>
                <a:latin typeface="Calibri" panose="020F0502020204030204" pitchFamily="34" charset="0"/>
                <a:cs typeface="Calibri" panose="020F0502020204030204" pitchFamily="34" charset="0"/>
              </a:rPr>
              <a:t> </a:t>
            </a:r>
          </a:p>
          <a:p>
            <a:pPr marL="0" lvl="0" indent="0" algn="l" rtl="0">
              <a:lnSpc>
                <a:spcPct val="100000"/>
              </a:lnSpc>
              <a:spcBef>
                <a:spcPts val="1200"/>
              </a:spcBef>
              <a:spcAft>
                <a:spcPts val="0"/>
              </a:spcAft>
              <a:buClr>
                <a:schemeClr val="dk1"/>
              </a:buClr>
              <a:buSzPts val="1100"/>
              <a:buFont typeface="Arial"/>
              <a:buNone/>
            </a:pPr>
            <a:endParaRPr sz="1200">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1200"/>
              </a:spcBef>
              <a:spcAft>
                <a:spcPts val="0"/>
              </a:spcAft>
              <a:buClr>
                <a:schemeClr val="dk1"/>
              </a:buClr>
              <a:buSzPts val="1100"/>
              <a:buFont typeface="Arial"/>
              <a:buNone/>
            </a:pPr>
            <a:endParaRPr>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b="1">
              <a:latin typeface="Calibri" panose="020F0502020204030204" pitchFamily="34" charset="0"/>
              <a:cs typeface="Calibri" panose="020F050202020403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a:extLst>
            <a:ext uri="{FF2B5EF4-FFF2-40B4-BE49-F238E27FC236}">
              <a16:creationId xmlns:a16="http://schemas.microsoft.com/office/drawing/2014/main" id="{0E5FF289-E59F-E4C0-BF0B-2A7BA995473F}"/>
            </a:ext>
          </a:extLst>
        </p:cNvPr>
        <p:cNvGrpSpPr/>
        <p:nvPr/>
      </p:nvGrpSpPr>
      <p:grpSpPr>
        <a:xfrm>
          <a:off x="0" y="0"/>
          <a:ext cx="0" cy="0"/>
          <a:chOff x="0" y="0"/>
          <a:chExt cx="0" cy="0"/>
        </a:xfrm>
      </p:grpSpPr>
      <p:sp>
        <p:nvSpPr>
          <p:cNvPr id="597" name="Google Shape;597;p29:notes">
            <a:extLst>
              <a:ext uri="{FF2B5EF4-FFF2-40B4-BE49-F238E27FC236}">
                <a16:creationId xmlns:a16="http://schemas.microsoft.com/office/drawing/2014/main" id="{52C04CC9-15B1-3CE1-2BF3-5D63D4282C1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8" name="Google Shape;598;p29:notes">
            <a:extLst>
              <a:ext uri="{FF2B5EF4-FFF2-40B4-BE49-F238E27FC236}">
                <a16:creationId xmlns:a16="http://schemas.microsoft.com/office/drawing/2014/main" id="{2551B755-2BAB-98C3-5B4D-F0FE25C15AE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latin typeface="Calibri" panose="020F0502020204030204" pitchFamily="34" charset="0"/>
                <a:cs typeface="Calibri" panose="020F0502020204030204" pitchFamily="34" charset="0"/>
              </a:rPr>
              <a:t>To Know/To Say/To Do</a:t>
            </a:r>
          </a:p>
          <a:p>
            <a:pPr marL="0" lvl="0" indent="0" algn="l" rtl="0">
              <a:lnSpc>
                <a:spcPct val="100000"/>
              </a:lnSpc>
              <a:spcBef>
                <a:spcPts val="0"/>
              </a:spcBef>
              <a:spcAft>
                <a:spcPts val="0"/>
              </a:spcAft>
              <a:buSzPts val="1100"/>
              <a:buNone/>
            </a:pPr>
            <a:r>
              <a:rPr lang="en-US">
                <a:latin typeface="Calibri" panose="020F0502020204030204" pitchFamily="34" charset="0"/>
                <a:cs typeface="Calibri" panose="020F0502020204030204" pitchFamily="34" charset="0"/>
              </a:rPr>
              <a:t>Review the importance of shared goals as listed on the slide. </a:t>
            </a:r>
          </a:p>
          <a:p>
            <a:pPr marL="158750" indent="0">
              <a:buFont typeface="Arial" panose="020B0604020202020204" pitchFamily="34" charset="0"/>
              <a:buNone/>
            </a:pPr>
            <a:endParaRPr lang="en-US" b="1">
              <a:effectLst/>
              <a:latin typeface="Calibri" panose="020F0502020204030204" pitchFamily="34" charset="0"/>
              <a:cs typeface="Calibri" panose="020F0502020204030204" pitchFamily="34" charset="0"/>
            </a:endParaRPr>
          </a:p>
          <a:p>
            <a:pPr marL="0" indent="0">
              <a:buFont typeface="Arial" panose="020B0604020202020204" pitchFamily="34" charset="0"/>
              <a:buNone/>
            </a:pPr>
            <a:r>
              <a:rPr lang="en-US" b="0">
                <a:effectLst/>
                <a:latin typeface="Calibri" panose="020F0502020204030204" pitchFamily="34" charset="0"/>
                <a:cs typeface="Calibri" panose="020F0502020204030204" pitchFamily="34" charset="0"/>
              </a:rPr>
              <a:t>Shared goals significantly impact collaboration by fostering a sense of belonging, solidarity, and trust, and by serving as a powerful motivator for collective action. </a:t>
            </a:r>
          </a:p>
          <a:p>
            <a:pPr marL="171450" indent="-171450">
              <a:buFont typeface="Arial" panose="020B0604020202020204" pitchFamily="34" charset="0"/>
              <a:buChar char="•"/>
            </a:pPr>
            <a:r>
              <a:rPr lang="en-US" b="0">
                <a:effectLst/>
                <a:latin typeface="Calibri" panose="020F0502020204030204" pitchFamily="34" charset="0"/>
                <a:cs typeface="Calibri" panose="020F0502020204030204" pitchFamily="34" charset="0"/>
              </a:rPr>
              <a:t>Belonging, solidarity, and trust. Shared goals create a sense of unity and common purpose among team members, strengthening the bonds between them. When individuals work toward the same objectives, they feel like they are part of something larger than themselves, fostering a sense of belonging. This shared experience builds solidarity, as members understand and support each other’s efforts. The shared commitment to a common goal also fosters trust, as team members rely on each other to contribute their best towards the achievement of the collective goal.</a:t>
            </a:r>
          </a:p>
          <a:p>
            <a:pPr marL="171450" indent="-171450">
              <a:buFont typeface="Arial" panose="020B0604020202020204" pitchFamily="34" charset="0"/>
              <a:buChar char="•"/>
            </a:pPr>
            <a:r>
              <a:rPr lang="en-US" b="0">
                <a:effectLst/>
                <a:latin typeface="Calibri" panose="020F0502020204030204" pitchFamily="34" charset="0"/>
                <a:cs typeface="Calibri" panose="020F0502020204030204" pitchFamily="34" charset="0"/>
              </a:rPr>
              <a:t>Increased cooperation and collaboration. When individuals are aligned on shared goals, they are more inclined to cooperate and collaborate effectively. This alignment fosters an environment of mutual support and shared responsibility, where team members are more willing to contribute their expertise and resources. This leads to better problem solving, more creative solutions, and more efficient teamwork.</a:t>
            </a:r>
          </a:p>
          <a:p>
            <a:pPr marL="171450" indent="-171450">
              <a:buFont typeface="Arial" panose="020B0604020202020204" pitchFamily="34" charset="0"/>
              <a:buChar char="•"/>
            </a:pPr>
            <a:r>
              <a:rPr lang="en-US" b="0">
                <a:effectLst/>
                <a:latin typeface="Calibri" panose="020F0502020204030204" pitchFamily="34" charset="0"/>
                <a:cs typeface="Calibri" panose="020F0502020204030204" pitchFamily="34" charset="0"/>
              </a:rPr>
              <a:t>Focus on collective benefits. Shared goals encourage team members to prioritize collective benefits over individual gains. This is especially important in collaborative environments, where the success of the team is dependent on the contributions of all members. When individuals are motivated by a shared objective, they are more likely to defer personal gain for the benefit of the team as a whole.</a:t>
            </a:r>
          </a:p>
          <a:p>
            <a:pPr marL="171450" indent="-171450">
              <a:buFont typeface="Arial" panose="020B0604020202020204" pitchFamily="34" charset="0"/>
              <a:buChar char="•"/>
            </a:pPr>
            <a:r>
              <a:rPr lang="en-US" b="0">
                <a:effectLst/>
                <a:latin typeface="Calibri" panose="020F0502020204030204" pitchFamily="34" charset="0"/>
                <a:cs typeface="Calibri" panose="020F0502020204030204" pitchFamily="34" charset="0"/>
              </a:rPr>
              <a:t>Powerful motivator. Shared goals act as a powerful motivator for collaborative efforts. When individuals feel a connection to the goal, they are more likely to be engaged and committed to the collaborative work. This intrinsic motivation can increase team productivity and performance.</a:t>
            </a:r>
          </a:p>
          <a:p>
            <a:pPr marL="171450" indent="-171450">
              <a:buFont typeface="Arial" panose="020B0604020202020204" pitchFamily="34" charset="0"/>
              <a:buChar char="•"/>
            </a:pPr>
            <a:r>
              <a:rPr lang="en-US" b="0">
                <a:effectLst/>
                <a:latin typeface="Calibri" panose="020F0502020204030204" pitchFamily="34" charset="0"/>
                <a:cs typeface="Calibri" panose="020F0502020204030204" pitchFamily="34" charset="0"/>
              </a:rPr>
              <a:t>Importance for project planning and authentic partnership. Shared goals are not only crucial for project planning, but also play a vital role in fostering authentic partnerships. The process of identifying and defining shared goals provides a foundation for a collaborative relationship, ensuring all partners are focused on the same outcomes. By developing these goals collaboratively, partners build trust, mutual respect, and transparency. This, in turn, creates the psychological safety needed for effective shared problem solving.</a:t>
            </a:r>
          </a:p>
          <a:p>
            <a:pPr marL="0" indent="0">
              <a:buNone/>
            </a:pPr>
            <a:endParaRPr lang="en-US" b="0">
              <a:effectLst/>
              <a:latin typeface="Calibri" panose="020F0502020204030204" pitchFamily="34" charset="0"/>
              <a:cs typeface="Calibri" panose="020F0502020204030204" pitchFamily="34" charset="0"/>
            </a:endParaRPr>
          </a:p>
          <a:p>
            <a:pPr marL="0" indent="0">
              <a:buNone/>
            </a:pPr>
            <a:r>
              <a:rPr lang="en-US" b="0">
                <a:effectLst/>
                <a:latin typeface="Calibri" panose="020F0502020204030204" pitchFamily="34" charset="0"/>
                <a:cs typeface="Calibri" panose="020F0502020204030204" pitchFamily="34" charset="0"/>
              </a:rPr>
              <a:t>In essence, shared goals are the cornerstone of successful collaboration. They </a:t>
            </a:r>
            <a:r>
              <a:rPr lang="en-US">
                <a:effectLst/>
                <a:latin typeface="Calibri" panose="020F0502020204030204" pitchFamily="34" charset="0"/>
                <a:cs typeface="Calibri" panose="020F0502020204030204" pitchFamily="34" charset="0"/>
              </a:rPr>
              <a:t>create a sense of unity, drive cooperation, and motivate team members to work together effectively toward a common purpose. By focusing on shared goals, teams can foster strong relationships, achieve meaningful results, and build a collaborative culture</a:t>
            </a:r>
          </a:p>
          <a:p>
            <a:pPr marL="0" lvl="0" indent="0" algn="l" rtl="0">
              <a:lnSpc>
                <a:spcPct val="100000"/>
              </a:lnSpc>
              <a:spcBef>
                <a:spcPts val="0"/>
              </a:spcBef>
              <a:spcAft>
                <a:spcPts val="0"/>
              </a:spcAft>
              <a:buSzPts val="1100"/>
              <a:buNone/>
            </a:pPr>
            <a:endParaRPr lang="en-US">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atin typeface="Calibri" panose="020F0502020204030204" pitchFamily="34" charset="0"/>
                <a:cs typeface="Calibri" panose="020F0502020204030204" pitchFamily="34" charset="0"/>
              </a:rPr>
              <a:t>Encourage discussion around this question: What happens when teams don’t share common goals?</a:t>
            </a:r>
          </a:p>
          <a:p>
            <a:pPr marL="0" lvl="0" indent="0" algn="l" rtl="0">
              <a:lnSpc>
                <a:spcPct val="100000"/>
              </a:lnSpc>
              <a:spcBef>
                <a:spcPts val="0"/>
              </a:spcBef>
              <a:spcAft>
                <a:spcPts val="0"/>
              </a:spcAft>
              <a:buSzPts val="1100"/>
              <a:buNone/>
            </a:pPr>
            <a:endParaRPr lang="en-US" b="1">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a:latin typeface="Calibri" panose="020F0502020204030204" pitchFamily="34" charset="0"/>
                <a:cs typeface="Calibri" panose="020F0502020204030204" pitchFamily="34" charset="0"/>
              </a:rPr>
              <a:t>Note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atin typeface="Calibri" panose="020F0502020204030204" pitchFamily="34" charset="0"/>
                <a:cs typeface="Calibri" panose="020F0502020204030204" pitchFamily="34" charset="0"/>
              </a:rPr>
              <a:t>For additional training/resource materials on common philosophy and purpose see MO SW-PBIS Common Philosophy and Purpose Module: https://pbismissouri.org/tier-1-workbook-resources/.</a:t>
            </a:r>
            <a:endParaRPr lang="en-US" b="1">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lang="en-US" b="1">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US" b="1">
                <a:latin typeface="Calibri" panose="020F0502020204030204" pitchFamily="34" charset="0"/>
                <a:cs typeface="Calibri" panose="020F0502020204030204" pitchFamily="34" charset="0"/>
              </a:rPr>
              <a:t>Reference</a:t>
            </a:r>
          </a:p>
          <a:p>
            <a:pPr marL="171450" indent="-171450">
              <a:spcBef>
                <a:spcPts val="1200"/>
              </a:spcBef>
              <a:buClr>
                <a:schemeClr val="dk1"/>
              </a:buClr>
              <a:buFont typeface="Arial,Sans-Serif" panose="020B0604020202020204" pitchFamily="34" charset="0"/>
              <a:buChar char="•"/>
            </a:pPr>
            <a:r>
              <a:rPr lang="en">
                <a:solidFill>
                  <a:schemeClr val="tx1"/>
                </a:solidFill>
                <a:latin typeface="Calibri" panose="020F0502020204030204" pitchFamily="34" charset="0"/>
                <a:cs typeface="Calibri" panose="020F0502020204030204" pitchFamily="34" charset="0"/>
              </a:rPr>
              <a:t>Nati</a:t>
            </a:r>
            <a:r>
              <a:rPr lang="en-US" err="1">
                <a:solidFill>
                  <a:schemeClr val="tx1"/>
                </a:solidFill>
                <a:latin typeface="Calibri" panose="020F0502020204030204" pitchFamily="34" charset="0"/>
                <a:cs typeface="Calibri" panose="020F0502020204030204" pitchFamily="34" charset="0"/>
              </a:rPr>
              <a:t>onal</a:t>
            </a:r>
            <a:r>
              <a:rPr lang="en-US">
                <a:solidFill>
                  <a:schemeClr val="tx1"/>
                </a:solidFill>
                <a:latin typeface="Calibri" panose="020F0502020204030204" pitchFamily="34" charset="0"/>
                <a:cs typeface="Calibri" panose="020F0502020204030204" pitchFamily="34" charset="0"/>
              </a:rPr>
              <a:t> Labor Management Partnership. (2022). </a:t>
            </a:r>
            <a:r>
              <a:rPr lang="en-US" i="1">
                <a:solidFill>
                  <a:schemeClr val="tx1"/>
                </a:solidFill>
                <a:latin typeface="Calibri" panose="020F0502020204030204" pitchFamily="34" charset="0"/>
                <a:cs typeface="Calibri" panose="020F0502020204030204" pitchFamily="34" charset="0"/>
              </a:rPr>
              <a:t>Collaborating for student success: A comprehensive, practical guidebook for increasing shared decision-making through lasting partnerships</a:t>
            </a:r>
            <a:r>
              <a:rPr lang="en-US">
                <a:solidFill>
                  <a:schemeClr val="tx1"/>
                </a:solidFill>
                <a:latin typeface="Calibri" panose="020F0502020204030204" pitchFamily="34" charset="0"/>
                <a:cs typeface="Calibri" panose="020F0502020204030204" pitchFamily="34" charset="0"/>
              </a:rPr>
              <a:t>. </a:t>
            </a:r>
            <a:r>
              <a:rPr lang="en-US">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https://www.nea.org/sites/default/files/2022-05/NLMP%20Collaborating%20for%20Student%20Success%20Guidebook%202022%205-5-22.pdf</a:t>
            </a:r>
          </a:p>
          <a:p>
            <a:pPr marL="171450" lvl="0" indent="-171450" algn="l">
              <a:lnSpc>
                <a:spcPct val="100000"/>
              </a:lnSpc>
              <a:spcBef>
                <a:spcPts val="0"/>
              </a:spcBef>
              <a:spcAft>
                <a:spcPts val="0"/>
              </a:spcAft>
              <a:buClr>
                <a:schemeClr val="dk1"/>
              </a:buClr>
              <a:buSzPts val="1100"/>
              <a:buFont typeface="Arial" panose="020B0604020202020204" pitchFamily="34" charset="0"/>
              <a:buChar char="•"/>
            </a:pPr>
            <a:endParaRPr lang="en-US" u="sng">
              <a:solidFill>
                <a:schemeClr val="tx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100"/>
              <a:buFont typeface="Arial"/>
              <a:buNone/>
            </a:pPr>
            <a:endParaRPr lang="en-US">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b="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449621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1" name="Google Shape;611;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a:latin typeface="Calibri" panose="020F0502020204030204" pitchFamily="34" charset="0"/>
                <a:cs typeface="Calibri" panose="020F0502020204030204" pitchFamily="34" charset="0"/>
              </a:rPr>
              <a:t>Handout CT 1.4</a:t>
            </a:r>
          </a:p>
          <a:p>
            <a:pPr marL="0" lvl="0" indent="0" algn="l" rtl="0">
              <a:lnSpc>
                <a:spcPct val="100000"/>
              </a:lnSpc>
              <a:spcBef>
                <a:spcPts val="0"/>
              </a:spcBef>
              <a:spcAft>
                <a:spcPts val="0"/>
              </a:spcAft>
              <a:buSzPts val="1100"/>
              <a:buNone/>
            </a:pPr>
            <a:r>
              <a:rPr lang="en">
                <a:latin typeface="Calibri" panose="020F0502020204030204" pitchFamily="34" charset="0"/>
                <a:cs typeface="Calibri" panose="020F0502020204030204" pitchFamily="34" charset="0"/>
              </a:rPr>
              <a:t>Mindframes for High Impact Teams</a:t>
            </a:r>
          </a:p>
          <a:p>
            <a:pPr marL="0" lvl="0" indent="0" algn="l" rtl="0">
              <a:lnSpc>
                <a:spcPct val="100000"/>
              </a:lnSpc>
              <a:spcBef>
                <a:spcPts val="0"/>
              </a:spcBef>
              <a:spcAft>
                <a:spcPts val="0"/>
              </a:spcAft>
              <a:buSzPts val="1100"/>
              <a:buNone/>
            </a:pPr>
            <a:endParaRPr>
              <a:solidFill>
                <a:srgbClr val="FF0000"/>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b="1">
                <a:latin typeface="Calibri" panose="020F0502020204030204" pitchFamily="34" charset="0"/>
                <a:cs typeface="Calibri" panose="020F0502020204030204" pitchFamily="34" charset="0"/>
              </a:rPr>
              <a:t>To Know/To Say</a:t>
            </a:r>
          </a:p>
          <a:p>
            <a:pPr marL="0" lvl="0" indent="0" algn="l" rtl="0">
              <a:lnSpc>
                <a:spcPct val="100000"/>
              </a:lnSpc>
              <a:spcBef>
                <a:spcPts val="0"/>
              </a:spcBef>
              <a:spcAft>
                <a:spcPts val="0"/>
              </a:spcAft>
              <a:buSzPts val="1100"/>
              <a:buNone/>
            </a:pPr>
            <a:r>
              <a:rPr lang="en">
                <a:latin typeface="Calibri" panose="020F0502020204030204" pitchFamily="34" charset="0"/>
                <a:cs typeface="Calibri" panose="020F0502020204030204" pitchFamily="34" charset="0"/>
              </a:rPr>
              <a:t>Along with intentional purpose, teams who share common beliefs can better align their purpose. </a:t>
            </a:r>
          </a:p>
          <a:p>
            <a:pPr marL="0" lvl="0" indent="0" algn="l" rtl="0">
              <a:lnSpc>
                <a:spcPct val="100000"/>
              </a:lnSpc>
              <a:spcBef>
                <a:spcPts val="0"/>
              </a:spcBef>
              <a:spcAft>
                <a:spcPts val="0"/>
              </a:spcAft>
              <a:buSzPts val="1100"/>
              <a:buNone/>
            </a:pPr>
            <a:endParaRPr lang="en">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US">
                <a:latin typeface="Calibri"/>
                <a:cs typeface="Calibri"/>
              </a:rPr>
              <a:t>The 10 </a:t>
            </a:r>
            <a:r>
              <a:rPr lang="en-US" b="0" err="1">
                <a:latin typeface="Calibri"/>
                <a:cs typeface="Calibri"/>
              </a:rPr>
              <a:t>Mindframes</a:t>
            </a:r>
            <a:r>
              <a:rPr lang="en-US" b="0">
                <a:latin typeface="Calibri"/>
                <a:cs typeface="Calibri"/>
              </a:rPr>
              <a:t> for Visible Learning, developed by John Hattie, are a set of beliefs and attitudes that educators should adopt to maximize student learning. They emphasize how teachers and school leaders think about </a:t>
            </a:r>
            <a:r>
              <a:rPr lang="en-US">
                <a:latin typeface="Calibri"/>
                <a:cs typeface="Calibri"/>
              </a:rPr>
              <a:t>their impact, rather than just what they do. </a:t>
            </a:r>
          </a:p>
          <a:p>
            <a:pPr marL="0" lvl="0" indent="0" algn="l" rtl="0">
              <a:lnSpc>
                <a:spcPct val="100000"/>
              </a:lnSpc>
              <a:spcBef>
                <a:spcPts val="0"/>
              </a:spcBef>
              <a:spcAft>
                <a:spcPts val="0"/>
              </a:spcAft>
              <a:buSzPts val="1100"/>
              <a:buNone/>
            </a:pPr>
            <a:endParaRPr lang="en-US">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US">
                <a:latin typeface="Calibri"/>
                <a:cs typeface="Calibri"/>
              </a:rPr>
              <a:t>The purpose of these </a:t>
            </a:r>
            <a:r>
              <a:rPr lang="en-US" err="1">
                <a:latin typeface="Calibri"/>
                <a:cs typeface="Calibri"/>
              </a:rPr>
              <a:t>mindframes</a:t>
            </a:r>
            <a:r>
              <a:rPr lang="en-US">
                <a:latin typeface="Calibri"/>
                <a:cs typeface="Calibri"/>
              </a:rPr>
              <a:t> is to create a culture where learning is visible, evidence-driven, and continuously improved.</a:t>
            </a:r>
            <a:r>
              <a:rPr lang="en-US" b="1">
                <a:latin typeface="Calibri"/>
                <a:cs typeface="Calibri"/>
              </a:rPr>
              <a:t> </a:t>
            </a:r>
            <a:r>
              <a:rPr lang="en">
                <a:latin typeface="Calibri"/>
                <a:cs typeface="Calibri"/>
              </a:rPr>
              <a:t>These mindframes have particular relevance to implementing high impact collaborative teams focused on improving student outcomes. The 10 Mindframes for Visible Learning are as follows (they appear on 2 slides – notes are duplicated):</a:t>
            </a:r>
          </a:p>
          <a:p>
            <a:pPr marL="228600" lvl="0" indent="-228600" algn="l" rtl="0">
              <a:lnSpc>
                <a:spcPct val="100000"/>
              </a:lnSpc>
              <a:spcBef>
                <a:spcPts val="0"/>
              </a:spcBef>
              <a:spcAft>
                <a:spcPts val="0"/>
              </a:spcAft>
              <a:buSzPts val="1100"/>
              <a:buFont typeface="+mj-lt"/>
              <a:buChar char="•"/>
            </a:pPr>
            <a:r>
              <a:rPr lang="en">
                <a:latin typeface="Calibri" panose="020F0502020204030204" pitchFamily="34" charset="0"/>
                <a:cs typeface="Calibri" panose="020F0502020204030204" pitchFamily="34" charset="0"/>
              </a:rPr>
              <a:t>I am an evaluator of impact on student learning.</a:t>
            </a:r>
          </a:p>
          <a:p>
            <a:pPr marL="228600" lvl="0" indent="-228600" algn="l" rtl="0">
              <a:lnSpc>
                <a:spcPct val="100000"/>
              </a:lnSpc>
              <a:spcBef>
                <a:spcPts val="0"/>
              </a:spcBef>
              <a:spcAft>
                <a:spcPts val="0"/>
              </a:spcAft>
              <a:buSzPts val="1100"/>
              <a:buFont typeface="+mj-lt"/>
              <a:buChar char="•"/>
            </a:pPr>
            <a:r>
              <a:rPr lang="en">
                <a:latin typeface="Calibri" panose="020F0502020204030204" pitchFamily="34" charset="0"/>
                <a:cs typeface="Calibri" panose="020F0502020204030204" pitchFamily="34" charset="0"/>
              </a:rPr>
              <a:t>I see assessment as informing my impact and next steps.</a:t>
            </a:r>
            <a:endParaRPr lang="en">
              <a:solidFill>
                <a:srgbClr val="000000"/>
              </a:solidFill>
              <a:latin typeface="Calibri" panose="020F0502020204030204" pitchFamily="34" charset="0"/>
              <a:cs typeface="Calibri" panose="020F0502020204030204" pitchFamily="34" charset="0"/>
            </a:endParaRPr>
          </a:p>
          <a:p>
            <a:pPr marL="228600" lvl="0" indent="-228600" algn="l" rtl="0">
              <a:lnSpc>
                <a:spcPct val="100000"/>
              </a:lnSpc>
              <a:spcBef>
                <a:spcPts val="0"/>
              </a:spcBef>
              <a:spcAft>
                <a:spcPts val="0"/>
              </a:spcAft>
              <a:buSzPts val="1100"/>
              <a:buFont typeface="+mj-lt"/>
              <a:buChar char="•"/>
            </a:pPr>
            <a:r>
              <a:rPr lang="en">
                <a:solidFill>
                  <a:schemeClr val="dk1"/>
                </a:solidFill>
                <a:latin typeface="Calibri" panose="020F0502020204030204" pitchFamily="34" charset="0"/>
                <a:cs typeface="Calibri" panose="020F0502020204030204" pitchFamily="34" charset="0"/>
              </a:rPr>
              <a:t>I collaborate with my peers and my students about my conceptions of progress and my impact.</a:t>
            </a:r>
          </a:p>
          <a:p>
            <a:pPr marL="228600" lvl="0" indent="-228600" algn="l" rtl="0">
              <a:lnSpc>
                <a:spcPct val="100000"/>
              </a:lnSpc>
              <a:spcBef>
                <a:spcPts val="0"/>
              </a:spcBef>
              <a:spcAft>
                <a:spcPts val="0"/>
              </a:spcAft>
              <a:buSzPts val="1100"/>
              <a:buFont typeface="+mj-lt"/>
              <a:buChar char="•"/>
            </a:pPr>
            <a:r>
              <a:rPr lang="en">
                <a:latin typeface="Calibri" panose="020F0502020204030204" pitchFamily="34" charset="0"/>
                <a:cs typeface="Calibri" panose="020F0502020204030204" pitchFamily="34" charset="0"/>
              </a:rPr>
              <a:t>I am a change agent and believe all students can improve.</a:t>
            </a:r>
          </a:p>
          <a:p>
            <a:pPr marL="228600" lvl="0" indent="-228600" algn="l" rtl="0">
              <a:lnSpc>
                <a:spcPct val="100000"/>
              </a:lnSpc>
              <a:spcBef>
                <a:spcPts val="0"/>
              </a:spcBef>
              <a:spcAft>
                <a:spcPts val="0"/>
              </a:spcAft>
              <a:buSzPts val="1100"/>
              <a:buFont typeface="+mj-lt"/>
              <a:buChar char="•"/>
            </a:pPr>
            <a:r>
              <a:rPr lang="en">
                <a:latin typeface="Calibri" panose="020F0502020204030204" pitchFamily="34" charset="0"/>
                <a:cs typeface="Calibri" panose="020F0502020204030204" pitchFamily="34" charset="0"/>
              </a:rPr>
              <a:t>I strive for challenge and not merely “doing your best.”</a:t>
            </a:r>
          </a:p>
          <a:p>
            <a:pPr marL="228600" lvl="0" indent="-228600" algn="l" rtl="0">
              <a:lnSpc>
                <a:spcPct val="100000"/>
              </a:lnSpc>
              <a:spcBef>
                <a:spcPts val="0"/>
              </a:spcBef>
              <a:spcAft>
                <a:spcPts val="0"/>
              </a:spcAft>
              <a:buSzPts val="1100"/>
              <a:buFont typeface="+mj-lt"/>
              <a:buChar char="•"/>
            </a:pPr>
            <a:r>
              <a:rPr lang="en">
                <a:latin typeface="Calibri" panose="020F0502020204030204" pitchFamily="34" charset="0"/>
                <a:cs typeface="Calibri" panose="020F0502020204030204" pitchFamily="34" charset="0"/>
              </a:rPr>
              <a:t>I give and help students understand feedback and I interpret and act on feedback to me.</a:t>
            </a:r>
          </a:p>
          <a:p>
            <a:pPr marL="228600" lvl="0" indent="-228600" algn="l" rtl="0">
              <a:lnSpc>
                <a:spcPct val="100000"/>
              </a:lnSpc>
              <a:spcBef>
                <a:spcPts val="0"/>
              </a:spcBef>
              <a:spcAft>
                <a:spcPts val="0"/>
              </a:spcAft>
              <a:buSzPts val="1100"/>
              <a:buFont typeface="+mj-lt"/>
              <a:buChar char="•"/>
            </a:pPr>
            <a:r>
              <a:rPr lang="en">
                <a:latin typeface="Calibri" panose="020F0502020204030204" pitchFamily="34" charset="0"/>
                <a:cs typeface="Calibri" panose="020F0502020204030204" pitchFamily="34" charset="0"/>
              </a:rPr>
              <a:t>I engage in dialogue as much as monologue.</a:t>
            </a:r>
          </a:p>
          <a:p>
            <a:pPr marL="228600" lvl="0" indent="-228600" algn="l" rtl="0">
              <a:lnSpc>
                <a:spcPct val="100000"/>
              </a:lnSpc>
              <a:spcBef>
                <a:spcPts val="0"/>
              </a:spcBef>
              <a:spcAft>
                <a:spcPts val="0"/>
              </a:spcAft>
              <a:buSzPts val="1100"/>
              <a:buFont typeface="+mj-lt"/>
              <a:buChar char="•"/>
            </a:pPr>
            <a:r>
              <a:rPr lang="en" sz="1050">
                <a:solidFill>
                  <a:srgbClr val="666666"/>
                </a:solidFill>
                <a:latin typeface="Calibri" panose="020F0502020204030204" pitchFamily="34" charset="0"/>
                <a:cs typeface="Calibri" panose="020F0502020204030204" pitchFamily="34" charset="0"/>
              </a:rPr>
              <a:t>I explicitly inform students what successful impact looks like from the outset </a:t>
            </a:r>
            <a:r>
              <a:rPr lang="en">
                <a:solidFill>
                  <a:schemeClr val="dk1"/>
                </a:solidFill>
                <a:latin typeface="Calibri" panose="020F0502020204030204" pitchFamily="34" charset="0"/>
                <a:cs typeface="Calibri" panose="020F0502020204030204" pitchFamily="34" charset="0"/>
              </a:rPr>
              <a:t>(provide success criteria).</a:t>
            </a:r>
          </a:p>
          <a:p>
            <a:pPr marL="228600" lvl="0" indent="-228600" algn="l" rtl="0">
              <a:lnSpc>
                <a:spcPct val="100000"/>
              </a:lnSpc>
              <a:spcBef>
                <a:spcPts val="0"/>
              </a:spcBef>
              <a:spcAft>
                <a:spcPts val="0"/>
              </a:spcAft>
              <a:buSzPts val="1100"/>
              <a:buFont typeface="+mj-lt"/>
              <a:buChar char="•"/>
            </a:pPr>
            <a:r>
              <a:rPr lang="en">
                <a:solidFill>
                  <a:schemeClr val="dk1"/>
                </a:solidFill>
                <a:latin typeface="Calibri" panose="020F0502020204030204" pitchFamily="34" charset="0"/>
                <a:cs typeface="Calibri" panose="020F0502020204030204" pitchFamily="34" charset="0"/>
              </a:rPr>
              <a:t>I build relationships and trust so that learning can occur in a place where it is safe to make mistakes and learn from others.</a:t>
            </a:r>
          </a:p>
          <a:p>
            <a:pPr marL="228600" lvl="0" indent="-228600" algn="l" rtl="0">
              <a:lnSpc>
                <a:spcPct val="100000"/>
              </a:lnSpc>
              <a:spcBef>
                <a:spcPts val="0"/>
              </a:spcBef>
              <a:spcAft>
                <a:spcPts val="0"/>
              </a:spcAft>
              <a:buSzPts val="1100"/>
              <a:buFont typeface="+mj-lt"/>
              <a:buChar char="•"/>
            </a:pPr>
            <a:r>
              <a:rPr lang="en">
                <a:solidFill>
                  <a:schemeClr val="dk1"/>
                </a:solidFill>
                <a:latin typeface="Calibri" panose="020F0502020204030204" pitchFamily="34" charset="0"/>
                <a:cs typeface="Calibri" panose="020F0502020204030204" pitchFamily="34" charset="0"/>
              </a:rPr>
              <a:t>I focus on learning and the language of learning.</a:t>
            </a:r>
          </a:p>
          <a:p>
            <a:pPr marL="158750" lvl="0" indent="0" algn="l" rtl="0">
              <a:lnSpc>
                <a:spcPct val="100000"/>
              </a:lnSpc>
              <a:spcBef>
                <a:spcPts val="0"/>
              </a:spcBef>
              <a:spcAft>
                <a:spcPts val="0"/>
              </a:spcAft>
              <a:buClr>
                <a:schemeClr val="dk1"/>
              </a:buClr>
              <a:buSzPts val="1100"/>
              <a:buNone/>
            </a:pPr>
            <a:endParaRPr lang="en">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US">
                <a:latin typeface="Calibri"/>
                <a:cs typeface="Calibri"/>
              </a:rPr>
              <a:t>Collaborative teams </a:t>
            </a:r>
            <a:r>
              <a:rPr lang="en-US" b="0">
                <a:latin typeface="Calibri"/>
                <a:cs typeface="Calibri"/>
              </a:rPr>
              <a:t>can use Hattie's 10 </a:t>
            </a:r>
            <a:r>
              <a:rPr lang="en-US" b="0" err="1">
                <a:latin typeface="Calibri"/>
                <a:cs typeface="Calibri"/>
              </a:rPr>
              <a:t>Mindframes</a:t>
            </a:r>
            <a:r>
              <a:rPr lang="en-US" b="0">
                <a:latin typeface="Calibri"/>
                <a:cs typeface="Calibri"/>
              </a:rPr>
              <a:t> for Visible Learning to strengthen shared beliefs by fostering a collective commitment to reflection, evidence-based practice, and student-centered learning. </a:t>
            </a:r>
          </a:p>
          <a:p>
            <a:pPr marL="0" lvl="0" indent="0" algn="l" rtl="0">
              <a:lnSpc>
                <a:spcPct val="100000"/>
              </a:lnSpc>
              <a:spcBef>
                <a:spcPts val="0"/>
              </a:spcBef>
              <a:spcAft>
                <a:spcPts val="0"/>
              </a:spcAft>
              <a:buSzPts val="1100"/>
              <a:buNone/>
            </a:pPr>
            <a:endParaRPr lang="en" b="1">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US" b="1">
                <a:latin typeface="Calibri" panose="020F0502020204030204" pitchFamily="34" charset="0"/>
                <a:cs typeface="Calibri" panose="020F0502020204030204" pitchFamily="34" charset="0"/>
              </a:rPr>
              <a:t>Activity</a:t>
            </a:r>
            <a:endParaRPr b="1">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a:latin typeface="Calibri" panose="020F0502020204030204" pitchFamily="34" charset="0"/>
                <a:cs typeface="Calibri" panose="020F0502020204030204" pitchFamily="34" charset="0"/>
              </a:rPr>
              <a:t>Provide the Mindframes handout to participants. </a:t>
            </a:r>
          </a:p>
          <a:p>
            <a:pPr marL="171450" lvl="0" indent="-171450" algn="l" rtl="0">
              <a:lnSpc>
                <a:spcPct val="100000"/>
              </a:lnSpc>
              <a:spcBef>
                <a:spcPts val="0"/>
              </a:spcBef>
              <a:spcAft>
                <a:spcPts val="0"/>
              </a:spcAft>
              <a:buSzPts val="1100"/>
              <a:buFont typeface="Arial" panose="020B0604020202020204" pitchFamily="34" charset="0"/>
              <a:buChar char="•"/>
            </a:pPr>
            <a:r>
              <a:rPr lang="en">
                <a:latin typeface="Calibri" panose="020F0502020204030204" pitchFamily="34" charset="0"/>
                <a:cs typeface="Calibri" panose="020F0502020204030204" pitchFamily="34" charset="0"/>
              </a:rPr>
              <a:t>Working in small groups, have participants discuss which mindframes they believe are most important to high impact collaborative teams and why. </a:t>
            </a:r>
          </a:p>
          <a:p>
            <a:pPr marL="171450" lvl="0" indent="-171450" algn="l" rtl="0">
              <a:lnSpc>
                <a:spcPct val="100000"/>
              </a:lnSpc>
              <a:spcBef>
                <a:spcPts val="0"/>
              </a:spcBef>
              <a:spcAft>
                <a:spcPts val="0"/>
              </a:spcAft>
              <a:buSzPts val="1100"/>
              <a:buFont typeface="Arial" panose="020B0604020202020204" pitchFamily="34" charset="0"/>
              <a:buChar char="•"/>
            </a:pPr>
            <a:r>
              <a:rPr lang="en">
                <a:latin typeface="Calibri" panose="020F0502020204030204" pitchFamily="34" charset="0"/>
                <a:cs typeface="Calibri" panose="020F0502020204030204" pitchFamily="34" charset="0"/>
              </a:rPr>
              <a:t>Have them circle 5 they feel are most critical for collaborative teams. </a:t>
            </a:r>
          </a:p>
          <a:p>
            <a:pPr marL="171450" lvl="0" indent="-171450" algn="l" rtl="0">
              <a:lnSpc>
                <a:spcPct val="100000"/>
              </a:lnSpc>
              <a:spcBef>
                <a:spcPts val="0"/>
              </a:spcBef>
              <a:spcAft>
                <a:spcPts val="0"/>
              </a:spcAft>
              <a:buSzPts val="1100"/>
              <a:buFont typeface="Arial" panose="020B0604020202020204" pitchFamily="34" charset="0"/>
              <a:buChar char="•"/>
            </a:pPr>
            <a:r>
              <a:rPr lang="en">
                <a:latin typeface="Calibri" panose="020F0502020204030204" pitchFamily="34" charset="0"/>
                <a:cs typeface="Calibri" panose="020F0502020204030204" pitchFamily="34" charset="0"/>
              </a:rPr>
              <a:t>Have participants add mindframes of their own that they feel are important but not included in Hattie’s list.  </a:t>
            </a:r>
          </a:p>
          <a:p>
            <a:pPr marL="171450" lvl="0" indent="-171450" algn="l" rtl="0">
              <a:lnSpc>
                <a:spcPct val="100000"/>
              </a:lnSpc>
              <a:spcBef>
                <a:spcPts val="0"/>
              </a:spcBef>
              <a:spcAft>
                <a:spcPts val="0"/>
              </a:spcAft>
              <a:buSzPts val="1100"/>
              <a:buFont typeface="Arial" panose="020B0604020202020204" pitchFamily="34" charset="0"/>
              <a:buChar char="•"/>
            </a:pPr>
            <a:r>
              <a:rPr lang="en">
                <a:latin typeface="Calibri" panose="020F0502020204030204" pitchFamily="34" charset="0"/>
                <a:cs typeface="Calibri" panose="020F0502020204030204" pitchFamily="34" charset="0"/>
              </a:rPr>
              <a:t>Provide time for each small group to share their choices and justifications with the larger group.</a:t>
            </a:r>
            <a:endParaRPr>
              <a:latin typeface="Calibri" panose="020F0502020204030204" pitchFamily="34" charset="0"/>
              <a:cs typeface="Calibri" panose="020F0502020204030204" pitchFamily="34" charset="0"/>
            </a:endParaRPr>
          </a:p>
          <a:p>
            <a:pPr marL="0" lvl="0" indent="0" algn="l" rtl="0">
              <a:lnSpc>
                <a:spcPct val="115000"/>
              </a:lnSpc>
              <a:spcBef>
                <a:spcPts val="1200"/>
              </a:spcBef>
              <a:spcAft>
                <a:spcPts val="0"/>
              </a:spcAft>
              <a:buClr>
                <a:schemeClr val="dk1"/>
              </a:buClr>
              <a:buSzPts val="1100"/>
              <a:buFont typeface="Arial"/>
              <a:buNone/>
            </a:pPr>
            <a:endParaRPr lang="en" b="1">
              <a:solidFill>
                <a:schemeClr val="dk1"/>
              </a:solidFill>
              <a:latin typeface="Calibri" panose="020F0502020204030204" pitchFamily="34" charset="0"/>
              <a:cs typeface="Calibri" panose="020F0502020204030204" pitchFamily="34" charset="0"/>
            </a:endParaRPr>
          </a:p>
          <a:p>
            <a:pPr marL="0" indent="0">
              <a:lnSpc>
                <a:spcPct val="115000"/>
              </a:lnSpc>
              <a:spcBef>
                <a:spcPts val="1200"/>
              </a:spcBef>
              <a:buClr>
                <a:schemeClr val="dk1"/>
              </a:buClr>
              <a:buNone/>
            </a:pPr>
            <a:r>
              <a:rPr lang="en" b="1">
                <a:solidFill>
                  <a:schemeClr val="tx1"/>
                </a:solidFill>
                <a:latin typeface="Calibri" panose="020F0502020204030204" pitchFamily="34" charset="0"/>
                <a:cs typeface="Calibri" panose="020F0502020204030204" pitchFamily="34" charset="0"/>
              </a:rPr>
              <a:t>References</a:t>
            </a:r>
          </a:p>
          <a:p>
            <a:pPr marL="171450" indent="-171450">
              <a:lnSpc>
                <a:spcPct val="115000"/>
              </a:lnSpc>
              <a:spcBef>
                <a:spcPts val="1200"/>
              </a:spcBef>
              <a:buClr>
                <a:schemeClr val="dk1"/>
              </a:buClr>
              <a:buFont typeface="Arial" panose="020B0604020202020204" pitchFamily="34" charset="0"/>
              <a:buChar char="•"/>
            </a:pPr>
            <a:r>
              <a:rPr lang="en">
                <a:solidFill>
                  <a:schemeClr val="tx1"/>
                </a:solidFill>
                <a:latin typeface="Calibri" panose="020F0502020204030204" pitchFamily="34" charset="0"/>
                <a:cs typeface="Calibri" panose="020F0502020204030204" pitchFamily="34" charset="0"/>
              </a:rPr>
              <a:t>Bloomberg, P., &amp; Pitchford, B. (2016). </a:t>
            </a:r>
            <a:r>
              <a:rPr lang="en" i="1">
                <a:solidFill>
                  <a:schemeClr val="tx1"/>
                </a:solidFill>
                <a:latin typeface="Calibri" panose="020F0502020204030204" pitchFamily="34" charset="0"/>
                <a:cs typeface="Calibri" panose="020F0502020204030204" pitchFamily="34" charset="0"/>
              </a:rPr>
              <a:t>Leading impact teams: Building a culture of efficacy </a:t>
            </a:r>
            <a:r>
              <a:rPr lang="en">
                <a:solidFill>
                  <a:schemeClr val="tx1"/>
                </a:solidFill>
                <a:latin typeface="Calibri" panose="020F0502020204030204" pitchFamily="34" charset="0"/>
                <a:cs typeface="Calibri" panose="020F0502020204030204" pitchFamily="34" charset="0"/>
              </a:rPr>
              <a:t>(1st ed.). Corwin. </a:t>
            </a:r>
          </a:p>
          <a:p>
            <a:pPr marL="171450" indent="-171450">
              <a:lnSpc>
                <a:spcPct val="115000"/>
              </a:lnSpc>
              <a:spcBef>
                <a:spcPts val="1200"/>
              </a:spcBef>
              <a:buClr>
                <a:schemeClr val="dk1"/>
              </a:buClr>
              <a:buFont typeface="Arial" panose="020B0604020202020204" pitchFamily="34" charset="0"/>
              <a:buChar char="•"/>
            </a:pPr>
            <a:r>
              <a:rPr lang="en">
                <a:solidFill>
                  <a:schemeClr val="tx1"/>
                </a:solidFill>
                <a:latin typeface="Calibri"/>
                <a:cs typeface="Calibri"/>
              </a:rPr>
              <a:t>Hattie, J., &amp; Zierer, K. (2017).</a:t>
            </a:r>
            <a:r>
              <a:rPr lang="en" i="1">
                <a:solidFill>
                  <a:schemeClr val="tx1"/>
                </a:solidFill>
                <a:latin typeface="Calibri"/>
                <a:cs typeface="Calibri"/>
              </a:rPr>
              <a:t> 10 mindframes for visible learning. Teaching for success </a:t>
            </a:r>
            <a:r>
              <a:rPr lang="en">
                <a:solidFill>
                  <a:schemeClr val="tx1"/>
                </a:solidFill>
                <a:latin typeface="Calibri"/>
                <a:cs typeface="Calibri"/>
              </a:rPr>
              <a:t>(1st ed.). Routledge. </a:t>
            </a:r>
          </a:p>
          <a:p>
            <a:pPr marL="171450" lvl="0" indent="-171450" algn="l">
              <a:lnSpc>
                <a:spcPct val="100000"/>
              </a:lnSpc>
              <a:spcAft>
                <a:spcPts val="0"/>
              </a:spcAft>
              <a:buSzPts val="1100"/>
              <a:buFont typeface="Arial" panose="020B0604020202020204" pitchFamily="34" charset="0"/>
              <a:buChar char="•"/>
            </a:pPr>
            <a:endParaRPr lang="en">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1200"/>
              </a:spcBef>
              <a:spcAft>
                <a:spcPts val="1200"/>
              </a:spcAft>
              <a:buClr>
                <a:schemeClr val="dk1"/>
              </a:buClr>
              <a:buSzPts val="1100"/>
              <a:buFont typeface="Arial"/>
              <a:buNone/>
            </a:pPr>
            <a:endParaRPr>
              <a:solidFill>
                <a:schemeClr val="dk1"/>
              </a:solidFill>
              <a:latin typeface="Calibri" panose="020F0502020204030204" pitchFamily="34" charset="0"/>
              <a:cs typeface="Calibri" panose="020F050202020403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b="1">
                <a:latin typeface="Calibri" panose="020F0502020204030204" pitchFamily="34" charset="0"/>
                <a:cs typeface="Calibri" panose="020F0502020204030204" pitchFamily="34" charset="0"/>
              </a:rPr>
              <a:t>Handout CT 1.4</a:t>
            </a:r>
          </a:p>
          <a:p>
            <a:pPr marL="0" lvl="0" indent="0" algn="l" rtl="0">
              <a:lnSpc>
                <a:spcPct val="100000"/>
              </a:lnSpc>
              <a:spcBef>
                <a:spcPts val="0"/>
              </a:spcBef>
              <a:spcAft>
                <a:spcPts val="0"/>
              </a:spcAft>
              <a:buSzPts val="1100"/>
              <a:buNone/>
            </a:pPr>
            <a:r>
              <a:rPr lang="en-US" err="1">
                <a:latin typeface="Calibri"/>
                <a:cs typeface="Calibri"/>
              </a:rPr>
              <a:t>Mindframes</a:t>
            </a:r>
            <a:r>
              <a:rPr lang="en-US">
                <a:latin typeface="Calibri"/>
                <a:cs typeface="Calibri"/>
              </a:rPr>
              <a:t> for High Impact Teams</a:t>
            </a:r>
          </a:p>
          <a:p>
            <a:pPr marL="0" lvl="0" indent="0" algn="l" rtl="0">
              <a:lnSpc>
                <a:spcPct val="100000"/>
              </a:lnSpc>
              <a:spcBef>
                <a:spcPts val="0"/>
              </a:spcBef>
              <a:spcAft>
                <a:spcPts val="0"/>
              </a:spcAft>
              <a:buSzPts val="1100"/>
              <a:buNone/>
            </a:pPr>
            <a:endParaRPr lang="en-US">
              <a:solidFill>
                <a:srgbClr val="FF0000"/>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US" b="1">
                <a:latin typeface="Calibri" panose="020F0502020204030204" pitchFamily="34" charset="0"/>
                <a:cs typeface="Calibri" panose="020F0502020204030204" pitchFamily="34" charset="0"/>
              </a:rPr>
              <a:t>To Know/To Say</a:t>
            </a:r>
          </a:p>
          <a:p>
            <a:pPr marL="0" lvl="0" indent="0" algn="l" rtl="0">
              <a:lnSpc>
                <a:spcPct val="100000"/>
              </a:lnSpc>
              <a:spcBef>
                <a:spcPts val="0"/>
              </a:spcBef>
              <a:spcAft>
                <a:spcPts val="0"/>
              </a:spcAft>
              <a:buSzPts val="1100"/>
              <a:buNone/>
            </a:pPr>
            <a:r>
              <a:rPr lang="en-US">
                <a:latin typeface="Calibri" panose="020F0502020204030204" pitchFamily="34" charset="0"/>
                <a:cs typeface="Calibri" panose="020F0502020204030204" pitchFamily="34" charset="0"/>
              </a:rPr>
              <a:t>Along with intentional purpose, teams who share common beliefs can better align their purpose. </a:t>
            </a:r>
          </a:p>
          <a:p>
            <a:pPr marL="0" lvl="0" indent="0" algn="l" rtl="0">
              <a:lnSpc>
                <a:spcPct val="100000"/>
              </a:lnSpc>
              <a:spcBef>
                <a:spcPts val="0"/>
              </a:spcBef>
              <a:spcAft>
                <a:spcPts val="0"/>
              </a:spcAft>
              <a:buSzPts val="1100"/>
              <a:buNone/>
            </a:pPr>
            <a:endParaRPr lang="en-US">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US">
                <a:latin typeface="Calibri"/>
                <a:cs typeface="Calibri"/>
              </a:rPr>
              <a:t>The 10 </a:t>
            </a:r>
            <a:r>
              <a:rPr lang="en-US" b="0" err="1">
                <a:latin typeface="Calibri"/>
                <a:cs typeface="Calibri"/>
              </a:rPr>
              <a:t>Mindframes</a:t>
            </a:r>
            <a:r>
              <a:rPr lang="en-US" b="0">
                <a:latin typeface="Calibri"/>
                <a:cs typeface="Calibri"/>
              </a:rPr>
              <a:t> for Visible Learning, developed by John Hattie, are a set of beliefs and attitudes that educators should adopt to maximize student learning. They emphasize how teachers and school leaders think about </a:t>
            </a:r>
            <a:r>
              <a:rPr lang="en-US">
                <a:latin typeface="Calibri"/>
                <a:cs typeface="Calibri"/>
              </a:rPr>
              <a:t>their impact, rather than just what they do. </a:t>
            </a:r>
          </a:p>
          <a:p>
            <a:pPr marL="0" lvl="0" indent="0" algn="l" rtl="0">
              <a:lnSpc>
                <a:spcPct val="100000"/>
              </a:lnSpc>
              <a:spcBef>
                <a:spcPts val="0"/>
              </a:spcBef>
              <a:spcAft>
                <a:spcPts val="0"/>
              </a:spcAft>
              <a:buSzPts val="1100"/>
              <a:buNone/>
            </a:pPr>
            <a:endParaRPr lang="en-US">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US">
                <a:latin typeface="Calibri"/>
                <a:cs typeface="Calibri"/>
              </a:rPr>
              <a:t>The purpose of these </a:t>
            </a:r>
            <a:r>
              <a:rPr lang="en-US" err="1">
                <a:latin typeface="Calibri"/>
                <a:cs typeface="Calibri"/>
              </a:rPr>
              <a:t>mindframes</a:t>
            </a:r>
            <a:r>
              <a:rPr lang="en-US">
                <a:latin typeface="Calibri"/>
                <a:cs typeface="Calibri"/>
              </a:rPr>
              <a:t> is to create a culture where learning is visible, evidence-driven, and continuously improved.</a:t>
            </a:r>
            <a:r>
              <a:rPr lang="en-US" b="1">
                <a:latin typeface="Calibri"/>
                <a:cs typeface="Calibri"/>
              </a:rPr>
              <a:t> </a:t>
            </a:r>
            <a:r>
              <a:rPr lang="en-US">
                <a:latin typeface="Calibri"/>
                <a:cs typeface="Calibri"/>
              </a:rPr>
              <a:t>These </a:t>
            </a:r>
            <a:r>
              <a:rPr lang="en-US" err="1">
                <a:latin typeface="Calibri"/>
                <a:cs typeface="Calibri"/>
              </a:rPr>
              <a:t>mindframes</a:t>
            </a:r>
            <a:r>
              <a:rPr lang="en-US">
                <a:latin typeface="Calibri"/>
                <a:cs typeface="Calibri"/>
              </a:rPr>
              <a:t> have particular relevance to implementing high impact collaborative teams focused on improving student outcomes. The 10 </a:t>
            </a:r>
            <a:r>
              <a:rPr lang="en-US" err="1">
                <a:latin typeface="Calibri"/>
                <a:cs typeface="Calibri"/>
              </a:rPr>
              <a:t>Mindframes</a:t>
            </a:r>
            <a:r>
              <a:rPr lang="en-US">
                <a:latin typeface="Calibri"/>
                <a:cs typeface="Calibri"/>
              </a:rPr>
              <a:t> for Visible Learning are as follows (they appear on 2 slides – notes are duplicated):</a:t>
            </a:r>
          </a:p>
          <a:p>
            <a:pPr marL="228600" lvl="0" indent="-228600" algn="l" rtl="0">
              <a:lnSpc>
                <a:spcPct val="100000"/>
              </a:lnSpc>
              <a:spcBef>
                <a:spcPts val="0"/>
              </a:spcBef>
              <a:spcAft>
                <a:spcPts val="0"/>
              </a:spcAft>
              <a:buSzPts val="1100"/>
              <a:buFont typeface="+mj-lt"/>
              <a:buChar char="•"/>
            </a:pPr>
            <a:r>
              <a:rPr lang="en-US">
                <a:latin typeface="Calibri" panose="020F0502020204030204" pitchFamily="34" charset="0"/>
                <a:cs typeface="Calibri" panose="020F0502020204030204" pitchFamily="34" charset="0"/>
              </a:rPr>
              <a:t>I am an evaluator of impact on student learning.</a:t>
            </a:r>
          </a:p>
          <a:p>
            <a:pPr marL="228600" lvl="0" indent="-228600" algn="l" rtl="0">
              <a:lnSpc>
                <a:spcPct val="100000"/>
              </a:lnSpc>
              <a:spcBef>
                <a:spcPts val="0"/>
              </a:spcBef>
              <a:spcAft>
                <a:spcPts val="0"/>
              </a:spcAft>
              <a:buSzPts val="1100"/>
              <a:buFont typeface="+mj-lt"/>
              <a:buChar char="•"/>
            </a:pPr>
            <a:r>
              <a:rPr lang="en-US">
                <a:latin typeface="Calibri" panose="020F0502020204030204" pitchFamily="34" charset="0"/>
                <a:cs typeface="Calibri" panose="020F0502020204030204" pitchFamily="34" charset="0"/>
              </a:rPr>
              <a:t>I see assessment as informing my impact and next steps.</a:t>
            </a:r>
            <a:endParaRPr lang="en-US">
              <a:solidFill>
                <a:srgbClr val="000000"/>
              </a:solidFill>
              <a:latin typeface="Calibri" panose="020F0502020204030204" pitchFamily="34" charset="0"/>
              <a:cs typeface="Calibri" panose="020F0502020204030204" pitchFamily="34" charset="0"/>
            </a:endParaRPr>
          </a:p>
          <a:p>
            <a:pPr marL="228600" lvl="0" indent="-228600" algn="l" rtl="0">
              <a:lnSpc>
                <a:spcPct val="100000"/>
              </a:lnSpc>
              <a:spcBef>
                <a:spcPts val="0"/>
              </a:spcBef>
              <a:spcAft>
                <a:spcPts val="0"/>
              </a:spcAft>
              <a:buSzPts val="1100"/>
              <a:buFont typeface="+mj-lt"/>
              <a:buChar char="•"/>
            </a:pPr>
            <a:r>
              <a:rPr lang="en-US">
                <a:solidFill>
                  <a:schemeClr val="dk1"/>
                </a:solidFill>
                <a:latin typeface="Calibri" panose="020F0502020204030204" pitchFamily="34" charset="0"/>
                <a:cs typeface="Calibri" panose="020F0502020204030204" pitchFamily="34" charset="0"/>
              </a:rPr>
              <a:t>I collaborate with my peers and my students about my conceptions of progress and my impact.</a:t>
            </a:r>
          </a:p>
          <a:p>
            <a:pPr marL="228600" lvl="0" indent="-228600" algn="l" rtl="0">
              <a:lnSpc>
                <a:spcPct val="100000"/>
              </a:lnSpc>
              <a:spcBef>
                <a:spcPts val="0"/>
              </a:spcBef>
              <a:spcAft>
                <a:spcPts val="0"/>
              </a:spcAft>
              <a:buSzPts val="1100"/>
              <a:buFont typeface="+mj-lt"/>
              <a:buChar char="•"/>
            </a:pPr>
            <a:r>
              <a:rPr lang="en-US">
                <a:latin typeface="Calibri" panose="020F0502020204030204" pitchFamily="34" charset="0"/>
                <a:cs typeface="Calibri" panose="020F0502020204030204" pitchFamily="34" charset="0"/>
              </a:rPr>
              <a:t>I am a change agent and believe all students can improve.</a:t>
            </a:r>
          </a:p>
          <a:p>
            <a:pPr marL="228600" lvl="0" indent="-228600" algn="l" rtl="0">
              <a:lnSpc>
                <a:spcPct val="100000"/>
              </a:lnSpc>
              <a:spcBef>
                <a:spcPts val="0"/>
              </a:spcBef>
              <a:spcAft>
                <a:spcPts val="0"/>
              </a:spcAft>
              <a:buSzPts val="1100"/>
              <a:buFont typeface="+mj-lt"/>
              <a:buChar char="•"/>
            </a:pPr>
            <a:r>
              <a:rPr lang="en-US">
                <a:latin typeface="Calibri" panose="020F0502020204030204" pitchFamily="34" charset="0"/>
                <a:cs typeface="Calibri" panose="020F0502020204030204" pitchFamily="34" charset="0"/>
              </a:rPr>
              <a:t>I strive for challenge and not merely “doing your best.”</a:t>
            </a:r>
          </a:p>
          <a:p>
            <a:pPr marL="228600" lvl="0" indent="-228600" algn="l" rtl="0">
              <a:lnSpc>
                <a:spcPct val="100000"/>
              </a:lnSpc>
              <a:spcBef>
                <a:spcPts val="0"/>
              </a:spcBef>
              <a:spcAft>
                <a:spcPts val="0"/>
              </a:spcAft>
              <a:buSzPts val="1100"/>
              <a:buFont typeface="+mj-lt"/>
              <a:buChar char="•"/>
            </a:pPr>
            <a:r>
              <a:rPr lang="en-US">
                <a:latin typeface="Calibri" panose="020F0502020204030204" pitchFamily="34" charset="0"/>
                <a:cs typeface="Calibri" panose="020F0502020204030204" pitchFamily="34" charset="0"/>
              </a:rPr>
              <a:t>I give and help students understand feedback and I interpret and act on feedback to me.</a:t>
            </a:r>
          </a:p>
          <a:p>
            <a:pPr marL="228600" lvl="0" indent="-228600" algn="l" rtl="0">
              <a:lnSpc>
                <a:spcPct val="100000"/>
              </a:lnSpc>
              <a:spcBef>
                <a:spcPts val="0"/>
              </a:spcBef>
              <a:spcAft>
                <a:spcPts val="0"/>
              </a:spcAft>
              <a:buSzPts val="1100"/>
              <a:buFont typeface="+mj-lt"/>
              <a:buChar char="•"/>
            </a:pPr>
            <a:r>
              <a:rPr lang="en-US">
                <a:latin typeface="Calibri" panose="020F0502020204030204" pitchFamily="34" charset="0"/>
                <a:cs typeface="Calibri" panose="020F0502020204030204" pitchFamily="34" charset="0"/>
              </a:rPr>
              <a:t>I engage in dialogue as much as monologue.</a:t>
            </a:r>
          </a:p>
          <a:p>
            <a:pPr marL="228600" lvl="0" indent="-228600" algn="l" rtl="0">
              <a:lnSpc>
                <a:spcPct val="100000"/>
              </a:lnSpc>
              <a:spcBef>
                <a:spcPts val="0"/>
              </a:spcBef>
              <a:spcAft>
                <a:spcPts val="0"/>
              </a:spcAft>
              <a:buSzPts val="1100"/>
              <a:buFont typeface="+mj-lt"/>
              <a:buChar char="•"/>
            </a:pPr>
            <a:r>
              <a:rPr lang="en-US" sz="1050">
                <a:solidFill>
                  <a:srgbClr val="666666"/>
                </a:solidFill>
                <a:latin typeface="Calibri" panose="020F0502020204030204" pitchFamily="34" charset="0"/>
                <a:cs typeface="Calibri" panose="020F0502020204030204" pitchFamily="34" charset="0"/>
              </a:rPr>
              <a:t>I explicitly inform students what successful impact looks like from the outset </a:t>
            </a:r>
            <a:r>
              <a:rPr lang="en-US">
                <a:solidFill>
                  <a:schemeClr val="dk1"/>
                </a:solidFill>
                <a:latin typeface="Calibri" panose="020F0502020204030204" pitchFamily="34" charset="0"/>
                <a:cs typeface="Calibri" panose="020F0502020204030204" pitchFamily="34" charset="0"/>
              </a:rPr>
              <a:t>(provide success criteria).</a:t>
            </a:r>
          </a:p>
          <a:p>
            <a:pPr marL="228600" lvl="0" indent="-228600" algn="l" rtl="0">
              <a:lnSpc>
                <a:spcPct val="100000"/>
              </a:lnSpc>
              <a:spcBef>
                <a:spcPts val="0"/>
              </a:spcBef>
              <a:spcAft>
                <a:spcPts val="0"/>
              </a:spcAft>
              <a:buSzPts val="1100"/>
              <a:buFont typeface="+mj-lt"/>
              <a:buChar char="•"/>
            </a:pPr>
            <a:r>
              <a:rPr lang="en-US">
                <a:solidFill>
                  <a:schemeClr val="dk1"/>
                </a:solidFill>
                <a:latin typeface="Calibri" panose="020F0502020204030204" pitchFamily="34" charset="0"/>
                <a:cs typeface="Calibri" panose="020F0502020204030204" pitchFamily="34" charset="0"/>
              </a:rPr>
              <a:t>I build relationships and trust so that learning can occur in a place where it is safe to make mistakes and learn from others.</a:t>
            </a:r>
          </a:p>
          <a:p>
            <a:pPr marL="228600" lvl="0" indent="-228600" algn="l" rtl="0">
              <a:lnSpc>
                <a:spcPct val="100000"/>
              </a:lnSpc>
              <a:spcBef>
                <a:spcPts val="0"/>
              </a:spcBef>
              <a:spcAft>
                <a:spcPts val="0"/>
              </a:spcAft>
              <a:buSzPts val="1100"/>
              <a:buFont typeface="+mj-lt"/>
              <a:buChar char="•"/>
            </a:pPr>
            <a:r>
              <a:rPr lang="en-US">
                <a:solidFill>
                  <a:schemeClr val="dk1"/>
                </a:solidFill>
                <a:latin typeface="Calibri" panose="020F0502020204030204" pitchFamily="34" charset="0"/>
                <a:cs typeface="Calibri" panose="020F0502020204030204" pitchFamily="34" charset="0"/>
              </a:rPr>
              <a:t>I focus on learning and the language of learning.</a:t>
            </a:r>
          </a:p>
          <a:p>
            <a:pPr marL="158750" lvl="0" indent="0" algn="l" rtl="0">
              <a:lnSpc>
                <a:spcPct val="100000"/>
              </a:lnSpc>
              <a:spcBef>
                <a:spcPts val="0"/>
              </a:spcBef>
              <a:spcAft>
                <a:spcPts val="0"/>
              </a:spcAft>
              <a:buClr>
                <a:schemeClr val="dk1"/>
              </a:buClr>
              <a:buSzPts val="1100"/>
              <a:buNone/>
            </a:pPr>
            <a:endParaRPr lang="en-US">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US">
                <a:latin typeface="Calibri"/>
                <a:cs typeface="Calibri"/>
              </a:rPr>
              <a:t>Collaborative teams </a:t>
            </a:r>
            <a:r>
              <a:rPr lang="en-US" b="0">
                <a:latin typeface="Calibri"/>
                <a:cs typeface="Calibri"/>
              </a:rPr>
              <a:t>can use Hattie's 10 </a:t>
            </a:r>
            <a:r>
              <a:rPr lang="en-US" b="0" err="1">
                <a:latin typeface="Calibri"/>
                <a:cs typeface="Calibri"/>
              </a:rPr>
              <a:t>Mindframes</a:t>
            </a:r>
            <a:r>
              <a:rPr lang="en-US" b="0">
                <a:latin typeface="Calibri"/>
                <a:cs typeface="Calibri"/>
              </a:rPr>
              <a:t> for Visible Learning to strengthen shared beliefs by fostering a collective commitment to reflection, evidence-based practice, and student-centered learning. </a:t>
            </a:r>
          </a:p>
          <a:p>
            <a:pPr marL="0" lvl="0" indent="0" algn="l" rtl="0">
              <a:lnSpc>
                <a:spcPct val="100000"/>
              </a:lnSpc>
              <a:spcBef>
                <a:spcPts val="0"/>
              </a:spcBef>
              <a:spcAft>
                <a:spcPts val="0"/>
              </a:spcAft>
              <a:buSzPts val="1100"/>
              <a:buNone/>
            </a:pPr>
            <a:endParaRPr lang="en-US" b="1">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US" b="1">
                <a:latin typeface="Calibri" panose="020F0502020204030204" pitchFamily="34" charset="0"/>
                <a:cs typeface="Calibri" panose="020F0502020204030204" pitchFamily="34" charset="0"/>
              </a:rPr>
              <a:t>Activity</a:t>
            </a:r>
          </a:p>
          <a:p>
            <a:pPr marL="0" lvl="0" indent="0" algn="l" rtl="0">
              <a:lnSpc>
                <a:spcPct val="100000"/>
              </a:lnSpc>
              <a:spcBef>
                <a:spcPts val="0"/>
              </a:spcBef>
              <a:spcAft>
                <a:spcPts val="0"/>
              </a:spcAft>
              <a:buSzPts val="1100"/>
              <a:buNone/>
            </a:pPr>
            <a:r>
              <a:rPr lang="en-US">
                <a:latin typeface="Calibri"/>
                <a:cs typeface="Calibri"/>
              </a:rPr>
              <a:t>Provide the </a:t>
            </a:r>
            <a:r>
              <a:rPr lang="en-US" err="1">
                <a:latin typeface="Calibri"/>
                <a:cs typeface="Calibri"/>
              </a:rPr>
              <a:t>Mindframes</a:t>
            </a:r>
            <a:r>
              <a:rPr lang="en-US">
                <a:latin typeface="Calibri"/>
                <a:cs typeface="Calibri"/>
              </a:rPr>
              <a:t> handout to participants. </a:t>
            </a:r>
          </a:p>
          <a:p>
            <a:pPr marL="171450" lvl="0" indent="-171450" algn="l" rtl="0">
              <a:lnSpc>
                <a:spcPct val="100000"/>
              </a:lnSpc>
              <a:spcBef>
                <a:spcPts val="0"/>
              </a:spcBef>
              <a:spcAft>
                <a:spcPts val="0"/>
              </a:spcAft>
              <a:buSzPts val="1100"/>
              <a:buFont typeface="Arial" panose="020B0604020202020204" pitchFamily="34" charset="0"/>
              <a:buChar char="•"/>
            </a:pPr>
            <a:r>
              <a:rPr lang="en-US">
                <a:latin typeface="Calibri"/>
                <a:cs typeface="Calibri"/>
              </a:rPr>
              <a:t>Working in small groups, have participants discuss which </a:t>
            </a:r>
            <a:r>
              <a:rPr lang="en-US" err="1">
                <a:latin typeface="Calibri"/>
                <a:cs typeface="Calibri"/>
              </a:rPr>
              <a:t>mindframes</a:t>
            </a:r>
            <a:r>
              <a:rPr lang="en-US">
                <a:latin typeface="Calibri"/>
                <a:cs typeface="Calibri"/>
              </a:rPr>
              <a:t> they believe are most important to high impact collaborative teams and why. </a:t>
            </a:r>
          </a:p>
          <a:p>
            <a:pPr marL="171450" lvl="0" indent="-171450" algn="l" rtl="0">
              <a:lnSpc>
                <a:spcPct val="100000"/>
              </a:lnSpc>
              <a:spcBef>
                <a:spcPts val="0"/>
              </a:spcBef>
              <a:spcAft>
                <a:spcPts val="0"/>
              </a:spcAft>
              <a:buSzPts val="1100"/>
              <a:buFont typeface="Arial" panose="020B0604020202020204" pitchFamily="34" charset="0"/>
              <a:buChar char="•"/>
            </a:pPr>
            <a:r>
              <a:rPr lang="en-US">
                <a:latin typeface="Calibri" panose="020F0502020204030204" pitchFamily="34" charset="0"/>
                <a:cs typeface="Calibri" panose="020F0502020204030204" pitchFamily="34" charset="0"/>
              </a:rPr>
              <a:t>Have them circle 5 they feel are most critical for collaborative teams. </a:t>
            </a:r>
          </a:p>
          <a:p>
            <a:pPr marL="171450" lvl="0" indent="-171450" algn="l" rtl="0">
              <a:lnSpc>
                <a:spcPct val="100000"/>
              </a:lnSpc>
              <a:spcBef>
                <a:spcPts val="0"/>
              </a:spcBef>
              <a:spcAft>
                <a:spcPts val="0"/>
              </a:spcAft>
              <a:buSzPts val="1100"/>
              <a:buFont typeface="Arial" panose="020B0604020202020204" pitchFamily="34" charset="0"/>
              <a:buChar char="•"/>
            </a:pPr>
            <a:r>
              <a:rPr lang="en-US">
                <a:latin typeface="Calibri"/>
                <a:cs typeface="Calibri"/>
              </a:rPr>
              <a:t>Have participants add </a:t>
            </a:r>
            <a:r>
              <a:rPr lang="en-US" err="1">
                <a:latin typeface="Calibri"/>
                <a:cs typeface="Calibri"/>
              </a:rPr>
              <a:t>mindframes</a:t>
            </a:r>
            <a:r>
              <a:rPr lang="en-US">
                <a:latin typeface="Calibri"/>
                <a:cs typeface="Calibri"/>
              </a:rPr>
              <a:t> of their own that they feel are important but not included in Hattie’s list.  </a:t>
            </a:r>
          </a:p>
          <a:p>
            <a:pPr marL="171450" lvl="0" indent="-171450" algn="l" rtl="0">
              <a:lnSpc>
                <a:spcPct val="100000"/>
              </a:lnSpc>
              <a:spcBef>
                <a:spcPts val="0"/>
              </a:spcBef>
              <a:spcAft>
                <a:spcPts val="0"/>
              </a:spcAft>
              <a:buSzPts val="1100"/>
              <a:buFont typeface="Arial" panose="020B0604020202020204" pitchFamily="34" charset="0"/>
              <a:buChar char="•"/>
            </a:pPr>
            <a:r>
              <a:rPr lang="en-US">
                <a:latin typeface="Calibri" panose="020F0502020204030204" pitchFamily="34" charset="0"/>
                <a:cs typeface="Calibri" panose="020F0502020204030204" pitchFamily="34" charset="0"/>
              </a:rPr>
              <a:t>Provide time for each small group to share their choices and justifications with the larger group.</a:t>
            </a:r>
          </a:p>
          <a:p>
            <a:pPr marL="0" lvl="0" indent="0" algn="l" rtl="0">
              <a:lnSpc>
                <a:spcPct val="115000"/>
              </a:lnSpc>
              <a:spcBef>
                <a:spcPts val="1200"/>
              </a:spcBef>
              <a:spcAft>
                <a:spcPts val="0"/>
              </a:spcAft>
              <a:buClr>
                <a:schemeClr val="dk1"/>
              </a:buClr>
              <a:buSzPts val="1100"/>
              <a:buFont typeface="Arial"/>
              <a:buNone/>
            </a:pPr>
            <a:endParaRPr lang="en-US" b="1">
              <a:solidFill>
                <a:schemeClr val="dk1"/>
              </a:solidFill>
              <a:latin typeface="Calibri" panose="020F0502020204030204" pitchFamily="34" charset="0"/>
              <a:cs typeface="Calibri" panose="020F0502020204030204" pitchFamily="34" charset="0"/>
            </a:endParaRPr>
          </a:p>
          <a:p>
            <a:pPr marL="0" indent="0">
              <a:lnSpc>
                <a:spcPct val="115000"/>
              </a:lnSpc>
              <a:spcBef>
                <a:spcPts val="1200"/>
              </a:spcBef>
              <a:buClr>
                <a:schemeClr val="dk1"/>
              </a:buClr>
              <a:buNone/>
            </a:pPr>
            <a:r>
              <a:rPr lang="en-US" b="1">
                <a:solidFill>
                  <a:schemeClr val="tx1"/>
                </a:solidFill>
                <a:latin typeface="Calibri" panose="020F0502020204030204" pitchFamily="34" charset="0"/>
                <a:cs typeface="Calibri" panose="020F0502020204030204" pitchFamily="34" charset="0"/>
              </a:rPr>
              <a:t>References</a:t>
            </a:r>
          </a:p>
          <a:p>
            <a:pPr marL="171450" indent="-171450">
              <a:lnSpc>
                <a:spcPct val="115000"/>
              </a:lnSpc>
              <a:spcBef>
                <a:spcPts val="1200"/>
              </a:spcBef>
              <a:buClr>
                <a:schemeClr val="dk1"/>
              </a:buClr>
              <a:buFont typeface="Arial" panose="020B0604020202020204" pitchFamily="34" charset="0"/>
              <a:buChar char="•"/>
            </a:pPr>
            <a:r>
              <a:rPr lang="en-US">
                <a:solidFill>
                  <a:schemeClr val="tx1"/>
                </a:solidFill>
                <a:latin typeface="Calibri" panose="020F0502020204030204" pitchFamily="34" charset="0"/>
                <a:cs typeface="Calibri" panose="020F0502020204030204" pitchFamily="34" charset="0"/>
              </a:rPr>
              <a:t>Bloomberg, P., &amp; Pitchford, B. (2016). </a:t>
            </a:r>
            <a:r>
              <a:rPr lang="en-US" i="1">
                <a:solidFill>
                  <a:schemeClr val="tx1"/>
                </a:solidFill>
                <a:latin typeface="Calibri" panose="020F0502020204030204" pitchFamily="34" charset="0"/>
                <a:cs typeface="Calibri" panose="020F0502020204030204" pitchFamily="34" charset="0"/>
              </a:rPr>
              <a:t>Leading impact teams: Building a culture of efficacy </a:t>
            </a:r>
            <a:r>
              <a:rPr lang="en-US">
                <a:solidFill>
                  <a:schemeClr val="tx1"/>
                </a:solidFill>
                <a:latin typeface="Calibri" panose="020F0502020204030204" pitchFamily="34" charset="0"/>
                <a:cs typeface="Calibri" panose="020F0502020204030204" pitchFamily="34" charset="0"/>
              </a:rPr>
              <a:t>(1st ed.). Corwin. </a:t>
            </a:r>
          </a:p>
          <a:p>
            <a:pPr marL="171450" indent="-171450">
              <a:lnSpc>
                <a:spcPct val="115000"/>
              </a:lnSpc>
              <a:spcBef>
                <a:spcPts val="1200"/>
              </a:spcBef>
              <a:buClr>
                <a:schemeClr val="dk1"/>
              </a:buClr>
              <a:buFont typeface="Arial" panose="020B0604020202020204" pitchFamily="34" charset="0"/>
              <a:buChar char="•"/>
            </a:pPr>
            <a:r>
              <a:rPr lang="en-US">
                <a:solidFill>
                  <a:schemeClr val="tx1"/>
                </a:solidFill>
                <a:latin typeface="Calibri"/>
                <a:cs typeface="Calibri"/>
              </a:rPr>
              <a:t>Hattie, J., &amp; Zierer, K. (2017).</a:t>
            </a:r>
            <a:r>
              <a:rPr lang="en-US" i="1">
                <a:solidFill>
                  <a:schemeClr val="tx1"/>
                </a:solidFill>
                <a:latin typeface="Calibri"/>
                <a:cs typeface="Calibri"/>
              </a:rPr>
              <a:t> 10 </a:t>
            </a:r>
            <a:r>
              <a:rPr lang="en-US" i="1" err="1">
                <a:solidFill>
                  <a:schemeClr val="tx1"/>
                </a:solidFill>
                <a:latin typeface="Calibri"/>
                <a:cs typeface="Calibri"/>
              </a:rPr>
              <a:t>mindframes</a:t>
            </a:r>
            <a:r>
              <a:rPr lang="en-US" i="1">
                <a:solidFill>
                  <a:schemeClr val="tx1"/>
                </a:solidFill>
                <a:latin typeface="Calibri"/>
                <a:cs typeface="Calibri"/>
              </a:rPr>
              <a:t> for visible learning. Teaching for success </a:t>
            </a:r>
            <a:r>
              <a:rPr lang="en-US">
                <a:solidFill>
                  <a:schemeClr val="tx1"/>
                </a:solidFill>
                <a:latin typeface="Calibri"/>
                <a:cs typeface="Calibri"/>
              </a:rPr>
              <a:t>(1st ed.). Routledge. </a:t>
            </a:r>
          </a:p>
        </p:txBody>
      </p:sp>
    </p:spTree>
    <p:extLst>
      <p:ext uri="{BB962C8B-B14F-4D97-AF65-F5344CB8AC3E}">
        <p14:creationId xmlns:p14="http://schemas.microsoft.com/office/powerpoint/2010/main" val="29118194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2c7f28ce91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6" name="Google Shape;626;g2c7f28ce91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a:solidFill>
                  <a:srgbClr val="0D0D0D"/>
                </a:solidFill>
                <a:highlight>
                  <a:srgbClr val="E1F0FE"/>
                </a:highlight>
                <a:latin typeface="Calibri" panose="020F0502020204030204" pitchFamily="34" charset="0"/>
                <a:cs typeface="Calibri" panose="020F0502020204030204" pitchFamily="34" charset="0"/>
              </a:rPr>
              <a:t>To Know/To Say/</a:t>
            </a:r>
            <a:r>
              <a:rPr lang="en-US" b="1">
                <a:solidFill>
                  <a:srgbClr val="0D0D0D"/>
                </a:solidFill>
                <a:highlight>
                  <a:srgbClr val="E1F0FE"/>
                </a:highlight>
                <a:latin typeface="Calibri" panose="020F0502020204030204" pitchFamily="34" charset="0"/>
                <a:cs typeface="Calibri" panose="020F0502020204030204" pitchFamily="34" charset="0"/>
              </a:rPr>
              <a:t>To Do</a:t>
            </a:r>
          </a:p>
          <a:p>
            <a:pPr marL="171450" lvl="0" indent="-171450" algn="l" rtl="0">
              <a:lnSpc>
                <a:spcPct val="100000"/>
              </a:lnSpc>
              <a:spcBef>
                <a:spcPts val="0"/>
              </a:spcBef>
              <a:spcAft>
                <a:spcPts val="0"/>
              </a:spcAft>
              <a:buSzPts val="1100"/>
              <a:buFont typeface="Arial" panose="020B0604020202020204" pitchFamily="34" charset="0"/>
              <a:buChar char="•"/>
            </a:pPr>
            <a:r>
              <a:rPr lang="en">
                <a:solidFill>
                  <a:srgbClr val="0D0D0D"/>
                </a:solidFill>
                <a:highlight>
                  <a:srgbClr val="E1F0FE"/>
                </a:highlight>
                <a:latin typeface="Calibri" panose="020F0502020204030204" pitchFamily="34" charset="0"/>
                <a:cs typeface="Calibri" panose="020F0502020204030204" pitchFamily="34" charset="0"/>
              </a:rPr>
              <a:t>Building a </a:t>
            </a:r>
            <a:r>
              <a:rPr lang="en" b="1">
                <a:solidFill>
                  <a:srgbClr val="0D0D0D"/>
                </a:solidFill>
                <a:highlight>
                  <a:srgbClr val="E1F0FE"/>
                </a:highlight>
                <a:latin typeface="Calibri" panose="020F0502020204030204" pitchFamily="34" charset="0"/>
                <a:cs typeface="Calibri" panose="020F0502020204030204" pitchFamily="34" charset="0"/>
              </a:rPr>
              <a:t>culture of data use goes hand-in-hand with the high impact team mindframes. Using data to guide decision making is one of the first and most important steps for teams whose goal is to improve student learning.</a:t>
            </a:r>
          </a:p>
          <a:p>
            <a:pPr marL="171450" lvl="0" indent="-171450" algn="l" rtl="0">
              <a:lnSpc>
                <a:spcPct val="100000"/>
              </a:lnSpc>
              <a:spcBef>
                <a:spcPts val="0"/>
              </a:spcBef>
              <a:spcAft>
                <a:spcPts val="0"/>
              </a:spcAft>
              <a:buSzPts val="1100"/>
              <a:buFont typeface="Arial" panose="020B0604020202020204" pitchFamily="34" charset="0"/>
              <a:buChar char="•"/>
            </a:pPr>
            <a:r>
              <a:rPr lang="en" b="1">
                <a:solidFill>
                  <a:srgbClr val="0D0D0D"/>
                </a:solidFill>
                <a:highlight>
                  <a:srgbClr val="E1F0FE"/>
                </a:highlight>
                <a:latin typeface="Calibri" panose="020F0502020204030204" pitchFamily="34" charset="0"/>
                <a:cs typeface="Calibri" panose="020F0502020204030204" pitchFamily="34" charset="0"/>
              </a:rPr>
              <a:t>There are three components which are critical to ensure that schools are set up to effectively support teams in using data: school leadership, continuous improvement mindset, and alignment.</a:t>
            </a:r>
          </a:p>
          <a:p>
            <a:pPr marL="628650" lvl="1" indent="-171450" algn="l" rtl="0">
              <a:lnSpc>
                <a:spcPct val="100000"/>
              </a:lnSpc>
              <a:spcBef>
                <a:spcPts val="0"/>
              </a:spcBef>
              <a:spcAft>
                <a:spcPts val="0"/>
              </a:spcAft>
              <a:buSzPts val="1100"/>
              <a:buFont typeface="Courier New" panose="02070309020205020404" pitchFamily="49" charset="0"/>
              <a:buChar char="o"/>
            </a:pPr>
            <a:r>
              <a:rPr lang="en" b="1">
                <a:solidFill>
                  <a:srgbClr val="0D0D0D"/>
                </a:solidFill>
                <a:highlight>
                  <a:srgbClr val="E1F0FE"/>
                </a:highlight>
                <a:latin typeface="Calibri" panose="020F0502020204030204" pitchFamily="34" charset="0"/>
                <a:cs typeface="Calibri" panose="020F0502020204030204" pitchFamily="34" charset="0"/>
              </a:rPr>
              <a:t>School Leadership. A culture of data can be established by setting clear expectations about data, providing access to data, modeling good data use, and allowing time and space for staff to engage with data.</a:t>
            </a:r>
          </a:p>
          <a:p>
            <a:pPr marL="628650" lvl="1" indent="-171450" algn="l" rtl="0">
              <a:lnSpc>
                <a:spcPct val="100000"/>
              </a:lnSpc>
              <a:spcBef>
                <a:spcPts val="0"/>
              </a:spcBef>
              <a:spcAft>
                <a:spcPts val="0"/>
              </a:spcAft>
              <a:buSzPts val="1100"/>
              <a:buFont typeface="Courier New" panose="02070309020205020404" pitchFamily="49" charset="0"/>
              <a:buChar char="o"/>
            </a:pPr>
            <a:r>
              <a:rPr lang="en" b="1">
                <a:solidFill>
                  <a:srgbClr val="0D0D0D"/>
                </a:solidFill>
                <a:highlight>
                  <a:srgbClr val="E1F0FE"/>
                </a:highlight>
                <a:latin typeface="Calibri" panose="020F0502020204030204" pitchFamily="34" charset="0"/>
                <a:cs typeface="Calibri" panose="020F0502020204030204" pitchFamily="34" charset="0"/>
              </a:rPr>
              <a:t>Continuous Improvement Mindset. When a school-wide continuous improvement effort is demonstrated through the use of data and collaborative inquiry, all staff embrace data as an important tool. </a:t>
            </a:r>
          </a:p>
          <a:p>
            <a:pPr marL="628650" lvl="1" indent="-171450" algn="l" rtl="0">
              <a:lnSpc>
                <a:spcPct val="100000"/>
              </a:lnSpc>
              <a:spcBef>
                <a:spcPts val="0"/>
              </a:spcBef>
              <a:spcAft>
                <a:spcPts val="0"/>
              </a:spcAft>
              <a:buSzPts val="1100"/>
              <a:buFont typeface="Courier New" panose="02070309020205020404" pitchFamily="49" charset="0"/>
              <a:buChar char="o"/>
            </a:pPr>
            <a:r>
              <a:rPr lang="en" b="1">
                <a:solidFill>
                  <a:srgbClr val="0D0D0D"/>
                </a:solidFill>
                <a:highlight>
                  <a:srgbClr val="E1F0FE"/>
                </a:highlight>
                <a:latin typeface="Calibri" panose="020F0502020204030204" pitchFamily="34" charset="0"/>
                <a:cs typeface="Calibri" panose="020F0502020204030204" pitchFamily="34" charset="0"/>
              </a:rPr>
              <a:t>Alignment. Schools embrace </a:t>
            </a:r>
            <a:r>
              <a:rPr lang="en">
                <a:solidFill>
                  <a:srgbClr val="0D0D0D"/>
                </a:solidFill>
                <a:highlight>
                  <a:srgbClr val="E1F0FE"/>
                </a:highlight>
                <a:latin typeface="Calibri" panose="020F0502020204030204" pitchFamily="34" charset="0"/>
                <a:cs typeface="Calibri" panose="020F0502020204030204" pitchFamily="34" charset="0"/>
              </a:rPr>
              <a:t>strategies that support deep collaboration to reach shared goals, based on data. </a:t>
            </a:r>
            <a:endParaRPr>
              <a:solidFill>
                <a:srgbClr val="0D0D0D"/>
              </a:solidFill>
              <a:highlight>
                <a:srgbClr val="E1F0FE"/>
              </a:highlight>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b="1">
              <a:solidFill>
                <a:srgbClr val="0D0D0D"/>
              </a:solidFill>
              <a:highlight>
                <a:srgbClr val="E1F0FE"/>
              </a:highlight>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100"/>
              <a:buFont typeface="Arial"/>
              <a:buNone/>
            </a:pPr>
            <a:r>
              <a:rPr lang="en" b="1">
                <a:solidFill>
                  <a:schemeClr val="dk1"/>
                </a:solidFill>
                <a:latin typeface="Calibri" panose="020F0502020204030204" pitchFamily="34" charset="0"/>
                <a:cs typeface="Calibri" panose="020F0502020204030204" pitchFamily="34" charset="0"/>
              </a:rPr>
              <a:t>Reference</a:t>
            </a:r>
            <a:endParaRPr b="1">
              <a:solidFill>
                <a:schemeClr val="dk1"/>
              </a:solidFill>
              <a:latin typeface="Calibri" panose="020F0502020204030204" pitchFamily="34" charset="0"/>
              <a:cs typeface="Calibri" panose="020F0502020204030204" pitchFamily="34" charset="0"/>
            </a:endParaRPr>
          </a:p>
          <a:p>
            <a:pPr marL="171450" indent="-171450">
              <a:buClr>
                <a:schemeClr val="dk1"/>
              </a:buClr>
              <a:buFont typeface="Arial" panose="020B0604020202020204" pitchFamily="34" charset="0"/>
              <a:buChar char="•"/>
            </a:pPr>
            <a:r>
              <a:rPr lang="en">
                <a:solidFill>
                  <a:schemeClr val="tx1"/>
                </a:solidFill>
                <a:latin typeface="Calibri" panose="020F0502020204030204" pitchFamily="34" charset="0"/>
                <a:cs typeface="Calibri" panose="020F0502020204030204" pitchFamily="34" charset="0"/>
              </a:rPr>
              <a:t>R</a:t>
            </a:r>
            <a:r>
              <a:rPr lang="en-US" err="1">
                <a:solidFill>
                  <a:schemeClr val="tx1"/>
                </a:solidFill>
                <a:latin typeface="Calibri" panose="020F0502020204030204" pitchFamily="34" charset="0"/>
                <a:cs typeface="Calibri" panose="020F0502020204030204" pitchFamily="34" charset="0"/>
              </a:rPr>
              <a:t>ouda</a:t>
            </a:r>
            <a:r>
              <a:rPr lang="en-US">
                <a:solidFill>
                  <a:schemeClr val="tx1"/>
                </a:solidFill>
                <a:latin typeface="Calibri" panose="020F0502020204030204" pitchFamily="34" charset="0"/>
                <a:cs typeface="Calibri" panose="020F0502020204030204" pitchFamily="34" charset="0"/>
              </a:rPr>
              <a:t>, R. (2018, March 28). </a:t>
            </a:r>
            <a:r>
              <a:rPr lang="en-US" i="1">
                <a:solidFill>
                  <a:schemeClr val="tx1"/>
                </a:solidFill>
                <a:latin typeface="Calibri" panose="020F0502020204030204" pitchFamily="34" charset="0"/>
                <a:cs typeface="Calibri" panose="020F0502020204030204" pitchFamily="34" charset="0"/>
              </a:rPr>
              <a:t>A framework for effective data use in schools</a:t>
            </a:r>
            <a:r>
              <a:rPr lang="en-US">
                <a:solidFill>
                  <a:schemeClr val="tx1"/>
                </a:solidFill>
                <a:latin typeface="Calibri" panose="020F0502020204030204" pitchFamily="34" charset="0"/>
                <a:cs typeface="Calibri" panose="020F0502020204030204" pitchFamily="34" charset="0"/>
              </a:rPr>
              <a:t>. Learning for Action. </a:t>
            </a:r>
            <a:r>
              <a:rPr lang="en-US">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http://learningforaction.com/lfa-blogpost/data-matters-framework</a:t>
            </a:r>
            <a:r>
              <a:rPr lang="en-US">
                <a:solidFill>
                  <a:schemeClr val="tx1"/>
                </a:solidFill>
                <a:latin typeface="Calibri" panose="020F0502020204030204" pitchFamily="34" charset="0"/>
                <a:cs typeface="Calibri" panose="020F0502020204030204" pitchFamily="34" charset="0"/>
              </a:rPr>
              <a:t> </a:t>
            </a:r>
          </a:p>
          <a:p>
            <a:pPr marL="0" lvl="0" indent="0" algn="l" rtl="0">
              <a:lnSpc>
                <a:spcPct val="100000"/>
              </a:lnSpc>
              <a:spcBef>
                <a:spcPts val="0"/>
              </a:spcBef>
              <a:spcAft>
                <a:spcPts val="0"/>
              </a:spcAft>
              <a:buSzPts val="1100"/>
              <a:buNone/>
            </a:pPr>
            <a:endParaRPr>
              <a:solidFill>
                <a:srgbClr val="0D0D0D"/>
              </a:solidFill>
              <a:highlight>
                <a:srgbClr val="E1F0FE"/>
              </a:highlight>
              <a:latin typeface="Calibri" panose="020F0502020204030204" pitchFamily="34" charset="0"/>
              <a:cs typeface="Calibri" panose="020F050202020403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a:extLst>
            <a:ext uri="{FF2B5EF4-FFF2-40B4-BE49-F238E27FC236}">
              <a16:creationId xmlns:a16="http://schemas.microsoft.com/office/drawing/2014/main" id="{E13286B1-B99B-2D62-EA52-1548BF4245F7}"/>
            </a:ext>
          </a:extLst>
        </p:cNvPr>
        <p:cNvGrpSpPr/>
        <p:nvPr/>
      </p:nvGrpSpPr>
      <p:grpSpPr>
        <a:xfrm>
          <a:off x="0" y="0"/>
          <a:ext cx="0" cy="0"/>
          <a:chOff x="0" y="0"/>
          <a:chExt cx="0" cy="0"/>
        </a:xfrm>
      </p:grpSpPr>
      <p:sp>
        <p:nvSpPr>
          <p:cNvPr id="657" name="Google Shape;657;p39:notes">
            <a:extLst>
              <a:ext uri="{FF2B5EF4-FFF2-40B4-BE49-F238E27FC236}">
                <a16:creationId xmlns:a16="http://schemas.microsoft.com/office/drawing/2014/main" id="{5D4C4155-C720-CA82-0A6D-525674C31D9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8" name="Google Shape;658;p39:notes">
            <a:extLst>
              <a:ext uri="{FF2B5EF4-FFF2-40B4-BE49-F238E27FC236}">
                <a16:creationId xmlns:a16="http://schemas.microsoft.com/office/drawing/2014/main" id="{DDCD4C99-06D5-5894-957E-633866466E5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latin typeface="Calibri" panose="020F0502020204030204" pitchFamily="34" charset="0"/>
                <a:cs typeface="Calibri" panose="020F0502020204030204" pitchFamily="34" charset="0"/>
              </a:rPr>
              <a:t>To Know/To Say</a:t>
            </a:r>
            <a:endParaRPr lang="en-US">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US" b="0">
                <a:latin typeface="Calibri" panose="020F0502020204030204" pitchFamily="34" charset="0"/>
                <a:cs typeface="Calibri" panose="020F0502020204030204" pitchFamily="34" charset="0"/>
              </a:rPr>
              <a:t>Take a moment to reflect on the purp</a:t>
            </a:r>
            <a:r>
              <a:rPr lang="en-US">
                <a:latin typeface="Calibri" panose="020F0502020204030204" pitchFamily="34" charset="0"/>
                <a:cs typeface="Calibri" panose="020F0502020204030204" pitchFamily="34" charset="0"/>
              </a:rPr>
              <a:t>ose and goals of teams, both very</a:t>
            </a:r>
            <a:r>
              <a:rPr lang="en-US" b="0">
                <a:latin typeface="Calibri" panose="020F0502020204030204" pitchFamily="34" charset="0"/>
                <a:cs typeface="Calibri" panose="020F0502020204030204" pitchFamily="34" charset="0"/>
              </a:rPr>
              <a:t> important component</a:t>
            </a:r>
            <a:r>
              <a:rPr lang="en-US">
                <a:latin typeface="Calibri" panose="020F0502020204030204" pitchFamily="34" charset="0"/>
                <a:cs typeface="Calibri" panose="020F0502020204030204" pitchFamily="34" charset="0"/>
              </a:rPr>
              <a:t>s of team culture.</a:t>
            </a:r>
            <a:r>
              <a:rPr lang="en-US" b="0">
                <a:latin typeface="Calibri" panose="020F0502020204030204" pitchFamily="34" charset="0"/>
                <a:cs typeface="Calibri" panose="020F0502020204030204" pitchFamily="34" charset="0"/>
              </a:rPr>
              <a:t>   </a:t>
            </a:r>
            <a:endParaRPr lang="en-US">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100"/>
              <a:buFont typeface="Arial" panose="020B0604020202020204" pitchFamily="34" charset="0"/>
              <a:buChar char="•"/>
            </a:pPr>
            <a:r>
              <a:rPr lang="en-US">
                <a:latin typeface="Calibri" panose="020F0502020204030204" pitchFamily="34" charset="0"/>
                <a:cs typeface="Calibri" panose="020F0502020204030204" pitchFamily="34" charset="0"/>
              </a:rPr>
              <a:t>Data should always drive the purpose and goals of teams. </a:t>
            </a:r>
          </a:p>
          <a:p>
            <a:pPr marL="171450" lvl="0" indent="-171450" algn="l" rtl="0">
              <a:lnSpc>
                <a:spcPct val="100000"/>
              </a:lnSpc>
              <a:spcBef>
                <a:spcPts val="0"/>
              </a:spcBef>
              <a:spcAft>
                <a:spcPts val="0"/>
              </a:spcAft>
              <a:buSzPts val="1100"/>
              <a:buFont typeface="Arial" panose="020B0604020202020204" pitchFamily="34" charset="0"/>
              <a:buChar char="•"/>
            </a:pPr>
            <a:r>
              <a:rPr lang="en-US">
                <a:latin typeface="Calibri" panose="020F0502020204030204" pitchFamily="34" charset="0"/>
                <a:cs typeface="Calibri" panose="020F0502020204030204" pitchFamily="34" charset="0"/>
              </a:rPr>
              <a:t>Shared goals and common team </a:t>
            </a:r>
            <a:r>
              <a:rPr lang="en-US" err="1">
                <a:latin typeface="Calibri" panose="020F0502020204030204" pitchFamily="34" charset="0"/>
                <a:cs typeface="Calibri" panose="020F0502020204030204" pitchFamily="34" charset="0"/>
              </a:rPr>
              <a:t>mindframes</a:t>
            </a:r>
            <a:r>
              <a:rPr lang="en-US">
                <a:latin typeface="Calibri" panose="020F0502020204030204" pitchFamily="34" charset="0"/>
                <a:cs typeface="Calibri" panose="020F0502020204030204" pitchFamily="34" charset="0"/>
              </a:rPr>
              <a:t> help to strengthen collective efficacy and improve student outcomes.</a:t>
            </a:r>
          </a:p>
          <a:p>
            <a:pPr marL="171450" lvl="0" indent="-171450" algn="l" rtl="0">
              <a:lnSpc>
                <a:spcPct val="100000"/>
              </a:lnSpc>
              <a:spcBef>
                <a:spcPts val="0"/>
              </a:spcBef>
              <a:spcAft>
                <a:spcPts val="0"/>
              </a:spcAft>
              <a:buSzPts val="1100"/>
              <a:buFont typeface="Arial" panose="020B0604020202020204" pitchFamily="34" charset="0"/>
              <a:buChar char="•"/>
            </a:pPr>
            <a:r>
              <a:rPr lang="en-US">
                <a:latin typeface="Calibri" panose="020F0502020204030204" pitchFamily="34" charset="0"/>
                <a:cs typeface="Calibri" panose="020F0502020204030204" pitchFamily="34" charset="0"/>
              </a:rPr>
              <a:t>Teams that work within a culture that uses data for decision making are more effective in identifying what their essential goals should be and how to attain them.</a:t>
            </a:r>
          </a:p>
          <a:p>
            <a:pPr marL="0" lvl="0" indent="0" algn="l" rtl="0">
              <a:lnSpc>
                <a:spcPct val="100000"/>
              </a:lnSpc>
              <a:spcBef>
                <a:spcPts val="0"/>
              </a:spcBef>
              <a:spcAft>
                <a:spcPts val="0"/>
              </a:spcAft>
              <a:buSzPts val="1100"/>
              <a:buNone/>
            </a:pPr>
            <a:endParaRPr lang="en-US" b="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US" b="1">
                <a:latin typeface="Calibri" panose="020F0502020204030204" pitchFamily="34" charset="0"/>
                <a:cs typeface="Calibri" panose="020F0502020204030204" pitchFamily="34" charset="0"/>
              </a:rPr>
              <a:t>To Do</a:t>
            </a:r>
            <a:endParaRPr lang="en-US">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100"/>
              <a:buFont typeface="Arial" panose="020B0604020202020204" pitchFamily="34" charset="0"/>
              <a:buChar char="•"/>
            </a:pPr>
            <a:r>
              <a:rPr lang="en-US" b="0">
                <a:latin typeface="Calibri" panose="020F0502020204030204" pitchFamily="34" charset="0"/>
                <a:cs typeface="Calibri" panose="020F0502020204030204" pitchFamily="34" charset="0"/>
              </a:rPr>
              <a:t>Use the “Stand Up/Hand Up/Pair Up” structure and ask participants to discuss these reflection questions with a partner. </a:t>
            </a:r>
          </a:p>
          <a:p>
            <a:pPr marL="171450" lvl="0" indent="-171450" algn="l" rtl="0">
              <a:lnSpc>
                <a:spcPct val="100000"/>
              </a:lnSpc>
              <a:spcBef>
                <a:spcPts val="0"/>
              </a:spcBef>
              <a:spcAft>
                <a:spcPts val="0"/>
              </a:spcAft>
              <a:buSzPts val="1100"/>
              <a:buFont typeface="Arial" panose="020B0604020202020204" pitchFamily="34" charset="0"/>
              <a:buChar char="•"/>
            </a:pPr>
            <a:r>
              <a:rPr lang="en-US" b="0">
                <a:latin typeface="Calibri" panose="020F0502020204030204" pitchFamily="34" charset="0"/>
                <a:cs typeface="Calibri" panose="020F0502020204030204" pitchFamily="34" charset="0"/>
              </a:rPr>
              <a:t>Then have volunteers share responses given by their partner.</a:t>
            </a:r>
          </a:p>
          <a:p>
            <a:pPr marL="0" lvl="0" indent="0" algn="l" rtl="0">
              <a:lnSpc>
                <a:spcPct val="100000"/>
              </a:lnSpc>
              <a:spcBef>
                <a:spcPts val="0"/>
              </a:spcBef>
              <a:spcAft>
                <a:spcPts val="0"/>
              </a:spcAft>
              <a:buSzPts val="1100"/>
              <a:buNone/>
            </a:pPr>
            <a:endParaRPr lang="en-US">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100"/>
              <a:buFont typeface="Arial"/>
              <a:buNone/>
            </a:pPr>
            <a:r>
              <a:rPr lang="en-US" b="1">
                <a:solidFill>
                  <a:schemeClr val="dk1"/>
                </a:solidFill>
                <a:latin typeface="Calibri" panose="020F0502020204030204" pitchFamily="34" charset="0"/>
                <a:cs typeface="Calibri" panose="020F0502020204030204" pitchFamily="34" charset="0"/>
              </a:rPr>
              <a:t>Reference</a:t>
            </a:r>
          </a:p>
          <a:p>
            <a:pPr marL="171450" indent="-171450">
              <a:buClr>
                <a:schemeClr val="dk1"/>
              </a:buClr>
              <a:buFont typeface="Arial" panose="020B0604020202020204" pitchFamily="34" charset="0"/>
              <a:buChar char="•"/>
            </a:pPr>
            <a:r>
              <a:rPr lang="en-US">
                <a:solidFill>
                  <a:schemeClr val="tx1"/>
                </a:solidFill>
                <a:latin typeface="Calibri" panose="020F0502020204030204" pitchFamily="34" charset="0"/>
                <a:cs typeface="Calibri" panose="020F0502020204030204" pitchFamily="34" charset="0"/>
              </a:rPr>
              <a:t>Rouda, R. (2018, March 28). </a:t>
            </a:r>
            <a:r>
              <a:rPr lang="en-US" i="1">
                <a:solidFill>
                  <a:schemeClr val="tx1"/>
                </a:solidFill>
                <a:latin typeface="Calibri" panose="020F0502020204030204" pitchFamily="34" charset="0"/>
                <a:cs typeface="Calibri" panose="020F0502020204030204" pitchFamily="34" charset="0"/>
              </a:rPr>
              <a:t>A framework for effective data use in schools</a:t>
            </a:r>
            <a:r>
              <a:rPr lang="en-US">
                <a:solidFill>
                  <a:schemeClr val="tx1"/>
                </a:solidFill>
                <a:latin typeface="Calibri" panose="020F0502020204030204" pitchFamily="34" charset="0"/>
                <a:cs typeface="Calibri" panose="020F0502020204030204" pitchFamily="34" charset="0"/>
              </a:rPr>
              <a:t>. Learning for Action. </a:t>
            </a:r>
            <a:r>
              <a:rPr lang="en-US">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http://learningforaction.com/lfa-blogpost/data-matters-framework</a:t>
            </a:r>
            <a:r>
              <a:rPr lang="en-US">
                <a:solidFill>
                  <a:schemeClr val="tx1"/>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9165445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06008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0" name="Google Shape;260;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228600" algn="l" rtl="0">
              <a:lnSpc>
                <a:spcPct val="100000"/>
              </a:lnSpc>
              <a:spcBef>
                <a:spcPts val="0"/>
              </a:spcBef>
              <a:spcAft>
                <a:spcPts val="0"/>
              </a:spcAft>
              <a:buClr>
                <a:srgbClr val="000000"/>
              </a:buClr>
              <a:buSzPts val="1100"/>
              <a:buFont typeface="Arial"/>
              <a:buNone/>
            </a:pPr>
            <a:r>
              <a:rPr lang="en-US" b="1">
                <a:latin typeface="Calibri" panose="020F0502020204030204" pitchFamily="34" charset="0"/>
                <a:cs typeface="Calibri" panose="020F0502020204030204" pitchFamily="34" charset="0"/>
              </a:rPr>
              <a:t>To Know</a:t>
            </a:r>
          </a:p>
          <a:p>
            <a:pPr marL="0" marR="0" lvl="0" indent="-228600" algn="l" rtl="0">
              <a:lnSpc>
                <a:spcPct val="100000"/>
              </a:lnSpc>
              <a:spcBef>
                <a:spcPts val="0"/>
              </a:spcBef>
              <a:spcAft>
                <a:spcPts val="0"/>
              </a:spcAft>
              <a:buClr>
                <a:srgbClr val="000000"/>
              </a:buClr>
              <a:buSzPts val="1100"/>
              <a:buFont typeface="Arial"/>
              <a:buNone/>
            </a:pPr>
            <a:r>
              <a:rPr lang="en-US">
                <a:latin typeface="Calibri" panose="020F0502020204030204" pitchFamily="34" charset="0"/>
                <a:cs typeface="Calibri" panose="020F0502020204030204" pitchFamily="34" charset="0"/>
              </a:rPr>
              <a:t>This slide is for presenters as they prepare.</a:t>
            </a:r>
            <a:endParaRPr>
              <a:latin typeface="Calibri" panose="020F0502020204030204" pitchFamily="34" charset="0"/>
              <a:cs typeface="Calibri" panose="020F0502020204030204" pitchFamily="34" charset="0"/>
            </a:endParaRPr>
          </a:p>
        </p:txBody>
      </p:sp>
      <p:sp>
        <p:nvSpPr>
          <p:cNvPr id="261" name="Google Shape;261;p5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 sz="1400" b="0" i="0" u="none" strike="noStrike" cap="none">
                <a:solidFill>
                  <a:srgbClr val="000000"/>
                </a:solidFill>
                <a:latin typeface="Calibri" panose="020F0502020204030204" pitchFamily="34" charset="0"/>
                <a:cs typeface="Calibri" panose="020F0502020204030204" pitchFamily="34" charset="0"/>
                <a:sym typeface="Arial"/>
              </a:rPr>
              <a:t>5</a:t>
            </a:fld>
            <a:endParaRPr sz="1400" b="0" i="0" u="none" strike="noStrike" cap="none">
              <a:solidFill>
                <a:srgbClr val="000000"/>
              </a:solidFill>
              <a:latin typeface="Calibri" panose="020F0502020204030204" pitchFamily="34" charset="0"/>
              <a:cs typeface="Calibri" panose="020F0502020204030204" pitchFamily="34" charset="0"/>
              <a:sym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0" name="Google Shape;670;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b="1">
                <a:latin typeface="Calibri" panose="020F0502020204030204" pitchFamily="34" charset="0"/>
                <a:cs typeface="Calibri" panose="020F0502020204030204" pitchFamily="34" charset="0"/>
              </a:rPr>
              <a:t>To Know/To Say/</a:t>
            </a:r>
            <a:r>
              <a:rPr lang="en-US" b="1">
                <a:latin typeface="Calibri" panose="020F0502020204030204" pitchFamily="34" charset="0"/>
                <a:cs typeface="Calibri" panose="020F0502020204030204" pitchFamily="34" charset="0"/>
              </a:rPr>
              <a:t>To Do</a:t>
            </a:r>
          </a:p>
          <a:p>
            <a:pPr marL="0" lvl="0" indent="0" algn="l" rtl="0">
              <a:lnSpc>
                <a:spcPct val="100000"/>
              </a:lnSpc>
              <a:spcBef>
                <a:spcPts val="0"/>
              </a:spcBef>
              <a:spcAft>
                <a:spcPts val="0"/>
              </a:spcAft>
              <a:buSzPts val="1100"/>
              <a:buNone/>
            </a:pPr>
            <a:r>
              <a:rPr lang="en-US">
                <a:latin typeface="Calibri" panose="020F0502020204030204" pitchFamily="34" charset="0"/>
                <a:cs typeface="Calibri" panose="020F0502020204030204" pitchFamily="34" charset="0"/>
              </a:rPr>
              <a:t>Trust is the foundation of strong collaborative teams, especially in educational settings. When trust is present, teams can work together more effectively to improve student learning and professional practices. Here’s how trust impacts collaboration in relation to the points listed on the slide.</a:t>
            </a:r>
          </a:p>
          <a:p>
            <a:pPr marL="0" lvl="0" indent="0" algn="l" rtl="0">
              <a:lnSpc>
                <a:spcPct val="100000"/>
              </a:lnSpc>
              <a:spcBef>
                <a:spcPts val="0"/>
              </a:spcBef>
              <a:spcAft>
                <a:spcPts val="0"/>
              </a:spcAft>
              <a:buSzPts val="1100"/>
              <a:buNone/>
            </a:pPr>
            <a:endParaRPr lang="en-US" b="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100"/>
              <a:buFont typeface="Arial" panose="020B0604020202020204" pitchFamily="34" charset="0"/>
              <a:buChar char="•"/>
            </a:pPr>
            <a:r>
              <a:rPr lang="en-US" b="1">
                <a:latin typeface="Calibri" panose="020F0502020204030204" pitchFamily="34" charset="0"/>
                <a:cs typeface="Calibri" panose="020F0502020204030204" pitchFamily="34" charset="0"/>
              </a:rPr>
              <a:t>Provides safety</a:t>
            </a:r>
            <a:endParaRPr lang="en-US">
              <a:latin typeface="Calibri" panose="020F0502020204030204" pitchFamily="34" charset="0"/>
              <a:cs typeface="Calibri" panose="020F0502020204030204" pitchFamily="34" charset="0"/>
            </a:endParaRPr>
          </a:p>
          <a:p>
            <a:pPr marL="742950" lvl="1" indent="-285750"/>
            <a:r>
              <a:rPr lang="en-US">
                <a:latin typeface="Calibri" panose="020F0502020204030204" pitchFamily="34" charset="0"/>
                <a:cs typeface="Calibri" panose="020F0502020204030204" pitchFamily="34" charset="0"/>
              </a:rPr>
              <a:t>Trust creates a psychologically safe environment where team members feel comfortable taking risks, sharing ideas, and experimenting with new teaching strategies without fear of judgment or retaliation.</a:t>
            </a:r>
          </a:p>
          <a:p>
            <a:pPr marL="742950" lvl="1" indent="-285750"/>
            <a:r>
              <a:rPr lang="en-US">
                <a:latin typeface="Calibri" panose="020F0502020204030204" pitchFamily="34" charset="0"/>
                <a:cs typeface="Calibri" panose="020F0502020204030204" pitchFamily="34" charset="0"/>
              </a:rPr>
              <a:t>When educators trust one another, they are more likely to ask for help, admit when they need support, and seek constructive feedback, leading to continuous growth.</a:t>
            </a:r>
          </a:p>
          <a:p>
            <a:pPr marL="171450" lvl="0" indent="-171450">
              <a:buFont typeface="Arial" panose="020B0604020202020204" pitchFamily="34" charset="0"/>
              <a:buChar char="•"/>
            </a:pPr>
            <a:r>
              <a:rPr lang="en-US" b="1">
                <a:latin typeface="Calibri" panose="020F0502020204030204" pitchFamily="34" charset="0"/>
                <a:cs typeface="Calibri" panose="020F0502020204030204" pitchFamily="34" charset="0"/>
              </a:rPr>
              <a:t>Reduces blame</a:t>
            </a:r>
            <a:endParaRPr lang="en-US">
              <a:latin typeface="Calibri" panose="020F0502020204030204" pitchFamily="34" charset="0"/>
              <a:cs typeface="Calibri" panose="020F0502020204030204" pitchFamily="34" charset="0"/>
            </a:endParaRPr>
          </a:p>
          <a:p>
            <a:pPr marL="742950" lvl="1" indent="-285750"/>
            <a:r>
              <a:rPr lang="en-US">
                <a:latin typeface="Calibri" panose="020F0502020204030204" pitchFamily="34" charset="0"/>
                <a:cs typeface="Calibri" panose="020F0502020204030204" pitchFamily="34" charset="0"/>
              </a:rPr>
              <a:t>In a high-trust team, challenges are viewed as </a:t>
            </a:r>
            <a:r>
              <a:rPr lang="en-US" b="0">
                <a:latin typeface="Calibri" panose="020F0502020204030204" pitchFamily="34" charset="0"/>
                <a:cs typeface="Calibri" panose="020F0502020204030204" pitchFamily="34" charset="0"/>
              </a:rPr>
              <a:t>shared problems rather than individual failures.</a:t>
            </a:r>
          </a:p>
          <a:p>
            <a:pPr marL="742950" lvl="1" indent="-285750"/>
            <a:r>
              <a:rPr lang="en-US" b="0">
                <a:latin typeface="Calibri" panose="020F0502020204030204" pitchFamily="34" charset="0"/>
                <a:cs typeface="Calibri" panose="020F0502020204030204" pitchFamily="34" charset="0"/>
              </a:rPr>
              <a:t>Teachers in trusting environments work together to identify solutions and improve practices instead of </a:t>
            </a:r>
            <a:r>
              <a:rPr lang="en-US">
                <a:latin typeface="Calibri" panose="020F0502020204030204" pitchFamily="34" charset="0"/>
                <a:cs typeface="Calibri" panose="020F0502020204030204" pitchFamily="34" charset="0"/>
              </a:rPr>
              <a:t>blaming students, administrators, or colleagues.</a:t>
            </a:r>
            <a:endParaRPr lang="en-US" b="0">
              <a:latin typeface="Calibri" panose="020F0502020204030204" pitchFamily="34" charset="0"/>
              <a:cs typeface="Calibri" panose="020F0502020204030204" pitchFamily="34" charset="0"/>
            </a:endParaRPr>
          </a:p>
          <a:p>
            <a:pPr marL="742950" lvl="1" indent="-285750"/>
            <a:r>
              <a:rPr lang="en-US" b="0">
                <a:latin typeface="Calibri" panose="020F0502020204030204" pitchFamily="34" charset="0"/>
                <a:cs typeface="Calibri" panose="020F0502020204030204" pitchFamily="34" charset="0"/>
              </a:rPr>
              <a:t>This mindset shift fosters collaborative problem solving </a:t>
            </a:r>
            <a:r>
              <a:rPr lang="en-US">
                <a:latin typeface="Calibri" panose="020F0502020204030204" pitchFamily="34" charset="0"/>
                <a:cs typeface="Calibri" panose="020F0502020204030204" pitchFamily="34" charset="0"/>
              </a:rPr>
              <a:t>and a focus on improvement rather than defensiveness.</a:t>
            </a:r>
            <a:endParaRPr lang="en-US" b="1">
              <a:latin typeface="Calibri" panose="020F0502020204030204" pitchFamily="34" charset="0"/>
              <a:cs typeface="Calibri" panose="020F0502020204030204" pitchFamily="34" charset="0"/>
            </a:endParaRPr>
          </a:p>
          <a:p>
            <a:pPr marL="171450" lvl="1" indent="-171450">
              <a:buFont typeface="Arial" panose="020B0604020202020204" pitchFamily="34" charset="0"/>
              <a:buChar char="•"/>
            </a:pPr>
            <a:r>
              <a:rPr lang="en-US" b="1">
                <a:latin typeface="Calibri" panose="020F0502020204030204" pitchFamily="34" charset="0"/>
                <a:cs typeface="Calibri" panose="020F0502020204030204" pitchFamily="34" charset="0"/>
              </a:rPr>
              <a:t>Promotes honest discussions</a:t>
            </a:r>
            <a:endParaRPr lang="en-US">
              <a:latin typeface="Calibri" panose="020F0502020204030204" pitchFamily="34" charset="0"/>
              <a:cs typeface="Calibri" panose="020F0502020204030204" pitchFamily="34" charset="0"/>
            </a:endParaRPr>
          </a:p>
          <a:p>
            <a:pPr marL="742950" lvl="1" indent="-285750"/>
            <a:r>
              <a:rPr lang="en-US">
                <a:latin typeface="Calibri" panose="020F0502020204030204" pitchFamily="34" charset="0"/>
                <a:cs typeface="Calibri" panose="020F0502020204030204" pitchFamily="34" charset="0"/>
              </a:rPr>
              <a:t>Trust encourages </a:t>
            </a:r>
            <a:r>
              <a:rPr lang="en-US" b="0">
                <a:latin typeface="Calibri" panose="020F0502020204030204" pitchFamily="34" charset="0"/>
                <a:cs typeface="Calibri" panose="020F0502020204030204" pitchFamily="34" charset="0"/>
              </a:rPr>
              <a:t>open and meaningful conversations about teaching practices, student outcomes, and areas for growth.</a:t>
            </a:r>
          </a:p>
          <a:p>
            <a:pPr marL="742950" lvl="1" indent="-285750"/>
            <a:r>
              <a:rPr lang="en-US" b="0">
                <a:latin typeface="Calibri" panose="020F0502020204030204" pitchFamily="34" charset="0"/>
                <a:cs typeface="Calibri" panose="020F0502020204030204" pitchFamily="34" charset="0"/>
              </a:rPr>
              <a:t>Educators are more likely to engage in data-driven dialogues where they can discuss what is and isn’t working without fear of criticism.</a:t>
            </a:r>
          </a:p>
          <a:p>
            <a:pPr marL="742950" lvl="1" indent="-285750"/>
            <a:r>
              <a:rPr lang="en-US" b="0">
                <a:latin typeface="Calibri" panose="020F0502020204030204" pitchFamily="34" charset="0"/>
                <a:cs typeface="Calibri" panose="020F0502020204030204" pitchFamily="34" charset="0"/>
              </a:rPr>
              <a:t>This honesty leads to more effective decision making </a:t>
            </a:r>
            <a:r>
              <a:rPr lang="en-US">
                <a:latin typeface="Calibri" panose="020F0502020204030204" pitchFamily="34" charset="0"/>
                <a:cs typeface="Calibri" panose="020F0502020204030204" pitchFamily="34" charset="0"/>
              </a:rPr>
              <a:t>and stronger alignment on instructional goals.</a:t>
            </a:r>
          </a:p>
          <a:p>
            <a:pPr marL="171450" indent="-171450">
              <a:buFont typeface="Arial" panose="020B0604020202020204" pitchFamily="34" charset="0"/>
              <a:buChar char="•"/>
            </a:pPr>
            <a:r>
              <a:rPr lang="en-US" b="1">
                <a:latin typeface="Calibri" panose="020F0502020204030204" pitchFamily="34" charset="0"/>
                <a:cs typeface="Calibri" panose="020F0502020204030204" pitchFamily="34" charset="0"/>
              </a:rPr>
              <a:t>Motivates and energizes</a:t>
            </a:r>
            <a:endParaRPr lang="en-US">
              <a:latin typeface="Calibri" panose="020F0502020204030204" pitchFamily="34" charset="0"/>
              <a:cs typeface="Calibri" panose="020F0502020204030204" pitchFamily="34" charset="0"/>
            </a:endParaRPr>
          </a:p>
          <a:p>
            <a:pPr marL="742950" lvl="1" indent="-285750"/>
            <a:r>
              <a:rPr lang="en-US">
                <a:latin typeface="Calibri" panose="020F0502020204030204" pitchFamily="34" charset="0"/>
                <a:cs typeface="Calibri" panose="020F0502020204030204" pitchFamily="34" charset="0"/>
              </a:rPr>
              <a:t>A trusting environment fuels motivation by creating a sense of shared purpose and belonging.</a:t>
            </a:r>
          </a:p>
          <a:p>
            <a:pPr marL="742950" lvl="1" indent="-285750"/>
            <a:r>
              <a:rPr lang="en-US">
                <a:latin typeface="Calibri" panose="020F0502020204030204" pitchFamily="34" charset="0"/>
                <a:cs typeface="Calibri" panose="020F0502020204030204" pitchFamily="34" charset="0"/>
              </a:rPr>
              <a:t>When team members trust one another, they are more </a:t>
            </a:r>
            <a:r>
              <a:rPr lang="en-US" b="0">
                <a:latin typeface="Calibri" panose="020F0502020204030204" pitchFamily="34" charset="0"/>
                <a:cs typeface="Calibri" panose="020F0502020204030204" pitchFamily="34" charset="0"/>
              </a:rPr>
              <a:t>engaged and committed to their collective mission.</a:t>
            </a:r>
          </a:p>
          <a:p>
            <a:pPr marL="742950" lvl="1" indent="-285750"/>
            <a:r>
              <a:rPr lang="en-US" b="0">
                <a:latin typeface="Calibri" panose="020F0502020204030204" pitchFamily="34" charset="0"/>
                <a:cs typeface="Calibri" panose="020F0502020204030204" pitchFamily="34" charset="0"/>
              </a:rPr>
              <a:t>Positive relationships and mutual respect make collaboration feel rewarding rather than obligatory, reducing burnout and increasing job satisfaction.</a:t>
            </a:r>
          </a:p>
          <a:p>
            <a:pPr marL="171450" indent="-171450">
              <a:buFont typeface="Arial" panose="020B0604020202020204" pitchFamily="34" charset="0"/>
              <a:buChar char="•"/>
            </a:pPr>
            <a:r>
              <a:rPr lang="en-US" b="1">
                <a:latin typeface="Calibri" panose="020F0502020204030204" pitchFamily="34" charset="0"/>
                <a:cs typeface="Calibri" panose="020F0502020204030204" pitchFamily="34" charset="0"/>
              </a:rPr>
              <a:t>Enhances group performance</a:t>
            </a:r>
            <a:endParaRPr lang="en-US">
              <a:latin typeface="Calibri" panose="020F0502020204030204" pitchFamily="34" charset="0"/>
              <a:cs typeface="Calibri" panose="020F0502020204030204" pitchFamily="34" charset="0"/>
            </a:endParaRPr>
          </a:p>
          <a:p>
            <a:pPr marL="742950" lvl="1" indent="-285750"/>
            <a:r>
              <a:rPr lang="en-US">
                <a:latin typeface="Calibri" panose="020F0502020204030204" pitchFamily="34" charset="0"/>
                <a:cs typeface="Calibri" panose="020F0502020204030204" pitchFamily="34" charset="0"/>
              </a:rPr>
              <a:t>Teams that trust each other work </a:t>
            </a:r>
            <a:r>
              <a:rPr lang="en-US" b="0">
                <a:latin typeface="Calibri" panose="020F0502020204030204" pitchFamily="34" charset="0"/>
                <a:cs typeface="Calibri" panose="020F0502020204030204" pitchFamily="34" charset="0"/>
              </a:rPr>
              <a:t>more efficiently because they don’t waste energy navigating conflicts or second-guessing intentions.</a:t>
            </a:r>
          </a:p>
          <a:p>
            <a:pPr marL="742950" lvl="1" indent="-285750"/>
            <a:r>
              <a:rPr lang="en-US" b="0">
                <a:latin typeface="Calibri" panose="020F0502020204030204" pitchFamily="34" charset="0"/>
                <a:cs typeface="Calibri" panose="020F0502020204030204" pitchFamily="34" charset="0"/>
              </a:rPr>
              <a:t>Trust leads to better communication, stronger alignment on goals, and greater follow-through on commitments.</a:t>
            </a:r>
          </a:p>
          <a:p>
            <a:pPr marL="742950" lvl="1" indent="-285750"/>
            <a:r>
              <a:rPr lang="en-US" b="0">
                <a:latin typeface="Calibri" panose="020F0502020204030204" pitchFamily="34" charset="0"/>
                <a:cs typeface="Calibri" panose="020F0502020204030204" pitchFamily="34" charset="0"/>
              </a:rPr>
              <a:t>This ultimately improves instructional quality, student outcomes, and overall team effective</a:t>
            </a:r>
            <a:r>
              <a:rPr lang="en-US">
                <a:latin typeface="Calibri" panose="020F0502020204030204" pitchFamily="34" charset="0"/>
                <a:cs typeface="Calibri" panose="020F0502020204030204" pitchFamily="34" charset="0"/>
              </a:rPr>
              <a:t>ness.</a:t>
            </a:r>
          </a:p>
          <a:p>
            <a:pPr marL="171450" indent="-171450">
              <a:buFont typeface="Arial" panose="020B0604020202020204" pitchFamily="34" charset="0"/>
              <a:buChar char="•"/>
            </a:pPr>
            <a:r>
              <a:rPr lang="en-US" b="1">
                <a:latin typeface="Calibri" panose="020F0502020204030204" pitchFamily="34" charset="0"/>
                <a:cs typeface="Calibri" panose="020F0502020204030204" pitchFamily="34" charset="0"/>
              </a:rPr>
              <a:t>Builds collective teacher efficacy</a:t>
            </a:r>
            <a:endParaRPr lang="en-US">
              <a:latin typeface="Calibri" panose="020F0502020204030204" pitchFamily="34" charset="0"/>
              <a:cs typeface="Calibri" panose="020F0502020204030204" pitchFamily="34" charset="0"/>
            </a:endParaRPr>
          </a:p>
          <a:p>
            <a:pPr marL="742950" lvl="1" indent="-285750"/>
            <a:r>
              <a:rPr lang="en-US">
                <a:latin typeface="Calibri" panose="020F0502020204030204" pitchFamily="34" charset="0"/>
                <a:cs typeface="Calibri" panose="020F0502020204030204" pitchFamily="34" charset="0"/>
              </a:rPr>
              <a:t>Trust is essential for developing </a:t>
            </a:r>
            <a:r>
              <a:rPr lang="en-US" b="0">
                <a:latin typeface="Calibri" panose="020F0502020204030204" pitchFamily="34" charset="0"/>
                <a:cs typeface="Calibri" panose="020F0502020204030204" pitchFamily="34" charset="0"/>
              </a:rPr>
              <a:t>collective teacher efficacy - the shared belief that a team of educators can positively impact student learning.</a:t>
            </a:r>
          </a:p>
          <a:p>
            <a:pPr marL="742950" lvl="1" indent="-285750"/>
            <a:r>
              <a:rPr lang="en-US" b="0">
                <a:latin typeface="Calibri" panose="020F0502020204030204" pitchFamily="34" charset="0"/>
                <a:cs typeface="Calibri" panose="020F0502020204030204" pitchFamily="34" charset="0"/>
              </a:rPr>
              <a:t>When teachers trust that their colleagues are competent, supportive, and committed to shared success, they feel more empowered to take on challenges and believe in their collective ability to make a difference.</a:t>
            </a:r>
          </a:p>
          <a:p>
            <a:pPr marL="742950" lvl="1" indent="-285750"/>
            <a:r>
              <a:rPr lang="en-US">
                <a:latin typeface="Calibri" panose="020F0502020204030204" pitchFamily="34" charset="0"/>
                <a:cs typeface="Calibri" panose="020F0502020204030204" pitchFamily="34" charset="0"/>
              </a:rPr>
              <a:t>Research by John Hattie shows that collective teacher efficacy has one of the highest impacts on student achievement, making trust a critical factor in school improvement efforts.</a:t>
            </a:r>
          </a:p>
          <a:p>
            <a:pPr marL="742950" lvl="1" indent="-285750"/>
            <a:endParaRPr lang="en-US">
              <a:latin typeface="Calibri" panose="020F0502020204030204" pitchFamily="34" charset="0"/>
              <a:cs typeface="Calibri" panose="020F0502020204030204" pitchFamily="34" charset="0"/>
            </a:endParaRPr>
          </a:p>
          <a:p>
            <a:pPr marL="0" indent="0">
              <a:buNone/>
            </a:pPr>
            <a:r>
              <a:rPr lang="en-US">
                <a:latin typeface="Calibri" panose="020F0502020204030204" pitchFamily="34" charset="0"/>
                <a:cs typeface="Calibri" panose="020F0502020204030204" pitchFamily="34" charset="0"/>
              </a:rPr>
              <a:t>Building and maintaining trust within collaborative teams requires intentional effort, but the </a:t>
            </a:r>
            <a:r>
              <a:rPr lang="en-US" b="0">
                <a:latin typeface="Calibri" panose="020F0502020204030204" pitchFamily="34" charset="0"/>
                <a:cs typeface="Calibri" panose="020F0502020204030204" pitchFamily="34" charset="0"/>
              </a:rPr>
              <a:t>benefits are immense. Trust strengthens relationships, enhances communication, and drives collective growth, ultimately leading to better teaching practices and improved student outcomes. By fostering trust, educators create a culture where collaboration thrives, and every student benefits.</a:t>
            </a:r>
          </a:p>
          <a:p>
            <a:pPr marL="0" lvl="0" indent="0" algn="l" rtl="0">
              <a:lnSpc>
                <a:spcPct val="100000"/>
              </a:lnSpc>
              <a:spcBef>
                <a:spcPts val="0"/>
              </a:spcBef>
              <a:spcAft>
                <a:spcPts val="0"/>
              </a:spcAft>
              <a:buSzPts val="1100"/>
              <a:buNone/>
            </a:pPr>
            <a:endParaRPr>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US">
                <a:solidFill>
                  <a:schemeClr val="tx1"/>
                </a:solidFill>
                <a:latin typeface="Calibri" panose="020F0502020204030204" pitchFamily="34" charset="0"/>
                <a:cs typeface="Calibri" panose="020F0502020204030204" pitchFamily="34" charset="0"/>
              </a:rPr>
              <a:t>A</a:t>
            </a:r>
            <a:r>
              <a:rPr lang="en">
                <a:solidFill>
                  <a:schemeClr val="tx1"/>
                </a:solidFill>
                <a:latin typeface="Calibri" panose="020F0502020204030204" pitchFamily="34" charset="0"/>
                <a:cs typeface="Calibri" panose="020F0502020204030204" pitchFamily="34" charset="0"/>
              </a:rPr>
              <a:t>sk participants to share their thoughts on why trust is so vital for effective teams.</a:t>
            </a:r>
            <a:endParaRPr>
              <a:solidFill>
                <a:schemeClr val="tx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b="1">
              <a:solidFill>
                <a:schemeClr val="tx1"/>
              </a:solidFill>
              <a:latin typeface="Calibri" panose="020F0502020204030204" pitchFamily="34" charset="0"/>
              <a:cs typeface="Calibri" panose="020F0502020204030204" pitchFamily="34" charset="0"/>
            </a:endParaRPr>
          </a:p>
          <a:p>
            <a:pPr marL="0" indent="0">
              <a:buClr>
                <a:schemeClr val="dk1"/>
              </a:buClr>
              <a:buNone/>
            </a:pPr>
            <a:r>
              <a:rPr lang="en" b="1">
                <a:solidFill>
                  <a:schemeClr val="tx1"/>
                </a:solidFill>
                <a:latin typeface="Calibri" panose="020F0502020204030204" pitchFamily="34" charset="0"/>
                <a:cs typeface="Calibri" panose="020F0502020204030204" pitchFamily="34" charset="0"/>
              </a:rPr>
              <a:t>References</a:t>
            </a:r>
          </a:p>
          <a:p>
            <a:pPr marL="171450" lvl="0" indent="-171450" algn="l">
              <a:lnSpc>
                <a:spcPct val="100000"/>
              </a:lnSpc>
              <a:spcBef>
                <a:spcPts val="0"/>
              </a:spcBef>
              <a:spcAft>
                <a:spcPts val="0"/>
              </a:spcAft>
              <a:buSzPts val="1100"/>
              <a:buFont typeface="Arial"/>
              <a:buChar char="•"/>
            </a:pPr>
            <a:r>
              <a:rPr lang="en">
                <a:solidFill>
                  <a:schemeClr val="tx1"/>
                </a:solidFill>
                <a:latin typeface="Calibri" panose="020F0502020204030204" pitchFamily="34" charset="0"/>
                <a:cs typeface="Calibri" panose="020F0502020204030204" pitchFamily="34" charset="0"/>
              </a:rPr>
              <a:t>Bloomberg, P., &amp; Pitchford, B. (2016). </a:t>
            </a:r>
            <a:r>
              <a:rPr lang="en" i="1">
                <a:solidFill>
                  <a:schemeClr val="tx1"/>
                </a:solidFill>
                <a:latin typeface="Calibri" panose="020F0502020204030204" pitchFamily="34" charset="0"/>
                <a:cs typeface="Calibri" panose="020F0502020204030204" pitchFamily="34" charset="0"/>
              </a:rPr>
              <a:t>Leading impact teams: Building a culture of efficacy </a:t>
            </a:r>
            <a:r>
              <a:rPr lang="en">
                <a:solidFill>
                  <a:schemeClr val="tx1"/>
                </a:solidFill>
                <a:latin typeface="Calibri" panose="020F0502020204030204" pitchFamily="34" charset="0"/>
                <a:cs typeface="Calibri" panose="020F0502020204030204" pitchFamily="34" charset="0"/>
              </a:rPr>
              <a:t>(1st ed.). Corwin. </a:t>
            </a:r>
            <a:endParaRPr lang="en" b="1">
              <a:solidFill>
                <a:schemeClr val="tx1"/>
              </a:solidFill>
              <a:latin typeface="Calibri" panose="020F0502020204030204" pitchFamily="34" charset="0"/>
              <a:cs typeface="Calibri" panose="020F0502020204030204" pitchFamily="34" charset="0"/>
            </a:endParaRPr>
          </a:p>
          <a:p>
            <a:pPr marL="171450" indent="-171450">
              <a:buClr>
                <a:schemeClr val="dk1"/>
              </a:buClr>
              <a:buFont typeface="Arial" panose="020B0604020202020204" pitchFamily="34" charset="0"/>
              <a:buChar char="•"/>
            </a:pPr>
            <a:r>
              <a:rPr lang="en">
                <a:solidFill>
                  <a:schemeClr val="tx1"/>
                </a:solidFill>
                <a:latin typeface="Calibri" panose="020F0502020204030204" pitchFamily="34" charset="0"/>
                <a:cs typeface="Calibri" panose="020F0502020204030204" pitchFamily="34" charset="0"/>
              </a:rPr>
              <a:t>Marzano, R. J., Heflebower, T., Hoegh, J. K., Warrick, P., Grift, G., Hecker, L., &amp; Wills, J. (2016). </a:t>
            </a:r>
            <a:r>
              <a:rPr lang="en" i="1">
                <a:solidFill>
                  <a:schemeClr val="tx1"/>
                </a:solidFill>
                <a:latin typeface="Calibri" panose="020F0502020204030204" pitchFamily="34" charset="0"/>
                <a:cs typeface="Calibri" panose="020F0502020204030204" pitchFamily="34" charset="0"/>
              </a:rPr>
              <a:t>Collaborative teams that transform schools: The next step in PLCs</a:t>
            </a:r>
            <a:r>
              <a:rPr lang="en">
                <a:solidFill>
                  <a:schemeClr val="tx1"/>
                </a:solidFill>
                <a:latin typeface="Calibri" panose="020F0502020204030204" pitchFamily="34" charset="0"/>
                <a:cs typeface="Calibri" panose="020F0502020204030204" pitchFamily="34" charset="0"/>
              </a:rPr>
              <a:t>.</a:t>
            </a:r>
            <a:r>
              <a:rPr lang="en" i="1">
                <a:solidFill>
                  <a:schemeClr val="tx1"/>
                </a:solidFill>
                <a:latin typeface="Calibri" panose="020F0502020204030204" pitchFamily="34" charset="0"/>
                <a:cs typeface="Calibri" panose="020F0502020204030204" pitchFamily="34" charset="0"/>
              </a:rPr>
              <a:t> </a:t>
            </a:r>
            <a:r>
              <a:rPr lang="en">
                <a:solidFill>
                  <a:schemeClr val="tx1"/>
                </a:solidFill>
                <a:latin typeface="Calibri" panose="020F0502020204030204" pitchFamily="34" charset="0"/>
                <a:cs typeface="Calibri" panose="020F0502020204030204" pitchFamily="34" charset="0"/>
              </a:rPr>
              <a:t>Marzano Research. </a:t>
            </a:r>
          </a:p>
          <a:p>
            <a:pPr marL="171450" lvl="0" indent="-171450" algn="l">
              <a:lnSpc>
                <a:spcPct val="100000"/>
              </a:lnSpc>
              <a:spcAft>
                <a:spcPts val="0"/>
              </a:spcAft>
              <a:buClr>
                <a:schemeClr val="dk1"/>
              </a:buClr>
              <a:buSzPts val="1100"/>
              <a:buFont typeface="Arial" panose="020B0604020202020204" pitchFamily="34" charset="0"/>
              <a:buChar char="•"/>
            </a:pPr>
            <a:endParaRPr lang="en">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1200"/>
              </a:spcBef>
              <a:spcAft>
                <a:spcPts val="0"/>
              </a:spcAft>
              <a:buClr>
                <a:schemeClr val="dk1"/>
              </a:buClr>
              <a:buSzPts val="1100"/>
              <a:buFont typeface="Arial"/>
              <a:buNone/>
            </a:pPr>
            <a:endParaRPr>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100"/>
              <a:buFont typeface="Arial"/>
              <a:buNone/>
            </a:pPr>
            <a:endParaRPr b="1">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b="1">
              <a:latin typeface="Calibri" panose="020F0502020204030204" pitchFamily="34" charset="0"/>
              <a:cs typeface="Calibri" panose="020F050202020403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b="1">
                <a:solidFill>
                  <a:schemeClr val="dk1"/>
                </a:solidFill>
                <a:latin typeface="Calibri" panose="020F0502020204030204" pitchFamily="34" charset="0"/>
                <a:cs typeface="Calibri" panose="020F0502020204030204" pitchFamily="34" charset="0"/>
              </a:rPr>
              <a:t>Video</a:t>
            </a:r>
          </a:p>
          <a:p>
            <a:pPr marL="0" lvl="0" indent="0" algn="l" rtl="0">
              <a:lnSpc>
                <a:spcPct val="100000"/>
              </a:lnSpc>
              <a:spcBef>
                <a:spcPts val="0"/>
              </a:spcBef>
              <a:spcAft>
                <a:spcPts val="0"/>
              </a:spcAft>
              <a:buSzPts val="1100"/>
              <a:buNone/>
            </a:pPr>
            <a:r>
              <a:rPr lang="en-US" i="1">
                <a:solidFill>
                  <a:schemeClr val="dk1"/>
                </a:solidFill>
                <a:latin typeface="Calibri" panose="020F0502020204030204" pitchFamily="34" charset="0"/>
                <a:cs typeface="Calibri" panose="020F0502020204030204" pitchFamily="34" charset="0"/>
              </a:rPr>
              <a:t>How do we actually build trust in our teams</a:t>
            </a:r>
            <a:r>
              <a:rPr lang="en-US">
                <a:solidFill>
                  <a:schemeClr val="dk1"/>
                </a:solidFill>
                <a:latin typeface="Calibri" panose="020F0502020204030204" pitchFamily="34" charset="0"/>
                <a:cs typeface="Calibri" panose="020F0502020204030204" pitchFamily="34" charset="0"/>
              </a:rPr>
              <a:t>?, </a:t>
            </a:r>
            <a:r>
              <a:rPr lang="en-US" sz="1100" u="sng">
                <a:solidFill>
                  <a:srgbClr val="0097A7"/>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https://www.youtube.com/watch?v=08RU6oiFTdg</a:t>
            </a:r>
            <a:r>
              <a:rPr lang="en-US" sz="1100">
                <a:solidFill>
                  <a:srgbClr val="595959"/>
                </a:solidFill>
                <a:latin typeface="Calibri" panose="020F0502020204030204" pitchFamily="34" charset="0"/>
                <a:cs typeface="Calibri" panose="020F0502020204030204" pitchFamily="34" charset="0"/>
              </a:rPr>
              <a:t>, </a:t>
            </a:r>
            <a:r>
              <a:rPr lang="en-US" sz="1100">
                <a:solidFill>
                  <a:schemeClr val="dk1"/>
                </a:solidFill>
                <a:latin typeface="Calibri" panose="020F0502020204030204" pitchFamily="34" charset="0"/>
                <a:cs typeface="Calibri" panose="020F0502020204030204" pitchFamily="34" charset="0"/>
              </a:rPr>
              <a:t>2:08 minutes </a:t>
            </a:r>
          </a:p>
          <a:p>
            <a:pPr marL="0" lvl="0" indent="0" algn="l" rtl="0">
              <a:lnSpc>
                <a:spcPct val="100000"/>
              </a:lnSpc>
              <a:spcBef>
                <a:spcPts val="0"/>
              </a:spcBef>
              <a:spcAft>
                <a:spcPts val="0"/>
              </a:spcAft>
              <a:buSzPts val="1100"/>
              <a:buNone/>
            </a:pPr>
            <a:endParaRPr lang="en-US" b="1">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US" b="1">
                <a:solidFill>
                  <a:schemeClr val="dk1"/>
                </a:solidFill>
                <a:latin typeface="Calibri" panose="020F0502020204030204" pitchFamily="34" charset="0"/>
                <a:cs typeface="Calibri" panose="020F0502020204030204" pitchFamily="34" charset="0"/>
              </a:rPr>
              <a:t>To Know/To Say/To Do</a:t>
            </a:r>
          </a:p>
          <a:p>
            <a:pPr marL="171450" lvl="0" indent="-171450" algn="l" rtl="0">
              <a:lnSpc>
                <a:spcPct val="100000"/>
              </a:lnSpc>
              <a:spcBef>
                <a:spcPts val="0"/>
              </a:spcBef>
              <a:spcAft>
                <a:spcPts val="0"/>
              </a:spcAft>
              <a:buSzPts val="1100"/>
              <a:buFont typeface="Arial" panose="020B0604020202020204" pitchFamily="34" charset="0"/>
              <a:buChar char="•"/>
            </a:pPr>
            <a:r>
              <a:rPr lang="en-US">
                <a:solidFill>
                  <a:schemeClr val="dk1"/>
                </a:solidFill>
                <a:latin typeface="Calibri" panose="020F0502020204030204" pitchFamily="34" charset="0"/>
                <a:cs typeface="Calibri" panose="020F0502020204030204" pitchFamily="34" charset="0"/>
              </a:rPr>
              <a:t>Mr. Sinek discusses trust from the perspective of a business owner, however, what he says about trust applies to all teams.</a:t>
            </a:r>
          </a:p>
          <a:p>
            <a:pPr marL="171450" lvl="0" indent="-171450" algn="l" rtl="0">
              <a:lnSpc>
                <a:spcPct val="100000"/>
              </a:lnSpc>
              <a:spcBef>
                <a:spcPts val="0"/>
              </a:spcBef>
              <a:spcAft>
                <a:spcPts val="0"/>
              </a:spcAft>
              <a:buSzPts val="1100"/>
              <a:buFont typeface="Arial" panose="020B0604020202020204" pitchFamily="34" charset="0"/>
              <a:buChar char="•"/>
            </a:pPr>
            <a:r>
              <a:rPr lang="en-US">
                <a:solidFill>
                  <a:schemeClr val="dk1"/>
                </a:solidFill>
                <a:latin typeface="Calibri" panose="020F0502020204030204" pitchFamily="34" charset="0"/>
                <a:cs typeface="Calibri" panose="020F0502020204030204" pitchFamily="34" charset="0"/>
              </a:rPr>
              <a:t>Show the video </a:t>
            </a:r>
            <a:r>
              <a:rPr lang="en-US" i="1">
                <a:solidFill>
                  <a:schemeClr val="dk1"/>
                </a:solidFill>
                <a:latin typeface="Calibri" panose="020F0502020204030204" pitchFamily="34" charset="0"/>
                <a:cs typeface="Calibri" panose="020F0502020204030204" pitchFamily="34" charset="0"/>
              </a:rPr>
              <a:t>How Do We Actually Build Trust in Our Teams,</a:t>
            </a:r>
            <a:r>
              <a:rPr lang="en-US">
                <a:solidFill>
                  <a:schemeClr val="dk1"/>
                </a:solidFill>
                <a:latin typeface="Calibri" panose="020F0502020204030204" pitchFamily="34" charset="0"/>
                <a:cs typeface="Calibri" panose="020F0502020204030204" pitchFamily="34" charset="0"/>
              </a:rPr>
              <a:t> then reflect on the questions that appear on the next slide.</a:t>
            </a:r>
          </a:p>
          <a:p>
            <a:pPr marL="0" lvl="0" indent="0" algn="l" rtl="0">
              <a:lnSpc>
                <a:spcPct val="100000"/>
              </a:lnSpc>
              <a:spcBef>
                <a:spcPts val="0"/>
              </a:spcBef>
              <a:spcAft>
                <a:spcPts val="0"/>
              </a:spcAft>
              <a:buSzPts val="1100"/>
              <a:buNone/>
            </a:pPr>
            <a:endParaRPr lang="en-US" b="1">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US" b="1">
                <a:latin typeface="Calibri" panose="020F0502020204030204" pitchFamily="34" charset="0"/>
                <a:cs typeface="Calibri" panose="020F0502020204030204" pitchFamily="34" charset="0"/>
              </a:rPr>
              <a:t>Re</a:t>
            </a:r>
            <a:r>
              <a:rPr lang="en-US" b="1">
                <a:solidFill>
                  <a:schemeClr val="tx1"/>
                </a:solidFill>
                <a:latin typeface="Calibri" panose="020F0502020204030204" pitchFamily="34" charset="0"/>
                <a:cs typeface="Calibri" panose="020F0502020204030204" pitchFamily="34" charset="0"/>
              </a:rPr>
              <a:t>ference</a:t>
            </a:r>
          </a:p>
          <a:p>
            <a:pPr marL="0" indent="-171450">
              <a:lnSpc>
                <a:spcPct val="115000"/>
              </a:lnSpc>
              <a:spcBef>
                <a:spcPts val="800"/>
              </a:spcBef>
              <a:buClr>
                <a:schemeClr val="dk1"/>
              </a:buClr>
              <a:buFont typeface="Arial" panose="020B0604020202020204" pitchFamily="34" charset="0"/>
              <a:buChar char="•"/>
            </a:pPr>
            <a:r>
              <a:rPr lang="en-US">
                <a:solidFill>
                  <a:schemeClr val="tx1"/>
                </a:solidFill>
                <a:latin typeface="Calibri" panose="020F0502020204030204" pitchFamily="34" charset="0"/>
                <a:cs typeface="Calibri" panose="020F0502020204030204" pitchFamily="34" charset="0"/>
              </a:rPr>
              <a:t>Sinek, S. (2023, August 4). </a:t>
            </a:r>
            <a:r>
              <a:rPr lang="en-US" i="1">
                <a:solidFill>
                  <a:schemeClr val="tx1"/>
                </a:solidFill>
                <a:latin typeface="Calibri" panose="020F0502020204030204" pitchFamily="34" charset="0"/>
                <a:cs typeface="Calibri" panose="020F0502020204030204" pitchFamily="34" charset="0"/>
              </a:rPr>
              <a:t>How do we actually build trust in our teams</a:t>
            </a:r>
            <a:r>
              <a:rPr lang="en-US">
                <a:solidFill>
                  <a:schemeClr val="tx1"/>
                </a:solidFill>
                <a:latin typeface="Calibri" panose="020F0502020204030204" pitchFamily="34" charset="0"/>
                <a:cs typeface="Calibri" panose="020F0502020204030204" pitchFamily="34" charset="0"/>
              </a:rPr>
              <a:t>? [Video]. YouTube. </a:t>
            </a:r>
            <a:r>
              <a:rPr lang="en-US" u="sng">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https://www.youtube.com/watch?v=08RU6oiFTdg</a:t>
            </a:r>
            <a:endParaRPr lang="en-US" u="sng">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423348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26eb7c63b8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4" name="Google Shape;684;g26eb7c63b8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Calibri" panose="020F0502020204030204" pitchFamily="34" charset="0"/>
                <a:cs typeface="Calibri" panose="020F0502020204030204" pitchFamily="34" charset="0"/>
              </a:rPr>
              <a:t>To Know/To Do/To Say</a:t>
            </a:r>
            <a:endParaRPr b="1">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
                <a:latin typeface="Calibri" panose="020F0502020204030204" pitchFamily="34" charset="0"/>
                <a:cs typeface="Calibri" panose="020F0502020204030204" pitchFamily="34" charset="0"/>
              </a:rPr>
              <a:t>Encourage participants to discuss these questions in small groups. Then share key ideas with the whole group.</a:t>
            </a:r>
          </a:p>
          <a:p>
            <a:pPr marL="0" indent="0">
              <a:buNone/>
            </a:pPr>
            <a:endParaRPr lang="en">
              <a:latin typeface="Calibri" panose="020F0502020204030204" pitchFamily="34" charset="0"/>
              <a:cs typeface="Calibri" panose="020F0502020204030204" pitchFamily="34" charset="0"/>
            </a:endParaRPr>
          </a:p>
          <a:p>
            <a:pPr marL="0" indent="0">
              <a:buNone/>
            </a:pPr>
            <a:r>
              <a:rPr lang="en" b="1">
                <a:latin typeface="Calibri" panose="020F0502020204030204" pitchFamily="34" charset="0"/>
                <a:cs typeface="Calibri" panose="020F0502020204030204" pitchFamily="34" charset="0"/>
              </a:rPr>
              <a:t>Reference</a:t>
            </a:r>
            <a:endParaRPr lang="en">
              <a:latin typeface="Calibri" panose="020F0502020204030204" pitchFamily="34" charset="0"/>
              <a:cs typeface="Calibri" panose="020F0502020204030204" pitchFamily="34" charset="0"/>
            </a:endParaRPr>
          </a:p>
          <a:p>
            <a:pPr marL="171450" indent="-171450">
              <a:buChar char="•"/>
            </a:pPr>
            <a:r>
              <a:rPr lang="en">
                <a:latin typeface="Calibri" panose="020F0502020204030204" pitchFamily="34" charset="0"/>
                <a:cs typeface="Calibri" panose="020F0502020204030204" pitchFamily="34" charset="0"/>
              </a:rPr>
              <a:t>Sinek</a:t>
            </a:r>
            <a:r>
              <a:rPr lang="en">
                <a:solidFill>
                  <a:schemeClr val="tx1"/>
                </a:solidFill>
                <a:latin typeface="Calibri" panose="020F0502020204030204" pitchFamily="34" charset="0"/>
                <a:cs typeface="Calibri" panose="020F0502020204030204" pitchFamily="34" charset="0"/>
              </a:rPr>
              <a:t>, S. (2023, August 4). </a:t>
            </a:r>
            <a:r>
              <a:rPr lang="en" i="1">
                <a:solidFill>
                  <a:schemeClr val="tx1"/>
                </a:solidFill>
                <a:latin typeface="Calibri" panose="020F0502020204030204" pitchFamily="34" charset="0"/>
                <a:cs typeface="Calibri" panose="020F0502020204030204" pitchFamily="34" charset="0"/>
              </a:rPr>
              <a:t>How do we actually build trust in our teams? </a:t>
            </a:r>
            <a:r>
              <a:rPr lang="en">
                <a:solidFill>
                  <a:schemeClr val="tx1"/>
                </a:solidFill>
                <a:latin typeface="Calibri" panose="020F0502020204030204" pitchFamily="34" charset="0"/>
                <a:cs typeface="Calibri" panose="020F0502020204030204" pitchFamily="34" charset="0"/>
              </a:rPr>
              <a:t>[Video]. YouTube. </a:t>
            </a:r>
            <a:r>
              <a:rPr lang="en">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https://www.youtube.com/watch?v=08RU6oiFTdg</a:t>
            </a:r>
            <a:r>
              <a:rPr lang="en">
                <a:solidFill>
                  <a:schemeClr val="tx1"/>
                </a:solidFill>
                <a:latin typeface="Calibri" panose="020F0502020204030204" pitchFamily="34" charset="0"/>
                <a:cs typeface="Calibri" panose="020F0502020204030204" pitchFamily="34" charset="0"/>
              </a:rPr>
              <a:t> </a:t>
            </a:r>
            <a:endParaRPr lang="en">
              <a:latin typeface="Calibri" panose="020F0502020204030204" pitchFamily="34" charset="0"/>
              <a:cs typeface="Calibri" panose="020F0502020204030204" pitchFamily="34" charset="0"/>
            </a:endParaRPr>
          </a:p>
          <a:p>
            <a:pPr marL="0" indent="0">
              <a:buNone/>
            </a:pPr>
            <a:endParaRPr lang="en">
              <a:latin typeface="Calibri" panose="020F0502020204030204" pitchFamily="34" charset="0"/>
              <a:cs typeface="Calibri" panose="020F050202020403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0" name="Google Shape;690;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b="1">
                <a:latin typeface="Calibri" panose="020F0502020204030204" pitchFamily="34" charset="0"/>
                <a:cs typeface="Calibri" panose="020F0502020204030204" pitchFamily="34" charset="0"/>
              </a:rPr>
              <a:t>To Know/To Say/</a:t>
            </a:r>
            <a:r>
              <a:rPr lang="en-US" b="1">
                <a:latin typeface="Calibri" panose="020F0502020204030204" pitchFamily="34" charset="0"/>
                <a:cs typeface="Calibri" panose="020F0502020204030204" pitchFamily="34" charset="0"/>
              </a:rPr>
              <a:t>To Do</a:t>
            </a:r>
          </a:p>
          <a:p>
            <a:pPr marL="171450" lvl="0" indent="-171450" algn="l" rtl="0">
              <a:lnSpc>
                <a:spcPct val="100000"/>
              </a:lnSpc>
              <a:spcBef>
                <a:spcPts val="0"/>
              </a:spcBef>
              <a:spcAft>
                <a:spcPts val="0"/>
              </a:spcAft>
              <a:buSzPts val="1100"/>
              <a:buFont typeface="Arial" panose="020B0604020202020204" pitchFamily="34" charset="0"/>
              <a:buChar char="•"/>
            </a:pPr>
            <a:r>
              <a:rPr lang="en">
                <a:latin typeface="Calibri" panose="020F0502020204030204" pitchFamily="34" charset="0"/>
                <a:cs typeface="Calibri" panose="020F0502020204030204" pitchFamily="34" charset="0"/>
              </a:rPr>
              <a:t>Teams that create an environment where these key components of trust are promoted enable members to feel safe and become more productive. </a:t>
            </a:r>
          </a:p>
          <a:p>
            <a:pPr marL="171450" lvl="0" indent="-171450" algn="l" rtl="0">
              <a:lnSpc>
                <a:spcPct val="100000"/>
              </a:lnSpc>
              <a:spcBef>
                <a:spcPts val="0"/>
              </a:spcBef>
              <a:spcAft>
                <a:spcPts val="0"/>
              </a:spcAft>
              <a:buSzPts val="1100"/>
              <a:buFont typeface="Arial" panose="020B0604020202020204" pitchFamily="34" charset="0"/>
              <a:buChar char="•"/>
            </a:pPr>
            <a:r>
              <a:rPr lang="en">
                <a:latin typeface="Calibri" panose="020F0502020204030204" pitchFamily="34" charset="0"/>
                <a:cs typeface="Calibri" panose="020F0502020204030204" pitchFamily="34" charset="0"/>
              </a:rPr>
              <a:t>Take a look at each of these trust related words and reflect on the meaning. </a:t>
            </a:r>
          </a:p>
          <a:p>
            <a:pPr marL="171450" lvl="0" indent="-171450" algn="l" rtl="0">
              <a:lnSpc>
                <a:spcPct val="100000"/>
              </a:lnSpc>
              <a:spcBef>
                <a:spcPts val="0"/>
              </a:spcBef>
              <a:spcAft>
                <a:spcPts val="0"/>
              </a:spcAft>
              <a:buSzPts val="1100"/>
              <a:buFont typeface="Arial" panose="020B0604020202020204" pitchFamily="34" charset="0"/>
              <a:buChar char="•"/>
            </a:pPr>
            <a:r>
              <a:rPr lang="en">
                <a:latin typeface="Calibri" panose="020F0502020204030204" pitchFamily="34" charset="0"/>
                <a:cs typeface="Calibri" panose="020F0502020204030204" pitchFamily="34" charset="0"/>
              </a:rPr>
              <a:t>Work with a partner and</a:t>
            </a:r>
            <a:r>
              <a:rPr lang="en-US">
                <a:latin typeface="Calibri" panose="020F0502020204030204" pitchFamily="34" charset="0"/>
                <a:cs typeface="Calibri" panose="020F0502020204030204" pitchFamily="34" charset="0"/>
              </a:rPr>
              <a:t> identify actions that would promote each component.</a:t>
            </a:r>
          </a:p>
          <a:p>
            <a:pPr marL="628650" lvl="1" indent="-171450" algn="l" rtl="0">
              <a:lnSpc>
                <a:spcPct val="100000"/>
              </a:lnSpc>
              <a:spcBef>
                <a:spcPts val="0"/>
              </a:spcBef>
              <a:spcAft>
                <a:spcPts val="0"/>
              </a:spcAft>
              <a:buSzPts val="1100"/>
              <a:buFont typeface="Courier New" panose="02070309020205020404" pitchFamily="49" charset="0"/>
              <a:buChar char="o"/>
            </a:pPr>
            <a:r>
              <a:rPr lang="en-US">
                <a:latin typeface="Calibri" panose="020F0502020204030204" pitchFamily="34" charset="0"/>
                <a:cs typeface="Calibri" panose="020F0502020204030204" pitchFamily="34" charset="0"/>
              </a:rPr>
              <a:t>Ask participants to provide examples of what these components look like in effective collaborative teams. </a:t>
            </a:r>
            <a:endParaRPr lang="en-US">
              <a:solidFill>
                <a:srgbClr val="000000"/>
              </a:solidFill>
              <a:latin typeface="Calibri" panose="020F0502020204030204" pitchFamily="34" charset="0"/>
              <a:cs typeface="Calibri" panose="020F0502020204030204" pitchFamily="34" charset="0"/>
            </a:endParaRPr>
          </a:p>
          <a:p>
            <a:pPr marL="628650" lvl="1" indent="-171450" algn="l" rtl="0">
              <a:lnSpc>
                <a:spcPct val="100000"/>
              </a:lnSpc>
              <a:spcBef>
                <a:spcPts val="0"/>
              </a:spcBef>
              <a:spcAft>
                <a:spcPts val="0"/>
              </a:spcAft>
              <a:buSzPts val="1100"/>
              <a:buFont typeface="Courier New" panose="02070309020205020404" pitchFamily="49" charset="0"/>
              <a:buChar char="o"/>
            </a:pPr>
            <a:r>
              <a:rPr lang="en-US">
                <a:solidFill>
                  <a:srgbClr val="181818"/>
                </a:solidFill>
                <a:latin typeface="Calibri" panose="020F0502020204030204" pitchFamily="34" charset="0"/>
                <a:cs typeface="Calibri" panose="020F0502020204030204" pitchFamily="34" charset="0"/>
              </a:rPr>
              <a:t>Below are some examples to share if participants cannot come up with their own examples. </a:t>
            </a:r>
          </a:p>
          <a:p>
            <a:pPr marL="1085850" lvl="2" indent="-171450" algn="l" rtl="0">
              <a:lnSpc>
                <a:spcPct val="100000"/>
              </a:lnSpc>
              <a:spcBef>
                <a:spcPts val="0"/>
              </a:spcBef>
              <a:spcAft>
                <a:spcPts val="0"/>
              </a:spcAft>
              <a:buSzPts val="1100"/>
              <a:buFont typeface="Wingdings" panose="05000000000000000000" pitchFamily="2" charset="2"/>
              <a:buChar char="§"/>
            </a:pPr>
            <a:r>
              <a:rPr lang="en-US">
                <a:solidFill>
                  <a:srgbClr val="181818"/>
                </a:solidFill>
                <a:latin typeface="Calibri" panose="020F0502020204030204" pitchFamily="34" charset="0"/>
                <a:cs typeface="Calibri" panose="020F0502020204030204" pitchFamily="34" charset="0"/>
              </a:rPr>
              <a:t>Reliability. Team members </a:t>
            </a:r>
            <a:r>
              <a:rPr lang="en-US">
                <a:latin typeface="Calibri" panose="020F0502020204030204" pitchFamily="34" charset="0"/>
                <a:cs typeface="Calibri" panose="020F0502020204030204" pitchFamily="34" charset="0"/>
              </a:rPr>
              <a:t>consistently follow through on their commitments, such as bringing data to meetings, completing assigned tasks, and meeting deadlines.</a:t>
            </a:r>
            <a:endParaRPr lang="en-US">
              <a:solidFill>
                <a:srgbClr val="181818"/>
              </a:solidFill>
              <a:latin typeface="Calibri" panose="020F0502020204030204" pitchFamily="34" charset="0"/>
              <a:cs typeface="Calibri" panose="020F0502020204030204" pitchFamily="34" charset="0"/>
            </a:endParaRPr>
          </a:p>
          <a:p>
            <a:pPr marL="1085850" lvl="2" indent="-171450" algn="l" rtl="0">
              <a:lnSpc>
                <a:spcPct val="100000"/>
              </a:lnSpc>
              <a:spcBef>
                <a:spcPts val="0"/>
              </a:spcBef>
              <a:spcAft>
                <a:spcPts val="0"/>
              </a:spcAft>
              <a:buSzPts val="1100"/>
              <a:buFont typeface="Wingdings" panose="05000000000000000000" pitchFamily="2" charset="2"/>
              <a:buChar char="§"/>
            </a:pPr>
            <a:r>
              <a:rPr lang="en-US">
                <a:solidFill>
                  <a:srgbClr val="181818"/>
                </a:solidFill>
                <a:latin typeface="Calibri" panose="020F0502020204030204" pitchFamily="34" charset="0"/>
                <a:cs typeface="Calibri" panose="020F0502020204030204" pitchFamily="34" charset="0"/>
              </a:rPr>
              <a:t>Benevolence. </a:t>
            </a:r>
            <a:r>
              <a:rPr lang="en-US">
                <a:latin typeface="Calibri" panose="020F0502020204030204" pitchFamily="34" charset="0"/>
                <a:cs typeface="Calibri" panose="020F0502020204030204" pitchFamily="34" charset="0"/>
              </a:rPr>
              <a:t>A teacher offers to help a colleague who is struggling with a new instructional strategy, without expecting anything in return.</a:t>
            </a:r>
          </a:p>
          <a:p>
            <a:pPr marL="1085850" lvl="2" indent="-171450" algn="l" rtl="0">
              <a:lnSpc>
                <a:spcPct val="100000"/>
              </a:lnSpc>
              <a:spcBef>
                <a:spcPts val="0"/>
              </a:spcBef>
              <a:spcAft>
                <a:spcPts val="0"/>
              </a:spcAft>
              <a:buSzPts val="1100"/>
              <a:buFont typeface="Wingdings" panose="05000000000000000000" pitchFamily="2" charset="2"/>
              <a:buChar char="§"/>
            </a:pPr>
            <a:r>
              <a:rPr lang="en-US">
                <a:solidFill>
                  <a:srgbClr val="181818"/>
                </a:solidFill>
                <a:latin typeface="Calibri" panose="020F0502020204030204" pitchFamily="34" charset="0"/>
                <a:cs typeface="Calibri" panose="020F0502020204030204" pitchFamily="34" charset="0"/>
              </a:rPr>
              <a:t>Honesty. </a:t>
            </a:r>
            <a:r>
              <a:rPr lang="en-US">
                <a:latin typeface="Calibri" panose="020F0502020204030204" pitchFamily="34" charset="0"/>
                <a:cs typeface="Calibri" panose="020F0502020204030204" pitchFamily="34" charset="0"/>
              </a:rPr>
              <a:t>A team openly discusses challenges with student learning data, acknowledging when certain instructional approaches aren’t working instead of masking weaknesses.</a:t>
            </a:r>
            <a:endParaRPr lang="en-US">
              <a:solidFill>
                <a:srgbClr val="181818"/>
              </a:solidFill>
              <a:latin typeface="Calibri" panose="020F0502020204030204" pitchFamily="34" charset="0"/>
              <a:cs typeface="Calibri" panose="020F0502020204030204" pitchFamily="34" charset="0"/>
            </a:endParaRPr>
          </a:p>
          <a:p>
            <a:pPr marL="1085850" lvl="2" indent="-171450" algn="l" rtl="0">
              <a:lnSpc>
                <a:spcPct val="100000"/>
              </a:lnSpc>
              <a:spcBef>
                <a:spcPts val="0"/>
              </a:spcBef>
              <a:spcAft>
                <a:spcPts val="0"/>
              </a:spcAft>
              <a:buSzPts val="1100"/>
              <a:buFont typeface="Wingdings" panose="05000000000000000000" pitchFamily="2" charset="2"/>
              <a:buChar char="§"/>
            </a:pPr>
            <a:r>
              <a:rPr lang="en-US">
                <a:solidFill>
                  <a:srgbClr val="181818"/>
                </a:solidFill>
                <a:latin typeface="Calibri" panose="020F0502020204030204" pitchFamily="34" charset="0"/>
                <a:cs typeface="Calibri" panose="020F0502020204030204" pitchFamily="34" charset="0"/>
              </a:rPr>
              <a:t>Competence. </a:t>
            </a:r>
            <a:r>
              <a:rPr lang="en-US" sz="3200">
                <a:latin typeface="Calibri" panose="020F0502020204030204" pitchFamily="34" charset="0"/>
                <a:cs typeface="Calibri" panose="020F0502020204030204" pitchFamily="34" charset="0"/>
              </a:rPr>
              <a:t>A literacy coach shares research-based strategies to help the team improve student reading outcomes, demonstrating expertise in the subject.</a:t>
            </a:r>
            <a:endParaRPr lang="en-US" sz="1800" kern="100">
              <a:solidFill>
                <a:srgbClr val="000000"/>
              </a:solidFill>
              <a:effectLst/>
              <a:latin typeface="Aptos" panose="020B0004020202020204" pitchFamily="34" charset="0"/>
              <a:cs typeface="Times New Roman" panose="02020603050405020304" pitchFamily="18" charset="0"/>
            </a:endParaRPr>
          </a:p>
          <a:p>
            <a:pPr marL="1085850" lvl="2" indent="-171450" algn="l" rtl="0">
              <a:lnSpc>
                <a:spcPct val="100000"/>
              </a:lnSpc>
              <a:spcBef>
                <a:spcPts val="0"/>
              </a:spcBef>
              <a:spcAft>
                <a:spcPts val="0"/>
              </a:spcAft>
              <a:buSzPts val="1100"/>
              <a:buFont typeface="Wingdings" panose="05000000000000000000" pitchFamily="2" charset="2"/>
              <a:buChar char="§"/>
            </a:pPr>
            <a:r>
              <a:rPr lang="en-US">
                <a:solidFill>
                  <a:srgbClr val="181818"/>
                </a:solidFill>
                <a:latin typeface="Calibri" panose="020F0502020204030204" pitchFamily="34" charset="0"/>
                <a:cs typeface="Calibri" panose="020F0502020204030204" pitchFamily="34" charset="0"/>
              </a:rPr>
              <a:t>Openness. </a:t>
            </a:r>
            <a:r>
              <a:rPr lang="en-US" sz="3200">
                <a:latin typeface="Calibri" panose="020F0502020204030204" pitchFamily="34" charset="0"/>
                <a:cs typeface="Calibri" panose="020F0502020204030204" pitchFamily="34" charset="0"/>
              </a:rPr>
              <a:t>A team leader invites all members to contribute ideas on improving behavior management strategies rather than imposing a top-down decision.</a:t>
            </a:r>
            <a:endParaRPr lang="en-US" sz="1800" kern="0">
              <a:solidFill>
                <a:srgbClr val="000000"/>
              </a:solidFill>
              <a:effectLst/>
              <a:latin typeface="Calibri" panose="020F0502020204030204" pitchFamily="34" charset="0"/>
              <a:cs typeface="Times New Roman" panose="02020603050405020304" pitchFamily="18" charset="0"/>
            </a:endParaRPr>
          </a:p>
          <a:p>
            <a:pPr marL="1085850" lvl="2" indent="-171450" algn="l" rtl="0">
              <a:lnSpc>
                <a:spcPct val="100000"/>
              </a:lnSpc>
              <a:spcBef>
                <a:spcPts val="0"/>
              </a:spcBef>
              <a:spcAft>
                <a:spcPts val="0"/>
              </a:spcAft>
              <a:buSzPts val="1100"/>
              <a:buFont typeface="Wingdings" panose="05000000000000000000" pitchFamily="2" charset="2"/>
              <a:buChar char="§"/>
            </a:pPr>
            <a:r>
              <a:rPr lang="en-US" sz="1800" ker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Respect. </a:t>
            </a:r>
            <a:r>
              <a:rPr lang="en-US" sz="3200">
                <a:latin typeface="Calibri" panose="020F0502020204030204" pitchFamily="34" charset="0"/>
                <a:cs typeface="Calibri" panose="020F0502020204030204" pitchFamily="34" charset="0"/>
              </a:rPr>
              <a:t>During meetings, team members actively listen, avoid interrupting, and acknowledge each other’s contributions, even when they disagree.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buNone/>
            </a:pPr>
            <a:endParaRPr lang="en-US" sz="1800" b="0" kern="100">
              <a:solidFill>
                <a:srgbClr val="000000"/>
              </a:solidFill>
              <a:effectLst/>
              <a:latin typeface="Aptos" panose="020B0004020202020204" pitchFamily="34" charset="0"/>
              <a:cs typeface="Times New Roman" panose="02020603050405020304" pitchFamily="18" charset="0"/>
            </a:endParaRPr>
          </a:p>
          <a:p>
            <a:pPr marL="0">
              <a:buNone/>
            </a:pPr>
            <a:r>
              <a:rPr lang="en-US" b="1">
                <a:solidFill>
                  <a:srgbClr val="181818"/>
                </a:solidFill>
                <a:latin typeface="Calibri" panose="020F0502020204030204" pitchFamily="34" charset="0"/>
                <a:cs typeface="Calibri" panose="020F0502020204030204" pitchFamily="34" charset="0"/>
              </a:rPr>
              <a:t>Optional </a:t>
            </a:r>
            <a:r>
              <a:rPr lang="en-US" b="1">
                <a:latin typeface="Calibri" panose="020F0502020204030204" pitchFamily="34" charset="0"/>
                <a:cs typeface="Calibri" panose="020F0502020204030204" pitchFamily="34" charset="0"/>
              </a:rPr>
              <a:t>Activity: Ranking and Refining Components</a:t>
            </a:r>
            <a:r>
              <a:rPr lang="en-US">
                <a:solidFill>
                  <a:srgbClr val="181818"/>
                </a:solidFill>
                <a:latin typeface="Calibri" panose="020F0502020204030204" pitchFamily="34" charset="0"/>
                <a:cs typeface="Calibri" panose="020F0502020204030204" pitchFamily="34" charset="0"/>
              </a:rPr>
              <a:t>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a:latin typeface="Calibri" panose="020F0502020204030204" pitchFamily="34" charset="0"/>
                <a:cs typeface="Calibri" panose="020F0502020204030204" pitchFamily="34" charset="0"/>
              </a:rPr>
              <a:t>Divide participants into small groups of 3–5 people.</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a:latin typeface="Calibri" panose="020F0502020204030204" pitchFamily="34" charset="0"/>
                <a:cs typeface="Calibri" panose="020F0502020204030204" pitchFamily="34" charset="0"/>
              </a:rPr>
              <a:t>Provide each group with a list of the components related to the concept (e.g., printed on cards, a handout, or slide).</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a:latin typeface="Calibri" panose="020F0502020204030204" pitchFamily="34" charset="0"/>
                <a:cs typeface="Calibri" panose="020F0502020204030204" pitchFamily="34" charset="0"/>
              </a:rPr>
              <a:t>Ask each group to discuss and </a:t>
            </a:r>
            <a:r>
              <a:rPr lang="en-US" i="1">
                <a:latin typeface="Calibri" panose="020F0502020204030204" pitchFamily="34" charset="0"/>
                <a:cs typeface="Calibri" panose="020F0502020204030204" pitchFamily="34" charset="0"/>
              </a:rPr>
              <a:t>rank the components in order of importance</a:t>
            </a:r>
            <a:r>
              <a:rPr lang="en-US">
                <a:latin typeface="Calibri" panose="020F0502020204030204" pitchFamily="34" charset="0"/>
                <a:cs typeface="Calibri" panose="020F0502020204030204" pitchFamily="34" charset="0"/>
              </a:rPr>
              <a:t> from most to least important. Encourage them to justify their rankings with examples or reasoning based on their own experience or context.</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a:latin typeface="Calibri" panose="020F0502020204030204" pitchFamily="34" charset="0"/>
                <a:cs typeface="Calibri" panose="020F0502020204030204" pitchFamily="34" charset="0"/>
              </a:rPr>
              <a:t>Challenge the group to </a:t>
            </a:r>
            <a:r>
              <a:rPr lang="en-US" i="1">
                <a:latin typeface="Calibri" panose="020F0502020204030204" pitchFamily="34" charset="0"/>
                <a:cs typeface="Calibri" panose="020F0502020204030204" pitchFamily="34" charset="0"/>
              </a:rPr>
              <a:t>select one component to delete - </a:t>
            </a:r>
            <a:r>
              <a:rPr lang="en-US">
                <a:latin typeface="Calibri" panose="020F0502020204030204" pitchFamily="34" charset="0"/>
                <a:cs typeface="Calibri" panose="020F0502020204030204" pitchFamily="34" charset="0"/>
              </a:rPr>
              <a:t>the one they believe is least critical to the concept.</a:t>
            </a:r>
            <a:br>
              <a:rPr lang="en-US">
                <a:latin typeface="Calibri" panose="020F0502020204030204" pitchFamily="34" charset="0"/>
                <a:cs typeface="Calibri" panose="020F0502020204030204" pitchFamily="34" charset="0"/>
              </a:rPr>
            </a:br>
            <a:r>
              <a:rPr lang="en-US">
                <a:latin typeface="Calibri" panose="020F0502020204030204" pitchFamily="34" charset="0"/>
                <a:cs typeface="Calibri" panose="020F0502020204030204" pitchFamily="34" charset="0"/>
              </a:rPr>
              <a:t>Note: They must come to consensus, even if it’s difficult.</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a:latin typeface="Calibri" panose="020F0502020204030204" pitchFamily="34" charset="0"/>
                <a:cs typeface="Calibri" panose="020F0502020204030204" pitchFamily="34" charset="0"/>
              </a:rPr>
              <a:t>Once all groups have made their decision, facilitate a whole-group discussion with the following questions:</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Courier New" panose="02070309020205020404" pitchFamily="49" charset="0"/>
              <a:buChar char="o"/>
              <a:tabLst/>
              <a:defRPr/>
            </a:pPr>
            <a:r>
              <a:rPr lang="en-US">
                <a:latin typeface="Calibri" panose="020F0502020204030204" pitchFamily="34" charset="0"/>
                <a:cs typeface="Calibri" panose="020F0502020204030204" pitchFamily="34" charset="0"/>
              </a:rPr>
              <a:t>Was it hard to eliminate one? Why?</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Courier New" panose="02070309020205020404" pitchFamily="49" charset="0"/>
              <a:buChar char="o"/>
              <a:tabLst/>
              <a:defRPr/>
            </a:pPr>
            <a:r>
              <a:rPr lang="en-US">
                <a:latin typeface="Calibri" panose="020F0502020204030204" pitchFamily="34" charset="0"/>
                <a:cs typeface="Calibri" panose="020F0502020204030204" pitchFamily="34" charset="0"/>
              </a:rPr>
              <a:t>Did your group feel that all components were important?</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Courier New" panose="02070309020205020404" pitchFamily="49" charset="0"/>
              <a:buChar char="o"/>
              <a:tabLst/>
              <a:defRPr/>
            </a:pPr>
            <a:r>
              <a:rPr lang="en-US">
                <a:latin typeface="Calibri" panose="020F0502020204030204" pitchFamily="34" charset="0"/>
                <a:cs typeface="Calibri" panose="020F0502020204030204" pitchFamily="34" charset="0"/>
              </a:rPr>
              <a:t>Did you agree that the importance of each component might vary depending on the situation?</a:t>
            </a:r>
          </a:p>
          <a:p>
            <a:pPr marL="0" lvl="0" indent="0" algn="l" rtl="0">
              <a:lnSpc>
                <a:spcPct val="100000"/>
              </a:lnSpc>
              <a:spcBef>
                <a:spcPts val="0"/>
              </a:spcBef>
              <a:spcAft>
                <a:spcPts val="0"/>
              </a:spcAft>
              <a:buSzPts val="1100"/>
              <a:buNone/>
            </a:pPr>
            <a:endParaRPr>
              <a:solidFill>
                <a:srgbClr val="181818"/>
              </a:solidFill>
              <a:latin typeface="Calibri" panose="020F0502020204030204" pitchFamily="34" charset="0"/>
              <a:cs typeface="Calibri" panose="020F0502020204030204" pitchFamily="34" charset="0"/>
            </a:endParaRPr>
          </a:p>
          <a:p>
            <a:pPr marL="0" lvl="0" indent="0" algn="l" rtl="0">
              <a:spcBef>
                <a:spcPts val="0"/>
              </a:spcBef>
              <a:spcAft>
                <a:spcPts val="0"/>
              </a:spcAft>
              <a:buClr>
                <a:schemeClr val="dk1"/>
              </a:buClr>
              <a:buSzPts val="1100"/>
              <a:buFont typeface="Arial"/>
              <a:buNone/>
            </a:pPr>
            <a:r>
              <a:rPr lang="en" b="1">
                <a:solidFill>
                  <a:schemeClr val="dk1"/>
                </a:solidFill>
                <a:latin typeface="Calibri" panose="020F0502020204030204" pitchFamily="34" charset="0"/>
                <a:cs typeface="Calibri" panose="020F0502020204030204" pitchFamily="34" charset="0"/>
              </a:rPr>
              <a:t>References</a:t>
            </a:r>
            <a:endParaRPr b="1">
              <a:solidFill>
                <a:schemeClr val="dk1"/>
              </a:solidFill>
              <a:latin typeface="Calibri" panose="020F0502020204030204" pitchFamily="34" charset="0"/>
              <a:cs typeface="Calibri" panose="020F0502020204030204" pitchFamily="34" charset="0"/>
            </a:endParaRPr>
          </a:p>
          <a:p>
            <a:pPr marL="171450" indent="-171450">
              <a:buClr>
                <a:schemeClr val="dk1"/>
              </a:buClr>
              <a:buFont typeface="Arial" panose="020B0604020202020204" pitchFamily="34" charset="0"/>
              <a:buChar char="•"/>
            </a:pPr>
            <a:r>
              <a:rPr lang="en">
                <a:solidFill>
                  <a:schemeClr val="dk1"/>
                </a:solidFill>
                <a:latin typeface="Calibri" panose="020F0502020204030204" pitchFamily="34" charset="0"/>
                <a:cs typeface="Calibri" panose="020F0502020204030204" pitchFamily="34" charset="0"/>
              </a:rPr>
              <a:t>Marzano, R. J., Heflebower, T., Hoegh, J. K., Warrick, P., Grift, G., Hecker, L., &amp; Wills, J. (2016). </a:t>
            </a:r>
            <a:r>
              <a:rPr lang="en" i="1">
                <a:solidFill>
                  <a:schemeClr val="dk1"/>
                </a:solidFill>
                <a:latin typeface="Calibri" panose="020F0502020204030204" pitchFamily="34" charset="0"/>
                <a:cs typeface="Calibri" panose="020F0502020204030204" pitchFamily="34" charset="0"/>
              </a:rPr>
              <a:t>Collaborative teams that transform schools: The next step in PLCs</a:t>
            </a:r>
            <a:r>
              <a:rPr lang="en">
                <a:solidFill>
                  <a:schemeClr val="dk1"/>
                </a:solidFill>
                <a:latin typeface="Calibri" panose="020F0502020204030204" pitchFamily="34" charset="0"/>
                <a:cs typeface="Calibri" panose="020F0502020204030204" pitchFamily="34" charset="0"/>
              </a:rPr>
              <a:t>.</a:t>
            </a:r>
            <a:r>
              <a:rPr lang="en" i="1">
                <a:solidFill>
                  <a:schemeClr val="dk1"/>
                </a:solidFill>
                <a:latin typeface="Calibri" panose="020F0502020204030204" pitchFamily="34" charset="0"/>
                <a:cs typeface="Calibri" panose="020F0502020204030204" pitchFamily="34" charset="0"/>
              </a:rPr>
              <a:t> </a:t>
            </a:r>
            <a:r>
              <a:rPr lang="en">
                <a:solidFill>
                  <a:schemeClr val="dk1"/>
                </a:solidFill>
                <a:latin typeface="Calibri" panose="020F0502020204030204" pitchFamily="34" charset="0"/>
                <a:cs typeface="Calibri" panose="020F0502020204030204" pitchFamily="34" charset="0"/>
              </a:rPr>
              <a:t>Marzano Research. </a:t>
            </a:r>
          </a:p>
          <a:p>
            <a:pPr marL="171450" indent="-171450">
              <a:buClr>
                <a:schemeClr val="dk1"/>
              </a:buClr>
              <a:buFont typeface="Arial" panose="020B0604020202020204" pitchFamily="34" charset="0"/>
              <a:buChar char="•"/>
            </a:pPr>
            <a:r>
              <a:rPr lang="en">
                <a:solidFill>
                  <a:schemeClr val="tx1"/>
                </a:solidFill>
                <a:latin typeface="Calibri" panose="020F0502020204030204" pitchFamily="34" charset="0"/>
                <a:cs typeface="Calibri" panose="020F0502020204030204" pitchFamily="34" charset="0"/>
              </a:rPr>
              <a:t>National Labor Management Partnership. (2022). </a:t>
            </a:r>
            <a:r>
              <a:rPr lang="en" i="1">
                <a:solidFill>
                  <a:schemeClr val="tx1"/>
                </a:solidFill>
                <a:latin typeface="Calibri" panose="020F0502020204030204" pitchFamily="34" charset="0"/>
                <a:cs typeface="Calibri" panose="020F0502020204030204" pitchFamily="34" charset="0"/>
              </a:rPr>
              <a:t>Collaborating for student success: A comprehensive, practical guidebook for increasing shared decision-making through lasting partnerships</a:t>
            </a:r>
            <a:r>
              <a:rPr lang="en">
                <a:solidFill>
                  <a:schemeClr val="tx1"/>
                </a:solidFill>
                <a:latin typeface="Calibri" panose="020F0502020204030204" pitchFamily="34" charset="0"/>
                <a:cs typeface="Calibri" panose="020F0502020204030204" pitchFamily="34" charset="0"/>
              </a:rPr>
              <a:t>. </a:t>
            </a:r>
            <a:r>
              <a:rPr lang="en">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https://www.nea.org/sites/default/files/2022-05/NLMP%20Collaborating%20for%20Student%20Success%20Guidebook%202022%205-5-22.pdf</a:t>
            </a:r>
            <a:r>
              <a:rPr lang="en">
                <a:solidFill>
                  <a:schemeClr val="tx1"/>
                </a:solidFill>
                <a:latin typeface="Calibri" panose="020F0502020204030204" pitchFamily="34" charset="0"/>
                <a:cs typeface="Calibri" panose="020F0502020204030204" pitchFamily="34" charset="0"/>
              </a:rPr>
              <a:t> </a:t>
            </a:r>
            <a:endParaRPr>
              <a:solidFill>
                <a:schemeClr val="tx1"/>
              </a:solidFill>
              <a:latin typeface="Calibri" panose="020F0502020204030204" pitchFamily="34" charset="0"/>
              <a:cs typeface="Calibri" panose="020F0502020204030204" pitchFamily="34" charset="0"/>
            </a:endParaRPr>
          </a:p>
          <a:p>
            <a:pPr marL="0" lvl="0" indent="0" algn="l" rtl="0">
              <a:spcBef>
                <a:spcPts val="0"/>
              </a:spcBef>
              <a:spcAft>
                <a:spcPts val="0"/>
              </a:spcAft>
              <a:buClr>
                <a:schemeClr val="dk1"/>
              </a:buClr>
              <a:buSzPts val="1100"/>
              <a:buFont typeface="Arial"/>
              <a:buNone/>
            </a:pPr>
            <a:endParaRPr>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a:solidFill>
                <a:srgbClr val="181818"/>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a:solidFill>
                <a:srgbClr val="181818"/>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a:latin typeface="Calibri" panose="020F0502020204030204" pitchFamily="34" charset="0"/>
              <a:cs typeface="Calibri" panose="020F050202020403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9" name="Google Shape;709;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b="1">
                <a:solidFill>
                  <a:schemeClr val="dk1"/>
                </a:solidFill>
                <a:latin typeface="Calibri" panose="020F0502020204030204" pitchFamily="34" charset="0"/>
                <a:cs typeface="Calibri" panose="020F0502020204030204" pitchFamily="34" charset="0"/>
              </a:rPr>
              <a:t>Handout CT 1.5</a:t>
            </a:r>
          </a:p>
          <a:p>
            <a:pPr marL="0" lvl="0" indent="0" algn="l" rtl="0">
              <a:lnSpc>
                <a:spcPct val="115000"/>
              </a:lnSpc>
              <a:spcBef>
                <a:spcPts val="0"/>
              </a:spcBef>
              <a:spcAft>
                <a:spcPts val="0"/>
              </a:spcAft>
              <a:buSzPts val="1100"/>
              <a:buNone/>
            </a:pPr>
            <a:r>
              <a:rPr lang="en">
                <a:solidFill>
                  <a:schemeClr val="dk1"/>
                </a:solidFill>
                <a:latin typeface="Calibri" panose="020F0502020204030204" pitchFamily="34" charset="0"/>
                <a:cs typeface="Calibri" panose="020F0502020204030204" pitchFamily="34" charset="0"/>
              </a:rPr>
              <a:t>Team Trust Survey  </a:t>
            </a:r>
          </a:p>
          <a:p>
            <a:pPr marL="0" lvl="0" indent="0" algn="l" rtl="0">
              <a:lnSpc>
                <a:spcPct val="115000"/>
              </a:lnSpc>
              <a:spcBef>
                <a:spcPts val="0"/>
              </a:spcBef>
              <a:spcAft>
                <a:spcPts val="0"/>
              </a:spcAft>
              <a:buSzPts val="1100"/>
              <a:buNone/>
            </a:pPr>
            <a:r>
              <a:rPr lang="en">
                <a:solidFill>
                  <a:schemeClr val="dk1"/>
                </a:solidFill>
                <a:latin typeface="Calibri" panose="020F0502020204030204" pitchFamily="34" charset="0"/>
                <a:cs typeface="Calibri" panose="020F0502020204030204" pitchFamily="34" charset="0"/>
              </a:rPr>
              <a:t> </a:t>
            </a:r>
            <a:endParaRPr>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1200"/>
              </a:spcBef>
              <a:spcAft>
                <a:spcPts val="0"/>
              </a:spcAft>
              <a:buSzPts val="1100"/>
              <a:buNone/>
            </a:pPr>
            <a:r>
              <a:rPr lang="en" b="1">
                <a:solidFill>
                  <a:schemeClr val="dk1"/>
                </a:solidFill>
                <a:latin typeface="Calibri" panose="020F0502020204030204" pitchFamily="34" charset="0"/>
                <a:cs typeface="Calibri" panose="020F0502020204030204" pitchFamily="34" charset="0"/>
              </a:rPr>
              <a:t>To Know/To Say</a:t>
            </a:r>
            <a:endParaRPr b="1">
              <a:solidFill>
                <a:schemeClr val="dk1"/>
              </a:solidFill>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100"/>
              <a:buFont typeface="Arial" panose="020B0604020202020204" pitchFamily="34" charset="0"/>
              <a:buChar char="•"/>
            </a:pPr>
            <a:r>
              <a:rPr lang="en">
                <a:solidFill>
                  <a:schemeClr val="dk1"/>
                </a:solidFill>
                <a:latin typeface="Calibri" panose="020F0502020204030204" pitchFamily="34" charset="0"/>
                <a:cs typeface="Calibri" panose="020F0502020204030204" pitchFamily="34" charset="0"/>
              </a:rPr>
              <a:t>Relational trust occurs when team member genuinely listen to one another, respecting opinions even if they differ from their own. </a:t>
            </a:r>
          </a:p>
          <a:p>
            <a:pPr marL="171450" lvl="0" indent="-171450" algn="l" rtl="0">
              <a:lnSpc>
                <a:spcPct val="100000"/>
              </a:lnSpc>
              <a:spcBef>
                <a:spcPts val="0"/>
              </a:spcBef>
              <a:spcAft>
                <a:spcPts val="0"/>
              </a:spcAft>
              <a:buSzPts val="1100"/>
              <a:buFont typeface="Arial" panose="020B0604020202020204" pitchFamily="34" charset="0"/>
              <a:buChar char="•"/>
            </a:pPr>
            <a:r>
              <a:rPr lang="en">
                <a:solidFill>
                  <a:schemeClr val="dk1"/>
                </a:solidFill>
                <a:latin typeface="Calibri" panose="020F0502020204030204" pitchFamily="34" charset="0"/>
                <a:cs typeface="Calibri" panose="020F0502020204030204" pitchFamily="34" charset="0"/>
              </a:rPr>
              <a:t>Team members in a trusting environment willingly share knowledge and feel empowered by their teammates.  </a:t>
            </a:r>
          </a:p>
          <a:p>
            <a:pPr marL="171450" lvl="0" indent="-171450" algn="l" rtl="0">
              <a:lnSpc>
                <a:spcPct val="100000"/>
              </a:lnSpc>
              <a:spcBef>
                <a:spcPts val="0"/>
              </a:spcBef>
              <a:spcAft>
                <a:spcPts val="0"/>
              </a:spcAft>
              <a:buSzPts val="1100"/>
              <a:buFont typeface="Arial" panose="020B0604020202020204" pitchFamily="34" charset="0"/>
              <a:buChar char="•"/>
            </a:pPr>
            <a:r>
              <a:rPr lang="en">
                <a:solidFill>
                  <a:schemeClr val="dk1"/>
                </a:solidFill>
                <a:latin typeface="Calibri" panose="020F0502020204030204" pitchFamily="34" charset="0"/>
                <a:cs typeface="Calibri" panose="020F0502020204030204" pitchFamily="34" charset="0"/>
              </a:rPr>
              <a:t>One way for teams to begin building trust is by having all team members anonymously take a trust survey.  </a:t>
            </a:r>
          </a:p>
          <a:p>
            <a:pPr marL="171450" lvl="0" indent="-171450" algn="l" rtl="0">
              <a:lnSpc>
                <a:spcPct val="100000"/>
              </a:lnSpc>
              <a:spcBef>
                <a:spcPts val="0"/>
              </a:spcBef>
              <a:spcAft>
                <a:spcPts val="0"/>
              </a:spcAft>
              <a:buSzPts val="1100"/>
              <a:buFont typeface="Arial" panose="020B0604020202020204" pitchFamily="34" charset="0"/>
              <a:buChar char="•"/>
            </a:pPr>
            <a:r>
              <a:rPr lang="en">
                <a:solidFill>
                  <a:schemeClr val="dk1"/>
                </a:solidFill>
                <a:latin typeface="Calibri" panose="020F0502020204030204" pitchFamily="34" charset="0"/>
                <a:cs typeface="Calibri" panose="020F0502020204030204" pitchFamily="34" charset="0"/>
              </a:rPr>
              <a:t>The trust survey data is then analyzed by the team so they can collaborate on ways to build areas of trust that are weak. </a:t>
            </a:r>
          </a:p>
          <a:p>
            <a:pPr marL="171450" lvl="0" indent="-171450" algn="l" rtl="0">
              <a:lnSpc>
                <a:spcPct val="100000"/>
              </a:lnSpc>
              <a:spcBef>
                <a:spcPts val="0"/>
              </a:spcBef>
              <a:spcAft>
                <a:spcPts val="0"/>
              </a:spcAft>
              <a:buSzPts val="1100"/>
              <a:buFont typeface="Arial" panose="020B0604020202020204" pitchFamily="34" charset="0"/>
              <a:buChar char="•"/>
            </a:pPr>
            <a:r>
              <a:rPr lang="en">
                <a:solidFill>
                  <a:schemeClr val="dk1"/>
                </a:solidFill>
                <a:latin typeface="Calibri" panose="020F0502020204030204" pitchFamily="34" charset="0"/>
                <a:cs typeface="Calibri" panose="020F0502020204030204" pitchFamily="34" charset="0"/>
              </a:rPr>
              <a:t>Teams then implement changes to improve relational trust. It is recommended that teams take a trust survey several times a year to ensure that trust is continuing to be built.</a:t>
            </a:r>
            <a:endParaRPr>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b="1">
                <a:solidFill>
                  <a:schemeClr val="dk1"/>
                </a:solidFill>
                <a:latin typeface="Calibri" panose="020F0502020204030204" pitchFamily="34" charset="0"/>
                <a:cs typeface="Calibri" panose="020F0502020204030204" pitchFamily="34" charset="0"/>
              </a:rPr>
              <a:t>To Do </a:t>
            </a:r>
            <a:r>
              <a:rPr lang="en" i="1">
                <a:solidFill>
                  <a:schemeClr val="dk1"/>
                </a:solidFill>
                <a:latin typeface="Calibri" panose="020F0502020204030204" pitchFamily="34" charset="0"/>
                <a:cs typeface="Calibri" panose="020F0502020204030204" pitchFamily="34" charset="0"/>
              </a:rPr>
              <a:t>(Engage participants in the above described process if presenting to a group that is “a team.”)</a:t>
            </a:r>
            <a:endParaRPr i="1">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a:solidFill>
                  <a:schemeClr val="dk1"/>
                </a:solidFill>
                <a:latin typeface="Calibri" panose="020F0502020204030204" pitchFamily="34" charset="0"/>
                <a:cs typeface="Calibri" panose="020F0502020204030204" pitchFamily="34" charset="0"/>
              </a:rPr>
              <a:t>Provide team members with a copy of the trust survey to take anonymously. Teams can then determine their TRUST temperature. They can also review the data and find root causes for lack of trust and collaborate on ways to strengthen team trust.</a:t>
            </a:r>
            <a:endParaRPr>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lang="en-US">
              <a:solidFill>
                <a:schemeClr val="tx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US" b="1">
                <a:solidFill>
                  <a:schemeClr val="tx1"/>
                </a:solidFill>
                <a:latin typeface="Calibri" panose="020F0502020204030204" pitchFamily="34" charset="0"/>
                <a:cs typeface="Calibri" panose="020F0502020204030204" pitchFamily="34" charset="0"/>
              </a:rPr>
              <a:t>Reference</a:t>
            </a:r>
          </a:p>
          <a:p>
            <a:pPr marL="171450" indent="-171450">
              <a:spcBef>
                <a:spcPts val="1200"/>
              </a:spcBef>
              <a:buChar char="•"/>
            </a:pPr>
            <a:r>
              <a:rPr lang="en-US">
                <a:solidFill>
                  <a:schemeClr val="tx1"/>
                </a:solidFill>
                <a:latin typeface="Calibri" panose="020F0502020204030204" pitchFamily="34" charset="0"/>
                <a:cs typeface="Calibri" panose="020F0502020204030204" pitchFamily="34" charset="0"/>
              </a:rPr>
              <a:t>Bloomberg, P., &amp; Pitchford, B. (2016). </a:t>
            </a:r>
            <a:r>
              <a:rPr lang="en-US" i="1">
                <a:solidFill>
                  <a:schemeClr val="tx1"/>
                </a:solidFill>
                <a:latin typeface="Calibri" panose="020F0502020204030204" pitchFamily="34" charset="0"/>
                <a:cs typeface="Calibri" panose="020F0502020204030204" pitchFamily="34" charset="0"/>
              </a:rPr>
              <a:t>Leading impact teams: Building a culture of efficacy </a:t>
            </a:r>
            <a:r>
              <a:rPr lang="en-US">
                <a:solidFill>
                  <a:schemeClr val="tx1"/>
                </a:solidFill>
                <a:latin typeface="Calibri" panose="020F0502020204030204" pitchFamily="34" charset="0"/>
                <a:cs typeface="Calibri" panose="020F0502020204030204" pitchFamily="34" charset="0"/>
              </a:rPr>
              <a:t>(1st ed.). Corwin. </a:t>
            </a:r>
            <a:endParaRPr lang="en-US" b="1">
              <a:solidFill>
                <a:schemeClr val="tx1"/>
              </a:solidFill>
              <a:latin typeface="Calibri" panose="020F0502020204030204" pitchFamily="34" charset="0"/>
              <a:cs typeface="Calibri" panose="020F0502020204030204" pitchFamily="34" charset="0"/>
            </a:endParaRPr>
          </a:p>
          <a:p>
            <a:pPr marL="171450" lvl="0" indent="-171450" algn="l">
              <a:lnSpc>
                <a:spcPct val="100000"/>
              </a:lnSpc>
              <a:spcBef>
                <a:spcPts val="1200"/>
              </a:spcBef>
              <a:spcAft>
                <a:spcPts val="0"/>
              </a:spcAft>
              <a:buSzPts val="1100"/>
              <a:buFont typeface="Arial" panose="020B0604020202020204" pitchFamily="34" charset="0"/>
              <a:buChar char="•"/>
            </a:pPr>
            <a:endParaRPr lang="en-US">
              <a:solidFill>
                <a:schemeClr val="tx1"/>
              </a:solidFill>
              <a:latin typeface="Calibri" panose="020F0502020204030204" pitchFamily="34" charset="0"/>
              <a:cs typeface="Calibri" panose="020F0502020204030204" pitchFamily="34" charset="0"/>
            </a:endParaRPr>
          </a:p>
          <a:p>
            <a:pPr marL="0" lvl="0" indent="0" algn="l" rtl="0">
              <a:lnSpc>
                <a:spcPct val="100000"/>
              </a:lnSpc>
              <a:spcBef>
                <a:spcPts val="1200"/>
              </a:spcBef>
              <a:spcAft>
                <a:spcPts val="0"/>
              </a:spcAft>
              <a:buSzPts val="1100"/>
              <a:buNone/>
            </a:pPr>
            <a:endParaRPr lang="en-US" b="1">
              <a:solidFill>
                <a:schemeClr val="tx1"/>
              </a:solidFill>
              <a:latin typeface="Calibri" panose="020F0502020204030204" pitchFamily="34" charset="0"/>
              <a:cs typeface="Calibri" panose="020F0502020204030204" pitchFamily="34" charset="0"/>
            </a:endParaRPr>
          </a:p>
          <a:p>
            <a:pPr marL="0" lvl="0" indent="0" algn="l" rtl="0">
              <a:lnSpc>
                <a:spcPct val="100000"/>
              </a:lnSpc>
              <a:spcBef>
                <a:spcPts val="1200"/>
              </a:spcBef>
              <a:spcAft>
                <a:spcPts val="0"/>
              </a:spcAft>
              <a:buSzPts val="1100"/>
              <a:buNone/>
            </a:pPr>
            <a:endParaRPr b="1">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1200"/>
              </a:spcBef>
              <a:spcAft>
                <a:spcPts val="0"/>
              </a:spcAft>
              <a:buSzPts val="1100"/>
              <a:buNone/>
            </a:pPr>
            <a:endParaRPr b="1">
              <a:solidFill>
                <a:srgbClr val="595959"/>
              </a:solidFill>
              <a:latin typeface="Calibri" panose="020F0502020204030204" pitchFamily="34" charset="0"/>
              <a:cs typeface="Calibri" panose="020F0502020204030204" pitchFamily="34" charset="0"/>
            </a:endParaRPr>
          </a:p>
          <a:p>
            <a:pPr marL="0" lvl="0" indent="0" algn="l" rtl="0">
              <a:lnSpc>
                <a:spcPct val="115000"/>
              </a:lnSpc>
              <a:spcBef>
                <a:spcPts val="1200"/>
              </a:spcBef>
              <a:spcAft>
                <a:spcPts val="0"/>
              </a:spcAft>
              <a:buSzPts val="1100"/>
              <a:buNone/>
            </a:pPr>
            <a:endParaRPr b="1">
              <a:solidFill>
                <a:srgbClr val="595959"/>
              </a:solidFill>
              <a:latin typeface="Calibri" panose="020F0502020204030204" pitchFamily="34" charset="0"/>
              <a:cs typeface="Calibri" panose="020F0502020204030204" pitchFamily="34" charset="0"/>
            </a:endParaRPr>
          </a:p>
          <a:p>
            <a:pPr marL="0" lvl="0" indent="0" algn="l" rtl="0">
              <a:lnSpc>
                <a:spcPct val="115000"/>
              </a:lnSpc>
              <a:spcBef>
                <a:spcPts val="1200"/>
              </a:spcBef>
              <a:spcAft>
                <a:spcPts val="0"/>
              </a:spcAft>
              <a:buSzPts val="1100"/>
              <a:buNone/>
            </a:pPr>
            <a:endParaRPr b="1">
              <a:solidFill>
                <a:srgbClr val="595959"/>
              </a:solidFill>
              <a:latin typeface="Calibri" panose="020F0502020204030204" pitchFamily="34" charset="0"/>
              <a:cs typeface="Calibri" panose="020F0502020204030204" pitchFamily="34" charset="0"/>
            </a:endParaRPr>
          </a:p>
          <a:p>
            <a:pPr marL="0" lvl="0" indent="0" algn="l" rtl="0">
              <a:lnSpc>
                <a:spcPct val="115000"/>
              </a:lnSpc>
              <a:spcBef>
                <a:spcPts val="1200"/>
              </a:spcBef>
              <a:spcAft>
                <a:spcPts val="1200"/>
              </a:spcAft>
              <a:buClr>
                <a:schemeClr val="dk1"/>
              </a:buClr>
              <a:buSzPts val="1100"/>
              <a:buFont typeface="Arial"/>
              <a:buNone/>
            </a:pPr>
            <a:endParaRPr>
              <a:latin typeface="Calibri" panose="020F0502020204030204" pitchFamily="34" charset="0"/>
              <a:cs typeface="Calibri" panose="020F050202020403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6" name="Google Shape;716;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a:latin typeface="Calibri"/>
                <a:cs typeface="Calibri"/>
              </a:rPr>
              <a:t>To Know/To Say</a:t>
            </a:r>
            <a:endParaRPr>
              <a:latin typeface="Calibri"/>
              <a:cs typeface="Calibri"/>
            </a:endParaRPr>
          </a:p>
          <a:p>
            <a:pPr marL="171450" indent="-171450">
              <a:buFont typeface="Arial" panose="020B0604020202020204" pitchFamily="34" charset="0"/>
              <a:buChar char="•"/>
            </a:pPr>
            <a:r>
              <a:rPr lang="en-US" b="0">
                <a:latin typeface="Calibri"/>
                <a:cs typeface="Calibri"/>
              </a:rPr>
              <a:t>Get to know your team members</a:t>
            </a:r>
          </a:p>
          <a:p>
            <a:pPr marL="640080" lvl="2" indent="-298450">
              <a:buFont typeface="Courier New" panose="02070309020205020404" pitchFamily="49" charset="0"/>
              <a:buChar char="o"/>
            </a:pPr>
            <a:r>
              <a:rPr lang="en-US" b="0">
                <a:latin typeface="Calibri"/>
                <a:cs typeface="Calibri"/>
              </a:rPr>
              <a:t>Trust begins with relationships. Take time to understand your team members’ strengths, communication styles, and personal motivations.</a:t>
            </a:r>
          </a:p>
          <a:p>
            <a:pPr marL="640080" lvl="2" indent="-298450">
              <a:buFont typeface="Courier New" panose="02070309020205020404" pitchFamily="49" charset="0"/>
              <a:buChar char="o"/>
            </a:pPr>
            <a:r>
              <a:rPr lang="en-US" b="0">
                <a:latin typeface="Calibri"/>
                <a:cs typeface="Calibri"/>
              </a:rPr>
              <a:t>Small gestures, like asking about their interests or recognizing their challenges, go a long way in creating a supportive environment.</a:t>
            </a:r>
          </a:p>
          <a:p>
            <a:pPr marL="171450" indent="-171450">
              <a:buFont typeface="Arial" panose="020B0604020202020204" pitchFamily="34" charset="0"/>
              <a:buChar char="•"/>
            </a:pPr>
            <a:r>
              <a:rPr lang="en-US" b="0">
                <a:latin typeface="Calibri"/>
                <a:cs typeface="Calibri"/>
              </a:rPr>
              <a:t>Be an encourager, don’t place blame</a:t>
            </a:r>
          </a:p>
          <a:p>
            <a:pPr marL="640080" lvl="2" indent="-298450">
              <a:buFont typeface="Courier New" panose="02070309020205020404" pitchFamily="49" charset="0"/>
              <a:buChar char="o"/>
            </a:pPr>
            <a:r>
              <a:rPr lang="en-US" b="0">
                <a:latin typeface="Calibri"/>
                <a:cs typeface="Calibri"/>
              </a:rPr>
              <a:t>A trusting team focuses on solutions rather than pointing fingers.</a:t>
            </a:r>
          </a:p>
          <a:p>
            <a:pPr marL="640080" lvl="1" indent="-285750"/>
            <a:r>
              <a:rPr lang="en-US" b="0">
                <a:latin typeface="Calibri"/>
                <a:cs typeface="Calibri"/>
              </a:rPr>
              <a:t>When mistakes happen, approach them as learning opportunities. Encourage growth by providing constructive feedback and highlighting efforts.</a:t>
            </a:r>
          </a:p>
          <a:p>
            <a:pPr marL="171450" indent="-171450">
              <a:buFont typeface="Arial" panose="020B0604020202020204" pitchFamily="34" charset="0"/>
              <a:buChar char="•"/>
            </a:pPr>
            <a:r>
              <a:rPr lang="en-US" b="0">
                <a:latin typeface="Calibri"/>
                <a:cs typeface="Calibri"/>
              </a:rPr>
              <a:t>Foster two-way communication</a:t>
            </a:r>
          </a:p>
          <a:p>
            <a:pPr marL="640080" lvl="1" indent="-285750"/>
            <a:r>
              <a:rPr lang="en-US" b="0">
                <a:latin typeface="Calibri"/>
                <a:cs typeface="Calibri"/>
              </a:rPr>
              <a:t>Trust is built through open and honest dialogue. Encourage all voices to be heard and ensure that feedback flows both ways.</a:t>
            </a:r>
          </a:p>
          <a:p>
            <a:pPr marL="640080" lvl="1" indent="-285750"/>
            <a:r>
              <a:rPr lang="en-US" b="0">
                <a:latin typeface="Calibri"/>
                <a:cs typeface="Calibri"/>
              </a:rPr>
              <a:t>Active listening is key - validate concerns, ask questions, and show that every perspective matters.</a:t>
            </a:r>
          </a:p>
          <a:p>
            <a:pPr marL="171450" indent="-171450">
              <a:buFont typeface="Arial" panose="020B0604020202020204" pitchFamily="34" charset="0"/>
              <a:buChar char="•"/>
            </a:pPr>
            <a:r>
              <a:rPr lang="en-US" b="0">
                <a:latin typeface="Calibri"/>
                <a:cs typeface="Calibri"/>
              </a:rPr>
              <a:t>Engage in collaborative decision making</a:t>
            </a:r>
          </a:p>
          <a:p>
            <a:pPr marL="640080" lvl="1" indent="-285750"/>
            <a:r>
              <a:rPr lang="en-US" b="0">
                <a:latin typeface="Calibri"/>
                <a:cs typeface="Calibri"/>
              </a:rPr>
              <a:t>Teams thrive when everyone has a role in shaping decisions.</a:t>
            </a:r>
          </a:p>
          <a:p>
            <a:pPr marL="640080" lvl="1" indent="-285750"/>
            <a:r>
              <a:rPr lang="en-US" b="0">
                <a:latin typeface="Calibri" panose="020F0502020204030204" pitchFamily="34" charset="0"/>
                <a:cs typeface="Calibri" panose="020F0502020204030204" pitchFamily="34" charset="0"/>
              </a:rPr>
              <a:t>Ensure all members feel valued by seeking their input and building consensus, rather than making top-down choices. This increases commitment to shared goals.</a:t>
            </a:r>
          </a:p>
          <a:p>
            <a:pPr marL="171450" indent="-171450">
              <a:buFont typeface="Arial" panose="020B0604020202020204" pitchFamily="34" charset="0"/>
              <a:buChar char="•"/>
            </a:pPr>
            <a:r>
              <a:rPr lang="en-US" b="0">
                <a:latin typeface="Calibri" panose="020F0502020204030204" pitchFamily="34" charset="0"/>
                <a:cs typeface="Calibri" panose="020F0502020204030204" pitchFamily="34" charset="0"/>
              </a:rPr>
              <a:t>Celebrate team member contributions and team successes</a:t>
            </a:r>
          </a:p>
          <a:p>
            <a:pPr marL="640080" lvl="1" indent="-285750"/>
            <a:r>
              <a:rPr lang="en-US" b="0">
                <a:latin typeface="Calibri" panose="020F0502020204030204" pitchFamily="34" charset="0"/>
                <a:cs typeface="Calibri" panose="020F0502020204030204" pitchFamily="34" charset="0"/>
              </a:rPr>
              <a:t>Recognition fuels motivation and strengthens trust. Take time to acknowledge individual and group achievements, whether big or small.</a:t>
            </a:r>
          </a:p>
          <a:p>
            <a:pPr marL="640080" lvl="1" indent="-285750"/>
            <a:r>
              <a:rPr lang="en-US" b="0">
                <a:latin typeface="Calibri" panose="020F0502020204030204" pitchFamily="34" charset="0"/>
                <a:cs typeface="Calibri" panose="020F0502020204030204" pitchFamily="34" charset="0"/>
              </a:rPr>
              <a:t>A culture of appreciation builds confidence and reinforces that each person’s work is meaningful.</a:t>
            </a:r>
          </a:p>
          <a:p>
            <a:pPr marL="171450" indent="-171450">
              <a:buFont typeface="Arial" panose="020B0604020202020204" pitchFamily="34" charset="0"/>
              <a:buChar char="•"/>
            </a:pPr>
            <a:r>
              <a:rPr lang="en-US" b="0">
                <a:latin typeface="Calibri" panose="020F0502020204030204" pitchFamily="34" charset="0"/>
                <a:cs typeface="Calibri" panose="020F0502020204030204" pitchFamily="34" charset="0"/>
              </a:rPr>
              <a:t>Conduct short team-building activities regularly</a:t>
            </a:r>
          </a:p>
          <a:p>
            <a:pPr marL="640080" lvl="1" indent="-285750"/>
            <a:r>
              <a:rPr lang="en-US">
                <a:latin typeface="Calibri" panose="020F0502020204030204" pitchFamily="34" charset="0"/>
                <a:cs typeface="Calibri" panose="020F0502020204030204" pitchFamily="34" charset="0"/>
              </a:rPr>
              <a:t>Team-building doesn’t have to be lengthy or complex - simple activities like icebreakers, shared reflections, or problem-solving challenges can enhance collaboration.</a:t>
            </a:r>
          </a:p>
          <a:p>
            <a:pPr marL="640080" lvl="1" indent="-285750"/>
            <a:r>
              <a:rPr lang="en-US">
                <a:latin typeface="Calibri" panose="020F0502020204030204" pitchFamily="34" charset="0"/>
                <a:cs typeface="Calibri" panose="020F0502020204030204" pitchFamily="34" charset="0"/>
              </a:rPr>
              <a:t>These moments help break down barriers, improve morale, and create a more cohesive and trusting team.</a:t>
            </a:r>
          </a:p>
          <a:p>
            <a:pPr marL="0" indent="0">
              <a:buNone/>
            </a:pPr>
            <a:endParaRPr lang="en-US">
              <a:latin typeface="Calibri" panose="020F0502020204030204" pitchFamily="34" charset="0"/>
              <a:cs typeface="Calibri" panose="020F0502020204030204" pitchFamily="34" charset="0"/>
            </a:endParaRPr>
          </a:p>
          <a:p>
            <a:pPr marL="0" indent="0">
              <a:buNone/>
            </a:pPr>
            <a:r>
              <a:rPr lang="en-US">
                <a:latin typeface="Calibri" panose="020F0502020204030204" pitchFamily="34" charset="0"/>
                <a:cs typeface="Calibri" panose="020F0502020204030204" pitchFamily="34" charset="0"/>
              </a:rPr>
              <a:t>By implementing these strategies consistently, teams can cultivate a culture </a:t>
            </a:r>
            <a:r>
              <a:rPr lang="en-US" b="0">
                <a:latin typeface="Calibri" panose="020F0502020204030204" pitchFamily="34" charset="0"/>
                <a:cs typeface="Calibri" panose="020F0502020204030204" pitchFamily="34" charset="0"/>
              </a:rPr>
              <a:t>of trust, collaboration, and collective success.</a:t>
            </a:r>
          </a:p>
          <a:p>
            <a:pPr marL="0" lvl="0" indent="0" algn="l" rtl="0">
              <a:lnSpc>
                <a:spcPct val="100000"/>
              </a:lnSpc>
              <a:spcBef>
                <a:spcPts val="0"/>
              </a:spcBef>
              <a:spcAft>
                <a:spcPts val="0"/>
              </a:spcAft>
              <a:buSzPts val="1100"/>
              <a:buNone/>
            </a:pPr>
            <a:endParaRPr lang="en" b="1">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b="1">
                <a:latin typeface="Calibri" panose="020F0502020204030204" pitchFamily="34" charset="0"/>
                <a:cs typeface="Calibri" panose="020F0502020204030204" pitchFamily="34" charset="0"/>
              </a:rPr>
              <a:t>To Do</a:t>
            </a:r>
            <a:endParaRPr>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100"/>
              <a:buFont typeface="Arial" panose="020B0604020202020204" pitchFamily="34" charset="0"/>
              <a:buChar char="•"/>
            </a:pPr>
            <a:r>
              <a:rPr lang="en" b="0">
                <a:latin typeface="Calibri" panose="020F0502020204030204" pitchFamily="34" charset="0"/>
                <a:cs typeface="Calibri" panose="020F0502020204030204" pitchFamily="34" charset="0"/>
              </a:rPr>
              <a:t>Have participants work in small groups. </a:t>
            </a:r>
          </a:p>
          <a:p>
            <a:pPr marL="171450" lvl="0" indent="-171450" algn="l" rtl="0">
              <a:lnSpc>
                <a:spcPct val="100000"/>
              </a:lnSpc>
              <a:spcBef>
                <a:spcPts val="0"/>
              </a:spcBef>
              <a:spcAft>
                <a:spcPts val="0"/>
              </a:spcAft>
              <a:buSzPts val="1100"/>
              <a:buFont typeface="Arial" panose="020B0604020202020204" pitchFamily="34" charset="0"/>
              <a:buChar char="•"/>
            </a:pPr>
            <a:r>
              <a:rPr lang="en" b="0">
                <a:latin typeface="Calibri" panose="020F0502020204030204" pitchFamily="34" charset="0"/>
                <a:cs typeface="Calibri" panose="020F0502020204030204" pitchFamily="34" charset="0"/>
              </a:rPr>
              <a:t>Provide a minute for each member to jot down on a sticky note other tips for building trust.  </a:t>
            </a:r>
          </a:p>
          <a:p>
            <a:pPr marL="171450" lvl="0" indent="-171450" algn="l" rtl="0">
              <a:lnSpc>
                <a:spcPct val="100000"/>
              </a:lnSpc>
              <a:spcBef>
                <a:spcPts val="0"/>
              </a:spcBef>
              <a:spcAft>
                <a:spcPts val="0"/>
              </a:spcAft>
              <a:buSzPts val="1100"/>
              <a:buFont typeface="Arial" panose="020B0604020202020204" pitchFamily="34" charset="0"/>
              <a:buChar char="•"/>
            </a:pPr>
            <a:r>
              <a:rPr lang="en" b="0">
                <a:latin typeface="Calibri" panose="020F0502020204030204" pitchFamily="34" charset="0"/>
                <a:cs typeface="Calibri" panose="020F0502020204030204" pitchFamily="34" charset="0"/>
              </a:rPr>
              <a:t>Use a Round Robin format to share out brainstorming ideas, having each small group share a key tip with the whole group.</a:t>
            </a:r>
            <a:endParaRPr b="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b="1">
                <a:latin typeface="Calibri"/>
                <a:cs typeface="Calibri"/>
              </a:rPr>
              <a:t>Optional Video</a:t>
            </a:r>
            <a:r>
              <a:rPr lang="en">
                <a:latin typeface="Calibri"/>
                <a:cs typeface="Calibri"/>
              </a:rPr>
              <a:t>  </a:t>
            </a:r>
          </a:p>
          <a:p>
            <a:pPr marL="0" lvl="0" indent="0" algn="l" rtl="0">
              <a:lnSpc>
                <a:spcPct val="100000"/>
              </a:lnSpc>
              <a:spcBef>
                <a:spcPts val="0"/>
              </a:spcBef>
              <a:spcAft>
                <a:spcPts val="0"/>
              </a:spcAft>
              <a:buSzPts val="1100"/>
              <a:buNone/>
            </a:pPr>
            <a:r>
              <a:rPr lang="en" i="1">
                <a:latin typeface="Calibri"/>
                <a:cs typeface="Calibri"/>
              </a:rPr>
              <a:t>How to Build Cohesive Teams</a:t>
            </a:r>
            <a:r>
              <a:rPr lang="en">
                <a:latin typeface="Calibri"/>
                <a:cs typeface="Calibri"/>
              </a:rPr>
              <a:t>, </a:t>
            </a:r>
            <a:r>
              <a:rPr lang="en" u="sng">
                <a:solidFill>
                  <a:schemeClr val="hlink"/>
                </a:solidFill>
                <a:latin typeface="Calibri"/>
                <a:cs typeface="Calibri"/>
                <a:hlinkClick r:id="rId3"/>
              </a:rPr>
              <a:t>https://video.search.yahoo.com/search/video?fr=mcafee&amp;p=how+to+build+collaborative+team&amp;type=E211US1441G0#id=2&amp;vid=39b4a797fa014035fd64d0d352a7bdb0&amp;action=click</a:t>
            </a:r>
            <a:r>
              <a:rPr lang="en-US" b="0">
                <a:latin typeface="Calibri"/>
                <a:cs typeface="Calibri"/>
              </a:rPr>
              <a:t>, </a:t>
            </a:r>
            <a:r>
              <a:rPr lang="en-US">
                <a:latin typeface="Calibri"/>
                <a:cs typeface="Calibri"/>
              </a:rPr>
              <a:t>2:14 minutes</a:t>
            </a:r>
          </a:p>
          <a:p>
            <a:pPr marL="0" lvl="0" indent="0" algn="l" rtl="0">
              <a:lnSpc>
                <a:spcPct val="100000"/>
              </a:lnSpc>
              <a:spcBef>
                <a:spcPts val="0"/>
              </a:spcBef>
              <a:spcAft>
                <a:spcPts val="0"/>
              </a:spcAft>
              <a:buSzPts val="1100"/>
              <a:buNone/>
            </a:pPr>
            <a:endParaRPr b="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b="1">
                <a:solidFill>
                  <a:schemeClr val="tx1"/>
                </a:solidFill>
                <a:latin typeface="Calibri" panose="020F0502020204030204" pitchFamily="34" charset="0"/>
                <a:cs typeface="Calibri" panose="020F0502020204030204" pitchFamily="34" charset="0"/>
              </a:rPr>
              <a:t>References</a:t>
            </a:r>
            <a:endParaRPr>
              <a:solidFill>
                <a:schemeClr val="tx1"/>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 b="0" i="0">
                <a:solidFill>
                  <a:schemeClr val="tx1"/>
                </a:solidFill>
                <a:latin typeface="Calibri"/>
                <a:cs typeface="Calibri"/>
              </a:rPr>
              <a:t>Marzano, R</a:t>
            </a:r>
            <a:r>
              <a:rPr lang="en">
                <a:solidFill>
                  <a:schemeClr val="tx1"/>
                </a:solidFill>
                <a:latin typeface="Calibri"/>
                <a:cs typeface="Calibri"/>
              </a:rPr>
              <a:t>. J</a:t>
            </a:r>
            <a:r>
              <a:rPr lang="en" b="0" i="0">
                <a:solidFill>
                  <a:schemeClr val="tx1"/>
                </a:solidFill>
                <a:latin typeface="Calibri"/>
                <a:cs typeface="Calibri"/>
              </a:rPr>
              <a:t>., Heflebower, T., Hoegh, J</a:t>
            </a:r>
            <a:r>
              <a:rPr lang="en">
                <a:solidFill>
                  <a:schemeClr val="tx1"/>
                </a:solidFill>
                <a:latin typeface="Calibri"/>
                <a:cs typeface="Calibri"/>
              </a:rPr>
              <a:t>. K</a:t>
            </a:r>
            <a:r>
              <a:rPr lang="en" b="0" i="0">
                <a:solidFill>
                  <a:schemeClr val="tx1"/>
                </a:solidFill>
                <a:latin typeface="Calibri"/>
                <a:cs typeface="Calibri"/>
              </a:rPr>
              <a:t>., Warrick, P</a:t>
            </a:r>
            <a:r>
              <a:rPr lang="en">
                <a:solidFill>
                  <a:schemeClr val="tx1"/>
                </a:solidFill>
                <a:latin typeface="Calibri"/>
                <a:cs typeface="Calibri"/>
              </a:rPr>
              <a:t>.,</a:t>
            </a:r>
            <a:r>
              <a:rPr lang="en" b="0" i="0">
                <a:solidFill>
                  <a:schemeClr val="tx1"/>
                </a:solidFill>
                <a:latin typeface="Calibri"/>
                <a:cs typeface="Calibri"/>
              </a:rPr>
              <a:t> Grift, G</a:t>
            </a:r>
            <a:r>
              <a:rPr lang="en">
                <a:solidFill>
                  <a:schemeClr val="tx1"/>
                </a:solidFill>
                <a:latin typeface="Calibri"/>
                <a:cs typeface="Calibri"/>
              </a:rPr>
              <a:t>., Hecker, L., &amp; Wills, J</a:t>
            </a:r>
            <a:r>
              <a:rPr lang="en" b="0" i="0">
                <a:solidFill>
                  <a:schemeClr val="tx1"/>
                </a:solidFill>
                <a:latin typeface="Calibri"/>
                <a:cs typeface="Calibri"/>
              </a:rPr>
              <a:t>. (</a:t>
            </a:r>
            <a:r>
              <a:rPr lang="en">
                <a:solidFill>
                  <a:schemeClr val="tx1"/>
                </a:solidFill>
                <a:latin typeface="Calibri"/>
                <a:cs typeface="Calibri"/>
              </a:rPr>
              <a:t>2016</a:t>
            </a:r>
            <a:r>
              <a:rPr lang="en" b="0" i="0">
                <a:solidFill>
                  <a:schemeClr val="tx1"/>
                </a:solidFill>
                <a:latin typeface="Calibri"/>
                <a:cs typeface="Calibri"/>
              </a:rPr>
              <a:t>). </a:t>
            </a:r>
            <a:r>
              <a:rPr lang="en" b="0" i="1">
                <a:solidFill>
                  <a:schemeClr val="tx1"/>
                </a:solidFill>
                <a:latin typeface="Calibri"/>
                <a:cs typeface="Calibri"/>
              </a:rPr>
              <a:t>Collaborative teams that transform schools</a:t>
            </a:r>
            <a:r>
              <a:rPr lang="en" i="1">
                <a:solidFill>
                  <a:schemeClr val="tx1"/>
                </a:solidFill>
                <a:latin typeface="Calibri"/>
                <a:cs typeface="Calibri"/>
              </a:rPr>
              <a:t>: The next step in PLCs</a:t>
            </a:r>
            <a:r>
              <a:rPr lang="en" b="0">
                <a:solidFill>
                  <a:schemeClr val="tx1"/>
                </a:solidFill>
                <a:latin typeface="Calibri"/>
                <a:cs typeface="Calibri"/>
              </a:rPr>
              <a:t>.</a:t>
            </a:r>
            <a:r>
              <a:rPr lang="en" i="1">
                <a:solidFill>
                  <a:schemeClr val="tx1"/>
                </a:solidFill>
                <a:latin typeface="Calibri"/>
                <a:cs typeface="Calibri"/>
              </a:rPr>
              <a:t> </a:t>
            </a:r>
            <a:r>
              <a:rPr lang="en" b="0" i="0">
                <a:solidFill>
                  <a:schemeClr val="tx1"/>
                </a:solidFill>
                <a:latin typeface="Calibri"/>
                <a:cs typeface="Calibri"/>
              </a:rPr>
              <a:t>Marzano Research.</a:t>
            </a:r>
            <a:r>
              <a:rPr lang="en">
                <a:solidFill>
                  <a:schemeClr val="tx1"/>
                </a:solidFill>
                <a:latin typeface="Calibri"/>
                <a:cs typeface="Calibri"/>
              </a:rPr>
              <a:t> </a:t>
            </a:r>
            <a:endParaRPr lang="en" b="0" i="0">
              <a:solidFill>
                <a:schemeClr val="tx1"/>
              </a:solidFill>
              <a:latin typeface="Calibri"/>
              <a:cs typeface="Calibri"/>
            </a:endParaRPr>
          </a:p>
          <a:p>
            <a:pPr marL="171450" indent="-171450">
              <a:buFont typeface="Arial" panose="020B0604020202020204" pitchFamily="34" charset="0"/>
              <a:buChar char="•"/>
            </a:pPr>
            <a:r>
              <a:rPr lang="en-US">
                <a:solidFill>
                  <a:schemeClr val="tx1"/>
                </a:solidFill>
                <a:latin typeface="Calibri"/>
                <a:cs typeface="Calibri"/>
              </a:rPr>
              <a:t>Indeed </a:t>
            </a:r>
            <a:r>
              <a:rPr lang="en-US" b="0" i="0">
                <a:solidFill>
                  <a:schemeClr val="tx1"/>
                </a:solidFill>
                <a:latin typeface="Calibri"/>
                <a:cs typeface="Calibri"/>
              </a:rPr>
              <a:t>Editorial Team. (</a:t>
            </a:r>
            <a:r>
              <a:rPr lang="en-US">
                <a:solidFill>
                  <a:schemeClr val="tx1"/>
                </a:solidFill>
                <a:latin typeface="Calibri"/>
                <a:cs typeface="Calibri"/>
              </a:rPr>
              <a:t>2025, April 14</a:t>
            </a:r>
            <a:r>
              <a:rPr lang="en-US" b="0" i="0">
                <a:solidFill>
                  <a:schemeClr val="tx1"/>
                </a:solidFill>
                <a:latin typeface="Calibri"/>
                <a:cs typeface="Calibri"/>
              </a:rPr>
              <a:t>). </a:t>
            </a:r>
            <a:r>
              <a:rPr lang="en-US" b="0" i="1">
                <a:solidFill>
                  <a:schemeClr val="tx1"/>
                </a:solidFill>
                <a:latin typeface="Calibri"/>
                <a:cs typeface="Calibri"/>
              </a:rPr>
              <a:t>17 </a:t>
            </a:r>
            <a:r>
              <a:rPr lang="en-US" i="1">
                <a:solidFill>
                  <a:schemeClr val="tx1"/>
                </a:solidFill>
                <a:latin typeface="Calibri"/>
                <a:cs typeface="Calibri"/>
              </a:rPr>
              <a:t>benefits</a:t>
            </a:r>
            <a:r>
              <a:rPr lang="en-US" b="0" i="1">
                <a:solidFill>
                  <a:schemeClr val="tx1"/>
                </a:solidFill>
                <a:latin typeface="Calibri"/>
                <a:cs typeface="Calibri"/>
              </a:rPr>
              <a:t> of team building for your organization</a:t>
            </a:r>
            <a:r>
              <a:rPr lang="en-US" b="0" i="0">
                <a:solidFill>
                  <a:schemeClr val="tx1"/>
                </a:solidFill>
                <a:latin typeface="Calibri"/>
                <a:cs typeface="Calibri"/>
              </a:rPr>
              <a:t>. Indeed. </a:t>
            </a:r>
            <a:r>
              <a:rPr lang="en-US" b="0" i="0" u="sng">
                <a:solidFill>
                  <a:schemeClr val="tx1"/>
                </a:solidFill>
                <a:latin typeface="Calibri"/>
                <a:cs typeface="Calibri"/>
                <a:hlinkClick r:id="rId4">
                  <a:extLst>
                    <a:ext uri="{A12FA001-AC4F-418D-AE19-62706E023703}">
                      <ahyp:hlinkClr xmlns:ahyp="http://schemas.microsoft.com/office/drawing/2018/hyperlinkcolor" val="tx"/>
                    </a:ext>
                  </a:extLst>
                </a:hlinkClick>
              </a:rPr>
              <a:t>https://www.indeed.com/career-advice/career-development/benefits-of-team-building</a:t>
            </a:r>
            <a:endParaRPr lang="en-US" b="0" i="0" u="sng">
              <a:solidFill>
                <a:schemeClr val="tx1"/>
              </a:solidFill>
              <a:latin typeface="Calibri"/>
              <a:cs typeface="Calibri"/>
            </a:endParaRPr>
          </a:p>
          <a:p>
            <a:pPr marL="171450" indent="-171450">
              <a:buFont typeface="Arial" panose="020B0604020202020204" pitchFamily="34" charset="0"/>
              <a:buChar char="•"/>
            </a:pPr>
            <a:r>
              <a:rPr lang="en-US">
                <a:solidFill>
                  <a:schemeClr val="tx1"/>
                </a:solidFill>
                <a:latin typeface="Calibri"/>
                <a:cs typeface="Calibri"/>
              </a:rPr>
              <a:t>Minshew, A</a:t>
            </a:r>
            <a:r>
              <a:rPr lang="en-US" b="0">
                <a:solidFill>
                  <a:schemeClr val="tx1"/>
                </a:solidFill>
                <a:latin typeface="Calibri"/>
                <a:cs typeface="Calibri"/>
              </a:rPr>
              <a:t>. (2024, </a:t>
            </a:r>
            <a:r>
              <a:rPr lang="en-US">
                <a:solidFill>
                  <a:schemeClr val="tx1"/>
                </a:solidFill>
                <a:latin typeface="Calibri"/>
                <a:cs typeface="Calibri"/>
              </a:rPr>
              <a:t>January</a:t>
            </a:r>
            <a:r>
              <a:rPr lang="en-US" b="0">
                <a:solidFill>
                  <a:schemeClr val="tx1"/>
                </a:solidFill>
                <a:latin typeface="Calibri"/>
                <a:cs typeface="Calibri"/>
              </a:rPr>
              <a:t> 10). </a:t>
            </a:r>
            <a:r>
              <a:rPr lang="en-US" b="0" i="1">
                <a:solidFill>
                  <a:schemeClr val="tx1"/>
                </a:solidFill>
                <a:latin typeface="Calibri"/>
                <a:cs typeface="Calibri"/>
                <a:sym typeface="Arial"/>
              </a:rPr>
              <a:t>6 </a:t>
            </a:r>
            <a:r>
              <a:rPr lang="en-US" i="1">
                <a:solidFill>
                  <a:schemeClr val="tx1"/>
                </a:solidFill>
                <a:latin typeface="Calibri"/>
                <a:cs typeface="Calibri"/>
              </a:rPr>
              <a:t>tips</a:t>
            </a:r>
            <a:r>
              <a:rPr lang="en-US" b="0" i="1">
                <a:solidFill>
                  <a:schemeClr val="tx1"/>
                </a:solidFill>
                <a:latin typeface="Calibri"/>
                <a:cs typeface="Calibri"/>
                <a:sym typeface="Arial"/>
              </a:rPr>
              <a:t> for building trust between teachers and administrators as a school leader. </a:t>
            </a:r>
            <a:r>
              <a:rPr lang="en-US">
                <a:solidFill>
                  <a:schemeClr val="tx1"/>
                </a:solidFill>
                <a:latin typeface="Calibri"/>
                <a:cs typeface="Calibri"/>
              </a:rPr>
              <a:t>Waterford.</a:t>
            </a:r>
            <a:r>
              <a:rPr lang="en-US" b="0" i="1">
                <a:solidFill>
                  <a:schemeClr val="tx1"/>
                </a:solidFill>
                <a:latin typeface="Calibri"/>
                <a:cs typeface="Calibri"/>
                <a:sym typeface="Arial"/>
              </a:rPr>
              <a:t> </a:t>
            </a:r>
            <a:r>
              <a:rPr lang="en-US">
                <a:solidFill>
                  <a:schemeClr val="tx1"/>
                </a:solidFill>
                <a:latin typeface="Calibri"/>
                <a:cs typeface="Calibri"/>
                <a:hlinkClick r:id="rId5">
                  <a:extLst>
                    <a:ext uri="{A12FA001-AC4F-418D-AE19-62706E023703}">
                      <ahyp:hlinkClr xmlns:ahyp="http://schemas.microsoft.com/office/drawing/2018/hyperlinkcolor" val="tx"/>
                    </a:ext>
                  </a:extLst>
                </a:hlinkClick>
              </a:rPr>
              <a:t>https://www.waterford.org/education/building-trust-school-leader/</a:t>
            </a:r>
            <a:r>
              <a:rPr lang="en-US">
                <a:solidFill>
                  <a:schemeClr val="tx1"/>
                </a:solidFill>
                <a:latin typeface="Calibri"/>
                <a:cs typeface="Calibri"/>
              </a:rPr>
              <a:t> </a:t>
            </a:r>
          </a:p>
          <a:p>
            <a:pPr marL="0" lvl="0" indent="0" algn="l" rtl="0">
              <a:lnSpc>
                <a:spcPct val="100000"/>
              </a:lnSpc>
              <a:spcBef>
                <a:spcPts val="0"/>
              </a:spcBef>
              <a:spcAft>
                <a:spcPts val="0"/>
              </a:spcAft>
              <a:buSzPts val="1100"/>
              <a:buNone/>
            </a:pPr>
            <a:endParaRPr>
              <a:latin typeface="Calibri" panose="020F0502020204030204" pitchFamily="34" charset="0"/>
              <a:cs typeface="Calibri" panose="020F0502020204030204" pitchFamily="34" charset="0"/>
            </a:endParaRPr>
          </a:p>
          <a:p>
            <a:pPr marL="158750" lvl="0" indent="0" algn="l" rtl="0">
              <a:lnSpc>
                <a:spcPct val="100000"/>
              </a:lnSpc>
              <a:spcBef>
                <a:spcPts val="0"/>
              </a:spcBef>
              <a:spcAft>
                <a:spcPts val="0"/>
              </a:spcAft>
              <a:buSzPts val="1100"/>
              <a:buNone/>
            </a:pPr>
            <a:endParaRPr>
              <a:latin typeface="Calibri" panose="020F0502020204030204" pitchFamily="34" charset="0"/>
              <a:cs typeface="Calibri" panose="020F050202020403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2" name="Google Shape;722;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a:latin typeface="Calibri" panose="020F0502020204030204" pitchFamily="34" charset="0"/>
                <a:cs typeface="Calibri" panose="020F0502020204030204" pitchFamily="34" charset="0"/>
              </a:rPr>
              <a:t>Link</a:t>
            </a:r>
          </a:p>
          <a:p>
            <a:pPr marL="171450" lvl="0" indent="-171450" algn="l" rtl="0">
              <a:lnSpc>
                <a:spcPct val="100000"/>
              </a:lnSpc>
              <a:spcBef>
                <a:spcPts val="0"/>
              </a:spcBef>
              <a:spcAft>
                <a:spcPts val="0"/>
              </a:spcAft>
              <a:buSzPts val="1100"/>
              <a:buFont typeface="Arial" panose="020B0604020202020204" pitchFamily="34" charset="0"/>
              <a:buChar char="•"/>
            </a:pPr>
            <a:r>
              <a:rPr lang="en" b="0">
                <a:latin typeface="Calibri" panose="020F0502020204030204" pitchFamily="34" charset="0"/>
                <a:cs typeface="Calibri" panose="020F0502020204030204" pitchFamily="34" charset="0"/>
              </a:rPr>
              <a:t>Team Building Activities document, </a:t>
            </a:r>
            <a:r>
              <a:rPr lang="en-US" b="0" u="sng">
                <a:solidFill>
                  <a:schemeClr val="hlink"/>
                </a:solidFill>
                <a:latin typeface="Calibri" panose="020F0502020204030204" pitchFamily="34" charset="0"/>
                <a:cs typeface="Calibri" panose="020F0502020204030204" pitchFamily="34" charset="0"/>
                <a:hlinkClick r:id="rId3"/>
              </a:rPr>
              <a:t>https://www.teachingexpertise.com/teacher-life/games-for-educators/</a:t>
            </a:r>
            <a:endParaRPr lang="en-US">
              <a:latin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b="0">
                <a:latin typeface="Calibri" panose="020F0502020204030204" pitchFamily="34" charset="0"/>
                <a:cs typeface="Calibri" panose="020F0502020204030204" pitchFamily="34" charset="0"/>
              </a:rPr>
              <a:t>Add a QR link to the slide so participants can quickly access the link to peruse the various team builder activities.</a:t>
            </a:r>
            <a:endParaRPr lang="en-US">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lang="en" b="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b="1">
                <a:latin typeface="Calibri" panose="020F0502020204030204" pitchFamily="34" charset="0"/>
                <a:cs typeface="Calibri" panose="020F0502020204030204" pitchFamily="34" charset="0"/>
              </a:rPr>
              <a:t>To Know/To Say</a:t>
            </a:r>
            <a:endParaRPr>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100"/>
              <a:buFont typeface="Arial" panose="020B0604020202020204" pitchFamily="34" charset="0"/>
              <a:buChar char="•"/>
            </a:pPr>
            <a:r>
              <a:rPr lang="en" b="0">
                <a:latin typeface="Calibri" panose="020F0502020204030204" pitchFamily="34" charset="0"/>
                <a:cs typeface="Calibri" panose="020F0502020204030204" pitchFamily="34" charset="0"/>
              </a:rPr>
              <a:t>Team building activities are great for building team trust. Team building has many other benefits as well including inspiring collaboration, increasing productivity, enhancing communication, developing confidence, discovering team strengths, and improving morale. </a:t>
            </a:r>
          </a:p>
          <a:p>
            <a:pPr marL="171450" lvl="0" indent="-171450" algn="l" rtl="0">
              <a:lnSpc>
                <a:spcPct val="100000"/>
              </a:lnSpc>
              <a:spcBef>
                <a:spcPts val="0"/>
              </a:spcBef>
              <a:spcAft>
                <a:spcPts val="0"/>
              </a:spcAft>
              <a:buSzPts val="1100"/>
              <a:buFont typeface="Arial" panose="020B0604020202020204" pitchFamily="34" charset="0"/>
              <a:buChar char="•"/>
            </a:pPr>
            <a:r>
              <a:rPr lang="en" b="0">
                <a:latin typeface="Calibri" panose="020F0502020204030204" pitchFamily="34" charset="0"/>
                <a:cs typeface="Calibri" panose="020F0502020204030204" pitchFamily="34" charset="0"/>
              </a:rPr>
              <a:t>Brief activities such as those found on this link can instill the team with a shared purpose and appreciation for differences. </a:t>
            </a:r>
          </a:p>
          <a:p>
            <a:pPr marL="171450" lvl="0" indent="-171450" algn="l" rtl="0">
              <a:lnSpc>
                <a:spcPct val="100000"/>
              </a:lnSpc>
              <a:spcBef>
                <a:spcPts val="0"/>
              </a:spcBef>
              <a:spcAft>
                <a:spcPts val="0"/>
              </a:spcAft>
              <a:buSzPts val="1100"/>
              <a:buFont typeface="Arial" panose="020B0604020202020204" pitchFamily="34" charset="0"/>
              <a:buChar char="•"/>
            </a:pPr>
            <a:r>
              <a:rPr lang="en" b="0">
                <a:latin typeface="Calibri" panose="020F0502020204030204" pitchFamily="34" charset="0"/>
                <a:cs typeface="Calibri" panose="020F0502020204030204" pitchFamily="34" charset="0"/>
              </a:rPr>
              <a:t>Occasionally engaging in brief team builders will provide opportunities to energize members and add enjoyment to being a team.</a:t>
            </a:r>
          </a:p>
          <a:p>
            <a:pPr marL="0" lvl="0" indent="0" algn="l" rtl="0">
              <a:lnSpc>
                <a:spcPct val="100000"/>
              </a:lnSpc>
              <a:spcBef>
                <a:spcPts val="0"/>
              </a:spcBef>
              <a:spcAft>
                <a:spcPts val="0"/>
              </a:spcAft>
              <a:buSzPts val="1100"/>
              <a:buNone/>
            </a:pPr>
            <a:endParaRPr lang="en-US">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a:latin typeface="Calibri" panose="020F0502020204030204" pitchFamily="34" charset="0"/>
                <a:cs typeface="Calibri" panose="020F0502020204030204" pitchFamily="34" charset="0"/>
              </a:rPr>
              <a:t>To Do</a:t>
            </a:r>
            <a:endParaRPr lang="en-US">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100"/>
              <a:buFont typeface="Arial" panose="020B0604020202020204" pitchFamily="34" charset="0"/>
              <a:buChar char="•"/>
            </a:pPr>
            <a:r>
              <a:rPr lang="en" b="0">
                <a:latin typeface="Calibri" panose="020F0502020204030204" pitchFamily="34" charset="0"/>
                <a:cs typeface="Calibri" panose="020F0502020204030204" pitchFamily="34" charset="0"/>
              </a:rPr>
              <a:t>Take 5 minutes to access the link and </a:t>
            </a:r>
            <a:r>
              <a:rPr lang="en">
                <a:latin typeface="Calibri" panose="020F0502020204030204" pitchFamily="34" charset="0"/>
                <a:cs typeface="Calibri" panose="020F0502020204030204" pitchFamily="34" charset="0"/>
              </a:rPr>
              <a:t>peruse</a:t>
            </a:r>
            <a:r>
              <a:rPr lang="en" b="0">
                <a:latin typeface="Calibri" panose="020F0502020204030204" pitchFamily="34" charset="0"/>
                <a:cs typeface="Calibri" panose="020F0502020204030204" pitchFamily="34" charset="0"/>
              </a:rPr>
              <a:t> the various </a:t>
            </a:r>
            <a:r>
              <a:rPr lang="en">
                <a:latin typeface="Calibri" panose="020F0502020204030204" pitchFamily="34" charset="0"/>
                <a:cs typeface="Calibri" panose="020F0502020204030204" pitchFamily="34" charset="0"/>
              </a:rPr>
              <a:t>team building</a:t>
            </a:r>
            <a:r>
              <a:rPr lang="en" b="0">
                <a:latin typeface="Calibri" panose="020F0502020204030204" pitchFamily="34" charset="0"/>
                <a:cs typeface="Calibri" panose="020F0502020204030204" pitchFamily="34" charset="0"/>
              </a:rPr>
              <a:t> activities.  </a:t>
            </a:r>
          </a:p>
          <a:p>
            <a:pPr marL="171450" lvl="0" indent="-171450" algn="l" rtl="0">
              <a:lnSpc>
                <a:spcPct val="100000"/>
              </a:lnSpc>
              <a:spcBef>
                <a:spcPts val="0"/>
              </a:spcBef>
              <a:spcAft>
                <a:spcPts val="0"/>
              </a:spcAft>
              <a:buSzPts val="1100"/>
              <a:buFont typeface="Arial" panose="020B0604020202020204" pitchFamily="34" charset="0"/>
              <a:buChar char="•"/>
            </a:pPr>
            <a:r>
              <a:rPr lang="en" b="0">
                <a:latin typeface="Calibri" panose="020F0502020204030204" pitchFamily="34" charset="0"/>
                <a:cs typeface="Calibri" panose="020F0502020204030204" pitchFamily="34" charset="0"/>
              </a:rPr>
              <a:t>Which do you think your team would enjoy most?   </a:t>
            </a:r>
          </a:p>
          <a:p>
            <a:pPr marL="171450" lvl="0" indent="-171450" algn="l" rtl="0">
              <a:lnSpc>
                <a:spcPct val="100000"/>
              </a:lnSpc>
              <a:spcBef>
                <a:spcPts val="0"/>
              </a:spcBef>
              <a:spcAft>
                <a:spcPts val="0"/>
              </a:spcAft>
              <a:buSzPts val="1100"/>
              <a:buFont typeface="Arial" panose="020B0604020202020204" pitchFamily="34" charset="0"/>
              <a:buChar char="•"/>
            </a:pPr>
            <a:r>
              <a:rPr lang="en" b="0">
                <a:latin typeface="Calibri" panose="020F0502020204030204" pitchFamily="34" charset="0"/>
                <a:cs typeface="Calibri" panose="020F0502020204030204" pitchFamily="34" charset="0"/>
              </a:rPr>
              <a:t>What other team building activities have you found to be motivating and fun?</a:t>
            </a:r>
            <a:endParaRPr>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b="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b="1">
                <a:latin typeface="Calibri" panose="020F0502020204030204" pitchFamily="34" charset="0"/>
                <a:cs typeface="Calibri" panose="020F0502020204030204" pitchFamily="34" charset="0"/>
              </a:rPr>
              <a:t>Optional Activity</a:t>
            </a:r>
          </a:p>
          <a:p>
            <a:pPr marL="0" lvl="0" indent="0" algn="l" rtl="0">
              <a:lnSpc>
                <a:spcPct val="100000"/>
              </a:lnSpc>
              <a:spcBef>
                <a:spcPts val="0"/>
              </a:spcBef>
              <a:spcAft>
                <a:spcPts val="0"/>
              </a:spcAft>
              <a:buSzPts val="1100"/>
              <a:buNone/>
            </a:pPr>
            <a:r>
              <a:rPr lang="en" b="0">
                <a:latin typeface="Calibri" panose="020F0502020204030204" pitchFamily="34" charset="0"/>
                <a:cs typeface="Calibri" panose="020F0502020204030204" pitchFamily="34" charset="0"/>
              </a:rPr>
              <a:t>Human Skis Team Building Activity, Activity 1 on the document.   </a:t>
            </a:r>
          </a:p>
          <a:p>
            <a:pPr marL="0" lvl="0" indent="0" algn="l" rtl="0">
              <a:lnSpc>
                <a:spcPct val="100000"/>
              </a:lnSpc>
              <a:spcBef>
                <a:spcPts val="0"/>
              </a:spcBef>
              <a:spcAft>
                <a:spcPts val="0"/>
              </a:spcAft>
              <a:buSzPts val="1100"/>
              <a:buNone/>
            </a:pPr>
            <a:r>
              <a:rPr lang="en">
                <a:latin typeface="Calibri" panose="020F0502020204030204" pitchFamily="34" charset="0"/>
                <a:cs typeface="Calibri" panose="020F0502020204030204" pitchFamily="34" charset="0"/>
              </a:rPr>
              <a:t>To see example, view </a:t>
            </a:r>
            <a:r>
              <a:rPr lang="en" u="sng">
                <a:solidFill>
                  <a:schemeClr val="hlink"/>
                </a:solidFill>
                <a:latin typeface="Calibri" panose="020F0502020204030204" pitchFamily="34" charset="0"/>
                <a:cs typeface="Calibri" panose="020F0502020204030204" pitchFamily="34" charset="0"/>
                <a:hlinkClick r:id="rId4"/>
              </a:rPr>
              <a:t>https://principalprinciples.net/the-power-of-data-and-teambuilding/</a:t>
            </a:r>
            <a:endParaRPr>
              <a:latin typeface="Calibri" panose="020F0502020204030204" pitchFamily="34" charset="0"/>
              <a:cs typeface="Calibri" panose="020F0502020204030204" pitchFamily="34" charset="0"/>
            </a:endParaRPr>
          </a:p>
          <a:p>
            <a:pPr marL="158750" lvl="0" indent="0" algn="l" rtl="0">
              <a:lnSpc>
                <a:spcPct val="100000"/>
              </a:lnSpc>
              <a:spcBef>
                <a:spcPts val="0"/>
              </a:spcBef>
              <a:spcAft>
                <a:spcPts val="0"/>
              </a:spcAft>
              <a:buSzPts val="1100"/>
              <a:buNone/>
            </a:pPr>
            <a:endParaRPr>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b="1">
                <a:latin typeface="Calibri" panose="020F0502020204030204" pitchFamily="34" charset="0"/>
                <a:cs typeface="Calibri" panose="020F0502020204030204" pitchFamily="34" charset="0"/>
              </a:rPr>
              <a:t>References</a:t>
            </a:r>
            <a:endParaRPr>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 b="0" i="0">
                <a:solidFill>
                  <a:schemeClr val="tx1"/>
                </a:solidFill>
                <a:latin typeface="Calibri" panose="020F0502020204030204" pitchFamily="34" charset="0"/>
                <a:cs typeface="Calibri" panose="020F0502020204030204" pitchFamily="34" charset="0"/>
              </a:rPr>
              <a:t>Marzano, R</a:t>
            </a:r>
            <a:r>
              <a:rPr lang="en">
                <a:solidFill>
                  <a:schemeClr val="tx1"/>
                </a:solidFill>
                <a:latin typeface="Calibri" panose="020F0502020204030204" pitchFamily="34" charset="0"/>
                <a:cs typeface="Calibri" panose="020F0502020204030204" pitchFamily="34" charset="0"/>
              </a:rPr>
              <a:t>. J</a:t>
            </a:r>
            <a:r>
              <a:rPr lang="en" b="0" i="0">
                <a:solidFill>
                  <a:schemeClr val="tx1"/>
                </a:solidFill>
                <a:latin typeface="Calibri" panose="020F0502020204030204" pitchFamily="34" charset="0"/>
                <a:cs typeface="Calibri" panose="020F0502020204030204" pitchFamily="34" charset="0"/>
              </a:rPr>
              <a:t>., Heflebower, T., Hoegh, J</a:t>
            </a:r>
            <a:r>
              <a:rPr lang="en">
                <a:solidFill>
                  <a:schemeClr val="tx1"/>
                </a:solidFill>
                <a:latin typeface="Calibri" panose="020F0502020204030204" pitchFamily="34" charset="0"/>
                <a:cs typeface="Calibri" panose="020F0502020204030204" pitchFamily="34" charset="0"/>
              </a:rPr>
              <a:t>. K</a:t>
            </a:r>
            <a:r>
              <a:rPr lang="en" b="0" i="0">
                <a:solidFill>
                  <a:schemeClr val="tx1"/>
                </a:solidFill>
                <a:latin typeface="Calibri" panose="020F0502020204030204" pitchFamily="34" charset="0"/>
                <a:cs typeface="Calibri" panose="020F0502020204030204" pitchFamily="34" charset="0"/>
              </a:rPr>
              <a:t>., Warrick, P</a:t>
            </a:r>
            <a:r>
              <a:rPr lang="en">
                <a:solidFill>
                  <a:schemeClr val="tx1"/>
                </a:solidFill>
                <a:latin typeface="Calibri" panose="020F0502020204030204" pitchFamily="34" charset="0"/>
                <a:cs typeface="Calibri" panose="020F0502020204030204" pitchFamily="34" charset="0"/>
              </a:rPr>
              <a:t>.,</a:t>
            </a:r>
            <a:r>
              <a:rPr lang="en" b="0" i="0">
                <a:solidFill>
                  <a:schemeClr val="tx1"/>
                </a:solidFill>
                <a:latin typeface="Calibri" panose="020F0502020204030204" pitchFamily="34" charset="0"/>
                <a:cs typeface="Calibri" panose="020F0502020204030204" pitchFamily="34" charset="0"/>
              </a:rPr>
              <a:t> Grift, G</a:t>
            </a:r>
            <a:r>
              <a:rPr lang="en">
                <a:solidFill>
                  <a:schemeClr val="tx1"/>
                </a:solidFill>
                <a:latin typeface="Calibri" panose="020F0502020204030204" pitchFamily="34" charset="0"/>
                <a:cs typeface="Calibri" panose="020F0502020204030204" pitchFamily="34" charset="0"/>
              </a:rPr>
              <a:t>., Hecker, L., &amp; Wills, J</a:t>
            </a:r>
            <a:r>
              <a:rPr lang="en" b="0" i="0">
                <a:solidFill>
                  <a:schemeClr val="tx1"/>
                </a:solidFill>
                <a:latin typeface="Calibri" panose="020F0502020204030204" pitchFamily="34" charset="0"/>
                <a:cs typeface="Calibri" panose="020F0502020204030204" pitchFamily="34" charset="0"/>
              </a:rPr>
              <a:t>. (2016).</a:t>
            </a:r>
            <a:r>
              <a:rPr lang="en">
                <a:solidFill>
                  <a:schemeClr val="tx1"/>
                </a:solidFill>
                <a:latin typeface="Calibri" panose="020F0502020204030204" pitchFamily="34" charset="0"/>
                <a:cs typeface="Calibri" panose="020F0502020204030204" pitchFamily="34" charset="0"/>
              </a:rPr>
              <a:t> </a:t>
            </a:r>
            <a:r>
              <a:rPr lang="en" b="0" i="1">
                <a:solidFill>
                  <a:schemeClr val="tx1"/>
                </a:solidFill>
                <a:latin typeface="Calibri" panose="020F0502020204030204" pitchFamily="34" charset="0"/>
                <a:cs typeface="Calibri" panose="020F0502020204030204" pitchFamily="34" charset="0"/>
              </a:rPr>
              <a:t>Collaborative teams that transform schools</a:t>
            </a:r>
            <a:r>
              <a:rPr lang="en" i="1">
                <a:solidFill>
                  <a:schemeClr val="tx1"/>
                </a:solidFill>
                <a:latin typeface="Calibri" panose="020F0502020204030204" pitchFamily="34" charset="0"/>
                <a:cs typeface="Calibri" panose="020F0502020204030204" pitchFamily="34" charset="0"/>
              </a:rPr>
              <a:t>: The next step in PLCs</a:t>
            </a:r>
            <a:r>
              <a:rPr lang="en" b="0">
                <a:solidFill>
                  <a:schemeClr val="tx1"/>
                </a:solidFill>
                <a:latin typeface="Calibri" panose="020F0502020204030204" pitchFamily="34" charset="0"/>
                <a:cs typeface="Calibri" panose="020F0502020204030204" pitchFamily="34" charset="0"/>
              </a:rPr>
              <a:t>.</a:t>
            </a:r>
            <a:r>
              <a:rPr lang="en" i="1">
                <a:solidFill>
                  <a:schemeClr val="tx1"/>
                </a:solidFill>
                <a:latin typeface="Calibri" panose="020F0502020204030204" pitchFamily="34" charset="0"/>
                <a:cs typeface="Calibri" panose="020F0502020204030204" pitchFamily="34" charset="0"/>
              </a:rPr>
              <a:t> </a:t>
            </a:r>
            <a:r>
              <a:rPr lang="en" b="0" i="0">
                <a:solidFill>
                  <a:schemeClr val="tx1"/>
                </a:solidFill>
                <a:latin typeface="Calibri" panose="020F0502020204030204" pitchFamily="34" charset="0"/>
                <a:cs typeface="Calibri" panose="020F0502020204030204" pitchFamily="34" charset="0"/>
              </a:rPr>
              <a:t>Marzano Research.</a:t>
            </a:r>
            <a:r>
              <a:rPr lang="en">
                <a:solidFill>
                  <a:schemeClr val="tx1"/>
                </a:solidFill>
                <a:latin typeface="Calibri" panose="020F0502020204030204" pitchFamily="34" charset="0"/>
                <a:cs typeface="Calibri" panose="020F0502020204030204" pitchFamily="34" charset="0"/>
              </a:rPr>
              <a:t> </a:t>
            </a:r>
            <a:endParaRPr lang="en-US" b="0" i="0">
              <a:solidFill>
                <a:schemeClr val="tx1"/>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b="0" i="0">
                <a:solidFill>
                  <a:schemeClr val="tx1"/>
                </a:solidFill>
                <a:latin typeface="Calibri" panose="020F0502020204030204" pitchFamily="34" charset="0"/>
                <a:cs typeface="Calibri" panose="020F0502020204030204" pitchFamily="34" charset="0"/>
              </a:rPr>
              <a:t>Indeed Editorial Team. (</a:t>
            </a:r>
            <a:r>
              <a:rPr lang="en-US">
                <a:solidFill>
                  <a:schemeClr val="tx1"/>
                </a:solidFill>
                <a:latin typeface="Calibri" panose="020F0502020204030204" pitchFamily="34" charset="0"/>
                <a:cs typeface="Calibri" panose="020F0502020204030204" pitchFamily="34" charset="0"/>
              </a:rPr>
              <a:t>2025, April 14</a:t>
            </a:r>
            <a:r>
              <a:rPr lang="en-US" b="0" i="0">
                <a:solidFill>
                  <a:schemeClr val="tx1"/>
                </a:solidFill>
                <a:latin typeface="Calibri" panose="020F0502020204030204" pitchFamily="34" charset="0"/>
                <a:cs typeface="Calibri" panose="020F0502020204030204" pitchFamily="34" charset="0"/>
              </a:rPr>
              <a:t>). </a:t>
            </a:r>
            <a:r>
              <a:rPr lang="en-US" b="0" i="1">
                <a:solidFill>
                  <a:schemeClr val="tx1"/>
                </a:solidFill>
                <a:latin typeface="Calibri" panose="020F0502020204030204" pitchFamily="34" charset="0"/>
                <a:cs typeface="Calibri" panose="020F0502020204030204" pitchFamily="34" charset="0"/>
              </a:rPr>
              <a:t>17 </a:t>
            </a:r>
            <a:r>
              <a:rPr lang="en-US" i="1">
                <a:solidFill>
                  <a:schemeClr val="tx1"/>
                </a:solidFill>
                <a:latin typeface="Calibri" panose="020F0502020204030204" pitchFamily="34" charset="0"/>
                <a:cs typeface="Calibri" panose="020F0502020204030204" pitchFamily="34" charset="0"/>
              </a:rPr>
              <a:t>benefits</a:t>
            </a:r>
            <a:r>
              <a:rPr lang="en-US" b="0" i="1">
                <a:solidFill>
                  <a:schemeClr val="tx1"/>
                </a:solidFill>
                <a:latin typeface="Calibri" panose="020F0502020204030204" pitchFamily="34" charset="0"/>
                <a:cs typeface="Calibri" panose="020F0502020204030204" pitchFamily="34" charset="0"/>
              </a:rPr>
              <a:t> of team building for your organization</a:t>
            </a:r>
            <a:r>
              <a:rPr lang="en-US" b="0" i="0">
                <a:solidFill>
                  <a:schemeClr val="tx1"/>
                </a:solidFill>
                <a:latin typeface="Calibri" panose="020F0502020204030204" pitchFamily="34" charset="0"/>
                <a:cs typeface="Calibri" panose="020F0502020204030204" pitchFamily="34" charset="0"/>
              </a:rPr>
              <a:t>. Indeed. </a:t>
            </a:r>
            <a:r>
              <a:rPr lang="en-US" b="0" i="0">
                <a:solidFill>
                  <a:schemeClr val="tx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https://www.indeed.com/career-advice/career-development/benefits-of-team-building</a:t>
            </a:r>
            <a:endParaRPr lang="en">
              <a:solidFill>
                <a:schemeClr val="tx1"/>
              </a:solidFill>
              <a:latin typeface="Calibri" panose="020F0502020204030204" pitchFamily="34" charset="0"/>
              <a:cs typeface="Calibri" panose="020F0502020204030204" pitchFamily="34" charset="0"/>
            </a:endParaRPr>
          </a:p>
          <a:p>
            <a:pPr marL="171450" indent="-171450">
              <a:buChar char="•"/>
            </a:pPr>
            <a:r>
              <a:rPr lang="en" b="0" i="0">
                <a:solidFill>
                  <a:schemeClr val="tx1"/>
                </a:solidFill>
                <a:latin typeface="Calibri" panose="020F0502020204030204" pitchFamily="34" charset="0"/>
                <a:cs typeface="Calibri" panose="020F0502020204030204" pitchFamily="34" charset="0"/>
              </a:rPr>
              <a:t>Tanner, K. (2023</a:t>
            </a:r>
            <a:r>
              <a:rPr lang="en">
                <a:solidFill>
                  <a:schemeClr val="tx1"/>
                </a:solidFill>
                <a:latin typeface="Calibri" panose="020F0502020204030204" pitchFamily="34" charset="0"/>
                <a:cs typeface="Calibri" panose="020F0502020204030204" pitchFamily="34" charset="0"/>
              </a:rPr>
              <a:t>, November 2). </a:t>
            </a:r>
            <a:r>
              <a:rPr lang="en" b="0" i="1">
                <a:solidFill>
                  <a:schemeClr val="tx1"/>
                </a:solidFill>
                <a:latin typeface="Calibri" panose="020F0502020204030204" pitchFamily="34" charset="0"/>
                <a:cs typeface="Calibri" panose="020F0502020204030204" pitchFamily="34" charset="0"/>
              </a:rPr>
              <a:t>41 </a:t>
            </a:r>
            <a:r>
              <a:rPr lang="en" i="1">
                <a:solidFill>
                  <a:schemeClr val="tx1"/>
                </a:solidFill>
                <a:latin typeface="Calibri" panose="020F0502020204030204" pitchFamily="34" charset="0"/>
                <a:cs typeface="Calibri" panose="020F0502020204030204" pitchFamily="34" charset="0"/>
              </a:rPr>
              <a:t>games </a:t>
            </a:r>
            <a:r>
              <a:rPr lang="en" b="0" i="1">
                <a:solidFill>
                  <a:schemeClr val="tx1"/>
                </a:solidFill>
                <a:latin typeface="Calibri" panose="020F0502020204030204" pitchFamily="34" charset="0"/>
                <a:cs typeface="Calibri" panose="020F0502020204030204" pitchFamily="34" charset="0"/>
              </a:rPr>
              <a:t>for educators to build better teams</a:t>
            </a:r>
            <a:r>
              <a:rPr lang="en" b="0">
                <a:solidFill>
                  <a:schemeClr val="tx1"/>
                </a:solidFill>
                <a:latin typeface="Calibri" panose="020F0502020204030204" pitchFamily="34" charset="0"/>
                <a:cs typeface="Calibri" panose="020F0502020204030204" pitchFamily="34" charset="0"/>
              </a:rPr>
              <a:t>. </a:t>
            </a:r>
            <a:r>
              <a:rPr lang="en" b="0" i="0">
                <a:solidFill>
                  <a:schemeClr val="tx1"/>
                </a:solidFill>
                <a:latin typeface="Calibri" panose="020F0502020204030204" pitchFamily="34" charset="0"/>
                <a:cs typeface="Calibri" panose="020F0502020204030204" pitchFamily="34" charset="0"/>
              </a:rPr>
              <a:t>Teaching Expertise</a:t>
            </a:r>
            <a:r>
              <a:rPr lang="en" b="0">
                <a:solidFill>
                  <a:schemeClr val="tx1"/>
                </a:solidFill>
                <a:latin typeface="Calibri" panose="020F0502020204030204" pitchFamily="34" charset="0"/>
                <a:cs typeface="Calibri" panose="020F0502020204030204" pitchFamily="34" charset="0"/>
              </a:rPr>
              <a:t>. </a:t>
            </a:r>
            <a:r>
              <a:rPr lang="en" b="0">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https://www.teachingexpertise.com/teacher-life/games-for-educators/</a:t>
            </a:r>
            <a:r>
              <a:rPr lang="en">
                <a:solidFill>
                  <a:schemeClr val="tx1"/>
                </a:solidFill>
                <a:latin typeface="Calibri" panose="020F0502020204030204" pitchFamily="34" charset="0"/>
                <a:cs typeface="Calibri" panose="020F0502020204030204" pitchFamily="34" charset="0"/>
              </a:rPr>
              <a:t> </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a:extLst>
            <a:ext uri="{FF2B5EF4-FFF2-40B4-BE49-F238E27FC236}">
              <a16:creationId xmlns:a16="http://schemas.microsoft.com/office/drawing/2014/main" id="{C90FE347-73CD-7C4E-874F-0180E8B24BD2}"/>
            </a:ext>
          </a:extLst>
        </p:cNvPr>
        <p:cNvGrpSpPr/>
        <p:nvPr/>
      </p:nvGrpSpPr>
      <p:grpSpPr>
        <a:xfrm>
          <a:off x="0" y="0"/>
          <a:ext cx="0" cy="0"/>
          <a:chOff x="0" y="0"/>
          <a:chExt cx="0" cy="0"/>
        </a:xfrm>
      </p:grpSpPr>
      <p:sp>
        <p:nvSpPr>
          <p:cNvPr id="657" name="Google Shape;657;p39:notes">
            <a:extLst>
              <a:ext uri="{FF2B5EF4-FFF2-40B4-BE49-F238E27FC236}">
                <a16:creationId xmlns:a16="http://schemas.microsoft.com/office/drawing/2014/main" id="{7944B8EA-0136-D9D3-6C24-15787E4E7DD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8" name="Google Shape;658;p39:notes">
            <a:extLst>
              <a:ext uri="{FF2B5EF4-FFF2-40B4-BE49-F238E27FC236}">
                <a16:creationId xmlns:a16="http://schemas.microsoft.com/office/drawing/2014/main" id="{6F256D89-F07E-9B5F-B2F6-544A200CD88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latin typeface="Calibri" panose="020F0502020204030204" pitchFamily="34" charset="0"/>
                <a:cs typeface="Calibri" panose="020F0502020204030204" pitchFamily="34" charset="0"/>
              </a:rPr>
              <a:t>To Know/To Do/To Say</a:t>
            </a:r>
          </a:p>
          <a:p>
            <a:pPr marL="0" lvl="0" indent="0" algn="l" rtl="0">
              <a:lnSpc>
                <a:spcPct val="100000"/>
              </a:lnSpc>
              <a:spcBef>
                <a:spcPts val="0"/>
              </a:spcBef>
              <a:spcAft>
                <a:spcPts val="0"/>
              </a:spcAft>
              <a:buSzPts val="1100"/>
              <a:buNone/>
            </a:pPr>
            <a:r>
              <a:rPr lang="en-US">
                <a:latin typeface="Calibri" panose="020F0502020204030204" pitchFamily="34" charset="0"/>
                <a:cs typeface="Calibri" panose="020F0502020204030204" pitchFamily="34" charset="0"/>
              </a:rPr>
              <a:t>Encourage participants to reflect on these questions in small groups, then share out key ideas with the whole group.</a:t>
            </a:r>
          </a:p>
        </p:txBody>
      </p:sp>
    </p:spTree>
    <p:extLst>
      <p:ext uri="{BB962C8B-B14F-4D97-AF65-F5344CB8AC3E}">
        <p14:creationId xmlns:p14="http://schemas.microsoft.com/office/powerpoint/2010/main" val="107260338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8156E-46D4-5C0D-4389-C0B8B97826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FCB091-63DF-BE9B-771B-1A3776A334C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2860DC1-7B45-C84C-6148-2CEF13DC3D23}"/>
              </a:ext>
            </a:extLst>
          </p:cNvPr>
          <p:cNvSpPr>
            <a:spLocks noGrp="1"/>
          </p:cNvSpPr>
          <p:nvPr>
            <p:ph type="body" idx="1"/>
          </p:nvPr>
        </p:nvSpPr>
        <p:spPr/>
        <p:txBody>
          <a:bodyPr/>
          <a:lstStyle/>
          <a:p>
            <a:pPr marL="0" indent="0">
              <a:buNone/>
            </a:pP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582005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b="1">
                <a:latin typeface="Calibri" panose="020F0502020204030204" pitchFamily="34" charset="0"/>
                <a:cs typeface="Calibri" panose="020F0502020204030204" pitchFamily="34" charset="0"/>
              </a:rPr>
              <a:t>To Know/To Say/To Do</a:t>
            </a:r>
          </a:p>
          <a:p>
            <a:pPr marL="0" lvl="0" indent="0" algn="l" rtl="0">
              <a:lnSpc>
                <a:spcPct val="100000"/>
              </a:lnSpc>
              <a:spcBef>
                <a:spcPts val="0"/>
              </a:spcBef>
              <a:spcAft>
                <a:spcPts val="0"/>
              </a:spcAft>
              <a:buSzPts val="1100"/>
              <a:buNone/>
            </a:pPr>
            <a:r>
              <a:rPr lang="en-US" b="0">
                <a:latin typeface="Calibri" panose="020F0502020204030204" pitchFamily="34" charset="0"/>
                <a:cs typeface="Calibri" panose="020F0502020204030204" pitchFamily="34" charset="0"/>
              </a:rPr>
              <a:t>Strong team communication isn’t just about exchanging information - it’s about creating an environment where ideas flow, challenges are addressed, and everyone feels empowered to contribute. By focusing on team communication, teams can build trust, strengthen problem solving, and achieve their goals more efficiently.</a:t>
            </a:r>
          </a:p>
          <a:p>
            <a:pPr marL="0" lvl="0" indent="0" algn="l" rtl="0">
              <a:lnSpc>
                <a:spcPct val="100000"/>
              </a:lnSpc>
              <a:spcBef>
                <a:spcPts val="0"/>
              </a:spcBef>
              <a:spcAft>
                <a:spcPts val="0"/>
              </a:spcAft>
              <a:buSzPts val="1100"/>
              <a:buNone/>
            </a:pPr>
            <a:endParaRPr lang="en-US" b="1">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100"/>
              <a:buFont typeface="Arial"/>
              <a:buNone/>
            </a:pPr>
            <a:r>
              <a:rPr lang="en-US" b="1">
                <a:solidFill>
                  <a:schemeClr val="tx1"/>
                </a:solidFill>
                <a:latin typeface="Calibri" panose="020F0502020204030204" pitchFamily="34" charset="0"/>
                <a:cs typeface="Calibri" panose="020F0502020204030204" pitchFamily="34" charset="0"/>
              </a:rPr>
              <a:t>References</a:t>
            </a:r>
          </a:p>
          <a:p>
            <a:pPr marL="171450" indent="-171450">
              <a:buClr>
                <a:schemeClr val="dk1"/>
              </a:buClr>
              <a:buFont typeface="Arial" panose="020B0604020202020204" pitchFamily="34" charset="0"/>
              <a:buChar char="•"/>
            </a:pPr>
            <a:r>
              <a:rPr lang="en-US">
                <a:solidFill>
                  <a:schemeClr val="tx1"/>
                </a:solidFill>
                <a:latin typeface="Calibri" panose="020F0502020204030204" pitchFamily="34" charset="0"/>
                <a:cs typeface="Calibri" panose="020F0502020204030204" pitchFamily="34" charset="0"/>
              </a:rPr>
              <a:t>Bloomberg, P., &amp; Pitchford, B. (2016). </a:t>
            </a:r>
            <a:r>
              <a:rPr lang="en-US" i="1">
                <a:solidFill>
                  <a:schemeClr val="tx1"/>
                </a:solidFill>
                <a:latin typeface="Calibri" panose="020F0502020204030204" pitchFamily="34" charset="0"/>
                <a:cs typeface="Calibri" panose="020F0502020204030204" pitchFamily="34" charset="0"/>
              </a:rPr>
              <a:t>Leading impact teams: Building a culture of efficacy </a:t>
            </a:r>
            <a:r>
              <a:rPr lang="en-US">
                <a:solidFill>
                  <a:schemeClr val="tx1"/>
                </a:solidFill>
                <a:latin typeface="Calibri" panose="020F0502020204030204" pitchFamily="34" charset="0"/>
                <a:cs typeface="Calibri" panose="020F0502020204030204" pitchFamily="34" charset="0"/>
              </a:rPr>
              <a:t>(1st ed.). Corwin. </a:t>
            </a:r>
            <a:endParaRPr lang="en-US" b="1">
              <a:solidFill>
                <a:schemeClr val="tx1"/>
              </a:solidFill>
              <a:latin typeface="Calibri" panose="020F0502020204030204" pitchFamily="34" charset="0"/>
              <a:cs typeface="Calibri" panose="020F0502020204030204" pitchFamily="34" charset="0"/>
            </a:endParaRPr>
          </a:p>
          <a:p>
            <a:pPr marL="171450" indent="-171450">
              <a:buClr>
                <a:schemeClr val="dk1"/>
              </a:buClr>
              <a:buFont typeface="Arial" panose="020B0604020202020204" pitchFamily="34" charset="0"/>
              <a:buChar char="•"/>
            </a:pPr>
            <a:r>
              <a:rPr lang="en-US" err="1">
                <a:solidFill>
                  <a:schemeClr val="tx1"/>
                </a:solidFill>
                <a:latin typeface="Calibri" panose="020F0502020204030204" pitchFamily="34" charset="0"/>
                <a:cs typeface="Calibri" panose="020F0502020204030204" pitchFamily="34" charset="0"/>
              </a:rPr>
              <a:t>BetterHelp</a:t>
            </a:r>
            <a:r>
              <a:rPr lang="en-US">
                <a:solidFill>
                  <a:schemeClr val="tx1"/>
                </a:solidFill>
                <a:latin typeface="Calibri" panose="020F0502020204030204" pitchFamily="34" charset="0"/>
                <a:cs typeface="Calibri" panose="020F0502020204030204" pitchFamily="34" charset="0"/>
              </a:rPr>
              <a:t> Editorial Team. (2025, February 24). </a:t>
            </a:r>
            <a:r>
              <a:rPr lang="en-US" i="1">
                <a:solidFill>
                  <a:schemeClr val="tx1"/>
                </a:solidFill>
                <a:latin typeface="Calibri" panose="020F0502020204030204" pitchFamily="34" charset="0"/>
                <a:cs typeface="Calibri" panose="020F0502020204030204" pitchFamily="34" charset="0"/>
              </a:rPr>
              <a:t>Understanding the importance of effective communication in teamwork</a:t>
            </a:r>
            <a:r>
              <a:rPr lang="en-US">
                <a:solidFill>
                  <a:schemeClr val="tx1"/>
                </a:solidFill>
                <a:latin typeface="Calibri" panose="020F0502020204030204" pitchFamily="34" charset="0"/>
                <a:cs typeface="Calibri" panose="020F0502020204030204" pitchFamily="34" charset="0"/>
              </a:rPr>
              <a:t>. </a:t>
            </a:r>
            <a:r>
              <a:rPr lang="en-US" err="1">
                <a:solidFill>
                  <a:schemeClr val="tx1"/>
                </a:solidFill>
                <a:latin typeface="Calibri" panose="020F0502020204030204" pitchFamily="34" charset="0"/>
                <a:cs typeface="Calibri" panose="020F0502020204030204" pitchFamily="34" charset="0"/>
              </a:rPr>
              <a:t>BetterHelp</a:t>
            </a:r>
            <a:r>
              <a:rPr lang="en-US">
                <a:solidFill>
                  <a:schemeClr val="tx1"/>
                </a:solidFill>
                <a:latin typeface="Calibri" panose="020F0502020204030204" pitchFamily="34" charset="0"/>
                <a:cs typeface="Calibri" panose="020F0502020204030204" pitchFamily="34" charset="0"/>
              </a:rPr>
              <a:t>. </a:t>
            </a:r>
            <a:r>
              <a:rPr lang="en-US">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https://www.betterhelp.com/advice/teamwork/understanding-the-importance-of-communication-in-teamwork/</a:t>
            </a:r>
            <a:r>
              <a:rPr lang="en-US">
                <a:solidFill>
                  <a:schemeClr val="tx1"/>
                </a:solidFill>
                <a:latin typeface="Calibri" panose="020F0502020204030204" pitchFamily="34" charset="0"/>
                <a:cs typeface="Calibri" panose="020F0502020204030204" pitchFamily="34" charset="0"/>
              </a:rPr>
              <a:t>  </a:t>
            </a:r>
          </a:p>
          <a:p>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5615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7" name="Google Shape;267;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b="1">
                <a:latin typeface="Calibri" panose="020F0502020204030204" pitchFamily="34" charset="0"/>
                <a:cs typeface="Calibri" panose="020F0502020204030204" pitchFamily="34" charset="0"/>
              </a:rPr>
              <a:t>To Know/To Do</a:t>
            </a:r>
            <a:endParaRPr>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1100"/>
              <a:buFont typeface="Arial"/>
              <a:buNone/>
            </a:pPr>
            <a:r>
              <a:rPr lang="en" b="0">
                <a:latin typeface="Calibri" panose="020F0502020204030204" pitchFamily="34" charset="0"/>
                <a:cs typeface="Calibri" panose="020F0502020204030204" pitchFamily="34" charset="0"/>
              </a:rPr>
              <a:t>If presenting this module virtually, the notes on this slide will help you prepare for the presentation.</a:t>
            </a:r>
            <a:endParaRPr lang="en-US" b="1">
              <a:latin typeface="Calibri" panose="020F0502020204030204" pitchFamily="34" charset="0"/>
              <a:cs typeface="Calibri" panose="020F0502020204030204" pitchFamily="34" charset="0"/>
            </a:endParaRPr>
          </a:p>
        </p:txBody>
      </p:sp>
      <p:sp>
        <p:nvSpPr>
          <p:cNvPr id="268" name="Google Shape;268;p5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8" name="Google Shape;748;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a:solidFill>
                  <a:schemeClr val="dk1"/>
                </a:solidFill>
                <a:latin typeface="Calibri" panose="020F0502020204030204" pitchFamily="34" charset="0"/>
                <a:cs typeface="Calibri" panose="020F0502020204030204" pitchFamily="34" charset="0"/>
              </a:rPr>
              <a:t>To Know/To Say/To Do</a:t>
            </a:r>
            <a:endParaRPr b="1">
              <a:solidFill>
                <a:schemeClr val="dk1"/>
              </a:solidFill>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100"/>
              <a:buFont typeface="Arial" panose="020B0604020202020204" pitchFamily="34" charset="0"/>
              <a:buChar char="•"/>
            </a:pPr>
            <a:r>
              <a:rPr lang="en">
                <a:solidFill>
                  <a:schemeClr val="dk1"/>
                </a:solidFill>
                <a:latin typeface="Calibri" panose="020F0502020204030204" pitchFamily="34" charset="0"/>
                <a:cs typeface="Calibri" panose="020F0502020204030204" pitchFamily="34" charset="0"/>
              </a:rPr>
              <a:t>Team communication is more than just passing information around. It’s actually the glue that holds the team together and builds trust within the team and with stakeholders.</a:t>
            </a:r>
          </a:p>
          <a:p>
            <a:pPr marL="171450" lvl="0" indent="-171450" algn="l" rtl="0">
              <a:lnSpc>
                <a:spcPct val="100000"/>
              </a:lnSpc>
              <a:spcBef>
                <a:spcPts val="0"/>
              </a:spcBef>
              <a:spcAft>
                <a:spcPts val="0"/>
              </a:spcAft>
              <a:buSzPts val="1100"/>
              <a:buFont typeface="Arial" panose="020B0604020202020204" pitchFamily="34" charset="0"/>
              <a:buChar char="•"/>
            </a:pPr>
            <a:r>
              <a:rPr lang="en">
                <a:solidFill>
                  <a:schemeClr val="dk1"/>
                </a:solidFill>
                <a:latin typeface="Calibri" panose="020F0502020204030204" pitchFamily="34" charset="0"/>
                <a:cs typeface="Calibri" panose="020F0502020204030204" pitchFamily="34" charset="0"/>
              </a:rPr>
              <a:t>Team communication promotes cohesiveness by providing an avenue for inclusion and involvement for team members and stakeholders. </a:t>
            </a:r>
          </a:p>
          <a:p>
            <a:pPr marL="171450" lvl="0" indent="-171450" algn="l" rtl="0">
              <a:lnSpc>
                <a:spcPct val="100000"/>
              </a:lnSpc>
              <a:spcBef>
                <a:spcPts val="0"/>
              </a:spcBef>
              <a:spcAft>
                <a:spcPts val="0"/>
              </a:spcAft>
              <a:buSzPts val="1100"/>
              <a:buFont typeface="Arial" panose="020B0604020202020204" pitchFamily="34" charset="0"/>
              <a:buChar char="•"/>
            </a:pPr>
            <a:r>
              <a:rPr lang="en">
                <a:solidFill>
                  <a:schemeClr val="dk1"/>
                </a:solidFill>
                <a:latin typeface="Calibri" panose="020F0502020204030204" pitchFamily="34" charset="0"/>
                <a:cs typeface="Calibri" panose="020F0502020204030204" pitchFamily="34" charset="0"/>
              </a:rPr>
              <a:t>Clear communication results in more ideas being generated to solve problems and make better decisions.  </a:t>
            </a:r>
          </a:p>
          <a:p>
            <a:pPr marL="171450" lvl="0" indent="-171450" algn="l" rtl="0">
              <a:lnSpc>
                <a:spcPct val="100000"/>
              </a:lnSpc>
              <a:spcBef>
                <a:spcPts val="0"/>
              </a:spcBef>
              <a:spcAft>
                <a:spcPts val="0"/>
              </a:spcAft>
              <a:buSzPts val="1100"/>
              <a:buFont typeface="Arial" panose="020B0604020202020204" pitchFamily="34" charset="0"/>
              <a:buChar char="•"/>
            </a:pPr>
            <a:r>
              <a:rPr lang="en">
                <a:solidFill>
                  <a:schemeClr val="dk1"/>
                </a:solidFill>
                <a:latin typeface="Calibri" panose="020F0502020204030204" pitchFamily="34" charset="0"/>
                <a:cs typeface="Calibri" panose="020F0502020204030204" pitchFamily="34" charset="0"/>
              </a:rPr>
              <a:t>When communication is effective, morale is improved and productivity increases.  </a:t>
            </a:r>
          </a:p>
          <a:p>
            <a:pPr marL="171450" lvl="0" indent="-171450" algn="l" rtl="0">
              <a:lnSpc>
                <a:spcPct val="100000"/>
              </a:lnSpc>
              <a:spcBef>
                <a:spcPts val="0"/>
              </a:spcBef>
              <a:spcAft>
                <a:spcPts val="0"/>
              </a:spcAft>
              <a:buSzPts val="1100"/>
              <a:buFont typeface="Arial" panose="020B0604020202020204" pitchFamily="34" charset="0"/>
              <a:buChar char="•"/>
            </a:pPr>
            <a:r>
              <a:rPr lang="en">
                <a:solidFill>
                  <a:schemeClr val="dk1"/>
                </a:solidFill>
                <a:latin typeface="Calibri" panose="020F0502020204030204" pitchFamily="34" charset="0"/>
                <a:cs typeface="Calibri" panose="020F0502020204030204" pitchFamily="34" charset="0"/>
              </a:rPr>
              <a:t>Each of the benefits of effective team communication results in trust being strengthened… not just within the team, but outside the team and with all stakeholders.</a:t>
            </a:r>
            <a:endParaRPr>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800"/>
              <a:buNone/>
            </a:pPr>
            <a:endParaRPr lang="en">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800"/>
              <a:buNone/>
            </a:pPr>
            <a:r>
              <a:rPr lang="en">
                <a:solidFill>
                  <a:schemeClr val="dk1"/>
                </a:solidFill>
                <a:latin typeface="Calibri" panose="020F0502020204030204" pitchFamily="34" charset="0"/>
                <a:cs typeface="Calibri" panose="020F0502020204030204" pitchFamily="34" charset="0"/>
              </a:rPr>
              <a:t>Encourage participants to share other important benefits of clear and effective team communication</a:t>
            </a:r>
          </a:p>
          <a:p>
            <a:pPr marL="0" lvl="0" indent="0" algn="l" rtl="0">
              <a:lnSpc>
                <a:spcPct val="100000"/>
              </a:lnSpc>
              <a:spcBef>
                <a:spcPts val="0"/>
              </a:spcBef>
              <a:spcAft>
                <a:spcPts val="0"/>
              </a:spcAft>
              <a:buSzPts val="1800"/>
              <a:buNone/>
            </a:pPr>
            <a:r>
              <a:rPr lang="en">
                <a:solidFill>
                  <a:schemeClr val="dk1"/>
                </a:solidFill>
                <a:latin typeface="Calibri" panose="020F0502020204030204" pitchFamily="34" charset="0"/>
                <a:cs typeface="Calibri" panose="020F0502020204030204" pitchFamily="34" charset="0"/>
              </a:rPr>
              <a:t>.</a:t>
            </a:r>
            <a:endParaRPr>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1000"/>
              </a:spcBef>
              <a:spcAft>
                <a:spcPts val="0"/>
              </a:spcAft>
              <a:buSzPts val="1100"/>
              <a:buNone/>
            </a:pPr>
            <a:r>
              <a:rPr lang="en" b="1">
                <a:solidFill>
                  <a:schemeClr val="tx1"/>
                </a:solidFill>
                <a:latin typeface="Calibri" panose="020F0502020204030204" pitchFamily="34" charset="0"/>
                <a:cs typeface="Calibri" panose="020F0502020204030204" pitchFamily="34" charset="0"/>
              </a:rPr>
              <a:t>Reference</a:t>
            </a:r>
            <a:endParaRPr b="1">
              <a:solidFill>
                <a:schemeClr val="tx1"/>
              </a:solidFill>
              <a:latin typeface="Calibri" panose="020F0502020204030204" pitchFamily="34" charset="0"/>
              <a:cs typeface="Calibri" panose="020F0502020204030204" pitchFamily="34" charset="0"/>
            </a:endParaRPr>
          </a:p>
          <a:p>
            <a:pPr marL="171450" indent="-171450">
              <a:buClr>
                <a:schemeClr val="dk1"/>
              </a:buClr>
              <a:buFont typeface="Arial" panose="020B0604020202020204" pitchFamily="34" charset="0"/>
              <a:buChar char="•"/>
            </a:pPr>
            <a:r>
              <a:rPr lang="en">
                <a:solidFill>
                  <a:schemeClr val="tx1"/>
                </a:solidFill>
                <a:latin typeface="Calibri" panose="020F0502020204030204" pitchFamily="34" charset="0"/>
                <a:cs typeface="Calibri" panose="020F0502020204030204" pitchFamily="34" charset="0"/>
              </a:rPr>
              <a:t>BetterHelp Editorial Team. (2025, February 24). </a:t>
            </a:r>
            <a:r>
              <a:rPr lang="en" i="1">
                <a:solidFill>
                  <a:schemeClr val="tx1"/>
                </a:solidFill>
                <a:latin typeface="Calibri" panose="020F0502020204030204" pitchFamily="34" charset="0"/>
                <a:cs typeface="Calibri" panose="020F0502020204030204" pitchFamily="34" charset="0"/>
              </a:rPr>
              <a:t>Understanding the importance of effective communication in teamwork</a:t>
            </a:r>
            <a:r>
              <a:rPr lang="en">
                <a:solidFill>
                  <a:schemeClr val="tx1"/>
                </a:solidFill>
                <a:latin typeface="Calibri" panose="020F0502020204030204" pitchFamily="34" charset="0"/>
                <a:cs typeface="Calibri" panose="020F0502020204030204" pitchFamily="34" charset="0"/>
              </a:rPr>
              <a:t>. BetterHelp. </a:t>
            </a:r>
            <a:r>
              <a:rPr lang="en">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https://www.betterhelp.com/advice/teamwork/understanding-the-importance-of-communication-in-teamwork/</a:t>
            </a:r>
            <a:r>
              <a:rPr lang="en">
                <a:solidFill>
                  <a:schemeClr val="tx1"/>
                </a:solidFill>
                <a:latin typeface="Calibri" panose="020F0502020204030204" pitchFamily="34" charset="0"/>
                <a:cs typeface="Calibri" panose="020F0502020204030204" pitchFamily="34" charset="0"/>
              </a:rPr>
              <a:t>  </a:t>
            </a:r>
            <a:endParaRPr sz="2600">
              <a:solidFill>
                <a:schemeClr val="tx1"/>
              </a:solidFill>
              <a:latin typeface="Calibri" panose="020F0502020204030204" pitchFamily="34" charset="0"/>
              <a:cs typeface="Calibri" panose="020F0502020204030204" pitchFamily="34" charset="0"/>
            </a:endParaRPr>
          </a:p>
          <a:p>
            <a:pPr marL="0" lvl="0" indent="0" algn="l" rtl="0">
              <a:lnSpc>
                <a:spcPct val="115000"/>
              </a:lnSpc>
              <a:spcBef>
                <a:spcPts val="0"/>
              </a:spcBef>
              <a:spcAft>
                <a:spcPts val="1000"/>
              </a:spcAft>
              <a:buClr>
                <a:schemeClr val="dk1"/>
              </a:buClr>
              <a:buSzPts val="1800"/>
              <a:buFont typeface="Arial"/>
              <a:buNone/>
            </a:pPr>
            <a:endParaRPr b="1">
              <a:latin typeface="Calibri" panose="020F0502020204030204" pitchFamily="34" charset="0"/>
              <a:cs typeface="Calibri" panose="020F050202020403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g2c81d1cd0df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7" name="Google Shape;787;g2c81d1cd0df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800"/>
              <a:buFont typeface="Arial"/>
              <a:buNone/>
            </a:pPr>
            <a:r>
              <a:rPr lang="en" b="1">
                <a:solidFill>
                  <a:schemeClr val="tx1"/>
                </a:solidFill>
                <a:latin typeface="Calibri" panose="020F0502020204030204" pitchFamily="34" charset="0"/>
                <a:cs typeface="Calibri" panose="020F0502020204030204" pitchFamily="34" charset="0"/>
              </a:rPr>
              <a:t>To Know/To Say</a:t>
            </a:r>
            <a:endParaRPr lang="en-US" b="1">
              <a:solidFill>
                <a:schemeClr val="tx1"/>
              </a:solidFill>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Clr>
                <a:schemeClr val="dk1"/>
              </a:buClr>
              <a:buSzPts val="1800"/>
              <a:buFont typeface="Arial" panose="020B0604020202020204" pitchFamily="34" charset="0"/>
              <a:buChar char="•"/>
            </a:pPr>
            <a:r>
              <a:rPr lang="en">
                <a:solidFill>
                  <a:schemeClr val="tx1"/>
                </a:solidFill>
                <a:latin typeface="Calibri" panose="020F0502020204030204" pitchFamily="34" charset="0"/>
                <a:cs typeface="Calibri" panose="020F0502020204030204" pitchFamily="34" charset="0"/>
              </a:rPr>
              <a:t>Strong systems of communication keep all team stakeholders informed and connected. </a:t>
            </a:r>
          </a:p>
          <a:p>
            <a:pPr marL="171450" lvl="0" indent="-171450" algn="l" rtl="0">
              <a:lnSpc>
                <a:spcPct val="100000"/>
              </a:lnSpc>
              <a:spcBef>
                <a:spcPts val="0"/>
              </a:spcBef>
              <a:spcAft>
                <a:spcPts val="0"/>
              </a:spcAft>
              <a:buClr>
                <a:schemeClr val="dk1"/>
              </a:buClr>
              <a:buSzPts val="1800"/>
              <a:buFont typeface="Arial" panose="020B0604020202020204" pitchFamily="34" charset="0"/>
              <a:buChar char="•"/>
            </a:pPr>
            <a:r>
              <a:rPr lang="en">
                <a:solidFill>
                  <a:schemeClr val="tx1"/>
                </a:solidFill>
                <a:latin typeface="Calibri" panose="020F0502020204030204" pitchFamily="34" charset="0"/>
                <a:cs typeface="Calibri" panose="020F0502020204030204" pitchFamily="34" charset="0"/>
              </a:rPr>
              <a:t>The information needed by each group may vary in form as well as the method by which the information is delivered.</a:t>
            </a:r>
          </a:p>
          <a:p>
            <a:pPr marL="171450" lvl="0" indent="-171450" algn="l" rtl="0">
              <a:lnSpc>
                <a:spcPct val="100000"/>
              </a:lnSpc>
              <a:spcBef>
                <a:spcPts val="0"/>
              </a:spcBef>
              <a:spcAft>
                <a:spcPts val="0"/>
              </a:spcAft>
              <a:buClr>
                <a:schemeClr val="dk1"/>
              </a:buClr>
              <a:buSzPts val="1800"/>
              <a:buFont typeface="Arial" panose="020B0604020202020204" pitchFamily="34" charset="0"/>
              <a:buChar char="•"/>
            </a:pPr>
            <a:r>
              <a:rPr lang="en">
                <a:solidFill>
                  <a:schemeClr val="tx1"/>
                </a:solidFill>
                <a:latin typeface="Calibri" panose="020F0502020204030204" pitchFamily="34" charset="0"/>
                <a:cs typeface="Calibri" panose="020F0502020204030204" pitchFamily="34" charset="0"/>
              </a:rPr>
              <a:t>How can teams assure that there is a system that provides an effective and consistent method for keeping everyone informed and connected?</a:t>
            </a:r>
            <a:endParaRPr>
              <a:solidFill>
                <a:schemeClr val="tx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800"/>
              <a:buFont typeface="Arial"/>
              <a:buNone/>
            </a:pPr>
            <a:endParaRPr>
              <a:solidFill>
                <a:schemeClr val="tx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800"/>
              <a:buFont typeface="Arial"/>
              <a:buNone/>
            </a:pPr>
            <a:r>
              <a:rPr lang="en" b="1">
                <a:solidFill>
                  <a:schemeClr val="tx1"/>
                </a:solidFill>
                <a:latin typeface="Calibri" panose="020F0502020204030204" pitchFamily="34" charset="0"/>
                <a:cs typeface="Calibri" panose="020F0502020204030204" pitchFamily="34" charset="0"/>
              </a:rPr>
              <a:t>To Do</a:t>
            </a:r>
            <a:endParaRPr b="1">
              <a:solidFill>
                <a:schemeClr val="tx1"/>
              </a:solidFill>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Clr>
                <a:schemeClr val="dk1"/>
              </a:buClr>
              <a:buSzPts val="1800"/>
              <a:buFont typeface="Arial"/>
              <a:buNone/>
            </a:pPr>
            <a:r>
              <a:rPr lang="en">
                <a:solidFill>
                  <a:schemeClr val="tx1"/>
                </a:solidFill>
                <a:latin typeface="Calibri" panose="020F0502020204030204" pitchFamily="34" charset="0"/>
                <a:cs typeface="Calibri" panose="020F0502020204030204" pitchFamily="34" charset="0"/>
              </a:rPr>
              <a:t>Review and expand on slide content. Emphasize that the way teams share information with other groups or individuals varies in form and delivery. For example, a team might communicate and connect with students through the teacher sharing learning targets that the team collaboratively developed.</a:t>
            </a:r>
            <a:endParaRPr>
              <a:solidFill>
                <a:schemeClr val="tx1"/>
              </a:solidFill>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Clr>
                <a:schemeClr val="dk1"/>
              </a:buClr>
              <a:buSzPts val="1800"/>
              <a:buFont typeface="Arial"/>
              <a:buNone/>
            </a:pPr>
            <a:endParaRPr b="1">
              <a:solidFill>
                <a:schemeClr val="tx1"/>
              </a:solidFill>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Clr>
                <a:schemeClr val="dk1"/>
              </a:buClr>
              <a:buSzPts val="1800"/>
              <a:buFont typeface="Arial"/>
              <a:buNone/>
            </a:pPr>
            <a:r>
              <a:rPr lang="en" b="1">
                <a:solidFill>
                  <a:schemeClr val="tx1"/>
                </a:solidFill>
                <a:latin typeface="Calibri" panose="020F0502020204030204" pitchFamily="34" charset="0"/>
                <a:cs typeface="Calibri" panose="020F0502020204030204" pitchFamily="34" charset="0"/>
              </a:rPr>
              <a:t>Reference</a:t>
            </a:r>
            <a:endParaRPr b="1">
              <a:solidFill>
                <a:schemeClr val="tx1"/>
              </a:solidFill>
              <a:latin typeface="Calibri" panose="020F0502020204030204" pitchFamily="34" charset="0"/>
              <a:cs typeface="Calibri" panose="020F0502020204030204" pitchFamily="34" charset="0"/>
            </a:endParaRPr>
          </a:p>
          <a:p>
            <a:pPr marL="171450" indent="-171450">
              <a:lnSpc>
                <a:spcPct val="114999"/>
              </a:lnSpc>
              <a:buClr>
                <a:schemeClr val="dk1"/>
              </a:buClr>
              <a:buSzPts val="1800"/>
              <a:buChar char="•"/>
            </a:pPr>
            <a:r>
              <a:rPr lang="en">
                <a:solidFill>
                  <a:schemeClr val="tx1"/>
                </a:solidFill>
                <a:latin typeface="Calibri" panose="020F0502020204030204" pitchFamily="34" charset="0"/>
                <a:cs typeface="Calibri" panose="020F0502020204030204" pitchFamily="34" charset="0"/>
              </a:rPr>
              <a:t>Horton, D. (2022, November 18). </a:t>
            </a:r>
            <a:r>
              <a:rPr lang="en" i="1">
                <a:solidFill>
                  <a:schemeClr val="tx1"/>
                </a:solidFill>
                <a:latin typeface="Calibri" panose="020F0502020204030204" pitchFamily="34" charset="0"/>
                <a:cs typeface="Calibri" panose="020F0502020204030204" pitchFamily="34" charset="0"/>
              </a:rPr>
              <a:t>Successful systems of communication for school teams</a:t>
            </a:r>
            <a:r>
              <a:rPr lang="en">
                <a:solidFill>
                  <a:schemeClr val="tx1"/>
                </a:solidFill>
                <a:latin typeface="Calibri" panose="020F0502020204030204" pitchFamily="34" charset="0"/>
                <a:cs typeface="Calibri" panose="020F0502020204030204" pitchFamily="34" charset="0"/>
              </a:rPr>
              <a:t>. The Core Collaborative. </a:t>
            </a:r>
            <a:r>
              <a:rPr lang="en">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https://thecorecollaborative.com/successful-systems-of-communication-for-school-teams/</a:t>
            </a:r>
            <a:r>
              <a:rPr lang="en">
                <a:solidFill>
                  <a:schemeClr val="tx1"/>
                </a:solidFill>
                <a:latin typeface="Calibri" panose="020F0502020204030204" pitchFamily="34" charset="0"/>
                <a:cs typeface="Calibri" panose="020F0502020204030204" pitchFamily="34" charset="0"/>
              </a:rPr>
              <a:t> </a:t>
            </a:r>
            <a:endParaRPr>
              <a:solidFill>
                <a:schemeClr val="tx1"/>
              </a:solidFill>
              <a:latin typeface="Calibri" panose="020F0502020204030204" pitchFamily="34" charset="0"/>
              <a:cs typeface="Calibri" panose="020F0502020204030204" pitchFamily="34" charset="0"/>
            </a:endParaRPr>
          </a:p>
          <a:p>
            <a:pPr marL="0" lvl="0" indent="0" algn="l">
              <a:lnSpc>
                <a:spcPct val="115000"/>
              </a:lnSpc>
              <a:spcBef>
                <a:spcPts val="1000"/>
              </a:spcBef>
              <a:spcAft>
                <a:spcPts val="0"/>
              </a:spcAft>
              <a:buClr>
                <a:schemeClr val="dk1"/>
              </a:buClr>
              <a:buSzPts val="1800"/>
              <a:buNone/>
            </a:pPr>
            <a:endParaRPr lang="en">
              <a:latin typeface="Calibri" panose="020F0502020204030204" pitchFamily="34" charset="0"/>
              <a:cs typeface="Calibri" panose="020F0502020204030204" pitchFamily="34" charset="0"/>
            </a:endParaRPr>
          </a:p>
          <a:p>
            <a:pPr marL="0" lvl="0" indent="0" algn="l" rtl="0">
              <a:lnSpc>
                <a:spcPct val="115000"/>
              </a:lnSpc>
              <a:spcBef>
                <a:spcPts val="1000"/>
              </a:spcBef>
              <a:spcAft>
                <a:spcPts val="0"/>
              </a:spcAft>
              <a:buClr>
                <a:schemeClr val="dk1"/>
              </a:buClr>
              <a:buSzPts val="1800"/>
              <a:buFont typeface="Arial"/>
              <a:buNone/>
            </a:pPr>
            <a:endParaRPr>
              <a:latin typeface="Calibri" panose="020F0502020204030204" pitchFamily="34" charset="0"/>
              <a:cs typeface="Calibri" panose="020F0502020204030204" pitchFamily="34" charset="0"/>
            </a:endParaRPr>
          </a:p>
          <a:p>
            <a:pPr marL="0" lvl="0" indent="0" algn="l" rtl="0">
              <a:lnSpc>
                <a:spcPct val="115000"/>
              </a:lnSpc>
              <a:spcBef>
                <a:spcPts val="1000"/>
              </a:spcBef>
              <a:spcAft>
                <a:spcPts val="0"/>
              </a:spcAft>
              <a:buClr>
                <a:schemeClr val="dk1"/>
              </a:buClr>
              <a:buSzPts val="1800"/>
              <a:buFont typeface="Arial"/>
              <a:buNone/>
            </a:pPr>
            <a:endParaRPr>
              <a:latin typeface="Calibri" panose="020F0502020204030204" pitchFamily="34" charset="0"/>
              <a:cs typeface="Calibri" panose="020F0502020204030204" pitchFamily="34" charset="0"/>
            </a:endParaRPr>
          </a:p>
          <a:p>
            <a:pPr marL="0" lvl="0" indent="0" algn="l" rtl="0">
              <a:lnSpc>
                <a:spcPct val="115000"/>
              </a:lnSpc>
              <a:spcBef>
                <a:spcPts val="1000"/>
              </a:spcBef>
              <a:spcAft>
                <a:spcPts val="1000"/>
              </a:spcAft>
              <a:buClr>
                <a:schemeClr val="dk1"/>
              </a:buClr>
              <a:buSzPts val="1800"/>
              <a:buFont typeface="Arial"/>
              <a:buNone/>
            </a:pPr>
            <a:endParaRPr>
              <a:latin typeface="Calibri" panose="020F0502020204030204" pitchFamily="34" charset="0"/>
              <a:cs typeface="Calibri" panose="020F050202020403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26d3a4202e5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4" name="Google Shape;774;g26d3a4202e5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a:solidFill>
                  <a:schemeClr val="dk1"/>
                </a:solidFill>
                <a:latin typeface="Calibri" panose="020F0502020204030204" pitchFamily="34" charset="0"/>
                <a:cs typeface="Calibri" panose="020F0502020204030204" pitchFamily="34" charset="0"/>
              </a:rPr>
              <a:t>Link</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i="1">
                <a:solidFill>
                  <a:schemeClr val="tx1"/>
                </a:solidFill>
                <a:latin typeface="Calibri" panose="020F0502020204030204" pitchFamily="34" charset="0"/>
                <a:cs typeface="Calibri" panose="020F0502020204030204" pitchFamily="34" charset="0"/>
              </a:rPr>
              <a:t>Effective team communication: A first step to getting along,</a:t>
            </a:r>
            <a:r>
              <a:rPr lang="en">
                <a:solidFill>
                  <a:schemeClr val="tx1"/>
                </a:solidFill>
                <a:latin typeface="Calibri" panose="020F0502020204030204" pitchFamily="34" charset="0"/>
                <a:cs typeface="Calibri" panose="020F0502020204030204" pitchFamily="34" charset="0"/>
              </a:rPr>
              <a:t> </a:t>
            </a:r>
            <a:r>
              <a:rPr lang="en-US" sz="1100" u="sng">
                <a:latin typeface="Calibri" panose="020F0502020204030204" pitchFamily="34" charset="0"/>
                <a:cs typeface="Calibri" panose="020F0502020204030204" pitchFamily="34" charset="0"/>
                <a:hlinkClick r:id="rId3"/>
              </a:rPr>
              <a:t>https://www.edutopia.org/blog/effective-team-communication-first-step-getting-along-elena-Aguilar</a:t>
            </a:r>
            <a:r>
              <a:rPr lang="en-US" sz="1100" b="0" u="sng">
                <a:solidFill>
                  <a:srgbClr val="000000"/>
                </a:solidFill>
                <a:latin typeface="Calibri" panose="020F0502020204030204" pitchFamily="34" charset="0"/>
                <a:cs typeface="Calibri" panose="020F0502020204030204" pitchFamily="34" charset="0"/>
              </a:rPr>
              <a:t>.</a:t>
            </a:r>
            <a:endParaRPr lang="en" b="1">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lang="en" b="1">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b="1">
                <a:solidFill>
                  <a:schemeClr val="dk1"/>
                </a:solidFill>
                <a:latin typeface="Calibri" panose="020F0502020204030204" pitchFamily="34" charset="0"/>
                <a:cs typeface="Calibri" panose="020F0502020204030204" pitchFamily="34" charset="0"/>
              </a:rPr>
              <a:t>To Know</a:t>
            </a:r>
            <a:endParaRPr b="1">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a:solidFill>
                  <a:schemeClr val="dk1"/>
                </a:solidFill>
                <a:latin typeface="Calibri" panose="020F0502020204030204" pitchFamily="34" charset="0"/>
                <a:cs typeface="Calibri" panose="020F0502020204030204" pitchFamily="34" charset="0"/>
              </a:rPr>
              <a:t>Participants will read an article and then participate in a debrief activity to create a mental suitcase of key ideas to improve team communication.</a:t>
            </a:r>
            <a:endParaRPr>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b="1">
                <a:solidFill>
                  <a:schemeClr val="dk1"/>
                </a:solidFill>
                <a:latin typeface="Calibri" panose="020F0502020204030204" pitchFamily="34" charset="0"/>
                <a:cs typeface="Calibri" panose="020F0502020204030204" pitchFamily="34" charset="0"/>
              </a:rPr>
              <a:t>To Say/To Do </a:t>
            </a:r>
            <a:endParaRPr b="1">
              <a:solidFill>
                <a:schemeClr val="dk1"/>
              </a:solidFill>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100"/>
              <a:buChar char="•"/>
            </a:pPr>
            <a:r>
              <a:rPr lang="en">
                <a:solidFill>
                  <a:schemeClr val="dk1"/>
                </a:solidFill>
                <a:latin typeface="Calibri" panose="020F0502020204030204" pitchFamily="34" charset="0"/>
                <a:cs typeface="Calibri" panose="020F0502020204030204" pitchFamily="34" charset="0"/>
              </a:rPr>
              <a:t>Provide 3 minutes for participants to read </a:t>
            </a:r>
            <a:r>
              <a:rPr lang="en" i="1">
                <a:solidFill>
                  <a:schemeClr val="dk1"/>
                </a:solidFill>
                <a:latin typeface="Calibri" panose="020F0502020204030204" pitchFamily="34" charset="0"/>
                <a:cs typeface="Calibri" panose="020F0502020204030204" pitchFamily="34" charset="0"/>
              </a:rPr>
              <a:t>Effective Team Communication: A First Step to Getting Along </a:t>
            </a:r>
            <a:r>
              <a:rPr lang="en">
                <a:solidFill>
                  <a:schemeClr val="dk1"/>
                </a:solidFill>
                <a:latin typeface="Calibri" panose="020F0502020204030204" pitchFamily="34" charset="0"/>
                <a:cs typeface="Calibri" panose="020F0502020204030204" pitchFamily="34" charset="0"/>
              </a:rPr>
              <a:t>by Elena Aguilar. </a:t>
            </a:r>
          </a:p>
          <a:p>
            <a:pPr marL="628650" lvl="1" indent="-171450" algn="l" rtl="0">
              <a:lnSpc>
                <a:spcPct val="100000"/>
              </a:lnSpc>
              <a:spcBef>
                <a:spcPts val="0"/>
              </a:spcBef>
              <a:spcAft>
                <a:spcPts val="0"/>
              </a:spcAft>
              <a:buSzPts val="1100"/>
              <a:buFont typeface="Courier New" panose="02070309020205020404" pitchFamily="49" charset="0"/>
              <a:buChar char="o"/>
            </a:pPr>
            <a:r>
              <a:rPr lang="en">
                <a:solidFill>
                  <a:schemeClr val="dk1"/>
                </a:solidFill>
                <a:latin typeface="Calibri" panose="020F0502020204030204" pitchFamily="34" charset="0"/>
                <a:cs typeface="Calibri" panose="020F0502020204030204" pitchFamily="34" charset="0"/>
              </a:rPr>
              <a:t>You may want to add a QR code to the slide so participants can easily access the article.</a:t>
            </a:r>
          </a:p>
          <a:p>
            <a:pPr marL="171450" lvl="0" indent="-171450" algn="l" rtl="0">
              <a:lnSpc>
                <a:spcPct val="100000"/>
              </a:lnSpc>
              <a:spcBef>
                <a:spcPts val="0"/>
              </a:spcBef>
              <a:spcAft>
                <a:spcPts val="0"/>
              </a:spcAft>
              <a:buSzPts val="1100"/>
              <a:buChar char="•"/>
            </a:pPr>
            <a:r>
              <a:rPr lang="en">
                <a:solidFill>
                  <a:schemeClr val="dk1"/>
                </a:solidFill>
                <a:latin typeface="Calibri" panose="020F0502020204030204" pitchFamily="34" charset="0"/>
                <a:cs typeface="Calibri" panose="020F0502020204030204" pitchFamily="34" charset="0"/>
              </a:rPr>
              <a:t>Next, gather with your team and collaboratively discuss key ideas from the article.  </a:t>
            </a:r>
          </a:p>
          <a:p>
            <a:pPr marL="171450" lvl="0" indent="-171450" algn="l" rtl="0">
              <a:lnSpc>
                <a:spcPct val="100000"/>
              </a:lnSpc>
              <a:spcBef>
                <a:spcPts val="0"/>
              </a:spcBef>
              <a:spcAft>
                <a:spcPts val="0"/>
              </a:spcAft>
              <a:buSzPts val="1100"/>
              <a:buChar char="•"/>
            </a:pPr>
            <a:r>
              <a:rPr lang="en">
                <a:solidFill>
                  <a:schemeClr val="dk1"/>
                </a:solidFill>
                <a:latin typeface="Calibri" panose="020F0502020204030204" pitchFamily="34" charset="0"/>
                <a:cs typeface="Calibri" panose="020F0502020204030204" pitchFamily="34" charset="0"/>
              </a:rPr>
              <a:t>Draw a large empty suitcase on chart paper. </a:t>
            </a:r>
          </a:p>
          <a:p>
            <a:pPr marL="171450" lvl="0" indent="-171450" algn="l" rtl="0">
              <a:lnSpc>
                <a:spcPct val="100000"/>
              </a:lnSpc>
              <a:spcBef>
                <a:spcPts val="0"/>
              </a:spcBef>
              <a:spcAft>
                <a:spcPts val="0"/>
              </a:spcAft>
              <a:buSzPts val="1100"/>
              <a:buChar char="•"/>
            </a:pPr>
            <a:r>
              <a:rPr lang="en">
                <a:solidFill>
                  <a:schemeClr val="dk1"/>
                </a:solidFill>
                <a:latin typeface="Calibri" panose="020F0502020204030204" pitchFamily="34" charset="0"/>
                <a:cs typeface="Calibri" panose="020F0502020204030204" pitchFamily="34" charset="0"/>
              </a:rPr>
              <a:t>Then, pack your team suitcase with the best ideas by recording them within the suitcase.  </a:t>
            </a:r>
          </a:p>
          <a:p>
            <a:pPr marL="171450" lvl="0" indent="-171450" algn="l" rtl="0">
              <a:lnSpc>
                <a:spcPct val="100000"/>
              </a:lnSpc>
              <a:spcBef>
                <a:spcPts val="0"/>
              </a:spcBef>
              <a:spcAft>
                <a:spcPts val="0"/>
              </a:spcAft>
              <a:buSzPts val="1100"/>
              <a:buChar char="•"/>
            </a:pPr>
            <a:r>
              <a:rPr lang="en">
                <a:solidFill>
                  <a:schemeClr val="dk1"/>
                </a:solidFill>
                <a:latin typeface="Calibri" panose="020F0502020204030204" pitchFamily="34" charset="0"/>
                <a:cs typeface="Calibri" panose="020F0502020204030204" pitchFamily="34" charset="0"/>
              </a:rPr>
              <a:t>Finally, share with others the key ideas to improve team communication that are packed in your teams’ mental suitcase.</a:t>
            </a:r>
            <a:endParaRPr>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a:solidFill>
                <a:schemeClr val="dk1"/>
              </a:solidFill>
              <a:latin typeface="Calibri" panose="020F0502020204030204" pitchFamily="34" charset="0"/>
              <a:cs typeface="Calibri" panose="020F0502020204030204" pitchFamily="34" charset="0"/>
            </a:endParaRPr>
          </a:p>
          <a:p>
            <a:pPr marL="0" indent="0">
              <a:buNone/>
            </a:pPr>
            <a:r>
              <a:rPr lang="en" b="1">
                <a:solidFill>
                  <a:schemeClr val="dk1"/>
                </a:solidFill>
                <a:latin typeface="Calibri" panose="020F0502020204030204" pitchFamily="34" charset="0"/>
                <a:cs typeface="Calibri" panose="020F0502020204030204" pitchFamily="34" charset="0"/>
              </a:rPr>
              <a:t>Reference</a:t>
            </a:r>
            <a:r>
              <a:rPr lang="en-US" b="1">
                <a:solidFill>
                  <a:schemeClr val="dk1"/>
                </a:solidFill>
                <a:latin typeface="Calibri" panose="020F0502020204030204" pitchFamily="34" charset="0"/>
                <a:cs typeface="Calibri" panose="020F0502020204030204" pitchFamily="34" charset="0"/>
              </a:rPr>
              <a:t> </a:t>
            </a:r>
          </a:p>
          <a:p>
            <a:pPr marL="171450" lvl="0" indent="-171450" algn="l" rtl="0">
              <a:lnSpc>
                <a:spcPct val="100000"/>
              </a:lnSpc>
              <a:spcBef>
                <a:spcPts val="0"/>
              </a:spcBef>
              <a:spcAft>
                <a:spcPts val="0"/>
              </a:spcAft>
              <a:buSzPts val="1100"/>
              <a:buChar char="•"/>
            </a:pPr>
            <a:r>
              <a:rPr lang="en">
                <a:solidFill>
                  <a:schemeClr val="tx1"/>
                </a:solidFill>
                <a:latin typeface="Calibri" panose="020F0502020204030204" pitchFamily="34" charset="0"/>
                <a:cs typeface="Calibri" panose="020F0502020204030204" pitchFamily="34" charset="0"/>
              </a:rPr>
              <a:t>Aguilar, E. (2015, December 3). </a:t>
            </a:r>
            <a:r>
              <a:rPr lang="en" i="1">
                <a:solidFill>
                  <a:schemeClr val="tx1"/>
                </a:solidFill>
                <a:latin typeface="Calibri" panose="020F0502020204030204" pitchFamily="34" charset="0"/>
                <a:cs typeface="Calibri" panose="020F0502020204030204" pitchFamily="34" charset="0"/>
              </a:rPr>
              <a:t>Effective team communication: A first step to getting along</a:t>
            </a:r>
            <a:r>
              <a:rPr lang="en">
                <a:solidFill>
                  <a:schemeClr val="tx1"/>
                </a:solidFill>
                <a:latin typeface="Calibri" panose="020F0502020204030204" pitchFamily="34" charset="0"/>
                <a:cs typeface="Calibri" panose="020F0502020204030204" pitchFamily="34" charset="0"/>
              </a:rPr>
              <a:t>. Edutopia. </a:t>
            </a:r>
            <a:r>
              <a:rPr lang="en">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https://www.edutopia.org/blog/effective-team-communication-first-step-getting-along-elena-aguilar</a:t>
            </a:r>
            <a:r>
              <a:rPr lang="en">
                <a:solidFill>
                  <a:schemeClr val="tx1"/>
                </a:solidFill>
                <a:latin typeface="Calibri" panose="020F0502020204030204" pitchFamily="34" charset="0"/>
                <a:cs typeface="Calibri" panose="020F0502020204030204" pitchFamily="34" charset="0"/>
              </a:rPr>
              <a:t> </a:t>
            </a:r>
            <a:endParaRPr lang="en">
              <a:latin typeface="Calibri" panose="020F0502020204030204" pitchFamily="34" charset="0"/>
              <a:cs typeface="Calibri" panose="020F0502020204030204" pitchFamily="34" charset="0"/>
            </a:endParaRPr>
          </a:p>
          <a:p>
            <a:pPr marL="171450" lvl="0" indent="-171450" algn="l">
              <a:lnSpc>
                <a:spcPct val="100000"/>
              </a:lnSpc>
              <a:spcBef>
                <a:spcPts val="0"/>
              </a:spcBef>
              <a:spcAft>
                <a:spcPts val="0"/>
              </a:spcAft>
              <a:buSzPts val="1100"/>
              <a:buChar char="•"/>
            </a:pPr>
            <a:endParaRPr lang="en">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a:solidFill>
                <a:schemeClr val="dk1"/>
              </a:solidFill>
              <a:latin typeface="Calibri" panose="020F0502020204030204" pitchFamily="34" charset="0"/>
              <a:cs typeface="Calibri" panose="020F0502020204030204" pitchFamily="34" charset="0"/>
            </a:endParaRPr>
          </a:p>
          <a:p>
            <a:pPr marL="0" lvl="0" indent="0" algn="l" rtl="0">
              <a:lnSpc>
                <a:spcPct val="120000"/>
              </a:lnSpc>
              <a:spcBef>
                <a:spcPts val="0"/>
              </a:spcBef>
              <a:spcAft>
                <a:spcPts val="0"/>
              </a:spcAft>
              <a:buClr>
                <a:schemeClr val="dk1"/>
              </a:buClr>
              <a:buSzPts val="1100"/>
              <a:buFont typeface="Arial"/>
              <a:buNone/>
            </a:pPr>
            <a:endParaRPr sz="1200" b="1">
              <a:solidFill>
                <a:schemeClr val="dk1"/>
              </a:solidFill>
              <a:latin typeface="Calibri" panose="020F0502020204030204" pitchFamily="34" charset="0"/>
              <a:cs typeface="Calibri" panose="020F0502020204030204" pitchFamily="34" charset="0"/>
            </a:endParaRPr>
          </a:p>
          <a:p>
            <a:pPr marL="0" lvl="0" indent="0" algn="l" rtl="0">
              <a:lnSpc>
                <a:spcPct val="115000"/>
              </a:lnSpc>
              <a:spcBef>
                <a:spcPts val="1500"/>
              </a:spcBef>
              <a:spcAft>
                <a:spcPts val="0"/>
              </a:spcAft>
              <a:buClr>
                <a:schemeClr val="dk1"/>
              </a:buClr>
              <a:buSzPts val="1100"/>
              <a:buFont typeface="Arial"/>
              <a:buNone/>
            </a:pPr>
            <a:endParaRPr sz="1500">
              <a:solidFill>
                <a:srgbClr val="222222"/>
              </a:solidFill>
              <a:highlight>
                <a:srgbClr val="F8F8F8"/>
              </a:highlight>
              <a:latin typeface="Calibri" panose="020F0502020204030204" pitchFamily="34" charset="0"/>
              <a:ea typeface="Montserrat"/>
              <a:cs typeface="Calibri" panose="020F0502020204030204" pitchFamily="34" charset="0"/>
              <a:sym typeface="Montserrat"/>
            </a:endParaRPr>
          </a:p>
          <a:p>
            <a:pPr marL="0" lvl="0" indent="0" algn="l" rtl="0">
              <a:lnSpc>
                <a:spcPct val="115000"/>
              </a:lnSpc>
              <a:spcBef>
                <a:spcPts val="2300"/>
              </a:spcBef>
              <a:spcAft>
                <a:spcPts val="0"/>
              </a:spcAft>
              <a:buClr>
                <a:schemeClr val="dk1"/>
              </a:buClr>
              <a:buSzPts val="1100"/>
              <a:buFont typeface="Arial"/>
              <a:buNone/>
            </a:pPr>
            <a:endParaRPr sz="1500">
              <a:solidFill>
                <a:srgbClr val="222222"/>
              </a:solidFill>
              <a:highlight>
                <a:srgbClr val="F8F8F8"/>
              </a:highlight>
              <a:latin typeface="Calibri" panose="020F0502020204030204" pitchFamily="34" charset="0"/>
              <a:ea typeface="Montserrat"/>
              <a:cs typeface="Calibri" panose="020F0502020204030204" pitchFamily="34" charset="0"/>
              <a:sym typeface="Montserrat"/>
            </a:endParaRPr>
          </a:p>
          <a:p>
            <a:pPr marL="0" lvl="0" indent="0" algn="l" rtl="0">
              <a:lnSpc>
                <a:spcPct val="100000"/>
              </a:lnSpc>
              <a:spcBef>
                <a:spcPts val="2300"/>
              </a:spcBef>
              <a:spcAft>
                <a:spcPts val="0"/>
              </a:spcAft>
              <a:buSzPts val="1100"/>
              <a:buNone/>
            </a:pPr>
            <a:endParaRPr>
              <a:latin typeface="Calibri" panose="020F0502020204030204" pitchFamily="34" charset="0"/>
              <a:cs typeface="Calibri" panose="020F050202020403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26d3a4202e5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1" name="Google Shape;781;g26d3a4202e5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a:solidFill>
                  <a:srgbClr val="292D34"/>
                </a:solidFill>
                <a:latin typeface="Calibri" panose="020F0502020204030204" pitchFamily="34" charset="0"/>
                <a:cs typeface="Calibri" panose="020F0502020204030204" pitchFamily="34" charset="0"/>
              </a:rPr>
              <a:t>To Know/To Say</a:t>
            </a:r>
          </a:p>
          <a:p>
            <a:pPr marL="171450" lvl="0" indent="-171450" algn="l" rtl="0">
              <a:lnSpc>
                <a:spcPct val="100000"/>
              </a:lnSpc>
              <a:spcBef>
                <a:spcPts val="0"/>
              </a:spcBef>
              <a:spcAft>
                <a:spcPts val="0"/>
              </a:spcAft>
              <a:buSzPts val="1100"/>
              <a:buFont typeface="Arial" panose="020B0604020202020204" pitchFamily="34" charset="0"/>
              <a:buChar char="•"/>
            </a:pPr>
            <a:r>
              <a:rPr lang="en">
                <a:solidFill>
                  <a:srgbClr val="292D34"/>
                </a:solidFill>
                <a:latin typeface="Calibri" panose="020F0502020204030204" pitchFamily="34" charset="0"/>
                <a:cs typeface="Calibri" panose="020F0502020204030204" pitchFamily="34" charset="0"/>
              </a:rPr>
              <a:t>Collaborative communication is focused on involving everyone in the conversation and working together toward solutions to improve student outcomes. </a:t>
            </a:r>
          </a:p>
          <a:p>
            <a:pPr marL="171450" lvl="0" indent="-171450" algn="l" rtl="0">
              <a:lnSpc>
                <a:spcPct val="100000"/>
              </a:lnSpc>
              <a:spcBef>
                <a:spcPts val="0"/>
              </a:spcBef>
              <a:spcAft>
                <a:spcPts val="0"/>
              </a:spcAft>
              <a:buSzPts val="1100"/>
              <a:buFont typeface="Arial" panose="020B0604020202020204" pitchFamily="34" charset="0"/>
              <a:buChar char="•"/>
            </a:pPr>
            <a:r>
              <a:rPr lang="en-US">
                <a:latin typeface="Calibri" panose="020F0502020204030204" pitchFamily="34" charset="0"/>
                <a:cs typeface="Calibri" panose="020F0502020204030204" pitchFamily="34" charset="0"/>
              </a:rPr>
              <a:t>A strong and effective team operates with openness, ensuring that all members have a voice in discussions and decision making. By actively encouraging participation, teams can leverage the strengths and expertise of each individual, leading to more well-rounded and informed decisions.</a:t>
            </a:r>
          </a:p>
          <a:p>
            <a:pPr marL="171450" lvl="0" indent="-171450" algn="l" rtl="0">
              <a:lnSpc>
                <a:spcPct val="100000"/>
              </a:lnSpc>
              <a:spcBef>
                <a:spcPts val="0"/>
              </a:spcBef>
              <a:spcAft>
                <a:spcPts val="0"/>
              </a:spcAft>
              <a:buSzPts val="1100"/>
              <a:buFont typeface="Arial" panose="020B0604020202020204" pitchFamily="34" charset="0"/>
              <a:buChar char="•"/>
            </a:pPr>
            <a:r>
              <a:rPr lang="en-US">
                <a:latin typeface="Calibri" panose="020F0502020204030204" pitchFamily="34" charset="0"/>
                <a:cs typeface="Calibri" panose="020F0502020204030204" pitchFamily="34" charset="0"/>
              </a:rPr>
              <a:t>Transparency is another key pillar of a successful team dynamic. When communication is clear and information is readily shared, it eliminates confusion and builds a sense of collective purpose. Transparency allows everyone to stay aligned with the team’s objectives and ensures that all members are aware of progress, challenges, and expectations.</a:t>
            </a:r>
          </a:p>
          <a:p>
            <a:pPr marL="171450" lvl="0" indent="-171450" algn="l" rtl="0">
              <a:lnSpc>
                <a:spcPct val="100000"/>
              </a:lnSpc>
              <a:spcBef>
                <a:spcPts val="0"/>
              </a:spcBef>
              <a:spcAft>
                <a:spcPts val="0"/>
              </a:spcAft>
              <a:buSzPts val="1100"/>
              <a:buFont typeface="Arial" panose="020B0604020202020204" pitchFamily="34" charset="0"/>
              <a:buChar char="•"/>
            </a:pPr>
            <a:r>
              <a:rPr lang="en-US">
                <a:latin typeface="Calibri" panose="020F0502020204030204" pitchFamily="34" charset="0"/>
                <a:cs typeface="Calibri" panose="020F0502020204030204" pitchFamily="34" charset="0"/>
              </a:rPr>
              <a:t>Prioritizing shared goals keeps the team focused on its mission, preventing silos or competing interests from derailing progress. </a:t>
            </a:r>
          </a:p>
          <a:p>
            <a:pPr marL="171450" lvl="0" indent="-171450" algn="l" rtl="0">
              <a:lnSpc>
                <a:spcPct val="100000"/>
              </a:lnSpc>
              <a:spcBef>
                <a:spcPts val="0"/>
              </a:spcBef>
              <a:spcAft>
                <a:spcPts val="0"/>
              </a:spcAft>
              <a:buSzPts val="1100"/>
              <a:buFont typeface="Arial" panose="020B0604020202020204" pitchFamily="34" charset="0"/>
              <a:buChar char="•"/>
            </a:pPr>
            <a:r>
              <a:rPr lang="en-US">
                <a:latin typeface="Calibri" panose="020F0502020204030204" pitchFamily="34" charset="0"/>
                <a:cs typeface="Calibri" panose="020F0502020204030204" pitchFamily="34" charset="0"/>
              </a:rPr>
              <a:t>A commitment to common objectives fosters unity and motivation, reinforcing the idea that success is a collective effort rather than an individual pursuit.</a:t>
            </a:r>
          </a:p>
          <a:p>
            <a:pPr marL="171450" lvl="0" indent="-171450" algn="l" rtl="0">
              <a:lnSpc>
                <a:spcPct val="100000"/>
              </a:lnSpc>
              <a:spcBef>
                <a:spcPts val="0"/>
              </a:spcBef>
              <a:spcAft>
                <a:spcPts val="0"/>
              </a:spcAft>
              <a:buSzPts val="1100"/>
              <a:buFont typeface="Arial" panose="020B0604020202020204" pitchFamily="34" charset="0"/>
              <a:buChar char="•"/>
            </a:pPr>
            <a:r>
              <a:rPr lang="en-US">
                <a:latin typeface="Calibri" panose="020F0502020204030204" pitchFamily="34" charset="0"/>
                <a:cs typeface="Calibri" panose="020F0502020204030204" pitchFamily="34" charset="0"/>
              </a:rPr>
              <a:t>Mutual understanding and valuing diverse perspectives further strengthen team collaboration. When team members take the time to listen and appreciate different viewpoints, they create an environment where innovation thrives. </a:t>
            </a:r>
          </a:p>
          <a:p>
            <a:pPr marL="171450" lvl="0" indent="-171450" algn="l" rtl="0">
              <a:lnSpc>
                <a:spcPct val="100000"/>
              </a:lnSpc>
              <a:spcBef>
                <a:spcPts val="0"/>
              </a:spcBef>
              <a:spcAft>
                <a:spcPts val="0"/>
              </a:spcAft>
              <a:buSzPts val="1100"/>
              <a:buFont typeface="Arial" panose="020B0604020202020204" pitchFamily="34" charset="0"/>
              <a:buChar char="•"/>
            </a:pPr>
            <a:r>
              <a:rPr lang="en-US">
                <a:latin typeface="Calibri" panose="020F0502020204030204" pitchFamily="34" charset="0"/>
                <a:cs typeface="Calibri" panose="020F0502020204030204" pitchFamily="34" charset="0"/>
              </a:rPr>
              <a:t>Recognizing the unique backgrounds, experiences, and expertise that each member brings enhances problem solving and decision making. </a:t>
            </a:r>
          </a:p>
          <a:p>
            <a:pPr marL="171450" lvl="0" indent="-171450" algn="l" rtl="0">
              <a:lnSpc>
                <a:spcPct val="100000"/>
              </a:lnSpc>
              <a:spcBef>
                <a:spcPts val="0"/>
              </a:spcBef>
              <a:spcAft>
                <a:spcPts val="0"/>
              </a:spcAft>
              <a:buSzPts val="1100"/>
              <a:buFont typeface="Arial" panose="020B0604020202020204" pitchFamily="34" charset="0"/>
              <a:buChar char="•"/>
            </a:pPr>
            <a:r>
              <a:rPr lang="en-US">
                <a:latin typeface="Calibri" panose="020F0502020204030204" pitchFamily="34" charset="0"/>
                <a:cs typeface="Calibri" panose="020F0502020204030204" pitchFamily="34" charset="0"/>
              </a:rPr>
              <a:t>A team that works toward solutions rather than dwelling on obstacles is one that remains forward-thinking and resilient.</a:t>
            </a:r>
          </a:p>
          <a:p>
            <a:pPr marL="0" lvl="0" indent="0" algn="l" rtl="0">
              <a:lnSpc>
                <a:spcPct val="100000"/>
              </a:lnSpc>
              <a:spcBef>
                <a:spcPts val="0"/>
              </a:spcBef>
              <a:spcAft>
                <a:spcPts val="0"/>
              </a:spcAft>
              <a:buSzPts val="1100"/>
              <a:buFont typeface="Arial" panose="020B0604020202020204" pitchFamily="34" charset="0"/>
              <a:buNone/>
            </a:pPr>
            <a:endParaRPr lang="en-US">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Font typeface="Arial" panose="020B0604020202020204" pitchFamily="34" charset="0"/>
              <a:buNone/>
            </a:pPr>
            <a:r>
              <a:rPr lang="en-US">
                <a:latin typeface="Calibri" panose="020F0502020204030204" pitchFamily="34" charset="0"/>
                <a:cs typeface="Calibri" panose="020F0502020204030204" pitchFamily="34" charset="0"/>
              </a:rPr>
              <a:t>By embracing open dialogue, shared purpose, and a commitment to constructive problem-solving, teams can achieve meaningful and sustainable outcomes.</a:t>
            </a:r>
          </a:p>
          <a:p>
            <a:pPr marL="0" lvl="0" indent="0" algn="l" rtl="0">
              <a:lnSpc>
                <a:spcPct val="100000"/>
              </a:lnSpc>
              <a:spcBef>
                <a:spcPts val="0"/>
              </a:spcBef>
              <a:spcAft>
                <a:spcPts val="0"/>
              </a:spcAft>
              <a:buSzPts val="1100"/>
              <a:buNone/>
            </a:pPr>
            <a:endParaRPr b="1">
              <a:solidFill>
                <a:srgbClr val="292D34"/>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b="1">
                <a:solidFill>
                  <a:schemeClr val="tx1"/>
                </a:solidFill>
                <a:latin typeface="Calibri" panose="020F0502020204030204" pitchFamily="34" charset="0"/>
                <a:cs typeface="Calibri" panose="020F0502020204030204" pitchFamily="34" charset="0"/>
              </a:rPr>
              <a:t>To Do</a:t>
            </a:r>
            <a:endParaRPr b="1">
              <a:solidFill>
                <a:schemeClr val="tx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a:solidFill>
                  <a:schemeClr val="tx1"/>
                </a:solidFill>
                <a:latin typeface="Calibri" panose="020F0502020204030204" pitchFamily="34" charset="0"/>
                <a:cs typeface="Calibri" panose="020F0502020204030204" pitchFamily="34" charset="0"/>
              </a:rPr>
              <a:t>Ask participants to share experiences and discuss what happens to teams when these keys to collaborative communication are lacking. Also discuss strategies for promoting these qualities of collaborative communication.</a:t>
            </a:r>
            <a:endParaRPr>
              <a:solidFill>
                <a:schemeClr val="tx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a:solidFill>
                <a:schemeClr val="tx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b="1">
                <a:solidFill>
                  <a:schemeClr val="tx1"/>
                </a:solidFill>
                <a:latin typeface="Calibri" panose="020F0502020204030204" pitchFamily="34" charset="0"/>
                <a:cs typeface="Calibri" panose="020F0502020204030204" pitchFamily="34" charset="0"/>
              </a:rPr>
              <a:t>Reference</a:t>
            </a:r>
            <a:endParaRPr b="1">
              <a:solidFill>
                <a:schemeClr val="tx1"/>
              </a:solidFill>
              <a:latin typeface="Calibri" panose="020F0502020204030204" pitchFamily="34" charset="0"/>
              <a:cs typeface="Calibri" panose="020F0502020204030204" pitchFamily="34" charset="0"/>
            </a:endParaRPr>
          </a:p>
          <a:p>
            <a:pPr marL="171450" indent="-171450">
              <a:buChar char="•"/>
            </a:pPr>
            <a:r>
              <a:rPr lang="en">
                <a:solidFill>
                  <a:schemeClr val="tx1"/>
                </a:solidFill>
                <a:latin typeface="Calibri" panose="020F0502020204030204" pitchFamily="34" charset="0"/>
                <a:cs typeface="Calibri" panose="020F0502020204030204" pitchFamily="34" charset="0"/>
              </a:rPr>
              <a:t>ClickUp Customer Experience Team. (2024, January 24). </a:t>
            </a:r>
            <a:r>
              <a:rPr lang="en" i="1">
                <a:solidFill>
                  <a:schemeClr val="tx1"/>
                </a:solidFill>
                <a:latin typeface="Calibri" panose="020F0502020204030204" pitchFamily="34" charset="0"/>
                <a:cs typeface="Calibri" panose="020F0502020204030204" pitchFamily="34" charset="0"/>
              </a:rPr>
              <a:t>How to encourage collaborative communication in the workplace</a:t>
            </a:r>
            <a:r>
              <a:rPr lang="en">
                <a:solidFill>
                  <a:schemeClr val="tx1"/>
                </a:solidFill>
                <a:latin typeface="Calibri" panose="020F0502020204030204" pitchFamily="34" charset="0"/>
                <a:cs typeface="Calibri" panose="020F0502020204030204" pitchFamily="34" charset="0"/>
              </a:rPr>
              <a:t>. ClickUp. </a:t>
            </a:r>
            <a:r>
              <a:rPr lang="en">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https://clickup.com/blog/collaborative-communication/</a:t>
            </a:r>
            <a:r>
              <a:rPr lang="en">
                <a:solidFill>
                  <a:schemeClr val="tx1"/>
                </a:solidFill>
                <a:latin typeface="Calibri" panose="020F0502020204030204" pitchFamily="34" charset="0"/>
                <a:cs typeface="Calibri" panose="020F0502020204030204" pitchFamily="34" charset="0"/>
              </a:rPr>
              <a:t> </a:t>
            </a:r>
            <a:endParaRPr>
              <a:solidFill>
                <a:schemeClr val="tx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a:solidFill>
                <a:srgbClr val="292D34"/>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a:solidFill>
                <a:srgbClr val="292D34"/>
              </a:solidFill>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SzPts val="1100"/>
              <a:buNone/>
            </a:pPr>
            <a:endParaRPr>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SzPts val="1100"/>
              <a:buNone/>
            </a:pPr>
            <a:endParaRPr>
              <a:latin typeface="Calibri" panose="020F0502020204030204" pitchFamily="34" charset="0"/>
              <a:cs typeface="Calibri" panose="020F050202020403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g26d3a4202e5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8" name="Google Shape;768;g26d3a4202e5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solidFill>
                  <a:schemeClr val="tx1"/>
                </a:solidFill>
                <a:latin typeface="Calibri" panose="020F0502020204030204" pitchFamily="34" charset="0"/>
                <a:cs typeface="Calibri" panose="020F0502020204030204" pitchFamily="34" charset="0"/>
              </a:rPr>
              <a:t>To Know/To Say</a:t>
            </a:r>
          </a:p>
          <a:p>
            <a:pPr marL="171450" lvl="0" indent="-171450" algn="l" rtl="0">
              <a:lnSpc>
                <a:spcPct val="100000"/>
              </a:lnSpc>
              <a:spcBef>
                <a:spcPts val="0"/>
              </a:spcBef>
              <a:spcAft>
                <a:spcPts val="0"/>
              </a:spcAft>
              <a:buSzPts val="1100"/>
              <a:buFont typeface="Arial" panose="020B0604020202020204" pitchFamily="34" charset="0"/>
              <a:buChar char="•"/>
            </a:pPr>
            <a:r>
              <a:rPr lang="en-US">
                <a:solidFill>
                  <a:schemeClr val="tx1"/>
                </a:solidFill>
                <a:latin typeface="Calibri" panose="020F0502020204030204" pitchFamily="34" charset="0"/>
                <a:cs typeface="Calibri" panose="020F0502020204030204" pitchFamily="34" charset="0"/>
              </a:rPr>
              <a:t>Social perceptiveness is the ability to accurately perceive and understand the thoughts, feelings, and behaviors of others in social settings. </a:t>
            </a:r>
          </a:p>
          <a:p>
            <a:pPr marL="171450" lvl="0" indent="-171450" algn="l" rtl="0">
              <a:lnSpc>
                <a:spcPct val="100000"/>
              </a:lnSpc>
              <a:spcBef>
                <a:spcPts val="0"/>
              </a:spcBef>
              <a:spcAft>
                <a:spcPts val="0"/>
              </a:spcAft>
              <a:buSzPts val="1100"/>
              <a:buFont typeface="Arial" panose="020B0604020202020204" pitchFamily="34" charset="0"/>
              <a:buChar char="•"/>
            </a:pPr>
            <a:r>
              <a:rPr lang="en-US">
                <a:solidFill>
                  <a:schemeClr val="tx1"/>
                </a:solidFill>
                <a:latin typeface="Calibri" panose="020F0502020204030204" pitchFamily="34" charset="0"/>
                <a:cs typeface="Calibri" panose="020F0502020204030204" pitchFamily="34" charset="0"/>
              </a:rPr>
              <a:t>Anita Woolley’s research (2023) focused on collective intelligence and team dynamics, particularly the role of </a:t>
            </a:r>
            <a:r>
              <a:rPr lang="en-US" b="1">
                <a:solidFill>
                  <a:schemeClr val="tx1"/>
                </a:solidFill>
                <a:latin typeface="Calibri" panose="020F0502020204030204" pitchFamily="34" charset="0"/>
                <a:cs typeface="Calibri" panose="020F0502020204030204" pitchFamily="34" charset="0"/>
              </a:rPr>
              <a:t>social perceptiveness</a:t>
            </a:r>
            <a:r>
              <a:rPr lang="en-US">
                <a:solidFill>
                  <a:schemeClr val="tx1"/>
                </a:solidFill>
                <a:latin typeface="Calibri" panose="020F0502020204030204" pitchFamily="34" charset="0"/>
                <a:cs typeface="Calibri" panose="020F0502020204030204" pitchFamily="34" charset="0"/>
              </a:rPr>
              <a:t> in enhancing team performance. Her studies indicate that teams with higher collective intelligence - measured by their ability to perform well across various tasks - are not solely dependent on the intelligence of individual members. Instead, </a:t>
            </a:r>
            <a:r>
              <a:rPr lang="en-US" b="1">
                <a:solidFill>
                  <a:schemeClr val="tx1"/>
                </a:solidFill>
                <a:latin typeface="Calibri" panose="020F0502020204030204" pitchFamily="34" charset="0"/>
                <a:cs typeface="Calibri" panose="020F0502020204030204" pitchFamily="34" charset="0"/>
              </a:rPr>
              <a:t>social perceptiveness</a:t>
            </a:r>
            <a:r>
              <a:rPr lang="en-US">
                <a:solidFill>
                  <a:schemeClr val="tx1"/>
                </a:solidFill>
                <a:latin typeface="Calibri" panose="020F0502020204030204" pitchFamily="34" charset="0"/>
                <a:cs typeface="Calibri" panose="020F0502020204030204" pitchFamily="34" charset="0"/>
              </a:rPr>
              <a:t>, or the ability to recognize and respond to social cues, plays a critical role in fostering effective collaboration. Woolley’s research suggests that teams with members who are more socially perceptive, tend to communicate more effectively, engage in more balanced participation, and make better decisions. </a:t>
            </a:r>
          </a:p>
          <a:p>
            <a:pPr marL="171450" lvl="0" indent="-171450" algn="l" rtl="0">
              <a:lnSpc>
                <a:spcPct val="100000"/>
              </a:lnSpc>
              <a:spcBef>
                <a:spcPts val="0"/>
              </a:spcBef>
              <a:spcAft>
                <a:spcPts val="0"/>
              </a:spcAft>
              <a:buSzPts val="1100"/>
              <a:buFont typeface="Arial" panose="020B0604020202020204" pitchFamily="34" charset="0"/>
              <a:buChar char="•"/>
            </a:pPr>
            <a:r>
              <a:rPr lang="en-US">
                <a:solidFill>
                  <a:schemeClr val="tx1"/>
                </a:solidFill>
                <a:latin typeface="Calibri" panose="020F0502020204030204" pitchFamily="34" charset="0"/>
                <a:cs typeface="Calibri" panose="020F0502020204030204" pitchFamily="34" charset="0"/>
              </a:rPr>
              <a:t>Team members exhibit social perceptiveness when they accomplish the following as noted on the slide.</a:t>
            </a:r>
          </a:p>
          <a:p>
            <a:pPr marL="628650" lvl="1" indent="-171450" algn="l" rtl="0">
              <a:lnSpc>
                <a:spcPct val="100000"/>
              </a:lnSpc>
              <a:spcBef>
                <a:spcPts val="0"/>
              </a:spcBef>
              <a:spcAft>
                <a:spcPts val="0"/>
              </a:spcAft>
              <a:buSzPts val="1100"/>
              <a:buFont typeface="Courier New" panose="02070309020205020404" pitchFamily="49" charset="0"/>
              <a:buChar char="o"/>
            </a:pPr>
            <a:r>
              <a:rPr lang="en-US">
                <a:solidFill>
                  <a:schemeClr val="tx1"/>
                </a:solidFill>
                <a:latin typeface="Calibri" panose="020F0502020204030204" pitchFamily="34" charset="0"/>
                <a:cs typeface="Calibri" panose="020F0502020204030204" pitchFamily="34" charset="0"/>
              </a:rPr>
              <a:t>Pay close attention</a:t>
            </a:r>
          </a:p>
          <a:p>
            <a:pPr marL="628650" lvl="1" indent="-171450" algn="l" rtl="0">
              <a:lnSpc>
                <a:spcPct val="100000"/>
              </a:lnSpc>
              <a:spcBef>
                <a:spcPts val="0"/>
              </a:spcBef>
              <a:spcAft>
                <a:spcPts val="0"/>
              </a:spcAft>
              <a:buSzPts val="1100"/>
              <a:buFont typeface="Courier New" panose="02070309020205020404" pitchFamily="49" charset="0"/>
              <a:buChar char="o"/>
            </a:pPr>
            <a:r>
              <a:rPr lang="en-US">
                <a:solidFill>
                  <a:schemeClr val="tx1"/>
                </a:solidFill>
                <a:latin typeface="Calibri" panose="020F0502020204030204" pitchFamily="34" charset="0"/>
                <a:cs typeface="Calibri" panose="020F0502020204030204" pitchFamily="34" charset="0"/>
              </a:rPr>
              <a:t>Pick up on subtle clues - both verbal and non verbal. Team members that can read body language are much more perceptive.</a:t>
            </a:r>
          </a:p>
          <a:p>
            <a:pPr marL="628650" lvl="1" indent="-171450" algn="l" rtl="0">
              <a:lnSpc>
                <a:spcPct val="100000"/>
              </a:lnSpc>
              <a:spcBef>
                <a:spcPts val="0"/>
              </a:spcBef>
              <a:spcAft>
                <a:spcPts val="0"/>
              </a:spcAft>
              <a:buSzPts val="1100"/>
              <a:buFont typeface="Courier New" panose="02070309020205020404" pitchFamily="49" charset="0"/>
              <a:buChar char="o"/>
            </a:pPr>
            <a:r>
              <a:rPr lang="en-US">
                <a:solidFill>
                  <a:schemeClr val="tx1"/>
                </a:solidFill>
                <a:latin typeface="Calibri" panose="020F0502020204030204" pitchFamily="34" charset="0"/>
                <a:cs typeface="Calibri" panose="020F0502020204030204" pitchFamily="34" charset="0"/>
              </a:rPr>
              <a:t>Promote equal involvement</a:t>
            </a:r>
          </a:p>
          <a:p>
            <a:pPr marL="628650" lvl="1" indent="-171450" algn="l" rtl="0">
              <a:lnSpc>
                <a:spcPct val="100000"/>
              </a:lnSpc>
              <a:spcBef>
                <a:spcPts val="0"/>
              </a:spcBef>
              <a:spcAft>
                <a:spcPts val="0"/>
              </a:spcAft>
              <a:buSzPts val="1100"/>
              <a:buFont typeface="Courier New" panose="02070309020205020404" pitchFamily="49" charset="0"/>
              <a:buChar char="o"/>
            </a:pPr>
            <a:r>
              <a:rPr lang="en-US">
                <a:solidFill>
                  <a:schemeClr val="tx1"/>
                </a:solidFill>
                <a:latin typeface="Calibri" panose="020F0502020204030204" pitchFamily="34" charset="0"/>
                <a:cs typeface="Calibri" panose="020F0502020204030204" pitchFamily="34" charset="0"/>
              </a:rPr>
              <a:t>No one dominates</a:t>
            </a:r>
          </a:p>
          <a:p>
            <a:pPr marL="628650" lvl="1" indent="-171450" algn="l" rtl="0">
              <a:lnSpc>
                <a:spcPct val="100000"/>
              </a:lnSpc>
              <a:spcBef>
                <a:spcPts val="0"/>
              </a:spcBef>
              <a:spcAft>
                <a:spcPts val="0"/>
              </a:spcAft>
              <a:buSzPts val="1100"/>
              <a:buFont typeface="Courier New" panose="02070309020205020404" pitchFamily="49" charset="0"/>
              <a:buChar char="o"/>
            </a:pPr>
            <a:r>
              <a:rPr lang="en-US">
                <a:solidFill>
                  <a:schemeClr val="tx1"/>
                </a:solidFill>
                <a:latin typeface="Calibri" panose="020F0502020204030204" pitchFamily="34" charset="0"/>
                <a:cs typeface="Calibri" panose="020F0502020204030204" pitchFamily="34" charset="0"/>
              </a:rPr>
              <a:t>Make inferences</a:t>
            </a:r>
          </a:p>
          <a:p>
            <a:pPr marL="628650" lvl="1" indent="-171450" algn="l" rtl="0">
              <a:lnSpc>
                <a:spcPct val="100000"/>
              </a:lnSpc>
              <a:spcBef>
                <a:spcPts val="0"/>
              </a:spcBef>
              <a:spcAft>
                <a:spcPts val="0"/>
              </a:spcAft>
              <a:buSzPts val="1100"/>
              <a:buFont typeface="Courier New" panose="02070309020205020404" pitchFamily="49" charset="0"/>
              <a:buChar char="o"/>
            </a:pPr>
            <a:r>
              <a:rPr lang="en-US">
                <a:solidFill>
                  <a:schemeClr val="tx1"/>
                </a:solidFill>
                <a:latin typeface="Calibri" panose="020F0502020204030204" pitchFamily="34" charset="0"/>
                <a:cs typeface="Calibri" panose="020F0502020204030204" pitchFamily="34" charset="0"/>
              </a:rPr>
              <a:t>Pose questions and coordinate discussions based on perceived feelings and behaviors of others</a:t>
            </a:r>
          </a:p>
          <a:p>
            <a:pPr marL="457200" lvl="0" indent="0" algn="l" rtl="0">
              <a:lnSpc>
                <a:spcPct val="100000"/>
              </a:lnSpc>
              <a:spcBef>
                <a:spcPts val="0"/>
              </a:spcBef>
              <a:spcAft>
                <a:spcPts val="0"/>
              </a:spcAft>
              <a:buSzPts val="1100"/>
              <a:buNone/>
            </a:pPr>
            <a:endParaRPr lang="en-US">
              <a:solidFill>
                <a:schemeClr val="tx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US" b="1">
                <a:solidFill>
                  <a:schemeClr val="tx1"/>
                </a:solidFill>
                <a:latin typeface="Calibri" panose="020F0502020204030204" pitchFamily="34" charset="0"/>
                <a:cs typeface="Calibri" panose="020F0502020204030204" pitchFamily="34" charset="0"/>
              </a:rPr>
              <a:t>To Do</a:t>
            </a:r>
          </a:p>
          <a:p>
            <a:pPr marL="0" lvl="0" indent="0" algn="l" rtl="0">
              <a:lnSpc>
                <a:spcPct val="100000"/>
              </a:lnSpc>
              <a:spcBef>
                <a:spcPts val="0"/>
              </a:spcBef>
              <a:spcAft>
                <a:spcPts val="0"/>
              </a:spcAft>
              <a:buSzPts val="1100"/>
              <a:buNone/>
            </a:pPr>
            <a:r>
              <a:rPr lang="en-US">
                <a:solidFill>
                  <a:schemeClr val="tx1"/>
                </a:solidFill>
                <a:latin typeface="Calibri" panose="020F0502020204030204" pitchFamily="34" charset="0"/>
                <a:cs typeface="Calibri" panose="020F0502020204030204" pitchFamily="34" charset="0"/>
              </a:rPr>
              <a:t>Pose theses questions and encourage discussion: Why do you think social perceptiveness is such a powerful characteristic of effective teams? How might team members strengthen social perceptiveness? </a:t>
            </a:r>
          </a:p>
          <a:p>
            <a:pPr marL="0" lvl="0" indent="0" algn="l" rtl="0">
              <a:lnSpc>
                <a:spcPct val="100000"/>
              </a:lnSpc>
              <a:spcBef>
                <a:spcPts val="0"/>
              </a:spcBef>
              <a:spcAft>
                <a:spcPts val="0"/>
              </a:spcAft>
              <a:buSzPts val="1100"/>
              <a:buNone/>
            </a:pPr>
            <a:endParaRPr lang="en-US">
              <a:solidFill>
                <a:schemeClr val="tx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US" b="1">
                <a:solidFill>
                  <a:schemeClr val="tx1"/>
                </a:solidFill>
                <a:latin typeface="Calibri" panose="020F0502020204030204" pitchFamily="34" charset="0"/>
                <a:cs typeface="Calibri" panose="020F0502020204030204" pitchFamily="34" charset="0"/>
              </a:rPr>
              <a:t>Optional Activity </a:t>
            </a:r>
          </a:p>
          <a:p>
            <a:pPr marL="171450" lvl="0" indent="-171450" algn="l" rtl="0">
              <a:lnSpc>
                <a:spcPct val="100000"/>
              </a:lnSpc>
              <a:spcBef>
                <a:spcPts val="0"/>
              </a:spcBef>
              <a:spcAft>
                <a:spcPts val="0"/>
              </a:spcAft>
              <a:buSzPts val="1100"/>
              <a:buFont typeface="Arial" panose="020B0604020202020204" pitchFamily="34" charset="0"/>
              <a:buChar char="•"/>
            </a:pPr>
            <a:r>
              <a:rPr lang="en-US">
                <a:solidFill>
                  <a:schemeClr val="tx1"/>
                </a:solidFill>
                <a:latin typeface="Calibri" panose="020F0502020204030204" pitchFamily="34" charset="0"/>
                <a:cs typeface="Calibri" panose="020F0502020204030204" pitchFamily="34" charset="0"/>
              </a:rPr>
              <a:t>Provide a QR code so the link to the article </a:t>
            </a:r>
            <a:r>
              <a:rPr lang="en-US" i="1">
                <a:solidFill>
                  <a:schemeClr val="tx1"/>
                </a:solidFill>
                <a:latin typeface="Calibri" panose="020F0502020204030204" pitchFamily="34" charset="0"/>
                <a:cs typeface="Calibri" panose="020F0502020204030204" pitchFamily="34" charset="0"/>
              </a:rPr>
              <a:t>What is Social Perceptiveness? 12 Skills You Need to Master </a:t>
            </a:r>
            <a:r>
              <a:rPr lang="en-US">
                <a:solidFill>
                  <a:schemeClr val="tx1"/>
                </a:solidFill>
                <a:latin typeface="Calibri" panose="020F0502020204030204" pitchFamily="34" charset="0"/>
                <a:cs typeface="Calibri" panose="020F0502020204030204" pitchFamily="34" charset="0"/>
              </a:rPr>
              <a:t>can easily be accessed. </a:t>
            </a:r>
            <a:r>
              <a:rPr lang="en-US" i="1" u="sng">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https://www.scienceofpeople.com/social-perceptiveness/</a:t>
            </a:r>
            <a:r>
              <a:rPr lang="en-US" i="1">
                <a:solidFill>
                  <a:schemeClr val="tx1"/>
                </a:solidFill>
                <a:latin typeface="Calibri" panose="020F0502020204030204" pitchFamily="34" charset="0"/>
                <a:cs typeface="Calibri" panose="020F0502020204030204" pitchFamily="34" charset="0"/>
              </a:rPr>
              <a:t>     </a:t>
            </a:r>
          </a:p>
          <a:p>
            <a:pPr marL="171450" lvl="0" indent="-171450" algn="l" rtl="0">
              <a:lnSpc>
                <a:spcPct val="100000"/>
              </a:lnSpc>
              <a:spcBef>
                <a:spcPts val="0"/>
              </a:spcBef>
              <a:spcAft>
                <a:spcPts val="0"/>
              </a:spcAft>
              <a:buSzPts val="1100"/>
              <a:buFont typeface="Arial" panose="020B0604020202020204" pitchFamily="34" charset="0"/>
              <a:buChar char="•"/>
            </a:pPr>
            <a:r>
              <a:rPr lang="en-US">
                <a:solidFill>
                  <a:schemeClr val="tx1"/>
                </a:solidFill>
                <a:latin typeface="Calibri" panose="020F0502020204030204" pitchFamily="34" charset="0"/>
                <a:cs typeface="Calibri" panose="020F0502020204030204" pitchFamily="34" charset="0"/>
              </a:rPr>
              <a:t>Provide 5-10 minutes for the group to review the article and video to see specific ways to decode positive and negative body language cues in order to strengthen social perceptiveness.</a:t>
            </a:r>
          </a:p>
          <a:p>
            <a:pPr marL="0" lvl="0" indent="0" algn="l" rtl="0">
              <a:lnSpc>
                <a:spcPct val="100000"/>
              </a:lnSpc>
              <a:spcBef>
                <a:spcPts val="0"/>
              </a:spcBef>
              <a:spcAft>
                <a:spcPts val="0"/>
              </a:spcAft>
              <a:buSzPts val="1100"/>
              <a:buNone/>
            </a:pPr>
            <a:r>
              <a:rPr lang="en-US">
                <a:solidFill>
                  <a:schemeClr val="tx1"/>
                </a:solidFill>
                <a:latin typeface="Calibri" panose="020F0502020204030204" pitchFamily="34" charset="0"/>
                <a:cs typeface="Calibri" panose="020F0502020204030204" pitchFamily="34" charset="0"/>
              </a:rPr>
              <a:t> </a:t>
            </a:r>
          </a:p>
          <a:p>
            <a:pPr marL="0" lvl="0" indent="0" algn="l" rtl="0">
              <a:lnSpc>
                <a:spcPct val="100000"/>
              </a:lnSpc>
              <a:spcBef>
                <a:spcPts val="0"/>
              </a:spcBef>
              <a:spcAft>
                <a:spcPts val="0"/>
              </a:spcAft>
              <a:buSzPts val="1100"/>
              <a:buNone/>
            </a:pPr>
            <a:r>
              <a:rPr lang="en-US" b="1">
                <a:solidFill>
                  <a:schemeClr val="tx1"/>
                </a:solidFill>
                <a:latin typeface="Calibri" panose="020F0502020204030204" pitchFamily="34" charset="0"/>
                <a:cs typeface="Calibri" panose="020F0502020204030204" pitchFamily="34" charset="0"/>
              </a:rPr>
              <a:t>References</a:t>
            </a:r>
          </a:p>
          <a:p>
            <a:pPr marL="171450" lvl="0" indent="-171450" algn="l" rtl="0">
              <a:lnSpc>
                <a:spcPct val="100000"/>
              </a:lnSpc>
              <a:spcBef>
                <a:spcPts val="0"/>
              </a:spcBef>
              <a:spcAft>
                <a:spcPts val="0"/>
              </a:spcAft>
              <a:buSzPts val="1100"/>
              <a:buFont typeface="Arial" panose="020B0604020202020204" pitchFamily="34" charset="0"/>
              <a:buChar char="•"/>
            </a:pPr>
            <a:r>
              <a:rPr lang="en-US">
                <a:solidFill>
                  <a:schemeClr val="tx1"/>
                </a:solidFill>
                <a:latin typeface="Calibri" panose="020F0502020204030204" pitchFamily="34" charset="0"/>
                <a:cs typeface="Calibri" panose="020F0502020204030204" pitchFamily="34" charset="0"/>
              </a:rPr>
              <a:t>Mantell, M. (2025, March 19). </a:t>
            </a:r>
            <a:r>
              <a:rPr lang="en-US" i="1">
                <a:solidFill>
                  <a:schemeClr val="tx1"/>
                </a:solidFill>
                <a:latin typeface="Calibri" panose="020F0502020204030204" pitchFamily="34" charset="0"/>
                <a:cs typeface="Calibri" panose="020F0502020204030204" pitchFamily="34" charset="0"/>
              </a:rPr>
              <a:t>What is social perceptiveness? 12 skills you need to master</a:t>
            </a:r>
            <a:r>
              <a:rPr lang="en-US">
                <a:solidFill>
                  <a:schemeClr val="tx1"/>
                </a:solidFill>
                <a:latin typeface="Calibri" panose="020F0502020204030204" pitchFamily="34" charset="0"/>
                <a:cs typeface="Calibri" panose="020F0502020204030204" pitchFamily="34" charset="0"/>
              </a:rPr>
              <a:t>. Science of People. </a:t>
            </a:r>
            <a:r>
              <a:rPr lang="en-US">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https://www.scienceofpeople.com/social-perceptiveness/</a:t>
            </a:r>
            <a:r>
              <a:rPr lang="en-US">
                <a:solidFill>
                  <a:schemeClr val="tx1"/>
                </a:solidFill>
                <a:latin typeface="Calibri" panose="020F0502020204030204" pitchFamily="34" charset="0"/>
                <a:cs typeface="Calibri" panose="020F0502020204030204" pitchFamily="34" charset="0"/>
              </a:rPr>
              <a:t> </a:t>
            </a:r>
          </a:p>
          <a:p>
            <a:pPr marL="171450" lvl="0" indent="-171450" algn="l" rtl="0">
              <a:lnSpc>
                <a:spcPct val="100000"/>
              </a:lnSpc>
              <a:spcBef>
                <a:spcPts val="0"/>
              </a:spcBef>
              <a:spcAft>
                <a:spcPts val="0"/>
              </a:spcAft>
              <a:buSzPts val="1100"/>
              <a:buFont typeface="Arial" panose="020B0604020202020204" pitchFamily="34" charset="0"/>
              <a:buChar char="•"/>
            </a:pPr>
            <a:r>
              <a:rPr lang="en-US" err="1">
                <a:solidFill>
                  <a:schemeClr val="tx1"/>
                </a:solidFill>
                <a:latin typeface="Calibri" panose="020F0502020204030204" pitchFamily="34" charset="0"/>
                <a:cs typeface="Calibri" panose="020F0502020204030204" pitchFamily="34" charset="0"/>
              </a:rPr>
              <a:t>Vedantam</a:t>
            </a:r>
            <a:r>
              <a:rPr lang="en-US">
                <a:solidFill>
                  <a:schemeClr val="tx1"/>
                </a:solidFill>
                <a:latin typeface="Calibri" panose="020F0502020204030204" pitchFamily="34" charset="0"/>
                <a:cs typeface="Calibri" panose="020F0502020204030204" pitchFamily="34" charset="0"/>
              </a:rPr>
              <a:t>, S., &amp; Woolley, A. (2023, September 26). </a:t>
            </a:r>
            <a:r>
              <a:rPr lang="en-US" i="1">
                <a:solidFill>
                  <a:schemeClr val="tx1"/>
                </a:solidFill>
                <a:latin typeface="Calibri" panose="020F0502020204030204" pitchFamily="34" charset="0"/>
                <a:cs typeface="Calibri" panose="020F0502020204030204" pitchFamily="34" charset="0"/>
              </a:rPr>
              <a:t>The secret to great teams.</a:t>
            </a:r>
            <a:r>
              <a:rPr lang="en-US">
                <a:solidFill>
                  <a:schemeClr val="tx1"/>
                </a:solidFill>
                <a:latin typeface="Calibri" panose="020F0502020204030204" pitchFamily="34" charset="0"/>
                <a:cs typeface="Calibri" panose="020F0502020204030204" pitchFamily="34" charset="0"/>
              </a:rPr>
              <a:t>  Hidden Brain. </a:t>
            </a:r>
            <a:r>
              <a:rPr lang="en-US">
                <a:solidFill>
                  <a:schemeClr val="tx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https://hiddenbrain.org/podcast/the-secret-to-great-teams/</a:t>
            </a:r>
            <a:r>
              <a:rPr lang="en-US">
                <a:solidFill>
                  <a:schemeClr val="tx1"/>
                </a:solidFill>
                <a:latin typeface="Calibri" panose="020F0502020204030204" pitchFamily="34" charset="0"/>
                <a:cs typeface="Calibri" panose="020F0502020204030204" pitchFamily="34" charset="0"/>
              </a:rPr>
              <a:t> </a:t>
            </a:r>
          </a:p>
          <a:p>
            <a:pPr marL="171450" lvl="0" indent="-171450" algn="l" rtl="0">
              <a:lnSpc>
                <a:spcPct val="100000"/>
              </a:lnSpc>
              <a:spcBef>
                <a:spcPts val="0"/>
              </a:spcBef>
              <a:spcAft>
                <a:spcPts val="0"/>
              </a:spcAft>
              <a:buSzPts val="1100"/>
              <a:buFont typeface="Arial" panose="020B0604020202020204" pitchFamily="34" charset="0"/>
              <a:buChar char="•"/>
            </a:pPr>
            <a:r>
              <a:rPr lang="en-US">
                <a:solidFill>
                  <a:schemeClr val="tx1"/>
                </a:solidFill>
                <a:latin typeface="Calibri" panose="020F0502020204030204" pitchFamily="34" charset="0"/>
                <a:cs typeface="Calibri" panose="020F0502020204030204" pitchFamily="34" charset="0"/>
              </a:rPr>
              <a:t>Woolley, A.W., Chow, R. M., Mayo, A.T., Riedl, C., &amp; Chang, J.W. (2023). Collective attention and collective intelligence: The role of hierarchy and team gender composition. </a:t>
            </a:r>
            <a:r>
              <a:rPr lang="en-US" i="1">
                <a:solidFill>
                  <a:schemeClr val="tx1"/>
                </a:solidFill>
                <a:latin typeface="Calibri" panose="020F0502020204030204" pitchFamily="34" charset="0"/>
                <a:cs typeface="Calibri" panose="020F0502020204030204" pitchFamily="34" charset="0"/>
              </a:rPr>
              <a:t>Organization Science</a:t>
            </a:r>
            <a:r>
              <a:rPr lang="en-US">
                <a:solidFill>
                  <a:schemeClr val="tx1"/>
                </a:solidFill>
                <a:latin typeface="Calibri" panose="020F0502020204030204" pitchFamily="34" charset="0"/>
                <a:cs typeface="Calibri" panose="020F0502020204030204" pitchFamily="34" charset="0"/>
              </a:rPr>
              <a:t>, </a:t>
            </a:r>
            <a:r>
              <a:rPr lang="en-US" i="1">
                <a:solidFill>
                  <a:schemeClr val="tx1"/>
                </a:solidFill>
                <a:latin typeface="Calibri" panose="020F0502020204030204" pitchFamily="34" charset="0"/>
                <a:cs typeface="Calibri" panose="020F0502020204030204" pitchFamily="34" charset="0"/>
              </a:rPr>
              <a:t>34</a:t>
            </a:r>
            <a:r>
              <a:rPr lang="en-US">
                <a:solidFill>
                  <a:schemeClr val="tx1"/>
                </a:solidFill>
                <a:latin typeface="Calibri" panose="020F0502020204030204" pitchFamily="34" charset="0"/>
                <a:cs typeface="Calibri" panose="020F0502020204030204" pitchFamily="34" charset="0"/>
              </a:rPr>
              <a:t>(3), 1315-1331. </a:t>
            </a:r>
            <a:r>
              <a:rPr lang="en-US">
                <a:solidFill>
                  <a:schemeClr val="tx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https://doi.org/10.1287/orsc.2022.1602</a:t>
            </a:r>
            <a:r>
              <a:rPr lang="en-US">
                <a:solidFill>
                  <a:schemeClr val="tx1"/>
                </a:solidFill>
                <a:latin typeface="Calibri" panose="020F0502020204030204" pitchFamily="34" charset="0"/>
                <a:cs typeface="Calibri" panose="020F0502020204030204" pitchFamily="34" charset="0"/>
              </a:rPr>
              <a:t> </a:t>
            </a:r>
          </a:p>
          <a:p>
            <a:pPr marL="0" lvl="0" indent="0" algn="l">
              <a:lnSpc>
                <a:spcPct val="100000"/>
              </a:lnSpc>
              <a:spcBef>
                <a:spcPts val="0"/>
              </a:spcBef>
              <a:spcAft>
                <a:spcPts val="0"/>
              </a:spcAft>
              <a:buSzPts val="1100"/>
              <a:buNone/>
            </a:pPr>
            <a:endParaRPr lang="en" u="sng">
              <a:solidFill>
                <a:srgbClr val="2200CC"/>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a:solidFill>
                <a:srgbClr val="5A575F"/>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b="1">
              <a:solidFill>
                <a:srgbClr val="5A575F"/>
              </a:solidFill>
              <a:latin typeface="Calibri" panose="020F0502020204030204" pitchFamily="34" charset="0"/>
              <a:cs typeface="Calibri" panose="020F0502020204030204" pitchFamily="34" charset="0"/>
            </a:endParaRPr>
          </a:p>
          <a:p>
            <a:pPr marL="0" marR="381000" lvl="0" indent="0" algn="l" rtl="0">
              <a:lnSpc>
                <a:spcPct val="115000"/>
              </a:lnSpc>
              <a:spcBef>
                <a:spcPts val="0"/>
              </a:spcBef>
              <a:spcAft>
                <a:spcPts val="0"/>
              </a:spcAft>
              <a:buSzPts val="1100"/>
              <a:buNone/>
            </a:pPr>
            <a:endParaRPr sz="1150">
              <a:solidFill>
                <a:srgbClr val="242424"/>
              </a:solidFill>
              <a:latin typeface="Calibri" panose="020F0502020204030204" pitchFamily="34" charset="0"/>
              <a:ea typeface="Roboto"/>
              <a:cs typeface="Calibri" panose="020F0502020204030204" pitchFamily="34" charset="0"/>
              <a:sym typeface="Roboto"/>
            </a:endParaRPr>
          </a:p>
          <a:p>
            <a:pPr marL="0" marR="381000" lvl="0" indent="0" algn="l" rtl="0">
              <a:lnSpc>
                <a:spcPct val="115000"/>
              </a:lnSpc>
              <a:spcBef>
                <a:spcPts val="0"/>
              </a:spcBef>
              <a:spcAft>
                <a:spcPts val="0"/>
              </a:spcAft>
              <a:buSzPts val="1100"/>
              <a:buNone/>
            </a:pPr>
            <a:endParaRPr sz="1150">
              <a:solidFill>
                <a:srgbClr val="242424"/>
              </a:solidFill>
              <a:latin typeface="Calibri" panose="020F0502020204030204" pitchFamily="34" charset="0"/>
              <a:ea typeface="Roboto"/>
              <a:cs typeface="Calibri" panose="020F0502020204030204" pitchFamily="34" charset="0"/>
              <a:sym typeface="Roboto"/>
            </a:endParaRPr>
          </a:p>
          <a:p>
            <a:pPr marL="0" lvl="0" indent="0" algn="l" rtl="0">
              <a:lnSpc>
                <a:spcPct val="100000"/>
              </a:lnSpc>
              <a:spcBef>
                <a:spcPts val="0"/>
              </a:spcBef>
              <a:spcAft>
                <a:spcPts val="0"/>
              </a:spcAft>
              <a:buSzPts val="1100"/>
              <a:buNone/>
            </a:pPr>
            <a:endParaRPr b="1">
              <a:solidFill>
                <a:srgbClr val="5A575F"/>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b="1">
              <a:solidFill>
                <a:srgbClr val="5A575F"/>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b="1">
              <a:solidFill>
                <a:srgbClr val="5A575F"/>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b="1">
              <a:solidFill>
                <a:srgbClr val="5A575F"/>
              </a:solidFill>
              <a:latin typeface="Calibri" panose="020F0502020204030204" pitchFamily="34" charset="0"/>
              <a:cs typeface="Calibri" panose="020F050202020403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a:extLst>
            <a:ext uri="{FF2B5EF4-FFF2-40B4-BE49-F238E27FC236}">
              <a16:creationId xmlns:a16="http://schemas.microsoft.com/office/drawing/2014/main" id="{F10B337C-25B8-D22A-BF61-77C33300C73C}"/>
            </a:ext>
          </a:extLst>
        </p:cNvPr>
        <p:cNvGrpSpPr/>
        <p:nvPr/>
      </p:nvGrpSpPr>
      <p:grpSpPr>
        <a:xfrm>
          <a:off x="0" y="0"/>
          <a:ext cx="0" cy="0"/>
          <a:chOff x="0" y="0"/>
          <a:chExt cx="0" cy="0"/>
        </a:xfrm>
      </p:grpSpPr>
      <p:sp>
        <p:nvSpPr>
          <p:cNvPr id="767" name="Google Shape;767;g26d3a4202e5_0_13:notes">
            <a:extLst>
              <a:ext uri="{FF2B5EF4-FFF2-40B4-BE49-F238E27FC236}">
                <a16:creationId xmlns:a16="http://schemas.microsoft.com/office/drawing/2014/main" id="{477F5F7E-0157-32D2-F3F5-24B555CBE89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8" name="Google Shape;768;g26d3a4202e5_0_13:notes">
            <a:extLst>
              <a:ext uri="{FF2B5EF4-FFF2-40B4-BE49-F238E27FC236}">
                <a16:creationId xmlns:a16="http://schemas.microsoft.com/office/drawing/2014/main" id="{A6D2568C-BF53-B34B-42D6-C3F8F43CF2A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latin typeface="Calibri" panose="020F0502020204030204" pitchFamily="34" charset="0"/>
                <a:cs typeface="Calibri" panose="020F0502020204030204" pitchFamily="34" charset="0"/>
              </a:rPr>
              <a:t>To Know/To Say</a:t>
            </a:r>
          </a:p>
          <a:p>
            <a:pPr marL="171450" lvl="0" indent="-171450" algn="l" rtl="0">
              <a:lnSpc>
                <a:spcPct val="100000"/>
              </a:lnSpc>
              <a:spcBef>
                <a:spcPts val="0"/>
              </a:spcBef>
              <a:spcAft>
                <a:spcPts val="0"/>
              </a:spcAft>
              <a:buSzPts val="1100"/>
              <a:buFont typeface="Arial" panose="020B0604020202020204" pitchFamily="34" charset="0"/>
              <a:buChar char="•"/>
            </a:pPr>
            <a:r>
              <a:rPr lang="en-US">
                <a:latin typeface="Calibri" panose="020F0502020204030204" pitchFamily="34" charset="0"/>
                <a:cs typeface="Calibri" panose="020F0502020204030204" pitchFamily="34" charset="0"/>
              </a:rPr>
              <a:t>Perhaps the most important aspect of team communication is that it should be focused on student learning.  </a:t>
            </a:r>
          </a:p>
          <a:p>
            <a:pPr marL="171450" lvl="0" indent="-171450" algn="l" rtl="0">
              <a:lnSpc>
                <a:spcPct val="100000"/>
              </a:lnSpc>
              <a:spcBef>
                <a:spcPts val="0"/>
              </a:spcBef>
              <a:spcAft>
                <a:spcPts val="0"/>
              </a:spcAft>
              <a:buSzPts val="1100"/>
              <a:buFont typeface="Arial" panose="020B0604020202020204" pitchFamily="34" charset="0"/>
              <a:buChar char="•"/>
            </a:pPr>
            <a:r>
              <a:rPr lang="en-US">
                <a:latin typeface="Calibri" panose="020F0502020204030204" pitchFamily="34" charset="0"/>
                <a:cs typeface="Calibri" panose="020F0502020204030204" pitchFamily="34" charset="0"/>
              </a:rPr>
              <a:t>Students and parents need clarity on what learners need to know and be able to do.  </a:t>
            </a:r>
          </a:p>
          <a:p>
            <a:pPr marL="628650" lvl="1" indent="-171450" algn="l" rtl="0">
              <a:lnSpc>
                <a:spcPct val="100000"/>
              </a:lnSpc>
              <a:spcBef>
                <a:spcPts val="0"/>
              </a:spcBef>
              <a:spcAft>
                <a:spcPts val="0"/>
              </a:spcAft>
              <a:buSzPts val="1100"/>
              <a:buFont typeface="Courier New" panose="02070309020205020404" pitchFamily="49" charset="0"/>
              <a:buChar char="o"/>
            </a:pPr>
            <a:r>
              <a:rPr lang="en-US">
                <a:latin typeface="Calibri" panose="020F0502020204030204" pitchFamily="34" charset="0"/>
                <a:cs typeface="Calibri" panose="020F0502020204030204" pitchFamily="34" charset="0"/>
              </a:rPr>
              <a:t>Collaborative teams communicate this information through learning targets and success criteria. </a:t>
            </a:r>
          </a:p>
          <a:p>
            <a:pPr marL="171450" lvl="0" indent="-171450" algn="l" rtl="0">
              <a:lnSpc>
                <a:spcPct val="100000"/>
              </a:lnSpc>
              <a:spcBef>
                <a:spcPts val="0"/>
              </a:spcBef>
              <a:spcAft>
                <a:spcPts val="0"/>
              </a:spcAft>
              <a:buSzPts val="1100"/>
              <a:buFont typeface="Arial" panose="020B0604020202020204" pitchFamily="34" charset="0"/>
              <a:buChar char="•"/>
            </a:pPr>
            <a:r>
              <a:rPr lang="en-US">
                <a:latin typeface="Calibri" panose="020F0502020204030204" pitchFamily="34" charset="0"/>
                <a:cs typeface="Calibri" panose="020F0502020204030204" pitchFamily="34" charset="0"/>
              </a:rPr>
              <a:t>Team members engage in collaborative communication about how instruction can be improved to best help students reach learning goals. </a:t>
            </a:r>
          </a:p>
          <a:p>
            <a:pPr marL="171450" lvl="0" indent="-171450" algn="l" rtl="0">
              <a:lnSpc>
                <a:spcPct val="100000"/>
              </a:lnSpc>
              <a:spcBef>
                <a:spcPts val="0"/>
              </a:spcBef>
              <a:spcAft>
                <a:spcPts val="0"/>
              </a:spcAft>
              <a:buSzPts val="1100"/>
              <a:buFont typeface="Arial" panose="020B0604020202020204" pitchFamily="34" charset="0"/>
              <a:buChar char="•"/>
            </a:pPr>
            <a:r>
              <a:rPr lang="en-US">
                <a:latin typeface="Calibri" panose="020F0502020204030204" pitchFamily="34" charset="0"/>
                <a:cs typeface="Calibri" panose="020F0502020204030204" pitchFamily="34" charset="0"/>
              </a:rPr>
              <a:t>Communication with support staff about student learning is essential in order to meet the individual and varied needs of all students, both academically and behaviorally. </a:t>
            </a:r>
          </a:p>
          <a:p>
            <a:pPr marL="171450" lvl="0" indent="-171450" algn="l" rtl="0">
              <a:lnSpc>
                <a:spcPct val="100000"/>
              </a:lnSpc>
              <a:spcBef>
                <a:spcPts val="0"/>
              </a:spcBef>
              <a:spcAft>
                <a:spcPts val="0"/>
              </a:spcAft>
              <a:buSzPts val="1100"/>
              <a:buFont typeface="Arial" panose="020B0604020202020204" pitchFamily="34" charset="0"/>
              <a:buChar char="•"/>
            </a:pPr>
            <a:r>
              <a:rPr lang="en-US">
                <a:latin typeface="Calibri" panose="020F0502020204030204" pitchFamily="34" charset="0"/>
                <a:cs typeface="Calibri" panose="020F0502020204030204" pitchFamily="34" charset="0"/>
              </a:rPr>
              <a:t>Two-way communication is also important between teacher teams and school leadership so information is consistently shared regarding student progress.  This communication provides valuable information to help school leaders make informed decisions regarding allocation of resources, professional development, and other supports to help improve student outcomes.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a:latin typeface="Calibri" panose="020F0502020204030204" pitchFamily="34" charset="0"/>
                <a:cs typeface="Calibri" panose="020F0502020204030204" pitchFamily="34" charset="0"/>
              </a:rPr>
              <a:t>The questions posed on the slide provide possible prompts for team communications. There are many more.</a:t>
            </a:r>
          </a:p>
          <a:p>
            <a:pPr marL="0" lvl="0" indent="0" algn="l" rtl="0">
              <a:lnSpc>
                <a:spcPct val="100000"/>
              </a:lnSpc>
              <a:spcBef>
                <a:spcPts val="0"/>
              </a:spcBef>
              <a:spcAft>
                <a:spcPts val="0"/>
              </a:spcAft>
              <a:buSzPts val="1100"/>
              <a:buNone/>
            </a:pPr>
            <a:endParaRPr lang="en-US">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US" b="1">
                <a:latin typeface="Calibri" panose="020F0502020204030204" pitchFamily="34" charset="0"/>
                <a:cs typeface="Calibri" panose="020F0502020204030204" pitchFamily="34" charset="0"/>
              </a:rPr>
              <a:t>To Do</a:t>
            </a:r>
          </a:p>
          <a:p>
            <a:pPr marL="0" lvl="0" indent="0" algn="l" rtl="0">
              <a:lnSpc>
                <a:spcPct val="100000"/>
              </a:lnSpc>
              <a:spcBef>
                <a:spcPts val="0"/>
              </a:spcBef>
              <a:spcAft>
                <a:spcPts val="0"/>
              </a:spcAft>
              <a:buSzPts val="1100"/>
              <a:buNone/>
            </a:pPr>
            <a:r>
              <a:rPr lang="en-US">
                <a:latin typeface="Calibri" panose="020F0502020204030204" pitchFamily="34" charset="0"/>
                <a:cs typeface="Calibri" panose="020F0502020204030204" pitchFamily="34" charset="0"/>
              </a:rPr>
              <a:t>Review and expand on slide content. Ask participants “What other questions regarding student learning are answered through your team’s communication   system?”</a:t>
            </a:r>
          </a:p>
          <a:p>
            <a:pPr marL="0" lvl="0" indent="0" algn="l" rtl="0">
              <a:lnSpc>
                <a:spcPct val="100000"/>
              </a:lnSpc>
              <a:spcBef>
                <a:spcPts val="0"/>
              </a:spcBef>
              <a:spcAft>
                <a:spcPts val="0"/>
              </a:spcAft>
              <a:buSzPts val="1100"/>
              <a:buNone/>
            </a:pPr>
            <a:endParaRPr lang="en-US">
              <a:latin typeface="Calibri" panose="020F0502020204030204" pitchFamily="34" charset="0"/>
              <a:cs typeface="Calibri" panose="020F0502020204030204" pitchFamily="34" charset="0"/>
            </a:endParaRPr>
          </a:p>
          <a:p>
            <a:pPr marL="0" indent="0">
              <a:buNone/>
            </a:pPr>
            <a:r>
              <a:rPr lang="en-US" b="1">
                <a:latin typeface="Calibri" panose="020F0502020204030204" pitchFamily="34" charset="0"/>
                <a:cs typeface="Calibri" panose="020F0502020204030204" pitchFamily="34" charset="0"/>
              </a:rPr>
              <a:t>Reference</a:t>
            </a:r>
            <a:endParaRPr lang="en-US">
              <a:solidFill>
                <a:schemeClr val="tx1"/>
              </a:solidFill>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100"/>
              <a:buFont typeface="Arial" panose="020B0604020202020204" pitchFamily="34" charset="0"/>
              <a:buChar char="•"/>
            </a:pPr>
            <a:r>
              <a:rPr lang="en-US">
                <a:latin typeface="Calibri" panose="020F0502020204030204" pitchFamily="34" charset="0"/>
                <a:cs typeface="Calibri" panose="020F0502020204030204" pitchFamily="34" charset="0"/>
              </a:rPr>
              <a:t>Sloper, C., Grift, G., &amp; Muhammad, A. (2021). </a:t>
            </a:r>
            <a:r>
              <a:rPr lang="en-US" i="1">
                <a:latin typeface="Calibri" panose="020F0502020204030204" pitchFamily="34" charset="0"/>
                <a:cs typeface="Calibri" panose="020F0502020204030204" pitchFamily="34" charset="0"/>
              </a:rPr>
              <a:t>Collaborative teams that work: The definitive guide to cycles of learning in a PLC</a:t>
            </a:r>
            <a:r>
              <a:rPr lang="en-US">
                <a:latin typeface="Calibri" panose="020F0502020204030204" pitchFamily="34" charset="0"/>
                <a:cs typeface="Calibri" panose="020F0502020204030204" pitchFamily="34" charset="0"/>
              </a:rPr>
              <a:t>. Solution Tree Press. </a:t>
            </a:r>
          </a:p>
          <a:p>
            <a:pPr marL="0" lvl="0" indent="0" algn="l">
              <a:lnSpc>
                <a:spcPct val="100000"/>
              </a:lnSpc>
              <a:spcBef>
                <a:spcPts val="0"/>
              </a:spcBef>
              <a:spcAft>
                <a:spcPts val="0"/>
              </a:spcAft>
              <a:buSzPts val="1100"/>
              <a:buNone/>
            </a:pPr>
            <a:endParaRPr lang="en-US">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Clr>
                <a:schemeClr val="dk1"/>
              </a:buClr>
              <a:buSzPts val="1800"/>
              <a:buFont typeface="Arial"/>
              <a:buNone/>
            </a:pPr>
            <a:endParaRPr lang="en-US" sz="1400" i="1">
              <a:solidFill>
                <a:srgbClr val="595959"/>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b="1">
              <a:solidFill>
                <a:srgbClr val="5A575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1755009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2c81d1cd0d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0" name="Google Shape;800;g2c81d1cd0df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a:latin typeface="Calibri" panose="020F0502020204030204" pitchFamily="34" charset="0"/>
                <a:cs typeface="Calibri" panose="020F0502020204030204" pitchFamily="34" charset="0"/>
              </a:rPr>
              <a:t>To Know/To Say</a:t>
            </a:r>
            <a:endParaRPr b="1">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100"/>
              <a:buFont typeface="Arial" panose="020B0604020202020204" pitchFamily="34" charset="0"/>
              <a:buChar char="•"/>
            </a:pPr>
            <a:r>
              <a:rPr lang="en">
                <a:latin typeface="Calibri" panose="020F0502020204030204" pitchFamily="34" charset="0"/>
                <a:cs typeface="Calibri" panose="020F0502020204030204" pitchFamily="34" charset="0"/>
              </a:rPr>
              <a:t>Teams should have a variety of communication tools available for communicating with team members (internal communication) and communicating with those outside the team (external communication with students, parents, support staff, school leaders, etc.). </a:t>
            </a:r>
          </a:p>
          <a:p>
            <a:pPr marL="171450" lvl="0" indent="-171450" algn="l" rtl="0">
              <a:lnSpc>
                <a:spcPct val="100000"/>
              </a:lnSpc>
              <a:spcBef>
                <a:spcPts val="0"/>
              </a:spcBef>
              <a:spcAft>
                <a:spcPts val="0"/>
              </a:spcAft>
              <a:buSzPts val="1100"/>
              <a:buFont typeface="Arial" panose="020B0604020202020204" pitchFamily="34" charset="0"/>
              <a:buChar char="•"/>
            </a:pPr>
            <a:r>
              <a:rPr lang="en">
                <a:latin typeface="Calibri" panose="020F0502020204030204" pitchFamily="34" charset="0"/>
                <a:cs typeface="Calibri" panose="020F0502020204030204" pitchFamily="34" charset="0"/>
              </a:rPr>
              <a:t>The type of communication tool used depends on what is being communicated and how best to deliver that particular information.</a:t>
            </a:r>
          </a:p>
          <a:p>
            <a:pPr marL="171450" lvl="0" indent="-171450" algn="l" rtl="0">
              <a:lnSpc>
                <a:spcPct val="100000"/>
              </a:lnSpc>
              <a:spcBef>
                <a:spcPts val="0"/>
              </a:spcBef>
              <a:spcAft>
                <a:spcPts val="0"/>
              </a:spcAft>
              <a:buSzPts val="1100"/>
              <a:buFont typeface="Arial" panose="020B0604020202020204" pitchFamily="34" charset="0"/>
              <a:buChar char="•"/>
            </a:pPr>
            <a:r>
              <a:rPr lang="en">
                <a:latin typeface="Calibri" panose="020F0502020204030204" pitchFamily="34" charset="0"/>
                <a:cs typeface="Calibri" panose="020F0502020204030204" pitchFamily="34" charset="0"/>
              </a:rPr>
              <a:t>All communication tools should be easy to use, secure, and fit your team’s needs.</a:t>
            </a:r>
          </a:p>
          <a:p>
            <a:pPr marL="171450" lvl="0" indent="-171450" algn="l" rtl="0">
              <a:lnSpc>
                <a:spcPct val="100000"/>
              </a:lnSpc>
              <a:spcBef>
                <a:spcPts val="0"/>
              </a:spcBef>
              <a:spcAft>
                <a:spcPts val="0"/>
              </a:spcAft>
              <a:buSzPts val="1100"/>
              <a:buFont typeface="Arial" panose="020B0604020202020204" pitchFamily="34" charset="0"/>
              <a:buChar char="•"/>
            </a:pPr>
            <a:r>
              <a:rPr lang="en">
                <a:latin typeface="Calibri" panose="020F0502020204030204" pitchFamily="34" charset="0"/>
                <a:cs typeface="Calibri" panose="020F0502020204030204" pitchFamily="34" charset="0"/>
              </a:rPr>
              <a:t>The list on the slide shows common examples of internal and external communication tools</a:t>
            </a:r>
            <a:r>
              <a:rPr lang="en">
                <a:solidFill>
                  <a:schemeClr val="dk1"/>
                </a:solidFill>
                <a:latin typeface="Calibri" panose="020F0502020204030204" pitchFamily="34" charset="0"/>
                <a:cs typeface="Calibri" panose="020F0502020204030204" pitchFamily="34" charset="0"/>
              </a:rPr>
              <a:t>, however, some tools often overlap and can be used for both purposes.</a:t>
            </a:r>
            <a:endParaRPr>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b="1">
                <a:latin typeface="Calibri" panose="020F0502020204030204" pitchFamily="34" charset="0"/>
                <a:cs typeface="Calibri" panose="020F0502020204030204" pitchFamily="34" charset="0"/>
              </a:rPr>
              <a:t>To Do</a:t>
            </a:r>
            <a:endParaRPr b="1">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100"/>
              <a:buFont typeface="Arial" panose="020B0604020202020204" pitchFamily="34" charset="0"/>
              <a:buChar char="•"/>
            </a:pPr>
            <a:r>
              <a:rPr lang="en">
                <a:latin typeface="Calibri" panose="020F0502020204030204" pitchFamily="34" charset="0"/>
                <a:cs typeface="Calibri" panose="020F0502020204030204" pitchFamily="34" charset="0"/>
              </a:rPr>
              <a:t>Review and expand on slide content.</a:t>
            </a:r>
            <a:endParaRPr>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100"/>
              <a:buFont typeface="Arial" panose="020B0604020202020204" pitchFamily="34" charset="0"/>
              <a:buChar char="•"/>
            </a:pPr>
            <a:r>
              <a:rPr lang="en">
                <a:latin typeface="Calibri" panose="020F0502020204030204" pitchFamily="34" charset="0"/>
                <a:cs typeface="Calibri" panose="020F0502020204030204" pitchFamily="34" charset="0"/>
              </a:rPr>
              <a:t>Turn &amp; Talk with a partner using these guiding questions:</a:t>
            </a:r>
            <a:endParaRPr lang="en">
              <a:solidFill>
                <a:srgbClr val="000000"/>
              </a:solidFill>
              <a:latin typeface="Calibri" panose="020F0502020204030204" pitchFamily="34" charset="0"/>
              <a:cs typeface="Calibri" panose="020F0502020204030204" pitchFamily="34" charset="0"/>
            </a:endParaRPr>
          </a:p>
          <a:p>
            <a:pPr marL="628650" lvl="1" indent="-171450" algn="l" rtl="0">
              <a:lnSpc>
                <a:spcPct val="100000"/>
              </a:lnSpc>
              <a:spcBef>
                <a:spcPts val="0"/>
              </a:spcBef>
              <a:spcAft>
                <a:spcPts val="0"/>
              </a:spcAft>
              <a:buSzPts val="1100"/>
              <a:buFont typeface="Courier New" panose="02070309020205020404" pitchFamily="49" charset="0"/>
              <a:buChar char="o"/>
            </a:pPr>
            <a:r>
              <a:rPr lang="en">
                <a:solidFill>
                  <a:schemeClr val="dk1"/>
                </a:solidFill>
                <a:latin typeface="Calibri" panose="020F0502020204030204" pitchFamily="34" charset="0"/>
                <a:cs typeface="Calibri" panose="020F0502020204030204" pitchFamily="34" charset="0"/>
              </a:rPr>
              <a:t>Which of these tools does your team use and for what purpose?   </a:t>
            </a:r>
          </a:p>
          <a:p>
            <a:pPr marL="628650" lvl="1" indent="-171450" algn="l" rtl="0">
              <a:lnSpc>
                <a:spcPct val="100000"/>
              </a:lnSpc>
              <a:spcBef>
                <a:spcPts val="0"/>
              </a:spcBef>
              <a:spcAft>
                <a:spcPts val="0"/>
              </a:spcAft>
              <a:buSzPts val="1100"/>
              <a:buFont typeface="Courier New" panose="02070309020205020404" pitchFamily="49" charset="0"/>
              <a:buChar char="o"/>
            </a:pPr>
            <a:r>
              <a:rPr lang="en">
                <a:solidFill>
                  <a:schemeClr val="dk1"/>
                </a:solidFill>
                <a:latin typeface="Calibri" panose="020F0502020204030204" pitchFamily="34" charset="0"/>
                <a:cs typeface="Calibri" panose="020F0502020204030204" pitchFamily="34" charset="0"/>
              </a:rPr>
              <a:t>What additional tools would you recommend to other teams? How are they used by your team?   </a:t>
            </a:r>
            <a:endParaRPr b="1">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b="1">
                <a:latin typeface="Calibri" panose="020F0502020204030204" pitchFamily="34" charset="0"/>
                <a:cs typeface="Calibri" panose="020F0502020204030204" pitchFamily="34" charset="0"/>
              </a:rPr>
              <a:t>Optional Activity</a:t>
            </a:r>
          </a:p>
          <a:p>
            <a:pPr marL="171450" lvl="0" indent="-171450" algn="l" rtl="0">
              <a:lnSpc>
                <a:spcPct val="100000"/>
              </a:lnSpc>
              <a:spcBef>
                <a:spcPts val="0"/>
              </a:spcBef>
              <a:spcAft>
                <a:spcPts val="0"/>
              </a:spcAft>
              <a:buSzPts val="1100"/>
              <a:buFont typeface="Arial" panose="020B0604020202020204" pitchFamily="34" charset="0"/>
              <a:buChar char="•"/>
            </a:pPr>
            <a:r>
              <a:rPr lang="en">
                <a:latin typeface="Calibri" panose="020F0502020204030204" pitchFamily="34" charset="0"/>
                <a:cs typeface="Calibri" panose="020F0502020204030204" pitchFamily="34" charset="0"/>
              </a:rPr>
              <a:t>Provide a QR code link to the article </a:t>
            </a:r>
            <a:r>
              <a:rPr lang="en" i="1">
                <a:latin typeface="Calibri" panose="020F0502020204030204" pitchFamily="34" charset="0"/>
                <a:cs typeface="Calibri" panose="020F0502020204030204" pitchFamily="34" charset="0"/>
              </a:rPr>
              <a:t>15 best communication tools and apps 2024, </a:t>
            </a:r>
            <a:r>
              <a:rPr lang="en" u="sng">
                <a:solidFill>
                  <a:schemeClr val="hlink"/>
                </a:solidFill>
                <a:latin typeface="Calibri" panose="020F0502020204030204" pitchFamily="34" charset="0"/>
                <a:cs typeface="Calibri" panose="020F0502020204030204" pitchFamily="34" charset="0"/>
                <a:hlinkClick r:id="rId3"/>
              </a:rPr>
              <a:t>https://fellow.app/blog/productivity/most-efficient-team-communication-tools/</a:t>
            </a:r>
            <a:endParaRPr lang="en" u="sng">
              <a:solidFill>
                <a:schemeClr val="hlink"/>
              </a:solidFill>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100"/>
              <a:buFont typeface="Arial" panose="020B0604020202020204" pitchFamily="34" charset="0"/>
              <a:buChar char="•"/>
            </a:pPr>
            <a:r>
              <a:rPr lang="en">
                <a:latin typeface="Calibri" panose="020F0502020204030204" pitchFamily="34" charset="0"/>
                <a:cs typeface="Calibri" panose="020F0502020204030204" pitchFamily="34" charset="0"/>
              </a:rPr>
              <a:t>Provide 3-5 minutes for participants to peruse the link and discuss which new tool(s) would be helpful to their team and why.</a:t>
            </a:r>
            <a:endParaRPr>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b="1">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b="1">
                <a:latin typeface="Calibri" panose="020F0502020204030204" pitchFamily="34" charset="0"/>
                <a:cs typeface="Calibri" panose="020F0502020204030204" pitchFamily="34" charset="0"/>
              </a:rPr>
              <a:t>References</a:t>
            </a:r>
            <a:endParaRPr lang="en" b="1">
              <a:solidFill>
                <a:srgbClr val="000000"/>
              </a:solidFill>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100"/>
              <a:buFont typeface="Arial" panose="020B0604020202020204" pitchFamily="34" charset="0"/>
              <a:buChar char="•"/>
            </a:pPr>
            <a:r>
              <a:rPr lang="en">
                <a:solidFill>
                  <a:schemeClr val="tx1"/>
                </a:solidFill>
                <a:latin typeface="Calibri" panose="020F0502020204030204" pitchFamily="34" charset="0"/>
                <a:cs typeface="Calibri" panose="020F0502020204030204" pitchFamily="34" charset="0"/>
              </a:rPr>
              <a:t>Bitrix24. (2022, January 21). </a:t>
            </a:r>
            <a:r>
              <a:rPr lang="en" i="1">
                <a:solidFill>
                  <a:schemeClr val="tx1"/>
                </a:solidFill>
                <a:latin typeface="Calibri" panose="020F0502020204030204" pitchFamily="34" charset="0"/>
                <a:cs typeface="Calibri" panose="020F0502020204030204" pitchFamily="34" charset="0"/>
              </a:rPr>
              <a:t>How to improve team communication: Five effective tools</a:t>
            </a:r>
            <a:r>
              <a:rPr lang="en">
                <a:solidFill>
                  <a:schemeClr val="tx1"/>
                </a:solidFill>
                <a:latin typeface="Calibri" panose="020F0502020204030204" pitchFamily="34" charset="0"/>
                <a:cs typeface="Calibri" panose="020F0502020204030204" pitchFamily="34" charset="0"/>
              </a:rPr>
              <a:t> [Video]. YouTube. </a:t>
            </a:r>
            <a:r>
              <a:rPr lang="en">
                <a:solidFill>
                  <a:schemeClr val="tx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https://www.youtube.com/watch?v=KSRLK31lq_4</a:t>
            </a:r>
            <a:r>
              <a:rPr lang="en">
                <a:solidFill>
                  <a:schemeClr val="tx1"/>
                </a:solidFill>
                <a:latin typeface="Calibri" panose="020F0502020204030204" pitchFamily="34" charset="0"/>
                <a:cs typeface="Calibri" panose="020F0502020204030204" pitchFamily="34" charset="0"/>
              </a:rPr>
              <a:t> </a:t>
            </a:r>
          </a:p>
          <a:p>
            <a:pPr marL="171450" lvl="0" indent="-171450" algn="l" rtl="0">
              <a:lnSpc>
                <a:spcPct val="100000"/>
              </a:lnSpc>
              <a:spcBef>
                <a:spcPts val="0"/>
              </a:spcBef>
              <a:spcAft>
                <a:spcPts val="0"/>
              </a:spcAft>
              <a:buSzPts val="1100"/>
              <a:buFont typeface="Arial" panose="020B0604020202020204" pitchFamily="34" charset="0"/>
              <a:buChar char="•"/>
            </a:pPr>
            <a:r>
              <a:rPr lang="en">
                <a:solidFill>
                  <a:schemeClr val="tx1"/>
                </a:solidFill>
                <a:latin typeface="Calibri" panose="020F0502020204030204" pitchFamily="34" charset="0"/>
                <a:cs typeface="Calibri" panose="020F0502020204030204" pitchFamily="34" charset="0"/>
              </a:rPr>
              <a:t>Fellow. (2023, May 2). </a:t>
            </a:r>
            <a:r>
              <a:rPr lang="en" i="1">
                <a:solidFill>
                  <a:schemeClr val="tx1"/>
                </a:solidFill>
                <a:latin typeface="Calibri" panose="020F0502020204030204" pitchFamily="34" charset="0"/>
                <a:cs typeface="Calibri" panose="020F0502020204030204" pitchFamily="34" charset="0"/>
              </a:rPr>
              <a:t>15 best team communication tools &amp; apps in 2024</a:t>
            </a:r>
            <a:r>
              <a:rPr lang="en">
                <a:solidFill>
                  <a:schemeClr val="tx1"/>
                </a:solidFill>
                <a:latin typeface="Calibri" panose="020F0502020204030204" pitchFamily="34" charset="0"/>
                <a:cs typeface="Calibri" panose="020F0502020204030204" pitchFamily="34" charset="0"/>
              </a:rPr>
              <a:t>. </a:t>
            </a:r>
            <a:r>
              <a:rPr lang="en">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https://fellow.app/blog/productivity/most-efficient-team-communication-tools/</a:t>
            </a:r>
            <a:r>
              <a:rPr lang="en">
                <a:solidFill>
                  <a:schemeClr val="tx1"/>
                </a:solidFill>
                <a:latin typeface="Calibri" panose="020F0502020204030204" pitchFamily="34" charset="0"/>
                <a:cs typeface="Calibri" panose="020F0502020204030204" pitchFamily="34" charset="0"/>
              </a:rPr>
              <a:t> </a:t>
            </a:r>
          </a:p>
          <a:p>
            <a:pPr marL="0" lvl="0" indent="0" algn="l">
              <a:lnSpc>
                <a:spcPct val="100000"/>
              </a:lnSpc>
              <a:spcBef>
                <a:spcPts val="0"/>
              </a:spcBef>
              <a:spcAft>
                <a:spcPts val="0"/>
              </a:spcAft>
              <a:buSzPts val="1100"/>
              <a:buNone/>
            </a:pPr>
            <a:endParaRPr lang="en">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a:latin typeface="Calibri" panose="020F0502020204030204" pitchFamily="34" charset="0"/>
              <a:cs typeface="Calibri" panose="020F0502020204030204"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a:extLst>
            <a:ext uri="{FF2B5EF4-FFF2-40B4-BE49-F238E27FC236}">
              <a16:creationId xmlns:a16="http://schemas.microsoft.com/office/drawing/2014/main" id="{7872CC79-CBB7-85BD-6FF0-171075EEB263}"/>
            </a:ext>
          </a:extLst>
        </p:cNvPr>
        <p:cNvGrpSpPr/>
        <p:nvPr/>
      </p:nvGrpSpPr>
      <p:grpSpPr>
        <a:xfrm>
          <a:off x="0" y="0"/>
          <a:ext cx="0" cy="0"/>
          <a:chOff x="0" y="0"/>
          <a:chExt cx="0" cy="0"/>
        </a:xfrm>
      </p:grpSpPr>
      <p:sp>
        <p:nvSpPr>
          <p:cNvPr id="741" name="Google Shape;741;g2c81d1cd0df_0_14:notes">
            <a:extLst>
              <a:ext uri="{FF2B5EF4-FFF2-40B4-BE49-F238E27FC236}">
                <a16:creationId xmlns:a16="http://schemas.microsoft.com/office/drawing/2014/main" id="{E46868BA-517E-06AA-F087-75A7B24EEB5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2" name="Google Shape;742;g2c81d1cd0df_0_14:notes">
            <a:extLst>
              <a:ext uri="{FF2B5EF4-FFF2-40B4-BE49-F238E27FC236}">
                <a16:creationId xmlns:a16="http://schemas.microsoft.com/office/drawing/2014/main" id="{AD404B25-BFD4-CEEB-11A9-A867F5EA700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a:latin typeface="Calibri" panose="020F0502020204030204" pitchFamily="34" charset="0"/>
                <a:cs typeface="Calibri" panose="020F0502020204030204" pitchFamily="34" charset="0"/>
              </a:rPr>
              <a:t>To Know/To Say</a:t>
            </a:r>
            <a:endParaRPr b="1">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100"/>
              <a:buFont typeface="Arial" panose="020B0604020202020204" pitchFamily="34" charset="0"/>
              <a:buChar char="•"/>
            </a:pPr>
            <a:r>
              <a:rPr lang="en">
                <a:latin typeface="Calibri" panose="020F0502020204030204" pitchFamily="34" charset="0"/>
                <a:cs typeface="Calibri" panose="020F0502020204030204" pitchFamily="34" charset="0"/>
              </a:rPr>
              <a:t>Effective communication practices empower teams and leads to better team performance. </a:t>
            </a:r>
          </a:p>
          <a:p>
            <a:pPr marL="171450" lvl="0" indent="-171450" algn="l" rtl="0">
              <a:lnSpc>
                <a:spcPct val="100000"/>
              </a:lnSpc>
              <a:spcBef>
                <a:spcPts val="0"/>
              </a:spcBef>
              <a:spcAft>
                <a:spcPts val="0"/>
              </a:spcAft>
              <a:buSzPts val="1100"/>
              <a:buFont typeface="Arial" panose="020B0604020202020204" pitchFamily="34" charset="0"/>
              <a:buChar char="•"/>
            </a:pPr>
            <a:r>
              <a:rPr lang="en">
                <a:latin typeface="Calibri" panose="020F0502020204030204" pitchFamily="34" charset="0"/>
                <a:cs typeface="Calibri" panose="020F0502020204030204" pitchFamily="34" charset="0"/>
              </a:rPr>
              <a:t>Team communication should be…</a:t>
            </a:r>
          </a:p>
          <a:p>
            <a:pPr marL="628650" lvl="1" indent="-171450" algn="l" rtl="0">
              <a:lnSpc>
                <a:spcPct val="100000"/>
              </a:lnSpc>
              <a:spcBef>
                <a:spcPts val="0"/>
              </a:spcBef>
              <a:spcAft>
                <a:spcPts val="0"/>
              </a:spcAft>
              <a:buSzPts val="1100"/>
              <a:buFont typeface="Courier New" panose="02070309020205020404" pitchFamily="49" charset="0"/>
              <a:buChar char="o"/>
            </a:pPr>
            <a:r>
              <a:rPr lang="en" i="0">
                <a:latin typeface="Calibri" panose="020F0502020204030204" pitchFamily="34" charset="0"/>
                <a:cs typeface="Calibri" panose="020F0502020204030204" pitchFamily="34" charset="0"/>
              </a:rPr>
              <a:t>Agreed upon. </a:t>
            </a:r>
            <a:r>
              <a:rPr lang="en">
                <a:latin typeface="Calibri" panose="020F0502020204030204" pitchFamily="34" charset="0"/>
                <a:cs typeface="Calibri" panose="020F0502020204030204" pitchFamily="34" charset="0"/>
              </a:rPr>
              <a:t>Communication should be a collaborative effort where all members provide input.</a:t>
            </a:r>
            <a:endParaRPr lang="en" i="0">
              <a:latin typeface="Calibri" panose="020F0502020204030204" pitchFamily="34" charset="0"/>
              <a:cs typeface="Calibri" panose="020F0502020204030204" pitchFamily="34" charset="0"/>
            </a:endParaRPr>
          </a:p>
          <a:p>
            <a:pPr marL="628650" lvl="1" indent="-171450" algn="l" rtl="0">
              <a:lnSpc>
                <a:spcPct val="100000"/>
              </a:lnSpc>
              <a:spcBef>
                <a:spcPts val="0"/>
              </a:spcBef>
              <a:spcAft>
                <a:spcPts val="0"/>
              </a:spcAft>
              <a:buSzPts val="1100"/>
              <a:buFont typeface="Courier New" panose="02070309020205020404" pitchFamily="49" charset="0"/>
              <a:buChar char="o"/>
            </a:pPr>
            <a:r>
              <a:rPr lang="en" i="0">
                <a:latin typeface="Calibri" panose="020F0502020204030204" pitchFamily="34" charset="0"/>
                <a:cs typeface="Calibri" panose="020F0502020204030204" pitchFamily="34" charset="0"/>
              </a:rPr>
              <a:t>Systemized. A consistent structure is developed where all team members and essential stakeholders have ongoing access to needed information in a timely manner. Most importantly, a two-way feedback mechanism should be part of the system.</a:t>
            </a:r>
          </a:p>
          <a:p>
            <a:pPr marL="628650" lvl="1" indent="-171450" algn="l" rtl="0">
              <a:lnSpc>
                <a:spcPct val="100000"/>
              </a:lnSpc>
              <a:spcBef>
                <a:spcPts val="0"/>
              </a:spcBef>
              <a:spcAft>
                <a:spcPts val="0"/>
              </a:spcAft>
              <a:buSzPts val="1100"/>
              <a:buFont typeface="Courier New" panose="02070309020205020404" pitchFamily="49" charset="0"/>
              <a:buChar char="o"/>
            </a:pPr>
            <a:r>
              <a:rPr lang="en" i="0">
                <a:latin typeface="Calibri" panose="020F0502020204030204" pitchFamily="34" charset="0"/>
                <a:cs typeface="Calibri" panose="020F0502020204030204" pitchFamily="34" charset="0"/>
              </a:rPr>
              <a:t>Transparent. </a:t>
            </a:r>
            <a:r>
              <a:rPr lang="en">
                <a:latin typeface="Calibri" panose="020F0502020204030204" pitchFamily="34" charset="0"/>
                <a:cs typeface="Calibri" panose="020F0502020204030204" pitchFamily="34" charset="0"/>
              </a:rPr>
              <a:t>All team members have equal access to all information.</a:t>
            </a:r>
            <a:endParaRPr lang="en-US">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a:solidFill>
                <a:schemeClr val="tx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100"/>
              <a:buFont typeface="Arial"/>
              <a:buNone/>
            </a:pPr>
            <a:r>
              <a:rPr lang="en" b="1">
                <a:solidFill>
                  <a:schemeClr val="tx1"/>
                </a:solidFill>
                <a:latin typeface="Calibri" panose="020F0502020204030204" pitchFamily="34" charset="0"/>
                <a:cs typeface="Calibri" panose="020F0502020204030204" pitchFamily="34" charset="0"/>
              </a:rPr>
              <a:t>References</a:t>
            </a:r>
            <a:endParaRPr b="1">
              <a:solidFill>
                <a:schemeClr val="tx1"/>
              </a:solidFill>
              <a:latin typeface="Calibri" panose="020F0502020204030204" pitchFamily="34" charset="0"/>
              <a:cs typeface="Calibri" panose="020F0502020204030204" pitchFamily="34" charset="0"/>
            </a:endParaRPr>
          </a:p>
          <a:p>
            <a:pPr marL="171450" indent="-171450">
              <a:buClr>
                <a:schemeClr val="dk1"/>
              </a:buClr>
              <a:buChar char="•"/>
            </a:pPr>
            <a:r>
              <a:rPr lang="en">
                <a:solidFill>
                  <a:schemeClr val="tx1"/>
                </a:solidFill>
                <a:latin typeface="Calibri" panose="020F0502020204030204" pitchFamily="34" charset="0"/>
                <a:cs typeface="Calibri" panose="020F0502020204030204" pitchFamily="34" charset="0"/>
              </a:rPr>
              <a:t>Bloomberg, P., &amp; Pitchford, B. (2016). </a:t>
            </a:r>
            <a:r>
              <a:rPr lang="en" i="1">
                <a:solidFill>
                  <a:schemeClr val="tx1"/>
                </a:solidFill>
                <a:latin typeface="Calibri" panose="020F0502020204030204" pitchFamily="34" charset="0"/>
                <a:cs typeface="Calibri" panose="020F0502020204030204" pitchFamily="34" charset="0"/>
              </a:rPr>
              <a:t>Leading impact teams: Building a culture of efficacy </a:t>
            </a:r>
            <a:r>
              <a:rPr lang="en">
                <a:solidFill>
                  <a:schemeClr val="tx1"/>
                </a:solidFill>
                <a:latin typeface="Calibri" panose="020F0502020204030204" pitchFamily="34" charset="0"/>
                <a:cs typeface="Calibri" panose="020F0502020204030204" pitchFamily="34" charset="0"/>
              </a:rPr>
              <a:t>(1st ed.). Corwin. </a:t>
            </a:r>
            <a:endParaRPr lang="en" b="1">
              <a:solidFill>
                <a:schemeClr val="tx1"/>
              </a:solidFill>
              <a:latin typeface="Calibri" panose="020F0502020204030204" pitchFamily="34" charset="0"/>
              <a:cs typeface="Calibri" panose="020F0502020204030204" pitchFamily="34" charset="0"/>
            </a:endParaRPr>
          </a:p>
          <a:p>
            <a:pPr marL="171450" indent="-171450">
              <a:buClr>
                <a:schemeClr val="dk1"/>
              </a:buClr>
              <a:buChar char="•"/>
            </a:pPr>
            <a:r>
              <a:rPr lang="en">
                <a:solidFill>
                  <a:schemeClr val="tx1"/>
                </a:solidFill>
                <a:latin typeface="Calibri" panose="020F0502020204030204" pitchFamily="34" charset="0"/>
                <a:cs typeface="Calibri" panose="020F0502020204030204" pitchFamily="34" charset="0"/>
              </a:rPr>
              <a:t>BetterHelp Editorial Team. (2025, February 24). </a:t>
            </a:r>
            <a:r>
              <a:rPr lang="en" i="1">
                <a:solidFill>
                  <a:schemeClr val="tx1"/>
                </a:solidFill>
                <a:latin typeface="Calibri" panose="020F0502020204030204" pitchFamily="34" charset="0"/>
                <a:cs typeface="Calibri" panose="020F0502020204030204" pitchFamily="34" charset="0"/>
              </a:rPr>
              <a:t>Understanding the importance of effective communication in teamwork</a:t>
            </a:r>
            <a:r>
              <a:rPr lang="en">
                <a:solidFill>
                  <a:schemeClr val="tx1"/>
                </a:solidFill>
                <a:latin typeface="Calibri" panose="020F0502020204030204" pitchFamily="34" charset="0"/>
                <a:cs typeface="Calibri" panose="020F0502020204030204" pitchFamily="34" charset="0"/>
              </a:rPr>
              <a:t>. BetterHelp. </a:t>
            </a:r>
            <a:r>
              <a:rPr lang="en">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https://www.betterhelp.com/advice/teamwork/understanding-the-importance-of-communication-in-teamwork/</a:t>
            </a:r>
            <a:r>
              <a:rPr lang="en">
                <a:solidFill>
                  <a:schemeClr val="tx1"/>
                </a:solidFill>
                <a:latin typeface="Calibri" panose="020F0502020204030204" pitchFamily="34" charset="0"/>
                <a:cs typeface="Calibri" panose="020F0502020204030204" pitchFamily="34" charset="0"/>
              </a:rPr>
              <a:t>  </a:t>
            </a:r>
          </a:p>
          <a:p>
            <a:pPr marL="171450" lvl="0" indent="-171450" algn="l">
              <a:lnSpc>
                <a:spcPct val="100000"/>
              </a:lnSpc>
              <a:spcBef>
                <a:spcPts val="0"/>
              </a:spcBef>
              <a:spcAft>
                <a:spcPts val="0"/>
              </a:spcAft>
              <a:buClr>
                <a:schemeClr val="dk1"/>
              </a:buClr>
              <a:buSzPts val="1100"/>
              <a:buFont typeface="Arial" panose="020B0604020202020204" pitchFamily="34" charset="0"/>
              <a:buChar char="•"/>
            </a:pPr>
            <a:endParaRPr lang="en">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8885125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g26d2451a8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8" name="Google Shape;808;g26d2451a88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a:latin typeface="Calibri" panose="020F0502020204030204" pitchFamily="34" charset="0"/>
                <a:cs typeface="Calibri" panose="020F0502020204030204" pitchFamily="34" charset="0"/>
              </a:rPr>
              <a:t>To Know/To Say/To Do</a:t>
            </a:r>
            <a:endParaRPr b="1">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100"/>
              <a:buFont typeface="Arial" panose="020B0604020202020204" pitchFamily="34" charset="0"/>
              <a:buChar char="•"/>
            </a:pPr>
            <a:r>
              <a:rPr lang="en">
                <a:latin typeface="Calibri" panose="020F0502020204030204" pitchFamily="34" charset="0"/>
                <a:cs typeface="Calibri" panose="020F0502020204030204" pitchFamily="34" charset="0"/>
              </a:rPr>
              <a:t>It’s important for teams to keep all their stakeholders informed and connected. This include those within their team and those outside their team.  </a:t>
            </a:r>
          </a:p>
          <a:p>
            <a:pPr marL="171450" lvl="0" indent="-171450" algn="l" rtl="0">
              <a:lnSpc>
                <a:spcPct val="100000"/>
              </a:lnSpc>
              <a:spcBef>
                <a:spcPts val="0"/>
              </a:spcBef>
              <a:spcAft>
                <a:spcPts val="0"/>
              </a:spcAft>
              <a:buSzPts val="1100"/>
              <a:buFont typeface="Arial" panose="020B0604020202020204" pitchFamily="34" charset="0"/>
              <a:buChar char="•"/>
            </a:pPr>
            <a:r>
              <a:rPr lang="en">
                <a:latin typeface="Calibri" panose="020F0502020204030204" pitchFamily="34" charset="0"/>
                <a:cs typeface="Calibri" panose="020F0502020204030204" pitchFamily="34" charset="0"/>
              </a:rPr>
              <a:t>Individuals and groups require different forms and deliveries of communication. </a:t>
            </a:r>
          </a:p>
          <a:p>
            <a:pPr marL="171450" lvl="0" indent="-171450" algn="l" rtl="0">
              <a:lnSpc>
                <a:spcPct val="100000"/>
              </a:lnSpc>
              <a:spcBef>
                <a:spcPts val="0"/>
              </a:spcBef>
              <a:spcAft>
                <a:spcPts val="0"/>
              </a:spcAft>
              <a:buSzPts val="1100"/>
              <a:buFont typeface="Arial" panose="020B0604020202020204" pitchFamily="34" charset="0"/>
              <a:buChar char="•"/>
            </a:pPr>
            <a:r>
              <a:rPr lang="en">
                <a:latin typeface="Calibri" panose="020F0502020204030204" pitchFamily="34" charset="0"/>
                <a:cs typeface="Calibri" panose="020F0502020204030204" pitchFamily="34" charset="0"/>
              </a:rPr>
              <a:t>Teams need to be intentional about developing effective communication systems so information is routinely provided efficiently and timely.</a:t>
            </a:r>
            <a:endParaRPr lang="en" b="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100"/>
              <a:buFont typeface="Arial" panose="020B0604020202020204" pitchFamily="34" charset="0"/>
              <a:buChar char="•"/>
            </a:pPr>
            <a:r>
              <a:rPr lang="en">
                <a:solidFill>
                  <a:schemeClr val="dk1"/>
                </a:solidFill>
                <a:latin typeface="Calibri" panose="020F0502020204030204" pitchFamily="34" charset="0"/>
                <a:cs typeface="Calibri" panose="020F0502020204030204" pitchFamily="34" charset="0"/>
              </a:rPr>
              <a:t>Review the steps on the slide before the activity.</a:t>
            </a:r>
          </a:p>
          <a:p>
            <a:pPr marL="0" lvl="0" indent="0" algn="l" rtl="0">
              <a:lnSpc>
                <a:spcPct val="100000"/>
              </a:lnSpc>
              <a:spcBef>
                <a:spcPts val="0"/>
              </a:spcBef>
              <a:spcAft>
                <a:spcPts val="0"/>
              </a:spcAft>
              <a:buSzPts val="1100"/>
              <a:buNone/>
            </a:pPr>
            <a:endParaRPr b="1">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b="1">
                <a:latin typeface="Calibri" panose="020F0502020204030204" pitchFamily="34" charset="0"/>
                <a:cs typeface="Calibri" panose="020F0502020204030204" pitchFamily="34" charset="0"/>
              </a:rPr>
              <a:t>Activity</a:t>
            </a:r>
          </a:p>
          <a:p>
            <a:pPr marL="171450" lvl="0" indent="-171450" algn="l" rtl="0">
              <a:lnSpc>
                <a:spcPct val="100000"/>
              </a:lnSpc>
              <a:spcBef>
                <a:spcPts val="0"/>
              </a:spcBef>
              <a:spcAft>
                <a:spcPts val="0"/>
              </a:spcAft>
              <a:buSzPts val="1100"/>
              <a:buFont typeface="Arial" panose="020B0604020202020204" pitchFamily="34" charset="0"/>
              <a:buChar char="•"/>
            </a:pPr>
            <a:r>
              <a:rPr lang="en">
                <a:latin typeface="Calibri" panose="020F0502020204030204" pitchFamily="34" charset="0"/>
                <a:cs typeface="Calibri" panose="020F0502020204030204" pitchFamily="34" charset="0"/>
              </a:rPr>
              <a:t>Provide chart paper &amp; markers.  </a:t>
            </a:r>
          </a:p>
          <a:p>
            <a:pPr marL="171450" lvl="0" indent="-171450" algn="l" rtl="0">
              <a:lnSpc>
                <a:spcPct val="100000"/>
              </a:lnSpc>
              <a:spcBef>
                <a:spcPts val="0"/>
              </a:spcBef>
              <a:spcAft>
                <a:spcPts val="0"/>
              </a:spcAft>
              <a:buSzPts val="1100"/>
              <a:buFont typeface="Arial" panose="020B0604020202020204" pitchFamily="34" charset="0"/>
              <a:buChar char="•"/>
            </a:pPr>
            <a:r>
              <a:rPr lang="en">
                <a:latin typeface="Calibri" panose="020F0502020204030204" pitchFamily="34" charset="0"/>
                <a:cs typeface="Calibri" panose="020F0502020204030204" pitchFamily="34" charset="0"/>
              </a:rPr>
              <a:t>Participants are to use any type of graphic to illustrate the connections with others that their team has.</a:t>
            </a:r>
          </a:p>
          <a:p>
            <a:pPr marL="171450" lvl="0" indent="-171450" algn="l" rtl="0">
              <a:lnSpc>
                <a:spcPct val="100000"/>
              </a:lnSpc>
              <a:spcBef>
                <a:spcPts val="0"/>
              </a:spcBef>
              <a:spcAft>
                <a:spcPts val="0"/>
              </a:spcAft>
              <a:buSzPts val="1100"/>
              <a:buFont typeface="Arial" panose="020B0604020202020204" pitchFamily="34" charset="0"/>
              <a:buChar char="•"/>
            </a:pPr>
            <a:r>
              <a:rPr lang="en">
                <a:latin typeface="Calibri" panose="020F0502020204030204" pitchFamily="34" charset="0"/>
                <a:cs typeface="Calibri" panose="020F0502020204030204" pitchFamily="34" charset="0"/>
              </a:rPr>
              <a:t>Remind them to label each connection.  </a:t>
            </a:r>
          </a:p>
          <a:p>
            <a:pPr marL="171450" lvl="0" indent="-171450" algn="l" rtl="0">
              <a:lnSpc>
                <a:spcPct val="100000"/>
              </a:lnSpc>
              <a:spcBef>
                <a:spcPts val="0"/>
              </a:spcBef>
              <a:spcAft>
                <a:spcPts val="0"/>
              </a:spcAft>
              <a:buSzPts val="1100"/>
              <a:buFont typeface="Arial" panose="020B0604020202020204" pitchFamily="34" charset="0"/>
              <a:buChar char="•"/>
            </a:pPr>
            <a:r>
              <a:rPr lang="en">
                <a:latin typeface="Calibri" panose="020F0502020204030204" pitchFamily="34" charset="0"/>
                <a:cs typeface="Calibri" panose="020F0502020204030204" pitchFamily="34" charset="0"/>
              </a:rPr>
              <a:t>Also, ask that they list communication tools their team uses and the type of information that needs to be shared</a:t>
            </a:r>
            <a:r>
              <a:rPr lang="en" b="1">
                <a:latin typeface="Calibri" panose="020F0502020204030204" pitchFamily="34" charset="0"/>
                <a:cs typeface="Calibri" panose="020F0502020204030204" pitchFamily="34" charset="0"/>
              </a:rPr>
              <a:t>. </a:t>
            </a:r>
            <a:r>
              <a:rPr lang="en">
                <a:latin typeface="Calibri" panose="020F0502020204030204" pitchFamily="34" charset="0"/>
                <a:cs typeface="Calibri" panose="020F0502020204030204" pitchFamily="34" charset="0"/>
              </a:rPr>
              <a:t> </a:t>
            </a:r>
          </a:p>
          <a:p>
            <a:pPr marL="171450" lvl="0" indent="-171450" algn="l" rtl="0">
              <a:lnSpc>
                <a:spcPct val="100000"/>
              </a:lnSpc>
              <a:spcBef>
                <a:spcPts val="0"/>
              </a:spcBef>
              <a:spcAft>
                <a:spcPts val="0"/>
              </a:spcAft>
              <a:buSzPts val="1100"/>
              <a:buFont typeface="Arial" panose="020B0604020202020204" pitchFamily="34" charset="0"/>
              <a:buChar char="•"/>
            </a:pPr>
            <a:r>
              <a:rPr lang="en">
                <a:latin typeface="Calibri" panose="020F0502020204030204" pitchFamily="34" charset="0"/>
                <a:cs typeface="Calibri" panose="020F0502020204030204" pitchFamily="34" charset="0"/>
              </a:rPr>
              <a:t>Teams will also need to designate who on their team is responsible for communications.  </a:t>
            </a:r>
          </a:p>
          <a:p>
            <a:pPr marL="171450" lvl="0" indent="-171450" algn="l" rtl="0">
              <a:lnSpc>
                <a:spcPct val="100000"/>
              </a:lnSpc>
              <a:spcBef>
                <a:spcPts val="0"/>
              </a:spcBef>
              <a:spcAft>
                <a:spcPts val="0"/>
              </a:spcAft>
              <a:buSzPts val="1100"/>
              <a:buFont typeface="Arial" panose="020B0604020202020204" pitchFamily="34" charset="0"/>
              <a:buChar char="•"/>
            </a:pPr>
            <a:r>
              <a:rPr lang="en">
                <a:latin typeface="Calibri" panose="020F0502020204030204" pitchFamily="34" charset="0"/>
                <a:cs typeface="Calibri" panose="020F0502020204030204" pitchFamily="34" charset="0"/>
              </a:rPr>
              <a:t>Post and share the team communication system charts.</a:t>
            </a:r>
            <a:endParaRPr>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Clr>
                <a:schemeClr val="dk1"/>
              </a:buClr>
              <a:buSzPts val="1100"/>
              <a:buFont typeface="Arial"/>
              <a:buNone/>
            </a:pPr>
            <a:endParaRPr>
              <a:solidFill>
                <a:srgbClr val="223A57"/>
              </a:solidFill>
              <a:highlight>
                <a:srgbClr val="FFFFFF"/>
              </a:highlight>
              <a:latin typeface="Calibri" panose="020F0502020204030204" pitchFamily="34" charset="0"/>
              <a:cs typeface="Calibri" panose="020F0502020204030204" pitchFamily="34" charset="0"/>
            </a:endParaRPr>
          </a:p>
          <a:p>
            <a:pPr marL="0" lvl="0" indent="0" algn="l" rtl="0">
              <a:lnSpc>
                <a:spcPct val="100000"/>
              </a:lnSpc>
              <a:spcBef>
                <a:spcPts val="1200"/>
              </a:spcBef>
              <a:spcAft>
                <a:spcPts val="0"/>
              </a:spcAft>
              <a:buSzPts val="1100"/>
              <a:buNone/>
            </a:pPr>
            <a:endParaRPr b="1">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b="1">
              <a:latin typeface="Calibri" panose="020F0502020204030204" pitchFamily="34" charset="0"/>
              <a:cs typeface="Calibri" panose="020F0502020204030204"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g26d8723cbc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5" name="Google Shape;815;g26d8723cbc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a:latin typeface="Calibri" panose="020F0502020204030204" pitchFamily="34" charset="0"/>
                <a:cs typeface="Calibri" panose="020F0502020204030204" pitchFamily="34" charset="0"/>
              </a:rPr>
              <a:t>To Know/To Do/To Say</a:t>
            </a:r>
            <a:endParaRPr b="1">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a:latin typeface="Calibri" panose="020F0502020204030204" pitchFamily="34" charset="0"/>
                <a:cs typeface="Calibri" panose="020F0502020204030204" pitchFamily="34" charset="0"/>
              </a:rPr>
              <a:t>Encourage participants to discuss questions on the slide. Share key ideas with the whole group.</a:t>
            </a:r>
            <a:endParaRPr>
              <a:latin typeface="Calibri" panose="020F0502020204030204" pitchFamily="34" charset="0"/>
              <a:cs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a:latin typeface="Calibri" panose="020F0502020204030204" pitchFamily="34" charset="0"/>
                <a:cs typeface="Calibri" panose="020F0502020204030204" pitchFamily="34" charset="0"/>
              </a:rPr>
              <a:t>To Know</a:t>
            </a:r>
            <a:endParaRPr>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100"/>
              <a:buFont typeface="Arial"/>
              <a:buChar char="•"/>
            </a:pPr>
            <a:r>
              <a:rPr lang="en" b="0">
                <a:latin typeface="Calibri" panose="020F0502020204030204" pitchFamily="34" charset="0"/>
                <a:cs typeface="Calibri" panose="020F0502020204030204" pitchFamily="34" charset="0"/>
              </a:rPr>
              <a:t>Handouts listed are in the handout </a:t>
            </a:r>
            <a:r>
              <a:rPr lang="en-US" b="0">
                <a:latin typeface="Calibri" panose="020F0502020204030204" pitchFamily="34" charset="0"/>
                <a:cs typeface="Calibri" panose="020F0502020204030204" pitchFamily="34" charset="0"/>
              </a:rPr>
              <a:t>folder.</a:t>
            </a:r>
            <a:endParaRPr>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100"/>
              <a:buFont typeface="Arial"/>
              <a:buChar char="•"/>
            </a:pPr>
            <a:r>
              <a:rPr lang="en" b="0">
                <a:latin typeface="Calibri" panose="020F0502020204030204" pitchFamily="34" charset="0"/>
                <a:cs typeface="Calibri" panose="020F0502020204030204" pitchFamily="34" charset="0"/>
              </a:rPr>
              <a:t>Numerous sites are also provided throughout the module for participants to access via a web link. It is suggested that </a:t>
            </a:r>
            <a:r>
              <a:rPr lang="en">
                <a:latin typeface="Calibri" panose="020F0502020204030204" pitchFamily="34" charset="0"/>
                <a:cs typeface="Calibri" panose="020F0502020204030204" pitchFamily="34" charset="0"/>
              </a:rPr>
              <a:t>QR codes are added to those slides so participants can easily access the links.</a:t>
            </a:r>
            <a:endParaRPr>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100"/>
              <a:buFont typeface="Arial"/>
              <a:buChar char="•"/>
            </a:pPr>
            <a:r>
              <a:rPr lang="en">
                <a:latin typeface="Calibri" panose="020F0502020204030204" pitchFamily="34" charset="0"/>
                <a:cs typeface="Calibri" panose="020F0502020204030204" pitchFamily="34" charset="0"/>
              </a:rPr>
              <a:t>Due to copyright regulations, some materials are linked to their original source and must be downloaded from the link.</a:t>
            </a:r>
            <a:endParaRPr>
              <a:latin typeface="Calibri" panose="020F0502020204030204" pitchFamily="34" charset="0"/>
              <a:cs typeface="Calibri" panose="020F0502020204030204" pitchFamily="34" charset="0"/>
            </a:endParaRPr>
          </a:p>
        </p:txBody>
      </p:sp>
      <p:sp>
        <p:nvSpPr>
          <p:cNvPr id="275" name="Google Shape;275;p5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 sz="1400" b="0" i="0" u="none" strike="noStrike" cap="none">
                <a:solidFill>
                  <a:srgbClr val="000000"/>
                </a:solidFill>
                <a:latin typeface="Calibri" panose="020F0502020204030204" pitchFamily="34" charset="0"/>
                <a:cs typeface="Calibri" panose="020F0502020204030204" pitchFamily="34" charset="0"/>
                <a:sym typeface="Arial"/>
              </a:rPr>
              <a:t>7</a:t>
            </a:fld>
            <a:endParaRPr sz="1400" b="0" i="0" u="none" strike="noStrike" cap="none">
              <a:solidFill>
                <a:srgbClr val="000000"/>
              </a:solidFill>
              <a:latin typeface="Calibri" panose="020F0502020204030204" pitchFamily="34" charset="0"/>
              <a:cs typeface="Calibri" panose="020F0502020204030204" pitchFamily="34" charset="0"/>
              <a:sym typeface="Aria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g2fc79768898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2" name="Google Shape;822;g2fc79768898_0_1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a:latin typeface="Calibri" panose="020F0502020204030204" pitchFamily="34" charset="0"/>
                <a:cs typeface="Calibri" panose="020F0502020204030204" pitchFamily="34" charset="0"/>
              </a:rPr>
              <a:t>To Know/To Say</a:t>
            </a:r>
            <a:endParaRPr b="1">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r>
              <a:rPr lang="en">
                <a:latin typeface="Calibri" panose="020F0502020204030204" pitchFamily="34" charset="0"/>
                <a:cs typeface="Calibri" panose="020F0502020204030204" pitchFamily="34" charset="0"/>
              </a:rPr>
              <a:t>This presentation, Part 1 of Collaborative Teams, has provided an opportunity to review and discuss the key building blocks needed for building a culture of collective responsibility. They include establishing purpose and goals, building team trust, and developing clear communication systems to inform all stakeholders. Briefly summarize these concepts with input from participants.</a:t>
            </a:r>
            <a:endParaRPr>
              <a:latin typeface="Calibri" panose="020F0502020204030204" pitchFamily="34" charset="0"/>
              <a:cs typeface="Calibri" panose="020F0502020204030204"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g2fc7976889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9" name="Google Shape;829;g2fc79768898_0_2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
              <a:buNone/>
            </a:pPr>
            <a:r>
              <a:rPr lang="en" sz="1200" b="1">
                <a:latin typeface="Calibri" panose="020F0502020204030204" pitchFamily="34" charset="0"/>
                <a:cs typeface="Calibri" panose="020F0502020204030204" pitchFamily="34" charset="0"/>
              </a:rPr>
              <a:t>To Do</a:t>
            </a:r>
            <a:endParaRPr>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300"/>
              <a:buNone/>
            </a:pPr>
            <a:r>
              <a:rPr lang="en" sz="1200">
                <a:latin typeface="Calibri" panose="020F0502020204030204" pitchFamily="34" charset="0"/>
                <a:cs typeface="Calibri" panose="020F0502020204030204" pitchFamily="34" charset="0"/>
              </a:rPr>
              <a:t>Revisit and review the Essential Questions and provide time for reflective thinking and conversation.</a:t>
            </a:r>
            <a:endParaRPr>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300"/>
              <a:buNone/>
            </a:pPr>
            <a:endParaRPr sz="120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300"/>
              <a:buNone/>
            </a:pPr>
            <a:r>
              <a:rPr lang="en" sz="1200" b="1">
                <a:latin typeface="Calibri" panose="020F0502020204030204" pitchFamily="34" charset="0"/>
                <a:cs typeface="Calibri" panose="020F0502020204030204" pitchFamily="34" charset="0"/>
              </a:rPr>
              <a:t>Optional Follow-up Activity</a:t>
            </a:r>
            <a:endParaRPr>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300"/>
              <a:buNone/>
            </a:pPr>
            <a:r>
              <a:rPr lang="en" sz="1200">
                <a:latin typeface="Calibri" panose="020F0502020204030204" pitchFamily="34" charset="0"/>
                <a:cs typeface="Calibri" panose="020F0502020204030204" pitchFamily="34" charset="0"/>
              </a:rPr>
              <a:t>If earlier in the session you wrote the questions on individual chart paper, providing opportunities for participants to add to the responses as more learning took place, review and discuss the comments.</a:t>
            </a:r>
            <a:endParaRPr>
              <a:latin typeface="Calibri" panose="020F0502020204030204" pitchFamily="34" charset="0"/>
              <a:cs typeface="Calibri" panose="020F0502020204030204" pitchFamily="34" charset="0"/>
            </a:endParaRPr>
          </a:p>
        </p:txBody>
      </p:sp>
      <p:sp>
        <p:nvSpPr>
          <p:cNvPr id="830" name="Google Shape;830;g2fc79768898_0_22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 sz="1400" b="0" i="0" u="none" strike="noStrike" cap="none">
                <a:solidFill>
                  <a:srgbClr val="000000"/>
                </a:solidFill>
                <a:latin typeface="Calibri" panose="020F0502020204030204" pitchFamily="34" charset="0"/>
                <a:cs typeface="Calibri" panose="020F0502020204030204" pitchFamily="34" charset="0"/>
                <a:sym typeface="Arial"/>
              </a:rPr>
              <a:t>72</a:t>
            </a:fld>
            <a:endParaRPr sz="1400" b="0" i="0" u="none" strike="noStrike" cap="none">
              <a:solidFill>
                <a:srgbClr val="000000"/>
              </a:solidFill>
              <a:latin typeface="Calibri" panose="020F0502020204030204" pitchFamily="34" charset="0"/>
              <a:cs typeface="Calibri" panose="020F0502020204030204" pitchFamily="34" charset="0"/>
              <a:sym typeface="Arial"/>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6" name="Google Shape;836;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latin typeface="Calibri" panose="020F0502020204030204" pitchFamily="34" charset="0"/>
                <a:cs typeface="Calibri" panose="020F0502020204030204" pitchFamily="34" charset="0"/>
              </a:rPr>
              <a:t>Handout CT 1.6</a:t>
            </a:r>
          </a:p>
          <a:p>
            <a:pPr marL="0" lvl="0" indent="0" algn="l" rtl="0">
              <a:lnSpc>
                <a:spcPct val="100000"/>
              </a:lnSpc>
              <a:spcBef>
                <a:spcPts val="0"/>
              </a:spcBef>
              <a:spcAft>
                <a:spcPts val="0"/>
              </a:spcAft>
              <a:buClr>
                <a:schemeClr val="dk1"/>
              </a:buClr>
              <a:buSzPts val="1100"/>
              <a:buFont typeface="Arial"/>
              <a:buNone/>
            </a:pPr>
            <a:r>
              <a:rPr lang="en">
                <a:solidFill>
                  <a:schemeClr val="dk1"/>
                </a:solidFill>
                <a:latin typeface="Calibri" panose="020F0502020204030204" pitchFamily="34" charset="0"/>
                <a:cs typeface="Calibri" panose="020F0502020204030204" pitchFamily="34" charset="0"/>
              </a:rPr>
              <a:t>Culture of Collective Responsibility Checklist</a:t>
            </a:r>
          </a:p>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100"/>
              <a:buFont typeface="Arial"/>
              <a:buNone/>
            </a:pPr>
            <a:r>
              <a:rPr lang="en" b="1">
                <a:solidFill>
                  <a:schemeClr val="dk1"/>
                </a:solidFill>
                <a:latin typeface="Calibri" panose="020F0502020204030204" pitchFamily="34" charset="0"/>
                <a:cs typeface="Calibri" panose="020F0502020204030204" pitchFamily="34" charset="0"/>
              </a:rPr>
              <a:t>To Know</a:t>
            </a:r>
            <a:endParaRPr b="1">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latin typeface="Calibri" panose="020F0502020204030204" pitchFamily="34" charset="0"/>
                <a:cs typeface="Calibri" panose="020F0502020204030204" pitchFamily="34" charset="0"/>
              </a:rPr>
              <a:t>This checklist provides a quick way for teams to reflect on key elements that characterize a Culture of Collective Responsibility. It is a helpful tool to use to identify areas needing strengthening in order to make action planning easier and more effective.</a:t>
            </a:r>
            <a:endParaRPr>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latin typeface="Calibri" panose="020F0502020204030204" pitchFamily="34" charset="0"/>
                <a:cs typeface="Calibri" panose="020F0502020204030204" pitchFamily="34" charset="0"/>
              </a:rPr>
              <a:t> </a:t>
            </a:r>
            <a:endParaRPr>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100"/>
              <a:buFont typeface="Arial"/>
              <a:buNone/>
            </a:pPr>
            <a:r>
              <a:rPr lang="en" b="1">
                <a:solidFill>
                  <a:schemeClr val="dk1"/>
                </a:solidFill>
                <a:latin typeface="Calibri" panose="020F0502020204030204" pitchFamily="34" charset="0"/>
                <a:cs typeface="Calibri" panose="020F0502020204030204" pitchFamily="34" charset="0"/>
              </a:rPr>
              <a:t>To Do/To Say</a:t>
            </a:r>
            <a:endParaRPr b="1">
              <a:solidFill>
                <a:schemeClr val="dk1"/>
              </a:solidFill>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en">
                <a:solidFill>
                  <a:schemeClr val="dk1"/>
                </a:solidFill>
                <a:latin typeface="Calibri" panose="020F0502020204030204" pitchFamily="34" charset="0"/>
                <a:cs typeface="Calibri" panose="020F0502020204030204" pitchFamily="34" charset="0"/>
              </a:rPr>
              <a:t>Provide each team member with the handout Culture of Collective Responsibility Checklist. </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en">
                <a:solidFill>
                  <a:schemeClr val="dk1"/>
                </a:solidFill>
                <a:latin typeface="Calibri" panose="020F0502020204030204" pitchFamily="34" charset="0"/>
                <a:cs typeface="Calibri" panose="020F0502020204030204" pitchFamily="34" charset="0"/>
              </a:rPr>
              <a:t>Each teach member will reflect on the Culture of Collective Responsibility checklist and place a checkmark by proficient items. Areas needing strengthening are to left blank. </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en">
                <a:solidFill>
                  <a:schemeClr val="dk1"/>
                </a:solidFill>
                <a:latin typeface="Calibri" panose="020F0502020204030204" pitchFamily="34" charset="0"/>
                <a:cs typeface="Calibri" panose="020F0502020204030204" pitchFamily="34" charset="0"/>
              </a:rPr>
              <a:t>Next, all team members will discuss their reflections and the team will come to a consensus on what items need to be strengthened. </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en">
                <a:solidFill>
                  <a:schemeClr val="dk1"/>
                </a:solidFill>
                <a:latin typeface="Calibri" panose="020F0502020204030204" pitchFamily="34" charset="0"/>
                <a:cs typeface="Calibri" panose="020F0502020204030204" pitchFamily="34" charset="0"/>
              </a:rPr>
              <a:t>These data and discussion points will then be used for action planning purposes (next slide).</a:t>
            </a:r>
            <a:endParaRPr>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100"/>
              <a:buFont typeface="Arial"/>
              <a:buNone/>
            </a:pPr>
            <a:r>
              <a:rPr lang="en" b="1">
                <a:solidFill>
                  <a:schemeClr val="dk1"/>
                </a:solidFill>
                <a:latin typeface="Calibri" panose="020F0502020204030204" pitchFamily="34" charset="0"/>
                <a:cs typeface="Calibri" panose="020F0502020204030204" pitchFamily="34" charset="0"/>
              </a:rPr>
              <a:t>Reference</a:t>
            </a:r>
            <a:endParaRPr b="1">
              <a:solidFill>
                <a:schemeClr val="dk1"/>
              </a:solidFill>
              <a:latin typeface="Calibri" panose="020F0502020204030204" pitchFamily="34" charset="0"/>
              <a:cs typeface="Calibri" panose="020F0502020204030204" pitchFamily="34" charset="0"/>
            </a:endParaRPr>
          </a:p>
          <a:p>
            <a:pPr marL="171450" indent="-171450">
              <a:buClr>
                <a:schemeClr val="dk1"/>
              </a:buClr>
              <a:buFont typeface="Arial" panose="020B0604020202020204" pitchFamily="34" charset="0"/>
              <a:buChar char="•"/>
            </a:pPr>
            <a:r>
              <a:rPr lang="en">
                <a:solidFill>
                  <a:schemeClr val="tx1"/>
                </a:solidFill>
                <a:latin typeface="Calibri" panose="020F0502020204030204" pitchFamily="34" charset="0"/>
                <a:cs typeface="Calibri" panose="020F0502020204030204" pitchFamily="34" charset="0"/>
              </a:rPr>
              <a:t>National Labor Management Partnership. (2022). </a:t>
            </a:r>
            <a:r>
              <a:rPr lang="en" i="1">
                <a:solidFill>
                  <a:schemeClr val="tx1"/>
                </a:solidFill>
                <a:latin typeface="Calibri" panose="020F0502020204030204" pitchFamily="34" charset="0"/>
                <a:cs typeface="Calibri" panose="020F0502020204030204" pitchFamily="34" charset="0"/>
              </a:rPr>
              <a:t>Collaborating for student success: A comprehensive, practical guidebook for increasing shared decision-making through lasting partnerships</a:t>
            </a:r>
            <a:r>
              <a:rPr lang="en">
                <a:solidFill>
                  <a:schemeClr val="tx1"/>
                </a:solidFill>
                <a:latin typeface="Calibri" panose="020F0502020204030204" pitchFamily="34" charset="0"/>
                <a:cs typeface="Calibri" panose="020F0502020204030204" pitchFamily="34" charset="0"/>
              </a:rPr>
              <a:t>. </a:t>
            </a:r>
            <a:r>
              <a:rPr lang="en">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https://www.nea.org/sites/default/files/2022-05/NLMP%20Collaborating%20for%20Student%20Success%20Guidebook%202022%205-5-22.pdf</a:t>
            </a:r>
            <a:r>
              <a:rPr lang="en">
                <a:solidFill>
                  <a:schemeClr val="tx1"/>
                </a:solidFill>
                <a:latin typeface="Calibri" panose="020F0502020204030204" pitchFamily="34" charset="0"/>
                <a:cs typeface="Calibri" panose="020F0502020204030204" pitchFamily="34" charset="0"/>
              </a:rPr>
              <a:t> </a:t>
            </a:r>
            <a:endParaRPr lang="en-US">
              <a:solidFill>
                <a:schemeClr val="tx1"/>
              </a:solidFill>
              <a:latin typeface="Calibri" panose="020F0502020204030204" pitchFamily="34" charset="0"/>
              <a:cs typeface="Calibri" panose="020F0502020204030204" pitchFamily="34" charset="0"/>
            </a:endParaRPr>
          </a:p>
          <a:p>
            <a:pPr marL="171450" lvl="0" indent="-171450" algn="l">
              <a:lnSpc>
                <a:spcPct val="100000"/>
              </a:lnSpc>
              <a:spcBef>
                <a:spcPts val="0"/>
              </a:spcBef>
              <a:spcAft>
                <a:spcPts val="0"/>
              </a:spcAft>
              <a:buClr>
                <a:schemeClr val="dk1"/>
              </a:buClr>
              <a:buSzPts val="1100"/>
              <a:buFont typeface="Arial" panose="020B0604020202020204" pitchFamily="34" charset="0"/>
              <a:buChar char="•"/>
            </a:pPr>
            <a:endParaRPr lang="en" u="sng">
              <a:solidFill>
                <a:srgbClr val="2200CC"/>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a:latin typeface="Calibri" panose="020F0502020204030204" pitchFamily="34" charset="0"/>
              <a:cs typeface="Calibri" panose="020F0502020204030204"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a:extLst>
            <a:ext uri="{FF2B5EF4-FFF2-40B4-BE49-F238E27FC236}">
              <a16:creationId xmlns:a16="http://schemas.microsoft.com/office/drawing/2014/main" id="{EAACF2FE-3CDC-7C86-C8AF-76676C071B68}"/>
            </a:ext>
          </a:extLst>
        </p:cNvPr>
        <p:cNvGrpSpPr/>
        <p:nvPr/>
      </p:nvGrpSpPr>
      <p:grpSpPr>
        <a:xfrm>
          <a:off x="0" y="0"/>
          <a:ext cx="0" cy="0"/>
          <a:chOff x="0" y="0"/>
          <a:chExt cx="0" cy="0"/>
        </a:xfrm>
      </p:grpSpPr>
      <p:sp>
        <p:nvSpPr>
          <p:cNvPr id="842" name="Google Shape;842;g26d8723cbc8_0_8:notes">
            <a:extLst>
              <a:ext uri="{FF2B5EF4-FFF2-40B4-BE49-F238E27FC236}">
                <a16:creationId xmlns:a16="http://schemas.microsoft.com/office/drawing/2014/main" id="{A22CE10E-03FF-4776-B80C-1EB40730B32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3" name="Google Shape;843;g26d8723cbc8_0_8:notes">
            <a:extLst>
              <a:ext uri="{FF2B5EF4-FFF2-40B4-BE49-F238E27FC236}">
                <a16:creationId xmlns:a16="http://schemas.microsoft.com/office/drawing/2014/main" id="{41B319AB-5EE2-1BEE-13CD-933DD350F5E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latin typeface="Calibri" panose="020F0502020204030204" pitchFamily="34" charset="0"/>
                <a:cs typeface="Calibri" panose="020F0502020204030204" pitchFamily="34" charset="0"/>
              </a:rPr>
              <a:t>Handout CT 1.7</a:t>
            </a: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Calibri" panose="020F0502020204030204" pitchFamily="34" charset="0"/>
                <a:cs typeface="Calibri" panose="020F0502020204030204" pitchFamily="34" charset="0"/>
              </a:rPr>
              <a:t>Next Steps Action Plan, Part 1</a:t>
            </a: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latin typeface="Calibri" panose="020F0502020204030204" pitchFamily="34" charset="0"/>
                <a:cs typeface="Calibri" panose="020F0502020204030204" pitchFamily="34" charset="0"/>
              </a:rPr>
              <a:t>To Know</a:t>
            </a:r>
            <a:endParaRPr b="1">
              <a:solidFill>
                <a:schemeClr val="dk1"/>
              </a:solidFill>
              <a:latin typeface="Calibri" panose="020F0502020204030204" pitchFamily="34" charset="0"/>
              <a:cs typeface="Calibri" panose="020F0502020204030204" pitchFamily="34" charset="0"/>
            </a:endParaRP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
                <a:solidFill>
                  <a:schemeClr val="dk1"/>
                </a:solidFill>
                <a:latin typeface="Calibri" panose="020F0502020204030204" pitchFamily="34" charset="0"/>
                <a:cs typeface="Calibri" panose="020F0502020204030204" pitchFamily="34" charset="0"/>
              </a:rPr>
              <a:t>Action planning enables participants to reflect on what they have learned, their strengths, and opportunities for growth. </a:t>
            </a: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
                <a:solidFill>
                  <a:schemeClr val="dk1"/>
                </a:solidFill>
                <a:latin typeface="Calibri" panose="020F0502020204030204" pitchFamily="34" charset="0"/>
                <a:cs typeface="Calibri" panose="020F0502020204030204" pitchFamily="34" charset="0"/>
              </a:rPr>
              <a:t>A documented action plan that includes the action, person responsible, timeline, and resources makes it much more likely that change will take place.</a:t>
            </a: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
                <a:solidFill>
                  <a:schemeClr val="dk1"/>
                </a:solidFill>
                <a:latin typeface="Calibri" panose="020F0502020204030204" pitchFamily="34" charset="0"/>
                <a:cs typeface="Calibri" panose="020F0502020204030204" pitchFamily="34" charset="0"/>
              </a:rPr>
              <a:t>Recording results will encourage educators to reflect on their accomplishments and continue actions that prove successful.</a:t>
            </a:r>
          </a:p>
          <a:p>
            <a:pPr marL="0" lvl="0" indent="0" algn="l" rtl="0">
              <a:lnSpc>
                <a:spcPct val="115000"/>
              </a:lnSpc>
              <a:spcBef>
                <a:spcPts val="0"/>
              </a:spcBef>
              <a:spcAft>
                <a:spcPts val="0"/>
              </a:spcAft>
              <a:buClr>
                <a:schemeClr val="dk1"/>
              </a:buClr>
              <a:buSzPts val="1100"/>
              <a:buFont typeface="Arial"/>
              <a:buNone/>
            </a:pPr>
            <a:endParaRPr lang="en-US">
              <a:solidFill>
                <a:schemeClr val="dk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b="1">
                <a:solidFill>
                  <a:schemeClr val="dk1"/>
                </a:solidFill>
                <a:latin typeface="Calibri" panose="020F0502020204030204" pitchFamily="34" charset="0"/>
                <a:cs typeface="Calibri" panose="020F0502020204030204" pitchFamily="34" charset="0"/>
              </a:rPr>
              <a:t>To Say</a:t>
            </a:r>
            <a:r>
              <a:rPr lang="en-US" b="1" i="0">
                <a:solidFill>
                  <a:schemeClr val="dk1"/>
                </a:solidFill>
                <a:latin typeface="Calibri" panose="020F0502020204030204" pitchFamily="34" charset="0"/>
                <a:cs typeface="Calibri" panose="020F0502020204030204" pitchFamily="34" charset="0"/>
              </a:rPr>
              <a:t>/To Do</a:t>
            </a: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 i="0">
                <a:solidFill>
                  <a:schemeClr val="dk1"/>
                </a:solidFill>
                <a:latin typeface="Calibri" panose="020F0502020204030204" pitchFamily="34" charset="0"/>
                <a:cs typeface="Calibri" panose="020F0502020204030204" pitchFamily="34" charset="0"/>
              </a:rPr>
              <a:t>Provide participants with a copy of the action planning template (electronic or hard copy). </a:t>
            </a: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n" i="0">
                <a:solidFill>
                  <a:schemeClr val="dk1"/>
                </a:solidFill>
                <a:latin typeface="Calibri" panose="020F0502020204030204" pitchFamily="34" charset="0"/>
                <a:cs typeface="Calibri" panose="020F0502020204030204" pitchFamily="34" charset="0"/>
              </a:rPr>
              <a:t>Review Action Planning Steps.</a:t>
            </a:r>
            <a:endParaRPr lang="en" b="0" i="0">
              <a:solidFill>
                <a:schemeClr val="dk1"/>
              </a:solidFill>
              <a:latin typeface="Calibri" panose="020F0502020204030204" pitchFamily="34" charset="0"/>
              <a:cs typeface="Calibri" panose="020F0502020204030204" pitchFamily="34" charset="0"/>
            </a:endParaRPr>
          </a:p>
          <a:p>
            <a:pPr marL="628650" lvl="1" indent="-171450" algn="l" rtl="0">
              <a:lnSpc>
                <a:spcPct val="115000"/>
              </a:lnSpc>
              <a:spcBef>
                <a:spcPts val="0"/>
              </a:spcBef>
              <a:spcAft>
                <a:spcPts val="0"/>
              </a:spcAft>
              <a:buClr>
                <a:schemeClr val="dk1"/>
              </a:buClr>
              <a:buSzPts val="1100"/>
              <a:buFont typeface="Courier New" panose="02070309020205020404" pitchFamily="49" charset="0"/>
              <a:buChar char="o"/>
            </a:pPr>
            <a:r>
              <a:rPr lang="en-US" b="0" i="0">
                <a:latin typeface="Calibri" panose="020F0502020204030204" pitchFamily="34" charset="0"/>
                <a:cs typeface="Calibri" panose="020F0502020204030204" pitchFamily="34" charset="0"/>
              </a:rPr>
              <a:t>Action Planned/Steps – "What?” This column outlines what the team is actually planning to do. Think of it as the key actions or strategies they believe will help them reach their goal. Each step should be specific, actionable, and aligned to their school or team priorities.</a:t>
            </a:r>
          </a:p>
          <a:p>
            <a:pPr marL="628650" lvl="1" indent="-171450" algn="l" rtl="0">
              <a:lnSpc>
                <a:spcPct val="115000"/>
              </a:lnSpc>
              <a:spcBef>
                <a:spcPts val="0"/>
              </a:spcBef>
              <a:spcAft>
                <a:spcPts val="0"/>
              </a:spcAft>
              <a:buClr>
                <a:schemeClr val="dk1"/>
              </a:buClr>
              <a:buSzPts val="1100"/>
              <a:buFont typeface="Courier New" panose="02070309020205020404" pitchFamily="49" charset="0"/>
              <a:buChar char="o"/>
            </a:pPr>
            <a:r>
              <a:rPr lang="en-US" b="0" i="0">
                <a:latin typeface="Calibri" panose="020F0502020204030204" pitchFamily="34" charset="0"/>
                <a:cs typeface="Calibri" panose="020F0502020204030204" pitchFamily="34" charset="0"/>
              </a:rPr>
              <a:t>Responsible Person(s) – "Who?” Here, the plan identifies the person or people responsible for ensuring each step is carried out. While implementation may be collaborative, assigning responsibility ensures accountability and avoids confusion about ownership.</a:t>
            </a:r>
          </a:p>
          <a:p>
            <a:pPr marL="628650" lvl="1" indent="-171450" algn="l" rtl="0">
              <a:lnSpc>
                <a:spcPct val="115000"/>
              </a:lnSpc>
              <a:spcBef>
                <a:spcPts val="0"/>
              </a:spcBef>
              <a:spcAft>
                <a:spcPts val="0"/>
              </a:spcAft>
              <a:buClr>
                <a:schemeClr val="dk1"/>
              </a:buClr>
              <a:buSzPts val="1100"/>
              <a:buFont typeface="Courier New" panose="02070309020205020404" pitchFamily="49" charset="0"/>
              <a:buChar char="o"/>
            </a:pPr>
            <a:r>
              <a:rPr lang="en-US" b="0" i="0">
                <a:latin typeface="Calibri" panose="020F0502020204030204" pitchFamily="34" charset="0"/>
                <a:cs typeface="Calibri" panose="020F0502020204030204" pitchFamily="34" charset="0"/>
              </a:rPr>
              <a:t>Timeline and Evidence of Implementation – "When?” This section includes the timeline for when actions will occur, along with the evidence that will confirm implementation. Evidence might include artifacts such as sign-in sheets, lesson plans, photos, or documentation that demonstrate the work is taking place as planned.</a:t>
            </a:r>
          </a:p>
          <a:p>
            <a:pPr marL="628650" lvl="1" indent="-171450" algn="l" rtl="0">
              <a:lnSpc>
                <a:spcPct val="115000"/>
              </a:lnSpc>
              <a:spcBef>
                <a:spcPts val="0"/>
              </a:spcBef>
              <a:spcAft>
                <a:spcPts val="0"/>
              </a:spcAft>
              <a:buClr>
                <a:schemeClr val="dk1"/>
              </a:buClr>
              <a:buSzPts val="1100"/>
              <a:buFont typeface="Courier New" panose="02070309020205020404" pitchFamily="49" charset="0"/>
              <a:buChar char="o"/>
            </a:pPr>
            <a:r>
              <a:rPr lang="en-US" b="0" i="0">
                <a:latin typeface="Calibri" panose="020F0502020204030204" pitchFamily="34" charset="0"/>
                <a:cs typeface="Calibri" panose="020F0502020204030204" pitchFamily="34" charset="0"/>
              </a:rPr>
              <a:t>Resources/Support Needed/Fidelity Measure – "How?” In this column, the team specifies what resources or support will be needed (such as professional development, materials, or coaching). Importantly, this is also where fidelity of implementation is addressed. The team defines how they will measure whether the action is being implemented as intended, using tools like checklists, observation rubrics, or walkthroughs.</a:t>
            </a:r>
          </a:p>
          <a:p>
            <a:pPr marL="628650" lvl="1" indent="-171450" algn="l" rtl="0">
              <a:lnSpc>
                <a:spcPct val="115000"/>
              </a:lnSpc>
              <a:spcBef>
                <a:spcPts val="0"/>
              </a:spcBef>
              <a:spcAft>
                <a:spcPts val="0"/>
              </a:spcAft>
              <a:buClr>
                <a:schemeClr val="dk1"/>
              </a:buClr>
              <a:buSzPts val="1100"/>
              <a:buFont typeface="Courier New" panose="02070309020205020404" pitchFamily="49" charset="0"/>
              <a:buChar char="o"/>
            </a:pPr>
            <a:r>
              <a:rPr lang="en-US" b="0" i="0">
                <a:latin typeface="Calibri" panose="020F0502020204030204" pitchFamily="34" charset="0"/>
                <a:cs typeface="Calibri" panose="020F0502020204030204" pitchFamily="34" charset="0"/>
              </a:rPr>
              <a:t>Review Date/Results – "So What?” This final column captures </a:t>
            </a:r>
            <a:r>
              <a:rPr lang="en-US" i="0">
                <a:latin typeface="Calibri" panose="020F0502020204030204" pitchFamily="34" charset="0"/>
                <a:cs typeface="Calibri" panose="020F0502020204030204" pitchFamily="34" charset="0"/>
              </a:rPr>
              <a:t>the scheduled review date and documents what the data reveals about the results. The team reflects on the effectiveness of the action: What impact did it have? Is it working? Should the plan be continued, revised, or stopped? This reflective step ensures that the action plan remains responsive and results-driven.</a:t>
            </a:r>
          </a:p>
          <a:p>
            <a:pPr marL="171450" marR="0" lvl="0" indent="-171450" algn="l" defTabSz="914400" rtl="0" eaLnBrk="1" fontAlgn="auto" latinLnBrk="0" hangingPunct="1">
              <a:lnSpc>
                <a:spcPct val="115000"/>
              </a:lnSpc>
              <a:spcBef>
                <a:spcPts val="0"/>
              </a:spcBef>
              <a:spcAft>
                <a:spcPts val="0"/>
              </a:spcAft>
              <a:buClr>
                <a:schemeClr val="dk1"/>
              </a:buClr>
              <a:buSzPts val="1100"/>
              <a:buFont typeface="Arial" panose="020B0604020202020204" pitchFamily="34" charset="0"/>
              <a:buChar char="•"/>
              <a:tabLst/>
              <a:defRPr/>
            </a:pPr>
            <a:r>
              <a:rPr lang="en" i="0">
                <a:solidFill>
                  <a:schemeClr val="dk1"/>
                </a:solidFill>
                <a:latin typeface="Calibri" panose="020F0502020204030204" pitchFamily="34" charset="0"/>
                <a:cs typeface="Calibri" panose="020F0502020204030204" pitchFamily="34" charset="0"/>
              </a:rPr>
              <a:t>Design action plan</a:t>
            </a:r>
          </a:p>
          <a:p>
            <a:pPr marL="628650" marR="0" lvl="1" indent="-171450" algn="l" defTabSz="914400" rtl="0" eaLnBrk="1" fontAlgn="auto" latinLnBrk="0" hangingPunct="1">
              <a:lnSpc>
                <a:spcPct val="115000"/>
              </a:lnSpc>
              <a:spcBef>
                <a:spcPts val="0"/>
              </a:spcBef>
              <a:spcAft>
                <a:spcPts val="0"/>
              </a:spcAft>
              <a:buClr>
                <a:schemeClr val="dk1"/>
              </a:buClr>
              <a:buSzPts val="1100"/>
              <a:buFont typeface="Courier New" panose="02070309020205020404" pitchFamily="49" charset="0"/>
              <a:buChar char="o"/>
              <a:tabLst/>
              <a:defRPr/>
            </a:pPr>
            <a:r>
              <a:rPr lang="en" i="0">
                <a:solidFill>
                  <a:schemeClr val="dk1"/>
                </a:solidFill>
                <a:latin typeface="Calibri" panose="020F0502020204030204" pitchFamily="34" charset="0"/>
                <a:cs typeface="Calibri" panose="020F0502020204030204" pitchFamily="34" charset="0"/>
              </a:rPr>
              <a:t>Individual teachers or teams can design their plans based on data collected from the self-assessment taken. </a:t>
            </a:r>
          </a:p>
          <a:p>
            <a:pPr marL="628650" marR="0" lvl="1" indent="-171450" algn="l" defTabSz="914400" rtl="0" eaLnBrk="1" fontAlgn="auto" latinLnBrk="0" hangingPunct="1">
              <a:lnSpc>
                <a:spcPct val="115000"/>
              </a:lnSpc>
              <a:spcBef>
                <a:spcPts val="0"/>
              </a:spcBef>
              <a:spcAft>
                <a:spcPts val="0"/>
              </a:spcAft>
              <a:buClr>
                <a:schemeClr val="dk1"/>
              </a:buClr>
              <a:buSzPts val="1100"/>
              <a:buFont typeface="Courier New" panose="02070309020205020404" pitchFamily="49" charset="0"/>
              <a:buChar char="o"/>
              <a:tabLst/>
              <a:defRPr/>
            </a:pPr>
            <a:r>
              <a:rPr lang="en">
                <a:solidFill>
                  <a:schemeClr val="dk1"/>
                </a:solidFill>
                <a:latin typeface="Calibri" panose="020F0502020204030204" pitchFamily="34" charset="0"/>
                <a:cs typeface="Calibri" panose="020F0502020204030204" pitchFamily="34" charset="0"/>
              </a:rPr>
              <a:t>Take some time to review the data collected on the self-assessment (Culture of Collective Responsibility Checklist) participants just took. </a:t>
            </a:r>
          </a:p>
          <a:p>
            <a:pPr marL="628650" marR="0" lvl="1" indent="-171450" algn="l" defTabSz="914400" rtl="0" eaLnBrk="1" fontAlgn="auto" latinLnBrk="0" hangingPunct="1">
              <a:lnSpc>
                <a:spcPct val="115000"/>
              </a:lnSpc>
              <a:spcBef>
                <a:spcPts val="0"/>
              </a:spcBef>
              <a:spcAft>
                <a:spcPts val="0"/>
              </a:spcAft>
              <a:buClr>
                <a:schemeClr val="dk1"/>
              </a:buClr>
              <a:buSzPts val="1100"/>
              <a:buFont typeface="Courier New" panose="02070309020205020404" pitchFamily="49" charset="0"/>
              <a:buChar char="o"/>
              <a:tabLst/>
              <a:defRPr/>
            </a:pPr>
            <a:r>
              <a:rPr lang="en">
                <a:solidFill>
                  <a:schemeClr val="dk1"/>
                </a:solidFill>
                <a:latin typeface="Calibri" panose="020F0502020204030204" pitchFamily="34" charset="0"/>
                <a:cs typeface="Calibri" panose="020F0502020204030204" pitchFamily="34" charset="0"/>
              </a:rPr>
              <a:t>Use the data to help design an action plan (Handout CT 1.7) to promote a culture of collective responsibility. </a:t>
            </a:r>
          </a:p>
          <a:p>
            <a:pPr marL="628650" marR="0" lvl="1" indent="-171450" algn="l" defTabSz="914400" rtl="0" eaLnBrk="1" fontAlgn="auto" latinLnBrk="0" hangingPunct="1">
              <a:lnSpc>
                <a:spcPct val="115000"/>
              </a:lnSpc>
              <a:spcBef>
                <a:spcPts val="0"/>
              </a:spcBef>
              <a:spcAft>
                <a:spcPts val="0"/>
              </a:spcAft>
              <a:buClr>
                <a:schemeClr val="dk1"/>
              </a:buClr>
              <a:buSzPts val="1100"/>
              <a:buFont typeface="Courier New" panose="02070309020205020404" pitchFamily="49" charset="0"/>
              <a:buChar char="o"/>
              <a:tabLst/>
              <a:defRPr/>
            </a:pPr>
            <a:r>
              <a:rPr lang="en" i="0">
                <a:solidFill>
                  <a:schemeClr val="dk1"/>
                </a:solidFill>
                <a:latin typeface="Calibri" panose="020F0502020204030204" pitchFamily="34" charset="0"/>
                <a:cs typeface="Calibri" panose="020F0502020204030204" pitchFamily="34" charset="0"/>
              </a:rPr>
              <a:t>One or more focus areas may be addressed. </a:t>
            </a:r>
          </a:p>
          <a:p>
            <a:pPr marL="628650" marR="0" lvl="1" indent="-171450" algn="l" defTabSz="914400" rtl="0" eaLnBrk="1" fontAlgn="auto" latinLnBrk="0" hangingPunct="1">
              <a:lnSpc>
                <a:spcPct val="115000"/>
              </a:lnSpc>
              <a:spcBef>
                <a:spcPts val="0"/>
              </a:spcBef>
              <a:spcAft>
                <a:spcPts val="0"/>
              </a:spcAft>
              <a:buClr>
                <a:schemeClr val="dk1"/>
              </a:buClr>
              <a:buSzPts val="1100"/>
              <a:buFont typeface="Courier New" panose="02070309020205020404" pitchFamily="49" charset="0"/>
              <a:buChar char="o"/>
              <a:tabLst/>
              <a:defRPr/>
            </a:pPr>
            <a:r>
              <a:rPr lang="en">
                <a:solidFill>
                  <a:schemeClr val="dk1"/>
                </a:solidFill>
                <a:latin typeface="Calibri" panose="020F0502020204030204" pitchFamily="34" charset="0"/>
                <a:cs typeface="Calibri" panose="020F0502020204030204" pitchFamily="34" charset="0"/>
              </a:rPr>
              <a:t>You might work to develop a plan individually or collaboratively with a team. </a:t>
            </a:r>
          </a:p>
          <a:p>
            <a:pPr marL="628650" marR="0" lvl="1" indent="-171450" algn="l" defTabSz="914400" rtl="0" eaLnBrk="1" fontAlgn="auto" latinLnBrk="0" hangingPunct="1">
              <a:lnSpc>
                <a:spcPct val="115000"/>
              </a:lnSpc>
              <a:spcBef>
                <a:spcPts val="0"/>
              </a:spcBef>
              <a:spcAft>
                <a:spcPts val="0"/>
              </a:spcAft>
              <a:buClr>
                <a:schemeClr val="dk1"/>
              </a:buClr>
              <a:buSzPts val="1100"/>
              <a:buFont typeface="Courier New" panose="02070309020205020404" pitchFamily="49" charset="0"/>
              <a:buChar char="o"/>
              <a:tabLst/>
              <a:defRPr/>
            </a:pPr>
            <a:r>
              <a:rPr lang="en">
                <a:solidFill>
                  <a:schemeClr val="dk1"/>
                </a:solidFill>
                <a:latin typeface="Calibri" panose="020F0502020204030204" pitchFamily="34" charset="0"/>
                <a:cs typeface="Calibri" panose="020F0502020204030204" pitchFamily="34" charset="0"/>
              </a:rPr>
              <a:t>Be sure to include the actions that will be taken; who will take the actions; a timeline for completing your work; resources and support needed; as well as follow-up that details the results. </a:t>
            </a:r>
          </a:p>
          <a:p>
            <a:pPr marL="628650" marR="0" lvl="1" indent="-171450" algn="l" defTabSz="914400" rtl="0" eaLnBrk="1" fontAlgn="auto" latinLnBrk="0" hangingPunct="1">
              <a:lnSpc>
                <a:spcPct val="115000"/>
              </a:lnSpc>
              <a:spcBef>
                <a:spcPts val="0"/>
              </a:spcBef>
              <a:spcAft>
                <a:spcPts val="0"/>
              </a:spcAft>
              <a:buClr>
                <a:schemeClr val="dk1"/>
              </a:buClr>
              <a:buSzPts val="1100"/>
              <a:buFont typeface="Courier New" panose="02070309020205020404" pitchFamily="49" charset="0"/>
              <a:buChar char="o"/>
              <a:tabLst/>
              <a:defRPr/>
            </a:pPr>
            <a:r>
              <a:rPr lang="en">
                <a:solidFill>
                  <a:schemeClr val="dk1"/>
                </a:solidFill>
                <a:latin typeface="Calibri" panose="020F0502020204030204" pitchFamily="34" charset="0"/>
                <a:cs typeface="Calibri" panose="020F0502020204030204" pitchFamily="34" charset="0"/>
              </a:rPr>
              <a:t>We will take a bit of time to discuss your next steps with the group.</a:t>
            </a:r>
            <a:endParaRPr>
              <a:solidFill>
                <a:schemeClr val="dk1"/>
              </a:solidFill>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4034619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a:extLst>
            <a:ext uri="{FF2B5EF4-FFF2-40B4-BE49-F238E27FC236}">
              <a16:creationId xmlns:a16="http://schemas.microsoft.com/office/drawing/2014/main" id="{368BD273-81FA-3A07-437F-811C8BB963C4}"/>
            </a:ext>
          </a:extLst>
        </p:cNvPr>
        <p:cNvGrpSpPr/>
        <p:nvPr/>
      </p:nvGrpSpPr>
      <p:grpSpPr>
        <a:xfrm>
          <a:off x="0" y="0"/>
          <a:ext cx="0" cy="0"/>
          <a:chOff x="0" y="0"/>
          <a:chExt cx="0" cy="0"/>
        </a:xfrm>
      </p:grpSpPr>
      <p:sp>
        <p:nvSpPr>
          <p:cNvPr id="849" name="Google Shape;849;g2fca96be22a_0_110:notes">
            <a:extLst>
              <a:ext uri="{FF2B5EF4-FFF2-40B4-BE49-F238E27FC236}">
                <a16:creationId xmlns:a16="http://schemas.microsoft.com/office/drawing/2014/main" id="{A71B9444-4E55-5B23-5930-C75C13BC9B9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0" name="Google Shape;850;g2fca96be22a_0_110:notes">
            <a:extLst>
              <a:ext uri="{FF2B5EF4-FFF2-40B4-BE49-F238E27FC236}">
                <a16:creationId xmlns:a16="http://schemas.microsoft.com/office/drawing/2014/main" id="{7A7CD499-6EC3-2058-F74B-4ED992EAD28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chemeClr val="dk1"/>
                </a:solidFill>
                <a:latin typeface="Calibri" panose="020F0502020204030204" pitchFamily="34" charset="0"/>
                <a:cs typeface="Calibri" panose="020F0502020204030204" pitchFamily="34" charset="0"/>
              </a:rPr>
              <a:t>To Know/To Do/To Say</a:t>
            </a:r>
            <a:endParaRPr b="1">
              <a:solidFill>
                <a:schemeClr val="dk1"/>
              </a:solidFill>
              <a:latin typeface="Calibri" panose="020F0502020204030204" pitchFamily="34" charset="0"/>
              <a:cs typeface="Calibri" panose="020F0502020204030204" pitchFamily="34" charset="0"/>
            </a:endParaRPr>
          </a:p>
          <a:p>
            <a:pPr marL="171450" lvl="0" indent="-171450" algn="l" rtl="0">
              <a:lnSpc>
                <a:spcPct val="115000"/>
              </a:lnSpc>
              <a:spcBef>
                <a:spcPts val="0"/>
              </a:spcBef>
              <a:spcAft>
                <a:spcPts val="0"/>
              </a:spcAft>
              <a:buFont typeface="Arial" panose="020B0604020202020204" pitchFamily="34" charset="0"/>
              <a:buChar char="•"/>
            </a:pPr>
            <a:r>
              <a:rPr lang="en">
                <a:solidFill>
                  <a:schemeClr val="dk1"/>
                </a:solidFill>
                <a:latin typeface="Calibri" panose="020F0502020204030204" pitchFamily="34" charset="0"/>
                <a:cs typeface="Calibri" panose="020F0502020204030204" pitchFamily="34" charset="0"/>
              </a:rPr>
              <a:t>Choose how to close this part of the training and include your contact information.</a:t>
            </a:r>
          </a:p>
          <a:p>
            <a:pPr marL="171450" lvl="0" indent="-171450" algn="l" rtl="0">
              <a:lnSpc>
                <a:spcPct val="115000"/>
              </a:lnSpc>
              <a:spcBef>
                <a:spcPts val="0"/>
              </a:spcBef>
              <a:spcAft>
                <a:spcPts val="0"/>
              </a:spcAft>
              <a:buFont typeface="Arial" panose="020B0604020202020204" pitchFamily="34" charset="0"/>
              <a:buChar char="•"/>
            </a:pPr>
            <a:r>
              <a:rPr lang="en">
                <a:solidFill>
                  <a:schemeClr val="dk1"/>
                </a:solidFill>
                <a:latin typeface="Calibri" panose="020F0502020204030204" pitchFamily="34" charset="0"/>
                <a:cs typeface="Calibri" panose="020F0502020204030204" pitchFamily="34" charset="0"/>
              </a:rPr>
              <a:t>Make sure participants know when the next training is scheduled.</a:t>
            </a:r>
          </a:p>
          <a:p>
            <a:pPr marL="171450" lvl="0" indent="-171450" algn="l" rtl="0">
              <a:lnSpc>
                <a:spcPct val="115000"/>
              </a:lnSpc>
              <a:spcBef>
                <a:spcPts val="0"/>
              </a:spcBef>
              <a:spcAft>
                <a:spcPts val="0"/>
              </a:spcAft>
              <a:buFont typeface="Arial" panose="020B0604020202020204" pitchFamily="34" charset="0"/>
              <a:buChar char="•"/>
            </a:pPr>
            <a:r>
              <a:rPr lang="en">
                <a:solidFill>
                  <a:schemeClr val="dk1"/>
                </a:solidFill>
                <a:latin typeface="Calibri" panose="020F0502020204030204" pitchFamily="34" charset="0"/>
                <a:cs typeface="Calibri" panose="020F0502020204030204" pitchFamily="34" charset="0"/>
              </a:rPr>
              <a:t>You might want to review what the next trainings will cover.</a:t>
            </a:r>
          </a:p>
          <a:p>
            <a:pPr marL="171450" lvl="0" indent="-171450" algn="l" rtl="0">
              <a:lnSpc>
                <a:spcPct val="115000"/>
              </a:lnSpc>
              <a:spcBef>
                <a:spcPts val="0"/>
              </a:spcBef>
              <a:spcAft>
                <a:spcPts val="0"/>
              </a:spcAft>
              <a:buFont typeface="Arial" panose="020B0604020202020204" pitchFamily="34" charset="0"/>
              <a:buChar char="•"/>
            </a:pPr>
            <a:r>
              <a:rPr lang="en">
                <a:solidFill>
                  <a:schemeClr val="dk1"/>
                </a:solidFill>
                <a:latin typeface="Calibri" panose="020F0502020204030204" pitchFamily="34" charset="0"/>
                <a:cs typeface="Calibri" panose="020F0502020204030204" pitchFamily="34" charset="0"/>
              </a:rPr>
              <a:t>Show the reference slides if appropriate.</a:t>
            </a:r>
            <a:endParaRPr>
              <a:solidFill>
                <a:schemeClr val="dk1"/>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176980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a:extLst>
            <a:ext uri="{FF2B5EF4-FFF2-40B4-BE49-F238E27FC236}">
              <a16:creationId xmlns:a16="http://schemas.microsoft.com/office/drawing/2014/main" id="{5F53B6CD-E38E-A372-79EC-34D1E3AD3876}"/>
            </a:ext>
          </a:extLst>
        </p:cNvPr>
        <p:cNvGrpSpPr/>
        <p:nvPr/>
      </p:nvGrpSpPr>
      <p:grpSpPr>
        <a:xfrm>
          <a:off x="0" y="0"/>
          <a:ext cx="0" cy="0"/>
          <a:chOff x="0" y="0"/>
          <a:chExt cx="0" cy="0"/>
        </a:xfrm>
      </p:grpSpPr>
      <p:sp>
        <p:nvSpPr>
          <p:cNvPr id="855" name="Google Shape;855;g26eb7c63b8d_0_13:notes">
            <a:extLst>
              <a:ext uri="{FF2B5EF4-FFF2-40B4-BE49-F238E27FC236}">
                <a16:creationId xmlns:a16="http://schemas.microsoft.com/office/drawing/2014/main" id="{4E9B20A9-FDBD-A33A-5416-6FADE696D17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26eb7c63b8d_0_13:notes">
            <a:extLst>
              <a:ext uri="{FF2B5EF4-FFF2-40B4-BE49-F238E27FC236}">
                <a16:creationId xmlns:a16="http://schemas.microsoft.com/office/drawing/2014/main" id="{79A98DE8-CBFB-D050-11BC-9759845747B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2592817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a:extLst>
            <a:ext uri="{FF2B5EF4-FFF2-40B4-BE49-F238E27FC236}">
              <a16:creationId xmlns:a16="http://schemas.microsoft.com/office/drawing/2014/main" id="{DFD625EA-E9E0-7BC8-C29D-E6C9AACFB7A0}"/>
            </a:ext>
          </a:extLst>
        </p:cNvPr>
        <p:cNvGrpSpPr/>
        <p:nvPr/>
      </p:nvGrpSpPr>
      <p:grpSpPr>
        <a:xfrm>
          <a:off x="0" y="0"/>
          <a:ext cx="0" cy="0"/>
          <a:chOff x="0" y="0"/>
          <a:chExt cx="0" cy="0"/>
        </a:xfrm>
      </p:grpSpPr>
      <p:sp>
        <p:nvSpPr>
          <p:cNvPr id="855" name="Google Shape;855;g26eb7c63b8d_0_13:notes">
            <a:extLst>
              <a:ext uri="{FF2B5EF4-FFF2-40B4-BE49-F238E27FC236}">
                <a16:creationId xmlns:a16="http://schemas.microsoft.com/office/drawing/2014/main" id="{DBBC170B-D5D5-4F19-CA26-3219DF76252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26eb7c63b8d_0_13:notes">
            <a:extLst>
              <a:ext uri="{FF2B5EF4-FFF2-40B4-BE49-F238E27FC236}">
                <a16:creationId xmlns:a16="http://schemas.microsoft.com/office/drawing/2014/main" id="{AD761960-41DD-E1CC-396B-D5C78262006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7010389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a:extLst>
            <a:ext uri="{FF2B5EF4-FFF2-40B4-BE49-F238E27FC236}">
              <a16:creationId xmlns:a16="http://schemas.microsoft.com/office/drawing/2014/main" id="{D2DA56C9-313B-BA4A-FB61-11D656E96CF9}"/>
            </a:ext>
          </a:extLst>
        </p:cNvPr>
        <p:cNvGrpSpPr/>
        <p:nvPr/>
      </p:nvGrpSpPr>
      <p:grpSpPr>
        <a:xfrm>
          <a:off x="0" y="0"/>
          <a:ext cx="0" cy="0"/>
          <a:chOff x="0" y="0"/>
          <a:chExt cx="0" cy="0"/>
        </a:xfrm>
      </p:grpSpPr>
      <p:sp>
        <p:nvSpPr>
          <p:cNvPr id="855" name="Google Shape;855;g26eb7c63b8d_0_13:notes">
            <a:extLst>
              <a:ext uri="{FF2B5EF4-FFF2-40B4-BE49-F238E27FC236}">
                <a16:creationId xmlns:a16="http://schemas.microsoft.com/office/drawing/2014/main" id="{3A9A02B4-8F8B-EEF4-5FCB-25839472B5D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26eb7c63b8d_0_13:notes">
            <a:extLst>
              <a:ext uri="{FF2B5EF4-FFF2-40B4-BE49-F238E27FC236}">
                <a16:creationId xmlns:a16="http://schemas.microsoft.com/office/drawing/2014/main" id="{DE05E659-1265-1B34-41F0-BBA397796DE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972284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a:extLst>
            <a:ext uri="{FF2B5EF4-FFF2-40B4-BE49-F238E27FC236}">
              <a16:creationId xmlns:a16="http://schemas.microsoft.com/office/drawing/2014/main" id="{4F164D8D-2CD3-5C5F-2359-1F8407A0EC40}"/>
            </a:ext>
          </a:extLst>
        </p:cNvPr>
        <p:cNvGrpSpPr/>
        <p:nvPr/>
      </p:nvGrpSpPr>
      <p:grpSpPr>
        <a:xfrm>
          <a:off x="0" y="0"/>
          <a:ext cx="0" cy="0"/>
          <a:chOff x="0" y="0"/>
          <a:chExt cx="0" cy="0"/>
        </a:xfrm>
      </p:grpSpPr>
      <p:sp>
        <p:nvSpPr>
          <p:cNvPr id="855" name="Google Shape;855;g26eb7c63b8d_0_13:notes">
            <a:extLst>
              <a:ext uri="{FF2B5EF4-FFF2-40B4-BE49-F238E27FC236}">
                <a16:creationId xmlns:a16="http://schemas.microsoft.com/office/drawing/2014/main" id="{A45E9073-8B06-3F9C-84B2-EE6C4B5E77E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26eb7c63b8d_0_13:notes">
            <a:extLst>
              <a:ext uri="{FF2B5EF4-FFF2-40B4-BE49-F238E27FC236}">
                <a16:creationId xmlns:a16="http://schemas.microsoft.com/office/drawing/2014/main" id="{9B0367A3-DD5C-37EC-0748-6E9F6BF38DA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2174552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a:extLst>
            <a:ext uri="{FF2B5EF4-FFF2-40B4-BE49-F238E27FC236}">
              <a16:creationId xmlns:a16="http://schemas.microsoft.com/office/drawing/2014/main" id="{28F4C780-7130-F69F-D326-2B06A9BDB3D7}"/>
            </a:ext>
          </a:extLst>
        </p:cNvPr>
        <p:cNvGrpSpPr/>
        <p:nvPr/>
      </p:nvGrpSpPr>
      <p:grpSpPr>
        <a:xfrm>
          <a:off x="0" y="0"/>
          <a:ext cx="0" cy="0"/>
          <a:chOff x="0" y="0"/>
          <a:chExt cx="0" cy="0"/>
        </a:xfrm>
      </p:grpSpPr>
      <p:sp>
        <p:nvSpPr>
          <p:cNvPr id="855" name="Google Shape;855;g26eb7c63b8d_0_13:notes">
            <a:extLst>
              <a:ext uri="{FF2B5EF4-FFF2-40B4-BE49-F238E27FC236}">
                <a16:creationId xmlns:a16="http://schemas.microsoft.com/office/drawing/2014/main" id="{54558023-D9B0-DFDC-D52E-14C734BB672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26eb7c63b8d_0_13:notes">
            <a:extLst>
              <a:ext uri="{FF2B5EF4-FFF2-40B4-BE49-F238E27FC236}">
                <a16:creationId xmlns:a16="http://schemas.microsoft.com/office/drawing/2014/main" id="{F056E02D-6699-4773-6248-E357A3DD51E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37357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 name="Google Shape;281;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100" b="1">
                <a:latin typeface="Calibri"/>
                <a:cs typeface="Calibri"/>
                <a:sym typeface="Arial"/>
              </a:rPr>
              <a:t>Handout CT 1.3</a:t>
            </a:r>
          </a:p>
          <a:p>
            <a:pPr marL="0" lvl="0" indent="0" algn="l" rtl="0">
              <a:lnSpc>
                <a:spcPct val="100000"/>
              </a:lnSpc>
              <a:spcBef>
                <a:spcPts val="0"/>
              </a:spcBef>
              <a:spcAft>
                <a:spcPts val="0"/>
              </a:spcAft>
              <a:buSzPts val="1100"/>
              <a:buNone/>
            </a:pPr>
            <a:r>
              <a:rPr lang="en" sz="1100" b="0">
                <a:latin typeface="Calibri"/>
                <a:cs typeface="Calibri"/>
                <a:sym typeface="Arial"/>
              </a:rPr>
              <a:t>Collaborative Teams Key Terms</a:t>
            </a:r>
            <a:endParaRPr>
              <a:latin typeface="Calibri"/>
              <a:cs typeface="Calibri"/>
            </a:endParaRPr>
          </a:p>
          <a:p>
            <a:pPr marL="0" lvl="0" indent="0" algn="l" rtl="0">
              <a:lnSpc>
                <a:spcPct val="100000"/>
              </a:lnSpc>
              <a:spcBef>
                <a:spcPts val="0"/>
              </a:spcBef>
              <a:spcAft>
                <a:spcPts val="0"/>
              </a:spcAft>
              <a:buSzPts val="1100"/>
              <a:buNone/>
            </a:pPr>
            <a:endParaRPr sz="1100" b="1">
              <a:latin typeface="Calibri" panose="020F0502020204030204" pitchFamily="34" charset="0"/>
              <a:cs typeface="Calibri" panose="020F0502020204030204" pitchFamily="34" charset="0"/>
              <a:sym typeface="Arial"/>
            </a:endParaRPr>
          </a:p>
          <a:p>
            <a:pPr marL="0" lvl="0" indent="0" algn="l" rtl="0">
              <a:lnSpc>
                <a:spcPct val="100000"/>
              </a:lnSpc>
              <a:spcBef>
                <a:spcPts val="0"/>
              </a:spcBef>
              <a:spcAft>
                <a:spcPts val="0"/>
              </a:spcAft>
              <a:buSzPts val="1100"/>
              <a:buNone/>
            </a:pPr>
            <a:r>
              <a:rPr lang="en" sz="1100" b="1">
                <a:latin typeface="Calibri"/>
                <a:cs typeface="Calibri"/>
                <a:sym typeface="Arial"/>
              </a:rPr>
              <a:t>To Know/To Do</a:t>
            </a:r>
            <a:endParaRPr>
              <a:latin typeface="Calibri"/>
              <a:cs typeface="Calibri"/>
            </a:endParaRPr>
          </a:p>
          <a:p>
            <a:pPr marL="0" lvl="0" indent="0" algn="l" rtl="0">
              <a:lnSpc>
                <a:spcPct val="100000"/>
              </a:lnSpc>
              <a:spcBef>
                <a:spcPts val="0"/>
              </a:spcBef>
              <a:spcAft>
                <a:spcPts val="0"/>
              </a:spcAft>
              <a:buSzPts val="1100"/>
              <a:buNone/>
            </a:pPr>
            <a:r>
              <a:rPr lang="en" sz="1100">
                <a:latin typeface="Calibri" panose="020F0502020204030204" pitchFamily="34" charset="0"/>
                <a:cs typeface="Calibri" panose="020F0502020204030204" pitchFamily="34" charset="0"/>
                <a:sym typeface="Arial"/>
              </a:rPr>
              <a:t>Key terms that align with each Essential Function can be found in the notes section at the beginning of each module. </a:t>
            </a:r>
            <a:r>
              <a:rPr lang="en">
                <a:latin typeface="Calibri" panose="020F0502020204030204" pitchFamily="34" charset="0"/>
                <a:cs typeface="Calibri" panose="020F0502020204030204" pitchFamily="34" charset="0"/>
              </a:rPr>
              <a:t>Presenters may choose to provide participants with Handout 1.3, which contains terms associated with the module. Another consideration is to provide table copies of this handout.</a:t>
            </a:r>
            <a:endParaRPr>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None/>
            </a:pPr>
            <a:endParaRPr sz="1100" b="1">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SzPts val="1100"/>
              <a:buNone/>
            </a:pPr>
            <a:r>
              <a:rPr lang="en" sz="1200" b="1">
                <a:solidFill>
                  <a:schemeClr val="tx1"/>
                </a:solidFill>
                <a:latin typeface="Calibri" panose="020F0502020204030204" pitchFamily="34" charset="0"/>
                <a:cs typeface="Calibri" panose="020F0502020204030204" pitchFamily="34" charset="0"/>
                <a:sym typeface="Arial"/>
              </a:rPr>
              <a:t>References </a:t>
            </a:r>
            <a:r>
              <a:rPr lang="en" sz="1200">
                <a:solidFill>
                  <a:schemeClr val="tx1"/>
                </a:solidFill>
                <a:latin typeface="Calibri" panose="020F0502020204030204" pitchFamily="34" charset="0"/>
                <a:cs typeface="Calibri" panose="020F0502020204030204" pitchFamily="34" charset="0"/>
                <a:sym typeface="Arial"/>
              </a:rPr>
              <a:t>(adapted from)</a:t>
            </a:r>
            <a:endParaRPr sz="1200">
              <a:solidFill>
                <a:schemeClr val="tx1"/>
              </a:solidFill>
              <a:latin typeface="Calibri" panose="020F0502020204030204" pitchFamily="34" charset="0"/>
              <a:cs typeface="Calibri" panose="020F0502020204030204" pitchFamily="34" charset="0"/>
            </a:endParaRPr>
          </a:p>
          <a:p>
            <a:pPr marL="171450" indent="-171450">
              <a:spcAft>
                <a:spcPts val="600"/>
              </a:spcAft>
              <a:buFont typeface="Arial" panose="020B0604020202020204" pitchFamily="34" charset="0"/>
              <a:buChar char="•"/>
            </a:pPr>
            <a:r>
              <a:rPr lang="en" sz="1200">
                <a:solidFill>
                  <a:schemeClr val="tx1"/>
                </a:solidFill>
                <a:latin typeface="Calibri" panose="020F0502020204030204" pitchFamily="34" charset="0"/>
                <a:cs typeface="Calibri" panose="020F0502020204030204" pitchFamily="34" charset="0"/>
                <a:sym typeface="Arial"/>
              </a:rPr>
              <a:t>Bloomberg, P., &amp; Pitchford, B. (</a:t>
            </a:r>
            <a:r>
              <a:rPr lang="en" sz="1200">
                <a:solidFill>
                  <a:schemeClr val="tx1"/>
                </a:solidFill>
                <a:latin typeface="Calibri" panose="020F0502020204030204" pitchFamily="34" charset="0"/>
                <a:cs typeface="Calibri" panose="020F0502020204030204" pitchFamily="34" charset="0"/>
              </a:rPr>
              <a:t>2016</a:t>
            </a:r>
            <a:r>
              <a:rPr lang="en" sz="1200">
                <a:solidFill>
                  <a:schemeClr val="tx1"/>
                </a:solidFill>
                <a:latin typeface="Calibri" panose="020F0502020204030204" pitchFamily="34" charset="0"/>
                <a:cs typeface="Calibri" panose="020F0502020204030204" pitchFamily="34" charset="0"/>
                <a:sym typeface="Arial"/>
              </a:rPr>
              <a:t>). </a:t>
            </a:r>
            <a:r>
              <a:rPr lang="en" sz="1200" i="1">
                <a:solidFill>
                  <a:schemeClr val="tx1"/>
                </a:solidFill>
                <a:latin typeface="Calibri" panose="020F0502020204030204" pitchFamily="34" charset="0"/>
                <a:cs typeface="Calibri" panose="020F0502020204030204" pitchFamily="34" charset="0"/>
                <a:sym typeface="Arial"/>
              </a:rPr>
              <a:t>Leading impact teams: Building a culture of efficacy</a:t>
            </a:r>
            <a:r>
              <a:rPr lang="en" sz="1200" i="1">
                <a:solidFill>
                  <a:schemeClr val="tx1"/>
                </a:solidFill>
                <a:latin typeface="Calibri" panose="020F0502020204030204" pitchFamily="34" charset="0"/>
                <a:cs typeface="Calibri" panose="020F0502020204030204" pitchFamily="34" charset="0"/>
              </a:rPr>
              <a:t> </a:t>
            </a:r>
            <a:r>
              <a:rPr lang="en-US">
                <a:solidFill>
                  <a:schemeClr val="tx1"/>
                </a:solidFill>
                <a:latin typeface="Calibri" panose="020F0502020204030204" pitchFamily="34" charset="0"/>
                <a:cs typeface="Calibri" panose="020F0502020204030204" pitchFamily="34" charset="0"/>
              </a:rPr>
              <a:t>(1st ed.).</a:t>
            </a:r>
            <a:r>
              <a:rPr lang="en" sz="1200">
                <a:solidFill>
                  <a:schemeClr val="tx1"/>
                </a:solidFill>
                <a:latin typeface="Calibri" panose="020F0502020204030204" pitchFamily="34" charset="0"/>
                <a:cs typeface="Calibri" panose="020F0502020204030204" pitchFamily="34" charset="0"/>
                <a:sym typeface="Arial"/>
              </a:rPr>
              <a:t> Corwin.</a:t>
            </a:r>
            <a:endParaRPr lang="en" sz="1200">
              <a:solidFill>
                <a:schemeClr val="tx1"/>
              </a:solidFill>
              <a:latin typeface="Calibri" panose="020F0502020204030204" pitchFamily="34" charset="0"/>
              <a:cs typeface="Calibri" panose="020F0502020204030204" pitchFamily="34" charset="0"/>
            </a:endParaRPr>
          </a:p>
          <a:p>
            <a:pPr marL="171450" marR="0" lvl="0" indent="-171450" algn="l" rtl="0">
              <a:lnSpc>
                <a:spcPct val="100000"/>
              </a:lnSpc>
              <a:spcBef>
                <a:spcPts val="0"/>
              </a:spcBef>
              <a:spcAft>
                <a:spcPts val="600"/>
              </a:spcAft>
              <a:buSzPts val="1100"/>
              <a:buFont typeface="Arial" panose="020B0604020202020204" pitchFamily="34" charset="0"/>
              <a:buChar char="•"/>
            </a:pPr>
            <a:r>
              <a:rPr lang="en" sz="1200">
                <a:solidFill>
                  <a:schemeClr val="tx1"/>
                </a:solidFill>
                <a:latin typeface="Calibri"/>
                <a:cs typeface="Calibri"/>
                <a:sym typeface="Arial"/>
              </a:rPr>
              <a:t>Ferriter, W.</a:t>
            </a:r>
            <a:r>
              <a:rPr lang="en" sz="1200">
                <a:solidFill>
                  <a:schemeClr val="tx1"/>
                </a:solidFill>
                <a:latin typeface="Calibri"/>
                <a:cs typeface="Calibri"/>
              </a:rPr>
              <a:t>M.</a:t>
            </a:r>
            <a:r>
              <a:rPr lang="en" sz="1200">
                <a:solidFill>
                  <a:schemeClr val="tx1"/>
                </a:solidFill>
                <a:latin typeface="Calibri"/>
                <a:cs typeface="Calibri"/>
                <a:sym typeface="Arial"/>
              </a:rPr>
              <a:t> (2020, April 7). </a:t>
            </a:r>
            <a:r>
              <a:rPr lang="en" sz="1200" i="1">
                <a:solidFill>
                  <a:schemeClr val="tx1"/>
                </a:solidFill>
                <a:latin typeface="Calibri"/>
                <a:cs typeface="Calibri"/>
                <a:sym typeface="Arial"/>
              </a:rPr>
              <a:t>Spotting collaborative teams with high levels of collective efficacy</a:t>
            </a:r>
            <a:r>
              <a:rPr lang="en" sz="1200">
                <a:solidFill>
                  <a:schemeClr val="tx1"/>
                </a:solidFill>
                <a:latin typeface="Calibri"/>
                <a:cs typeface="Calibri"/>
                <a:sym typeface="Arial"/>
              </a:rPr>
              <a:t>. Solution Tree. </a:t>
            </a:r>
            <a:r>
              <a:rPr lang="en" sz="1200" u="sng">
                <a:solidFill>
                  <a:schemeClr val="tx1"/>
                </a:solidFill>
                <a:latin typeface="Calibri"/>
                <a:cs typeface="Calibri"/>
                <a:sym typeface="Arial"/>
                <a:hlinkClick r:id="rId3">
                  <a:extLst>
                    <a:ext uri="{A12FA001-AC4F-418D-AE19-62706E023703}">
                      <ahyp:hlinkClr xmlns:ahyp="http://schemas.microsoft.com/office/drawing/2018/hyperlinkcolor" val="tx"/>
                    </a:ext>
                  </a:extLst>
                </a:hlinkClick>
              </a:rPr>
              <a:t>https://www.solutiontree.com/blog/spotting-collaborative-teams-with-high-levels-of-collective-efficacy/</a:t>
            </a:r>
            <a:endParaRPr lang="en" sz="1200" u="sng">
              <a:solidFill>
                <a:schemeClr val="tx1"/>
              </a:solidFill>
              <a:latin typeface="Calibri"/>
              <a:cs typeface="Calibri"/>
            </a:endParaRPr>
          </a:p>
          <a:p>
            <a:pPr marL="171450" indent="-171450">
              <a:spcAft>
                <a:spcPts val="600"/>
              </a:spcAft>
              <a:buFont typeface="Arial" panose="020B0604020202020204" pitchFamily="34" charset="0"/>
              <a:buChar char="•"/>
            </a:pPr>
            <a:r>
              <a:rPr lang="en" sz="1200">
                <a:solidFill>
                  <a:schemeClr val="tx1"/>
                </a:solidFill>
                <a:latin typeface="Calibri"/>
                <a:cs typeface="Calibri"/>
                <a:sym typeface="Arial"/>
              </a:rPr>
              <a:t>Hattie, J</a:t>
            </a:r>
            <a:r>
              <a:rPr lang="en" sz="1200">
                <a:solidFill>
                  <a:schemeClr val="tx1"/>
                </a:solidFill>
                <a:latin typeface="Calibri"/>
                <a:cs typeface="Calibri"/>
              </a:rPr>
              <a:t>.,</a:t>
            </a:r>
            <a:r>
              <a:rPr lang="en" sz="1200">
                <a:solidFill>
                  <a:schemeClr val="tx1"/>
                </a:solidFill>
                <a:latin typeface="Calibri"/>
                <a:cs typeface="Calibri"/>
                <a:sym typeface="Arial"/>
              </a:rPr>
              <a:t> &amp; Zierer, K. (2017).</a:t>
            </a:r>
            <a:r>
              <a:rPr lang="en" sz="1200" i="1">
                <a:solidFill>
                  <a:schemeClr val="tx1"/>
                </a:solidFill>
                <a:latin typeface="Calibri"/>
                <a:cs typeface="Calibri"/>
                <a:sym typeface="Arial"/>
              </a:rPr>
              <a:t> 10 m</a:t>
            </a:r>
            <a:r>
              <a:rPr lang="en" sz="1200" i="1">
                <a:solidFill>
                  <a:schemeClr val="tx1"/>
                </a:solidFill>
                <a:latin typeface="Calibri"/>
                <a:cs typeface="Calibri"/>
              </a:rPr>
              <a:t>indframes</a:t>
            </a:r>
            <a:r>
              <a:rPr lang="en" sz="1200" i="1">
                <a:solidFill>
                  <a:schemeClr val="tx1"/>
                </a:solidFill>
                <a:latin typeface="Calibri"/>
                <a:cs typeface="Calibri"/>
                <a:sym typeface="Arial"/>
              </a:rPr>
              <a:t> for visible learning. Teaching for success</a:t>
            </a:r>
            <a:r>
              <a:rPr lang="en" sz="1200" i="1">
                <a:solidFill>
                  <a:schemeClr val="tx1"/>
                </a:solidFill>
                <a:latin typeface="Calibri"/>
                <a:cs typeface="Calibri"/>
              </a:rPr>
              <a:t> </a:t>
            </a:r>
            <a:r>
              <a:rPr lang="en-US">
                <a:solidFill>
                  <a:schemeClr val="tx1"/>
                </a:solidFill>
                <a:latin typeface="Calibri"/>
                <a:cs typeface="Calibri"/>
              </a:rPr>
              <a:t>(1st ed.). </a:t>
            </a:r>
            <a:r>
              <a:rPr lang="en" sz="1200">
                <a:solidFill>
                  <a:schemeClr val="tx1"/>
                </a:solidFill>
                <a:latin typeface="Calibri"/>
                <a:cs typeface="Calibri"/>
                <a:sym typeface="Arial"/>
              </a:rPr>
              <a:t>Routledge.</a:t>
            </a:r>
            <a:endParaRPr lang="en-US" sz="1200">
              <a:solidFill>
                <a:schemeClr val="tx1"/>
              </a:solidFill>
              <a:latin typeface="Calibri"/>
              <a:cs typeface="Calibri"/>
            </a:endParaRPr>
          </a:p>
          <a:p>
            <a:pPr marL="171450" indent="-171450">
              <a:spcAft>
                <a:spcPts val="600"/>
              </a:spcAft>
              <a:buFont typeface="Arial" panose="020B0604020202020204" pitchFamily="34" charset="0"/>
              <a:buChar char="•"/>
            </a:pPr>
            <a:r>
              <a:rPr lang="en-US" sz="1200">
                <a:solidFill>
                  <a:schemeClr val="tx1"/>
                </a:solidFill>
                <a:latin typeface="Calibri"/>
                <a:cs typeface="Calibri"/>
                <a:sym typeface="Arial"/>
              </a:rPr>
              <a:t>Horton, D. (2022, </a:t>
            </a:r>
            <a:r>
              <a:rPr lang="en-US" sz="1200">
                <a:solidFill>
                  <a:schemeClr val="tx1"/>
                </a:solidFill>
                <a:latin typeface="Calibri"/>
                <a:cs typeface="Calibri"/>
              </a:rPr>
              <a:t>November</a:t>
            </a:r>
            <a:r>
              <a:rPr lang="en-US" sz="1200">
                <a:solidFill>
                  <a:schemeClr val="tx1"/>
                </a:solidFill>
                <a:latin typeface="Calibri"/>
                <a:cs typeface="Calibri"/>
                <a:sym typeface="Arial"/>
              </a:rPr>
              <a:t> 18). </a:t>
            </a:r>
            <a:r>
              <a:rPr lang="en-US" sz="1200" i="1">
                <a:solidFill>
                  <a:schemeClr val="tx1"/>
                </a:solidFill>
                <a:latin typeface="Calibri"/>
                <a:cs typeface="Calibri"/>
                <a:sym typeface="Arial"/>
              </a:rPr>
              <a:t>Successful systems of communication for school teams.</a:t>
            </a:r>
            <a:r>
              <a:rPr lang="en-US" sz="1200">
                <a:solidFill>
                  <a:schemeClr val="tx1"/>
                </a:solidFill>
                <a:latin typeface="Calibri"/>
                <a:cs typeface="Calibri"/>
                <a:sym typeface="Arial"/>
              </a:rPr>
              <a:t> The Core Collaborative. </a:t>
            </a:r>
            <a:r>
              <a:rPr lang="en-US" sz="1200" u="sng">
                <a:solidFill>
                  <a:schemeClr val="tx1"/>
                </a:solidFill>
                <a:latin typeface="Calibri"/>
                <a:cs typeface="Calibri"/>
                <a:sym typeface="Arial"/>
                <a:hlinkClick r:id="rId4">
                  <a:extLst>
                    <a:ext uri="{A12FA001-AC4F-418D-AE19-62706E023703}">
                      <ahyp:hlinkClr xmlns:ahyp="http://schemas.microsoft.com/office/drawing/2018/hyperlinkcolor" val="tx"/>
                    </a:ext>
                  </a:extLst>
                </a:hlinkClick>
              </a:rPr>
              <a:t>https://thecorecollaborative.com/successful-systems-of-communication-for-school-teams/</a:t>
            </a:r>
            <a:endParaRPr lang="en-US" sz="1200" u="sng">
              <a:solidFill>
                <a:schemeClr val="tx1"/>
              </a:solidFill>
              <a:latin typeface="Calibri"/>
              <a:cs typeface="Calibri"/>
            </a:endParaRPr>
          </a:p>
          <a:p>
            <a:pPr marL="171450" indent="-171450">
              <a:spcAft>
                <a:spcPts val="600"/>
              </a:spcAft>
              <a:buFont typeface="Arial" panose="020B0604020202020204" pitchFamily="34" charset="0"/>
              <a:buChar char="•"/>
            </a:pPr>
            <a:r>
              <a:rPr lang="en" sz="1200">
                <a:solidFill>
                  <a:schemeClr val="tx1"/>
                </a:solidFill>
                <a:latin typeface="Calibri"/>
                <a:cs typeface="Calibri"/>
                <a:sym typeface="Arial"/>
              </a:rPr>
              <a:t>Mantell, M. (</a:t>
            </a:r>
            <a:r>
              <a:rPr lang="en" sz="1200">
                <a:solidFill>
                  <a:schemeClr val="tx1"/>
                </a:solidFill>
                <a:latin typeface="Calibri"/>
                <a:cs typeface="Calibri"/>
              </a:rPr>
              <a:t>2025, March 19</a:t>
            </a:r>
            <a:r>
              <a:rPr lang="en" sz="1200">
                <a:solidFill>
                  <a:schemeClr val="tx1"/>
                </a:solidFill>
                <a:latin typeface="Calibri"/>
                <a:cs typeface="Calibri"/>
                <a:sym typeface="Arial"/>
              </a:rPr>
              <a:t>). </a:t>
            </a:r>
            <a:r>
              <a:rPr lang="en" sz="1200" i="1">
                <a:solidFill>
                  <a:schemeClr val="tx1"/>
                </a:solidFill>
                <a:latin typeface="Calibri"/>
                <a:cs typeface="Calibri"/>
                <a:sym typeface="Arial"/>
              </a:rPr>
              <a:t>What is social perceptiveness? 12 skills you need to master.</a:t>
            </a:r>
            <a:r>
              <a:rPr lang="en" sz="1200">
                <a:solidFill>
                  <a:schemeClr val="tx1"/>
                </a:solidFill>
                <a:latin typeface="Calibri"/>
                <a:cs typeface="Calibri"/>
                <a:sym typeface="Arial"/>
              </a:rPr>
              <a:t> Science of People. </a:t>
            </a:r>
            <a:r>
              <a:rPr lang="en" sz="1200" u="sng">
                <a:solidFill>
                  <a:schemeClr val="tx1"/>
                </a:solidFill>
                <a:latin typeface="Calibri"/>
                <a:cs typeface="Calibri"/>
                <a:sym typeface="Arial"/>
                <a:hlinkClick r:id="rId5">
                  <a:extLst>
                    <a:ext uri="{A12FA001-AC4F-418D-AE19-62706E023703}">
                      <ahyp:hlinkClr xmlns:ahyp="http://schemas.microsoft.com/office/drawing/2018/hyperlinkcolor" val="tx"/>
                    </a:ext>
                  </a:extLst>
                </a:hlinkClick>
              </a:rPr>
              <a:t>https://www.scienceofpeople.com/social-perceptiveness/</a:t>
            </a:r>
            <a:endParaRPr lang="en" sz="1200" u="sng">
              <a:solidFill>
                <a:schemeClr val="tx1"/>
              </a:solidFill>
              <a:latin typeface="Calibri"/>
              <a:cs typeface="Calibri"/>
            </a:endParaRPr>
          </a:p>
          <a:p>
            <a:pPr marL="171450" indent="-171450">
              <a:spcAft>
                <a:spcPts val="600"/>
              </a:spcAft>
              <a:buFont typeface="Arial" panose="020B0604020202020204" pitchFamily="34" charset="0"/>
              <a:buChar char="•"/>
            </a:pPr>
            <a:r>
              <a:rPr lang="en" sz="1200">
                <a:solidFill>
                  <a:schemeClr val="tx1"/>
                </a:solidFill>
                <a:latin typeface="Calibri"/>
                <a:cs typeface="Calibri"/>
                <a:sym typeface="Arial"/>
              </a:rPr>
              <a:t>M</a:t>
            </a:r>
            <a:r>
              <a:rPr lang="en">
                <a:solidFill>
                  <a:schemeClr val="tx1"/>
                </a:solidFill>
                <a:latin typeface="Calibri"/>
                <a:cs typeface="Calibri"/>
                <a:sym typeface="Arial"/>
              </a:rPr>
              <a:t>arzano, R</a:t>
            </a:r>
            <a:r>
              <a:rPr lang="en">
                <a:solidFill>
                  <a:schemeClr val="tx1"/>
                </a:solidFill>
                <a:latin typeface="Calibri"/>
                <a:cs typeface="Calibri"/>
              </a:rPr>
              <a:t>. J</a:t>
            </a:r>
            <a:r>
              <a:rPr lang="en">
                <a:solidFill>
                  <a:schemeClr val="tx1"/>
                </a:solidFill>
                <a:latin typeface="Calibri"/>
                <a:cs typeface="Calibri"/>
                <a:sym typeface="Arial"/>
              </a:rPr>
              <a:t>., Heflebower, T., Hoegh, J</a:t>
            </a:r>
            <a:r>
              <a:rPr lang="en">
                <a:solidFill>
                  <a:schemeClr val="tx1"/>
                </a:solidFill>
                <a:latin typeface="Calibri"/>
                <a:cs typeface="Calibri"/>
              </a:rPr>
              <a:t>. K</a:t>
            </a:r>
            <a:r>
              <a:rPr lang="en">
                <a:solidFill>
                  <a:schemeClr val="tx1"/>
                </a:solidFill>
                <a:latin typeface="Calibri"/>
                <a:cs typeface="Calibri"/>
                <a:sym typeface="Arial"/>
              </a:rPr>
              <a:t>., Warrick, P</a:t>
            </a:r>
            <a:r>
              <a:rPr lang="en">
                <a:solidFill>
                  <a:schemeClr val="tx1"/>
                </a:solidFill>
                <a:latin typeface="Calibri"/>
                <a:cs typeface="Calibri"/>
              </a:rPr>
              <a:t>., </a:t>
            </a:r>
            <a:r>
              <a:rPr lang="en">
                <a:solidFill>
                  <a:schemeClr val="tx1"/>
                </a:solidFill>
                <a:latin typeface="Calibri"/>
                <a:cs typeface="Calibri"/>
                <a:sym typeface="Arial"/>
              </a:rPr>
              <a:t>Grift, G</a:t>
            </a:r>
            <a:r>
              <a:rPr lang="en">
                <a:solidFill>
                  <a:schemeClr val="tx1"/>
                </a:solidFill>
                <a:latin typeface="Calibri"/>
                <a:cs typeface="Calibri"/>
              </a:rPr>
              <a:t>., Hecker, L., &amp; Wills, J. </a:t>
            </a:r>
            <a:r>
              <a:rPr lang="en" sz="1200">
                <a:solidFill>
                  <a:schemeClr val="tx1"/>
                </a:solidFill>
                <a:latin typeface="Calibri"/>
                <a:cs typeface="Calibri"/>
              </a:rPr>
              <a:t>(</a:t>
            </a:r>
            <a:r>
              <a:rPr lang="en" sz="1200">
                <a:solidFill>
                  <a:schemeClr val="tx1"/>
                </a:solidFill>
                <a:latin typeface="Calibri"/>
                <a:cs typeface="Calibri"/>
                <a:sym typeface="Arial"/>
              </a:rPr>
              <a:t>2016). </a:t>
            </a:r>
            <a:r>
              <a:rPr lang="en" sz="1200" i="1">
                <a:solidFill>
                  <a:schemeClr val="tx1"/>
                </a:solidFill>
                <a:latin typeface="Calibri"/>
                <a:cs typeface="Calibri"/>
                <a:sym typeface="Arial"/>
              </a:rPr>
              <a:t>Collaborative teams that transform schools</a:t>
            </a:r>
            <a:r>
              <a:rPr lang="en-US" i="1">
                <a:solidFill>
                  <a:schemeClr val="tx1"/>
                </a:solidFill>
                <a:latin typeface="Calibri"/>
                <a:cs typeface="Calibri"/>
              </a:rPr>
              <a:t>: The next step in PLCs</a:t>
            </a:r>
            <a:r>
              <a:rPr lang="en-US">
                <a:solidFill>
                  <a:schemeClr val="tx1"/>
                </a:solidFill>
                <a:latin typeface="Calibri"/>
                <a:cs typeface="Calibri"/>
              </a:rPr>
              <a:t>.</a:t>
            </a:r>
            <a:r>
              <a:rPr lang="en" sz="1200" i="1">
                <a:solidFill>
                  <a:schemeClr val="tx1"/>
                </a:solidFill>
                <a:latin typeface="Calibri"/>
                <a:cs typeface="Calibri"/>
              </a:rPr>
              <a:t> </a:t>
            </a:r>
            <a:r>
              <a:rPr lang="en" sz="1200">
                <a:solidFill>
                  <a:schemeClr val="tx1"/>
                </a:solidFill>
                <a:latin typeface="Calibri"/>
                <a:cs typeface="Calibri"/>
                <a:sym typeface="Arial"/>
              </a:rPr>
              <a:t>Marzano Research.</a:t>
            </a:r>
            <a:endParaRPr lang="en" sz="1200">
              <a:solidFill>
                <a:schemeClr val="tx1"/>
              </a:solidFill>
              <a:latin typeface="Calibri"/>
              <a:cs typeface="Calibri"/>
            </a:endParaRPr>
          </a:p>
          <a:p>
            <a:pPr marL="171450" indent="-171450">
              <a:spcAft>
                <a:spcPts val="600"/>
              </a:spcAft>
              <a:buFont typeface="Arial" panose="020B0604020202020204" pitchFamily="34" charset="0"/>
              <a:buChar char="•"/>
            </a:pPr>
            <a:r>
              <a:rPr lang="en" sz="1200">
                <a:solidFill>
                  <a:schemeClr val="tx1"/>
                </a:solidFill>
                <a:latin typeface="Calibri"/>
                <a:cs typeface="Calibri"/>
              </a:rPr>
              <a:t>MoEdu-Sail</a:t>
            </a:r>
            <a:r>
              <a:rPr lang="en" sz="1200">
                <a:solidFill>
                  <a:schemeClr val="tx1"/>
                </a:solidFill>
                <a:latin typeface="Calibri"/>
                <a:cs typeface="Calibri"/>
                <a:sym typeface="Arial"/>
              </a:rPr>
              <a:t>. (2018). </a:t>
            </a:r>
            <a:r>
              <a:rPr lang="en" sz="1200" i="1">
                <a:solidFill>
                  <a:schemeClr val="tx1"/>
                </a:solidFill>
                <a:latin typeface="Calibri"/>
                <a:cs typeface="Calibri"/>
                <a:sym typeface="Arial"/>
              </a:rPr>
              <a:t>Data-based decision making</a:t>
            </a:r>
            <a:r>
              <a:rPr lang="en" sz="1200">
                <a:solidFill>
                  <a:schemeClr val="tx1"/>
                </a:solidFill>
                <a:latin typeface="Calibri"/>
                <a:cs typeface="Calibri"/>
              </a:rPr>
              <a:t> </a:t>
            </a:r>
            <a:r>
              <a:rPr lang="en" sz="1200" i="1">
                <a:solidFill>
                  <a:schemeClr val="tx1"/>
                </a:solidFill>
                <a:latin typeface="Calibri"/>
                <a:cs typeface="Calibri"/>
                <a:sym typeface="Arial"/>
              </a:rPr>
              <a:t>online module</a:t>
            </a:r>
            <a:r>
              <a:rPr lang="en" sz="1200">
                <a:solidFill>
                  <a:schemeClr val="tx1"/>
                </a:solidFill>
                <a:latin typeface="Calibri"/>
                <a:cs typeface="Calibri"/>
              </a:rPr>
              <a:t>.</a:t>
            </a:r>
            <a:r>
              <a:rPr lang="en" sz="1200">
                <a:solidFill>
                  <a:schemeClr val="tx1"/>
                </a:solidFill>
                <a:latin typeface="Calibri"/>
                <a:cs typeface="Calibri"/>
                <a:sym typeface="Arial"/>
              </a:rPr>
              <a:t> </a:t>
            </a:r>
            <a:r>
              <a:rPr lang="en" sz="1200" u="sng">
                <a:solidFill>
                  <a:schemeClr val="tx1"/>
                </a:solidFill>
                <a:latin typeface="Calibri"/>
                <a:cs typeface="Calibri"/>
                <a:sym typeface="Arial"/>
                <a:hlinkClick r:id="rId6">
                  <a:extLst>
                    <a:ext uri="{A12FA001-AC4F-418D-AE19-62706E023703}">
                      <ahyp:hlinkClr xmlns:ahyp="http://schemas.microsoft.com/office/drawing/2018/hyperlinkcolor" val="tx"/>
                    </a:ext>
                  </a:extLst>
                </a:hlinkClick>
              </a:rPr>
              <a:t>http://www.moedu-sail.org/courses/data-based-decision-making-2/</a:t>
            </a:r>
            <a:endParaRPr lang="en" sz="1200" u="sng">
              <a:solidFill>
                <a:schemeClr val="tx1"/>
              </a:solidFill>
              <a:latin typeface="Calibri"/>
              <a:cs typeface="Calibri"/>
            </a:endParaRPr>
          </a:p>
          <a:p>
            <a:pPr marL="171450" indent="-171450">
              <a:spcAft>
                <a:spcPts val="600"/>
              </a:spcAft>
              <a:buFont typeface="Arial" panose="020B0604020202020204" pitchFamily="34" charset="0"/>
              <a:buChar char="•"/>
            </a:pPr>
            <a:r>
              <a:rPr lang="en" sz="1200">
                <a:solidFill>
                  <a:schemeClr val="tx1"/>
                </a:solidFill>
                <a:latin typeface="Calibri"/>
                <a:cs typeface="Calibri"/>
                <a:sym typeface="Arial"/>
              </a:rPr>
              <a:t>Rouda, R. (2018</a:t>
            </a:r>
            <a:r>
              <a:rPr lang="en" sz="1200">
                <a:solidFill>
                  <a:schemeClr val="tx1"/>
                </a:solidFill>
                <a:latin typeface="Calibri"/>
                <a:cs typeface="Calibri"/>
              </a:rPr>
              <a:t>, March 28</a:t>
            </a:r>
            <a:r>
              <a:rPr lang="en" sz="1200">
                <a:solidFill>
                  <a:schemeClr val="tx1"/>
                </a:solidFill>
                <a:latin typeface="Calibri"/>
                <a:cs typeface="Calibri"/>
                <a:sym typeface="Arial"/>
              </a:rPr>
              <a:t>). </a:t>
            </a:r>
            <a:r>
              <a:rPr lang="en" sz="1200" i="1">
                <a:solidFill>
                  <a:schemeClr val="tx1"/>
                </a:solidFill>
                <a:latin typeface="Calibri"/>
                <a:cs typeface="Calibri"/>
                <a:sym typeface="Arial"/>
              </a:rPr>
              <a:t>A framework for effective data use in schools</a:t>
            </a:r>
            <a:r>
              <a:rPr lang="en" sz="1200">
                <a:solidFill>
                  <a:schemeClr val="tx1"/>
                </a:solidFill>
                <a:latin typeface="Calibri"/>
                <a:cs typeface="Calibri"/>
                <a:sym typeface="Arial"/>
              </a:rPr>
              <a:t>. Learning for Action. </a:t>
            </a:r>
            <a:r>
              <a:rPr lang="en" sz="1200">
                <a:solidFill>
                  <a:schemeClr val="tx1"/>
                </a:solidFill>
                <a:latin typeface="Calibri"/>
                <a:cs typeface="Calibri"/>
                <a:sym typeface="Arial"/>
                <a:hlinkClick r:id="rId7">
                  <a:extLst>
                    <a:ext uri="{A12FA001-AC4F-418D-AE19-62706E023703}">
                      <ahyp:hlinkClr xmlns:ahyp="http://schemas.microsoft.com/office/drawing/2018/hyperlinkcolor" val="tx"/>
                    </a:ext>
                  </a:extLst>
                </a:hlinkClick>
              </a:rPr>
              <a:t>https://learningforaction.com/lfa-blogpost/data-matters-framework</a:t>
            </a:r>
            <a:r>
              <a:rPr lang="en" sz="1200">
                <a:solidFill>
                  <a:schemeClr val="tx1"/>
                </a:solidFill>
                <a:latin typeface="Calibri"/>
                <a:cs typeface="Calibri"/>
              </a:rPr>
              <a:t> </a:t>
            </a:r>
          </a:p>
          <a:p>
            <a:pPr marL="171450" indent="-171450">
              <a:spcAft>
                <a:spcPts val="600"/>
              </a:spcAft>
              <a:buFont typeface="Arial" panose="020B0604020202020204" pitchFamily="34" charset="0"/>
              <a:buChar char="•"/>
            </a:pPr>
            <a:r>
              <a:rPr lang="en" sz="1200">
                <a:solidFill>
                  <a:schemeClr val="tx1"/>
                </a:solidFill>
                <a:latin typeface="Calibri"/>
                <a:cs typeface="Calibri"/>
              </a:rPr>
              <a:t>Solone,</a:t>
            </a:r>
            <a:r>
              <a:rPr lang="en" sz="1200">
                <a:solidFill>
                  <a:schemeClr val="tx1"/>
                </a:solidFill>
                <a:latin typeface="Calibri"/>
                <a:cs typeface="Calibri"/>
                <a:sym typeface="Arial"/>
              </a:rPr>
              <a:t> C</a:t>
            </a:r>
            <a:r>
              <a:rPr lang="en" sz="1200">
                <a:solidFill>
                  <a:schemeClr val="tx1"/>
                </a:solidFill>
                <a:latin typeface="Calibri"/>
                <a:cs typeface="Calibri"/>
              </a:rPr>
              <a:t>.J.,</a:t>
            </a:r>
            <a:r>
              <a:rPr lang="en" sz="1200">
                <a:solidFill>
                  <a:schemeClr val="tx1"/>
                </a:solidFill>
                <a:latin typeface="Calibri"/>
                <a:cs typeface="Calibri"/>
                <a:sym typeface="Arial"/>
              </a:rPr>
              <a:t> Thornton</a:t>
            </a:r>
            <a:r>
              <a:rPr lang="en" sz="1200">
                <a:solidFill>
                  <a:schemeClr val="tx1"/>
                </a:solidFill>
                <a:latin typeface="Calibri"/>
                <a:cs typeface="Calibri"/>
              </a:rPr>
              <a:t>,</a:t>
            </a:r>
            <a:r>
              <a:rPr lang="en" sz="1200">
                <a:solidFill>
                  <a:schemeClr val="tx1"/>
                </a:solidFill>
                <a:latin typeface="Calibri"/>
                <a:cs typeface="Calibri"/>
                <a:sym typeface="Arial"/>
              </a:rPr>
              <a:t> B</a:t>
            </a:r>
            <a:r>
              <a:rPr lang="en" sz="1200">
                <a:solidFill>
                  <a:schemeClr val="tx1"/>
                </a:solidFill>
                <a:latin typeface="Calibri"/>
                <a:cs typeface="Calibri"/>
              </a:rPr>
              <a:t>.E.,</a:t>
            </a:r>
            <a:r>
              <a:rPr lang="en" sz="1200">
                <a:solidFill>
                  <a:schemeClr val="tx1"/>
                </a:solidFill>
                <a:latin typeface="Calibri"/>
                <a:cs typeface="Calibri"/>
                <a:sym typeface="Arial"/>
              </a:rPr>
              <a:t> Chiappe, J.</a:t>
            </a:r>
            <a:r>
              <a:rPr lang="en" sz="1200">
                <a:solidFill>
                  <a:schemeClr val="tx1"/>
                </a:solidFill>
                <a:latin typeface="Calibri"/>
                <a:cs typeface="Calibri"/>
              </a:rPr>
              <a:t>C.,</a:t>
            </a:r>
            <a:r>
              <a:rPr lang="en" sz="1200">
                <a:solidFill>
                  <a:schemeClr val="tx1"/>
                </a:solidFill>
                <a:latin typeface="Calibri"/>
                <a:cs typeface="Calibri"/>
                <a:sym typeface="Arial"/>
              </a:rPr>
              <a:t> Perez, C</a:t>
            </a:r>
            <a:r>
              <a:rPr lang="en" sz="1200">
                <a:solidFill>
                  <a:schemeClr val="tx1"/>
                </a:solidFill>
                <a:latin typeface="Calibri"/>
                <a:cs typeface="Calibri"/>
              </a:rPr>
              <a:t>.,</a:t>
            </a:r>
            <a:r>
              <a:rPr lang="en" sz="1200">
                <a:solidFill>
                  <a:schemeClr val="tx1"/>
                </a:solidFill>
                <a:latin typeface="Calibri"/>
                <a:cs typeface="Calibri"/>
                <a:sym typeface="Arial"/>
              </a:rPr>
              <a:t> Rearik, </a:t>
            </a:r>
            <a:r>
              <a:rPr lang="en" sz="1200">
                <a:solidFill>
                  <a:schemeClr val="tx1"/>
                </a:solidFill>
                <a:latin typeface="Calibri"/>
                <a:cs typeface="Calibri"/>
              </a:rPr>
              <a:t>M.K., </a:t>
            </a:r>
            <a:r>
              <a:rPr lang="en" sz="1200">
                <a:solidFill>
                  <a:schemeClr val="tx1"/>
                </a:solidFill>
                <a:latin typeface="Calibri"/>
                <a:cs typeface="Calibri"/>
                <a:sym typeface="Arial"/>
              </a:rPr>
              <a:t>&amp; Falvey</a:t>
            </a:r>
            <a:r>
              <a:rPr lang="en" sz="1200">
                <a:solidFill>
                  <a:schemeClr val="tx1"/>
                </a:solidFill>
                <a:latin typeface="Calibri"/>
                <a:cs typeface="Calibri"/>
              </a:rPr>
              <a:t>, M.A.</a:t>
            </a:r>
            <a:r>
              <a:rPr lang="en" sz="1200">
                <a:solidFill>
                  <a:schemeClr val="tx1"/>
                </a:solidFill>
                <a:latin typeface="Calibri"/>
                <a:cs typeface="Calibri"/>
                <a:sym typeface="Arial"/>
              </a:rPr>
              <a:t> (2020). Creating collaborative schools in the United States: A review of best practices. </a:t>
            </a:r>
            <a:r>
              <a:rPr lang="en" sz="1200" i="1">
                <a:solidFill>
                  <a:schemeClr val="tx1"/>
                </a:solidFill>
                <a:latin typeface="Calibri"/>
                <a:cs typeface="Calibri"/>
                <a:sym typeface="Arial"/>
              </a:rPr>
              <a:t>International Electronic Journal of Elementary Education. 12</a:t>
            </a:r>
            <a:r>
              <a:rPr lang="en" sz="1200">
                <a:solidFill>
                  <a:schemeClr val="tx1"/>
                </a:solidFill>
                <a:latin typeface="Calibri"/>
                <a:cs typeface="Calibri"/>
                <a:sym typeface="Arial"/>
              </a:rPr>
              <a:t>(3). 283-292. </a:t>
            </a:r>
            <a:r>
              <a:rPr lang="en" sz="1200">
                <a:solidFill>
                  <a:schemeClr val="tx1"/>
                </a:solidFill>
                <a:latin typeface="Calibri"/>
                <a:cs typeface="Calibri"/>
                <a:sym typeface="Arial"/>
                <a:hlinkClick r:id="rId8">
                  <a:extLst>
                    <a:ext uri="{A12FA001-AC4F-418D-AE19-62706E023703}">
                      <ahyp:hlinkClr xmlns:ahyp="http://schemas.microsoft.com/office/drawing/2018/hyperlinkcolor" val="tx"/>
                    </a:ext>
                  </a:extLst>
                </a:hlinkClick>
              </a:rPr>
              <a:t>https://files.eric.ed.gov/fulltext/EJ1242461.pdf</a:t>
            </a:r>
            <a:r>
              <a:rPr lang="en" sz="1200">
                <a:solidFill>
                  <a:schemeClr val="tx1"/>
                </a:solidFill>
                <a:latin typeface="Calibri"/>
                <a:cs typeface="Calibri"/>
              </a:rPr>
              <a:t> </a:t>
            </a:r>
            <a:endParaRPr sz="1200">
              <a:solidFill>
                <a:schemeClr val="tx1"/>
              </a:solidFill>
              <a:latin typeface="Calibri"/>
              <a:cs typeface="Calibri"/>
            </a:endParaRPr>
          </a:p>
          <a:p>
            <a:pPr marL="0" lvl="0" indent="0" algn="l" rtl="0">
              <a:lnSpc>
                <a:spcPct val="100000"/>
              </a:lnSpc>
              <a:spcBef>
                <a:spcPts val="800"/>
              </a:spcBef>
              <a:spcAft>
                <a:spcPts val="0"/>
              </a:spcAft>
              <a:buSzPts val="1100"/>
              <a:buNone/>
            </a:pPr>
            <a:endParaRPr sz="1200">
              <a:solidFill>
                <a:schemeClr val="tx1"/>
              </a:solidFill>
              <a:latin typeface="Calibri" panose="020F0502020204030204" pitchFamily="34" charset="0"/>
              <a:cs typeface="Calibri" panose="020F0502020204030204" pitchFamily="34" charset="0"/>
            </a:endParaRPr>
          </a:p>
          <a:p>
            <a:pPr marL="158750" lvl="0" indent="0" algn="l" rtl="0">
              <a:lnSpc>
                <a:spcPct val="100000"/>
              </a:lnSpc>
              <a:spcBef>
                <a:spcPts val="0"/>
              </a:spcBef>
              <a:spcAft>
                <a:spcPts val="0"/>
              </a:spcAft>
              <a:buSzPts val="1100"/>
              <a:buNone/>
            </a:pPr>
            <a:endParaRPr>
              <a:latin typeface="Calibri" panose="020F0502020204030204" pitchFamily="34" charset="0"/>
              <a:cs typeface="Calibri" panose="020F0502020204030204" pitchFamily="34"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a:extLst>
            <a:ext uri="{FF2B5EF4-FFF2-40B4-BE49-F238E27FC236}">
              <a16:creationId xmlns:a16="http://schemas.microsoft.com/office/drawing/2014/main" id="{1BA9826E-AFA2-2BB7-8378-7855F308130E}"/>
            </a:ext>
          </a:extLst>
        </p:cNvPr>
        <p:cNvGrpSpPr/>
        <p:nvPr/>
      </p:nvGrpSpPr>
      <p:grpSpPr>
        <a:xfrm>
          <a:off x="0" y="0"/>
          <a:ext cx="0" cy="0"/>
          <a:chOff x="0" y="0"/>
          <a:chExt cx="0" cy="0"/>
        </a:xfrm>
      </p:grpSpPr>
      <p:sp>
        <p:nvSpPr>
          <p:cNvPr id="855" name="Google Shape;855;g26eb7c63b8d_0_13:notes">
            <a:extLst>
              <a:ext uri="{FF2B5EF4-FFF2-40B4-BE49-F238E27FC236}">
                <a16:creationId xmlns:a16="http://schemas.microsoft.com/office/drawing/2014/main" id="{E3DF90F9-E9ED-DB66-FEEC-6A35990D216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26eb7c63b8d_0_13:notes">
            <a:extLst>
              <a:ext uri="{FF2B5EF4-FFF2-40B4-BE49-F238E27FC236}">
                <a16:creationId xmlns:a16="http://schemas.microsoft.com/office/drawing/2014/main" id="{E975F5EC-BAB5-CBE7-5BC8-208D57A7C8B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7233968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a:extLst>
            <a:ext uri="{FF2B5EF4-FFF2-40B4-BE49-F238E27FC236}">
              <a16:creationId xmlns:a16="http://schemas.microsoft.com/office/drawing/2014/main" id="{0025A55F-7BB3-9484-B462-22CBB90B4580}"/>
            </a:ext>
          </a:extLst>
        </p:cNvPr>
        <p:cNvGrpSpPr/>
        <p:nvPr/>
      </p:nvGrpSpPr>
      <p:grpSpPr>
        <a:xfrm>
          <a:off x="0" y="0"/>
          <a:ext cx="0" cy="0"/>
          <a:chOff x="0" y="0"/>
          <a:chExt cx="0" cy="0"/>
        </a:xfrm>
      </p:grpSpPr>
      <p:sp>
        <p:nvSpPr>
          <p:cNvPr id="855" name="Google Shape;855;g26eb7c63b8d_0_13:notes">
            <a:extLst>
              <a:ext uri="{FF2B5EF4-FFF2-40B4-BE49-F238E27FC236}">
                <a16:creationId xmlns:a16="http://schemas.microsoft.com/office/drawing/2014/main" id="{2B85F1A4-F87F-ECEA-83DA-0E6154B138E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26eb7c63b8d_0_13:notes">
            <a:extLst>
              <a:ext uri="{FF2B5EF4-FFF2-40B4-BE49-F238E27FC236}">
                <a16:creationId xmlns:a16="http://schemas.microsoft.com/office/drawing/2014/main" id="{C0D7F0E8-326E-EF25-999C-5754218C1DD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0366376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a:extLst>
            <a:ext uri="{FF2B5EF4-FFF2-40B4-BE49-F238E27FC236}">
              <a16:creationId xmlns:a16="http://schemas.microsoft.com/office/drawing/2014/main" id="{0771EF67-691B-B20A-3A0B-272B92147F24}"/>
            </a:ext>
          </a:extLst>
        </p:cNvPr>
        <p:cNvGrpSpPr/>
        <p:nvPr/>
      </p:nvGrpSpPr>
      <p:grpSpPr>
        <a:xfrm>
          <a:off x="0" y="0"/>
          <a:ext cx="0" cy="0"/>
          <a:chOff x="0" y="0"/>
          <a:chExt cx="0" cy="0"/>
        </a:xfrm>
      </p:grpSpPr>
      <p:sp>
        <p:nvSpPr>
          <p:cNvPr id="855" name="Google Shape;855;g26eb7c63b8d_0_13:notes">
            <a:extLst>
              <a:ext uri="{FF2B5EF4-FFF2-40B4-BE49-F238E27FC236}">
                <a16:creationId xmlns:a16="http://schemas.microsoft.com/office/drawing/2014/main" id="{B087C21E-1FF5-E851-C980-5CCD9C6271B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26eb7c63b8d_0_13:notes">
            <a:extLst>
              <a:ext uri="{FF2B5EF4-FFF2-40B4-BE49-F238E27FC236}">
                <a16:creationId xmlns:a16="http://schemas.microsoft.com/office/drawing/2014/main" id="{E2880D8E-EDA0-E22D-6657-35B22E8D837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5458922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a:extLst>
            <a:ext uri="{FF2B5EF4-FFF2-40B4-BE49-F238E27FC236}">
              <a16:creationId xmlns:a16="http://schemas.microsoft.com/office/drawing/2014/main" id="{8663D91C-8965-34A9-037B-99B1DE77F99D}"/>
            </a:ext>
          </a:extLst>
        </p:cNvPr>
        <p:cNvGrpSpPr/>
        <p:nvPr/>
      </p:nvGrpSpPr>
      <p:grpSpPr>
        <a:xfrm>
          <a:off x="0" y="0"/>
          <a:ext cx="0" cy="0"/>
          <a:chOff x="0" y="0"/>
          <a:chExt cx="0" cy="0"/>
        </a:xfrm>
      </p:grpSpPr>
      <p:sp>
        <p:nvSpPr>
          <p:cNvPr id="855" name="Google Shape;855;g26eb7c63b8d_0_13:notes">
            <a:extLst>
              <a:ext uri="{FF2B5EF4-FFF2-40B4-BE49-F238E27FC236}">
                <a16:creationId xmlns:a16="http://schemas.microsoft.com/office/drawing/2014/main" id="{FAEF0475-BDD1-C164-F1A7-5137AF7E23F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26eb7c63b8d_0_13:notes">
            <a:extLst>
              <a:ext uri="{FF2B5EF4-FFF2-40B4-BE49-F238E27FC236}">
                <a16:creationId xmlns:a16="http://schemas.microsoft.com/office/drawing/2014/main" id="{B139F8EB-C857-CAC6-9AE4-6CD04CB5DB7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56698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a:extLst>
            <a:ext uri="{FF2B5EF4-FFF2-40B4-BE49-F238E27FC236}">
              <a16:creationId xmlns:a16="http://schemas.microsoft.com/office/drawing/2014/main" id="{B24345B7-FBEF-33F0-D59B-5E6C4669001E}"/>
            </a:ext>
          </a:extLst>
        </p:cNvPr>
        <p:cNvGrpSpPr/>
        <p:nvPr/>
      </p:nvGrpSpPr>
      <p:grpSpPr>
        <a:xfrm>
          <a:off x="0" y="0"/>
          <a:ext cx="0" cy="0"/>
          <a:chOff x="0" y="0"/>
          <a:chExt cx="0" cy="0"/>
        </a:xfrm>
      </p:grpSpPr>
      <p:sp>
        <p:nvSpPr>
          <p:cNvPr id="280" name="Google Shape;280;p55:notes">
            <a:extLst>
              <a:ext uri="{FF2B5EF4-FFF2-40B4-BE49-F238E27FC236}">
                <a16:creationId xmlns:a16="http://schemas.microsoft.com/office/drawing/2014/main" id="{3332EAAA-9391-D92D-C36F-A36D7CAE06F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 name="Google Shape;281;p55:notes">
            <a:extLst>
              <a:ext uri="{FF2B5EF4-FFF2-40B4-BE49-F238E27FC236}">
                <a16:creationId xmlns:a16="http://schemas.microsoft.com/office/drawing/2014/main" id="{6863C3E2-041D-A612-631D-5113F6FC068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r>
              <a:rPr lang="en-US" b="1">
                <a:latin typeface="Calibri" panose="020F0502020204030204" pitchFamily="34" charset="0"/>
                <a:cs typeface="Calibri" panose="020F0502020204030204" pitchFamily="34" charset="0"/>
              </a:rPr>
              <a:t>Handout CT 1.3</a:t>
            </a:r>
            <a:endParaRPr lang="en-US">
              <a:solidFill>
                <a:srgbClr val="444444"/>
              </a:solidFill>
              <a:latin typeface="Calibri" panose="020F0502020204030204" pitchFamily="34" charset="0"/>
              <a:cs typeface="Calibri" panose="020F0502020204030204" pitchFamily="34" charset="0"/>
            </a:endParaRPr>
          </a:p>
          <a:p>
            <a:pPr marL="0" indent="0">
              <a:buNone/>
            </a:pPr>
            <a:r>
              <a:rPr lang="en-US">
                <a:latin typeface="Calibri" panose="020F0502020204030204" pitchFamily="34" charset="0"/>
                <a:cs typeface="Calibri" panose="020F0502020204030204" pitchFamily="34" charset="0"/>
              </a:rPr>
              <a:t>Collaborative Teams Key Terms</a:t>
            </a:r>
            <a:endParaRPr lang="en-US">
              <a:solidFill>
                <a:srgbClr val="444444"/>
              </a:solidFill>
              <a:latin typeface="Calibri" panose="020F0502020204030204" pitchFamily="34" charset="0"/>
              <a:cs typeface="Calibri" panose="020F0502020204030204" pitchFamily="34" charset="0"/>
            </a:endParaRPr>
          </a:p>
          <a:p>
            <a:pPr marL="0" indent="0">
              <a:buNone/>
            </a:pPr>
            <a:endParaRPr lang="en-US">
              <a:solidFill>
                <a:srgbClr val="444444"/>
              </a:solidFill>
              <a:latin typeface="Calibri" panose="020F0502020204030204" pitchFamily="34" charset="0"/>
              <a:cs typeface="Calibri" panose="020F0502020204030204" pitchFamily="34" charset="0"/>
            </a:endParaRPr>
          </a:p>
          <a:p>
            <a:pPr marL="0" indent="0">
              <a:buNone/>
            </a:pPr>
            <a:r>
              <a:rPr lang="en-US" b="1">
                <a:latin typeface="Calibri" panose="020F0502020204030204" pitchFamily="34" charset="0"/>
                <a:cs typeface="Calibri" panose="020F0502020204030204" pitchFamily="34" charset="0"/>
              </a:rPr>
              <a:t>To Know/To Do</a:t>
            </a:r>
            <a:endParaRPr lang="en-US">
              <a:solidFill>
                <a:srgbClr val="444444"/>
              </a:solidFill>
              <a:latin typeface="Calibri" panose="020F0502020204030204" pitchFamily="34" charset="0"/>
              <a:cs typeface="Calibri" panose="020F0502020204030204" pitchFamily="34" charset="0"/>
            </a:endParaRPr>
          </a:p>
          <a:p>
            <a:pPr marL="0" indent="0">
              <a:buNone/>
            </a:pPr>
            <a:r>
              <a:rPr lang="en-US">
                <a:latin typeface="Calibri" panose="020F0502020204030204" pitchFamily="34" charset="0"/>
                <a:cs typeface="Calibri" panose="020F0502020204030204" pitchFamily="34" charset="0"/>
              </a:rPr>
              <a:t>Key terms that align with each Essential Function can be found in the notes section at the beginning of each module. Presenters may choose to provide participants with Handout 1.3, which contains terms associated with the module. Another consideration is to provide table copies of this handout.</a:t>
            </a:r>
            <a:endParaRPr lang="en-US">
              <a:solidFill>
                <a:srgbClr val="444444"/>
              </a:solidFill>
              <a:latin typeface="Calibri" panose="020F0502020204030204" pitchFamily="34" charset="0"/>
              <a:cs typeface="Calibri" panose="020F0502020204030204" pitchFamily="34" charset="0"/>
            </a:endParaRPr>
          </a:p>
          <a:p>
            <a:pPr marL="0" indent="0">
              <a:buNone/>
            </a:pPr>
            <a:endParaRPr lang="en-US">
              <a:solidFill>
                <a:srgbClr val="444444"/>
              </a:solidFill>
              <a:latin typeface="Calibri" panose="020F0502020204030204" pitchFamily="34" charset="0"/>
              <a:cs typeface="Calibri" panose="020F0502020204030204" pitchFamily="34" charset="0"/>
            </a:endParaRPr>
          </a:p>
          <a:p>
            <a:pPr marL="0" indent="0">
              <a:buNone/>
            </a:pPr>
            <a:r>
              <a:rPr lang="en-US" b="1">
                <a:solidFill>
                  <a:schemeClr val="tx1"/>
                </a:solidFill>
                <a:latin typeface="Calibri" panose="020F0502020204030204" pitchFamily="34" charset="0"/>
                <a:cs typeface="Calibri" panose="020F0502020204030204" pitchFamily="34" charset="0"/>
              </a:rPr>
              <a:t>References </a:t>
            </a:r>
            <a:r>
              <a:rPr lang="en-US">
                <a:solidFill>
                  <a:schemeClr val="tx1"/>
                </a:solidFill>
                <a:latin typeface="Calibri" panose="020F0502020204030204" pitchFamily="34" charset="0"/>
                <a:cs typeface="Calibri" panose="020F0502020204030204" pitchFamily="34" charset="0"/>
              </a:rPr>
              <a:t>(adapted from)</a:t>
            </a:r>
          </a:p>
          <a:p>
            <a:pPr marL="171450" indent="-171450">
              <a:spcAft>
                <a:spcPts val="600"/>
              </a:spcAft>
              <a:buFont typeface="Arial,Sans-Serif"/>
              <a:buChar char="•"/>
            </a:pPr>
            <a:r>
              <a:rPr lang="en-US">
                <a:solidFill>
                  <a:schemeClr val="tx1"/>
                </a:solidFill>
                <a:latin typeface="Calibri" panose="020F0502020204030204" pitchFamily="34" charset="0"/>
                <a:cs typeface="Calibri" panose="020F0502020204030204" pitchFamily="34" charset="0"/>
              </a:rPr>
              <a:t>Bloomberg, P., &amp; Pitchford, B. (2016). </a:t>
            </a:r>
            <a:r>
              <a:rPr lang="en-US" i="1">
                <a:solidFill>
                  <a:schemeClr val="tx1"/>
                </a:solidFill>
                <a:latin typeface="Calibri" panose="020F0502020204030204" pitchFamily="34" charset="0"/>
                <a:cs typeface="Calibri" panose="020F0502020204030204" pitchFamily="34" charset="0"/>
              </a:rPr>
              <a:t>Leading impact teams: Building a culture of efficacy </a:t>
            </a:r>
            <a:r>
              <a:rPr lang="en-US">
                <a:solidFill>
                  <a:schemeClr val="tx1"/>
                </a:solidFill>
                <a:latin typeface="Calibri" panose="020F0502020204030204" pitchFamily="34" charset="0"/>
                <a:cs typeface="Calibri" panose="020F0502020204030204" pitchFamily="34" charset="0"/>
              </a:rPr>
              <a:t>(1st ed.). Corwin.</a:t>
            </a:r>
          </a:p>
          <a:p>
            <a:pPr marL="171450" indent="-171450">
              <a:spcAft>
                <a:spcPts val="600"/>
              </a:spcAft>
              <a:buFont typeface="Arial,Sans-Serif"/>
              <a:buChar char="•"/>
            </a:pPr>
            <a:r>
              <a:rPr lang="en-US">
                <a:solidFill>
                  <a:schemeClr val="tx1"/>
                </a:solidFill>
                <a:latin typeface="Calibri"/>
                <a:cs typeface="Calibri"/>
              </a:rPr>
              <a:t>Ferriter, W.M. (2020, April 7). </a:t>
            </a:r>
            <a:r>
              <a:rPr lang="en-US" i="1">
                <a:solidFill>
                  <a:schemeClr val="tx1"/>
                </a:solidFill>
                <a:latin typeface="Calibri"/>
                <a:cs typeface="Calibri"/>
              </a:rPr>
              <a:t>Spotting collaborative teams with high levels of collective efficacy</a:t>
            </a:r>
            <a:r>
              <a:rPr lang="en-US">
                <a:solidFill>
                  <a:schemeClr val="tx1"/>
                </a:solidFill>
                <a:latin typeface="Calibri"/>
                <a:cs typeface="Calibri"/>
              </a:rPr>
              <a:t>. Solution Tree. </a:t>
            </a:r>
            <a:r>
              <a:rPr lang="en-US">
                <a:solidFill>
                  <a:schemeClr val="tx1"/>
                </a:solidFill>
                <a:latin typeface="Calibri"/>
                <a:cs typeface="Calibri"/>
                <a:hlinkClick r:id="rId3">
                  <a:extLst>
                    <a:ext uri="{A12FA001-AC4F-418D-AE19-62706E023703}">
                      <ahyp:hlinkClr xmlns:ahyp="http://schemas.microsoft.com/office/drawing/2018/hyperlinkcolor" val="tx"/>
                    </a:ext>
                  </a:extLst>
                </a:hlinkClick>
              </a:rPr>
              <a:t>https://www.solutiontree.com/blog/spotting-collaborative-teams-with-high-levels-of-collective-efficacy/</a:t>
            </a:r>
          </a:p>
          <a:p>
            <a:pPr marL="171450" indent="-171450">
              <a:spcAft>
                <a:spcPts val="600"/>
              </a:spcAft>
              <a:buFont typeface="Arial,Sans-Serif"/>
              <a:buChar char="•"/>
            </a:pPr>
            <a:r>
              <a:rPr lang="en-US">
                <a:solidFill>
                  <a:schemeClr val="tx1"/>
                </a:solidFill>
                <a:latin typeface="Calibri"/>
                <a:cs typeface="Calibri"/>
              </a:rPr>
              <a:t>Hattie, J., &amp; Zierer, K. (2017).</a:t>
            </a:r>
            <a:r>
              <a:rPr lang="en-US" i="1">
                <a:solidFill>
                  <a:schemeClr val="tx1"/>
                </a:solidFill>
                <a:latin typeface="Calibri"/>
                <a:cs typeface="Calibri"/>
              </a:rPr>
              <a:t> 10 </a:t>
            </a:r>
            <a:r>
              <a:rPr lang="en-US" i="1" err="1">
                <a:solidFill>
                  <a:schemeClr val="tx1"/>
                </a:solidFill>
                <a:latin typeface="Calibri"/>
                <a:cs typeface="Calibri"/>
              </a:rPr>
              <a:t>mindframes</a:t>
            </a:r>
            <a:r>
              <a:rPr lang="en-US" i="1">
                <a:solidFill>
                  <a:schemeClr val="tx1"/>
                </a:solidFill>
                <a:latin typeface="Calibri"/>
                <a:cs typeface="Calibri"/>
              </a:rPr>
              <a:t> for visible learning. Teaching for success </a:t>
            </a:r>
            <a:r>
              <a:rPr lang="en-US">
                <a:solidFill>
                  <a:schemeClr val="tx1"/>
                </a:solidFill>
                <a:latin typeface="Calibri"/>
                <a:cs typeface="Calibri"/>
              </a:rPr>
              <a:t>(1st ed.). Routledge.</a:t>
            </a:r>
          </a:p>
          <a:p>
            <a:pPr marL="171450" indent="-171450">
              <a:spcAft>
                <a:spcPts val="600"/>
              </a:spcAft>
              <a:buFont typeface="Arial,Sans-Serif"/>
              <a:buChar char="•"/>
            </a:pPr>
            <a:r>
              <a:rPr lang="en-US">
                <a:solidFill>
                  <a:schemeClr val="tx1"/>
                </a:solidFill>
                <a:latin typeface="Calibri"/>
                <a:cs typeface="Calibri"/>
              </a:rPr>
              <a:t>Horton, D. (2022, November 18). </a:t>
            </a:r>
            <a:r>
              <a:rPr lang="en-US" i="1">
                <a:solidFill>
                  <a:schemeClr val="tx1"/>
                </a:solidFill>
                <a:latin typeface="Calibri"/>
                <a:cs typeface="Calibri"/>
              </a:rPr>
              <a:t>Successful systems of communication for school teams.</a:t>
            </a:r>
            <a:r>
              <a:rPr lang="en-US">
                <a:solidFill>
                  <a:schemeClr val="tx1"/>
                </a:solidFill>
                <a:latin typeface="Calibri"/>
                <a:cs typeface="Calibri"/>
              </a:rPr>
              <a:t> The Core Collaborative. </a:t>
            </a:r>
            <a:r>
              <a:rPr lang="en-US">
                <a:solidFill>
                  <a:schemeClr val="tx1"/>
                </a:solidFill>
                <a:latin typeface="Calibri"/>
                <a:cs typeface="Calibri"/>
                <a:hlinkClick r:id="rId4">
                  <a:extLst>
                    <a:ext uri="{A12FA001-AC4F-418D-AE19-62706E023703}">
                      <ahyp:hlinkClr xmlns:ahyp="http://schemas.microsoft.com/office/drawing/2018/hyperlinkcolor" val="tx"/>
                    </a:ext>
                  </a:extLst>
                </a:hlinkClick>
              </a:rPr>
              <a:t>https://thecorecollaborative.com/successful-systems-of-communication-for-school-teams/</a:t>
            </a:r>
          </a:p>
          <a:p>
            <a:pPr marL="171450" indent="-171450">
              <a:spcAft>
                <a:spcPts val="600"/>
              </a:spcAft>
              <a:buFont typeface="Arial,Sans-Serif"/>
              <a:buChar char="•"/>
            </a:pPr>
            <a:r>
              <a:rPr lang="en-US">
                <a:solidFill>
                  <a:schemeClr val="tx1"/>
                </a:solidFill>
                <a:latin typeface="Calibri"/>
                <a:cs typeface="Calibri"/>
              </a:rPr>
              <a:t>Mantell, M. (2025, March 19). </a:t>
            </a:r>
            <a:r>
              <a:rPr lang="en-US" i="1">
                <a:solidFill>
                  <a:schemeClr val="tx1"/>
                </a:solidFill>
                <a:latin typeface="Calibri"/>
                <a:cs typeface="Calibri"/>
              </a:rPr>
              <a:t>What is social perceptiveness? 12 skills you need to master.</a:t>
            </a:r>
            <a:r>
              <a:rPr lang="en-US">
                <a:solidFill>
                  <a:schemeClr val="tx1"/>
                </a:solidFill>
                <a:latin typeface="Calibri"/>
                <a:cs typeface="Calibri"/>
              </a:rPr>
              <a:t> Science of People. </a:t>
            </a:r>
            <a:r>
              <a:rPr lang="en-US">
                <a:solidFill>
                  <a:schemeClr val="tx1"/>
                </a:solidFill>
                <a:latin typeface="Calibri"/>
                <a:cs typeface="Calibri"/>
                <a:hlinkClick r:id="rId5">
                  <a:extLst>
                    <a:ext uri="{A12FA001-AC4F-418D-AE19-62706E023703}">
                      <ahyp:hlinkClr xmlns:ahyp="http://schemas.microsoft.com/office/drawing/2018/hyperlinkcolor" val="tx"/>
                    </a:ext>
                  </a:extLst>
                </a:hlinkClick>
              </a:rPr>
              <a:t>https://www.scienceofpeople.com/social-perceptiveness/</a:t>
            </a:r>
          </a:p>
          <a:p>
            <a:pPr marL="171450" indent="-171450">
              <a:spcAft>
                <a:spcPts val="600"/>
              </a:spcAft>
              <a:buFont typeface="Arial,Sans-Serif"/>
              <a:buChar char="•"/>
            </a:pPr>
            <a:r>
              <a:rPr lang="en-US">
                <a:solidFill>
                  <a:schemeClr val="tx1"/>
                </a:solidFill>
                <a:latin typeface="Calibri"/>
                <a:cs typeface="Calibri"/>
              </a:rPr>
              <a:t>M</a:t>
            </a:r>
            <a:r>
              <a:rPr lang="en">
                <a:solidFill>
                  <a:schemeClr val="tx1"/>
                </a:solidFill>
                <a:latin typeface="Calibri"/>
                <a:cs typeface="Calibri"/>
              </a:rPr>
              <a:t>arzano, R. J., Heflebower, T., Hoegh, J. K., Warrick, P., Grift, G., Hecker, L., &amp; Wills, J. (2016).</a:t>
            </a:r>
            <a:r>
              <a:rPr lang="en-US">
                <a:solidFill>
                  <a:schemeClr val="tx1"/>
                </a:solidFill>
                <a:latin typeface="Calibri"/>
                <a:cs typeface="Calibri"/>
              </a:rPr>
              <a:t> </a:t>
            </a:r>
            <a:r>
              <a:rPr lang="en-US" i="1">
                <a:solidFill>
                  <a:schemeClr val="tx1"/>
                </a:solidFill>
                <a:latin typeface="Calibri"/>
                <a:cs typeface="Calibri"/>
              </a:rPr>
              <a:t>Collaborative teams that transform schools: The next step in PLCs</a:t>
            </a:r>
            <a:r>
              <a:rPr lang="en-US">
                <a:solidFill>
                  <a:schemeClr val="tx1"/>
                </a:solidFill>
                <a:latin typeface="Calibri"/>
                <a:cs typeface="Calibri"/>
              </a:rPr>
              <a:t>.</a:t>
            </a:r>
            <a:r>
              <a:rPr lang="en-US" i="1">
                <a:solidFill>
                  <a:schemeClr val="tx1"/>
                </a:solidFill>
                <a:latin typeface="Calibri"/>
                <a:cs typeface="Calibri"/>
              </a:rPr>
              <a:t> </a:t>
            </a:r>
            <a:r>
              <a:rPr lang="en-US">
                <a:solidFill>
                  <a:schemeClr val="tx1"/>
                </a:solidFill>
                <a:latin typeface="Calibri"/>
                <a:cs typeface="Calibri"/>
              </a:rPr>
              <a:t>Marzano Research.</a:t>
            </a:r>
          </a:p>
          <a:p>
            <a:pPr marL="171450" indent="-171450">
              <a:spcAft>
                <a:spcPts val="600"/>
              </a:spcAft>
              <a:buFont typeface="Arial,Sans-Serif"/>
              <a:buChar char="•"/>
            </a:pPr>
            <a:r>
              <a:rPr lang="en-US" err="1">
                <a:solidFill>
                  <a:schemeClr val="tx1"/>
                </a:solidFill>
                <a:latin typeface="Calibri"/>
                <a:cs typeface="Calibri"/>
              </a:rPr>
              <a:t>MoEdu</a:t>
            </a:r>
            <a:r>
              <a:rPr lang="en-US">
                <a:solidFill>
                  <a:schemeClr val="tx1"/>
                </a:solidFill>
                <a:latin typeface="Calibri"/>
                <a:cs typeface="Calibri"/>
              </a:rPr>
              <a:t>-Sail. (2018). </a:t>
            </a:r>
            <a:r>
              <a:rPr lang="en-US" i="1">
                <a:solidFill>
                  <a:schemeClr val="tx1"/>
                </a:solidFill>
                <a:latin typeface="Calibri"/>
                <a:cs typeface="Calibri"/>
              </a:rPr>
              <a:t>Data-based decision making</a:t>
            </a:r>
            <a:r>
              <a:rPr lang="en-US">
                <a:solidFill>
                  <a:schemeClr val="tx1"/>
                </a:solidFill>
                <a:latin typeface="Calibri"/>
                <a:cs typeface="Calibri"/>
              </a:rPr>
              <a:t> </a:t>
            </a:r>
            <a:r>
              <a:rPr lang="en-US" i="1">
                <a:solidFill>
                  <a:schemeClr val="tx1"/>
                </a:solidFill>
                <a:latin typeface="Calibri"/>
                <a:cs typeface="Calibri"/>
              </a:rPr>
              <a:t>online module</a:t>
            </a:r>
            <a:r>
              <a:rPr lang="en-US">
                <a:solidFill>
                  <a:schemeClr val="tx1"/>
                </a:solidFill>
                <a:latin typeface="Calibri"/>
                <a:cs typeface="Calibri"/>
              </a:rPr>
              <a:t>. </a:t>
            </a:r>
            <a:r>
              <a:rPr lang="en-US">
                <a:solidFill>
                  <a:schemeClr val="tx1"/>
                </a:solidFill>
                <a:latin typeface="Calibri"/>
                <a:cs typeface="Calibri"/>
                <a:hlinkClick r:id="rId6">
                  <a:extLst>
                    <a:ext uri="{A12FA001-AC4F-418D-AE19-62706E023703}">
                      <ahyp:hlinkClr xmlns:ahyp="http://schemas.microsoft.com/office/drawing/2018/hyperlinkcolor" val="tx"/>
                    </a:ext>
                  </a:extLst>
                </a:hlinkClick>
              </a:rPr>
              <a:t>http://www.moedu-sail.org/courses/data-based-decision-making-2/</a:t>
            </a:r>
          </a:p>
          <a:p>
            <a:pPr marL="171450" indent="-171450">
              <a:spcAft>
                <a:spcPts val="600"/>
              </a:spcAft>
              <a:buFont typeface="Arial,Sans-Serif"/>
              <a:buChar char="•"/>
            </a:pPr>
            <a:r>
              <a:rPr lang="en-US">
                <a:solidFill>
                  <a:schemeClr val="tx1"/>
                </a:solidFill>
                <a:latin typeface="Calibri"/>
                <a:cs typeface="Calibri"/>
              </a:rPr>
              <a:t>Rouda, R. (2018, March 28). </a:t>
            </a:r>
            <a:r>
              <a:rPr lang="en-US" i="1">
                <a:solidFill>
                  <a:schemeClr val="tx1"/>
                </a:solidFill>
                <a:latin typeface="Calibri"/>
                <a:cs typeface="Calibri"/>
              </a:rPr>
              <a:t>A framework for effective data use in schools</a:t>
            </a:r>
            <a:r>
              <a:rPr lang="en-US">
                <a:solidFill>
                  <a:schemeClr val="tx1"/>
                </a:solidFill>
                <a:latin typeface="Calibri"/>
                <a:cs typeface="Calibri"/>
              </a:rPr>
              <a:t>. Learning for Action. </a:t>
            </a:r>
            <a:r>
              <a:rPr lang="en-US">
                <a:solidFill>
                  <a:schemeClr val="tx1"/>
                </a:solidFill>
                <a:latin typeface="Calibri"/>
                <a:cs typeface="Calibri"/>
                <a:hlinkClick r:id="rId7">
                  <a:extLst>
                    <a:ext uri="{A12FA001-AC4F-418D-AE19-62706E023703}">
                      <ahyp:hlinkClr xmlns:ahyp="http://schemas.microsoft.com/office/drawing/2018/hyperlinkcolor" val="tx"/>
                    </a:ext>
                  </a:extLst>
                </a:hlinkClick>
              </a:rPr>
              <a:t>https://learningforaction.com/lfa-blogpost/data-matters-framework</a:t>
            </a:r>
            <a:r>
              <a:rPr lang="en-US">
                <a:solidFill>
                  <a:schemeClr val="tx1"/>
                </a:solidFill>
                <a:latin typeface="Calibri"/>
                <a:cs typeface="Calibri"/>
              </a:rPr>
              <a:t> </a:t>
            </a:r>
          </a:p>
          <a:p>
            <a:pPr marL="171450" indent="-171450">
              <a:spcAft>
                <a:spcPts val="600"/>
              </a:spcAft>
              <a:buFont typeface="Arial,Sans-Serif"/>
              <a:buChar char="•"/>
            </a:pPr>
            <a:r>
              <a:rPr lang="en-US">
                <a:solidFill>
                  <a:schemeClr val="tx1"/>
                </a:solidFill>
                <a:latin typeface="Calibri"/>
                <a:cs typeface="Calibri"/>
              </a:rPr>
              <a:t>Solone, C.J., Thornton, B.E., Chiappe, J.C., Perez, C., </a:t>
            </a:r>
            <a:r>
              <a:rPr lang="en-US" err="1">
                <a:solidFill>
                  <a:schemeClr val="tx1"/>
                </a:solidFill>
                <a:latin typeface="Calibri"/>
                <a:cs typeface="Calibri"/>
              </a:rPr>
              <a:t>Rearik</a:t>
            </a:r>
            <a:r>
              <a:rPr lang="en-US">
                <a:solidFill>
                  <a:schemeClr val="tx1"/>
                </a:solidFill>
                <a:latin typeface="Calibri"/>
                <a:cs typeface="Calibri"/>
              </a:rPr>
              <a:t>, M.K., &amp; Falvey, M.A. (2020). Creating collaborative schools in the United States: A review of best practices. </a:t>
            </a:r>
            <a:r>
              <a:rPr lang="en-US" i="1">
                <a:solidFill>
                  <a:schemeClr val="tx1"/>
                </a:solidFill>
                <a:latin typeface="Calibri"/>
                <a:cs typeface="Calibri"/>
              </a:rPr>
              <a:t>International Electronic Journal of Elementary Education. 12</a:t>
            </a:r>
            <a:r>
              <a:rPr lang="en-US">
                <a:solidFill>
                  <a:schemeClr val="tx1"/>
                </a:solidFill>
                <a:latin typeface="Calibri"/>
                <a:cs typeface="Calibri"/>
              </a:rPr>
              <a:t>(3). 283-292. </a:t>
            </a:r>
            <a:r>
              <a:rPr lang="en-US">
                <a:solidFill>
                  <a:schemeClr val="tx1"/>
                </a:solidFill>
                <a:latin typeface="Calibri"/>
                <a:cs typeface="Calibri"/>
                <a:hlinkClick r:id="rId8">
                  <a:extLst>
                    <a:ext uri="{A12FA001-AC4F-418D-AE19-62706E023703}">
                      <ahyp:hlinkClr xmlns:ahyp="http://schemas.microsoft.com/office/drawing/2018/hyperlinkcolor" val="tx"/>
                    </a:ext>
                  </a:extLst>
                </a:hlinkClick>
              </a:rPr>
              <a:t>https://files.eric.ed.gov/fulltext/EJ1242461.pdf</a:t>
            </a:r>
          </a:p>
          <a:p>
            <a:pPr marL="0" indent="0">
              <a:spcBef>
                <a:spcPts val="800"/>
              </a:spcBef>
              <a:buNone/>
            </a:pPr>
            <a:endParaRPr lang="en-US">
              <a:solidFill>
                <a:srgbClr val="444444"/>
              </a:solidFill>
              <a:latin typeface="Calibri" panose="020F0502020204030204" pitchFamily="34" charset="0"/>
              <a:cs typeface="Calibri" panose="020F0502020204030204" pitchFamily="34" charset="0"/>
            </a:endParaRPr>
          </a:p>
          <a:p>
            <a:pPr marL="158750" indent="0">
              <a:buNone/>
            </a:pPr>
            <a:endParaRPr lang="en-US">
              <a:solidFill>
                <a:srgbClr val="444444"/>
              </a:solidFill>
              <a:latin typeface="Calibri" panose="020F0502020204030204" pitchFamily="34" charset="0"/>
              <a:cs typeface="Calibri" panose="020F0502020204030204" pitchFamily="34" charset="0"/>
            </a:endParaRPr>
          </a:p>
          <a:p>
            <a:pPr marL="158750" lvl="0" indent="0" algn="l">
              <a:lnSpc>
                <a:spcPct val="100000"/>
              </a:lnSpc>
              <a:spcBef>
                <a:spcPts val="0"/>
              </a:spcBef>
              <a:spcAft>
                <a:spcPts val="0"/>
              </a:spcAft>
              <a:buSzPts val="1100"/>
              <a:buNone/>
            </a:pP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594667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4.sv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8.sv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6ADB5-7ABD-11BD-0457-20AF9574E4FD}"/>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ACED0D4-DB59-830F-8CFC-C3A02A07684E}"/>
              </a:ext>
            </a:extLst>
          </p:cNvPr>
          <p:cNvSpPr>
            <a:spLocks noGrp="1"/>
          </p:cNvSpPr>
          <p:nvPr>
            <p:ph type="subTitle" idx="1"/>
          </p:nvPr>
        </p:nvSpPr>
        <p:spPr>
          <a:xfrm>
            <a:off x="1143000" y="2701528"/>
            <a:ext cx="6858000" cy="322850"/>
          </a:xfrm>
        </p:spPr>
        <p:txBody>
          <a:bodyPr/>
          <a:lstStyle>
            <a:lvl1pPr marL="0" indent="0" algn="ctr">
              <a:spcBef>
                <a:spcPts val="0"/>
              </a:spcBef>
              <a:buNone/>
              <a:defRPr sz="1800">
                <a:latin typeface="Aptos" panose="020B00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Rectangle 6">
            <a:extLst>
              <a:ext uri="{FF2B5EF4-FFF2-40B4-BE49-F238E27FC236}">
                <a16:creationId xmlns:a16="http://schemas.microsoft.com/office/drawing/2014/main" id="{B4BE0203-EB06-8117-4157-7A683904A742}"/>
              </a:ext>
              <a:ext uri="{C183D7F6-B498-43B3-948B-1728B52AA6E4}">
                <adec:decorative xmlns:adec="http://schemas.microsoft.com/office/drawing/2017/decorative" val="1"/>
              </a:ext>
            </a:extLst>
          </p:cNvPr>
          <p:cNvSpPr/>
          <p:nvPr/>
        </p:nvSpPr>
        <p:spPr>
          <a:xfrm>
            <a:off x="0" y="-12986"/>
            <a:ext cx="3020431" cy="18876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Rectangle 9">
            <a:extLst>
              <a:ext uri="{FF2B5EF4-FFF2-40B4-BE49-F238E27FC236}">
                <a16:creationId xmlns:a16="http://schemas.microsoft.com/office/drawing/2014/main" id="{13A7A589-18B4-C0E1-3E31-0A46E15C82D9}"/>
              </a:ext>
              <a:ext uri="{C183D7F6-B498-43B3-948B-1728B52AA6E4}">
                <adec:decorative xmlns:adec="http://schemas.microsoft.com/office/drawing/2017/decorative" val="1"/>
              </a:ext>
            </a:extLst>
          </p:cNvPr>
          <p:cNvSpPr/>
          <p:nvPr/>
        </p:nvSpPr>
        <p:spPr>
          <a:xfrm>
            <a:off x="3020431" y="-12986"/>
            <a:ext cx="3103139" cy="18876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Rectangle 10">
            <a:extLst>
              <a:ext uri="{FF2B5EF4-FFF2-40B4-BE49-F238E27FC236}">
                <a16:creationId xmlns:a16="http://schemas.microsoft.com/office/drawing/2014/main" id="{A0D35DF5-BDAC-946D-41CC-AA78481E9498}"/>
              </a:ext>
              <a:ext uri="{C183D7F6-B498-43B3-948B-1728B52AA6E4}">
                <adec:decorative xmlns:adec="http://schemas.microsoft.com/office/drawing/2017/decorative" val="1"/>
              </a:ext>
            </a:extLst>
          </p:cNvPr>
          <p:cNvSpPr/>
          <p:nvPr/>
        </p:nvSpPr>
        <p:spPr>
          <a:xfrm>
            <a:off x="6123570" y="-12986"/>
            <a:ext cx="3020431" cy="18876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2" name="Rectangle 11">
            <a:extLst>
              <a:ext uri="{FF2B5EF4-FFF2-40B4-BE49-F238E27FC236}">
                <a16:creationId xmlns:a16="http://schemas.microsoft.com/office/drawing/2014/main" id="{0CE8622C-D250-697F-5FB0-5762F0BD0800}"/>
              </a:ext>
              <a:ext uri="{C183D7F6-B498-43B3-948B-1728B52AA6E4}">
                <adec:decorative xmlns:adec="http://schemas.microsoft.com/office/drawing/2017/decorative" val="1"/>
              </a:ext>
            </a:extLst>
          </p:cNvPr>
          <p:cNvSpPr/>
          <p:nvPr/>
        </p:nvSpPr>
        <p:spPr>
          <a:xfrm>
            <a:off x="-1" y="4320621"/>
            <a:ext cx="9144001" cy="11324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1" name="TextBox 20">
            <a:extLst>
              <a:ext uri="{FF2B5EF4-FFF2-40B4-BE49-F238E27FC236}">
                <a16:creationId xmlns:a16="http://schemas.microsoft.com/office/drawing/2014/main" id="{D331874B-AAB3-AF41-B618-2AD92750D770}"/>
              </a:ext>
            </a:extLst>
          </p:cNvPr>
          <p:cNvSpPr txBox="1"/>
          <p:nvPr/>
        </p:nvSpPr>
        <p:spPr>
          <a:xfrm>
            <a:off x="1143000" y="3760884"/>
            <a:ext cx="6858000" cy="50783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i="1">
                <a:solidFill>
                  <a:schemeClr val="accent3"/>
                </a:solidFill>
                <a:latin typeface="Aptos" panose="020B0004020202020204" pitchFamily="34" charset="0"/>
                <a:ea typeface="Questrial"/>
                <a:cs typeface="Questrial"/>
                <a:sym typeface="Questrial"/>
              </a:rPr>
              <a:t>The contents of this presentation were developed under a grant from the US Department of Education to the Missouri Department of Elementary and Secondary Education (#H323A120018). However, these contents do not necessarily represent the policy of the US Department of Education, and you should not assume endorsement by the Federal Government. </a:t>
            </a:r>
          </a:p>
        </p:txBody>
      </p:sp>
      <p:pic>
        <p:nvPicPr>
          <p:cNvPr id="23" name="Graphic 22">
            <a:extLst>
              <a:ext uri="{FF2B5EF4-FFF2-40B4-BE49-F238E27FC236}">
                <a16:creationId xmlns:a16="http://schemas.microsoft.com/office/drawing/2014/main" id="{87F01B52-B69F-D641-497B-D932CF8ABB99}"/>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74932" y="3568678"/>
            <a:ext cx="938375" cy="751943"/>
          </a:xfrm>
          <a:prstGeom prst="rect">
            <a:avLst/>
          </a:prstGeom>
        </p:spPr>
      </p:pic>
      <p:pic>
        <p:nvPicPr>
          <p:cNvPr id="16" name="Graphic 15" descr="Missouri Department of Elementary &amp; Secondary Education (DESE) Logo">
            <a:extLst>
              <a:ext uri="{FF2B5EF4-FFF2-40B4-BE49-F238E27FC236}">
                <a16:creationId xmlns:a16="http://schemas.microsoft.com/office/drawing/2014/main" id="{B2B5EFC7-98E2-FDDB-39D0-E6508139DF3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4209" y="4554970"/>
            <a:ext cx="1442189" cy="498956"/>
          </a:xfrm>
          <a:prstGeom prst="rect">
            <a:avLst/>
          </a:prstGeom>
        </p:spPr>
      </p:pic>
      <p:pic>
        <p:nvPicPr>
          <p:cNvPr id="14" name="Graphic 13" descr="MoEdu-SAIL Logo">
            <a:extLst>
              <a:ext uri="{FF2B5EF4-FFF2-40B4-BE49-F238E27FC236}">
                <a16:creationId xmlns:a16="http://schemas.microsoft.com/office/drawing/2014/main" id="{7B272676-7EB0-ADD5-4A53-38326C19A63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27392" y="4564154"/>
            <a:ext cx="1887010" cy="481380"/>
          </a:xfrm>
          <a:prstGeom prst="rect">
            <a:avLst/>
          </a:prstGeom>
        </p:spPr>
      </p:pic>
      <p:pic>
        <p:nvPicPr>
          <p:cNvPr id="18" name="Graphic 17" descr="DCI (District Continuous Improvement) Logo">
            <a:extLst>
              <a:ext uri="{FF2B5EF4-FFF2-40B4-BE49-F238E27FC236}">
                <a16:creationId xmlns:a16="http://schemas.microsoft.com/office/drawing/2014/main" id="{9FC6DFF1-82AA-1382-E967-CE0F0680EFC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895395" y="4551398"/>
            <a:ext cx="1202963" cy="505791"/>
          </a:xfrm>
          <a:prstGeom prst="rect">
            <a:avLst/>
          </a:prstGeom>
        </p:spPr>
      </p:pic>
      <p:pic>
        <p:nvPicPr>
          <p:cNvPr id="8" name="Graphic 7" descr="DCI-MTSS Logo">
            <a:extLst>
              <a:ext uri="{FF2B5EF4-FFF2-40B4-BE49-F238E27FC236}">
                <a16:creationId xmlns:a16="http://schemas.microsoft.com/office/drawing/2014/main" id="{95BE900A-6796-8C55-9242-7E5F0FA5CFB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79351" y="4556628"/>
            <a:ext cx="1435776" cy="460083"/>
          </a:xfrm>
          <a:prstGeom prst="rect">
            <a:avLst/>
          </a:prstGeom>
        </p:spPr>
      </p:pic>
      <p:pic>
        <p:nvPicPr>
          <p:cNvPr id="20" name="Graphic 19" descr="Northern Arizona University - Institute for Human Development Logo ">
            <a:extLst>
              <a:ext uri="{FF2B5EF4-FFF2-40B4-BE49-F238E27FC236}">
                <a16:creationId xmlns:a16="http://schemas.microsoft.com/office/drawing/2014/main" id="{F19B443C-6E8E-48D7-95A5-1677A1E0DE6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896121" y="4633551"/>
            <a:ext cx="2043670" cy="348586"/>
          </a:xfrm>
          <a:prstGeom prst="rect">
            <a:avLst/>
          </a:prstGeom>
        </p:spPr>
      </p:pic>
    </p:spTree>
    <p:extLst>
      <p:ext uri="{BB962C8B-B14F-4D97-AF65-F5344CB8AC3E}">
        <p14:creationId xmlns:p14="http://schemas.microsoft.com/office/powerpoint/2010/main" val="51369196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itle and more bullet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9BC3558-7687-1DDA-0792-CCF5D175C819}"/>
              </a:ext>
              <a:ext uri="{C183D7F6-B498-43B3-948B-1728B52AA6E4}">
                <adec:decorative xmlns:adec="http://schemas.microsoft.com/office/drawing/2017/decorative" val="1"/>
              </a:ext>
            </a:extLst>
          </p:cNvPr>
          <p:cNvGrpSpPr/>
          <p:nvPr/>
        </p:nvGrpSpPr>
        <p:grpSpPr>
          <a:xfrm flipH="1">
            <a:off x="0" y="4202796"/>
            <a:ext cx="9144000" cy="940704"/>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
        <p:nvSpPr>
          <p:cNvPr id="2" name="Title 1">
            <a:extLst>
              <a:ext uri="{FF2B5EF4-FFF2-40B4-BE49-F238E27FC236}">
                <a16:creationId xmlns:a16="http://schemas.microsoft.com/office/drawing/2014/main" id="{6B1CE06F-532C-6389-D0EE-0FD4ED3A8EC0}"/>
              </a:ext>
            </a:extLst>
          </p:cNvPr>
          <p:cNvSpPr>
            <a:spLocks noGrp="1"/>
          </p:cNvSpPr>
          <p:nvPr>
            <p:ph type="title"/>
          </p:nvPr>
        </p:nvSpPr>
        <p:spPr>
          <a:xfrm>
            <a:off x="628650" y="273845"/>
            <a:ext cx="8043863" cy="590550"/>
          </a:xfrm>
        </p:spPr>
        <p:txBody>
          <a:bodyPr/>
          <a:lstStyle/>
          <a:p>
            <a:r>
              <a:rPr lang="en-US" sz="2700"/>
              <a:t>Click to edit Master title style</a:t>
            </a:r>
          </a:p>
        </p:txBody>
      </p:sp>
      <p:sp>
        <p:nvSpPr>
          <p:cNvPr id="3" name="Content Placeholder 2">
            <a:extLst>
              <a:ext uri="{FF2B5EF4-FFF2-40B4-BE49-F238E27FC236}">
                <a16:creationId xmlns:a16="http://schemas.microsoft.com/office/drawing/2014/main" id="{BD104878-17D4-FD9B-228D-ED5700D9F77F}"/>
              </a:ext>
            </a:extLst>
          </p:cNvPr>
          <p:cNvSpPr>
            <a:spLocks noGrp="1"/>
          </p:cNvSpPr>
          <p:nvPr>
            <p:ph idx="1"/>
          </p:nvPr>
        </p:nvSpPr>
        <p:spPr>
          <a:xfrm>
            <a:off x="628650" y="918973"/>
            <a:ext cx="7886700" cy="3054191"/>
          </a:xfrm>
        </p:spPr>
        <p:txBody>
          <a:bodyPr/>
          <a:lstStyle/>
          <a:p>
            <a:pPr lvl="0"/>
            <a:r>
              <a:rPr lang="en-US"/>
              <a:t>Click to edit Master text styles</a:t>
            </a:r>
          </a:p>
        </p:txBody>
      </p:sp>
    </p:spTree>
    <p:extLst>
      <p:ext uri="{BB962C8B-B14F-4D97-AF65-F5344CB8AC3E}">
        <p14:creationId xmlns:p14="http://schemas.microsoft.com/office/powerpoint/2010/main" val="3159328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Hidden Slide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9BC3558-7687-1DDA-0792-CCF5D175C819}"/>
              </a:ext>
              <a:ext uri="{C183D7F6-B498-43B3-948B-1728B52AA6E4}">
                <adec:decorative xmlns:adec="http://schemas.microsoft.com/office/drawing/2017/decorative" val="1"/>
              </a:ext>
            </a:extLst>
          </p:cNvPr>
          <p:cNvGrpSpPr/>
          <p:nvPr/>
        </p:nvGrpSpPr>
        <p:grpSpPr>
          <a:xfrm flipH="1">
            <a:off x="0" y="4202796"/>
            <a:ext cx="9144000" cy="940704"/>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
        <p:nvSpPr>
          <p:cNvPr id="2" name="Title 1">
            <a:extLst>
              <a:ext uri="{FF2B5EF4-FFF2-40B4-BE49-F238E27FC236}">
                <a16:creationId xmlns:a16="http://schemas.microsoft.com/office/drawing/2014/main" id="{6B1CE06F-532C-6389-D0EE-0FD4ED3A8EC0}"/>
              </a:ext>
            </a:extLst>
          </p:cNvPr>
          <p:cNvSpPr>
            <a:spLocks noGrp="1"/>
          </p:cNvSpPr>
          <p:nvPr>
            <p:ph type="title"/>
          </p:nvPr>
        </p:nvSpPr>
        <p:spPr>
          <a:xfrm>
            <a:off x="628650" y="273845"/>
            <a:ext cx="8043863" cy="590550"/>
          </a:xfrm>
        </p:spPr>
        <p:txBody>
          <a:bodyPr/>
          <a:lstStyle>
            <a:lvl1pPr>
              <a:defRPr>
                <a:solidFill>
                  <a:schemeClr val="bg1">
                    <a:lumMod val="50000"/>
                  </a:schemeClr>
                </a:solidFill>
              </a:defRPr>
            </a:lvl1pPr>
          </a:lstStyle>
          <a:p>
            <a:r>
              <a:rPr lang="en-US" sz="2700"/>
              <a:t>Click to edit Master title style</a:t>
            </a:r>
          </a:p>
        </p:txBody>
      </p:sp>
      <p:sp>
        <p:nvSpPr>
          <p:cNvPr id="3" name="Content Placeholder 2">
            <a:extLst>
              <a:ext uri="{FF2B5EF4-FFF2-40B4-BE49-F238E27FC236}">
                <a16:creationId xmlns:a16="http://schemas.microsoft.com/office/drawing/2014/main" id="{BD104878-17D4-FD9B-228D-ED5700D9F77F}"/>
              </a:ext>
            </a:extLst>
          </p:cNvPr>
          <p:cNvSpPr>
            <a:spLocks noGrp="1"/>
          </p:cNvSpPr>
          <p:nvPr>
            <p:ph idx="1"/>
          </p:nvPr>
        </p:nvSpPr>
        <p:spPr>
          <a:xfrm>
            <a:off x="628650" y="918973"/>
            <a:ext cx="7886700" cy="3054191"/>
          </a:xfrm>
        </p:spPr>
        <p:txBody>
          <a:bodyPr/>
          <a:lstStyle/>
          <a:p>
            <a:pPr lvl="0"/>
            <a:r>
              <a:rPr lang="en-US"/>
              <a:t>Click to edit Master text styles</a:t>
            </a:r>
          </a:p>
        </p:txBody>
      </p:sp>
    </p:spTree>
    <p:extLst>
      <p:ext uri="{BB962C8B-B14F-4D97-AF65-F5344CB8AC3E}">
        <p14:creationId xmlns:p14="http://schemas.microsoft.com/office/powerpoint/2010/main" val="66719145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2F92-5542-8473-EB5A-F4976ADFC212}"/>
              </a:ext>
            </a:extLst>
          </p:cNvPr>
          <p:cNvSpPr>
            <a:spLocks noGrp="1"/>
          </p:cNvSpPr>
          <p:nvPr>
            <p:ph type="title"/>
          </p:nvPr>
        </p:nvSpPr>
        <p:spPr/>
        <p:txBody>
          <a:bodyPr lIns="91440" rIns="91440"/>
          <a:lstStyle/>
          <a:p>
            <a:r>
              <a:rPr lang="en-US"/>
              <a:t>Click to edit Master title style</a:t>
            </a:r>
          </a:p>
        </p:txBody>
      </p:sp>
      <p:sp>
        <p:nvSpPr>
          <p:cNvPr id="3" name="Content Placeholder 2">
            <a:extLst>
              <a:ext uri="{FF2B5EF4-FFF2-40B4-BE49-F238E27FC236}">
                <a16:creationId xmlns:a16="http://schemas.microsoft.com/office/drawing/2014/main" id="{A67B065E-4115-F6FB-E7ED-7F0E59793F0A}"/>
              </a:ext>
            </a:extLst>
          </p:cNvPr>
          <p:cNvSpPr>
            <a:spLocks noGrp="1"/>
          </p:cNvSpPr>
          <p:nvPr>
            <p:ph idx="1"/>
          </p:nvPr>
        </p:nvSpPr>
        <p:spPr>
          <a:xfrm>
            <a:off x="628650" y="1369219"/>
            <a:ext cx="7886700" cy="3054191"/>
          </a:xfrm>
        </p:spPr>
        <p:txBody>
          <a:bodyPr/>
          <a:lstStyle>
            <a:lvl1pPr>
              <a:spcBef>
                <a:spcPts val="0"/>
              </a:spcBef>
              <a:spcAft>
                <a:spcPts val="450"/>
              </a:spcAft>
              <a:defRPr/>
            </a:lvl1pPr>
            <a:lvl2pPr>
              <a:spcBef>
                <a:spcPts val="0"/>
              </a:spcBef>
              <a:spcAft>
                <a:spcPts val="450"/>
              </a:spcAft>
              <a:defRPr/>
            </a:lvl2pPr>
            <a:lvl3pPr>
              <a:spcBef>
                <a:spcPts val="0"/>
              </a:spcBef>
              <a:spcAft>
                <a:spcPts val="450"/>
              </a:spcAft>
              <a:defRPr/>
            </a:lvl3pPr>
            <a:lvl4pPr>
              <a:spcBef>
                <a:spcPts val="0"/>
              </a:spcBef>
              <a:spcAft>
                <a:spcPts val="450"/>
              </a:spcAft>
              <a:defRPr/>
            </a:lvl4pPr>
            <a:lvl5pPr>
              <a:spcBef>
                <a:spcPts val="0"/>
              </a:spcBef>
              <a:spcAft>
                <a:spcPts val="45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102653" y="179464"/>
            <a:ext cx="938375" cy="751943"/>
          </a:xfrm>
          <a:prstGeom prst="rect">
            <a:avLst/>
          </a:prstGeom>
        </p:spPr>
      </p:pic>
      <p:sp>
        <p:nvSpPr>
          <p:cNvPr id="8" name="Rectangle 7">
            <a:extLst>
              <a:ext uri="{FF2B5EF4-FFF2-40B4-BE49-F238E27FC236}">
                <a16:creationId xmlns:a16="http://schemas.microsoft.com/office/drawing/2014/main" id="{F8F3D59F-FE6A-97CA-5DCD-5BF6FCADAC61}"/>
              </a:ext>
              <a:ext uri="{C183D7F6-B498-43B3-948B-1728B52AA6E4}">
                <adec:decorative xmlns:adec="http://schemas.microsoft.com/office/drawing/2017/decorative" val="1"/>
              </a:ext>
            </a:extLst>
          </p:cNvPr>
          <p:cNvSpPr/>
          <p:nvPr/>
        </p:nvSpPr>
        <p:spPr>
          <a:xfrm>
            <a:off x="0" y="-9298"/>
            <a:ext cx="3020431" cy="18876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Rectangle 8">
            <a:extLst>
              <a:ext uri="{FF2B5EF4-FFF2-40B4-BE49-F238E27FC236}">
                <a16:creationId xmlns:a16="http://schemas.microsoft.com/office/drawing/2014/main" id="{7361CB07-53B9-D229-9DC0-1625A5B22A93}"/>
              </a:ext>
              <a:ext uri="{C183D7F6-B498-43B3-948B-1728B52AA6E4}">
                <adec:decorative xmlns:adec="http://schemas.microsoft.com/office/drawing/2017/decorative" val="1"/>
              </a:ext>
            </a:extLst>
          </p:cNvPr>
          <p:cNvSpPr/>
          <p:nvPr/>
        </p:nvSpPr>
        <p:spPr>
          <a:xfrm>
            <a:off x="3020431" y="-9298"/>
            <a:ext cx="3103139" cy="18876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Rectangle 10">
            <a:extLst>
              <a:ext uri="{FF2B5EF4-FFF2-40B4-BE49-F238E27FC236}">
                <a16:creationId xmlns:a16="http://schemas.microsoft.com/office/drawing/2014/main" id="{A70607F5-9C14-2C3F-B638-EA4EF786D66E}"/>
              </a:ext>
              <a:ext uri="{C183D7F6-B498-43B3-948B-1728B52AA6E4}">
                <adec:decorative xmlns:adec="http://schemas.microsoft.com/office/drawing/2017/decorative" val="1"/>
              </a:ext>
            </a:extLst>
          </p:cNvPr>
          <p:cNvSpPr/>
          <p:nvPr/>
        </p:nvSpPr>
        <p:spPr>
          <a:xfrm>
            <a:off x="6123570" y="-9298"/>
            <a:ext cx="3020431" cy="18876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356988929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420D154-CB96-D175-22EE-5262274513FE}"/>
              </a:ext>
              <a:ext uri="{C183D7F6-B498-43B3-948B-1728B52AA6E4}">
                <adec:decorative xmlns:adec="http://schemas.microsoft.com/office/drawing/2017/decorative" val="1"/>
              </a:ext>
            </a:extLst>
          </p:cNvPr>
          <p:cNvSpPr/>
          <p:nvPr/>
        </p:nvSpPr>
        <p:spPr>
          <a:xfrm>
            <a:off x="0" y="0"/>
            <a:ext cx="9144000" cy="45672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9C985C83-CBF3-9F01-2716-115AE3EDE5A6}"/>
              </a:ext>
            </a:extLst>
          </p:cNvPr>
          <p:cNvSpPr>
            <a:spLocks noGrp="1"/>
          </p:cNvSpPr>
          <p:nvPr>
            <p:ph type="title"/>
          </p:nvPr>
        </p:nvSpPr>
        <p:spPr>
          <a:xfrm>
            <a:off x="623888" y="1282304"/>
            <a:ext cx="7886700" cy="2139553"/>
          </a:xfrm>
        </p:spPr>
        <p:txBody>
          <a:bodyPr anchor="b"/>
          <a:lstStyle>
            <a:lvl1pPr>
              <a:defRPr sz="45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F378CCED-E090-4430-AE23-126A3460929F}"/>
              </a:ext>
            </a:extLst>
          </p:cNvPr>
          <p:cNvSpPr>
            <a:spLocks noGrp="1"/>
          </p:cNvSpPr>
          <p:nvPr>
            <p:ph type="body" idx="1"/>
          </p:nvPr>
        </p:nvSpPr>
        <p:spPr>
          <a:xfrm>
            <a:off x="623888" y="3442098"/>
            <a:ext cx="7886700" cy="1125140"/>
          </a:xfrm>
        </p:spPr>
        <p:txBody>
          <a:bodyPr/>
          <a:lstStyle>
            <a:lvl1pPr marL="0" indent="0">
              <a:buNone/>
              <a:defRPr sz="27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8" name="Graphic 7">
            <a:extLst>
              <a:ext uri="{FF2B5EF4-FFF2-40B4-BE49-F238E27FC236}">
                <a16:creationId xmlns:a16="http://schemas.microsoft.com/office/drawing/2014/main" id="{5FB15CB2-AC99-9B8D-CD1B-75F630133A47}"/>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41400" y="4391557"/>
            <a:ext cx="938375" cy="751943"/>
          </a:xfrm>
          <a:prstGeom prst="rect">
            <a:avLst/>
          </a:prstGeom>
        </p:spPr>
      </p:pic>
    </p:spTree>
    <p:extLst>
      <p:ext uri="{BB962C8B-B14F-4D97-AF65-F5344CB8AC3E}">
        <p14:creationId xmlns:p14="http://schemas.microsoft.com/office/powerpoint/2010/main" val="333403828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B537C-BF40-B66D-E0E3-7AC71B66B9D3}"/>
              </a:ext>
            </a:extLst>
          </p:cNvPr>
          <p:cNvSpPr>
            <a:spLocks noGrp="1"/>
          </p:cNvSpPr>
          <p:nvPr>
            <p:ph type="title"/>
          </p:nvPr>
        </p:nvSpPr>
        <p:spPr/>
        <p:txBody>
          <a:bodyPr/>
          <a:lstStyle>
            <a:lvl1pPr>
              <a:defRPr sz="2700"/>
            </a:lvl1pPr>
          </a:lstStyle>
          <a:p>
            <a:r>
              <a:rPr lang="en-US"/>
              <a:t>Click to edit Master title style</a:t>
            </a:r>
          </a:p>
        </p:txBody>
      </p:sp>
      <p:sp>
        <p:nvSpPr>
          <p:cNvPr id="3" name="Content Placeholder 2">
            <a:extLst>
              <a:ext uri="{FF2B5EF4-FFF2-40B4-BE49-F238E27FC236}">
                <a16:creationId xmlns:a16="http://schemas.microsoft.com/office/drawing/2014/main" id="{795D2C52-E954-FACA-BF7B-46F0B59B8824}"/>
              </a:ext>
            </a:extLst>
          </p:cNvPr>
          <p:cNvSpPr>
            <a:spLocks noGrp="1"/>
          </p:cNvSpPr>
          <p:nvPr>
            <p:ph sz="half" idx="1"/>
          </p:nvPr>
        </p:nvSpPr>
        <p:spPr>
          <a:xfrm>
            <a:off x="628650" y="1369219"/>
            <a:ext cx="3886200" cy="3263504"/>
          </a:xfr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5E4103-072B-5A1B-1EA1-505BC47FD42C}"/>
              </a:ext>
            </a:extLst>
          </p:cNvPr>
          <p:cNvSpPr>
            <a:spLocks noGrp="1"/>
          </p:cNvSpPr>
          <p:nvPr>
            <p:ph sz="half" idx="2"/>
          </p:nvPr>
        </p:nvSpPr>
        <p:spPr>
          <a:xfrm>
            <a:off x="4629150" y="1369219"/>
            <a:ext cx="3886200" cy="3263504"/>
          </a:xfr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7834929E-EDF0-4BD8-EF1C-BB02616C9F8D}"/>
              </a:ext>
              <a:ext uri="{C183D7F6-B498-43B3-948B-1728B52AA6E4}">
                <adec:decorative xmlns:adec="http://schemas.microsoft.com/office/drawing/2017/decorative" val="1"/>
              </a:ext>
            </a:extLst>
          </p:cNvPr>
          <p:cNvSpPr/>
          <p:nvPr/>
        </p:nvSpPr>
        <p:spPr>
          <a:xfrm>
            <a:off x="0" y="4954740"/>
            <a:ext cx="9144000" cy="18876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9" name="Graphic 8">
            <a:extLst>
              <a:ext uri="{FF2B5EF4-FFF2-40B4-BE49-F238E27FC236}">
                <a16:creationId xmlns:a16="http://schemas.microsoft.com/office/drawing/2014/main" id="{27EC2972-6965-4E4A-B53E-252F35DFBC0E}"/>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45663" y="4202797"/>
            <a:ext cx="938375" cy="751943"/>
          </a:xfrm>
          <a:prstGeom prst="rect">
            <a:avLst/>
          </a:prstGeom>
        </p:spPr>
      </p:pic>
    </p:spTree>
    <p:extLst>
      <p:ext uri="{BB962C8B-B14F-4D97-AF65-F5344CB8AC3E}">
        <p14:creationId xmlns:p14="http://schemas.microsoft.com/office/powerpoint/2010/main" val="145490834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AAFF0-F32F-29F9-F841-606DC65EF2F3}"/>
              </a:ext>
            </a:extLst>
          </p:cNvPr>
          <p:cNvSpPr>
            <a:spLocks noGrp="1"/>
          </p:cNvSpPr>
          <p:nvPr>
            <p:ph type="title"/>
          </p:nvPr>
        </p:nvSpPr>
        <p:spPr>
          <a:xfrm>
            <a:off x="629841" y="273844"/>
            <a:ext cx="7886700" cy="751943"/>
          </a:xfrm>
        </p:spPr>
        <p:txBody>
          <a:bodyPr/>
          <a:lstStyle>
            <a:lvl1pPr>
              <a:defRPr sz="2700"/>
            </a:lvl1pPr>
          </a:lstStyle>
          <a:p>
            <a:r>
              <a:rPr lang="en-US"/>
              <a:t>Click to edit Master title style</a:t>
            </a:r>
          </a:p>
        </p:txBody>
      </p:sp>
      <p:sp>
        <p:nvSpPr>
          <p:cNvPr id="3" name="Text Placeholder 2">
            <a:extLst>
              <a:ext uri="{FF2B5EF4-FFF2-40B4-BE49-F238E27FC236}">
                <a16:creationId xmlns:a16="http://schemas.microsoft.com/office/drawing/2014/main" id="{35637662-96E5-B823-A744-F0A03B336B32}"/>
              </a:ext>
            </a:extLst>
          </p:cNvPr>
          <p:cNvSpPr>
            <a:spLocks noGrp="1"/>
          </p:cNvSpPr>
          <p:nvPr>
            <p:ph type="body" idx="1"/>
          </p:nvPr>
        </p:nvSpPr>
        <p:spPr>
          <a:xfrm>
            <a:off x="629842" y="1140666"/>
            <a:ext cx="3868340" cy="617934"/>
          </a:xfrm>
        </p:spPr>
        <p:txBody>
          <a:bodyPr anchor="b"/>
          <a:lstStyle>
            <a:lvl1pPr marL="0" indent="0">
              <a:lnSpc>
                <a:spcPct val="100000"/>
              </a:lnSpc>
              <a:spcBef>
                <a:spcPts val="750"/>
              </a:spcBef>
              <a:buNone/>
              <a:defRPr sz="1800" b="1">
                <a:latin typeface="Aptos" panose="020B00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BFBF1A7-7285-FD7F-E148-A3DBB35FAFA4}"/>
              </a:ext>
            </a:extLst>
          </p:cNvPr>
          <p:cNvSpPr>
            <a:spLocks noGrp="1"/>
          </p:cNvSpPr>
          <p:nvPr>
            <p:ph sz="half" idx="2"/>
          </p:nvPr>
        </p:nvSpPr>
        <p:spPr>
          <a:xfrm>
            <a:off x="629842" y="1758600"/>
            <a:ext cx="3868340" cy="2763441"/>
          </a:xfrm>
        </p:spPr>
        <p:txBody>
          <a:bodyPr/>
          <a:lstStyle>
            <a:lvl1pPr>
              <a:lnSpc>
                <a:spcPct val="100000"/>
              </a:lnSpc>
              <a:spcBef>
                <a:spcPts val="750"/>
              </a:spcBef>
              <a:defRPr/>
            </a:lvl1pPr>
            <a:lvl2pPr>
              <a:lnSpc>
                <a:spcPct val="100000"/>
              </a:lnSpc>
              <a:spcBef>
                <a:spcPts val="750"/>
              </a:spcBef>
              <a:defRPr/>
            </a:lvl2pPr>
            <a:lvl3pPr>
              <a:lnSpc>
                <a:spcPct val="100000"/>
              </a:lnSpc>
              <a:spcBef>
                <a:spcPts val="750"/>
              </a:spcBef>
              <a:defRPr/>
            </a:lvl3pPr>
            <a:lvl4pPr>
              <a:lnSpc>
                <a:spcPct val="100000"/>
              </a:lnSpc>
              <a:spcBef>
                <a:spcPts val="750"/>
              </a:spcBef>
              <a:defRPr/>
            </a:lvl4pPr>
            <a:lvl5pPr>
              <a:lnSpc>
                <a:spcPct val="100000"/>
              </a:lnSpc>
              <a:spcBef>
                <a:spcPts val="75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F807E0-E7AC-61A7-05A0-FD6832F3A671}"/>
              </a:ext>
            </a:extLst>
          </p:cNvPr>
          <p:cNvSpPr>
            <a:spLocks noGrp="1"/>
          </p:cNvSpPr>
          <p:nvPr>
            <p:ph type="body" sz="quarter" idx="3"/>
          </p:nvPr>
        </p:nvSpPr>
        <p:spPr>
          <a:xfrm>
            <a:off x="4629150" y="1140666"/>
            <a:ext cx="3887391" cy="617934"/>
          </a:xfrm>
        </p:spPr>
        <p:txBody>
          <a:bodyPr anchor="b"/>
          <a:lstStyle>
            <a:lvl1pPr marL="0" indent="0">
              <a:lnSpc>
                <a:spcPct val="100000"/>
              </a:lnSpc>
              <a:spcBef>
                <a:spcPts val="750"/>
              </a:spcBef>
              <a:buNone/>
              <a:defRPr sz="1800" b="1">
                <a:latin typeface="Aptos" panose="020B00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21ECF25-38B0-254B-E459-24EEA39CEAB5}"/>
              </a:ext>
            </a:extLst>
          </p:cNvPr>
          <p:cNvSpPr>
            <a:spLocks noGrp="1"/>
          </p:cNvSpPr>
          <p:nvPr>
            <p:ph sz="quarter" idx="4"/>
          </p:nvPr>
        </p:nvSpPr>
        <p:spPr>
          <a:xfrm>
            <a:off x="4629150" y="1758600"/>
            <a:ext cx="3887391" cy="2763441"/>
          </a:xfrm>
        </p:spPr>
        <p:txBody>
          <a:bodyPr/>
          <a:lstStyle>
            <a:lvl1pPr>
              <a:lnSpc>
                <a:spcPct val="100000"/>
              </a:lnSpc>
              <a:spcBef>
                <a:spcPts val="750"/>
              </a:spcBef>
              <a:defRPr/>
            </a:lvl1pPr>
            <a:lvl2pPr>
              <a:lnSpc>
                <a:spcPct val="100000"/>
              </a:lnSpc>
              <a:spcBef>
                <a:spcPts val="750"/>
              </a:spcBef>
              <a:defRPr/>
            </a:lvl2pPr>
            <a:lvl3pPr>
              <a:lnSpc>
                <a:spcPct val="100000"/>
              </a:lnSpc>
              <a:spcBef>
                <a:spcPts val="750"/>
              </a:spcBef>
              <a:defRPr/>
            </a:lvl3pPr>
            <a:lvl4pPr>
              <a:lnSpc>
                <a:spcPct val="100000"/>
              </a:lnSpc>
              <a:spcBef>
                <a:spcPts val="750"/>
              </a:spcBef>
              <a:defRPr/>
            </a:lvl4pPr>
            <a:lvl5pPr>
              <a:lnSpc>
                <a:spcPct val="100000"/>
              </a:lnSpc>
              <a:spcBef>
                <a:spcPts val="75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73EABDC-5354-01C3-4909-8B357DF031DB}"/>
              </a:ext>
              <a:ext uri="{C183D7F6-B498-43B3-948B-1728B52AA6E4}">
                <adec:decorative xmlns:adec="http://schemas.microsoft.com/office/drawing/2017/decorative" val="1"/>
              </a:ext>
            </a:extLst>
          </p:cNvPr>
          <p:cNvSpPr/>
          <p:nvPr/>
        </p:nvSpPr>
        <p:spPr>
          <a:xfrm>
            <a:off x="0" y="4954740"/>
            <a:ext cx="9144000" cy="18876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1" name="Graphic 10">
            <a:extLst>
              <a:ext uri="{FF2B5EF4-FFF2-40B4-BE49-F238E27FC236}">
                <a16:creationId xmlns:a16="http://schemas.microsoft.com/office/drawing/2014/main" id="{CEC0F2AF-1E95-B626-05DC-731C6D32CF2C}"/>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45663" y="4202797"/>
            <a:ext cx="938375" cy="751943"/>
          </a:xfrm>
          <a:prstGeom prst="rect">
            <a:avLst/>
          </a:prstGeom>
        </p:spPr>
      </p:pic>
    </p:spTree>
    <p:extLst>
      <p:ext uri="{BB962C8B-B14F-4D97-AF65-F5344CB8AC3E}">
        <p14:creationId xmlns:p14="http://schemas.microsoft.com/office/powerpoint/2010/main" val="192122003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with logo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BE0203-EB06-8117-4157-7A683904A742}"/>
              </a:ext>
              <a:ext uri="{C183D7F6-B498-43B3-948B-1728B52AA6E4}">
                <adec:decorative xmlns:adec="http://schemas.microsoft.com/office/drawing/2017/decorative" val="1"/>
              </a:ext>
            </a:extLst>
          </p:cNvPr>
          <p:cNvSpPr/>
          <p:nvPr/>
        </p:nvSpPr>
        <p:spPr>
          <a:xfrm>
            <a:off x="0" y="-12986"/>
            <a:ext cx="3020431" cy="18876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Rectangle 9">
            <a:extLst>
              <a:ext uri="{FF2B5EF4-FFF2-40B4-BE49-F238E27FC236}">
                <a16:creationId xmlns:a16="http://schemas.microsoft.com/office/drawing/2014/main" id="{13A7A589-18B4-C0E1-3E31-0A46E15C82D9}"/>
              </a:ext>
              <a:ext uri="{C183D7F6-B498-43B3-948B-1728B52AA6E4}">
                <adec:decorative xmlns:adec="http://schemas.microsoft.com/office/drawing/2017/decorative" val="1"/>
              </a:ext>
            </a:extLst>
          </p:cNvPr>
          <p:cNvSpPr/>
          <p:nvPr/>
        </p:nvSpPr>
        <p:spPr>
          <a:xfrm>
            <a:off x="3020431" y="-12986"/>
            <a:ext cx="3103139" cy="18876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Rectangle 10">
            <a:extLst>
              <a:ext uri="{FF2B5EF4-FFF2-40B4-BE49-F238E27FC236}">
                <a16:creationId xmlns:a16="http://schemas.microsoft.com/office/drawing/2014/main" id="{A0D35DF5-BDAC-946D-41CC-AA78481E9498}"/>
              </a:ext>
              <a:ext uri="{C183D7F6-B498-43B3-948B-1728B52AA6E4}">
                <adec:decorative xmlns:adec="http://schemas.microsoft.com/office/drawing/2017/decorative" val="1"/>
              </a:ext>
            </a:extLst>
          </p:cNvPr>
          <p:cNvSpPr/>
          <p:nvPr/>
        </p:nvSpPr>
        <p:spPr>
          <a:xfrm>
            <a:off x="6123570" y="-12986"/>
            <a:ext cx="3020431" cy="18876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2" name="Rectangle 11">
            <a:extLst>
              <a:ext uri="{FF2B5EF4-FFF2-40B4-BE49-F238E27FC236}">
                <a16:creationId xmlns:a16="http://schemas.microsoft.com/office/drawing/2014/main" id="{0CE8622C-D250-697F-5FB0-5762F0BD0800}"/>
              </a:ext>
              <a:ext uri="{C183D7F6-B498-43B3-948B-1728B52AA6E4}">
                <adec:decorative xmlns:adec="http://schemas.microsoft.com/office/drawing/2017/decorative" val="1"/>
              </a:ext>
            </a:extLst>
          </p:cNvPr>
          <p:cNvSpPr/>
          <p:nvPr/>
        </p:nvSpPr>
        <p:spPr>
          <a:xfrm>
            <a:off x="-1" y="4320621"/>
            <a:ext cx="9144001" cy="11324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23" name="Graphic 22">
            <a:extLst>
              <a:ext uri="{FF2B5EF4-FFF2-40B4-BE49-F238E27FC236}">
                <a16:creationId xmlns:a16="http://schemas.microsoft.com/office/drawing/2014/main" id="{87F01B52-B69F-D641-497B-D932CF8ABB99}"/>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74932" y="3568678"/>
            <a:ext cx="938375" cy="751943"/>
          </a:xfrm>
          <a:prstGeom prst="rect">
            <a:avLst/>
          </a:prstGeom>
        </p:spPr>
      </p:pic>
      <p:pic>
        <p:nvPicPr>
          <p:cNvPr id="2" name="Graphic 1" descr="MoEdu-SAIL Logo">
            <a:extLst>
              <a:ext uri="{FF2B5EF4-FFF2-40B4-BE49-F238E27FC236}">
                <a16:creationId xmlns:a16="http://schemas.microsoft.com/office/drawing/2014/main" id="{9185CEE8-142A-95F9-AECA-D18006CCC9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27392" y="4564154"/>
            <a:ext cx="1887010" cy="481380"/>
          </a:xfrm>
          <a:prstGeom prst="rect">
            <a:avLst/>
          </a:prstGeom>
        </p:spPr>
      </p:pic>
      <p:pic>
        <p:nvPicPr>
          <p:cNvPr id="3" name="Graphic 2" descr="Missouri Department of Elementary &amp; Secondary Education (DESE) Logo">
            <a:extLst>
              <a:ext uri="{FF2B5EF4-FFF2-40B4-BE49-F238E27FC236}">
                <a16:creationId xmlns:a16="http://schemas.microsoft.com/office/drawing/2014/main" id="{4EE8E625-D786-6D96-5DAA-F9B88063E83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4209" y="4554970"/>
            <a:ext cx="1442189" cy="498956"/>
          </a:xfrm>
          <a:prstGeom prst="rect">
            <a:avLst/>
          </a:prstGeom>
        </p:spPr>
      </p:pic>
      <p:pic>
        <p:nvPicPr>
          <p:cNvPr id="4" name="Graphic 3" descr="DCI (District Continuous Improvement) Logo">
            <a:extLst>
              <a:ext uri="{FF2B5EF4-FFF2-40B4-BE49-F238E27FC236}">
                <a16:creationId xmlns:a16="http://schemas.microsoft.com/office/drawing/2014/main" id="{2C682653-4DEC-427A-E5A9-B19CCD58569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895395" y="4551398"/>
            <a:ext cx="1202963" cy="505791"/>
          </a:xfrm>
          <a:prstGeom prst="rect">
            <a:avLst/>
          </a:prstGeom>
        </p:spPr>
      </p:pic>
      <p:pic>
        <p:nvPicPr>
          <p:cNvPr id="5" name="Graphic 4" descr="Northern Arizona University - Institute for Human Development Logo ">
            <a:extLst>
              <a:ext uri="{FF2B5EF4-FFF2-40B4-BE49-F238E27FC236}">
                <a16:creationId xmlns:a16="http://schemas.microsoft.com/office/drawing/2014/main" id="{5563D9CB-A5AB-E7E6-3E7F-244A87C8A59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896121" y="4633551"/>
            <a:ext cx="2043670" cy="348586"/>
          </a:xfrm>
          <a:prstGeom prst="rect">
            <a:avLst/>
          </a:prstGeom>
        </p:spPr>
      </p:pic>
      <p:pic>
        <p:nvPicPr>
          <p:cNvPr id="6" name="Graphic 5" descr="DCI-MTSS Logo">
            <a:extLst>
              <a:ext uri="{FF2B5EF4-FFF2-40B4-BE49-F238E27FC236}">
                <a16:creationId xmlns:a16="http://schemas.microsoft.com/office/drawing/2014/main" id="{22EB6C66-8CA0-E4CB-A3CB-847A5B350BC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79351" y="4556628"/>
            <a:ext cx="1435776" cy="460083"/>
          </a:xfrm>
          <a:prstGeom prst="rect">
            <a:avLst/>
          </a:prstGeom>
        </p:spPr>
      </p:pic>
    </p:spTree>
    <p:extLst>
      <p:ext uri="{BB962C8B-B14F-4D97-AF65-F5344CB8AC3E}">
        <p14:creationId xmlns:p14="http://schemas.microsoft.com/office/powerpoint/2010/main" val="1875177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9B402F-A980-1901-523E-463A47B5B3FF}"/>
              </a:ext>
              <a:ext uri="{C183D7F6-B498-43B3-948B-1728B52AA6E4}">
                <adec:decorative xmlns:adec="http://schemas.microsoft.com/office/drawing/2017/decorative" val="1"/>
              </a:ext>
            </a:extLst>
          </p:cNvPr>
          <p:cNvSpPr/>
          <p:nvPr/>
        </p:nvSpPr>
        <p:spPr>
          <a:xfrm flipH="1">
            <a:off x="0" y="4954740"/>
            <a:ext cx="9144000" cy="18876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22223169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Alternate Slide 1">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BB32F92-5542-8473-EB5A-F4976ADFC212}"/>
              </a:ext>
            </a:extLst>
          </p:cNvPr>
          <p:cNvSpPr>
            <a:spLocks noGrp="1"/>
          </p:cNvSpPr>
          <p:nvPr>
            <p:ph type="title"/>
          </p:nvPr>
        </p:nvSpPr>
        <p:spPr>
          <a:xfrm>
            <a:off x="628650" y="273845"/>
            <a:ext cx="7886700" cy="822960"/>
          </a:xfrm>
        </p:spPr>
        <p:txBody>
          <a:bodyPr/>
          <a:lstStyle>
            <a:lvl1pPr>
              <a:defRPr sz="2700"/>
            </a:lvl1pPr>
          </a:lstStyle>
          <a:p>
            <a:r>
              <a:rPr lang="en-US"/>
              <a:t>Click to edit Master title style</a:t>
            </a:r>
          </a:p>
        </p:txBody>
      </p:sp>
      <p:sp>
        <p:nvSpPr>
          <p:cNvPr id="3" name="Content Placeholder 2">
            <a:extLst>
              <a:ext uri="{FF2B5EF4-FFF2-40B4-BE49-F238E27FC236}">
                <a16:creationId xmlns:a16="http://schemas.microsoft.com/office/drawing/2014/main" id="{A67B065E-4115-F6FB-E7ED-7F0E59793F0A}"/>
              </a:ext>
            </a:extLst>
          </p:cNvPr>
          <p:cNvSpPr>
            <a:spLocks noGrp="1"/>
          </p:cNvSpPr>
          <p:nvPr>
            <p:ph idx="1"/>
          </p:nvPr>
        </p:nvSpPr>
        <p:spPr>
          <a:xfrm>
            <a:off x="628650" y="1200151"/>
            <a:ext cx="7886700" cy="3054191"/>
          </a:xfrm>
        </p:spPr>
        <p:txBody>
          <a:bodyPr/>
          <a:lstStyle>
            <a:lvl1pPr>
              <a:defRPr sz="2100"/>
            </a:lvl1pPr>
            <a:lvl2pPr>
              <a:spcBef>
                <a:spcPts val="0"/>
              </a:spcBef>
              <a:defRPr sz="1800"/>
            </a:lvl2pPr>
            <a:lvl3pPr>
              <a:spcBef>
                <a:spcPts val="0"/>
              </a:spcBef>
              <a:defRPr sz="1800"/>
            </a:lvl3pPr>
            <a:lvl4pPr>
              <a:spcBef>
                <a:spcPts val="0"/>
              </a:spcBef>
              <a:defRPr sz="1350"/>
            </a:lvl4pPr>
            <a:lvl5pPr>
              <a:spcBef>
                <a:spcPts val="0"/>
              </a:spcBef>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06AC87C9-659E-9F0F-9C9C-124792B3BBEC}"/>
              </a:ext>
            </a:extLst>
          </p:cNvPr>
          <p:cNvSpPr/>
          <p:nvPr/>
        </p:nvSpPr>
        <p:spPr>
          <a:xfrm rot="5400000">
            <a:off x="4475560" y="-4474371"/>
            <a:ext cx="192881" cy="914400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4" name="Rectangle 13">
            <a:extLst>
              <a:ext uri="{FF2B5EF4-FFF2-40B4-BE49-F238E27FC236}">
                <a16:creationId xmlns:a16="http://schemas.microsoft.com/office/drawing/2014/main" id="{3E945EF1-D8D7-0FC3-123E-4C42F0837861}"/>
              </a:ext>
            </a:extLst>
          </p:cNvPr>
          <p:cNvSpPr/>
          <p:nvPr/>
        </p:nvSpPr>
        <p:spPr>
          <a:xfrm rot="5400000">
            <a:off x="3775471" y="1175147"/>
            <a:ext cx="192881" cy="774382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5" name="Graphic 14">
            <a:extLst>
              <a:ext uri="{FF2B5EF4-FFF2-40B4-BE49-F238E27FC236}">
                <a16:creationId xmlns:a16="http://schemas.microsoft.com/office/drawing/2014/main" id="{C11CF3E5-BC86-BD49-D8DA-2FD0CF010A2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03128" y="3468870"/>
            <a:ext cx="1560100" cy="1690109"/>
          </a:xfrm>
          <a:prstGeom prst="rect">
            <a:avLst/>
          </a:prstGeom>
        </p:spPr>
      </p:pic>
    </p:spTree>
    <p:extLst>
      <p:ext uri="{BB962C8B-B14F-4D97-AF65-F5344CB8AC3E}">
        <p14:creationId xmlns:p14="http://schemas.microsoft.com/office/powerpoint/2010/main" val="3697590460"/>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lternate Slide 2">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BB32F92-5542-8473-EB5A-F4976ADFC212}"/>
              </a:ext>
            </a:extLst>
          </p:cNvPr>
          <p:cNvSpPr>
            <a:spLocks noGrp="1"/>
          </p:cNvSpPr>
          <p:nvPr>
            <p:ph type="title"/>
          </p:nvPr>
        </p:nvSpPr>
        <p:spPr>
          <a:xfrm>
            <a:off x="628650" y="273845"/>
            <a:ext cx="7886700" cy="822960"/>
          </a:xfrm>
        </p:spPr>
        <p:txBody>
          <a:bodyPr/>
          <a:lstStyle>
            <a:lvl1pPr>
              <a:defRPr sz="2700"/>
            </a:lvl1pPr>
          </a:lstStyle>
          <a:p>
            <a:r>
              <a:rPr lang="en-US"/>
              <a:t>Click to edit Master title style</a:t>
            </a:r>
          </a:p>
        </p:txBody>
      </p:sp>
      <p:sp>
        <p:nvSpPr>
          <p:cNvPr id="3" name="Content Placeholder 2">
            <a:extLst>
              <a:ext uri="{FF2B5EF4-FFF2-40B4-BE49-F238E27FC236}">
                <a16:creationId xmlns:a16="http://schemas.microsoft.com/office/drawing/2014/main" id="{A67B065E-4115-F6FB-E7ED-7F0E59793F0A}"/>
              </a:ext>
            </a:extLst>
          </p:cNvPr>
          <p:cNvSpPr>
            <a:spLocks noGrp="1"/>
          </p:cNvSpPr>
          <p:nvPr>
            <p:ph idx="1"/>
          </p:nvPr>
        </p:nvSpPr>
        <p:spPr>
          <a:xfrm>
            <a:off x="628650" y="1200151"/>
            <a:ext cx="7886700" cy="3054191"/>
          </a:xfrm>
        </p:spPr>
        <p:txBody>
          <a:bodyPr/>
          <a:lstStyle>
            <a:lvl1pPr>
              <a:defRPr sz="2100"/>
            </a:lvl1pPr>
            <a:lvl2pPr>
              <a:spcBef>
                <a:spcPts val="0"/>
              </a:spcBef>
              <a:defRPr sz="1800"/>
            </a:lvl2pPr>
            <a:lvl3pPr>
              <a:spcBef>
                <a:spcPts val="0"/>
              </a:spcBef>
              <a:defRPr sz="1800"/>
            </a:lvl3pPr>
            <a:lvl4pPr>
              <a:spcBef>
                <a:spcPts val="0"/>
              </a:spcBef>
              <a:defRPr sz="1350"/>
            </a:lvl4pPr>
            <a:lvl5pPr>
              <a:spcBef>
                <a:spcPts val="0"/>
              </a:spcBef>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06AC87C9-659E-9F0F-9C9C-124792B3BBEC}"/>
              </a:ext>
            </a:extLst>
          </p:cNvPr>
          <p:cNvSpPr/>
          <p:nvPr/>
        </p:nvSpPr>
        <p:spPr>
          <a:xfrm rot="16200000" flipV="1">
            <a:off x="3775472" y="-3774283"/>
            <a:ext cx="192881" cy="774382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4" name="Rectangle 13">
            <a:extLst>
              <a:ext uri="{FF2B5EF4-FFF2-40B4-BE49-F238E27FC236}">
                <a16:creationId xmlns:a16="http://schemas.microsoft.com/office/drawing/2014/main" id="{3E945EF1-D8D7-0FC3-123E-4C42F0837861}"/>
              </a:ext>
            </a:extLst>
          </p:cNvPr>
          <p:cNvSpPr/>
          <p:nvPr/>
        </p:nvSpPr>
        <p:spPr>
          <a:xfrm rot="16200000" flipV="1">
            <a:off x="4475560" y="475059"/>
            <a:ext cx="192881" cy="914400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5" name="Graphic 14">
            <a:extLst>
              <a:ext uri="{FF2B5EF4-FFF2-40B4-BE49-F238E27FC236}">
                <a16:creationId xmlns:a16="http://schemas.microsoft.com/office/drawing/2014/main" id="{C11CF3E5-BC86-BD49-D8DA-2FD0CF010A2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V="1">
            <a:off x="7503128" y="-14287"/>
            <a:ext cx="1560100" cy="1690109"/>
          </a:xfrm>
          <a:prstGeom prst="rect">
            <a:avLst/>
          </a:prstGeom>
        </p:spPr>
      </p:pic>
    </p:spTree>
    <p:extLst>
      <p:ext uri="{BB962C8B-B14F-4D97-AF65-F5344CB8AC3E}">
        <p14:creationId xmlns:p14="http://schemas.microsoft.com/office/powerpoint/2010/main" val="20919441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bullets, right sai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2F92-5542-8473-EB5A-F4976ADFC212}"/>
              </a:ext>
            </a:extLst>
          </p:cNvPr>
          <p:cNvSpPr>
            <a:spLocks noGrp="1"/>
          </p:cNvSpPr>
          <p:nvPr>
            <p:ph type="title"/>
          </p:nvPr>
        </p:nvSpPr>
        <p:spPr>
          <a:xfrm>
            <a:off x="628650" y="273845"/>
            <a:ext cx="7886700" cy="822960"/>
          </a:xfrm>
        </p:spPr>
        <p:txBody>
          <a:bodyPr/>
          <a:lstStyle>
            <a:lvl1pPr>
              <a:defRPr sz="2700"/>
            </a:lvl1pPr>
          </a:lstStyle>
          <a:p>
            <a:r>
              <a:rPr lang="en-US"/>
              <a:t>Click to edit Master title style</a:t>
            </a:r>
          </a:p>
        </p:txBody>
      </p:sp>
      <p:sp>
        <p:nvSpPr>
          <p:cNvPr id="3" name="Content Placeholder 2">
            <a:extLst>
              <a:ext uri="{FF2B5EF4-FFF2-40B4-BE49-F238E27FC236}">
                <a16:creationId xmlns:a16="http://schemas.microsoft.com/office/drawing/2014/main" id="{A67B065E-4115-F6FB-E7ED-7F0E59793F0A}"/>
              </a:ext>
            </a:extLst>
          </p:cNvPr>
          <p:cNvSpPr>
            <a:spLocks noGrp="1"/>
          </p:cNvSpPr>
          <p:nvPr>
            <p:ph idx="1"/>
          </p:nvPr>
        </p:nvSpPr>
        <p:spPr>
          <a:xfrm>
            <a:off x="628650" y="1200151"/>
            <a:ext cx="7886700" cy="3054191"/>
          </a:xfrm>
        </p:spPr>
        <p:txBody>
          <a:bodyPr/>
          <a:lstStyle>
            <a:lvl2pPr>
              <a:spcBef>
                <a:spcPts val="0"/>
              </a:spcBef>
              <a:defRPr/>
            </a:lvl2pPr>
            <a:lvl3pPr>
              <a:spcBef>
                <a:spcPts val="0"/>
              </a:spcBef>
              <a:defRPr/>
            </a:lvl3pPr>
            <a:lvl4pPr>
              <a:spcBef>
                <a:spcPts val="0"/>
              </a:spcBef>
              <a:defRPr/>
            </a:lvl4pPr>
            <a:lvl5pPr>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0" y="4954740"/>
            <a:ext cx="3020431" cy="18876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Rectangle 7">
            <a:extLst>
              <a:ext uri="{FF2B5EF4-FFF2-40B4-BE49-F238E27FC236}">
                <a16:creationId xmlns:a16="http://schemas.microsoft.com/office/drawing/2014/main" id="{6CEDCC9F-C44F-CDCD-9C2C-484F0ECCA69C}"/>
              </a:ext>
              <a:ext uri="{C183D7F6-B498-43B3-948B-1728B52AA6E4}">
                <adec:decorative xmlns:adec="http://schemas.microsoft.com/office/drawing/2017/decorative" val="1"/>
              </a:ext>
            </a:extLst>
          </p:cNvPr>
          <p:cNvSpPr/>
          <p:nvPr/>
        </p:nvSpPr>
        <p:spPr>
          <a:xfrm>
            <a:off x="3020431" y="4954740"/>
            <a:ext cx="3103139" cy="18876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Rectangle 8">
            <a:extLst>
              <a:ext uri="{FF2B5EF4-FFF2-40B4-BE49-F238E27FC236}">
                <a16:creationId xmlns:a16="http://schemas.microsoft.com/office/drawing/2014/main" id="{68B5AEBD-0A5B-8C9A-CAB5-BA651DBFB946}"/>
              </a:ext>
              <a:ext uri="{C183D7F6-B498-43B3-948B-1728B52AA6E4}">
                <adec:decorative xmlns:adec="http://schemas.microsoft.com/office/drawing/2017/decorative" val="1"/>
              </a:ext>
            </a:extLst>
          </p:cNvPr>
          <p:cNvSpPr/>
          <p:nvPr/>
        </p:nvSpPr>
        <p:spPr>
          <a:xfrm>
            <a:off x="6123570" y="4954740"/>
            <a:ext cx="3020431" cy="18876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19875" y="4202797"/>
            <a:ext cx="938375" cy="751943"/>
          </a:xfrm>
          <a:prstGeom prst="rect">
            <a:avLst/>
          </a:prstGeom>
        </p:spPr>
      </p:pic>
    </p:spTree>
    <p:extLst>
      <p:ext uri="{BB962C8B-B14F-4D97-AF65-F5344CB8AC3E}">
        <p14:creationId xmlns:p14="http://schemas.microsoft.com/office/powerpoint/2010/main" val="8762731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lt Section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601DA9-8221-B5A3-F1A2-0F46B02CDFEC}"/>
              </a:ext>
            </a:extLst>
          </p:cNvPr>
          <p:cNvSpPr/>
          <p:nvPr/>
        </p:nvSpPr>
        <p:spPr>
          <a:xfrm>
            <a:off x="0" y="0"/>
            <a:ext cx="9144000" cy="51435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Rectangle 8">
            <a:extLst>
              <a:ext uri="{FF2B5EF4-FFF2-40B4-BE49-F238E27FC236}">
                <a16:creationId xmlns:a16="http://schemas.microsoft.com/office/drawing/2014/main" id="{7B6AFB21-41EE-8FF8-35F4-58265522222B}"/>
              </a:ext>
            </a:extLst>
          </p:cNvPr>
          <p:cNvSpPr/>
          <p:nvPr/>
        </p:nvSpPr>
        <p:spPr>
          <a:xfrm rot="5400000">
            <a:off x="8143874" y="4143375"/>
            <a:ext cx="1007271" cy="9929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Rectangle 9">
            <a:extLst>
              <a:ext uri="{FF2B5EF4-FFF2-40B4-BE49-F238E27FC236}">
                <a16:creationId xmlns:a16="http://schemas.microsoft.com/office/drawing/2014/main" id="{72A12EEB-DA39-979A-074B-3F07BBD9F727}"/>
              </a:ext>
            </a:extLst>
          </p:cNvPr>
          <p:cNvSpPr/>
          <p:nvPr/>
        </p:nvSpPr>
        <p:spPr>
          <a:xfrm rot="5400000">
            <a:off x="8143874" y="7145"/>
            <a:ext cx="1007271" cy="9929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Rectangle 10">
            <a:extLst>
              <a:ext uri="{FF2B5EF4-FFF2-40B4-BE49-F238E27FC236}">
                <a16:creationId xmlns:a16="http://schemas.microsoft.com/office/drawing/2014/main" id="{E051C01F-762A-C90E-6AC1-B196173C9EF0}"/>
              </a:ext>
            </a:extLst>
          </p:cNvPr>
          <p:cNvSpPr/>
          <p:nvPr/>
        </p:nvSpPr>
        <p:spPr>
          <a:xfrm>
            <a:off x="203598" y="207169"/>
            <a:ext cx="8736806" cy="47291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2" name="Rectangle 11">
            <a:extLst>
              <a:ext uri="{FF2B5EF4-FFF2-40B4-BE49-F238E27FC236}">
                <a16:creationId xmlns:a16="http://schemas.microsoft.com/office/drawing/2014/main" id="{8AFD06FA-D977-36EA-DB20-01232CA8C2F0}"/>
              </a:ext>
            </a:extLst>
          </p:cNvPr>
          <p:cNvSpPr/>
          <p:nvPr/>
        </p:nvSpPr>
        <p:spPr>
          <a:xfrm rot="5400000">
            <a:off x="2525314" y="-746522"/>
            <a:ext cx="2843213" cy="763667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9C985C83-CBF3-9F01-2716-115AE3EDE5A6}"/>
              </a:ext>
            </a:extLst>
          </p:cNvPr>
          <p:cNvSpPr>
            <a:spLocks noGrp="1"/>
          </p:cNvSpPr>
          <p:nvPr>
            <p:ph type="title"/>
          </p:nvPr>
        </p:nvSpPr>
        <p:spPr>
          <a:xfrm>
            <a:off x="623888" y="1282304"/>
            <a:ext cx="6677025" cy="2139553"/>
          </a:xfrm>
        </p:spPr>
        <p:txBody>
          <a:bodyPr anchor="b"/>
          <a:lstStyle>
            <a:lvl1pPr>
              <a:defRPr sz="4500">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F378CCED-E090-4430-AE23-126A3460929F}"/>
              </a:ext>
            </a:extLst>
          </p:cNvPr>
          <p:cNvSpPr>
            <a:spLocks noGrp="1"/>
          </p:cNvSpPr>
          <p:nvPr>
            <p:ph type="body" idx="1"/>
          </p:nvPr>
        </p:nvSpPr>
        <p:spPr>
          <a:xfrm>
            <a:off x="623888" y="3442098"/>
            <a:ext cx="6677025" cy="1125140"/>
          </a:xfrm>
        </p:spPr>
        <p:txBody>
          <a:bodyPr/>
          <a:lstStyle>
            <a:lvl1pPr marL="0" indent="0">
              <a:buNone/>
              <a:defRPr sz="27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26261136"/>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Alternate Slide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54EBFE-D36F-58CB-ECEF-8F13223F7C1A}"/>
              </a:ext>
            </a:extLst>
          </p:cNvPr>
          <p:cNvSpPr/>
          <p:nvPr/>
        </p:nvSpPr>
        <p:spPr>
          <a:xfrm>
            <a:off x="0" y="0"/>
            <a:ext cx="9144000" cy="51435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Rectangle 4">
            <a:extLst>
              <a:ext uri="{FF2B5EF4-FFF2-40B4-BE49-F238E27FC236}">
                <a16:creationId xmlns:a16="http://schemas.microsoft.com/office/drawing/2014/main" id="{E17E390E-2F75-B03F-4749-51212565B127}"/>
              </a:ext>
            </a:extLst>
          </p:cNvPr>
          <p:cNvSpPr/>
          <p:nvPr/>
        </p:nvSpPr>
        <p:spPr>
          <a:xfrm>
            <a:off x="0" y="1750219"/>
            <a:ext cx="364331" cy="164306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F6E01626-403C-D59B-6D08-4B55A67875B5}"/>
              </a:ext>
            </a:extLst>
          </p:cNvPr>
          <p:cNvSpPr/>
          <p:nvPr/>
        </p:nvSpPr>
        <p:spPr>
          <a:xfrm rot="5400000">
            <a:off x="5711427" y="1709737"/>
            <a:ext cx="5143501" cy="172164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 name="Rectangle 3">
            <a:extLst>
              <a:ext uri="{FF2B5EF4-FFF2-40B4-BE49-F238E27FC236}">
                <a16:creationId xmlns:a16="http://schemas.microsoft.com/office/drawing/2014/main" id="{803A6F5D-38F4-E035-8866-A43FED712268}"/>
              </a:ext>
            </a:extLst>
          </p:cNvPr>
          <p:cNvSpPr/>
          <p:nvPr/>
        </p:nvSpPr>
        <p:spPr>
          <a:xfrm>
            <a:off x="203598" y="207169"/>
            <a:ext cx="8736806" cy="47291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Title 1">
            <a:extLst>
              <a:ext uri="{FF2B5EF4-FFF2-40B4-BE49-F238E27FC236}">
                <a16:creationId xmlns:a16="http://schemas.microsoft.com/office/drawing/2014/main" id="{0BB32F92-5542-8473-EB5A-F4976ADFC212}"/>
              </a:ext>
            </a:extLst>
          </p:cNvPr>
          <p:cNvSpPr>
            <a:spLocks noGrp="1"/>
          </p:cNvSpPr>
          <p:nvPr>
            <p:ph type="title"/>
          </p:nvPr>
        </p:nvSpPr>
        <p:spPr>
          <a:xfrm>
            <a:off x="628650" y="273845"/>
            <a:ext cx="7886700" cy="822960"/>
          </a:xfrm>
        </p:spPr>
        <p:txBody>
          <a:bodyPr/>
          <a:lstStyle>
            <a:lvl1pPr>
              <a:defRPr sz="2700"/>
            </a:lvl1pPr>
          </a:lstStyle>
          <a:p>
            <a:r>
              <a:rPr lang="en-US"/>
              <a:t>Click to edit Master title style</a:t>
            </a:r>
          </a:p>
        </p:txBody>
      </p:sp>
      <p:sp>
        <p:nvSpPr>
          <p:cNvPr id="3" name="Content Placeholder 2">
            <a:extLst>
              <a:ext uri="{FF2B5EF4-FFF2-40B4-BE49-F238E27FC236}">
                <a16:creationId xmlns:a16="http://schemas.microsoft.com/office/drawing/2014/main" id="{A67B065E-4115-F6FB-E7ED-7F0E59793F0A}"/>
              </a:ext>
            </a:extLst>
          </p:cNvPr>
          <p:cNvSpPr>
            <a:spLocks noGrp="1"/>
          </p:cNvSpPr>
          <p:nvPr>
            <p:ph idx="1"/>
          </p:nvPr>
        </p:nvSpPr>
        <p:spPr>
          <a:xfrm>
            <a:off x="628650" y="1200151"/>
            <a:ext cx="7886700" cy="3054191"/>
          </a:xfrm>
        </p:spPr>
        <p:txBody>
          <a:bodyPr/>
          <a:lstStyle>
            <a:lvl1pPr>
              <a:defRPr sz="2100"/>
            </a:lvl1pPr>
            <a:lvl2pPr>
              <a:spcBef>
                <a:spcPts val="0"/>
              </a:spcBef>
              <a:defRPr sz="1800"/>
            </a:lvl2pPr>
            <a:lvl3pPr>
              <a:spcBef>
                <a:spcPts val="0"/>
              </a:spcBef>
              <a:defRPr sz="1800"/>
            </a:lvl3pPr>
            <a:lvl4pPr>
              <a:spcBef>
                <a:spcPts val="0"/>
              </a:spcBef>
              <a:defRPr sz="1350"/>
            </a:lvl4pPr>
            <a:lvl5pPr>
              <a:spcBef>
                <a:spcPts val="0"/>
              </a:spcBef>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2296040"/>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Alternate Slide Emphasi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54EBFE-D36F-58CB-ECEF-8F13223F7C1A}"/>
              </a:ext>
            </a:extLst>
          </p:cNvPr>
          <p:cNvSpPr/>
          <p:nvPr/>
        </p:nvSpPr>
        <p:spPr>
          <a:xfrm>
            <a:off x="0" y="0"/>
            <a:ext cx="9144000" cy="51435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Rectangle 4">
            <a:extLst>
              <a:ext uri="{FF2B5EF4-FFF2-40B4-BE49-F238E27FC236}">
                <a16:creationId xmlns:a16="http://schemas.microsoft.com/office/drawing/2014/main" id="{E17E390E-2F75-B03F-4749-51212565B127}"/>
              </a:ext>
            </a:extLst>
          </p:cNvPr>
          <p:cNvSpPr/>
          <p:nvPr/>
        </p:nvSpPr>
        <p:spPr>
          <a:xfrm>
            <a:off x="0" y="1750219"/>
            <a:ext cx="364331" cy="164306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 name="Rectangle 3">
            <a:extLst>
              <a:ext uri="{FF2B5EF4-FFF2-40B4-BE49-F238E27FC236}">
                <a16:creationId xmlns:a16="http://schemas.microsoft.com/office/drawing/2014/main" id="{803A6F5D-38F4-E035-8866-A43FED712268}"/>
              </a:ext>
            </a:extLst>
          </p:cNvPr>
          <p:cNvSpPr/>
          <p:nvPr/>
        </p:nvSpPr>
        <p:spPr>
          <a:xfrm>
            <a:off x="203598" y="207169"/>
            <a:ext cx="8736806" cy="47291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Rectangle 9">
            <a:extLst>
              <a:ext uri="{FF2B5EF4-FFF2-40B4-BE49-F238E27FC236}">
                <a16:creationId xmlns:a16="http://schemas.microsoft.com/office/drawing/2014/main" id="{D17479FB-A72A-CEE4-A3BD-7D736B9988E9}"/>
              </a:ext>
            </a:extLst>
          </p:cNvPr>
          <p:cNvSpPr/>
          <p:nvPr/>
        </p:nvSpPr>
        <p:spPr>
          <a:xfrm rot="5400000">
            <a:off x="4813697" y="1051324"/>
            <a:ext cx="4888705" cy="301466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Title 1">
            <a:extLst>
              <a:ext uri="{FF2B5EF4-FFF2-40B4-BE49-F238E27FC236}">
                <a16:creationId xmlns:a16="http://schemas.microsoft.com/office/drawing/2014/main" id="{0BB32F92-5542-8473-EB5A-F4976ADFC212}"/>
              </a:ext>
            </a:extLst>
          </p:cNvPr>
          <p:cNvSpPr>
            <a:spLocks noGrp="1"/>
          </p:cNvSpPr>
          <p:nvPr>
            <p:ph type="title"/>
          </p:nvPr>
        </p:nvSpPr>
        <p:spPr>
          <a:xfrm>
            <a:off x="628650" y="273845"/>
            <a:ext cx="5043488" cy="822960"/>
          </a:xfrm>
        </p:spPr>
        <p:txBody>
          <a:bodyPr/>
          <a:lstStyle>
            <a:lvl1pPr>
              <a:defRPr sz="2700"/>
            </a:lvl1pPr>
          </a:lstStyle>
          <a:p>
            <a:r>
              <a:rPr lang="en-US"/>
              <a:t>Click to edit Master title style</a:t>
            </a:r>
          </a:p>
        </p:txBody>
      </p:sp>
      <p:sp>
        <p:nvSpPr>
          <p:cNvPr id="3" name="Content Placeholder 2">
            <a:extLst>
              <a:ext uri="{FF2B5EF4-FFF2-40B4-BE49-F238E27FC236}">
                <a16:creationId xmlns:a16="http://schemas.microsoft.com/office/drawing/2014/main" id="{A67B065E-4115-F6FB-E7ED-7F0E59793F0A}"/>
              </a:ext>
            </a:extLst>
          </p:cNvPr>
          <p:cNvSpPr>
            <a:spLocks noGrp="1"/>
          </p:cNvSpPr>
          <p:nvPr>
            <p:ph idx="1"/>
          </p:nvPr>
        </p:nvSpPr>
        <p:spPr>
          <a:xfrm>
            <a:off x="628650" y="1200151"/>
            <a:ext cx="5043488" cy="3054191"/>
          </a:xfrm>
        </p:spPr>
        <p:txBody>
          <a:bodyPr/>
          <a:lstStyle>
            <a:lvl1pPr>
              <a:defRPr sz="2100"/>
            </a:lvl1pPr>
            <a:lvl2pPr>
              <a:spcBef>
                <a:spcPts val="0"/>
              </a:spcBef>
              <a:defRPr sz="1800"/>
            </a:lvl2pPr>
            <a:lvl3pPr>
              <a:spcBef>
                <a:spcPts val="0"/>
              </a:spcBef>
              <a:defRPr sz="1800"/>
            </a:lvl3pPr>
            <a:lvl4pPr>
              <a:spcBef>
                <a:spcPts val="0"/>
              </a:spcBef>
              <a:defRPr sz="1350"/>
            </a:lvl4pPr>
            <a:lvl5pPr>
              <a:spcBef>
                <a:spcPts val="0"/>
              </a:spcBef>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52F3DA63-9F5F-78A6-159F-0FF5D4D985A5}"/>
              </a:ext>
            </a:extLst>
          </p:cNvPr>
          <p:cNvSpPr>
            <a:spLocks noGrp="1"/>
          </p:cNvSpPr>
          <p:nvPr>
            <p:ph sz="quarter" idx="10"/>
          </p:nvPr>
        </p:nvSpPr>
        <p:spPr>
          <a:xfrm>
            <a:off x="5929313" y="273844"/>
            <a:ext cx="2664619" cy="4586288"/>
          </a:xfrm>
        </p:spPr>
        <p:txBody>
          <a:bodyPr anchor="ctr"/>
          <a:lstStyle>
            <a:lvl1pPr>
              <a:defRPr b="1"/>
            </a:lvl1pPr>
            <a:lvl2pPr>
              <a:defRPr b="1"/>
            </a:lvl2pPr>
            <a:lvl3pPr>
              <a:defRPr b="1"/>
            </a:lvl3pPr>
            <a:lvl4pPr>
              <a:defRPr b="1"/>
            </a:lvl4pPr>
            <a:lvl5pPr>
              <a:defRPr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3204912"/>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Alternate Slide Emphasi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54EBFE-D36F-58CB-ECEF-8F13223F7C1A}"/>
              </a:ext>
            </a:extLst>
          </p:cNvPr>
          <p:cNvSpPr/>
          <p:nvPr userDrawn="1"/>
        </p:nvSpPr>
        <p:spPr>
          <a:xfrm>
            <a:off x="0" y="0"/>
            <a:ext cx="9144000" cy="51435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Rectangle 4">
            <a:extLst>
              <a:ext uri="{FF2B5EF4-FFF2-40B4-BE49-F238E27FC236}">
                <a16:creationId xmlns:a16="http://schemas.microsoft.com/office/drawing/2014/main" id="{E17E390E-2F75-B03F-4749-51212565B127}"/>
              </a:ext>
            </a:extLst>
          </p:cNvPr>
          <p:cNvSpPr/>
          <p:nvPr userDrawn="1"/>
        </p:nvSpPr>
        <p:spPr>
          <a:xfrm>
            <a:off x="0" y="1750219"/>
            <a:ext cx="364331" cy="164306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 name="Rectangle 3">
            <a:extLst>
              <a:ext uri="{FF2B5EF4-FFF2-40B4-BE49-F238E27FC236}">
                <a16:creationId xmlns:a16="http://schemas.microsoft.com/office/drawing/2014/main" id="{803A6F5D-38F4-E035-8866-A43FED712268}"/>
              </a:ext>
            </a:extLst>
          </p:cNvPr>
          <p:cNvSpPr/>
          <p:nvPr userDrawn="1"/>
        </p:nvSpPr>
        <p:spPr>
          <a:xfrm>
            <a:off x="203598" y="207169"/>
            <a:ext cx="8736806" cy="47291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Rectangle 9">
            <a:extLst>
              <a:ext uri="{FF2B5EF4-FFF2-40B4-BE49-F238E27FC236}">
                <a16:creationId xmlns:a16="http://schemas.microsoft.com/office/drawing/2014/main" id="{D17479FB-A72A-CEE4-A3BD-7D736B9988E9}"/>
              </a:ext>
            </a:extLst>
          </p:cNvPr>
          <p:cNvSpPr/>
          <p:nvPr userDrawn="1"/>
        </p:nvSpPr>
        <p:spPr>
          <a:xfrm rot="5400000">
            <a:off x="-572691" y="1051324"/>
            <a:ext cx="4888705" cy="301466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Title 1">
            <a:extLst>
              <a:ext uri="{FF2B5EF4-FFF2-40B4-BE49-F238E27FC236}">
                <a16:creationId xmlns:a16="http://schemas.microsoft.com/office/drawing/2014/main" id="{0BB32F92-5542-8473-EB5A-F4976ADFC212}"/>
              </a:ext>
            </a:extLst>
          </p:cNvPr>
          <p:cNvSpPr>
            <a:spLocks noGrp="1"/>
          </p:cNvSpPr>
          <p:nvPr>
            <p:ph type="title"/>
          </p:nvPr>
        </p:nvSpPr>
        <p:spPr>
          <a:xfrm>
            <a:off x="3748681" y="273845"/>
            <a:ext cx="5043488" cy="822960"/>
          </a:xfrm>
        </p:spPr>
        <p:txBody>
          <a:bodyPr/>
          <a:lstStyle>
            <a:lvl1pPr>
              <a:defRPr sz="2700"/>
            </a:lvl1pPr>
          </a:lstStyle>
          <a:p>
            <a:r>
              <a:rPr lang="en-US"/>
              <a:t>Click to edit Master title style</a:t>
            </a:r>
          </a:p>
        </p:txBody>
      </p:sp>
      <p:sp>
        <p:nvSpPr>
          <p:cNvPr id="3" name="Content Placeholder 2">
            <a:extLst>
              <a:ext uri="{FF2B5EF4-FFF2-40B4-BE49-F238E27FC236}">
                <a16:creationId xmlns:a16="http://schemas.microsoft.com/office/drawing/2014/main" id="{A67B065E-4115-F6FB-E7ED-7F0E59793F0A}"/>
              </a:ext>
            </a:extLst>
          </p:cNvPr>
          <p:cNvSpPr>
            <a:spLocks noGrp="1"/>
          </p:cNvSpPr>
          <p:nvPr>
            <p:ph idx="1"/>
          </p:nvPr>
        </p:nvSpPr>
        <p:spPr>
          <a:xfrm>
            <a:off x="3743323" y="1189672"/>
            <a:ext cx="5043488" cy="3054191"/>
          </a:xfrm>
        </p:spPr>
        <p:txBody>
          <a:bodyPr/>
          <a:lstStyle>
            <a:lvl1pPr>
              <a:defRPr sz="2100"/>
            </a:lvl1pPr>
            <a:lvl2pPr>
              <a:spcBef>
                <a:spcPts val="0"/>
              </a:spcBef>
              <a:defRPr sz="1800"/>
            </a:lvl2pPr>
            <a:lvl3pPr>
              <a:spcBef>
                <a:spcPts val="0"/>
              </a:spcBef>
              <a:defRPr sz="1800"/>
            </a:lvl3pPr>
            <a:lvl4pPr>
              <a:spcBef>
                <a:spcPts val="0"/>
              </a:spcBef>
              <a:defRPr sz="1350"/>
            </a:lvl4pPr>
            <a:lvl5pPr>
              <a:spcBef>
                <a:spcPts val="0"/>
              </a:spcBef>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52F3DA63-9F5F-78A6-159F-0FF5D4D985A5}"/>
              </a:ext>
            </a:extLst>
          </p:cNvPr>
          <p:cNvSpPr>
            <a:spLocks noGrp="1"/>
          </p:cNvSpPr>
          <p:nvPr>
            <p:ph sz="quarter" idx="10"/>
          </p:nvPr>
        </p:nvSpPr>
        <p:spPr>
          <a:xfrm>
            <a:off x="528638" y="273844"/>
            <a:ext cx="2664619" cy="4586288"/>
          </a:xfrm>
        </p:spPr>
        <p:txBody>
          <a:bodyPr anchor="ctr"/>
          <a:lstStyle>
            <a:lvl1pPr>
              <a:defRPr b="1"/>
            </a:lvl1pPr>
            <a:lvl2pPr>
              <a:defRPr b="1"/>
            </a:lvl2pPr>
            <a:lvl3pPr>
              <a:defRPr b="1"/>
            </a:lvl3pPr>
            <a:lvl4pPr>
              <a:defRPr b="1"/>
            </a:lvl4pPr>
            <a:lvl5pPr>
              <a:defRPr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93844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2"/>
        <p:cNvGrpSpPr/>
        <p:nvPr/>
      </p:nvGrpSpPr>
      <p:grpSpPr>
        <a:xfrm>
          <a:off x="0" y="0"/>
          <a:ext cx="0" cy="0"/>
          <a:chOff x="0" y="0"/>
          <a:chExt cx="0" cy="0"/>
        </a:xfrm>
      </p:grpSpPr>
      <p:sp>
        <p:nvSpPr>
          <p:cNvPr id="23" name="Google Shape;23;p6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 name="Google Shape;24;p6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5" name="Google Shape;25;p6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70303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bullets, left sail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2F92-5542-8473-EB5A-F4976ADFC212}"/>
              </a:ext>
            </a:extLst>
          </p:cNvPr>
          <p:cNvSpPr>
            <a:spLocks noGrp="1"/>
          </p:cNvSpPr>
          <p:nvPr>
            <p:ph type="title"/>
          </p:nvPr>
        </p:nvSpPr>
        <p:spPr>
          <a:xfrm>
            <a:off x="628650" y="273844"/>
            <a:ext cx="7886700" cy="822960"/>
          </a:xfrm>
        </p:spPr>
        <p:txBody>
          <a:bodyPr/>
          <a:lstStyle>
            <a:lvl1pPr>
              <a:defRPr sz="2700"/>
            </a:lvl1pPr>
          </a:lstStyle>
          <a:p>
            <a:r>
              <a:rPr lang="en-US"/>
              <a:t>Click to edit Master title style</a:t>
            </a:r>
          </a:p>
        </p:txBody>
      </p:sp>
      <p:sp>
        <p:nvSpPr>
          <p:cNvPr id="3" name="Content Placeholder 2">
            <a:extLst>
              <a:ext uri="{FF2B5EF4-FFF2-40B4-BE49-F238E27FC236}">
                <a16:creationId xmlns:a16="http://schemas.microsoft.com/office/drawing/2014/main" id="{A67B065E-4115-F6FB-E7ED-7F0E59793F0A}"/>
              </a:ext>
            </a:extLst>
          </p:cNvPr>
          <p:cNvSpPr>
            <a:spLocks noGrp="1"/>
          </p:cNvSpPr>
          <p:nvPr>
            <p:ph idx="1"/>
          </p:nvPr>
        </p:nvSpPr>
        <p:spPr>
          <a:xfrm>
            <a:off x="628650" y="1200151"/>
            <a:ext cx="7886700" cy="3054191"/>
          </a:xfr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a16="http://schemas.microsoft.com/office/drawing/2014/main" id="{F93DD7D8-9D5C-9D25-8809-CC01C0ACBB24}"/>
              </a:ext>
              <a:ext uri="{C183D7F6-B498-43B3-948B-1728B52AA6E4}">
                <adec:decorative xmlns:adec="http://schemas.microsoft.com/office/drawing/2017/decorative" val="1"/>
              </a:ext>
            </a:extLst>
          </p:cNvPr>
          <p:cNvGrpSpPr/>
          <p:nvPr/>
        </p:nvGrpSpPr>
        <p:grpSpPr>
          <a:xfrm flipH="1">
            <a:off x="0" y="4202796"/>
            <a:ext cx="9144000" cy="940704"/>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0" y="6606319"/>
              <a:ext cx="4027241"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Rectangle 7">
              <a:extLst>
                <a:ext uri="{FF2B5EF4-FFF2-40B4-BE49-F238E27FC236}">
                  <a16:creationId xmlns:a16="http://schemas.microsoft.com/office/drawing/2014/main" id="{6CEDCC9F-C44F-CDCD-9C2C-484F0ECCA69C}"/>
                </a:ext>
                <a:ext uri="{C183D7F6-B498-43B3-948B-1728B52AA6E4}">
                  <adec:decorative xmlns:adec="http://schemas.microsoft.com/office/drawing/2017/decorative" val="1"/>
                </a:ext>
              </a:extLst>
            </p:cNvPr>
            <p:cNvSpPr/>
            <p:nvPr/>
          </p:nvSpPr>
          <p:spPr>
            <a:xfrm>
              <a:off x="4027241" y="6606319"/>
              <a:ext cx="4137518" cy="2516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Rectangle 8">
              <a:extLst>
                <a:ext uri="{FF2B5EF4-FFF2-40B4-BE49-F238E27FC236}">
                  <a16:creationId xmlns:a16="http://schemas.microsoft.com/office/drawing/2014/main" id="{68B5AEBD-0A5B-8C9A-CAB5-BA651DBFB946}"/>
                </a:ext>
                <a:ext uri="{C183D7F6-B498-43B3-948B-1728B52AA6E4}">
                  <adec:decorative xmlns:adec="http://schemas.microsoft.com/office/drawing/2017/decorative" val="1"/>
                </a:ext>
              </a:extLst>
            </p:cNvPr>
            <p:cNvSpPr/>
            <p:nvPr/>
          </p:nvSpPr>
          <p:spPr>
            <a:xfrm>
              <a:off x="8164759" y="6606319"/>
              <a:ext cx="4027241" cy="2516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Tree>
    <p:extLst>
      <p:ext uri="{BB962C8B-B14F-4D97-AF65-F5344CB8AC3E}">
        <p14:creationId xmlns:p14="http://schemas.microsoft.com/office/powerpoint/2010/main" val="2354919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Less content, no bullets, right sai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2F92-5542-8473-EB5A-F4976ADFC212}"/>
              </a:ext>
            </a:extLst>
          </p:cNvPr>
          <p:cNvSpPr>
            <a:spLocks noGrp="1"/>
          </p:cNvSpPr>
          <p:nvPr>
            <p:ph type="title"/>
          </p:nvPr>
        </p:nvSpPr>
        <p:spPr>
          <a:xfrm>
            <a:off x="628650" y="273845"/>
            <a:ext cx="7886700" cy="822960"/>
          </a:xfrm>
        </p:spPr>
        <p:txBody>
          <a:bodyPr/>
          <a:lstStyle>
            <a:lvl1pPr>
              <a:defRPr sz="2700"/>
            </a:lvl1pPr>
          </a:lstStyle>
          <a:p>
            <a:r>
              <a:rPr lang="en-US"/>
              <a:t>Click to edit Master title style</a:t>
            </a:r>
          </a:p>
        </p:txBody>
      </p:sp>
      <p:sp>
        <p:nvSpPr>
          <p:cNvPr id="3" name="Content Placeholder 2">
            <a:extLst>
              <a:ext uri="{FF2B5EF4-FFF2-40B4-BE49-F238E27FC236}">
                <a16:creationId xmlns:a16="http://schemas.microsoft.com/office/drawing/2014/main" id="{A67B065E-4115-F6FB-E7ED-7F0E59793F0A}"/>
              </a:ext>
            </a:extLst>
          </p:cNvPr>
          <p:cNvSpPr>
            <a:spLocks noGrp="1"/>
          </p:cNvSpPr>
          <p:nvPr>
            <p:ph idx="1"/>
          </p:nvPr>
        </p:nvSpPr>
        <p:spPr>
          <a:xfrm>
            <a:off x="628650" y="1200151"/>
            <a:ext cx="7886700" cy="3054191"/>
          </a:xfrm>
        </p:spPr>
        <p:txBody>
          <a:bodyPr/>
          <a:lstStyle>
            <a:lvl1pPr marL="0" indent="0">
              <a:buNone/>
              <a:defRPr sz="2100"/>
            </a:lvl1pPr>
          </a:lstStyle>
          <a:p>
            <a:pPr lvl="0"/>
            <a:r>
              <a:rPr lang="en-US"/>
              <a:t>Click to edit Master text styles</a:t>
            </a:r>
          </a:p>
        </p:txBody>
      </p:sp>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0" y="4954740"/>
            <a:ext cx="3020431" cy="18876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Rectangle 7">
            <a:extLst>
              <a:ext uri="{FF2B5EF4-FFF2-40B4-BE49-F238E27FC236}">
                <a16:creationId xmlns:a16="http://schemas.microsoft.com/office/drawing/2014/main" id="{6CEDCC9F-C44F-CDCD-9C2C-484F0ECCA69C}"/>
              </a:ext>
              <a:ext uri="{C183D7F6-B498-43B3-948B-1728B52AA6E4}">
                <adec:decorative xmlns:adec="http://schemas.microsoft.com/office/drawing/2017/decorative" val="1"/>
              </a:ext>
            </a:extLst>
          </p:cNvPr>
          <p:cNvSpPr/>
          <p:nvPr/>
        </p:nvSpPr>
        <p:spPr>
          <a:xfrm>
            <a:off x="3020431" y="4954740"/>
            <a:ext cx="3103139" cy="18876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Rectangle 8">
            <a:extLst>
              <a:ext uri="{FF2B5EF4-FFF2-40B4-BE49-F238E27FC236}">
                <a16:creationId xmlns:a16="http://schemas.microsoft.com/office/drawing/2014/main" id="{68B5AEBD-0A5B-8C9A-CAB5-BA651DBFB946}"/>
              </a:ext>
              <a:ext uri="{C183D7F6-B498-43B3-948B-1728B52AA6E4}">
                <adec:decorative xmlns:adec="http://schemas.microsoft.com/office/drawing/2017/decorative" val="1"/>
              </a:ext>
            </a:extLst>
          </p:cNvPr>
          <p:cNvSpPr/>
          <p:nvPr/>
        </p:nvSpPr>
        <p:spPr>
          <a:xfrm>
            <a:off x="6123570" y="4954740"/>
            <a:ext cx="3020431" cy="18876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19875" y="4202797"/>
            <a:ext cx="938375" cy="751943"/>
          </a:xfrm>
          <a:prstGeom prst="rect">
            <a:avLst/>
          </a:prstGeom>
        </p:spPr>
      </p:pic>
    </p:spTree>
    <p:extLst>
      <p:ext uri="{BB962C8B-B14F-4D97-AF65-F5344CB8AC3E}">
        <p14:creationId xmlns:p14="http://schemas.microsoft.com/office/powerpoint/2010/main" val="177726414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Less content, no bullets, left sai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2F92-5542-8473-EB5A-F4976ADFC212}"/>
              </a:ext>
            </a:extLst>
          </p:cNvPr>
          <p:cNvSpPr>
            <a:spLocks noGrp="1"/>
          </p:cNvSpPr>
          <p:nvPr>
            <p:ph type="title"/>
          </p:nvPr>
        </p:nvSpPr>
        <p:spPr>
          <a:xfrm>
            <a:off x="628650" y="273844"/>
            <a:ext cx="7886700" cy="822960"/>
          </a:xfrm>
        </p:spPr>
        <p:txBody>
          <a:bodyPr/>
          <a:lstStyle>
            <a:lvl1pPr>
              <a:defRPr sz="2700"/>
            </a:lvl1pPr>
          </a:lstStyle>
          <a:p>
            <a:r>
              <a:rPr lang="en-US"/>
              <a:t>Click to edit Master title style</a:t>
            </a:r>
          </a:p>
        </p:txBody>
      </p:sp>
      <p:sp>
        <p:nvSpPr>
          <p:cNvPr id="3" name="Content Placeholder 2">
            <a:extLst>
              <a:ext uri="{FF2B5EF4-FFF2-40B4-BE49-F238E27FC236}">
                <a16:creationId xmlns:a16="http://schemas.microsoft.com/office/drawing/2014/main" id="{A67B065E-4115-F6FB-E7ED-7F0E59793F0A}"/>
              </a:ext>
            </a:extLst>
          </p:cNvPr>
          <p:cNvSpPr>
            <a:spLocks noGrp="1"/>
          </p:cNvSpPr>
          <p:nvPr>
            <p:ph idx="1"/>
          </p:nvPr>
        </p:nvSpPr>
        <p:spPr>
          <a:xfrm>
            <a:off x="628650" y="1200151"/>
            <a:ext cx="7886700" cy="3054191"/>
          </a:xfrm>
        </p:spPr>
        <p:txBody>
          <a:bodyPr/>
          <a:lstStyle>
            <a:lvl1pPr marL="0" indent="0">
              <a:spcBef>
                <a:spcPts val="0"/>
              </a:spcBef>
              <a:buNone/>
              <a:defRPr sz="2100"/>
            </a:lvl1pPr>
            <a:lvl2pPr>
              <a:spcBef>
                <a:spcPts val="0"/>
              </a:spcBef>
              <a:defRPr/>
            </a:lvl2pPr>
            <a:lvl3pPr>
              <a:spcBef>
                <a:spcPts val="0"/>
              </a:spcBef>
              <a:defRPr/>
            </a:lvl3pPr>
            <a:lvl4pPr>
              <a:spcBef>
                <a:spcPts val="0"/>
              </a:spcBef>
              <a:defRPr/>
            </a:lvl4pPr>
            <a:lvl5pPr>
              <a:spcBef>
                <a:spcPts val="0"/>
              </a:spcBef>
              <a:defRPr/>
            </a:lvl5pPr>
          </a:lstStyle>
          <a:p>
            <a:pPr lvl="0"/>
            <a:r>
              <a:rPr lang="en-US"/>
              <a:t>Click to edit Master text styles</a:t>
            </a:r>
          </a:p>
        </p:txBody>
      </p:sp>
      <p:grpSp>
        <p:nvGrpSpPr>
          <p:cNvPr id="11" name="Group 10">
            <a:extLst>
              <a:ext uri="{FF2B5EF4-FFF2-40B4-BE49-F238E27FC236}">
                <a16:creationId xmlns:a16="http://schemas.microsoft.com/office/drawing/2014/main" id="{F93DD7D8-9D5C-9D25-8809-CC01C0ACBB24}"/>
              </a:ext>
              <a:ext uri="{C183D7F6-B498-43B3-948B-1728B52AA6E4}">
                <adec:decorative xmlns:adec="http://schemas.microsoft.com/office/drawing/2017/decorative" val="1"/>
              </a:ext>
            </a:extLst>
          </p:cNvPr>
          <p:cNvGrpSpPr/>
          <p:nvPr/>
        </p:nvGrpSpPr>
        <p:grpSpPr>
          <a:xfrm flipH="1">
            <a:off x="0" y="4202796"/>
            <a:ext cx="9144000" cy="940704"/>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0" y="6606319"/>
              <a:ext cx="4027241"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Rectangle 7">
              <a:extLst>
                <a:ext uri="{FF2B5EF4-FFF2-40B4-BE49-F238E27FC236}">
                  <a16:creationId xmlns:a16="http://schemas.microsoft.com/office/drawing/2014/main" id="{6CEDCC9F-C44F-CDCD-9C2C-484F0ECCA69C}"/>
                </a:ext>
                <a:ext uri="{C183D7F6-B498-43B3-948B-1728B52AA6E4}">
                  <adec:decorative xmlns:adec="http://schemas.microsoft.com/office/drawing/2017/decorative" val="1"/>
                </a:ext>
              </a:extLst>
            </p:cNvPr>
            <p:cNvSpPr/>
            <p:nvPr/>
          </p:nvSpPr>
          <p:spPr>
            <a:xfrm>
              <a:off x="4027241" y="6606319"/>
              <a:ext cx="4137518" cy="2516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Rectangle 8">
              <a:extLst>
                <a:ext uri="{FF2B5EF4-FFF2-40B4-BE49-F238E27FC236}">
                  <a16:creationId xmlns:a16="http://schemas.microsoft.com/office/drawing/2014/main" id="{68B5AEBD-0A5B-8C9A-CAB5-BA651DBFB946}"/>
                </a:ext>
                <a:ext uri="{C183D7F6-B498-43B3-948B-1728B52AA6E4}">
                  <adec:decorative xmlns:adec="http://schemas.microsoft.com/office/drawing/2017/decorative" val="1"/>
                </a:ext>
              </a:extLst>
            </p:cNvPr>
            <p:cNvSpPr/>
            <p:nvPr/>
          </p:nvSpPr>
          <p:spPr>
            <a:xfrm>
              <a:off x="8164759" y="6606319"/>
              <a:ext cx="4027241" cy="2516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Tree>
    <p:extLst>
      <p:ext uri="{BB962C8B-B14F-4D97-AF65-F5344CB8AC3E}">
        <p14:creationId xmlns:p14="http://schemas.microsoft.com/office/powerpoint/2010/main" val="187424237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ong Title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2F92-5542-8473-EB5A-F4976ADFC212}"/>
              </a:ext>
            </a:extLst>
          </p:cNvPr>
          <p:cNvSpPr>
            <a:spLocks noGrp="1"/>
          </p:cNvSpPr>
          <p:nvPr>
            <p:ph type="title"/>
          </p:nvPr>
        </p:nvSpPr>
        <p:spPr>
          <a:xfrm>
            <a:off x="628650" y="273844"/>
            <a:ext cx="7886700" cy="650762"/>
          </a:xfrm>
        </p:spPr>
        <p:txBody>
          <a:bodyPr/>
          <a:lstStyle>
            <a:lvl1pPr>
              <a:defRPr sz="2700"/>
            </a:lvl1pPr>
          </a:lstStyle>
          <a:p>
            <a:r>
              <a:rPr lang="en-US"/>
              <a:t>Click to edit Master title style</a:t>
            </a:r>
          </a:p>
        </p:txBody>
      </p:sp>
      <p:grpSp>
        <p:nvGrpSpPr>
          <p:cNvPr id="8" name="Group 7">
            <a:extLst>
              <a:ext uri="{FF2B5EF4-FFF2-40B4-BE49-F238E27FC236}">
                <a16:creationId xmlns:a16="http://schemas.microsoft.com/office/drawing/2014/main" id="{C9BC3558-7687-1DDA-0792-CCF5D175C819}"/>
              </a:ext>
              <a:ext uri="{C183D7F6-B498-43B3-948B-1728B52AA6E4}">
                <adec:decorative xmlns:adec="http://schemas.microsoft.com/office/drawing/2017/decorative" val="1"/>
              </a:ext>
            </a:extLst>
          </p:cNvPr>
          <p:cNvGrpSpPr/>
          <p:nvPr/>
        </p:nvGrpSpPr>
        <p:grpSpPr>
          <a:xfrm flipH="1">
            <a:off x="0" y="4202796"/>
            <a:ext cx="9144000" cy="940704"/>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Tree>
    <p:extLst>
      <p:ext uri="{BB962C8B-B14F-4D97-AF65-F5344CB8AC3E}">
        <p14:creationId xmlns:p14="http://schemas.microsoft.com/office/powerpoint/2010/main" val="3503985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Long Title and picture_Right Sai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2F92-5542-8473-EB5A-F4976ADFC212}"/>
              </a:ext>
            </a:extLst>
          </p:cNvPr>
          <p:cNvSpPr>
            <a:spLocks noGrp="1"/>
          </p:cNvSpPr>
          <p:nvPr>
            <p:ph type="title"/>
          </p:nvPr>
        </p:nvSpPr>
        <p:spPr>
          <a:xfrm>
            <a:off x="628650" y="273844"/>
            <a:ext cx="7886700" cy="650762"/>
          </a:xfrm>
        </p:spPr>
        <p:txBody>
          <a:bodyPr/>
          <a:lstStyle>
            <a:lvl1pPr>
              <a:defRPr sz="2700"/>
            </a:lvl1pPr>
          </a:lstStyle>
          <a:p>
            <a:r>
              <a:rPr lang="en-US"/>
              <a:t>Click to edit Master title style</a:t>
            </a:r>
          </a:p>
        </p:txBody>
      </p:sp>
      <p:grpSp>
        <p:nvGrpSpPr>
          <p:cNvPr id="8" name="Group 7">
            <a:extLst>
              <a:ext uri="{FF2B5EF4-FFF2-40B4-BE49-F238E27FC236}">
                <a16:creationId xmlns:a16="http://schemas.microsoft.com/office/drawing/2014/main" id="{C9BC3558-7687-1DDA-0792-CCF5D175C819}"/>
              </a:ext>
              <a:ext uri="{C183D7F6-B498-43B3-948B-1728B52AA6E4}">
                <adec:decorative xmlns:adec="http://schemas.microsoft.com/office/drawing/2017/decorative" val="1"/>
              </a:ext>
            </a:extLst>
          </p:cNvPr>
          <p:cNvGrpSpPr/>
          <p:nvPr/>
        </p:nvGrpSpPr>
        <p:grpSpPr>
          <a:xfrm>
            <a:off x="0" y="4202796"/>
            <a:ext cx="9144000" cy="940704"/>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Tree>
    <p:extLst>
      <p:ext uri="{BB962C8B-B14F-4D97-AF65-F5344CB8AC3E}">
        <p14:creationId xmlns:p14="http://schemas.microsoft.com/office/powerpoint/2010/main" val="185299120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Less content, bullets, left sail">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9BC3558-7687-1DDA-0792-CCF5D175C819}"/>
              </a:ext>
              <a:ext uri="{C183D7F6-B498-43B3-948B-1728B52AA6E4}">
                <adec:decorative xmlns:adec="http://schemas.microsoft.com/office/drawing/2017/decorative" val="1"/>
              </a:ext>
            </a:extLst>
          </p:cNvPr>
          <p:cNvGrpSpPr/>
          <p:nvPr/>
        </p:nvGrpSpPr>
        <p:grpSpPr>
          <a:xfrm flipH="1">
            <a:off x="0" y="4202796"/>
            <a:ext cx="9144000" cy="940704"/>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
        <p:nvSpPr>
          <p:cNvPr id="9" name="Title 1">
            <a:extLst>
              <a:ext uri="{FF2B5EF4-FFF2-40B4-BE49-F238E27FC236}">
                <a16:creationId xmlns:a16="http://schemas.microsoft.com/office/drawing/2014/main" id="{55B072F0-5363-2B46-6DCE-F5389CCBB107}"/>
              </a:ext>
            </a:extLst>
          </p:cNvPr>
          <p:cNvSpPr>
            <a:spLocks noGrp="1"/>
          </p:cNvSpPr>
          <p:nvPr>
            <p:ph type="title"/>
          </p:nvPr>
        </p:nvSpPr>
        <p:spPr>
          <a:xfrm>
            <a:off x="628650" y="273844"/>
            <a:ext cx="7886700" cy="822960"/>
          </a:xfrm>
        </p:spPr>
        <p:txBody>
          <a:bodyPr/>
          <a:lstStyle>
            <a:lvl1pPr>
              <a:defRPr sz="2700"/>
            </a:lvl1pPr>
          </a:lstStyle>
          <a:p>
            <a:r>
              <a:rPr lang="en-US"/>
              <a:t>Click to edit Master title style</a:t>
            </a:r>
          </a:p>
        </p:txBody>
      </p:sp>
      <p:sp>
        <p:nvSpPr>
          <p:cNvPr id="11" name="Content Placeholder 2">
            <a:extLst>
              <a:ext uri="{FF2B5EF4-FFF2-40B4-BE49-F238E27FC236}">
                <a16:creationId xmlns:a16="http://schemas.microsoft.com/office/drawing/2014/main" id="{2071409C-46B7-3CE3-375C-7E41D964C541}"/>
              </a:ext>
            </a:extLst>
          </p:cNvPr>
          <p:cNvSpPr>
            <a:spLocks noGrp="1"/>
          </p:cNvSpPr>
          <p:nvPr>
            <p:ph idx="1"/>
          </p:nvPr>
        </p:nvSpPr>
        <p:spPr>
          <a:xfrm>
            <a:off x="628650" y="1200151"/>
            <a:ext cx="7886700" cy="3054191"/>
          </a:xfrm>
        </p:spPr>
        <p:txBody>
          <a:bodyPr/>
          <a:lstStyle>
            <a:lvl1pPr>
              <a:spcAft>
                <a:spcPts val="450"/>
              </a:spcAft>
              <a:defRPr sz="2100"/>
            </a:lvl1pPr>
          </a:lstStyle>
          <a:p>
            <a:pPr lvl="0">
              <a:spcBef>
                <a:spcPts val="0"/>
              </a:spcBef>
            </a:pPr>
            <a:r>
              <a:rPr lang="en-US"/>
              <a:t>Click to edit Master text styles</a:t>
            </a:r>
          </a:p>
        </p:txBody>
      </p:sp>
    </p:spTree>
    <p:extLst>
      <p:ext uri="{BB962C8B-B14F-4D97-AF65-F5344CB8AC3E}">
        <p14:creationId xmlns:p14="http://schemas.microsoft.com/office/powerpoint/2010/main" val="577236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Text without bullets new">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9BC3558-7687-1DDA-0792-CCF5D175C819}"/>
              </a:ext>
              <a:ext uri="{C183D7F6-B498-43B3-948B-1728B52AA6E4}">
                <adec:decorative xmlns:adec="http://schemas.microsoft.com/office/drawing/2017/decorative" val="1"/>
              </a:ext>
            </a:extLst>
          </p:cNvPr>
          <p:cNvGrpSpPr/>
          <p:nvPr/>
        </p:nvGrpSpPr>
        <p:grpSpPr>
          <a:xfrm flipH="1">
            <a:off x="0" y="4202796"/>
            <a:ext cx="9144000" cy="940704"/>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
        <p:nvSpPr>
          <p:cNvPr id="9" name="Title 1">
            <a:extLst>
              <a:ext uri="{FF2B5EF4-FFF2-40B4-BE49-F238E27FC236}">
                <a16:creationId xmlns:a16="http://schemas.microsoft.com/office/drawing/2014/main" id="{55B072F0-5363-2B46-6DCE-F5389CCBB107}"/>
              </a:ext>
            </a:extLst>
          </p:cNvPr>
          <p:cNvSpPr>
            <a:spLocks noGrp="1"/>
          </p:cNvSpPr>
          <p:nvPr>
            <p:ph type="title"/>
          </p:nvPr>
        </p:nvSpPr>
        <p:spPr>
          <a:xfrm>
            <a:off x="628650" y="273844"/>
            <a:ext cx="7886700" cy="583406"/>
          </a:xfrm>
        </p:spPr>
        <p:txBody>
          <a:bodyPr/>
          <a:lstStyle>
            <a:lvl1pPr>
              <a:defRPr sz="2100"/>
            </a:lvl1pPr>
          </a:lstStyle>
          <a:p>
            <a:r>
              <a:rPr lang="en-US"/>
              <a:t>Click to edit Master title style</a:t>
            </a:r>
          </a:p>
        </p:txBody>
      </p:sp>
      <p:sp>
        <p:nvSpPr>
          <p:cNvPr id="11" name="Content Placeholder 2">
            <a:extLst>
              <a:ext uri="{FF2B5EF4-FFF2-40B4-BE49-F238E27FC236}">
                <a16:creationId xmlns:a16="http://schemas.microsoft.com/office/drawing/2014/main" id="{2071409C-46B7-3CE3-375C-7E41D964C541}"/>
              </a:ext>
            </a:extLst>
          </p:cNvPr>
          <p:cNvSpPr>
            <a:spLocks noGrp="1"/>
          </p:cNvSpPr>
          <p:nvPr>
            <p:ph idx="1"/>
          </p:nvPr>
        </p:nvSpPr>
        <p:spPr>
          <a:xfrm>
            <a:off x="628650" y="918973"/>
            <a:ext cx="7886700" cy="3054191"/>
          </a:xfrm>
        </p:spPr>
        <p:txBody>
          <a:bodyPr/>
          <a:lstStyle>
            <a:lvl1pPr marL="0" indent="0">
              <a:spcAft>
                <a:spcPts val="450"/>
              </a:spcAft>
              <a:buNone/>
              <a:defRPr sz="1800"/>
            </a:lvl1pPr>
          </a:lstStyle>
          <a:p>
            <a:pPr lvl="0">
              <a:spcBef>
                <a:spcPts val="0"/>
              </a:spcBef>
            </a:pPr>
            <a:r>
              <a:rPr lang="en-US"/>
              <a:t>Click to edit Master text styles</a:t>
            </a:r>
          </a:p>
        </p:txBody>
      </p:sp>
    </p:spTree>
    <p:extLst>
      <p:ext uri="{BB962C8B-B14F-4D97-AF65-F5344CB8AC3E}">
        <p14:creationId xmlns:p14="http://schemas.microsoft.com/office/powerpoint/2010/main" val="117660237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92B68C-5BD7-16E1-C4C6-CD91C5642F95}"/>
              </a:ext>
            </a:extLst>
          </p:cNvPr>
          <p:cNvSpPr>
            <a:spLocks noGrp="1"/>
          </p:cNvSpPr>
          <p:nvPr>
            <p:ph type="title"/>
          </p:nvPr>
        </p:nvSpPr>
        <p:spPr>
          <a:xfrm>
            <a:off x="628650" y="273844"/>
            <a:ext cx="7886700" cy="994172"/>
          </a:xfrm>
          <a:prstGeom prst="rect">
            <a:avLst/>
          </a:prstGeom>
        </p:spPr>
        <p:txBody>
          <a:bodyPr vert="horz" lIns="0" tIns="0" rIns="0" bIns="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40B9462C-A8DF-A4B1-78D3-55D52BEA4255}"/>
              </a:ext>
            </a:extLst>
          </p:cNvPr>
          <p:cNvSpPr>
            <a:spLocks noGrp="1"/>
          </p:cNvSpPr>
          <p:nvPr>
            <p:ph type="body" idx="1"/>
          </p:nvPr>
        </p:nvSpPr>
        <p:spPr>
          <a:xfrm>
            <a:off x="628650" y="1369219"/>
            <a:ext cx="7886700" cy="326350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824169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79" r:id="rId23"/>
    <p:sldLayoutId id="2147483708" r:id="rId24"/>
  </p:sldLayoutIdLst>
  <p:hf sldNum="0" hdr="0" ftr="0" dt="0"/>
  <p:txStyles>
    <p:titleStyle>
      <a:lvl1pPr algn="l" defTabSz="685800" rtl="0" eaLnBrk="1" latinLnBrk="0" hangingPunct="1">
        <a:lnSpc>
          <a:spcPct val="100000"/>
        </a:lnSpc>
        <a:spcBef>
          <a:spcPct val="0"/>
        </a:spcBef>
        <a:buNone/>
        <a:defRPr sz="3300" b="1" kern="1200">
          <a:solidFill>
            <a:schemeClr val="tx1"/>
          </a:solidFill>
          <a:latin typeface="Aptos" panose="020B0004020202020204" pitchFamily="34" charset="0"/>
          <a:ea typeface="+mj-ea"/>
          <a:cs typeface="+mj-cs"/>
        </a:defRPr>
      </a:lvl1pPr>
    </p:titleStyle>
    <p:bodyStyle>
      <a:lvl1pPr marL="205740" indent="-137160" algn="l" defTabSz="685800" rtl="0" eaLnBrk="1" latinLnBrk="0" hangingPunct="1">
        <a:lnSpc>
          <a:spcPct val="100000"/>
        </a:lnSpc>
        <a:spcBef>
          <a:spcPts val="0"/>
        </a:spcBef>
        <a:spcAft>
          <a:spcPts val="450"/>
        </a:spcAft>
        <a:buFont typeface="Arial" panose="020B0604020202020204" pitchFamily="34" charset="0"/>
        <a:buChar char="•"/>
        <a:defRPr sz="1800" kern="1200">
          <a:solidFill>
            <a:schemeClr val="tx1"/>
          </a:solidFill>
          <a:latin typeface="+mn-lt"/>
          <a:ea typeface="+mn-ea"/>
          <a:cs typeface="+mn-cs"/>
        </a:defRPr>
      </a:lvl1pPr>
      <a:lvl2pPr marL="480060" indent="-137160" algn="l" defTabSz="685800" rtl="0" eaLnBrk="1" latinLnBrk="0" hangingPunct="1">
        <a:lnSpc>
          <a:spcPct val="100000"/>
        </a:lnSpc>
        <a:spcBef>
          <a:spcPts val="0"/>
        </a:spcBef>
        <a:spcAft>
          <a:spcPts val="450"/>
        </a:spcAft>
        <a:buSzPct val="80000"/>
        <a:buFont typeface="Courier New" panose="02070309020205020404" pitchFamily="49" charset="0"/>
        <a:buChar char="o"/>
        <a:defRPr sz="1500" kern="1200">
          <a:solidFill>
            <a:schemeClr val="tx1"/>
          </a:solidFill>
          <a:latin typeface="+mn-lt"/>
          <a:ea typeface="+mn-ea"/>
          <a:cs typeface="+mn-cs"/>
        </a:defRPr>
      </a:lvl2pPr>
      <a:lvl3pPr marL="857250" indent="-137160" algn="l" defTabSz="685800" rtl="0" eaLnBrk="1" latinLnBrk="0" hangingPunct="1">
        <a:lnSpc>
          <a:spcPct val="100000"/>
        </a:lnSpc>
        <a:spcBef>
          <a:spcPts val="0"/>
        </a:spcBef>
        <a:spcAft>
          <a:spcPts val="450"/>
        </a:spcAft>
        <a:buFont typeface="Wingdings" panose="05000000000000000000" pitchFamily="2" charset="2"/>
        <a:buChar char="§"/>
        <a:defRPr sz="1500" kern="1200">
          <a:solidFill>
            <a:schemeClr val="tx1"/>
          </a:solidFill>
          <a:latin typeface="+mn-lt"/>
          <a:ea typeface="+mn-ea"/>
          <a:cs typeface="+mn-cs"/>
        </a:defRPr>
      </a:lvl3pPr>
      <a:lvl4pPr marL="1200150" indent="-137160" algn="l" defTabSz="685800" rtl="0" eaLnBrk="1" latinLnBrk="0" hangingPunct="1">
        <a:lnSpc>
          <a:spcPct val="100000"/>
        </a:lnSpc>
        <a:spcBef>
          <a:spcPts val="0"/>
        </a:spcBef>
        <a:spcAft>
          <a:spcPts val="450"/>
        </a:spcAft>
        <a:buFont typeface="Calibri" panose="020F0502020204030204" pitchFamily="34" charset="0"/>
        <a:buChar char="▫"/>
        <a:defRPr sz="1200" kern="1200">
          <a:solidFill>
            <a:schemeClr val="tx1"/>
          </a:solidFill>
          <a:latin typeface="+mn-lt"/>
          <a:ea typeface="+mn-ea"/>
          <a:cs typeface="+mn-cs"/>
        </a:defRPr>
      </a:lvl4pPr>
      <a:lvl5pPr marL="1543050" indent="-137160" algn="l" defTabSz="685800" rtl="0" eaLnBrk="1" latinLnBrk="0" hangingPunct="1">
        <a:lnSpc>
          <a:spcPct val="100000"/>
        </a:lnSpc>
        <a:spcBef>
          <a:spcPts val="0"/>
        </a:spcBef>
        <a:spcAft>
          <a:spcPts val="450"/>
        </a:spcAft>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www.solutiontree.com/blog/spotting-collaborative-teams-with-high-levels-of-collective-efficacy/"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hyperlink" Target="https://www.moedu-sail.org/dci-practice-profiles-and-infographics/" TargetMode="External"/><Relationship Id="rId4" Type="http://schemas.openxmlformats.org/officeDocument/2006/relationships/hyperlink" Target="https://openclipart.org/detail/24809"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hyperlink" Target="https://www.moedu-sail.org/dci-practice-profiles-and-infographics/" TargetMode="External"/><Relationship Id="rId4" Type="http://schemas.openxmlformats.org/officeDocument/2006/relationships/hyperlink" Target="https://openclipart.org/detail/24809"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ideo" Target="https://www.youtube.com/embed/5OTRWm7wNbY?feature=oembed" TargetMode="External"/><Relationship Id="rId5" Type="http://schemas.openxmlformats.org/officeDocument/2006/relationships/image" Target="../media/image23.jpeg"/><Relationship Id="rId4" Type="http://schemas.openxmlformats.org/officeDocument/2006/relationships/hyperlink" Target="https://www.youtube.com/watch?v=5OTRWm7wNbY"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7.sv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solutiontree.com/blog/spotting-collaborative-teams-with-high-levels-of-collective-efficacy/" TargetMode="External"/><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hyperlink" Target="https://www.visiblelearningmetax.com/" TargetMode="External"/><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6.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hyperlink" Target="https://www.taylorfrancis.com/chapters/mono/10.4324/9781315206387-8/explicitly-inform-students-successful-impact-looks-like-outset-john-hattie-klaus-zierer?context=ubx&amp;refId=60d5b38b-49c0-4836-9596-c6ba3f8c6504" TargetMode="External"/><Relationship Id="rId2" Type="http://schemas.openxmlformats.org/officeDocument/2006/relationships/notesSlide" Target="../notesSlides/notesSlide46.xml"/><Relationship Id="rId1" Type="http://schemas.openxmlformats.org/officeDocument/2006/relationships/slideLayout" Target="../slideLayouts/slideLayout12.xml"/><Relationship Id="rId5" Type="http://schemas.openxmlformats.org/officeDocument/2006/relationships/image" Target="../media/image31.svg"/><Relationship Id="rId4" Type="http://schemas.openxmlformats.org/officeDocument/2006/relationships/image" Target="../media/image30.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8.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video" Target="https://www.youtube.com/embed/08RU6oiFTdg?feature=oembed" TargetMode="External"/><Relationship Id="rId5" Type="http://schemas.openxmlformats.org/officeDocument/2006/relationships/image" Target="../media/image33.jpeg"/><Relationship Id="rId4" Type="http://schemas.openxmlformats.org/officeDocument/2006/relationships/hyperlink" Target="http://www.youtube.com/watch?v=08RU6oiFTdg"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3.xml"/><Relationship Id="rId1" Type="http://schemas.openxmlformats.org/officeDocument/2006/relationships/slideLayout" Target="../slideLayouts/slideLayout17.xml"/><Relationship Id="rId4" Type="http://schemas.openxmlformats.org/officeDocument/2006/relationships/image" Target="../media/image35.svg"/></Relationships>
</file>

<file path=ppt/slides/_rels/slide5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4.xml"/><Relationship Id="rId1" Type="http://schemas.openxmlformats.org/officeDocument/2006/relationships/slideLayout" Target="../slideLayouts/slideLayout21.xml"/><Relationship Id="rId4" Type="http://schemas.openxmlformats.org/officeDocument/2006/relationships/hyperlink" Target="https://www.amazon.co.uk/digitalcamera-dslr-camcorders-lenses/b?ie=UTF8&amp;node=560834"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1.xml"/></Relationships>
</file>

<file path=ppt/slides/_rels/slide5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6.xml"/><Relationship Id="rId1" Type="http://schemas.openxmlformats.org/officeDocument/2006/relationships/slideLayout" Target="../slideLayouts/slideLayout21.xml"/><Relationship Id="rId4" Type="http://schemas.openxmlformats.org/officeDocument/2006/relationships/image" Target="../media/image38.svg"/></Relationships>
</file>

<file path=ppt/slides/_rels/slide5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7.xml"/><Relationship Id="rId1" Type="http://schemas.openxmlformats.org/officeDocument/2006/relationships/slideLayout" Target="../slideLayouts/slideLayout2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1.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2.xml"/><Relationship Id="rId1" Type="http://schemas.openxmlformats.org/officeDocument/2006/relationships/slideLayout" Target="../slideLayouts/slideLayout22.xml"/><Relationship Id="rId4" Type="http://schemas.openxmlformats.org/officeDocument/2006/relationships/hyperlink" Target="https://www.edutopia.org/blog/effective-team-communication-first-step-getting-along-elena-aguilar"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7.xml"/><Relationship Id="rId1" Type="http://schemas.openxmlformats.org/officeDocument/2006/relationships/slideLayout" Target="../slideLayouts/slideLayout17.xml"/><Relationship Id="rId4" Type="http://schemas.openxmlformats.org/officeDocument/2006/relationships/image" Target="../media/image42.sv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9.xml"/><Relationship Id="rId1" Type="http://schemas.openxmlformats.org/officeDocument/2006/relationships/slideLayout" Target="../slideLayouts/slideLayout22.xml"/></Relationships>
</file>

<file path=ppt/slides/_rels/slide7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0.xml"/><Relationship Id="rId1" Type="http://schemas.openxmlformats.org/officeDocument/2006/relationships/slideLayout" Target="../slideLayouts/slideLayout3.xml"/><Relationship Id="rId4" Type="http://schemas.openxmlformats.org/officeDocument/2006/relationships/image" Target="../media/image44.sv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2.xml"/><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3.xml"/><Relationship Id="rId1" Type="http://schemas.openxmlformats.org/officeDocument/2006/relationships/slideLayout" Target="../slideLayouts/slideLayout17.xml"/><Relationship Id="rId5" Type="http://schemas.openxmlformats.org/officeDocument/2006/relationships/hyperlink" Target="https://pngtree.com/freepng/set-of-pencil-vector-illustration_7690299.html" TargetMode="External"/><Relationship Id="rId4" Type="http://schemas.openxmlformats.org/officeDocument/2006/relationships/image" Target="../media/image47.png"/></Relationships>
</file>

<file path=ppt/slides/_rels/slide7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74.xml"/><Relationship Id="rId1" Type="http://schemas.openxmlformats.org/officeDocument/2006/relationships/slideLayout" Target="../slideLayouts/slideLayout12.xml"/><Relationship Id="rId4" Type="http://schemas.openxmlformats.org/officeDocument/2006/relationships/hyperlink" Target="https://www.alamy.com/stack-of-old-vintage-books-hand-drawn-color-watercolor-illustration-learning-image526010991.html" TargetMode="External"/></Relationships>
</file>

<file path=ppt/slides/_rels/slide76.xml.rels><?xml version="1.0" encoding="UTF-8" standalone="yes"?>
<Relationships xmlns="http://schemas.openxmlformats.org/package/2006/relationships"><Relationship Id="rId8" Type="http://schemas.openxmlformats.org/officeDocument/2006/relationships/hyperlink" Target="https://www.youtube.com/watch?v=KSRLK31lq_4" TargetMode="External"/><Relationship Id="rId3" Type="http://schemas.openxmlformats.org/officeDocument/2006/relationships/hyperlink" Target="https://www.edutopia.org/blog/effective-team-communication-first-step-getting-along-elena-aguilar" TargetMode="External"/><Relationship Id="rId7" Type="http://schemas.openxmlformats.org/officeDocument/2006/relationships/hyperlink" Target="https://www.betterhelp.com/advice/teamwork/understanding-the-importance-of-communication-in-teamwork/" TargetMode="External"/><Relationship Id="rId2" Type="http://schemas.openxmlformats.org/officeDocument/2006/relationships/hyperlink" Target="https://www.theknowledgeacademy.com/blog/what-is-minute-taking/" TargetMode="External"/><Relationship Id="rId1" Type="http://schemas.openxmlformats.org/officeDocument/2006/relationships/slideLayout" Target="../slideLayouts/slideLayout17.xml"/><Relationship Id="rId6" Type="http://schemas.openxmlformats.org/officeDocument/2006/relationships/hyperlink" Target="https://www.youtube.com/watch?v=5OTRWm7wNbY" TargetMode="External"/><Relationship Id="rId11" Type="http://schemas.openxmlformats.org/officeDocument/2006/relationships/hyperlink" Target="https://www.alamy.com/stack-of-old-vintage-books-hand-drawn-color-watercolor-illustration-learning-image526010991.html" TargetMode="External"/><Relationship Id="rId5" Type="http://schemas.openxmlformats.org/officeDocument/2006/relationships/hyperlink" Target="https://mtss4success.org/sites/default/files/2022-02/MTSS-Teams.pdf" TargetMode="External"/><Relationship Id="rId10" Type="http://schemas.openxmlformats.org/officeDocument/2006/relationships/image" Target="../media/image48.jpeg"/><Relationship Id="rId4" Type="http://schemas.openxmlformats.org/officeDocument/2006/relationships/hyperlink" Target="https://www.allbusiness.com/importance-of-meeting-minutes" TargetMode="External"/><Relationship Id="rId9" Type="http://schemas.openxmlformats.org/officeDocument/2006/relationships/hyperlink" Target="https://www.edutopia.org/article/opening-door-professional-learning/" TargetMode="External"/></Relationships>
</file>

<file path=ppt/slides/_rels/slide77.xml.rels><?xml version="1.0" encoding="UTF-8" standalone="yes"?>
<Relationships xmlns="http://schemas.openxmlformats.org/package/2006/relationships"><Relationship Id="rId8" Type="http://schemas.openxmlformats.org/officeDocument/2006/relationships/hyperlink" Target="https://www.youtube.com/watch?v=CAZ4CNtOHNo" TargetMode="External"/><Relationship Id="rId3" Type="http://schemas.openxmlformats.org/officeDocument/2006/relationships/hyperlink" Target="https://www.youtube.com/watch?v=tOtMcCM5zZc" TargetMode="External"/><Relationship Id="rId7" Type="http://schemas.openxmlformats.org/officeDocument/2006/relationships/hyperlink" Target="https://crlt.umich.edu/publinks/generalguidelines" TargetMode="External"/><Relationship Id="rId2" Type="http://schemas.openxmlformats.org/officeDocument/2006/relationships/notesSlide" Target="../notesSlides/notesSlide75.xml"/><Relationship Id="rId1" Type="http://schemas.openxmlformats.org/officeDocument/2006/relationships/slideLayout" Target="../slideLayouts/slideLayout17.xml"/><Relationship Id="rId6" Type="http://schemas.openxmlformats.org/officeDocument/2006/relationships/hyperlink" Target="https://www.clee.org/resources/why-protocols/" TargetMode="External"/><Relationship Id="rId11" Type="http://schemas.openxmlformats.org/officeDocument/2006/relationships/hyperlink" Target="https://www.thebalancemoney.com/collaboration-skills-with-examples-2059686" TargetMode="External"/><Relationship Id="rId5" Type="http://schemas.openxmlformats.org/officeDocument/2006/relationships/hyperlink" Target="https://www.clee.org/resources/rationale-for-protocols/" TargetMode="External"/><Relationship Id="rId10" Type="http://schemas.openxmlformats.org/officeDocument/2006/relationships/hyperlink" Target="https://www.youtube.com/watch?v=D4ciN-mJSaI" TargetMode="External"/><Relationship Id="rId4" Type="http://schemas.openxmlformats.org/officeDocument/2006/relationships/hyperlink" Target="https://www.ccl.org/articles/leading-effectively-articles/the-real-world-guide-to-team-norms/" TargetMode="External"/><Relationship Id="rId9" Type="http://schemas.openxmlformats.org/officeDocument/2006/relationships/hyperlink" Target="https://clickup.com/blog/collaborative-communication/" TargetMode="External"/></Relationships>
</file>

<file path=ppt/slides/_rels/slide78.xml.rels><?xml version="1.0" encoding="UTF-8" standalone="yes"?>
<Relationships xmlns="http://schemas.openxmlformats.org/package/2006/relationships"><Relationship Id="rId8" Type="http://schemas.openxmlformats.org/officeDocument/2006/relationships/hyperlink" Target="https://www.youtube.com/watch?v=OdG7_ggEBlk&amp;feature=youtu.be" TargetMode="External"/><Relationship Id="rId3" Type="http://schemas.openxmlformats.org/officeDocument/2006/relationships/hyperlink" Target="https://www.youtube.com/watch?v=yCy4PSOvkL4" TargetMode="External"/><Relationship Id="rId7" Type="http://schemas.openxmlformats.org/officeDocument/2006/relationships/hyperlink" Target="https://www.youtube.com/watch?v=BLCbNX84ll4" TargetMode="External"/><Relationship Id="rId2" Type="http://schemas.openxmlformats.org/officeDocument/2006/relationships/notesSlide" Target="../notesSlides/notesSlide76.xml"/><Relationship Id="rId1" Type="http://schemas.openxmlformats.org/officeDocument/2006/relationships/slideLayout" Target="../slideLayouts/slideLayout17.xml"/><Relationship Id="rId6" Type="http://schemas.openxmlformats.org/officeDocument/2006/relationships/hyperlink" Target="https://backup.theedadvocate.org/the-importance-of-horizontal-and-vertical-collaboration-teams-in-schools/" TargetMode="External"/><Relationship Id="rId11" Type="http://schemas.openxmlformats.org/officeDocument/2006/relationships/hyperlink" Target="https://buildingconfidentlearners.com/2018/09/five-important-roles-for-successful-collaborative-teams/" TargetMode="External"/><Relationship Id="rId5" Type="http://schemas.openxmlformats.org/officeDocument/2006/relationships/hyperlink" Target="https://www.edutopia.org/video/calibrating-whole-school-best-practices" TargetMode="External"/><Relationship Id="rId10" Type="http://schemas.openxmlformats.org/officeDocument/2006/relationships/hyperlink" Target="https://fellow.app/blog/productivity/most-efficient-team-communication-tools/" TargetMode="External"/><Relationship Id="rId4" Type="http://schemas.openxmlformats.org/officeDocument/2006/relationships/hyperlink" Target="https://www.youtube.com/watch?v=gf5KcyHGhRA&amp;t=168s" TargetMode="External"/><Relationship Id="rId9" Type="http://schemas.openxmlformats.org/officeDocument/2006/relationships/hyperlink" Target="https://www.youtube.com/watch?v=T-hqrR5pcDo" TargetMode="External"/></Relationships>
</file>

<file path=ppt/slides/_rels/slide79.xml.rels><?xml version="1.0" encoding="UTF-8" standalone="yes"?>
<Relationships xmlns="http://schemas.openxmlformats.org/package/2006/relationships"><Relationship Id="rId8" Type="http://schemas.openxmlformats.org/officeDocument/2006/relationships/hyperlink" Target="https://doi.org/10.1080/13540602.2019.1639499" TargetMode="External"/><Relationship Id="rId3" Type="http://schemas.openxmlformats.org/officeDocument/2006/relationships/hyperlink" Target="https://www.solutiontree.com/blog/spotting-collaborative-teams-with-high-levels-of-collective-efficacy/&#8203;" TargetMode="External"/><Relationship Id="rId7" Type="http://schemas.openxmlformats.org/officeDocument/2006/relationships/hyperlink" Target="https://www.thinkingcollaborative.com/_files/ugd/6a5cc9_d080a1bbb7c84e43934a019d684214d2.pdf" TargetMode="External"/><Relationship Id="rId2" Type="http://schemas.openxmlformats.org/officeDocument/2006/relationships/notesSlide" Target="../notesSlides/notesSlide77.xml"/><Relationship Id="rId1" Type="http://schemas.openxmlformats.org/officeDocument/2006/relationships/slideLayout" Target="../slideLayouts/slideLayout17.xml"/><Relationship Id="rId6" Type="http://schemas.openxmlformats.org/officeDocument/2006/relationships/hyperlink" Target="https://www.thinkingcollaborative.com/_files/ugd/6a5cc9_263cffd70d0d4a988fdfa77deaaa769c.pdf" TargetMode="External"/><Relationship Id="rId5" Type="http://schemas.openxmlformats.org/officeDocument/2006/relationships/hyperlink" Target="https://www.thinkingcollaborative.com/_files/ugd/6a5cc9_6e66a89e719e4ca1a7a81012582bb91c.pdf" TargetMode="External"/><Relationship Id="rId4" Type="http://schemas.openxmlformats.org/officeDocument/2006/relationships/hyperlink" Target="https://www.thinkingcollaborative.com/_files/ugd/6a5cc9_2fd56baa9f2d484ea25904373efe2e55.pdf" TargetMode="External"/><Relationship Id="rId9" Type="http://schemas.openxmlformats.org/officeDocument/2006/relationships/hyperlink" Target="https://www.visiblelearningmetax.co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8" Type="http://schemas.openxmlformats.org/officeDocument/2006/relationships/hyperlink" Target="https://www.scienceofpeople.com/social-perceptiveness/&#8203;" TargetMode="External"/><Relationship Id="rId3" Type="http://schemas.openxmlformats.org/officeDocument/2006/relationships/hyperlink" Target="https://madl.s3.amazonaws.com/products/team-norms/team-norms.pdf" TargetMode="External"/><Relationship Id="rId7" Type="http://schemas.openxmlformats.org/officeDocument/2006/relationships/hyperlink" Target="https://www.theedadvocate.org/creating-effective-leadership-teams-in-schools/" TargetMode="External"/><Relationship Id="rId2" Type="http://schemas.openxmlformats.org/officeDocument/2006/relationships/notesSlide" Target="../notesSlides/notesSlide78.xml"/><Relationship Id="rId1" Type="http://schemas.openxmlformats.org/officeDocument/2006/relationships/slideLayout" Target="../slideLayouts/slideLayout17.xml"/><Relationship Id="rId6" Type="http://schemas.openxmlformats.org/officeDocument/2006/relationships/hyperlink" Target="https://www.mural.co/blog/team-agreement-guide" TargetMode="External"/><Relationship Id="rId5" Type="http://schemas.openxmlformats.org/officeDocument/2006/relationships/hyperlink" Target="https://www.indeed.com/career-advice/career-development/benefits-of-team-building" TargetMode="External"/><Relationship Id="rId4" Type="http://schemas.openxmlformats.org/officeDocument/2006/relationships/hyperlink" Target="https://thecorecollaborative.com/successful-systems-of-communication-for-school-teams/" TargetMode="External"/><Relationship Id="rId9" Type="http://schemas.openxmlformats.org/officeDocument/2006/relationships/hyperlink" Target="https://johnmattone.com/blog/consensus-building-what-is-it-and-why-is-it-crucial-to-leadership/" TargetMode="External"/></Relationships>
</file>

<file path=ppt/slides/_rels/slide81.xml.rels><?xml version="1.0" encoding="UTF-8" standalone="yes"?>
<Relationships xmlns="http://schemas.openxmlformats.org/package/2006/relationships"><Relationship Id="rId8" Type="http://schemas.openxmlformats.org/officeDocument/2006/relationships/hyperlink" Target="https://www.moedu-sail.org/dci-mtss-roadmap-view-2/" TargetMode="External"/><Relationship Id="rId3" Type="http://schemas.openxmlformats.org/officeDocument/2006/relationships/hyperlink" Target="https://www.grammarly.com/blog/business-writing/meeting-minutes/" TargetMode="External"/><Relationship Id="rId7" Type="http://schemas.openxmlformats.org/officeDocument/2006/relationships/hyperlink" Target="https://www.moedu-sail.org/wp-content/uploads/2023/09/DCI-MTSS-District-Level-Implementation-Practice-Profile-June-2023.docx" TargetMode="External"/><Relationship Id="rId2" Type="http://schemas.openxmlformats.org/officeDocument/2006/relationships/notesSlide" Target="../notesSlides/notesSlide79.xml"/><Relationship Id="rId1" Type="http://schemas.openxmlformats.org/officeDocument/2006/relationships/slideLayout" Target="../slideLayouts/slideLayout17.xml"/><Relationship Id="rId6" Type="http://schemas.openxmlformats.org/officeDocument/2006/relationships/hyperlink" Target="https://dese.mo.gov/media/pdf/oeq-ed-teachstandards" TargetMode="External"/><Relationship Id="rId5" Type="http://schemas.openxmlformats.org/officeDocument/2006/relationships/hyperlink" Target="https://dese.mo.gov/media/pdf/oeq-ed-leaderstandards" TargetMode="External"/><Relationship Id="rId4" Type="http://schemas.openxmlformats.org/officeDocument/2006/relationships/hyperlink" Target="https://www.waterford.org/education/building-trust-school-leader/" TargetMode="External"/></Relationships>
</file>

<file path=ppt/slides/_rels/slide82.xml.rels><?xml version="1.0" encoding="UTF-8" standalone="yes"?>
<Relationships xmlns="http://schemas.openxmlformats.org/package/2006/relationships"><Relationship Id="rId8" Type="http://schemas.openxmlformats.org/officeDocument/2006/relationships/hyperlink" Target="https://thinkingpathwayz.weebly.com/10-mindframes-visible-learning.html" TargetMode="External"/><Relationship Id="rId3" Type="http://schemas.openxmlformats.org/officeDocument/2006/relationships/hyperlink" Target="https://www.moedu-sail.org/courses/collaborative-team-structures/" TargetMode="External"/><Relationship Id="rId7" Type="http://schemas.openxmlformats.org/officeDocument/2006/relationships/hyperlink" Target="https://www.nea.org/sites/default/files/2022-05/NLMP%20Collaborating%20for%20Student%20Success%20Guidebook%202022%205-5-22.pdf" TargetMode="External"/><Relationship Id="rId12" Type="http://schemas.openxmlformats.org/officeDocument/2006/relationships/hyperlink" Target="https://www.moedu-sail.org/lessons/collaborative-team-structures-overview/" TargetMode="External"/><Relationship Id="rId2" Type="http://schemas.openxmlformats.org/officeDocument/2006/relationships/notesSlide" Target="../notesSlides/notesSlide80.xml"/><Relationship Id="rId1" Type="http://schemas.openxmlformats.org/officeDocument/2006/relationships/slideLayout" Target="../slideLayouts/slideLayout17.xml"/><Relationship Id="rId6" Type="http://schemas.openxmlformats.org/officeDocument/2006/relationships/hyperlink" Target="https://web.archive.org/web/20250110023105/https:/ies.ed.gov/blogs/ncee/post/data-driven-decision-making-in-education-how-rel-work-makes-a-difference" TargetMode="External"/><Relationship Id="rId11" Type="http://schemas.openxmlformats.org/officeDocument/2006/relationships/hyperlink" Target="https://blog.planbook.com/improve-collaboration/" TargetMode="External"/><Relationship Id="rId5" Type="http://schemas.openxmlformats.org/officeDocument/2006/relationships/hyperlink" Target="https://www.moedu-sail.org/courses/data-based-decision-making-2/" TargetMode="External"/><Relationship Id="rId10" Type="http://schemas.openxmlformats.org/officeDocument/2006/relationships/hyperlink" Target="https://www.atlassian.com/blog/productivity/team-meeting-agenda" TargetMode="External"/><Relationship Id="rId4" Type="http://schemas.openxmlformats.org/officeDocument/2006/relationships/hyperlink" Target="https://www.moedu-sail.org/courses/common-formative-assessment/" TargetMode="External"/><Relationship Id="rId9" Type="http://schemas.openxmlformats.org/officeDocument/2006/relationships/hyperlink" Target="https://www.nasco.coop/resources/fist-to-five-voting" TargetMode="External"/></Relationships>
</file>

<file path=ppt/slides/_rels/slide83.xml.rels><?xml version="1.0" encoding="UTF-8" standalone="yes"?>
<Relationships xmlns="http://schemas.openxmlformats.org/package/2006/relationships"><Relationship Id="rId8" Type="http://schemas.openxmlformats.org/officeDocument/2006/relationships/hyperlink" Target="https://files.eric.ed.gov/fulltext/ED591332.pdf" TargetMode="External"/><Relationship Id="rId3" Type="http://schemas.openxmlformats.org/officeDocument/2006/relationships/hyperlink" Target="https://www.theprincipalsplaybook.com/instructional-leadership/instructional-leadership-teams" TargetMode="External"/><Relationship Id="rId7" Type="http://schemas.openxmlformats.org/officeDocument/2006/relationships/hyperlink" Target="https://www.weareteachers.com/collaboration-teams/" TargetMode="External"/><Relationship Id="rId12" Type="http://schemas.openxmlformats.org/officeDocument/2006/relationships/hyperlink" Target="https://seedsforchange.org.uk/downloads/shortconsensus.pdf" TargetMode="External"/><Relationship Id="rId2" Type="http://schemas.openxmlformats.org/officeDocument/2006/relationships/notesSlide" Target="../notesSlides/notesSlide81.xml"/><Relationship Id="rId1" Type="http://schemas.openxmlformats.org/officeDocument/2006/relationships/slideLayout" Target="../slideLayouts/slideLayout17.xml"/><Relationship Id="rId6" Type="http://schemas.openxmlformats.org/officeDocument/2006/relationships/hyperlink" Target="https://www.aft.org/sites/default/files/Rubinstein.pdf" TargetMode="External"/><Relationship Id="rId11" Type="http://schemas.openxmlformats.org/officeDocument/2006/relationships/hyperlink" Target="http://www.seedsforchange.org.uk/shortconsensus" TargetMode="External"/><Relationship Id="rId5" Type="http://schemas.openxmlformats.org/officeDocument/2006/relationships/hyperlink" Target="http://learningforaction.com/lfa-blogpost/data-matters-framework" TargetMode="External"/><Relationship Id="rId10" Type="http://schemas.openxmlformats.org/officeDocument/2006/relationships/hyperlink" Target="https://www.youtube.com/watch?v=OYMgLi1WrNg" TargetMode="External"/><Relationship Id="rId4" Type="http://schemas.openxmlformats.org/officeDocument/2006/relationships/hyperlink" Target="https://www.readingrockets.org/helping-all-readers/inclusive-classrooms" TargetMode="External"/><Relationship Id="rId9" Type="http://schemas.openxmlformats.org/officeDocument/2006/relationships/hyperlink" Target="https://www.youtube.com/watch?v=FgjgXIxHmmI" TargetMode="External"/></Relationships>
</file>

<file path=ppt/slides/_rels/slide84.xml.rels><?xml version="1.0" encoding="UTF-8" standalone="yes"?>
<Relationships xmlns="http://schemas.openxmlformats.org/package/2006/relationships"><Relationship Id="rId8" Type="http://schemas.openxmlformats.org/officeDocument/2006/relationships/hyperlink" Target="https://www.youtube.com/watch?v=Ex1zfl-MsDk" TargetMode="External"/><Relationship Id="rId3" Type="http://schemas.openxmlformats.org/officeDocument/2006/relationships/hyperlink" Target="https://seedsforchange.org.uk/shortconsensus#why" TargetMode="External"/><Relationship Id="rId7" Type="http://schemas.openxmlformats.org/officeDocument/2006/relationships/hyperlink" Target="https://youtu.be/sIOqw9-8-w8" TargetMode="External"/><Relationship Id="rId2" Type="http://schemas.openxmlformats.org/officeDocument/2006/relationships/notesSlide" Target="../notesSlides/notesSlide82.xml"/><Relationship Id="rId1" Type="http://schemas.openxmlformats.org/officeDocument/2006/relationships/slideLayout" Target="../slideLayouts/slideLayout17.xml"/><Relationship Id="rId6" Type="http://schemas.openxmlformats.org/officeDocument/2006/relationships/hyperlink" Target="https://www.youtube.com/watch?v=08RU6oiFTdg" TargetMode="External"/><Relationship Id="rId5" Type="http://schemas.openxmlformats.org/officeDocument/2006/relationships/hyperlink" Target="https://mastermindsleadership.com/development-blog/team-members-roles/" TargetMode="External"/><Relationship Id="rId4" Type="http://schemas.openxmlformats.org/officeDocument/2006/relationships/hyperlink" Target="https://files.eric.ed.gov/fulltext/EJ1204875.pdf" TargetMode="External"/><Relationship Id="rId9" Type="http://schemas.openxmlformats.org/officeDocument/2006/relationships/hyperlink" Target="https://journals.sagepub.com/doi/10.1177/0022057420908063" TargetMode="External"/></Relationships>
</file>

<file path=ppt/slides/_rels/slide85.xml.rels><?xml version="1.0" encoding="UTF-8" standalone="yes"?>
<Relationships xmlns="http://schemas.openxmlformats.org/package/2006/relationships"><Relationship Id="rId8" Type="http://schemas.openxmlformats.org/officeDocument/2006/relationships/hyperlink" Target="https://ideascale.com/blog/rose-bud-and-thorn/" TargetMode="External"/><Relationship Id="rId3" Type="http://schemas.openxmlformats.org/officeDocument/2006/relationships/hyperlink" Target="https://www.teachingexpertise.com/teacher-life/games-for-educators/" TargetMode="External"/><Relationship Id="rId7" Type="http://schemas.openxmlformats.org/officeDocument/2006/relationships/hyperlink" Target="https://www.edutopia.org/article/shared-agreements-working-together-benefit-teachers-and-administrators/" TargetMode="External"/><Relationship Id="rId12" Type="http://schemas.openxmlformats.org/officeDocument/2006/relationships/hyperlink" Target="https://classroommanagementexpert.com/blog/19-strategies-for-teaching-teamwork-in-your-classroom/" TargetMode="External"/><Relationship Id="rId2" Type="http://schemas.openxmlformats.org/officeDocument/2006/relationships/notesSlide" Target="../notesSlides/notesSlide83.xml"/><Relationship Id="rId1" Type="http://schemas.openxmlformats.org/officeDocument/2006/relationships/slideLayout" Target="../slideLayouts/slideLayout17.xml"/><Relationship Id="rId6" Type="http://schemas.openxmlformats.org/officeDocument/2006/relationships/hyperlink" Target="https://www.thinkingcollaborative.com/as-resources" TargetMode="External"/><Relationship Id="rId11" Type="http://schemas.openxmlformats.org/officeDocument/2006/relationships/hyperlink" Target="https://psycnet.apa.org/doi/10.1287/orsc.2022.1602" TargetMode="External"/><Relationship Id="rId5" Type="http://schemas.openxmlformats.org/officeDocument/2006/relationships/hyperlink" Target="https://tsal.uci.edu/lesson/seven-norms-of-collaboration-a-supporting-toolkit/" TargetMode="External"/><Relationship Id="rId10" Type="http://schemas.openxmlformats.org/officeDocument/2006/relationships/hyperlink" Target="https://learningforward.org/journal/time/results-oriented-agendas-transform-meeting-into-valuable-collaborative-events/" TargetMode="External"/><Relationship Id="rId4" Type="http://schemas.openxmlformats.org/officeDocument/2006/relationships/hyperlink" Target="https://asana.com/resources/meeting-agenda" TargetMode="External"/><Relationship Id="rId9" Type="http://schemas.openxmlformats.org/officeDocument/2006/relationships/hyperlink" Target="https://hiddenbrain.org/podcast/the-secret-to-great-teams/"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4"/>
          <p:cNvSpPr txBox="1">
            <a:spLocks noGrp="1"/>
          </p:cNvSpPr>
          <p:nvPr>
            <p:ph type="title"/>
          </p:nvPr>
        </p:nvSpPr>
        <p:spPr>
          <a:xfrm>
            <a:off x="128588" y="66675"/>
            <a:ext cx="7886700" cy="615315"/>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sz="2400">
                <a:solidFill>
                  <a:srgbClr val="A5A5A5"/>
                </a:solidFill>
              </a:rPr>
              <a:t>Hidden Slide Intro</a:t>
            </a:r>
            <a:endParaRPr/>
          </a:p>
        </p:txBody>
      </p:sp>
      <p:sp>
        <p:nvSpPr>
          <p:cNvPr id="243" name="Google Shape;243;p34"/>
          <p:cNvSpPr txBox="1">
            <a:spLocks noGrp="1"/>
          </p:cNvSpPr>
          <p:nvPr>
            <p:ph idx="1"/>
          </p:nvPr>
        </p:nvSpPr>
        <p:spPr>
          <a:xfrm>
            <a:off x="628650" y="628651"/>
            <a:ext cx="7886700" cy="3943349"/>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ct val="100840"/>
              <a:buNone/>
            </a:pPr>
            <a:r>
              <a:rPr lang="en" b="1"/>
              <a:t>Collaborative Teams, Part 1</a:t>
            </a:r>
          </a:p>
          <a:p>
            <a:pPr marL="0" lvl="0" indent="0" algn="l" rtl="0">
              <a:lnSpc>
                <a:spcPct val="115000"/>
              </a:lnSpc>
              <a:spcBef>
                <a:spcPts val="0"/>
              </a:spcBef>
              <a:spcAft>
                <a:spcPts val="0"/>
              </a:spcAft>
              <a:buSzPct val="100840"/>
              <a:buNone/>
            </a:pPr>
            <a:r>
              <a:rPr lang="en"/>
              <a:t>This module starts with hidden slides providing information for the presenter.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2">
          <a:extLst>
            <a:ext uri="{FF2B5EF4-FFF2-40B4-BE49-F238E27FC236}">
              <a16:creationId xmlns:a16="http://schemas.microsoft.com/office/drawing/2014/main" id="{2BFC43B7-EEC9-8473-FDBA-12EB2A9906BF}"/>
            </a:ext>
          </a:extLst>
        </p:cNvPr>
        <p:cNvGrpSpPr/>
        <p:nvPr/>
      </p:nvGrpSpPr>
      <p:grpSpPr>
        <a:xfrm>
          <a:off x="0" y="0"/>
          <a:ext cx="0" cy="0"/>
          <a:chOff x="0" y="0"/>
          <a:chExt cx="0" cy="0"/>
        </a:xfrm>
      </p:grpSpPr>
      <p:sp>
        <p:nvSpPr>
          <p:cNvPr id="2" name="Google Shape;277;p53">
            <a:extLst>
              <a:ext uri="{FF2B5EF4-FFF2-40B4-BE49-F238E27FC236}">
                <a16:creationId xmlns:a16="http://schemas.microsoft.com/office/drawing/2014/main" id="{683C9965-C906-767A-E48A-5A14231898F8}"/>
              </a:ext>
            </a:extLst>
          </p:cNvPr>
          <p:cNvSpPr txBox="1">
            <a:spLocks noGrp="1"/>
          </p:cNvSpPr>
          <p:nvPr>
            <p:ph type="title" idx="4294967295"/>
          </p:nvPr>
        </p:nvSpPr>
        <p:spPr>
          <a:xfrm>
            <a:off x="128588" y="6575"/>
            <a:ext cx="7886700" cy="615315"/>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rmAutofit/>
          </a:bodyPr>
          <a:lstStyle>
            <a:lvl1pPr algn="l" defTabSz="685800" rtl="0" eaLnBrk="1" latinLnBrk="0" hangingPunct="1">
              <a:lnSpc>
                <a:spcPct val="100000"/>
              </a:lnSpc>
              <a:spcBef>
                <a:spcPct val="0"/>
              </a:spcBef>
              <a:buNone/>
              <a:defRPr sz="2700" b="1" kern="1200">
                <a:solidFill>
                  <a:schemeClr val="tx1"/>
                </a:solidFill>
                <a:latin typeface="Aptos" panose="020B0004020202020204" pitchFamily="34" charset="0"/>
                <a:ea typeface="+mj-ea"/>
                <a:cs typeface="+mj-cs"/>
              </a:defRPr>
            </a:lvl1pPr>
          </a:lstStyle>
          <a:p>
            <a:pPr marL="0" marR="0" lvl="0" indent="0" algn="l" defTabSz="685800" rtl="0" eaLnBrk="1" fontAlgn="auto" latinLnBrk="0" hangingPunct="1">
              <a:lnSpc>
                <a:spcPct val="100000"/>
              </a:lnSpc>
              <a:spcBef>
                <a:spcPts val="0"/>
              </a:spcBef>
              <a:spcAft>
                <a:spcPts val="0"/>
              </a:spcAft>
              <a:buClrTx/>
              <a:buSzPts val="2800"/>
              <a:buFontTx/>
              <a:buNone/>
              <a:tabLst/>
              <a:defRPr/>
            </a:pPr>
            <a:r>
              <a:rPr kumimoji="0" lang="en-US" sz="2400" b="1" i="0" u="none" strike="noStrike" kern="1200" cap="none" spc="0" normalizeH="0" baseline="0" noProof="0">
                <a:ln>
                  <a:noFill/>
                </a:ln>
                <a:solidFill>
                  <a:srgbClr val="A5A5A5"/>
                </a:solidFill>
                <a:effectLst/>
                <a:uLnTx/>
                <a:uFillTx/>
                <a:latin typeface="Aptos" panose="020B0004020202020204" pitchFamily="34" charset="0"/>
                <a:ea typeface="+mj-ea"/>
                <a:cs typeface="+mj-cs"/>
                <a:sym typeface="Arial"/>
              </a:rPr>
              <a:t>Hidden Slide #9</a:t>
            </a:r>
            <a:endParaRPr kumimoji="0" lang="en-US" sz="2700" b="1" i="0" u="none" strike="noStrike" kern="1200" cap="none" spc="0" normalizeH="0" baseline="0" noProof="0">
              <a:ln>
                <a:noFill/>
              </a:ln>
              <a:solidFill>
                <a:schemeClr val="tx1"/>
              </a:solidFill>
              <a:effectLst/>
              <a:uLnTx/>
              <a:uFillTx/>
              <a:latin typeface="Aptos" panose="020B0004020202020204" pitchFamily="34" charset="0"/>
              <a:ea typeface="+mj-ea"/>
              <a:cs typeface="+mj-cs"/>
              <a:sym typeface="Arial"/>
            </a:endParaRPr>
          </a:p>
        </p:txBody>
      </p:sp>
      <p:sp>
        <p:nvSpPr>
          <p:cNvPr id="283" name="Google Shape;283;p55">
            <a:extLst>
              <a:ext uri="{FF2B5EF4-FFF2-40B4-BE49-F238E27FC236}">
                <a16:creationId xmlns:a16="http://schemas.microsoft.com/office/drawing/2014/main" id="{8C1F6B3C-2A23-BF91-59F8-7026CBD65906}"/>
              </a:ext>
            </a:extLst>
          </p:cNvPr>
          <p:cNvSpPr txBox="1">
            <a:spLocks/>
          </p:cNvSpPr>
          <p:nvPr/>
        </p:nvSpPr>
        <p:spPr>
          <a:xfrm>
            <a:off x="545690" y="532789"/>
            <a:ext cx="7969660" cy="82296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rmAutofit/>
          </a:bodyPr>
          <a:lstStyle/>
          <a:p>
            <a:pPr marL="0" marR="0" lvl="0" indent="0" algn="l" defTabSz="685800" rtl="0" eaLnBrk="1" fontAlgn="auto" latinLnBrk="0" hangingPunct="1">
              <a:lnSpc>
                <a:spcPct val="100000"/>
              </a:lnSpc>
              <a:spcBef>
                <a:spcPts val="0"/>
              </a:spcBef>
              <a:spcAft>
                <a:spcPts val="0"/>
              </a:spcAft>
              <a:buClrTx/>
              <a:buSzPts val="2800"/>
              <a:buFontTx/>
              <a:buNone/>
              <a:tabLst/>
              <a:defRPr/>
            </a:pPr>
            <a:r>
              <a:rPr kumimoji="0" lang="en-US" sz="2700" b="1" i="0" u="none" strike="noStrike" kern="1200" cap="none" spc="0" normalizeH="0" baseline="0" noProof="0">
                <a:ln>
                  <a:noFill/>
                </a:ln>
                <a:solidFill>
                  <a:schemeClr val="tx1"/>
                </a:solidFill>
                <a:effectLst/>
                <a:uLnTx/>
                <a:uFillTx/>
                <a:latin typeface="Aptos" panose="020B0004020202020204" pitchFamily="34" charset="0"/>
                <a:ea typeface="+mj-ea"/>
                <a:cs typeface="+mj-cs"/>
              </a:rPr>
              <a:t>Collaborative Teams Key Terms (Part 1)</a:t>
            </a:r>
          </a:p>
        </p:txBody>
      </p:sp>
      <p:sp>
        <p:nvSpPr>
          <p:cNvPr id="284" name="Google Shape;284;p55">
            <a:extLst>
              <a:ext uri="{FF2B5EF4-FFF2-40B4-BE49-F238E27FC236}">
                <a16:creationId xmlns:a16="http://schemas.microsoft.com/office/drawing/2014/main" id="{E2DD9D71-9532-88E8-4202-C230FD0CADBA}"/>
              </a:ext>
            </a:extLst>
          </p:cNvPr>
          <p:cNvSpPr txBox="1">
            <a:spLocks noGrp="1"/>
          </p:cNvSpPr>
          <p:nvPr>
            <p:ph idx="1"/>
          </p:nvPr>
        </p:nvSpPr>
        <p:spPr>
          <a:xfrm>
            <a:off x="630936" y="1039504"/>
            <a:ext cx="7969660" cy="3413684"/>
          </a:xfrm>
          <a:prstGeom prst="rect">
            <a:avLst/>
          </a:prstGeom>
          <a:noFill/>
          <a:ln>
            <a:noFill/>
          </a:ln>
        </p:spPr>
        <p:txBody>
          <a:bodyPr spcFirstLastPara="1" wrap="square" lIns="91425" tIns="91425" rIns="91425" bIns="91425" anchor="t" anchorCtr="0">
            <a:normAutofit/>
          </a:bodyPr>
          <a:lstStyle/>
          <a:p>
            <a:pPr marL="0" marR="0" lvl="0" indent="0" algn="l" rtl="0">
              <a:spcAft>
                <a:spcPts val="600"/>
              </a:spcAft>
              <a:buSzPct val="117647"/>
              <a:buNone/>
            </a:pPr>
            <a:r>
              <a:rPr lang="en" sz="1700" b="1">
                <a:solidFill>
                  <a:schemeClr val="dk1"/>
                </a:solidFill>
                <a:ea typeface="Arial"/>
                <a:cs typeface="Calibri" panose="020F0502020204030204" pitchFamily="34" charset="0"/>
                <a:sym typeface="Arial"/>
              </a:rPr>
              <a:t>Team communication system. </a:t>
            </a:r>
            <a:r>
              <a:rPr lang="en" sz="1700">
                <a:solidFill>
                  <a:schemeClr val="dk1"/>
                </a:solidFill>
                <a:ea typeface="Arial"/>
                <a:cs typeface="Calibri" panose="020F0502020204030204" pitchFamily="34" charset="0"/>
                <a:sym typeface="Arial"/>
              </a:rPr>
              <a:t>A consistent and systematic method to keep all stakeholders informed in an efficient and timely manner as well as an avenue for feedback.</a:t>
            </a:r>
          </a:p>
          <a:p>
            <a:pPr marL="0" indent="0">
              <a:spcAft>
                <a:spcPts val="600"/>
              </a:spcAft>
              <a:buSzPct val="117647"/>
              <a:buNone/>
            </a:pPr>
            <a:r>
              <a:rPr lang="en" sz="1700" b="1">
                <a:solidFill>
                  <a:schemeClr val="dk1"/>
                </a:solidFill>
                <a:ea typeface="Arial"/>
                <a:cs typeface="Calibri" panose="020F0502020204030204" pitchFamily="34" charset="0"/>
                <a:sym typeface="Arial"/>
              </a:rPr>
              <a:t>Trusting environment. </a:t>
            </a:r>
            <a:r>
              <a:rPr lang="en-US" sz="1700"/>
              <a:t>An environment where individuals feel respected, valued, and free to express themselves without fear of judgment, embarrassment, or harm. It involves fostering trust, open communication, and positive relationships so that people can take risks, share ideas, and engage fully without anxiety or fear of negative consequences.</a:t>
            </a:r>
          </a:p>
        </p:txBody>
      </p:sp>
    </p:spTree>
    <p:extLst>
      <p:ext uri="{BB962C8B-B14F-4D97-AF65-F5344CB8AC3E}">
        <p14:creationId xmlns:p14="http://schemas.microsoft.com/office/powerpoint/2010/main" val="2456874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 name="Google Shape;277;p53">
            <a:extLst>
              <a:ext uri="{FF2B5EF4-FFF2-40B4-BE49-F238E27FC236}">
                <a16:creationId xmlns:a16="http://schemas.microsoft.com/office/drawing/2014/main" id="{E331D38E-4D34-DB98-80E2-1518F5968950}"/>
              </a:ext>
            </a:extLst>
          </p:cNvPr>
          <p:cNvSpPr txBox="1">
            <a:spLocks noGrp="1"/>
          </p:cNvSpPr>
          <p:nvPr>
            <p:ph type="title" idx="4294967295"/>
          </p:nvPr>
        </p:nvSpPr>
        <p:spPr>
          <a:xfrm>
            <a:off x="128588" y="199555"/>
            <a:ext cx="7886700" cy="615315"/>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rmAutofit/>
          </a:bodyPr>
          <a:lstStyle>
            <a:lvl1pPr algn="l" defTabSz="685800" rtl="0" eaLnBrk="1" latinLnBrk="0" hangingPunct="1">
              <a:lnSpc>
                <a:spcPct val="100000"/>
              </a:lnSpc>
              <a:spcBef>
                <a:spcPct val="0"/>
              </a:spcBef>
              <a:buNone/>
              <a:defRPr sz="2700" b="1" kern="1200">
                <a:solidFill>
                  <a:schemeClr val="tx1"/>
                </a:solidFill>
                <a:latin typeface="Aptos" panose="020B0004020202020204" pitchFamily="34" charset="0"/>
                <a:ea typeface="+mj-ea"/>
                <a:cs typeface="+mj-cs"/>
              </a:defRPr>
            </a:lvl1pPr>
          </a:lstStyle>
          <a:p>
            <a:pPr marL="0" marR="0" lvl="0" indent="0" algn="l" defTabSz="685800" rtl="0" eaLnBrk="1" fontAlgn="auto" latinLnBrk="0" hangingPunct="1">
              <a:lnSpc>
                <a:spcPct val="100000"/>
              </a:lnSpc>
              <a:spcBef>
                <a:spcPts val="0"/>
              </a:spcBef>
              <a:spcAft>
                <a:spcPts val="0"/>
              </a:spcAft>
              <a:buClrTx/>
              <a:buSzPts val="2800"/>
              <a:buFontTx/>
              <a:buNone/>
              <a:tabLst/>
              <a:defRPr/>
            </a:pPr>
            <a:r>
              <a:rPr kumimoji="0" lang="en-US" sz="2400" b="1" i="0" u="none" strike="noStrike" kern="1200" cap="none" spc="0" normalizeH="0" baseline="0" noProof="0">
                <a:ln>
                  <a:noFill/>
                </a:ln>
                <a:solidFill>
                  <a:srgbClr val="A5A5A5"/>
                </a:solidFill>
                <a:effectLst/>
                <a:uLnTx/>
                <a:uFillTx/>
                <a:latin typeface="Aptos" panose="020B0004020202020204" pitchFamily="34" charset="0"/>
                <a:ea typeface="+mj-ea"/>
                <a:cs typeface="+mj-cs"/>
                <a:sym typeface="Arial"/>
              </a:rPr>
              <a:t>Hidden Slide #10</a:t>
            </a:r>
            <a:endParaRPr kumimoji="0" lang="en-US" sz="2700" b="1" i="0" u="none" strike="noStrike" kern="1200" cap="none" spc="0" normalizeH="0" baseline="0" noProof="0">
              <a:ln>
                <a:noFill/>
              </a:ln>
              <a:solidFill>
                <a:schemeClr val="tx1"/>
              </a:solidFill>
              <a:effectLst/>
              <a:uLnTx/>
              <a:uFillTx/>
              <a:latin typeface="Aptos" panose="020B0004020202020204" pitchFamily="34" charset="0"/>
              <a:ea typeface="+mj-ea"/>
              <a:cs typeface="+mj-cs"/>
              <a:sym typeface="Arial"/>
            </a:endParaRPr>
          </a:p>
        </p:txBody>
      </p:sp>
      <p:sp>
        <p:nvSpPr>
          <p:cNvPr id="296" name="Google Shape;296;p57"/>
          <p:cNvSpPr txBox="1">
            <a:spLocks noGrp="1"/>
          </p:cNvSpPr>
          <p:nvPr>
            <p:ph idx="1"/>
          </p:nvPr>
        </p:nvSpPr>
        <p:spPr>
          <a:xfrm>
            <a:off x="1174785" y="814870"/>
            <a:ext cx="6794429" cy="3054191"/>
          </a:xfrm>
          <a:prstGeom prst="rect">
            <a:avLst/>
          </a:prstGeom>
          <a:noFill/>
          <a:ln>
            <a:noFill/>
          </a:ln>
        </p:spPr>
        <p:txBody>
          <a:bodyPr spcFirstLastPara="1" wrap="square" lIns="91425" tIns="91425" rIns="91425" bIns="91425" anchor="t" anchorCtr="0">
            <a:normAutofit fontScale="85000" lnSpcReduction="20000"/>
          </a:bodyPr>
          <a:lstStyle/>
          <a:p>
            <a:pPr marL="76200" lvl="0" indent="0" algn="ctr" rtl="0">
              <a:lnSpc>
                <a:spcPct val="115000"/>
              </a:lnSpc>
              <a:spcBef>
                <a:spcPts val="600"/>
              </a:spcBef>
              <a:spcAft>
                <a:spcPts val="0"/>
              </a:spcAft>
              <a:buClr>
                <a:schemeClr val="dk1"/>
              </a:buClr>
              <a:buSzPct val="33462"/>
              <a:buFont typeface="Arial"/>
              <a:buNone/>
            </a:pPr>
            <a:r>
              <a:rPr lang="en" sz="3287" b="1">
                <a:solidFill>
                  <a:schemeClr val="dk1"/>
                </a:solidFill>
              </a:rPr>
              <a:t>Pre-Training Preparation</a:t>
            </a:r>
            <a:endParaRPr sz="3287" b="1">
              <a:solidFill>
                <a:schemeClr val="dk1"/>
              </a:solidFill>
            </a:endParaRPr>
          </a:p>
          <a:p>
            <a:pPr marL="76200" lvl="0" indent="0" algn="ctr" rtl="0">
              <a:lnSpc>
                <a:spcPct val="115000"/>
              </a:lnSpc>
              <a:spcBef>
                <a:spcPts val="600"/>
              </a:spcBef>
              <a:spcAft>
                <a:spcPts val="0"/>
              </a:spcAft>
              <a:buClr>
                <a:schemeClr val="dk1"/>
              </a:buClr>
              <a:buSzPct val="33462"/>
              <a:buFont typeface="Arial"/>
              <a:buNone/>
            </a:pPr>
            <a:endParaRPr sz="3287" b="1">
              <a:solidFill>
                <a:schemeClr val="dk1"/>
              </a:solidFill>
            </a:endParaRPr>
          </a:p>
          <a:p>
            <a:pPr marL="76200" lvl="0" indent="0" algn="ctr" rtl="0">
              <a:lnSpc>
                <a:spcPct val="115000"/>
              </a:lnSpc>
              <a:spcBef>
                <a:spcPts val="600"/>
              </a:spcBef>
              <a:spcAft>
                <a:spcPts val="0"/>
              </a:spcAft>
              <a:buClr>
                <a:schemeClr val="dk1"/>
              </a:buClr>
              <a:buSzPct val="33299"/>
              <a:buFont typeface="Arial"/>
              <a:buNone/>
            </a:pPr>
            <a:r>
              <a:rPr lang="en" sz="3303" b="1" i="1">
                <a:solidFill>
                  <a:schemeClr val="dk1"/>
                </a:solidFill>
              </a:rPr>
              <a:t>Spotting Teams With a High Level of Collective Efficacy</a:t>
            </a:r>
            <a:endParaRPr sz="3303" b="1" i="1">
              <a:solidFill>
                <a:schemeClr val="dk1"/>
              </a:solidFill>
            </a:endParaRPr>
          </a:p>
          <a:p>
            <a:pPr marL="76200" lvl="0" indent="0" algn="ctr" rtl="0">
              <a:lnSpc>
                <a:spcPct val="115000"/>
              </a:lnSpc>
              <a:spcBef>
                <a:spcPts val="600"/>
              </a:spcBef>
              <a:spcAft>
                <a:spcPts val="0"/>
              </a:spcAft>
              <a:buClr>
                <a:schemeClr val="dk1"/>
              </a:buClr>
              <a:buSzPct val="35993"/>
              <a:buFont typeface="Arial"/>
              <a:buNone/>
            </a:pPr>
            <a:endParaRPr sz="3056" b="1" i="1">
              <a:solidFill>
                <a:schemeClr val="dk1"/>
              </a:solidFill>
            </a:endParaRPr>
          </a:p>
          <a:p>
            <a:pPr marL="76200" lvl="0" indent="0" algn="ctr" rtl="0">
              <a:lnSpc>
                <a:spcPct val="115000"/>
              </a:lnSpc>
              <a:spcBef>
                <a:spcPts val="600"/>
              </a:spcBef>
              <a:spcAft>
                <a:spcPts val="0"/>
              </a:spcAft>
              <a:buClr>
                <a:schemeClr val="dk1"/>
              </a:buClr>
              <a:buSzPct val="60534"/>
              <a:buFont typeface="Arial"/>
              <a:buNone/>
            </a:pPr>
            <a:r>
              <a:rPr lang="en" sz="1817" b="1" u="sng">
                <a:solidFill>
                  <a:schemeClr val="hlink"/>
                </a:solidFill>
                <a:hlinkClick r:id="rId3"/>
              </a:rPr>
              <a:t>https://www.solutiontree.com/blog/spotting-collaborative-teams-with-high-levels-of-collective-efficacy/</a:t>
            </a:r>
            <a:endParaRPr sz="1817" b="1">
              <a:solidFill>
                <a:schemeClr val="dk1"/>
              </a:solidFill>
            </a:endParaRPr>
          </a:p>
          <a:p>
            <a:pPr marL="76200" lvl="0" indent="0" algn="ctr" rtl="0">
              <a:lnSpc>
                <a:spcPct val="115000"/>
              </a:lnSpc>
              <a:spcBef>
                <a:spcPts val="600"/>
              </a:spcBef>
              <a:spcAft>
                <a:spcPts val="0"/>
              </a:spcAft>
              <a:buClr>
                <a:schemeClr val="dk1"/>
              </a:buClr>
              <a:buSzPct val="93446"/>
              <a:buFont typeface="Arial"/>
              <a:buNone/>
            </a:pPr>
            <a:endParaRPr sz="1177" b="1">
              <a:solidFill>
                <a:schemeClr val="dk1"/>
              </a:solidFill>
            </a:endParaRPr>
          </a:p>
          <a:p>
            <a:pPr marL="0" lvl="0" indent="0" algn="ctr" rtl="0">
              <a:lnSpc>
                <a:spcPct val="115000"/>
              </a:lnSpc>
              <a:spcBef>
                <a:spcPts val="1200"/>
              </a:spcBef>
              <a:spcAft>
                <a:spcPts val="0"/>
              </a:spcAft>
              <a:buClr>
                <a:schemeClr val="dk1"/>
              </a:buClr>
              <a:buSzPct val="39285"/>
              <a:buFont typeface="Arial"/>
              <a:buNone/>
            </a:pPr>
            <a:endParaRPr sz="2800">
              <a:solidFill>
                <a:schemeClr val="dk1"/>
              </a:solidFill>
            </a:endParaRPr>
          </a:p>
          <a:p>
            <a:pPr marL="76200" lvl="0" indent="0" algn="ctr" rtl="0">
              <a:lnSpc>
                <a:spcPct val="115000"/>
              </a:lnSpc>
              <a:spcBef>
                <a:spcPts val="1200"/>
              </a:spcBef>
              <a:spcAft>
                <a:spcPts val="0"/>
              </a:spcAft>
              <a:buClr>
                <a:schemeClr val="dk1"/>
              </a:buClr>
              <a:buSzPct val="45833"/>
              <a:buFont typeface="Arial"/>
              <a:buNone/>
            </a:pPr>
            <a:endParaRPr sz="2400">
              <a:solidFill>
                <a:schemeClr val="dk1"/>
              </a:solidFill>
            </a:endParaRPr>
          </a:p>
          <a:p>
            <a:pPr marL="76200" lvl="0" indent="0" algn="ctr" rtl="0">
              <a:lnSpc>
                <a:spcPct val="115000"/>
              </a:lnSpc>
              <a:spcBef>
                <a:spcPts val="600"/>
              </a:spcBef>
              <a:spcAft>
                <a:spcPts val="0"/>
              </a:spcAft>
              <a:buClr>
                <a:schemeClr val="dk1"/>
              </a:buClr>
              <a:buSzPct val="45833"/>
              <a:buFont typeface="Arial"/>
              <a:buNone/>
            </a:pPr>
            <a:endParaRPr sz="2400" i="1" u="sng">
              <a:solidFill>
                <a:schemeClr val="hlink"/>
              </a:solidFill>
            </a:endParaRPr>
          </a:p>
          <a:p>
            <a:pPr marL="0" lvl="0" indent="0" algn="l" rtl="0">
              <a:lnSpc>
                <a:spcPct val="115000"/>
              </a:lnSpc>
              <a:spcBef>
                <a:spcPts val="0"/>
              </a:spcBef>
              <a:spcAft>
                <a:spcPts val="1200"/>
              </a:spcAft>
              <a:buSzPct val="1000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
          <p:cNvSpPr txBox="1">
            <a:spLocks noGrp="1"/>
          </p:cNvSpPr>
          <p:nvPr>
            <p:ph type="ctrTitle"/>
          </p:nvPr>
        </p:nvSpPr>
        <p:spPr>
          <a:xfrm>
            <a:off x="311700" y="744575"/>
            <a:ext cx="8520600" cy="9837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5200"/>
              <a:buNone/>
            </a:pPr>
            <a:r>
              <a:rPr lang="en"/>
              <a:t>Collaborative Teams</a:t>
            </a:r>
            <a:endParaRPr/>
          </a:p>
        </p:txBody>
      </p:sp>
      <p:sp>
        <p:nvSpPr>
          <p:cNvPr id="236" name="Google Shape;236;p1"/>
          <p:cNvSpPr txBox="1">
            <a:spLocks noGrp="1"/>
          </p:cNvSpPr>
          <p:nvPr>
            <p:ph type="subTitle" idx="1"/>
          </p:nvPr>
        </p:nvSpPr>
        <p:spPr>
          <a:xfrm>
            <a:off x="311700" y="1810500"/>
            <a:ext cx="8520600" cy="1696098"/>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sz="3200"/>
              <a:t>Overview &amp; Part 1</a:t>
            </a:r>
            <a:endParaRPr sz="3200"/>
          </a:p>
          <a:p>
            <a:pPr marL="0" lvl="0" indent="0" algn="ctr" rtl="0">
              <a:lnSpc>
                <a:spcPct val="100000"/>
              </a:lnSpc>
              <a:spcBef>
                <a:spcPts val="0"/>
              </a:spcBef>
              <a:spcAft>
                <a:spcPts val="0"/>
              </a:spcAft>
              <a:buSzPts val="2800"/>
              <a:buNone/>
            </a:pPr>
            <a:endParaRPr sz="3200"/>
          </a:p>
          <a:p>
            <a:pPr marL="0" lvl="0" indent="0" algn="ctr" rtl="0">
              <a:lnSpc>
                <a:spcPct val="100000"/>
              </a:lnSpc>
              <a:spcBef>
                <a:spcPts val="0"/>
              </a:spcBef>
              <a:spcAft>
                <a:spcPts val="0"/>
              </a:spcAft>
              <a:buSzPts val="2800"/>
              <a:buNone/>
            </a:pPr>
            <a:r>
              <a:rPr lang="en" sz="2800" b="1">
                <a:solidFill>
                  <a:srgbClr val="00A89E"/>
                </a:solidFill>
              </a:rPr>
              <a:t>Building a Culture of Collective Responsibility</a:t>
            </a:r>
            <a:endParaRPr sz="2800" b="1">
              <a:solidFill>
                <a:srgbClr val="00A89E"/>
              </a:solidFill>
            </a:endParaRPr>
          </a:p>
          <a:p>
            <a:pPr marL="0" lvl="0" indent="0" algn="ctr" rtl="0">
              <a:lnSpc>
                <a:spcPct val="100000"/>
              </a:lnSpc>
              <a:spcBef>
                <a:spcPts val="0"/>
              </a:spcBef>
              <a:spcAft>
                <a:spcPts val="0"/>
              </a:spcAft>
              <a:buSzPts val="28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73D1E-B54E-0C77-EAB5-03ABAD908B0F}"/>
              </a:ext>
            </a:extLst>
          </p:cNvPr>
          <p:cNvSpPr txBox="1">
            <a:spLocks noGrp="1"/>
          </p:cNvSpPr>
          <p:nvPr>
            <p:ph type="title" idx="4294967295"/>
          </p:nvPr>
        </p:nvSpPr>
        <p:spPr>
          <a:xfrm>
            <a:off x="678656" y="274638"/>
            <a:ext cx="7208044" cy="544512"/>
          </a:xfrm>
          <a:prstGeom prst="rect">
            <a:avLst/>
          </a:prstGeom>
          <a:noFill/>
          <a:ln>
            <a:noFill/>
            <a:prstDash/>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tx1"/>
                </a:solidFill>
                <a:latin typeface="Aptos" panose="020B0004020202020204" pitchFamily="34" charset="0"/>
                <a:ea typeface="+mj-ea"/>
                <a:cs typeface="+mj-cs"/>
              </a:defRPr>
            </a:lvl1pPr>
          </a:lstStyle>
          <a:p>
            <a:pPr defTabSz="685800">
              <a:lnSpc>
                <a:spcPct val="100000"/>
              </a:lnSpc>
              <a:defRPr/>
            </a:pPr>
            <a:r>
              <a:rPr lang="en-US" sz="3300"/>
              <a:t>Acknowledgements</a:t>
            </a:r>
          </a:p>
        </p:txBody>
      </p:sp>
      <p:sp>
        <p:nvSpPr>
          <p:cNvPr id="3" name="Content Placeholder 2">
            <a:extLst>
              <a:ext uri="{FF2B5EF4-FFF2-40B4-BE49-F238E27FC236}">
                <a16:creationId xmlns:a16="http://schemas.microsoft.com/office/drawing/2014/main" id="{15D65D6F-817B-13B5-9CDB-DB3555255F9D}"/>
              </a:ext>
            </a:extLst>
          </p:cNvPr>
          <p:cNvSpPr txBox="1">
            <a:spLocks/>
          </p:cNvSpPr>
          <p:nvPr/>
        </p:nvSpPr>
        <p:spPr>
          <a:xfrm>
            <a:off x="628650" y="818966"/>
            <a:ext cx="7886700" cy="38832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buNone/>
            </a:pPr>
            <a:r>
              <a:rPr lang="en-US" sz="1400">
                <a:effectLst/>
                <a:ea typeface="Aptos" panose="020B0004020202020204" pitchFamily="34" charset="0"/>
                <a:cs typeface="Aptos" panose="020B0004020202020204" pitchFamily="34" charset="0"/>
              </a:rPr>
              <a:t>Special thanks to all contributors to the development of this Professional Learning Module. The original collection of Professional Learning Modules was developed starting in 2013 by a team funded by the Missouri State Personnel Development Grant (SPDG). The current SPDG has a focus on creating Multi-Tiered Systems of Support (MTSS). Modules developed during 2025 and later will incorporate strategies to integrate an MTSS framework.</a:t>
            </a:r>
          </a:p>
        </p:txBody>
      </p:sp>
      <p:sp>
        <p:nvSpPr>
          <p:cNvPr id="4" name="Content Placeholder 2">
            <a:extLst>
              <a:ext uri="{FF2B5EF4-FFF2-40B4-BE49-F238E27FC236}">
                <a16:creationId xmlns:a16="http://schemas.microsoft.com/office/drawing/2014/main" id="{374A0BA9-F51A-7F09-9D18-9342BA53F5BD}"/>
              </a:ext>
            </a:extLst>
          </p:cNvPr>
          <p:cNvSpPr txBox="1">
            <a:spLocks/>
          </p:cNvSpPr>
          <p:nvPr/>
        </p:nvSpPr>
        <p:spPr>
          <a:xfrm>
            <a:off x="678656" y="1947692"/>
            <a:ext cx="7886699" cy="2270156"/>
          </a:xfrm>
          <a:prstGeom prst="rect">
            <a:avLst/>
          </a:prstGeom>
        </p:spPr>
        <p:txBody>
          <a:bodyPr vert="horz" lIns="68580" tIns="34290" rIns="68580" bIns="3429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21463" algn="ctr" rtl="0">
              <a:lnSpc>
                <a:spcPct val="100000"/>
              </a:lnSpc>
              <a:spcBef>
                <a:spcPts val="0"/>
              </a:spcBef>
              <a:spcAft>
                <a:spcPts val="0"/>
              </a:spcAft>
              <a:buClr>
                <a:srgbClr val="000000"/>
              </a:buClr>
              <a:buSzPts val="338"/>
              <a:buFont typeface="Arial"/>
              <a:buChar char="•"/>
            </a:pPr>
            <a:r>
              <a:rPr lang="en-US" sz="1800" b="1" i="0" u="none" strike="noStrike" cap="none">
                <a:solidFill>
                  <a:schemeClr val="dk1"/>
                </a:solidFill>
                <a:ea typeface="Arial"/>
                <a:cs typeface="Calibri" panose="020F0502020204030204" pitchFamily="34" charset="0"/>
                <a:sym typeface="Arial"/>
              </a:rPr>
              <a:t>Content Development</a:t>
            </a:r>
            <a:endParaRPr lang="en-US" sz="1800"/>
          </a:p>
          <a:p>
            <a:pPr marL="0" marR="0" lvl="0" indent="0" algn="ctr" rtl="0">
              <a:lnSpc>
                <a:spcPct val="100000"/>
              </a:lnSpc>
              <a:spcBef>
                <a:spcPts val="0"/>
              </a:spcBef>
              <a:spcAft>
                <a:spcPts val="0"/>
              </a:spcAft>
              <a:buNone/>
            </a:pPr>
            <a:r>
              <a:rPr lang="en-US" sz="1650" i="1"/>
              <a:t>Beverly </a:t>
            </a:r>
            <a:r>
              <a:rPr lang="en-US" sz="1650" i="1" err="1"/>
              <a:t>Kohzadi</a:t>
            </a:r>
            <a:endParaRPr lang="en-US" sz="1650" i="1">
              <a:solidFill>
                <a:prstClr val="black"/>
              </a:solidFill>
              <a:latin typeface="Calibri"/>
            </a:endParaRPr>
          </a:p>
          <a:p>
            <a:pPr marL="0" indent="0" algn="ctr" defTabSz="685800">
              <a:spcBef>
                <a:spcPts val="0"/>
              </a:spcBef>
              <a:buClrTx/>
              <a:buSzPts val="338"/>
            </a:pPr>
            <a:endParaRPr lang="en-US" sz="1800" b="1">
              <a:solidFill>
                <a:prstClr val="black"/>
              </a:solidFill>
              <a:latin typeface="Calibri"/>
            </a:endParaRPr>
          </a:p>
          <a:p>
            <a:pPr marL="0" indent="0" algn="ctr" defTabSz="685800">
              <a:spcBef>
                <a:spcPts val="0"/>
              </a:spcBef>
              <a:buClrTx/>
              <a:buSzPts val="338"/>
            </a:pPr>
            <a:r>
              <a:rPr lang="en-US" sz="1800" b="1">
                <a:solidFill>
                  <a:prstClr val="black"/>
                </a:solidFill>
                <a:latin typeface="Calibri"/>
              </a:rPr>
              <a:t>Training Module Development</a:t>
            </a:r>
          </a:p>
          <a:p>
            <a:pPr marL="0" marR="0" lvl="0" indent="-21463" algn="ctr" rtl="0">
              <a:lnSpc>
                <a:spcPct val="90000"/>
              </a:lnSpc>
              <a:spcBef>
                <a:spcPts val="0"/>
              </a:spcBef>
              <a:spcAft>
                <a:spcPts val="0"/>
              </a:spcAft>
              <a:buClr>
                <a:srgbClr val="000000"/>
              </a:buClr>
              <a:buSzPts val="338"/>
              <a:buFont typeface="Arial"/>
              <a:buChar char="•"/>
            </a:pPr>
            <a:r>
              <a:rPr lang="en" sz="1650" b="0" i="1" u="none" strike="noStrike" cap="none">
                <a:solidFill>
                  <a:schemeClr val="dk1"/>
                </a:solidFill>
                <a:ea typeface="Arial"/>
                <a:cs typeface="Calibri" panose="020F0502020204030204" pitchFamily="34" charset="0"/>
                <a:sym typeface="Arial"/>
              </a:rPr>
              <a:t>Beverly Kohzadi</a:t>
            </a:r>
          </a:p>
          <a:p>
            <a:pPr marL="0" marR="0" lvl="0" indent="0" algn="ctr" rtl="0">
              <a:lnSpc>
                <a:spcPct val="100000"/>
              </a:lnSpc>
              <a:spcBef>
                <a:spcPts val="0"/>
              </a:spcBef>
              <a:spcAft>
                <a:spcPts val="0"/>
              </a:spcAft>
              <a:buNone/>
            </a:pPr>
            <a:r>
              <a:rPr lang="en-US" sz="1650" i="1"/>
              <a:t>Cheryl Wrinkle</a:t>
            </a:r>
          </a:p>
          <a:p>
            <a:pPr marL="0" marR="0" lvl="0" indent="0" algn="ctr" rtl="0">
              <a:lnSpc>
                <a:spcPct val="100000"/>
              </a:lnSpc>
              <a:spcBef>
                <a:spcPts val="0"/>
              </a:spcBef>
              <a:spcAft>
                <a:spcPts val="0"/>
              </a:spcAft>
              <a:buNone/>
            </a:pPr>
            <a:r>
              <a:rPr lang="en-US" sz="1650" i="1"/>
              <a:t>Chelie Nelson</a:t>
            </a:r>
          </a:p>
          <a:p>
            <a:pPr marL="0" indent="0" algn="ctr" defTabSz="685800">
              <a:lnSpc>
                <a:spcPct val="100000"/>
              </a:lnSpc>
              <a:spcBef>
                <a:spcPts val="0"/>
              </a:spcBef>
              <a:buClrTx/>
              <a:buSzPts val="338"/>
              <a:buNone/>
            </a:pPr>
            <a:endParaRPr lang="en-US" sz="1800" b="1">
              <a:solidFill>
                <a:prstClr val="black"/>
              </a:solidFill>
              <a:latin typeface="Calibri"/>
            </a:endParaRPr>
          </a:p>
          <a:p>
            <a:pPr marL="0" indent="0" algn="ctr" defTabSz="685800">
              <a:lnSpc>
                <a:spcPct val="100000"/>
              </a:lnSpc>
              <a:spcBef>
                <a:spcPts val="0"/>
              </a:spcBef>
              <a:buClrTx/>
              <a:buSzPts val="338"/>
              <a:buNone/>
            </a:pPr>
            <a:r>
              <a:rPr lang="en-US" sz="1800" b="1" err="1">
                <a:solidFill>
                  <a:prstClr val="black"/>
                </a:solidFill>
                <a:latin typeface="Calibri"/>
              </a:rPr>
              <a:t>MoEdu</a:t>
            </a:r>
            <a:r>
              <a:rPr lang="en-US" sz="1800" b="1">
                <a:solidFill>
                  <a:prstClr val="black"/>
                </a:solidFill>
                <a:latin typeface="Calibri"/>
              </a:rPr>
              <a:t>-SAIL Module Development Team</a:t>
            </a:r>
          </a:p>
          <a:p>
            <a:pPr marL="0" marR="0" lvl="0" indent="0" algn="ctr" rtl="0">
              <a:lnSpc>
                <a:spcPct val="100000"/>
              </a:lnSpc>
              <a:spcBef>
                <a:spcPts val="0"/>
              </a:spcBef>
              <a:spcAft>
                <a:spcPts val="0"/>
              </a:spcAft>
              <a:buNone/>
            </a:pPr>
            <a:r>
              <a:rPr lang="en-US" sz="1650" b="0" i="1" u="none" strike="noStrike" cap="none">
                <a:solidFill>
                  <a:srgbClr val="000000"/>
                </a:solidFill>
                <a:ea typeface="Arial"/>
                <a:cs typeface="Calibri" panose="020F0502020204030204" pitchFamily="34" charset="0"/>
                <a:sym typeface="Arial"/>
              </a:rPr>
              <a:t>Ronda Jenson, Director </a:t>
            </a:r>
            <a:endParaRPr lang="en-US" sz="1050"/>
          </a:p>
          <a:p>
            <a:pPr marL="0" marR="0" lvl="0" indent="0" algn="ctr" rtl="0">
              <a:lnSpc>
                <a:spcPct val="100000"/>
              </a:lnSpc>
              <a:spcBef>
                <a:spcPts val="152"/>
              </a:spcBef>
              <a:spcAft>
                <a:spcPts val="0"/>
              </a:spcAft>
              <a:buNone/>
            </a:pPr>
            <a:r>
              <a:rPr lang="en-US" sz="1650" b="0" i="1" u="none" strike="noStrike" cap="none">
                <a:solidFill>
                  <a:srgbClr val="000000"/>
                </a:solidFill>
                <a:ea typeface="Arial"/>
                <a:cs typeface="Calibri" panose="020F0502020204030204" pitchFamily="34" charset="0"/>
                <a:sym typeface="Arial"/>
              </a:rPr>
              <a:t>Chelie Nelson</a:t>
            </a:r>
            <a:endParaRPr lang="en-US" sz="1050"/>
          </a:p>
          <a:p>
            <a:pPr marL="0" marR="0" lvl="0" indent="0" algn="ctr" rtl="0">
              <a:lnSpc>
                <a:spcPct val="100000"/>
              </a:lnSpc>
              <a:spcBef>
                <a:spcPts val="152"/>
              </a:spcBef>
              <a:spcAft>
                <a:spcPts val="0"/>
              </a:spcAft>
              <a:buNone/>
            </a:pPr>
            <a:r>
              <a:rPr lang="en-US" sz="1650" b="0" i="1" u="none" strike="noStrike" cap="none">
                <a:solidFill>
                  <a:srgbClr val="000000"/>
                </a:solidFill>
                <a:ea typeface="Arial"/>
                <a:cs typeface="Calibri" panose="020F0502020204030204" pitchFamily="34" charset="0"/>
                <a:sym typeface="Arial"/>
              </a:rPr>
              <a:t>Cheryl Wrinkle</a:t>
            </a:r>
          </a:p>
          <a:p>
            <a:pPr marL="0" indent="0" algn="ctr">
              <a:lnSpc>
                <a:spcPct val="100000"/>
              </a:lnSpc>
              <a:spcBef>
                <a:spcPts val="152"/>
              </a:spcBef>
              <a:buNone/>
            </a:pPr>
            <a:r>
              <a:rPr lang="en" sz="1650" b="0" i="1" u="none" strike="noStrike" cap="none">
                <a:solidFill>
                  <a:schemeClr val="dk1"/>
                </a:solidFill>
                <a:ea typeface="Arial"/>
                <a:cs typeface="Calibri" panose="020F0502020204030204" pitchFamily="34" charset="0"/>
                <a:sym typeface="Arial"/>
              </a:rPr>
              <a:t>Beverly Kohzadi</a:t>
            </a:r>
          </a:p>
          <a:p>
            <a:pPr marL="0" marR="0" lvl="0" indent="0" algn="ctr" rtl="0">
              <a:lnSpc>
                <a:spcPct val="100000"/>
              </a:lnSpc>
              <a:spcBef>
                <a:spcPts val="152"/>
              </a:spcBef>
              <a:spcAft>
                <a:spcPts val="0"/>
              </a:spcAft>
              <a:buNone/>
            </a:pPr>
            <a:r>
              <a:rPr lang="en-US" sz="1650" b="0" i="1" u="none" strike="noStrike" cap="none">
                <a:solidFill>
                  <a:srgbClr val="000000"/>
                </a:solidFill>
                <a:ea typeface="Arial"/>
                <a:cs typeface="Calibri" panose="020F0502020204030204" pitchFamily="34" charset="0"/>
                <a:sym typeface="Arial"/>
              </a:rPr>
              <a:t>Cynthia Beckmann</a:t>
            </a:r>
            <a:endParaRPr lang="en-US" sz="1050"/>
          </a:p>
          <a:p>
            <a:pPr marL="0" marR="0" lvl="0" indent="0" algn="ctr" rtl="0">
              <a:lnSpc>
                <a:spcPct val="100000"/>
              </a:lnSpc>
              <a:spcBef>
                <a:spcPts val="152"/>
              </a:spcBef>
              <a:spcAft>
                <a:spcPts val="0"/>
              </a:spcAft>
              <a:buNone/>
            </a:pPr>
            <a:r>
              <a:rPr lang="en-US" sz="1650" b="0" i="1" u="none" strike="noStrike" cap="none">
                <a:solidFill>
                  <a:srgbClr val="000000"/>
                </a:solidFill>
                <a:ea typeface="Arial"/>
                <a:cs typeface="Calibri" panose="020F0502020204030204" pitchFamily="34" charset="0"/>
                <a:sym typeface="Arial"/>
              </a:rPr>
              <a:t>Nicole Stone</a:t>
            </a:r>
            <a:endParaRPr lang="en-US" sz="1050"/>
          </a:p>
        </p:txBody>
      </p:sp>
    </p:spTree>
    <p:extLst>
      <p:ext uri="{BB962C8B-B14F-4D97-AF65-F5344CB8AC3E}">
        <p14:creationId xmlns:p14="http://schemas.microsoft.com/office/powerpoint/2010/main" val="1819968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72"/>
          <p:cNvSpPr txBox="1">
            <a:spLocks noGrp="1"/>
          </p:cNvSpPr>
          <p:nvPr>
            <p:ph type="title"/>
          </p:nvPr>
        </p:nvSpPr>
        <p:spPr>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sz="3300"/>
              <a:t>Welcome and Introductions</a:t>
            </a:r>
            <a:endParaRPr/>
          </a:p>
        </p:txBody>
      </p:sp>
      <p:sp>
        <p:nvSpPr>
          <p:cNvPr id="326" name="Google Shape;326;p72"/>
          <p:cNvSpPr txBox="1">
            <a:spLocks noGrp="1"/>
          </p:cNvSpPr>
          <p:nvPr>
            <p:ph idx="1"/>
          </p:nvPr>
        </p:nvSpPr>
        <p:spPr>
          <a:xfrm>
            <a:off x="628650" y="1005840"/>
            <a:ext cx="7886700" cy="3054191"/>
          </a:xfrm>
          <a:prstGeom prst="rect">
            <a:avLst/>
          </a:prstGeom>
          <a:noFill/>
          <a:ln>
            <a:noFill/>
          </a:ln>
        </p:spPr>
        <p:txBody>
          <a:bodyPr spcFirstLastPara="1" wrap="square" lIns="91425" tIns="91425" rIns="91425" bIns="91425" anchor="t" anchorCtr="0">
            <a:normAutofit/>
          </a:bodyPr>
          <a:lstStyle/>
          <a:p>
            <a:pPr marL="114301" lvl="0" indent="0" algn="ctr" rtl="0">
              <a:lnSpc>
                <a:spcPct val="90000"/>
              </a:lnSpc>
              <a:spcBef>
                <a:spcPts val="750"/>
              </a:spcBef>
              <a:spcAft>
                <a:spcPts val="0"/>
              </a:spcAft>
              <a:buSzPts val="1800"/>
              <a:buNone/>
            </a:pPr>
            <a:r>
              <a:rPr lang="en"/>
              <a:t>Our trainers for the day</a:t>
            </a:r>
          </a:p>
          <a:p>
            <a:pPr marL="103823" lvl="0" indent="0" algn="l" rtl="0">
              <a:lnSpc>
                <a:spcPct val="100000"/>
              </a:lnSpc>
              <a:spcBef>
                <a:spcPts val="0"/>
              </a:spcBef>
              <a:spcAft>
                <a:spcPts val="0"/>
              </a:spcAft>
              <a:buSzPts val="1965"/>
              <a:buNone/>
            </a:pPr>
            <a:r>
              <a:rPr lang="en-US" sz="1800"/>
              <a:t>	&lt;Presenter name&gt;</a:t>
            </a:r>
          </a:p>
          <a:p>
            <a:pPr marL="103823" indent="0">
              <a:spcAft>
                <a:spcPts val="0"/>
              </a:spcAft>
              <a:buSzPts val="1965"/>
              <a:buNone/>
            </a:pPr>
            <a:r>
              <a:rPr lang="en-US" sz="1800"/>
              <a:t>	</a:t>
            </a:r>
          </a:p>
          <a:p>
            <a:pPr marL="103823" indent="0">
              <a:spcAft>
                <a:spcPts val="0"/>
              </a:spcAft>
              <a:buSzPts val="1965"/>
              <a:buNone/>
            </a:pPr>
            <a:r>
              <a:rPr lang="en-US" sz="1800"/>
              <a:t>	&lt;Presenter name&gt;</a:t>
            </a:r>
          </a:p>
          <a:p>
            <a:pPr marL="103823" indent="0">
              <a:spcAft>
                <a:spcPts val="0"/>
              </a:spcAft>
              <a:buSzPts val="1965"/>
              <a:buNone/>
            </a:pPr>
            <a:endParaRPr lang="en-US" sz="1800"/>
          </a:p>
          <a:p>
            <a:pPr marL="103823" indent="0">
              <a:spcAft>
                <a:spcPts val="0"/>
              </a:spcAft>
              <a:buSzPts val="1965"/>
              <a:buNone/>
            </a:pPr>
            <a:r>
              <a:rPr lang="en-US" sz="1800"/>
              <a:t>	&lt;Presenter name&gt;</a:t>
            </a:r>
          </a:p>
          <a:p>
            <a:pPr marL="114301" lvl="0" indent="0" algn="ctr" rtl="0">
              <a:lnSpc>
                <a:spcPct val="90000"/>
              </a:lnSpc>
              <a:spcBef>
                <a:spcPts val="750"/>
              </a:spcBef>
              <a:spcAft>
                <a:spcPts val="0"/>
              </a:spcAft>
              <a:buSzPts val="1800"/>
              <a:buNone/>
            </a:pPr>
            <a:endParaRPr/>
          </a:p>
          <a:p>
            <a:pPr marL="114301" lvl="0" indent="0" algn="l" rtl="0">
              <a:lnSpc>
                <a:spcPct val="90000"/>
              </a:lnSpc>
              <a:spcBef>
                <a:spcPts val="750"/>
              </a:spcBef>
              <a:spcAft>
                <a:spcPts val="0"/>
              </a:spcAft>
              <a:buSzPts val="18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73"/>
          <p:cNvSpPr txBox="1">
            <a:spLocks noGrp="1"/>
          </p:cNvSpPr>
          <p:nvPr>
            <p:ph type="title"/>
          </p:nvPr>
        </p:nvSpPr>
        <p:spPr>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sz="3600"/>
              <a:t>Norms</a:t>
            </a:r>
            <a:endParaRPr sz="3600"/>
          </a:p>
        </p:txBody>
      </p:sp>
      <p:sp>
        <p:nvSpPr>
          <p:cNvPr id="333" name="Google Shape;333;p73"/>
          <p:cNvSpPr txBox="1">
            <a:spLocks noGrp="1"/>
          </p:cNvSpPr>
          <p:nvPr>
            <p:ph idx="1"/>
          </p:nvPr>
        </p:nvSpPr>
        <p:spPr>
          <a:xfrm>
            <a:off x="628650" y="1014984"/>
            <a:ext cx="7886700" cy="3054191"/>
          </a:xfrm>
          <a:prstGeom prst="rect">
            <a:avLst/>
          </a:prstGeom>
          <a:noFill/>
          <a:ln>
            <a:noFill/>
          </a:ln>
        </p:spPr>
        <p:txBody>
          <a:bodyPr spcFirstLastPara="1" wrap="square" lIns="91425" tIns="91425" rIns="91425" bIns="91425" anchor="t" anchorCtr="0">
            <a:normAutofit/>
          </a:bodyPr>
          <a:lstStyle/>
          <a:p>
            <a:pPr marL="571500" lvl="0" indent="-457200" algn="l" rtl="0">
              <a:lnSpc>
                <a:spcPct val="115000"/>
              </a:lnSpc>
              <a:spcBef>
                <a:spcPts val="0"/>
              </a:spcBef>
              <a:spcAft>
                <a:spcPts val="0"/>
              </a:spcAft>
              <a:buSzPct val="100000"/>
            </a:pPr>
            <a:r>
              <a:rPr lang="en" sz="2800"/>
              <a:t>Begin and end on time</a:t>
            </a:r>
            <a:endParaRPr sz="2800"/>
          </a:p>
          <a:p>
            <a:pPr marL="571500" lvl="0" indent="-457200" algn="l" rtl="0">
              <a:lnSpc>
                <a:spcPct val="115000"/>
              </a:lnSpc>
              <a:spcBef>
                <a:spcPts val="450"/>
              </a:spcBef>
              <a:spcAft>
                <a:spcPts val="0"/>
              </a:spcAft>
              <a:buSzPct val="100000"/>
            </a:pPr>
            <a:r>
              <a:rPr lang="en" sz="2800"/>
              <a:t>Be an engaged participant</a:t>
            </a:r>
            <a:endParaRPr sz="2800"/>
          </a:p>
          <a:p>
            <a:pPr marL="571500" lvl="0" indent="-457200" algn="l" rtl="0">
              <a:lnSpc>
                <a:spcPct val="115000"/>
              </a:lnSpc>
              <a:spcBef>
                <a:spcPts val="450"/>
              </a:spcBef>
              <a:spcAft>
                <a:spcPts val="0"/>
              </a:spcAft>
              <a:buSzPct val="100000"/>
            </a:pPr>
            <a:r>
              <a:rPr lang="en" sz="2800"/>
              <a:t>Be an active listener, open to new ideas</a:t>
            </a:r>
            <a:endParaRPr sz="2800"/>
          </a:p>
          <a:p>
            <a:pPr marL="571500" lvl="0" indent="-457200" algn="l" rtl="0">
              <a:lnSpc>
                <a:spcPct val="115000"/>
              </a:lnSpc>
              <a:spcBef>
                <a:spcPts val="450"/>
              </a:spcBef>
              <a:spcAft>
                <a:spcPts val="0"/>
              </a:spcAft>
              <a:buSzPct val="100000"/>
            </a:pPr>
            <a:r>
              <a:rPr lang="en" sz="2800"/>
              <a:t>Use notes for side bar conversations</a:t>
            </a:r>
            <a:endParaRPr sz="2800"/>
          </a:p>
          <a:p>
            <a:pPr marL="571500" lvl="0" indent="-457200" algn="l" rtl="0">
              <a:lnSpc>
                <a:spcPct val="115000"/>
              </a:lnSpc>
              <a:spcBef>
                <a:spcPts val="450"/>
              </a:spcBef>
              <a:spcAft>
                <a:spcPts val="0"/>
              </a:spcAft>
              <a:buSzPct val="100000"/>
            </a:pPr>
            <a:r>
              <a:rPr lang="en" sz="2800"/>
              <a:t>Use electronics respectfully</a:t>
            </a:r>
            <a:endParaRPr sz="2800"/>
          </a:p>
          <a:p>
            <a:pPr marL="0" lvl="0" indent="0" algn="l" rtl="0">
              <a:lnSpc>
                <a:spcPct val="115000"/>
              </a:lnSpc>
              <a:spcBef>
                <a:spcPts val="450"/>
              </a:spcBef>
              <a:spcAft>
                <a:spcPts val="450"/>
              </a:spcAft>
              <a:buSzPts val="18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2" name="Title 1"/>
          <p:cNvSpPr>
            <a:spLocks noGrp="1"/>
          </p:cNvSpPr>
          <p:nvPr>
            <p:ph type="title"/>
          </p:nvPr>
        </p:nvSpPr>
        <p:spPr>
          <a:xfrm>
            <a:off x="628650" y="124760"/>
            <a:ext cx="7886700" cy="822960"/>
          </a:xfrm>
        </p:spPr>
        <p:txBody>
          <a:bodyPr/>
          <a:lstStyle/>
          <a:p>
            <a:r>
              <a:rPr lang="en" sz="2400"/>
              <a:t>District Continuous Improvement (DCI) Framework</a:t>
            </a:r>
            <a:endParaRPr lang="en-US" sz="2400"/>
          </a:p>
        </p:txBody>
      </p:sp>
      <p:grpSp>
        <p:nvGrpSpPr>
          <p:cNvPr id="3" name="Group 2">
            <a:extLst>
              <a:ext uri="{FF2B5EF4-FFF2-40B4-BE49-F238E27FC236}">
                <a16:creationId xmlns:a16="http://schemas.microsoft.com/office/drawing/2014/main" id="{6B17FD99-4049-F9AD-8103-E1DC47FB97A3}"/>
              </a:ext>
              <a:ext uri="{C183D7F6-B498-43B3-948B-1728B52AA6E4}">
                <adec:decorative xmlns:adec="http://schemas.microsoft.com/office/drawing/2017/decorative" val="1"/>
              </a:ext>
            </a:extLst>
          </p:cNvPr>
          <p:cNvGrpSpPr/>
          <p:nvPr/>
        </p:nvGrpSpPr>
        <p:grpSpPr>
          <a:xfrm>
            <a:off x="2311797" y="897504"/>
            <a:ext cx="4520405" cy="3932395"/>
            <a:chOff x="3172960" y="1355767"/>
            <a:chExt cx="5401822" cy="4504455"/>
          </a:xfrm>
        </p:grpSpPr>
        <p:sp>
          <p:nvSpPr>
            <p:cNvPr id="4" name="TextBox 3">
              <a:extLst>
                <a:ext uri="{FF2B5EF4-FFF2-40B4-BE49-F238E27FC236}">
                  <a16:creationId xmlns:a16="http://schemas.microsoft.com/office/drawing/2014/main" id="{2BE4BF09-7FCD-AE72-5634-382F8D16FC87}"/>
                </a:ext>
                <a:ext uri="{C183D7F6-B498-43B3-948B-1728B52AA6E4}">
                  <adec:decorative xmlns:adec="http://schemas.microsoft.com/office/drawing/2017/decorative" val="1"/>
                </a:ext>
              </a:extLst>
            </p:cNvPr>
            <p:cNvSpPr txBox="1"/>
            <p:nvPr/>
          </p:nvSpPr>
          <p:spPr>
            <a:xfrm>
              <a:off x="3172960" y="4382894"/>
              <a:ext cx="5401822" cy="1477328"/>
            </a:xfrm>
            <a:prstGeom prst="rect">
              <a:avLst/>
            </a:prstGeom>
            <a:noFill/>
            <a:ln w="28575">
              <a:solidFill>
                <a:schemeClr val="accent1"/>
              </a:solidFill>
            </a:ln>
          </p:spPr>
          <p:txBody>
            <a:bodyPr wrap="square" lIns="1028700" rtlCol="0">
              <a:noAutofit/>
            </a:bodyPr>
            <a:lstStyle/>
            <a:p>
              <a:r>
                <a:rPr lang="en-US" sz="1350" b="1">
                  <a:latin typeface="+mn-lt"/>
                  <a:cs typeface="Calibri" panose="020F0502020204030204" pitchFamily="34" charset="0"/>
                </a:rPr>
                <a:t>Supportive Context</a:t>
              </a:r>
            </a:p>
            <a:p>
              <a:r>
                <a:rPr lang="en-US" sz="1350">
                  <a:latin typeface="+mn-lt"/>
                  <a:cs typeface="Calibri" panose="020F0502020204030204" pitchFamily="34" charset="0"/>
                </a:rPr>
                <a:t>School-Based Implementation Coaching</a:t>
              </a:r>
            </a:p>
            <a:p>
              <a:r>
                <a:rPr lang="en-US" sz="1350">
                  <a:latin typeface="+mn-lt"/>
                  <a:cs typeface="Calibri" panose="020F0502020204030204" pitchFamily="34" charset="0"/>
                </a:rPr>
                <a:t>Collective Teacher Efficacy</a:t>
              </a:r>
            </a:p>
            <a:p>
              <a:r>
                <a:rPr lang="en-US" sz="1350">
                  <a:latin typeface="+mn-lt"/>
                  <a:cs typeface="Calibri" panose="020F0502020204030204" pitchFamily="34" charset="0"/>
                </a:rPr>
                <a:t>Systems Leadership</a:t>
              </a:r>
            </a:p>
            <a:p>
              <a:r>
                <a:rPr lang="en-US" sz="1350">
                  <a:latin typeface="+mn-lt"/>
                  <a:cs typeface="Calibri" panose="020F0502020204030204" pitchFamily="34" charset="0"/>
                </a:rPr>
                <a:t>Instructional Leadership</a:t>
              </a:r>
            </a:p>
          </p:txBody>
        </p:sp>
        <p:sp>
          <p:nvSpPr>
            <p:cNvPr id="7" name="TextBox 6">
              <a:extLst>
                <a:ext uri="{FF2B5EF4-FFF2-40B4-BE49-F238E27FC236}">
                  <a16:creationId xmlns:a16="http://schemas.microsoft.com/office/drawing/2014/main" id="{E4901F24-717C-6627-E455-5270C6FF1CF8}"/>
                </a:ext>
                <a:ext uri="{C183D7F6-B498-43B3-948B-1728B52AA6E4}">
                  <adec:decorative xmlns:adec="http://schemas.microsoft.com/office/drawing/2017/decorative" val="1"/>
                </a:ext>
              </a:extLst>
            </p:cNvPr>
            <p:cNvSpPr txBox="1"/>
            <p:nvPr/>
          </p:nvSpPr>
          <p:spPr>
            <a:xfrm>
              <a:off x="3172960" y="3182567"/>
              <a:ext cx="5401822" cy="1200329"/>
            </a:xfrm>
            <a:prstGeom prst="rect">
              <a:avLst/>
            </a:prstGeom>
            <a:noFill/>
            <a:ln w="28575">
              <a:solidFill>
                <a:schemeClr val="accent6"/>
              </a:solidFill>
            </a:ln>
          </p:spPr>
          <p:txBody>
            <a:bodyPr wrap="square" lIns="1028700" rtlCol="0">
              <a:noAutofit/>
            </a:bodyPr>
            <a:lstStyle/>
            <a:p>
              <a:r>
                <a:rPr lang="en-US" sz="1350" b="1">
                  <a:latin typeface="+mn-lt"/>
                  <a:cs typeface="Calibri" panose="020F0502020204030204" pitchFamily="34" charset="0"/>
                </a:rPr>
                <a:t>Effective Teaching and Learning Practices</a:t>
              </a:r>
            </a:p>
            <a:p>
              <a:r>
                <a:rPr lang="en-US" sz="1350">
                  <a:latin typeface="+mn-lt"/>
                  <a:cs typeface="Calibri" panose="020F0502020204030204" pitchFamily="34" charset="0"/>
                </a:rPr>
                <a:t>Developing Assessment Capable Learners</a:t>
              </a:r>
            </a:p>
            <a:p>
              <a:r>
                <a:rPr lang="en-US" sz="1350">
                  <a:latin typeface="+mn-lt"/>
                  <a:cs typeface="Calibri" panose="020F0502020204030204" pitchFamily="34" charset="0"/>
                </a:rPr>
                <a:t>     &gt; Feedback</a:t>
              </a:r>
            </a:p>
            <a:p>
              <a:r>
                <a:rPr lang="en-US" sz="1350">
                  <a:latin typeface="+mn-lt"/>
                  <a:cs typeface="Calibri" panose="020F0502020204030204" pitchFamily="34" charset="0"/>
                </a:rPr>
                <a:t>Metacognition</a:t>
              </a:r>
            </a:p>
          </p:txBody>
        </p:sp>
        <p:sp>
          <p:nvSpPr>
            <p:cNvPr id="8" name="TextBox 7">
              <a:extLst>
                <a:ext uri="{FF2B5EF4-FFF2-40B4-BE49-F238E27FC236}">
                  <a16:creationId xmlns:a16="http://schemas.microsoft.com/office/drawing/2014/main" id="{B7B19A86-299D-5512-7D3A-FF956184B642}"/>
                </a:ext>
                <a:ext uri="{C183D7F6-B498-43B3-948B-1728B52AA6E4}">
                  <adec:decorative xmlns:adec="http://schemas.microsoft.com/office/drawing/2017/decorative" val="1"/>
                </a:ext>
              </a:extLst>
            </p:cNvPr>
            <p:cNvSpPr txBox="1"/>
            <p:nvPr/>
          </p:nvSpPr>
          <p:spPr>
            <a:xfrm>
              <a:off x="3172960" y="1982238"/>
              <a:ext cx="5401822" cy="1200329"/>
            </a:xfrm>
            <a:prstGeom prst="rect">
              <a:avLst/>
            </a:prstGeom>
            <a:noFill/>
            <a:ln w="28575">
              <a:solidFill>
                <a:schemeClr val="accent5"/>
              </a:solidFill>
            </a:ln>
          </p:spPr>
          <p:txBody>
            <a:bodyPr wrap="square" lIns="1028700" rtlCol="0">
              <a:noAutofit/>
            </a:bodyPr>
            <a:lstStyle/>
            <a:p>
              <a:r>
                <a:rPr lang="en-US" sz="1350" b="1">
                  <a:latin typeface="+mn-lt"/>
                  <a:cs typeface="Calibri" panose="020F0502020204030204" pitchFamily="34" charset="0"/>
                </a:rPr>
                <a:t>Foundations</a:t>
              </a:r>
            </a:p>
            <a:p>
              <a:r>
                <a:rPr lang="en-US" sz="1350">
                  <a:latin typeface="+mn-lt"/>
                  <a:cs typeface="Calibri" panose="020F0502020204030204" pitchFamily="34" charset="0"/>
                </a:rPr>
                <a:t>Collaborative Teams</a:t>
              </a:r>
            </a:p>
            <a:p>
              <a:r>
                <a:rPr lang="en-US" sz="1350">
                  <a:latin typeface="+mn-lt"/>
                  <a:cs typeface="Calibri" panose="020F0502020204030204" pitchFamily="34" charset="0"/>
                </a:rPr>
                <a:t>Data-Based Decision Making</a:t>
              </a:r>
            </a:p>
            <a:p>
              <a:r>
                <a:rPr lang="en-US" sz="1350">
                  <a:latin typeface="+mn-lt"/>
                  <a:cs typeface="Calibri" panose="020F0502020204030204" pitchFamily="34" charset="0"/>
                </a:rPr>
                <a:t>Common Formative Assessment</a:t>
              </a:r>
            </a:p>
          </p:txBody>
        </p:sp>
        <p:sp>
          <p:nvSpPr>
            <p:cNvPr id="9" name="TextBox 8">
              <a:extLst>
                <a:ext uri="{FF2B5EF4-FFF2-40B4-BE49-F238E27FC236}">
                  <a16:creationId xmlns:a16="http://schemas.microsoft.com/office/drawing/2014/main" id="{CA6A945F-FC3A-90E0-4C7D-432098102DEE}"/>
                </a:ext>
                <a:ext uri="{C183D7F6-B498-43B3-948B-1728B52AA6E4}">
                  <adec:decorative xmlns:adec="http://schemas.microsoft.com/office/drawing/2017/decorative" val="1"/>
                </a:ext>
              </a:extLst>
            </p:cNvPr>
            <p:cNvSpPr txBox="1"/>
            <p:nvPr/>
          </p:nvSpPr>
          <p:spPr>
            <a:xfrm>
              <a:off x="3173838" y="1355767"/>
              <a:ext cx="5400944" cy="646331"/>
            </a:xfrm>
            <a:prstGeom prst="rect">
              <a:avLst/>
            </a:prstGeom>
            <a:solidFill>
              <a:schemeClr val="tx2"/>
            </a:solidFill>
            <a:ln w="28575">
              <a:solidFill>
                <a:schemeClr val="tx2"/>
              </a:solidFill>
            </a:ln>
          </p:spPr>
          <p:txBody>
            <a:bodyPr wrap="square" rtlCol="0">
              <a:noAutofit/>
            </a:bodyPr>
            <a:lstStyle/>
            <a:p>
              <a:r>
                <a:rPr lang="en-US" sz="1350">
                  <a:solidFill>
                    <a:schemeClr val="bg1"/>
                  </a:solidFill>
                  <a:latin typeface="+mn-lt"/>
                  <a:cs typeface="Calibri" panose="020F0502020204030204" pitchFamily="34" charset="0"/>
                </a:rPr>
                <a:t>Focus on effective instruction leading to exceptional outcomes for ALL Missouri students</a:t>
              </a:r>
            </a:p>
          </p:txBody>
        </p:sp>
        <p:pic>
          <p:nvPicPr>
            <p:cNvPr id="10" name="Picture 9">
              <a:extLst>
                <a:ext uri="{FF2B5EF4-FFF2-40B4-BE49-F238E27FC236}">
                  <a16:creationId xmlns:a16="http://schemas.microsoft.com/office/drawing/2014/main" id="{43B77011-58FC-C8CC-F6D1-A779871548A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6898" y="2106044"/>
              <a:ext cx="952717" cy="952717"/>
            </a:xfrm>
            <a:prstGeom prst="rect">
              <a:avLst/>
            </a:prstGeom>
          </p:spPr>
        </p:pic>
        <p:pic>
          <p:nvPicPr>
            <p:cNvPr id="11" name="Picture 10">
              <a:extLst>
                <a:ext uri="{FF2B5EF4-FFF2-40B4-BE49-F238E27FC236}">
                  <a16:creationId xmlns:a16="http://schemas.microsoft.com/office/drawing/2014/main" id="{A6A4FD41-B7E7-71F5-8615-59F13128717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6898" y="4645200"/>
              <a:ext cx="952717" cy="952717"/>
            </a:xfrm>
            <a:prstGeom prst="rect">
              <a:avLst/>
            </a:prstGeom>
          </p:spPr>
        </p:pic>
        <p:pic>
          <p:nvPicPr>
            <p:cNvPr id="12" name="Picture 11">
              <a:extLst>
                <a:ext uri="{FF2B5EF4-FFF2-40B4-BE49-F238E27FC236}">
                  <a16:creationId xmlns:a16="http://schemas.microsoft.com/office/drawing/2014/main" id="{A74E2ACF-B429-4164-3113-E24E0809AC51}"/>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6898" y="3306372"/>
              <a:ext cx="952717" cy="952717"/>
            </a:xfrm>
            <a:prstGeom prst="rect">
              <a:avLst/>
            </a:prstGeom>
          </p:spPr>
        </p:pic>
      </p:grpSp>
    </p:spTree>
    <p:extLst>
      <p:ext uri="{BB962C8B-B14F-4D97-AF65-F5344CB8AC3E}">
        <p14:creationId xmlns:p14="http://schemas.microsoft.com/office/powerpoint/2010/main" val="2991117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b="1">
                <a:solidFill>
                  <a:schemeClr val="tx1"/>
                </a:solidFill>
              </a:rPr>
              <a:t>DCI-MTSS Framework </a:t>
            </a:r>
            <a:endParaRPr sz="4000" b="1">
              <a:solidFill>
                <a:schemeClr val="tx1"/>
              </a:solidFill>
            </a:endParaRPr>
          </a:p>
        </p:txBody>
      </p:sp>
      <p:pic>
        <p:nvPicPr>
          <p:cNvPr id="2" name="Picture 1" descr="DCI-MTSS Framework Graphic, showing a circle broken up into six parts around a triangle that reads DCI-MTSS in the center. The triangle is a gradient reflecting the differnt tiers of targeted student support, the sides read Behavior, Instruction, and Literacy. Each part of the cicle is labeled, it reads Collaborative Culture, DBDM, Assessment, Tiered Systems, ELTP, and Sustainability.  ">
            <a:extLst>
              <a:ext uri="{FF2B5EF4-FFF2-40B4-BE49-F238E27FC236}">
                <a16:creationId xmlns:a16="http://schemas.microsoft.com/office/drawing/2014/main" id="{C4C08BA9-35B8-E802-3087-96799EDE02BE}"/>
              </a:ext>
            </a:extLst>
          </p:cNvPr>
          <p:cNvPicPr>
            <a:picLocks noChangeAspect="1"/>
          </p:cNvPicPr>
          <p:nvPr/>
        </p:nvPicPr>
        <p:blipFill>
          <a:blip r:embed="rId3"/>
          <a:stretch>
            <a:fillRect/>
          </a:stretch>
        </p:blipFill>
        <p:spPr>
          <a:xfrm>
            <a:off x="2872596" y="1270692"/>
            <a:ext cx="3398807" cy="3415509"/>
          </a:xfrm>
          <a:prstGeom prst="rect">
            <a:avLst/>
          </a:prstGeom>
        </p:spPr>
      </p:pic>
    </p:spTree>
    <p:extLst>
      <p:ext uri="{BB962C8B-B14F-4D97-AF65-F5344CB8AC3E}">
        <p14:creationId xmlns:p14="http://schemas.microsoft.com/office/powerpoint/2010/main" val="2874113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4" name="Google Shape;359;p76">
            <a:extLst>
              <a:ext uri="{FF2B5EF4-FFF2-40B4-BE49-F238E27FC236}">
                <a16:creationId xmlns:a16="http://schemas.microsoft.com/office/drawing/2014/main" id="{5C3A7A4A-D35C-E33A-DC46-97D8B8DEBE49}"/>
              </a:ext>
            </a:extLst>
          </p:cNvPr>
          <p:cNvSpPr txBox="1">
            <a:spLocks noGrp="1"/>
          </p:cNvSpPr>
          <p:nvPr>
            <p:ph type="title"/>
          </p:nvPr>
        </p:nvSpPr>
        <p:spPr>
          <a:xfrm>
            <a:off x="628650" y="273845"/>
            <a:ext cx="7886700" cy="488155"/>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sz="2000"/>
              <a:t>C.T.</a:t>
            </a:r>
            <a:r>
              <a:rPr lang="en" sz="2000" b="1"/>
              <a:t> Alignment with </a:t>
            </a:r>
            <a:r>
              <a:rPr lang="en" sz="2000" b="1">
                <a:solidFill>
                  <a:schemeClr val="dk1"/>
                </a:solidFill>
              </a:rPr>
              <a:t>Missouri Teacher &amp; Leader Standards</a:t>
            </a:r>
            <a:r>
              <a:rPr lang="en" sz="2000" b="1">
                <a:solidFill>
                  <a:srgbClr val="FF0000"/>
                </a:solidFill>
              </a:rPr>
              <a:t> </a:t>
            </a:r>
            <a:endParaRPr sz="2000" b="1">
              <a:solidFill>
                <a:srgbClr val="FF0000"/>
              </a:solidFill>
            </a:endParaRPr>
          </a:p>
        </p:txBody>
      </p:sp>
      <p:sp>
        <p:nvSpPr>
          <p:cNvPr id="354" name="Google Shape;354;p75"/>
          <p:cNvSpPr txBox="1">
            <a:spLocks noGrp="1"/>
          </p:cNvSpPr>
          <p:nvPr>
            <p:ph idx="1"/>
          </p:nvPr>
        </p:nvSpPr>
        <p:spPr>
          <a:xfrm>
            <a:off x="628649" y="831273"/>
            <a:ext cx="8225695" cy="3649287"/>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600" b="1"/>
              <a:t>Standard #2 Teaching and Learning</a:t>
            </a:r>
            <a:endParaRPr sz="1600"/>
          </a:p>
          <a:p>
            <a:pPr marL="0" lvl="0" indent="0" algn="l" rtl="0">
              <a:lnSpc>
                <a:spcPct val="115000"/>
              </a:lnSpc>
              <a:spcBef>
                <a:spcPts val="0"/>
              </a:spcBef>
              <a:spcAft>
                <a:spcPts val="0"/>
              </a:spcAft>
              <a:buSzPts val="1800"/>
              <a:buNone/>
            </a:pPr>
            <a:r>
              <a:rPr lang="en" sz="1600"/>
              <a:t>Education leaders have the knowledge and ability to ensure the success of all students by promoting a positive school culture, providing an effective instructional program that applies best practice to student learning, and designing comprehensive professional growth plans for staff.</a:t>
            </a:r>
            <a:endParaRPr sz="1600"/>
          </a:p>
          <a:p>
            <a:pPr marL="0" lvl="0" indent="0" algn="l" rtl="0">
              <a:lnSpc>
                <a:spcPct val="115000"/>
              </a:lnSpc>
              <a:spcBef>
                <a:spcPts val="0"/>
              </a:spcBef>
              <a:spcAft>
                <a:spcPts val="0"/>
              </a:spcAft>
              <a:buSzPts val="1800"/>
              <a:buNone/>
            </a:pPr>
            <a:endParaRPr sz="1600"/>
          </a:p>
          <a:p>
            <a:pPr marL="0" lvl="0" indent="0" algn="l" rtl="0">
              <a:lnSpc>
                <a:spcPct val="115000"/>
              </a:lnSpc>
              <a:spcBef>
                <a:spcPts val="0"/>
              </a:spcBef>
              <a:spcAft>
                <a:spcPts val="0"/>
              </a:spcAft>
              <a:buSzPts val="1800"/>
              <a:buNone/>
            </a:pPr>
            <a:r>
              <a:rPr lang="en" sz="1600" b="1" i="0">
                <a:highlight>
                  <a:srgbClr val="FFFFFF"/>
                </a:highlight>
                <a:ea typeface="Arial"/>
                <a:cs typeface="Calibri" panose="020F0502020204030204" pitchFamily="34" charset="0"/>
                <a:sym typeface="Arial"/>
              </a:rPr>
              <a:t>Standard #3 Management of Organizational Systems </a:t>
            </a:r>
          </a:p>
          <a:p>
            <a:pPr marL="0" lvl="0" indent="0" algn="l" rtl="0">
              <a:lnSpc>
                <a:spcPct val="115000"/>
              </a:lnSpc>
              <a:spcBef>
                <a:spcPts val="0"/>
              </a:spcBef>
              <a:spcAft>
                <a:spcPts val="0"/>
              </a:spcAft>
              <a:buSzPts val="1800"/>
              <a:buNone/>
            </a:pPr>
            <a:r>
              <a:rPr lang="en" sz="1600" b="0" i="0">
                <a:highlight>
                  <a:srgbClr val="FFFFFF"/>
                </a:highlight>
                <a:ea typeface="Arial"/>
                <a:cs typeface="Calibri" panose="020F0502020204030204" pitchFamily="34" charset="0"/>
                <a:sym typeface="Arial"/>
              </a:rPr>
              <a:t>Education leaders have the knowledge and ability to ensure the success of all students by managing the organizational structure, personnel, and resources in a way that promotes a safe, efficient, and effective learning environment. </a:t>
            </a:r>
          </a:p>
          <a:p>
            <a:pPr marL="0" lvl="0" indent="0" algn="l" rtl="0">
              <a:lnSpc>
                <a:spcPct val="115000"/>
              </a:lnSpc>
              <a:spcBef>
                <a:spcPts val="0"/>
              </a:spcBef>
              <a:spcAft>
                <a:spcPts val="0"/>
              </a:spcAft>
              <a:buSzPts val="1800"/>
              <a:buNone/>
            </a:pPr>
            <a:endParaRPr lang="en" sz="1600">
              <a:highlight>
                <a:srgbClr val="FFFFFF"/>
              </a:highlight>
              <a:cs typeface="Calibri" panose="020F0502020204030204" pitchFamily="34" charset="0"/>
              <a:sym typeface="Arial"/>
            </a:endParaRPr>
          </a:p>
          <a:p>
            <a:pPr marL="0" lvl="0" indent="0" algn="l" rtl="0">
              <a:lnSpc>
                <a:spcPct val="115000"/>
              </a:lnSpc>
              <a:spcBef>
                <a:spcPts val="0"/>
              </a:spcBef>
              <a:spcAft>
                <a:spcPts val="0"/>
              </a:spcAft>
              <a:buSzPts val="1800"/>
              <a:buNone/>
            </a:pPr>
            <a:r>
              <a:rPr lang="en-US" sz="1600" b="1"/>
              <a:t>Standard #6 Effective Communication </a:t>
            </a:r>
          </a:p>
          <a:p>
            <a:pPr marL="0" lvl="0" indent="0" algn="l" rtl="0">
              <a:lnSpc>
                <a:spcPct val="115000"/>
              </a:lnSpc>
              <a:spcBef>
                <a:spcPts val="0"/>
              </a:spcBef>
              <a:spcAft>
                <a:spcPts val="0"/>
              </a:spcAft>
              <a:buSzPts val="1800"/>
              <a:buNone/>
            </a:pPr>
            <a:r>
              <a:rPr lang="en-US" sz="1600"/>
              <a:t>The teacher models effective verbal, nonverbal, and media communication techniques with students, colleagues and families to foster active inquiry, collaboration, and supportive interaction in the classroom.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76"/>
          <p:cNvSpPr txBox="1">
            <a:spLocks noGrp="1"/>
          </p:cNvSpPr>
          <p:nvPr>
            <p:ph type="title"/>
          </p:nvPr>
        </p:nvSpPr>
        <p:spPr>
          <a:xfrm>
            <a:off x="628650" y="273845"/>
            <a:ext cx="7886700" cy="488155"/>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sz="2000" b="1"/>
              <a:t>C.T. Alignment with </a:t>
            </a:r>
            <a:r>
              <a:rPr lang="en" sz="2000" b="1">
                <a:solidFill>
                  <a:schemeClr val="dk1"/>
                </a:solidFill>
              </a:rPr>
              <a:t>Missouri Teacher and Leader Standards</a:t>
            </a:r>
            <a:r>
              <a:rPr lang="en" sz="2000" b="1">
                <a:solidFill>
                  <a:srgbClr val="FF0000"/>
                </a:solidFill>
              </a:rPr>
              <a:t> </a:t>
            </a:r>
            <a:endParaRPr sz="2000" b="1">
              <a:solidFill>
                <a:srgbClr val="FF0000"/>
              </a:solidFill>
            </a:endParaRPr>
          </a:p>
        </p:txBody>
      </p:sp>
      <p:sp>
        <p:nvSpPr>
          <p:cNvPr id="360" name="Google Shape;360;p76"/>
          <p:cNvSpPr txBox="1">
            <a:spLocks noGrp="1"/>
          </p:cNvSpPr>
          <p:nvPr>
            <p:ph idx="1"/>
          </p:nvPr>
        </p:nvSpPr>
        <p:spPr>
          <a:xfrm>
            <a:off x="628649" y="810491"/>
            <a:ext cx="8276811" cy="3772267"/>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 sz="1600" b="1" i="0">
                <a:highlight>
                  <a:srgbClr val="FFFFFF"/>
                </a:highlight>
                <a:ea typeface="Arial"/>
                <a:cs typeface="Calibri" panose="020F0502020204030204" pitchFamily="34" charset="0"/>
                <a:sym typeface="Arial"/>
              </a:rPr>
              <a:t>Standard #7 Student Assessment and Data Analysis </a:t>
            </a:r>
            <a:endParaRPr sz="1600"/>
          </a:p>
          <a:p>
            <a:pPr marL="114300" lvl="0" indent="0" algn="l" rtl="0">
              <a:lnSpc>
                <a:spcPct val="115000"/>
              </a:lnSpc>
              <a:spcBef>
                <a:spcPts val="0"/>
              </a:spcBef>
              <a:spcAft>
                <a:spcPts val="0"/>
              </a:spcAft>
              <a:buSzPts val="1800"/>
              <a:buNone/>
            </a:pPr>
            <a:r>
              <a:rPr lang="en" sz="1600" i="0">
                <a:highlight>
                  <a:srgbClr val="FFFFFF"/>
                </a:highlight>
                <a:ea typeface="Arial"/>
                <a:cs typeface="Calibri" panose="020F0502020204030204" pitchFamily="34" charset="0"/>
                <a:sym typeface="Arial"/>
              </a:rPr>
              <a:t>The</a:t>
            </a:r>
            <a:r>
              <a:rPr lang="en" sz="1600" b="1" i="0">
                <a:highlight>
                  <a:srgbClr val="FFFFFF"/>
                </a:highlight>
                <a:ea typeface="Arial"/>
                <a:cs typeface="Calibri" panose="020F0502020204030204" pitchFamily="34" charset="0"/>
                <a:sym typeface="Arial"/>
              </a:rPr>
              <a:t> </a:t>
            </a:r>
            <a:r>
              <a:rPr lang="en" sz="1600" b="0" i="0">
                <a:highlight>
                  <a:srgbClr val="FFFFFF"/>
                </a:highlight>
                <a:ea typeface="Arial"/>
                <a:cs typeface="Calibri" panose="020F0502020204030204" pitchFamily="34" charset="0"/>
                <a:sym typeface="Arial"/>
              </a:rPr>
              <a:t>teacher understands and uses formative and summative assessment strategies to assess the learner’s progress and uses both classroom and standardized assessment data to plan ongoing instruction. The teacher monitors the performance of each student, and devises instruction to enable students to grow and develop, making adequate academic progress.</a:t>
            </a:r>
            <a:endParaRPr sz="1600"/>
          </a:p>
          <a:p>
            <a:pPr marL="114300" lvl="0" indent="0" algn="l" rtl="0">
              <a:lnSpc>
                <a:spcPct val="115000"/>
              </a:lnSpc>
              <a:spcBef>
                <a:spcPts val="0"/>
              </a:spcBef>
              <a:spcAft>
                <a:spcPts val="0"/>
              </a:spcAft>
              <a:buSzPts val="1800"/>
              <a:buNone/>
            </a:pPr>
            <a:endParaRPr lang="en" sz="1600" b="1" i="0">
              <a:highlight>
                <a:srgbClr val="FFFFFF"/>
              </a:highlight>
              <a:ea typeface="Arial"/>
              <a:cs typeface="Calibri" panose="020F0502020204030204" pitchFamily="34" charset="0"/>
              <a:sym typeface="Arial"/>
            </a:endParaRPr>
          </a:p>
          <a:p>
            <a:pPr marL="114300" lvl="0" indent="0" algn="l" rtl="0">
              <a:lnSpc>
                <a:spcPct val="115000"/>
              </a:lnSpc>
              <a:spcBef>
                <a:spcPts val="0"/>
              </a:spcBef>
              <a:spcAft>
                <a:spcPts val="0"/>
              </a:spcAft>
              <a:buSzPts val="1800"/>
              <a:buNone/>
            </a:pPr>
            <a:r>
              <a:rPr lang="en" sz="1600" b="1" i="0">
                <a:highlight>
                  <a:srgbClr val="FFFFFF"/>
                </a:highlight>
                <a:ea typeface="Arial"/>
                <a:cs typeface="Calibri" panose="020F0502020204030204" pitchFamily="34" charset="0"/>
                <a:sym typeface="Arial"/>
              </a:rPr>
              <a:t>Standard #8 Professionalism  </a:t>
            </a:r>
            <a:endParaRPr sz="1600"/>
          </a:p>
          <a:p>
            <a:pPr marL="114300" lvl="0" indent="0" algn="l" rtl="0">
              <a:lnSpc>
                <a:spcPct val="115000"/>
              </a:lnSpc>
              <a:spcBef>
                <a:spcPts val="0"/>
              </a:spcBef>
              <a:spcAft>
                <a:spcPts val="0"/>
              </a:spcAft>
              <a:buSzPts val="1800"/>
              <a:buNone/>
            </a:pPr>
            <a:r>
              <a:rPr lang="en" sz="1600" b="0" i="0">
                <a:highlight>
                  <a:srgbClr val="FFFFFF"/>
                </a:highlight>
                <a:ea typeface="Arial"/>
                <a:cs typeface="Calibri" panose="020F0502020204030204" pitchFamily="34" charset="0"/>
                <a:sym typeface="Arial"/>
              </a:rPr>
              <a:t>The teacher is a reflective practitioner who continually assesses the effects of choices and actions on others. The teacher actively seeks out opportunities to grow professionally in order to improve learning for all students.</a:t>
            </a:r>
            <a:endParaRPr sz="1600"/>
          </a:p>
          <a:p>
            <a:pPr marL="114300" lvl="0" indent="0" algn="l" rtl="0">
              <a:lnSpc>
                <a:spcPct val="115000"/>
              </a:lnSpc>
              <a:spcBef>
                <a:spcPts val="0"/>
              </a:spcBef>
              <a:spcAft>
                <a:spcPts val="0"/>
              </a:spcAft>
              <a:buSzPts val="1800"/>
              <a:buNone/>
            </a:pPr>
            <a:endParaRPr lang="en" sz="1600" b="1" i="0">
              <a:highlight>
                <a:srgbClr val="FFFFFF"/>
              </a:highlight>
              <a:ea typeface="Arial"/>
              <a:cs typeface="Calibri" panose="020F0502020204030204" pitchFamily="34" charset="0"/>
              <a:sym typeface="Arial"/>
            </a:endParaRPr>
          </a:p>
          <a:p>
            <a:pPr marL="114300" lvl="0" indent="0" algn="l" rtl="0">
              <a:lnSpc>
                <a:spcPct val="115000"/>
              </a:lnSpc>
              <a:spcBef>
                <a:spcPts val="0"/>
              </a:spcBef>
              <a:spcAft>
                <a:spcPts val="0"/>
              </a:spcAft>
              <a:buSzPts val="1800"/>
              <a:buNone/>
            </a:pPr>
            <a:r>
              <a:rPr lang="en" sz="1600" b="1" i="0">
                <a:highlight>
                  <a:srgbClr val="FFFFFF"/>
                </a:highlight>
                <a:ea typeface="Arial"/>
                <a:cs typeface="Calibri" panose="020F0502020204030204" pitchFamily="34" charset="0"/>
                <a:sym typeface="Arial"/>
              </a:rPr>
              <a:t>Standard #9 Professional Collaboration </a:t>
            </a:r>
            <a:endParaRPr sz="1600"/>
          </a:p>
          <a:p>
            <a:pPr marL="114300" lvl="0" indent="0" algn="l" rtl="0">
              <a:lnSpc>
                <a:spcPct val="115000"/>
              </a:lnSpc>
              <a:spcBef>
                <a:spcPts val="0"/>
              </a:spcBef>
              <a:spcAft>
                <a:spcPts val="0"/>
              </a:spcAft>
              <a:buSzPts val="1800"/>
              <a:buNone/>
            </a:pPr>
            <a:r>
              <a:rPr lang="en" sz="1600" b="0" i="0">
                <a:highlight>
                  <a:srgbClr val="FFFFFF"/>
                </a:highlight>
                <a:ea typeface="Arial"/>
                <a:cs typeface="Calibri" panose="020F0502020204030204" pitchFamily="34" charset="0"/>
                <a:sym typeface="Arial"/>
              </a:rPr>
              <a:t>The teacher has effective working relationships with students, parents, school colleagues, </a:t>
            </a:r>
          </a:p>
          <a:p>
            <a:pPr marL="114300" lvl="0" indent="0" algn="l" rtl="0">
              <a:lnSpc>
                <a:spcPct val="115000"/>
              </a:lnSpc>
              <a:spcBef>
                <a:spcPts val="0"/>
              </a:spcBef>
              <a:spcAft>
                <a:spcPts val="0"/>
              </a:spcAft>
              <a:buSzPts val="1800"/>
              <a:buNone/>
            </a:pPr>
            <a:r>
              <a:rPr lang="en" sz="1600" b="0" i="0">
                <a:highlight>
                  <a:srgbClr val="FFFFFF"/>
                </a:highlight>
                <a:ea typeface="Arial"/>
                <a:cs typeface="Calibri" panose="020F0502020204030204" pitchFamily="34" charset="0"/>
                <a:sym typeface="Arial"/>
              </a:rPr>
              <a:t>and community members.</a:t>
            </a:r>
            <a:endParaRPr sz="1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42;p34">
            <a:extLst>
              <a:ext uri="{FF2B5EF4-FFF2-40B4-BE49-F238E27FC236}">
                <a16:creationId xmlns:a16="http://schemas.microsoft.com/office/drawing/2014/main" id="{5FC4EBC6-DFE8-ED5F-34E3-969126EFF91A}"/>
              </a:ext>
            </a:extLst>
          </p:cNvPr>
          <p:cNvSpPr txBox="1">
            <a:spLocks noGrp="1"/>
          </p:cNvSpPr>
          <p:nvPr>
            <p:ph type="title"/>
          </p:nvPr>
        </p:nvSpPr>
        <p:spPr>
          <a:xfrm>
            <a:off x="128588" y="66675"/>
            <a:ext cx="7886700" cy="615315"/>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sz="2400">
                <a:solidFill>
                  <a:srgbClr val="A5A5A5"/>
                </a:solidFill>
              </a:rPr>
              <a:t>Hidden Slide #1</a:t>
            </a:r>
            <a:endParaRPr/>
          </a:p>
        </p:txBody>
      </p:sp>
      <p:sp>
        <p:nvSpPr>
          <p:cNvPr id="3" name="Content Placeholder 2">
            <a:extLst>
              <a:ext uri="{FF2B5EF4-FFF2-40B4-BE49-F238E27FC236}">
                <a16:creationId xmlns:a16="http://schemas.microsoft.com/office/drawing/2014/main" id="{977E6EAB-6588-0402-B8D9-286921428DDB}"/>
              </a:ext>
            </a:extLst>
          </p:cNvPr>
          <p:cNvSpPr>
            <a:spLocks noGrp="1"/>
          </p:cNvSpPr>
          <p:nvPr>
            <p:ph idx="1"/>
          </p:nvPr>
        </p:nvSpPr>
        <p:spPr>
          <a:xfrm>
            <a:off x="628650" y="731520"/>
            <a:ext cx="7886700" cy="3328511"/>
          </a:xfrm>
        </p:spPr>
        <p:txBody>
          <a:bodyPr/>
          <a:lstStyle/>
          <a:p>
            <a:pPr marL="0" lvl="0" indent="0" algn="l" rtl="0">
              <a:lnSpc>
                <a:spcPct val="115000"/>
              </a:lnSpc>
              <a:spcBef>
                <a:spcPts val="0"/>
              </a:spcBef>
              <a:spcAft>
                <a:spcPts val="0"/>
              </a:spcAft>
              <a:buSzPct val="100840"/>
              <a:buNone/>
            </a:pPr>
            <a:r>
              <a:rPr lang="en-US" sz="1600"/>
              <a:t>The Collaborative Teams Module was designed to be used in the following manner.</a:t>
            </a:r>
          </a:p>
          <a:p>
            <a:pPr marL="457200" lvl="0" indent="-342900" algn="l" rtl="0">
              <a:lnSpc>
                <a:spcPct val="115000"/>
              </a:lnSpc>
              <a:spcBef>
                <a:spcPts val="450"/>
              </a:spcBef>
              <a:spcAft>
                <a:spcPts val="0"/>
              </a:spcAft>
              <a:buSzPct val="100000"/>
            </a:pPr>
            <a:r>
              <a:rPr lang="en-US" sz="1600"/>
              <a:t>The audience for this module is educators, building leaders, instructional coaches, and teachers of all contents and levels. This module can be used for whole staff presentations.</a:t>
            </a:r>
          </a:p>
          <a:p>
            <a:pPr marL="457200" lvl="0" indent="-342900" algn="l" rtl="0">
              <a:lnSpc>
                <a:spcPct val="115000"/>
              </a:lnSpc>
              <a:spcBef>
                <a:spcPts val="450"/>
              </a:spcBef>
              <a:spcAft>
                <a:spcPts val="0"/>
              </a:spcAft>
              <a:buSzPct val="100000"/>
            </a:pPr>
            <a:r>
              <a:rPr lang="en-US" sz="1600"/>
              <a:t>Time should be allotted after training for participants to reflect and have conversations regarding current status and needed changes. Participants should reflect on the following questions. </a:t>
            </a:r>
            <a:r>
              <a:rPr lang="en-US" sz="1600" i="1">
                <a:solidFill>
                  <a:schemeClr val="accent1"/>
                </a:solidFill>
              </a:rPr>
              <a:t>Where are we now? Where are we going? How do we get there?</a:t>
            </a:r>
            <a:endParaRPr lang="en-US" sz="1600"/>
          </a:p>
          <a:p>
            <a:pPr marL="457200" lvl="0" indent="-342900" algn="l" rtl="0">
              <a:lnSpc>
                <a:spcPct val="115000"/>
              </a:lnSpc>
              <a:spcBef>
                <a:spcPts val="450"/>
              </a:spcBef>
              <a:spcAft>
                <a:spcPts val="0"/>
              </a:spcAft>
              <a:buSzPct val="100000"/>
            </a:pPr>
            <a:r>
              <a:rPr lang="en-US" sz="1600"/>
              <a:t>Participants should complete the SAPP for collaborative teams prior to training. Presenters should use this information to assess the district’s current level of implementation and select module activities and content that align with the district’s specific needs. </a:t>
            </a:r>
          </a:p>
          <a:p>
            <a:pPr marL="457200" lvl="0" indent="-342900" algn="l" rtl="0">
              <a:lnSpc>
                <a:spcPct val="115000"/>
              </a:lnSpc>
              <a:spcBef>
                <a:spcPts val="450"/>
              </a:spcBef>
              <a:spcAft>
                <a:spcPts val="0"/>
              </a:spcAft>
              <a:buSzPct val="100000"/>
            </a:pPr>
            <a:r>
              <a:rPr lang="en-US" sz="1600"/>
              <a:t>Following the training participants should complete a Next Steps Action Plan – note there is a separate action plan for each of the three parts of the module.</a:t>
            </a:r>
          </a:p>
        </p:txBody>
      </p:sp>
    </p:spTree>
    <p:extLst>
      <p:ext uri="{BB962C8B-B14F-4D97-AF65-F5344CB8AC3E}">
        <p14:creationId xmlns:p14="http://schemas.microsoft.com/office/powerpoint/2010/main" val="2430222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77"/>
          <p:cNvSpPr txBox="1">
            <a:spLocks noGrp="1"/>
          </p:cNvSpPr>
          <p:nvPr>
            <p:ph type="title"/>
          </p:nvPr>
        </p:nvSpPr>
        <p:spPr>
          <a:xfrm>
            <a:off x="628650" y="273844"/>
            <a:ext cx="8235680" cy="608942"/>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3300"/>
              <a:buFont typeface="Arial"/>
              <a:buNone/>
            </a:pPr>
            <a:r>
              <a:rPr lang="en" sz="3300" b="1" i="0" u="none" strike="noStrike" cap="none">
                <a:solidFill>
                  <a:schemeClr val="dk1"/>
                </a:solidFill>
                <a:latin typeface="Calibri" panose="020F0502020204030204" pitchFamily="34" charset="0"/>
                <a:ea typeface="Arial"/>
                <a:cs typeface="Calibri" panose="020F0502020204030204" pitchFamily="34" charset="0"/>
                <a:sym typeface="Arial"/>
              </a:rPr>
              <a:t>Collaborative Teams </a:t>
            </a:r>
            <a:r>
              <a:rPr lang="en" sz="3300" b="1" i="0" u="none" strike="noStrike" cap="none">
                <a:solidFill>
                  <a:srgbClr val="00A89E"/>
                </a:solidFill>
                <a:latin typeface="Calibri" panose="020F0502020204030204" pitchFamily="34" charset="0"/>
                <a:ea typeface="Arial"/>
                <a:cs typeface="Calibri" panose="020F0502020204030204" pitchFamily="34" charset="0"/>
                <a:sym typeface="Arial"/>
              </a:rPr>
              <a:t>Infographic</a:t>
            </a:r>
            <a:endParaRPr>
              <a:solidFill>
                <a:srgbClr val="00A89E"/>
              </a:solidFill>
            </a:endParaRPr>
          </a:p>
        </p:txBody>
      </p:sp>
      <p:pic>
        <p:nvPicPr>
          <p:cNvPr id="5" name="Picture 4">
            <a:extLst>
              <a:ext uri="{FF2B5EF4-FFF2-40B4-BE49-F238E27FC236}">
                <a16:creationId xmlns:a16="http://schemas.microsoft.com/office/drawing/2014/main" id="{D49F4A33-692C-581E-AD9F-8F94E17DFF8B}"/>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27343" y="936147"/>
            <a:ext cx="844871" cy="844871"/>
          </a:xfrm>
          <a:prstGeom prst="rect">
            <a:avLst/>
          </a:prstGeom>
        </p:spPr>
      </p:pic>
      <p:sp>
        <p:nvSpPr>
          <p:cNvPr id="2" name="TextBox 1">
            <a:extLst>
              <a:ext uri="{FF2B5EF4-FFF2-40B4-BE49-F238E27FC236}">
                <a16:creationId xmlns:a16="http://schemas.microsoft.com/office/drawing/2014/main" id="{DD08D80E-57A6-3CA5-615B-F3EB7D663EDE}"/>
              </a:ext>
            </a:extLst>
          </p:cNvPr>
          <p:cNvSpPr txBox="1"/>
          <p:nvPr/>
        </p:nvSpPr>
        <p:spPr>
          <a:xfrm>
            <a:off x="370548" y="1617643"/>
            <a:ext cx="2209326" cy="738664"/>
          </a:xfrm>
          <a:prstGeom prst="rect">
            <a:avLst/>
          </a:prstGeom>
          <a:noFill/>
        </p:spPr>
        <p:txBody>
          <a:bodyPr wrap="square" rtlCol="0">
            <a:spAutoFit/>
          </a:bodyPr>
          <a:lstStyle/>
          <a:p>
            <a:r>
              <a:rPr lang="en-US">
                <a:latin typeface="+mn-lt"/>
                <a:cs typeface="Calibri" panose="020F0502020204030204" pitchFamily="34" charset="0"/>
              </a:rPr>
              <a:t>Find this at </a:t>
            </a:r>
            <a:r>
              <a:rPr lang="en-US">
                <a:latin typeface="+mn-lt"/>
                <a:cs typeface="Calibri" panose="020F0502020204030204" pitchFamily="34" charset="0"/>
                <a:hlinkClick r:id="rId5"/>
              </a:rPr>
              <a:t>www.moedu-sail.org/dci-practice-profiles-and-infographics</a:t>
            </a:r>
            <a:endParaRPr lang="en-US">
              <a:latin typeface="+mn-lt"/>
              <a:cs typeface="Calibri" panose="020F0502020204030204" pitchFamily="34" charset="0"/>
            </a:endParaRPr>
          </a:p>
        </p:txBody>
      </p:sp>
      <p:pic>
        <p:nvPicPr>
          <p:cNvPr id="4" name="Picture 3" descr="Screenshot of the Collaborative Teams Infographic.">
            <a:extLst>
              <a:ext uri="{FF2B5EF4-FFF2-40B4-BE49-F238E27FC236}">
                <a16:creationId xmlns:a16="http://schemas.microsoft.com/office/drawing/2014/main" id="{D3DCA01B-9188-A86E-DED8-C0F7EC7926DB}"/>
              </a:ext>
            </a:extLst>
          </p:cNvPr>
          <p:cNvPicPr>
            <a:picLocks noChangeAspect="1"/>
          </p:cNvPicPr>
          <p:nvPr/>
        </p:nvPicPr>
        <p:blipFill>
          <a:blip r:embed="rId6"/>
          <a:stretch>
            <a:fillRect/>
          </a:stretch>
        </p:blipFill>
        <p:spPr>
          <a:xfrm>
            <a:off x="3031619" y="882786"/>
            <a:ext cx="3080763" cy="3986870"/>
          </a:xfrm>
          <a:prstGeom prst="rect">
            <a:avLst/>
          </a:prstGeom>
          <a:ln>
            <a:solidFill>
              <a:schemeClr val="bg2"/>
            </a:solid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
          <p:cNvSpPr txBox="1">
            <a:spLocks noGrp="1"/>
          </p:cNvSpPr>
          <p:nvPr>
            <p:ph type="title"/>
          </p:nvPr>
        </p:nvSpPr>
        <p:spPr>
          <a:xfrm>
            <a:off x="628650" y="210473"/>
            <a:ext cx="7886700" cy="82296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ct val="111111"/>
              <a:buNone/>
            </a:pPr>
            <a:r>
              <a:rPr lang="en" sz="3600"/>
              <a:t>Collaborative Teams </a:t>
            </a:r>
            <a:r>
              <a:rPr lang="en" sz="3600">
                <a:solidFill>
                  <a:srgbClr val="00A89E"/>
                </a:solidFill>
              </a:rPr>
              <a:t>Practice Profile</a:t>
            </a:r>
            <a:endParaRPr sz="3600">
              <a:solidFill>
                <a:srgbClr val="00A89E"/>
              </a:solidFill>
            </a:endParaRPr>
          </a:p>
        </p:txBody>
      </p:sp>
      <p:pic>
        <p:nvPicPr>
          <p:cNvPr id="3" name="Picture 2">
            <a:extLst>
              <a:ext uri="{FF2B5EF4-FFF2-40B4-BE49-F238E27FC236}">
                <a16:creationId xmlns:a16="http://schemas.microsoft.com/office/drawing/2014/main" id="{C1383A1D-D378-C3BC-4275-383CEDF8B4EF}"/>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87585" y="936147"/>
            <a:ext cx="844871" cy="844871"/>
          </a:xfrm>
          <a:prstGeom prst="rect">
            <a:avLst/>
          </a:prstGeom>
        </p:spPr>
      </p:pic>
      <p:sp>
        <p:nvSpPr>
          <p:cNvPr id="2" name="TextBox 1">
            <a:extLst>
              <a:ext uri="{FF2B5EF4-FFF2-40B4-BE49-F238E27FC236}">
                <a16:creationId xmlns:a16="http://schemas.microsoft.com/office/drawing/2014/main" id="{50FAC39E-752B-CA88-71D1-EF2E574F07DA}"/>
              </a:ext>
            </a:extLst>
          </p:cNvPr>
          <p:cNvSpPr txBox="1"/>
          <p:nvPr/>
        </p:nvSpPr>
        <p:spPr>
          <a:xfrm>
            <a:off x="330790" y="1617643"/>
            <a:ext cx="2209326" cy="738664"/>
          </a:xfrm>
          <a:prstGeom prst="rect">
            <a:avLst/>
          </a:prstGeom>
          <a:noFill/>
        </p:spPr>
        <p:txBody>
          <a:bodyPr wrap="square" rtlCol="0">
            <a:spAutoFit/>
          </a:bodyPr>
          <a:lstStyle/>
          <a:p>
            <a:r>
              <a:rPr lang="en-US">
                <a:latin typeface="+mn-lt"/>
                <a:cs typeface="Calibri" panose="020F0502020204030204" pitchFamily="34" charset="0"/>
              </a:rPr>
              <a:t>Find this at </a:t>
            </a:r>
            <a:r>
              <a:rPr lang="en-US">
                <a:latin typeface="+mn-lt"/>
                <a:cs typeface="Calibri" panose="020F0502020204030204" pitchFamily="34" charset="0"/>
                <a:hlinkClick r:id="rId5"/>
              </a:rPr>
              <a:t>www.moedu-sail.org/dci-practice-profiles-and-infographics</a:t>
            </a:r>
            <a:endParaRPr lang="en-US">
              <a:latin typeface="+mn-lt"/>
              <a:cs typeface="Calibri" panose="020F0502020204030204" pitchFamily="34" charset="0"/>
            </a:endParaRPr>
          </a:p>
        </p:txBody>
      </p:sp>
      <p:pic>
        <p:nvPicPr>
          <p:cNvPr id="7" name="Picture 6" descr="The Collaborative Teams Practice Profile">
            <a:extLst>
              <a:ext uri="{FF2B5EF4-FFF2-40B4-BE49-F238E27FC236}">
                <a16:creationId xmlns:a16="http://schemas.microsoft.com/office/drawing/2014/main" id="{04429320-F741-FF0F-1BE6-4202DD32E3CA}"/>
              </a:ext>
            </a:extLst>
          </p:cNvPr>
          <p:cNvPicPr>
            <a:picLocks noChangeAspect="1"/>
          </p:cNvPicPr>
          <p:nvPr/>
        </p:nvPicPr>
        <p:blipFill>
          <a:blip r:embed="rId6"/>
          <a:stretch>
            <a:fillRect/>
          </a:stretch>
        </p:blipFill>
        <p:spPr>
          <a:xfrm>
            <a:off x="2488997" y="822960"/>
            <a:ext cx="6124338" cy="404669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79"/>
          <p:cNvSpPr txBox="1">
            <a:spLocks noGrp="1"/>
          </p:cNvSpPr>
          <p:nvPr>
            <p:ph type="title"/>
          </p:nvPr>
        </p:nvSpPr>
        <p:spPr>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ts val="2800"/>
              <a:buNone/>
            </a:pPr>
            <a:r>
              <a:rPr lang="en" sz="3300"/>
              <a:t>Session-at-a-Glance</a:t>
            </a:r>
            <a:endParaRPr/>
          </a:p>
        </p:txBody>
      </p:sp>
      <p:sp>
        <p:nvSpPr>
          <p:cNvPr id="385" name="Google Shape;385;p79"/>
          <p:cNvSpPr txBox="1">
            <a:spLocks noGrp="1"/>
          </p:cNvSpPr>
          <p:nvPr>
            <p:ph idx="4294967295"/>
          </p:nvPr>
        </p:nvSpPr>
        <p:spPr>
          <a:xfrm>
            <a:off x="630936" y="1005840"/>
            <a:ext cx="7543581" cy="3616325"/>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ct val="100000"/>
            </a:pPr>
            <a:r>
              <a:rPr lang="en" sz="2000"/>
              <a:t>An introduction to collaborative teaming focusing on benefits, key features, and impact</a:t>
            </a:r>
            <a:endParaRPr sz="2000"/>
          </a:p>
          <a:p>
            <a:pPr marL="457200" lvl="0" indent="-342900" algn="l" rtl="0">
              <a:lnSpc>
                <a:spcPct val="115000"/>
              </a:lnSpc>
              <a:spcBef>
                <a:spcPts val="450"/>
              </a:spcBef>
              <a:spcAft>
                <a:spcPts val="0"/>
              </a:spcAft>
              <a:buSzPct val="100000"/>
            </a:pPr>
            <a:r>
              <a:rPr lang="en" sz="2000"/>
              <a:t>Establishing common beliefs, purposes, and goals based on data </a:t>
            </a:r>
            <a:endParaRPr sz="2000"/>
          </a:p>
          <a:p>
            <a:pPr marL="457200" lvl="0" indent="-342900" algn="l" rtl="0">
              <a:lnSpc>
                <a:spcPct val="115000"/>
              </a:lnSpc>
              <a:spcBef>
                <a:spcPts val="450"/>
              </a:spcBef>
              <a:spcAft>
                <a:spcPts val="0"/>
              </a:spcAft>
              <a:buSzPct val="100000"/>
            </a:pPr>
            <a:r>
              <a:rPr lang="en" sz="2000"/>
              <a:t>Building trust and team confidence</a:t>
            </a:r>
            <a:endParaRPr sz="2000"/>
          </a:p>
          <a:p>
            <a:pPr marL="457200" lvl="0" indent="-342900" algn="l" rtl="0">
              <a:lnSpc>
                <a:spcPct val="115000"/>
              </a:lnSpc>
              <a:spcBef>
                <a:spcPts val="450"/>
              </a:spcBef>
              <a:spcAft>
                <a:spcPts val="0"/>
              </a:spcAft>
              <a:buSzPct val="100000"/>
            </a:pPr>
            <a:r>
              <a:rPr lang="en" sz="2000"/>
              <a:t>Developing effective team communication</a:t>
            </a:r>
            <a:endParaRPr sz="2000"/>
          </a:p>
          <a:p>
            <a:pPr marL="457200" lvl="0" indent="-342900" algn="l" rtl="0">
              <a:lnSpc>
                <a:spcPct val="115000"/>
              </a:lnSpc>
              <a:spcBef>
                <a:spcPts val="450"/>
              </a:spcBef>
              <a:spcAft>
                <a:spcPts val="0"/>
              </a:spcAft>
              <a:buSzPct val="100000"/>
            </a:pPr>
            <a:r>
              <a:rPr lang="en" sz="2000"/>
              <a:t>Next Steps Action Plan, Part 1, Building a Culture of Collective Responsibility</a:t>
            </a:r>
            <a:endParaRPr sz="2000"/>
          </a:p>
          <a:p>
            <a:pPr marL="0" lvl="0" indent="0" algn="l" rtl="0">
              <a:lnSpc>
                <a:spcPct val="115000"/>
              </a:lnSpc>
              <a:spcBef>
                <a:spcPts val="450"/>
              </a:spcBef>
              <a:spcAft>
                <a:spcPts val="450"/>
              </a:spcAft>
              <a:buSzPts val="1800"/>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27"/>
          <p:cNvSpPr txBox="1">
            <a:spLocks noGrp="1"/>
          </p:cNvSpPr>
          <p:nvPr>
            <p:ph type="title"/>
          </p:nvPr>
        </p:nvSpPr>
        <p:spPr>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ct val="111111"/>
              <a:buNone/>
            </a:pPr>
            <a:r>
              <a:rPr lang="en" sz="3600"/>
              <a:t>Part 1: </a:t>
            </a:r>
            <a:r>
              <a:rPr lang="en" sz="3600">
                <a:solidFill>
                  <a:srgbClr val="00A89E"/>
                </a:solidFill>
              </a:rPr>
              <a:t>Learning Objectives </a:t>
            </a:r>
            <a:endParaRPr sz="3600">
              <a:solidFill>
                <a:srgbClr val="00A89E"/>
              </a:solidFill>
            </a:endParaRPr>
          </a:p>
          <a:p>
            <a:pPr marL="0" lvl="0" indent="0" algn="l" rtl="0">
              <a:lnSpc>
                <a:spcPct val="100000"/>
              </a:lnSpc>
              <a:spcBef>
                <a:spcPts val="0"/>
              </a:spcBef>
              <a:spcAft>
                <a:spcPts val="0"/>
              </a:spcAft>
              <a:buSzPct val="111111"/>
              <a:buNone/>
            </a:pPr>
            <a:endParaRPr/>
          </a:p>
        </p:txBody>
      </p:sp>
      <p:sp>
        <p:nvSpPr>
          <p:cNvPr id="391" name="Google Shape;391;p27"/>
          <p:cNvSpPr txBox="1">
            <a:spLocks noGrp="1"/>
          </p:cNvSpPr>
          <p:nvPr>
            <p:ph idx="1"/>
          </p:nvPr>
        </p:nvSpPr>
        <p:spPr>
          <a:xfrm>
            <a:off x="628650" y="1005840"/>
            <a:ext cx="7886700" cy="3848049"/>
          </a:xfrm>
          <a:prstGeom prst="rect">
            <a:avLst/>
          </a:prstGeom>
          <a:noFill/>
          <a:ln>
            <a:noFill/>
          </a:ln>
        </p:spPr>
        <p:txBody>
          <a:bodyPr spcFirstLastPara="1" wrap="square" lIns="91425" tIns="91425" rIns="91425" bIns="91425" anchor="t" anchorCtr="0">
            <a:normAutofit fontScale="70000" lnSpcReduction="20000"/>
          </a:bodyPr>
          <a:lstStyle/>
          <a:p>
            <a:pPr marL="457200" lvl="0" indent="-357377" algn="l" rtl="0">
              <a:lnSpc>
                <a:spcPct val="115000"/>
              </a:lnSpc>
              <a:spcBef>
                <a:spcPts val="0"/>
              </a:spcBef>
              <a:spcAft>
                <a:spcPts val="0"/>
              </a:spcAft>
              <a:buSzPct val="100000"/>
              <a:buFont typeface="Arial" panose="020B0604020202020204" pitchFamily="34" charset="0"/>
              <a:buChar char="•"/>
            </a:pPr>
            <a:r>
              <a:rPr lang="en" sz="2900"/>
              <a:t>Develop shared team beliefs, purposes, and goals grounded in data to improve student outcomes</a:t>
            </a:r>
            <a:endParaRPr sz="2900"/>
          </a:p>
          <a:p>
            <a:pPr marL="457200" lvl="0" indent="-357377" algn="l" rtl="0">
              <a:lnSpc>
                <a:spcPct val="115000"/>
              </a:lnSpc>
              <a:spcBef>
                <a:spcPts val="1000"/>
              </a:spcBef>
              <a:spcAft>
                <a:spcPts val="0"/>
              </a:spcAft>
              <a:buSzPct val="100000"/>
              <a:buFont typeface="Arial" panose="020B0604020202020204" pitchFamily="34" charset="0"/>
              <a:buChar char="•"/>
            </a:pPr>
            <a:r>
              <a:rPr lang="en" sz="2900"/>
              <a:t>Utilize data-driven approaches to support effective and objective decision making within teams</a:t>
            </a:r>
            <a:endParaRPr sz="2900"/>
          </a:p>
          <a:p>
            <a:pPr marL="457200" lvl="0" indent="-357377" algn="l" rtl="0">
              <a:lnSpc>
                <a:spcPct val="115000"/>
              </a:lnSpc>
              <a:spcBef>
                <a:spcPts val="1000"/>
              </a:spcBef>
              <a:spcAft>
                <a:spcPts val="0"/>
              </a:spcAft>
              <a:buSzPct val="100000"/>
              <a:buFont typeface="Arial" panose="020B0604020202020204" pitchFamily="34" charset="0"/>
              <a:buChar char="•"/>
            </a:pPr>
            <a:r>
              <a:rPr lang="en" sz="2900"/>
              <a:t>Apply strategies that foster trust, confidence, and collaboration among team members</a:t>
            </a:r>
            <a:endParaRPr sz="2900"/>
          </a:p>
          <a:p>
            <a:pPr marL="457200" lvl="0" indent="-357377" algn="l" rtl="0">
              <a:lnSpc>
                <a:spcPct val="115000"/>
              </a:lnSpc>
              <a:spcBef>
                <a:spcPts val="1000"/>
              </a:spcBef>
              <a:spcAft>
                <a:spcPts val="0"/>
              </a:spcAft>
              <a:buSzPct val="100000"/>
              <a:buFont typeface="Arial" panose="020B0604020202020204" pitchFamily="34" charset="0"/>
              <a:buChar char="•"/>
            </a:pPr>
            <a:r>
              <a:rPr lang="en-US" sz="2900"/>
              <a:t>Implement systematic, transparent, and effective communication practices within teams</a:t>
            </a:r>
            <a:endParaRPr sz="2900"/>
          </a:p>
          <a:p>
            <a:pPr marL="457200" lvl="0" indent="-357377" algn="l" rtl="0">
              <a:lnSpc>
                <a:spcPct val="115000"/>
              </a:lnSpc>
              <a:spcBef>
                <a:spcPts val="1000"/>
              </a:spcBef>
              <a:spcAft>
                <a:spcPts val="0"/>
              </a:spcAft>
              <a:buSzPct val="100000"/>
              <a:buFont typeface="Arial" panose="020B0604020202020204" pitchFamily="34" charset="0"/>
              <a:buChar char="•"/>
            </a:pPr>
            <a:r>
              <a:rPr lang="en-US" sz="2900"/>
              <a:t>Strengthen collective teacher and leader efficacy through intentional team-based practices</a:t>
            </a:r>
            <a:endParaRPr sz="2900"/>
          </a:p>
          <a:p>
            <a:pPr marL="0" lvl="0" indent="0" algn="l" rtl="0">
              <a:lnSpc>
                <a:spcPct val="115000"/>
              </a:lnSpc>
              <a:spcBef>
                <a:spcPts val="1000"/>
              </a:spcBef>
              <a:spcAft>
                <a:spcPts val="1000"/>
              </a:spcAft>
              <a:buSzPts val="1946"/>
              <a:buNone/>
            </a:pPr>
            <a:endParaRPr sz="23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8" name="Google Shape;398;p80"/>
          <p:cNvSpPr txBox="1">
            <a:spLocks noGrp="1"/>
          </p:cNvSpPr>
          <p:nvPr>
            <p:ph idx="1"/>
          </p:nvPr>
        </p:nvSpPr>
        <p:spPr>
          <a:xfrm>
            <a:off x="628650" y="1006359"/>
            <a:ext cx="7819381" cy="3863296"/>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ct val="100000"/>
            </a:pPr>
            <a:r>
              <a:rPr lang="en" sz="2400"/>
              <a:t>Why is building a culture of shared responsibility so important for developing effective teams?</a:t>
            </a:r>
            <a:endParaRPr sz="2400"/>
          </a:p>
          <a:p>
            <a:pPr marL="457200" lvl="0" indent="-342900" algn="l" rtl="0">
              <a:lnSpc>
                <a:spcPct val="115000"/>
              </a:lnSpc>
              <a:spcBef>
                <a:spcPts val="450"/>
              </a:spcBef>
              <a:spcAft>
                <a:spcPts val="0"/>
              </a:spcAft>
              <a:buSzPct val="100000"/>
            </a:pPr>
            <a:r>
              <a:rPr lang="en" sz="2400"/>
              <a:t>What common beliefs should be shared by all team members?</a:t>
            </a:r>
            <a:endParaRPr sz="2400"/>
          </a:p>
          <a:p>
            <a:pPr marL="457200" lvl="0" indent="-342900" algn="l" rtl="0">
              <a:lnSpc>
                <a:spcPct val="115000"/>
              </a:lnSpc>
              <a:spcBef>
                <a:spcPts val="450"/>
              </a:spcBef>
              <a:spcAft>
                <a:spcPts val="0"/>
              </a:spcAft>
              <a:buSzPct val="100000"/>
            </a:pPr>
            <a:r>
              <a:rPr lang="en" sz="2400"/>
              <a:t>Why should team goals and decisions be based on data?</a:t>
            </a:r>
            <a:endParaRPr sz="2400"/>
          </a:p>
          <a:p>
            <a:pPr marL="457200" lvl="0" indent="-342900" algn="l" rtl="0">
              <a:lnSpc>
                <a:spcPct val="115000"/>
              </a:lnSpc>
              <a:spcBef>
                <a:spcPts val="450"/>
              </a:spcBef>
              <a:spcAft>
                <a:spcPts val="0"/>
              </a:spcAft>
              <a:buSzPct val="100000"/>
            </a:pPr>
            <a:r>
              <a:rPr lang="en" sz="2400"/>
              <a:t>How can team trust and confidence be built?</a:t>
            </a:r>
            <a:endParaRPr sz="2400"/>
          </a:p>
          <a:p>
            <a:pPr marL="457200" lvl="0" indent="-342900" algn="l" rtl="0">
              <a:lnSpc>
                <a:spcPct val="115000"/>
              </a:lnSpc>
              <a:spcBef>
                <a:spcPts val="450"/>
              </a:spcBef>
              <a:spcAft>
                <a:spcPts val="0"/>
              </a:spcAft>
              <a:buSzPct val="100000"/>
            </a:pPr>
            <a:r>
              <a:rPr lang="en" sz="2400"/>
              <a:t>What are the characteristics of an effective team communication system?</a:t>
            </a:r>
            <a:endParaRPr sz="2400"/>
          </a:p>
          <a:p>
            <a:pPr marL="457200" lvl="0" indent="-228600" algn="l" rtl="0">
              <a:lnSpc>
                <a:spcPct val="115000"/>
              </a:lnSpc>
              <a:spcBef>
                <a:spcPts val="450"/>
              </a:spcBef>
              <a:spcAft>
                <a:spcPts val="0"/>
              </a:spcAft>
              <a:buSzPts val="1800"/>
              <a:buNone/>
            </a:pPr>
            <a:endParaRPr sz="2100" i="1"/>
          </a:p>
          <a:p>
            <a:pPr marL="0" lvl="0" indent="0" algn="l" rtl="0">
              <a:lnSpc>
                <a:spcPct val="115000"/>
              </a:lnSpc>
              <a:spcBef>
                <a:spcPts val="450"/>
              </a:spcBef>
              <a:spcAft>
                <a:spcPts val="0"/>
              </a:spcAft>
              <a:buSzPts val="1800"/>
              <a:buNone/>
            </a:pPr>
            <a:endParaRPr/>
          </a:p>
        </p:txBody>
      </p:sp>
      <p:sp>
        <p:nvSpPr>
          <p:cNvPr id="2" name="Google Shape;390;p27">
            <a:extLst>
              <a:ext uri="{FF2B5EF4-FFF2-40B4-BE49-F238E27FC236}">
                <a16:creationId xmlns:a16="http://schemas.microsoft.com/office/drawing/2014/main" id="{CCE7442D-BF4B-AA62-A1A6-785F2036A379}"/>
              </a:ext>
            </a:extLst>
          </p:cNvPr>
          <p:cNvSpPr txBox="1">
            <a:spLocks noGrp="1"/>
          </p:cNvSpPr>
          <p:nvPr>
            <p:ph type="title" idx="4294967295"/>
          </p:nvPr>
        </p:nvSpPr>
        <p:spPr>
          <a:xfrm>
            <a:off x="628650" y="273845"/>
            <a:ext cx="7886700" cy="82296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rmAutofit/>
          </a:bodyPr>
          <a:lstStyle>
            <a:lvl1pPr algn="l" defTabSz="685800" rtl="0" eaLnBrk="1" latinLnBrk="0" hangingPunct="1">
              <a:lnSpc>
                <a:spcPct val="100000"/>
              </a:lnSpc>
              <a:spcBef>
                <a:spcPct val="0"/>
              </a:spcBef>
              <a:buNone/>
              <a:defRPr sz="3300" b="1" kern="1200">
                <a:solidFill>
                  <a:schemeClr val="tx1"/>
                </a:solidFill>
                <a:latin typeface="Aptos" panose="020B0004020202020204" pitchFamily="34" charset="0"/>
                <a:ea typeface="+mj-ea"/>
                <a:cs typeface="+mj-cs"/>
              </a:defRPr>
            </a:lvl1pPr>
          </a:lstStyle>
          <a:p>
            <a:pPr marL="0" marR="0" lvl="0" indent="0" algn="l" defTabSz="685800" rtl="0" eaLnBrk="1" fontAlgn="auto" latinLnBrk="0" hangingPunct="1">
              <a:lnSpc>
                <a:spcPct val="100000"/>
              </a:lnSpc>
              <a:spcBef>
                <a:spcPts val="0"/>
              </a:spcBef>
              <a:spcAft>
                <a:spcPts val="0"/>
              </a:spcAft>
              <a:buClrTx/>
              <a:buSzPct val="111111"/>
              <a:buFontTx/>
              <a:buNone/>
              <a:tabLst/>
              <a:defRPr/>
            </a:pPr>
            <a:r>
              <a:rPr kumimoji="0" lang="en-US" sz="3600" b="1" i="0" u="none" strike="noStrike" kern="1200" cap="none" spc="0" normalizeH="0" baseline="0" noProof="0">
                <a:ln>
                  <a:noFill/>
                </a:ln>
                <a:solidFill>
                  <a:schemeClr val="tx1"/>
                </a:solidFill>
                <a:effectLst/>
                <a:uLnTx/>
                <a:uFillTx/>
                <a:latin typeface="Aptos" panose="020B0004020202020204" pitchFamily="34" charset="0"/>
                <a:ea typeface="+mj-ea"/>
                <a:cs typeface="+mj-cs"/>
                <a:sym typeface="Arial"/>
              </a:rPr>
              <a:t>Part 1: </a:t>
            </a:r>
            <a:r>
              <a:rPr kumimoji="0" lang="en-US" sz="3600" b="1" i="0" u="none" strike="noStrike" kern="1200" cap="none" spc="0" normalizeH="0" baseline="0" noProof="0">
                <a:ln>
                  <a:noFill/>
                </a:ln>
                <a:solidFill>
                  <a:srgbClr val="00A89E"/>
                </a:solidFill>
                <a:effectLst/>
                <a:uLnTx/>
                <a:uFillTx/>
                <a:latin typeface="Aptos" panose="020B0004020202020204" pitchFamily="34" charset="0"/>
                <a:ea typeface="+mj-ea"/>
                <a:cs typeface="+mj-cs"/>
                <a:sym typeface="Arial"/>
              </a:rPr>
              <a:t>Essential Questions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E74A4-C668-9A12-9276-4B2D6628F704}"/>
              </a:ext>
            </a:extLst>
          </p:cNvPr>
          <p:cNvSpPr>
            <a:spLocks noGrp="1"/>
          </p:cNvSpPr>
          <p:nvPr>
            <p:ph type="title"/>
          </p:nvPr>
        </p:nvSpPr>
        <p:spPr/>
        <p:txBody>
          <a:bodyPr/>
          <a:lstStyle/>
          <a:p>
            <a:r>
              <a:rPr lang="en-US"/>
              <a:t>Introduction</a:t>
            </a:r>
          </a:p>
        </p:txBody>
      </p:sp>
      <p:sp>
        <p:nvSpPr>
          <p:cNvPr id="3" name="Text Placeholder 2">
            <a:extLst>
              <a:ext uri="{FF2B5EF4-FFF2-40B4-BE49-F238E27FC236}">
                <a16:creationId xmlns:a16="http://schemas.microsoft.com/office/drawing/2014/main" id="{F0AB17A4-B0DC-E3D0-6C0E-4A16990EBBFE}"/>
              </a:ext>
            </a:extLst>
          </p:cNvPr>
          <p:cNvSpPr>
            <a:spLocks noGrp="1"/>
          </p:cNvSpPr>
          <p:nvPr>
            <p:ph type="body" idx="1"/>
          </p:nvPr>
        </p:nvSpPr>
        <p:spPr/>
        <p:txBody>
          <a:bodyPr/>
          <a:lstStyle/>
          <a:p>
            <a:r>
              <a:rPr lang="en-US"/>
              <a:t>Collaborative Teams</a:t>
            </a:r>
          </a:p>
        </p:txBody>
      </p:sp>
    </p:spTree>
    <p:extLst>
      <p:ext uri="{BB962C8B-B14F-4D97-AF65-F5344CB8AC3E}">
        <p14:creationId xmlns:p14="http://schemas.microsoft.com/office/powerpoint/2010/main" val="1082002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81"/>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3600" b="1"/>
              <a:t>The Power of </a:t>
            </a:r>
            <a:r>
              <a:rPr lang="en" sz="3600" b="1">
                <a:solidFill>
                  <a:srgbClr val="00A89E"/>
                </a:solidFill>
              </a:rPr>
              <a:t>Teamwork!</a:t>
            </a:r>
            <a:endParaRPr>
              <a:solidFill>
                <a:srgbClr val="00A89E"/>
              </a:solidFill>
            </a:endParaRPr>
          </a:p>
        </p:txBody>
      </p:sp>
      <p:sp>
        <p:nvSpPr>
          <p:cNvPr id="404" name="Google Shape;404;p81"/>
          <p:cNvSpPr txBox="1">
            <a:spLocks noGrp="1"/>
          </p:cNvSpPr>
          <p:nvPr>
            <p:ph idx="1"/>
          </p:nvPr>
        </p:nvSpPr>
        <p:spPr>
          <a:xfrm>
            <a:off x="628650" y="1005840"/>
            <a:ext cx="5659134" cy="3054191"/>
          </a:xfrm>
          <a:prstGeom prst="rect">
            <a:avLst/>
          </a:prstGeom>
          <a:noFill/>
          <a:ln>
            <a:noFill/>
          </a:ln>
        </p:spPr>
        <p:txBody>
          <a:bodyPr spcFirstLastPara="1" wrap="square" lIns="91425" tIns="91425" rIns="91425" bIns="91425" anchor="t" anchorCtr="0">
            <a:noAutofit/>
          </a:bodyPr>
          <a:lstStyle/>
          <a:p>
            <a:pPr marL="114300" lvl="0" indent="0" rtl="0">
              <a:lnSpc>
                <a:spcPct val="110000"/>
              </a:lnSpc>
              <a:spcBef>
                <a:spcPts val="0"/>
              </a:spcBef>
              <a:spcAft>
                <a:spcPts val="0"/>
              </a:spcAft>
              <a:buSzPct val="99310"/>
              <a:buNone/>
            </a:pPr>
            <a:r>
              <a:rPr lang="en" sz="2100" b="1"/>
              <a:t>Goal. </a:t>
            </a:r>
            <a:r>
              <a:rPr lang="en" sz="2100"/>
              <a:t>To build the highest tower</a:t>
            </a:r>
            <a:endParaRPr sz="2100"/>
          </a:p>
          <a:p>
            <a:pPr marL="114300" lvl="0" indent="0" algn="l" rtl="0">
              <a:lnSpc>
                <a:spcPct val="110000"/>
              </a:lnSpc>
              <a:spcBef>
                <a:spcPts val="0"/>
              </a:spcBef>
              <a:spcAft>
                <a:spcPts val="0"/>
              </a:spcAft>
              <a:buSzPct val="99310"/>
              <a:buNone/>
            </a:pPr>
            <a:r>
              <a:rPr lang="en" sz="2100" b="1"/>
              <a:t>Steps</a:t>
            </a:r>
          </a:p>
          <a:p>
            <a:pPr marL="845820" lvl="1" indent="-457200">
              <a:lnSpc>
                <a:spcPct val="110000"/>
              </a:lnSpc>
              <a:spcAft>
                <a:spcPts val="0"/>
              </a:spcAft>
              <a:buSzPct val="99310"/>
              <a:buFont typeface="Arial" panose="020B0604020202020204" pitchFamily="34" charset="0"/>
              <a:buChar char="•"/>
            </a:pPr>
            <a:r>
              <a:rPr lang="en" sz="2100"/>
              <a:t>Take 2 minutes to collaboratively discuss a plan for success.</a:t>
            </a:r>
          </a:p>
          <a:p>
            <a:pPr marL="845820" lvl="1" indent="-457200">
              <a:lnSpc>
                <a:spcPct val="110000"/>
              </a:lnSpc>
              <a:spcAft>
                <a:spcPts val="0"/>
              </a:spcAft>
              <a:buSzPct val="99310"/>
              <a:buFont typeface="Arial" panose="020B0604020202020204" pitchFamily="34" charset="0"/>
              <a:buChar char="•"/>
            </a:pPr>
            <a:r>
              <a:rPr lang="en" sz="2100"/>
              <a:t>Work collectively </a:t>
            </a:r>
            <a:r>
              <a:rPr lang="en" sz="2100" b="1">
                <a:solidFill>
                  <a:srgbClr val="F26D65"/>
                </a:solidFill>
              </a:rPr>
              <a:t>without talking</a:t>
            </a:r>
            <a:r>
              <a:rPr lang="en" sz="2100"/>
              <a:t> for 3 minutes to build the highest tower using only the materials you are given.</a:t>
            </a:r>
          </a:p>
          <a:p>
            <a:pPr marL="845820" lvl="1" indent="-457200">
              <a:lnSpc>
                <a:spcPct val="110000"/>
              </a:lnSpc>
              <a:spcAft>
                <a:spcPts val="0"/>
              </a:spcAft>
              <a:buSzPct val="99310"/>
              <a:buFont typeface="Arial" panose="020B0604020202020204" pitchFamily="34" charset="0"/>
              <a:buChar char="•"/>
            </a:pPr>
            <a:r>
              <a:rPr lang="en" sz="2100"/>
              <a:t>Determine the team with the highest tower and discuss winning strategies.</a:t>
            </a:r>
            <a:endParaRPr sz="2100"/>
          </a:p>
        </p:txBody>
      </p:sp>
      <p:pic>
        <p:nvPicPr>
          <p:cNvPr id="3" name="Picture 2" descr="Photo of a simple box constructed of marshmallows and spaghetti noodles. ">
            <a:extLst>
              <a:ext uri="{FF2B5EF4-FFF2-40B4-BE49-F238E27FC236}">
                <a16:creationId xmlns:a16="http://schemas.microsoft.com/office/drawing/2014/main" id="{6514124A-E628-6027-FC19-8A916DD6108E}"/>
              </a:ext>
            </a:extLst>
          </p:cNvPr>
          <p:cNvPicPr>
            <a:picLocks noChangeAspect="1"/>
          </p:cNvPicPr>
          <p:nvPr/>
        </p:nvPicPr>
        <p:blipFill>
          <a:blip r:embed="rId3"/>
          <a:srcRect l="26377" t="9884" r="25093"/>
          <a:stretch/>
        </p:blipFill>
        <p:spPr>
          <a:xfrm>
            <a:off x="6287784" y="1320631"/>
            <a:ext cx="2394821" cy="2502237"/>
          </a:xfrm>
          <a:prstGeom prst="rect">
            <a:avLst/>
          </a:prstGeom>
        </p:spPr>
      </p:pic>
      <p:sp>
        <p:nvSpPr>
          <p:cNvPr id="7" name="TextBox 6">
            <a:extLst>
              <a:ext uri="{FF2B5EF4-FFF2-40B4-BE49-F238E27FC236}">
                <a16:creationId xmlns:a16="http://schemas.microsoft.com/office/drawing/2014/main" id="{B8C6D695-EDB6-2E7B-4DF8-98655F7E34FE}"/>
              </a:ext>
            </a:extLst>
          </p:cNvPr>
          <p:cNvSpPr txBox="1"/>
          <p:nvPr/>
        </p:nvSpPr>
        <p:spPr>
          <a:xfrm>
            <a:off x="450056" y="4669704"/>
            <a:ext cx="8065293" cy="276999"/>
          </a:xfrm>
          <a:prstGeom prst="rect">
            <a:avLst/>
          </a:prstGeom>
          <a:noFill/>
        </p:spPr>
        <p:txBody>
          <a:bodyPr wrap="square">
            <a:spAutoFit/>
          </a:bodyPr>
          <a:lstStyle/>
          <a:p>
            <a:pPr algn="r"/>
            <a:r>
              <a:rPr lang="en-US" sz="1200">
                <a:latin typeface="+mn-lt"/>
                <a:cs typeface="Calibri" panose="020F0502020204030204" pitchFamily="34" charset="0"/>
              </a:rPr>
              <a:t>(Tanner, 2023)</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15"/>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3600">
                <a:highlight>
                  <a:srgbClr val="FFFFFF"/>
                </a:highlight>
              </a:rPr>
              <a:t>Benefits of Teaming</a:t>
            </a:r>
            <a:endParaRPr sz="3600"/>
          </a:p>
        </p:txBody>
      </p:sp>
      <p:sp>
        <p:nvSpPr>
          <p:cNvPr id="483" name="Google Shape;483;p15"/>
          <p:cNvSpPr txBox="1"/>
          <p:nvPr/>
        </p:nvSpPr>
        <p:spPr>
          <a:xfrm>
            <a:off x="399500" y="4460245"/>
            <a:ext cx="8795700" cy="534988"/>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800"/>
              </a:spcBef>
              <a:spcAft>
                <a:spcPts val="0"/>
              </a:spcAft>
              <a:buClr>
                <a:schemeClr val="dk1"/>
              </a:buClr>
              <a:buSzPts val="1100"/>
              <a:buFont typeface="Arial"/>
              <a:buNone/>
            </a:pPr>
            <a:r>
              <a:rPr lang="en-US" u="sng">
                <a:solidFill>
                  <a:schemeClr val="hlink"/>
                </a:solidFill>
                <a:latin typeface="+mn-lt"/>
                <a:cs typeface="Calibri" panose="020F0502020204030204" pitchFamily="34" charset="0"/>
                <a:hlinkClick r:id="rId4"/>
              </a:rPr>
              <a:t>www.youtube.com/watch?v=5OTRWm7wNbY</a:t>
            </a:r>
            <a:endParaRPr b="1">
              <a:solidFill>
                <a:srgbClr val="FF0000"/>
              </a:solidFill>
              <a:latin typeface="+mn-lt"/>
              <a:cs typeface="Calibri" panose="020F0502020204030204" pitchFamily="34" charset="0"/>
            </a:endParaRPr>
          </a:p>
        </p:txBody>
      </p:sp>
      <p:pic>
        <p:nvPicPr>
          <p:cNvPr id="3" name="Online Media 2" title="Benefits of Teaming: Educator Retention, Educator Leadership Opportunities, &amp; Student Learning">
            <a:hlinkClick r:id="" action="ppaction://media"/>
            <a:extLst>
              <a:ext uri="{FF2B5EF4-FFF2-40B4-BE49-F238E27FC236}">
                <a16:creationId xmlns:a16="http://schemas.microsoft.com/office/drawing/2014/main" id="{B759C732-88F1-B474-1B0E-9D5B82AF94FF}"/>
              </a:ext>
            </a:extLst>
          </p:cNvPr>
          <p:cNvPicPr>
            <a:picLocks noRot="1" noChangeAspect="1"/>
          </p:cNvPicPr>
          <p:nvPr>
            <a:videoFile r:link="rId1"/>
          </p:nvPr>
        </p:nvPicPr>
        <p:blipFill>
          <a:blip r:embed="rId5"/>
          <a:stretch>
            <a:fillRect/>
          </a:stretch>
        </p:blipFill>
        <p:spPr>
          <a:xfrm>
            <a:off x="1615382" y="1000937"/>
            <a:ext cx="6242283" cy="35265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20" name="Google Shape;420;p82"/>
          <p:cNvSpPr txBox="1">
            <a:spLocks noGrp="1"/>
          </p:cNvSpPr>
          <p:nvPr>
            <p:ph type="title"/>
          </p:nvPr>
        </p:nvSpPr>
        <p:spPr>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dk1"/>
              </a:buClr>
              <a:buSzPts val="2800"/>
              <a:buFont typeface="Arial"/>
              <a:buNone/>
            </a:pPr>
            <a:r>
              <a:rPr lang="en" sz="3600"/>
              <a:t>Collaborative Teaming</a:t>
            </a:r>
            <a:endParaRPr sz="3600"/>
          </a:p>
        </p:txBody>
      </p:sp>
      <p:sp>
        <p:nvSpPr>
          <p:cNvPr id="419" name="Google Shape;419;p82"/>
          <p:cNvSpPr txBox="1">
            <a:spLocks noGrp="1"/>
          </p:cNvSpPr>
          <p:nvPr>
            <p:ph idx="1"/>
          </p:nvPr>
        </p:nvSpPr>
        <p:spPr>
          <a:xfrm>
            <a:off x="628650" y="1005840"/>
            <a:ext cx="7886700" cy="3054191"/>
          </a:xfrm>
          <a:prstGeom prst="rect">
            <a:avLst/>
          </a:prstGeom>
          <a:noFill/>
          <a:ln>
            <a:noFill/>
          </a:ln>
        </p:spPr>
        <p:txBody>
          <a:bodyPr spcFirstLastPara="1" wrap="square" lIns="68550" tIns="34275" rIns="68550" bIns="34275" anchor="t" anchorCtr="0">
            <a:noAutofit/>
          </a:bodyPr>
          <a:lstStyle/>
          <a:p>
            <a:pPr marL="0" lvl="1" indent="0" algn="l" rtl="0">
              <a:spcBef>
                <a:spcPts val="0"/>
              </a:spcBef>
              <a:spcAft>
                <a:spcPts val="0"/>
              </a:spcAft>
              <a:buClr>
                <a:srgbClr val="953734"/>
              </a:buClr>
              <a:buSzPts val="675"/>
              <a:buNone/>
            </a:pPr>
            <a:r>
              <a:rPr lang="en" sz="3200">
                <a:solidFill>
                  <a:schemeClr val="dk1"/>
                </a:solidFill>
                <a:latin typeface="Calibri"/>
                <a:ea typeface="Calibri"/>
                <a:cs typeface="Calibri"/>
                <a:sym typeface="Calibri"/>
              </a:rPr>
              <a:t>In schools, collaborative teaming involves </a:t>
            </a:r>
            <a:r>
              <a:rPr lang="en" sz="3200">
                <a:solidFill>
                  <a:srgbClr val="F26D65"/>
                </a:solidFill>
                <a:latin typeface="Calibri"/>
                <a:ea typeface="Calibri"/>
                <a:cs typeface="Calibri"/>
                <a:sym typeface="Calibri"/>
              </a:rPr>
              <a:t>educators</a:t>
            </a:r>
            <a:r>
              <a:rPr lang="en" sz="3200">
                <a:solidFill>
                  <a:schemeClr val="dk1"/>
                </a:solidFill>
                <a:latin typeface="Calibri"/>
                <a:ea typeface="Calibri"/>
                <a:cs typeface="Calibri"/>
                <a:sym typeface="Calibri"/>
              </a:rPr>
              <a:t> working </a:t>
            </a:r>
            <a:r>
              <a:rPr lang="en" sz="3200">
                <a:solidFill>
                  <a:srgbClr val="F26D65"/>
                </a:solidFill>
                <a:latin typeface="Calibri"/>
                <a:ea typeface="Calibri"/>
                <a:cs typeface="Calibri"/>
                <a:sym typeface="Calibri"/>
              </a:rPr>
              <a:t>interdependently</a:t>
            </a:r>
            <a:r>
              <a:rPr lang="en" sz="3200">
                <a:solidFill>
                  <a:schemeClr val="dk1"/>
                </a:solidFill>
                <a:latin typeface="Calibri"/>
                <a:ea typeface="Calibri"/>
                <a:cs typeface="Calibri"/>
                <a:sym typeface="Calibri"/>
              </a:rPr>
              <a:t> to discover and communicate the impact of their practices, using evidence of student progress to improve outcomes for all students</a:t>
            </a:r>
            <a:r>
              <a:rPr lang="en" sz="2700">
                <a:solidFill>
                  <a:schemeClr val="dk1"/>
                </a:solidFill>
                <a:latin typeface="Calibri"/>
                <a:ea typeface="Calibri"/>
                <a:cs typeface="Calibri"/>
                <a:sym typeface="Calibri"/>
              </a:rPr>
              <a:t>.</a:t>
            </a:r>
            <a:endParaRPr/>
          </a:p>
          <a:p>
            <a:pPr marL="0" lvl="1" indent="0" algn="l" rtl="0">
              <a:lnSpc>
                <a:spcPct val="80000"/>
              </a:lnSpc>
              <a:spcBef>
                <a:spcPts val="209"/>
              </a:spcBef>
              <a:spcAft>
                <a:spcPts val="0"/>
              </a:spcAft>
              <a:buClr>
                <a:srgbClr val="953734"/>
              </a:buClr>
              <a:buSzPts val="262"/>
              <a:buNone/>
            </a:pPr>
            <a:endParaRPr sz="1046">
              <a:solidFill>
                <a:schemeClr val="dk1"/>
              </a:solidFill>
              <a:latin typeface="Calibri"/>
              <a:ea typeface="Calibri"/>
              <a:cs typeface="Calibri"/>
              <a:sym typeface="Calibri"/>
            </a:endParaRPr>
          </a:p>
          <a:p>
            <a:pPr marL="342900" lvl="1" indent="0" algn="l" rtl="0">
              <a:lnSpc>
                <a:spcPct val="80000"/>
              </a:lnSpc>
              <a:spcBef>
                <a:spcPts val="326"/>
              </a:spcBef>
              <a:spcAft>
                <a:spcPts val="0"/>
              </a:spcAft>
              <a:buClr>
                <a:srgbClr val="953734"/>
              </a:buClr>
              <a:buSzPts val="407"/>
              <a:buNone/>
            </a:pPr>
            <a:endParaRPr sz="1627">
              <a:solidFill>
                <a:schemeClr val="dk1"/>
              </a:solidFill>
              <a:latin typeface="Calibri"/>
              <a:ea typeface="Calibri"/>
              <a:cs typeface="Calibri"/>
              <a:sym typeface="Calibri"/>
            </a:endParaRPr>
          </a:p>
          <a:p>
            <a:pPr marL="342900" lvl="1" indent="0" algn="l" rtl="0">
              <a:lnSpc>
                <a:spcPct val="80000"/>
              </a:lnSpc>
              <a:spcBef>
                <a:spcPts val="256"/>
              </a:spcBef>
              <a:spcAft>
                <a:spcPts val="0"/>
              </a:spcAft>
              <a:buClr>
                <a:srgbClr val="953734"/>
              </a:buClr>
              <a:buSzPts val="320"/>
              <a:buNone/>
            </a:pPr>
            <a:r>
              <a:rPr lang="en" sz="1278">
                <a:solidFill>
                  <a:schemeClr val="dk1"/>
                </a:solidFill>
                <a:latin typeface="Calibri"/>
                <a:ea typeface="Calibri"/>
                <a:cs typeface="Calibri"/>
                <a:sym typeface="Calibri"/>
              </a:rPr>
              <a:t>	</a:t>
            </a:r>
            <a:endParaRPr/>
          </a:p>
          <a:p>
            <a:pPr marL="457200" lvl="0" indent="-342900" algn="l" rtl="0">
              <a:lnSpc>
                <a:spcPct val="80000"/>
              </a:lnSpc>
              <a:spcBef>
                <a:spcPts val="372"/>
              </a:spcBef>
              <a:spcAft>
                <a:spcPts val="0"/>
              </a:spcAft>
              <a:buSzPts val="1845"/>
              <a:buNone/>
            </a:pPr>
            <a:endParaRPr sz="186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ECA09396-2DE8-54D3-4FE8-2814396E1EEF}"/>
              </a:ext>
            </a:extLst>
          </p:cNvPr>
          <p:cNvSpPr txBox="1"/>
          <p:nvPr/>
        </p:nvSpPr>
        <p:spPr>
          <a:xfrm>
            <a:off x="450057" y="4663398"/>
            <a:ext cx="8065008" cy="276999"/>
          </a:xfrm>
          <a:prstGeom prst="rect">
            <a:avLst/>
          </a:prstGeom>
          <a:noFill/>
        </p:spPr>
        <p:txBody>
          <a:bodyPr wrap="square" lIns="91440" tIns="45720" rIns="91440" bIns="45720" anchor="t">
            <a:spAutoFit/>
          </a:bodyPr>
          <a:lstStyle/>
          <a:p>
            <a:r>
              <a:rPr lang="en-US" sz="1200">
                <a:latin typeface="+mn-lt"/>
                <a:cs typeface="Calibri" panose="020F0502020204030204" pitchFamily="34" charset="0"/>
              </a:rPr>
              <a:t>(Adapted from Bloomberg &amp; Pitchford, 2016; Marzano et al., 2016)</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13"/>
          <p:cNvSpPr txBox="1">
            <a:spLocks noGrp="1"/>
          </p:cNvSpPr>
          <p:nvPr>
            <p:ph type="title"/>
          </p:nvPr>
        </p:nvSpPr>
        <p:spPr>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a:t>Collaboration</a:t>
            </a:r>
            <a:r>
              <a:rPr lang="en">
                <a:solidFill>
                  <a:srgbClr val="00A89E"/>
                </a:solidFill>
              </a:rPr>
              <a:t> Increases </a:t>
            </a:r>
            <a:r>
              <a:rPr lang="en"/>
              <a:t>Student Achievement</a:t>
            </a:r>
            <a:endParaRPr/>
          </a:p>
        </p:txBody>
      </p:sp>
      <p:sp>
        <p:nvSpPr>
          <p:cNvPr id="463" name="Google Shape;463;p13"/>
          <p:cNvSpPr txBox="1">
            <a:spLocks noGrp="1"/>
          </p:cNvSpPr>
          <p:nvPr>
            <p:ph idx="1"/>
          </p:nvPr>
        </p:nvSpPr>
        <p:spPr>
          <a:xfrm>
            <a:off x="628650" y="1005840"/>
            <a:ext cx="3760470" cy="35052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r>
              <a:rPr lang="en" sz="2100"/>
              <a:t>Schools and districts engaged in teacher collaborative processes have shown significant increases in student achievement.</a:t>
            </a:r>
            <a:endParaRPr sz="2100"/>
          </a:p>
        </p:txBody>
      </p:sp>
      <p:pic>
        <p:nvPicPr>
          <p:cNvPr id="11" name="Graphic 10" descr="An illustration of a bar chart with two bars, one larger than the other, and an arrow going upwards. Between the bars a person hangs from the arrow. ">
            <a:extLst>
              <a:ext uri="{FF2B5EF4-FFF2-40B4-BE49-F238E27FC236}">
                <a16:creationId xmlns:a16="http://schemas.microsoft.com/office/drawing/2014/main" id="{8BF71C3E-2738-9E51-C574-F3873A10A1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89120" y="1096805"/>
            <a:ext cx="3640641" cy="3268605"/>
          </a:xfrm>
          <a:prstGeom prst="rect">
            <a:avLst/>
          </a:prstGeom>
        </p:spPr>
      </p:pic>
      <p:sp>
        <p:nvSpPr>
          <p:cNvPr id="12" name="TextBox 11">
            <a:extLst>
              <a:ext uri="{FF2B5EF4-FFF2-40B4-BE49-F238E27FC236}">
                <a16:creationId xmlns:a16="http://schemas.microsoft.com/office/drawing/2014/main" id="{A50BB6B6-8DA1-9BA5-7BC1-64B80B3BC97B}"/>
              </a:ext>
            </a:extLst>
          </p:cNvPr>
          <p:cNvSpPr txBox="1"/>
          <p:nvPr/>
        </p:nvSpPr>
        <p:spPr>
          <a:xfrm>
            <a:off x="5043438" y="3842190"/>
            <a:ext cx="1090989" cy="523220"/>
          </a:xfrm>
          <a:prstGeom prst="rect">
            <a:avLst/>
          </a:prstGeom>
          <a:noFill/>
        </p:spPr>
        <p:txBody>
          <a:bodyPr wrap="square" rtlCol="0" anchor="b">
            <a:spAutoFit/>
          </a:bodyPr>
          <a:lstStyle/>
          <a:p>
            <a:pPr algn="ctr"/>
            <a:r>
              <a:rPr lang="en-US" b="1">
                <a:solidFill>
                  <a:schemeClr val="bg1"/>
                </a:solidFill>
                <a:latin typeface="+mn-lt"/>
                <a:cs typeface="Calibri" panose="020F0502020204030204" pitchFamily="34" charset="0"/>
              </a:rPr>
              <a:t>4.5%</a:t>
            </a:r>
          </a:p>
          <a:p>
            <a:pPr algn="ctr"/>
            <a:r>
              <a:rPr lang="en-US">
                <a:solidFill>
                  <a:schemeClr val="bg1"/>
                </a:solidFill>
                <a:latin typeface="+mn-lt"/>
                <a:cs typeface="Calibri" panose="020F0502020204030204" pitchFamily="34" charset="0"/>
              </a:rPr>
              <a:t>Math</a:t>
            </a:r>
          </a:p>
        </p:txBody>
      </p:sp>
      <p:sp>
        <p:nvSpPr>
          <p:cNvPr id="7" name="TextBox 6">
            <a:extLst>
              <a:ext uri="{FF2B5EF4-FFF2-40B4-BE49-F238E27FC236}">
                <a16:creationId xmlns:a16="http://schemas.microsoft.com/office/drawing/2014/main" id="{47ABCDC8-A6C2-A184-6537-D56188C0A132}"/>
              </a:ext>
            </a:extLst>
          </p:cNvPr>
          <p:cNvSpPr txBox="1"/>
          <p:nvPr/>
        </p:nvSpPr>
        <p:spPr>
          <a:xfrm>
            <a:off x="7018792" y="3411303"/>
            <a:ext cx="1090989" cy="954107"/>
          </a:xfrm>
          <a:prstGeom prst="rect">
            <a:avLst/>
          </a:prstGeom>
          <a:noFill/>
        </p:spPr>
        <p:txBody>
          <a:bodyPr wrap="square" rtlCol="0" anchor="b">
            <a:spAutoFit/>
          </a:bodyPr>
          <a:lstStyle/>
          <a:p>
            <a:pPr algn="ctr"/>
            <a:r>
              <a:rPr lang="en-US" b="1">
                <a:solidFill>
                  <a:schemeClr val="bg1"/>
                </a:solidFill>
                <a:latin typeface="+mn-lt"/>
                <a:cs typeface="Calibri" panose="020F0502020204030204" pitchFamily="34" charset="0"/>
              </a:rPr>
              <a:t>12.5%</a:t>
            </a:r>
          </a:p>
          <a:p>
            <a:pPr algn="ctr"/>
            <a:r>
              <a:rPr lang="en-US">
                <a:solidFill>
                  <a:schemeClr val="bg1"/>
                </a:solidFill>
                <a:latin typeface="+mn-lt"/>
                <a:cs typeface="Calibri" panose="020F0502020204030204" pitchFamily="34" charset="0"/>
              </a:rPr>
              <a:t>English</a:t>
            </a:r>
          </a:p>
          <a:p>
            <a:pPr algn="ctr"/>
            <a:r>
              <a:rPr lang="en-US">
                <a:solidFill>
                  <a:schemeClr val="bg1"/>
                </a:solidFill>
                <a:latin typeface="+mn-lt"/>
                <a:cs typeface="Calibri" panose="020F0502020204030204" pitchFamily="34" charset="0"/>
              </a:rPr>
              <a:t>Language Arts</a:t>
            </a:r>
          </a:p>
        </p:txBody>
      </p:sp>
      <p:sp>
        <p:nvSpPr>
          <p:cNvPr id="2" name="TextBox 1">
            <a:extLst>
              <a:ext uri="{FF2B5EF4-FFF2-40B4-BE49-F238E27FC236}">
                <a16:creationId xmlns:a16="http://schemas.microsoft.com/office/drawing/2014/main" id="{80EB9A92-197D-067E-BAD5-2B0528D5E0D8}"/>
              </a:ext>
            </a:extLst>
          </p:cNvPr>
          <p:cNvSpPr txBox="1"/>
          <p:nvPr/>
        </p:nvSpPr>
        <p:spPr>
          <a:xfrm>
            <a:off x="450057" y="4663398"/>
            <a:ext cx="8065008" cy="276999"/>
          </a:xfrm>
          <a:prstGeom prst="rect">
            <a:avLst/>
          </a:prstGeom>
          <a:noFill/>
        </p:spPr>
        <p:txBody>
          <a:bodyPr wrap="square">
            <a:spAutoFit/>
          </a:bodyPr>
          <a:lstStyle/>
          <a:p>
            <a:r>
              <a:rPr lang="en-US" sz="1200">
                <a:latin typeface="+mn-lt"/>
                <a:cs typeface="Calibri" panose="020F0502020204030204" pitchFamily="34" charset="0"/>
              </a:rPr>
              <a:t>(Adapted from Rubinstein, 2014)</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 name="Google Shape;242;p34">
            <a:extLst>
              <a:ext uri="{FF2B5EF4-FFF2-40B4-BE49-F238E27FC236}">
                <a16:creationId xmlns:a16="http://schemas.microsoft.com/office/drawing/2014/main" id="{CFC8B8E3-5733-6FAB-D158-69ABBD5886D0}"/>
              </a:ext>
            </a:extLst>
          </p:cNvPr>
          <p:cNvSpPr txBox="1">
            <a:spLocks noGrp="1"/>
          </p:cNvSpPr>
          <p:nvPr>
            <p:ph type="title" idx="4294967295"/>
          </p:nvPr>
        </p:nvSpPr>
        <p:spPr>
          <a:xfrm>
            <a:off x="83152" y="0"/>
            <a:ext cx="7886700" cy="615315"/>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rmAutofit/>
          </a:bodyPr>
          <a:lstStyle>
            <a:lvl1pPr algn="l" defTabSz="685800" rtl="0" eaLnBrk="1" latinLnBrk="0" hangingPunct="1">
              <a:lnSpc>
                <a:spcPct val="100000"/>
              </a:lnSpc>
              <a:spcBef>
                <a:spcPct val="0"/>
              </a:spcBef>
              <a:buNone/>
              <a:defRPr sz="2700" b="1" kern="1200">
                <a:solidFill>
                  <a:schemeClr val="tx1"/>
                </a:solidFill>
                <a:latin typeface="Aptos" panose="020B0004020202020204" pitchFamily="34" charset="0"/>
                <a:ea typeface="+mj-ea"/>
                <a:cs typeface="+mj-cs"/>
              </a:defRPr>
            </a:lvl1pPr>
          </a:lstStyle>
          <a:p>
            <a:pPr marL="0" marR="0" lvl="0" indent="0" algn="l" defTabSz="685800" rtl="0" eaLnBrk="1" fontAlgn="auto" latinLnBrk="0" hangingPunct="1">
              <a:lnSpc>
                <a:spcPct val="100000"/>
              </a:lnSpc>
              <a:spcBef>
                <a:spcPts val="0"/>
              </a:spcBef>
              <a:spcAft>
                <a:spcPts val="0"/>
              </a:spcAft>
              <a:buClrTx/>
              <a:buSzPts val="2800"/>
              <a:buFontTx/>
              <a:buNone/>
              <a:tabLst/>
              <a:defRPr/>
            </a:pPr>
            <a:r>
              <a:rPr kumimoji="0" lang="en-US" sz="2400" b="1" i="0" u="none" strike="noStrike" kern="1200" cap="none" spc="0" normalizeH="0" baseline="0" noProof="0">
                <a:ln>
                  <a:noFill/>
                </a:ln>
                <a:solidFill>
                  <a:srgbClr val="A5A5A5"/>
                </a:solidFill>
                <a:effectLst/>
                <a:uLnTx/>
                <a:uFillTx/>
                <a:latin typeface="Aptos" panose="020B0004020202020204" pitchFamily="34" charset="0"/>
                <a:ea typeface="+mj-ea"/>
                <a:cs typeface="+mj-cs"/>
                <a:sym typeface="Arial"/>
              </a:rPr>
              <a:t>Hidden Slide #2</a:t>
            </a:r>
            <a:endParaRPr kumimoji="0" lang="en-US" sz="2700" b="1" i="0" u="none" strike="noStrike" kern="1200" cap="none" spc="0" normalizeH="0" baseline="0" noProof="0">
              <a:ln>
                <a:noFill/>
              </a:ln>
              <a:solidFill>
                <a:schemeClr val="tx1"/>
              </a:solidFill>
              <a:effectLst/>
              <a:uLnTx/>
              <a:uFillTx/>
              <a:latin typeface="Aptos" panose="020B0004020202020204" pitchFamily="34" charset="0"/>
              <a:ea typeface="+mj-ea"/>
              <a:cs typeface="+mj-cs"/>
              <a:sym typeface="Arial"/>
            </a:endParaRPr>
          </a:p>
        </p:txBody>
      </p:sp>
      <p:sp>
        <p:nvSpPr>
          <p:cNvPr id="248" name="Google Shape;248;p37"/>
          <p:cNvSpPr txBox="1">
            <a:spLocks/>
          </p:cNvSpPr>
          <p:nvPr/>
        </p:nvSpPr>
        <p:spPr>
          <a:xfrm>
            <a:off x="628650" y="731520"/>
            <a:ext cx="7886700" cy="650762"/>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rmAutofit/>
          </a:bodyPr>
          <a:lstStyle/>
          <a:p>
            <a:pPr marL="0" marR="0" lvl="0" indent="0" algn="l" defTabSz="685800" rtl="0" eaLnBrk="1" fontAlgn="auto" latinLnBrk="0" hangingPunct="1">
              <a:lnSpc>
                <a:spcPct val="100000"/>
              </a:lnSpc>
              <a:spcBef>
                <a:spcPts val="0"/>
              </a:spcBef>
              <a:spcAft>
                <a:spcPts val="0"/>
              </a:spcAft>
              <a:buClrTx/>
              <a:buSzPts val="2800"/>
              <a:buFontTx/>
              <a:buNone/>
              <a:tabLst/>
              <a:defRPr/>
            </a:pPr>
            <a:r>
              <a:rPr kumimoji="0" lang="en-US" sz="2700" b="1" i="0" u="none" strike="noStrike" kern="1200" cap="none" spc="0" normalizeH="0" baseline="0" noProof="0">
                <a:ln>
                  <a:noFill/>
                </a:ln>
                <a:solidFill>
                  <a:schemeClr val="tx1"/>
                </a:solidFill>
                <a:effectLst/>
                <a:uLnTx/>
                <a:uFillTx/>
                <a:latin typeface="Aptos" panose="020B0004020202020204" pitchFamily="34" charset="0"/>
                <a:ea typeface="+mj-ea"/>
                <a:cs typeface="+mj-cs"/>
              </a:rPr>
              <a:t>Collaborative Team Module Organization</a:t>
            </a:r>
          </a:p>
        </p:txBody>
      </p:sp>
      <p:graphicFrame>
        <p:nvGraphicFramePr>
          <p:cNvPr id="250" name="Google Shape;250;p37"/>
          <p:cNvGraphicFramePr/>
          <p:nvPr>
            <p:extLst>
              <p:ext uri="{D42A27DB-BD31-4B8C-83A1-F6EECF244321}">
                <p14:modId xmlns:p14="http://schemas.microsoft.com/office/powerpoint/2010/main" val="352936070"/>
              </p:ext>
            </p:extLst>
          </p:nvPr>
        </p:nvGraphicFramePr>
        <p:xfrm>
          <a:off x="799070" y="1365012"/>
          <a:ext cx="7545859" cy="3046968"/>
        </p:xfrm>
        <a:graphic>
          <a:graphicData uri="http://schemas.openxmlformats.org/drawingml/2006/table">
            <a:tbl>
              <a:tblPr firstRow="1">
                <a:noFill/>
                <a:tableStyleId>{9919C1EF-BEBD-4FDB-ADB5-88AAFF56B2FA}</a:tableStyleId>
              </a:tblPr>
              <a:tblGrid>
                <a:gridCol w="2586843">
                  <a:extLst>
                    <a:ext uri="{9D8B030D-6E8A-4147-A177-3AD203B41FA5}">
                      <a16:colId xmlns:a16="http://schemas.microsoft.com/office/drawing/2014/main" val="20000"/>
                    </a:ext>
                  </a:extLst>
                </a:gridCol>
                <a:gridCol w="2528770">
                  <a:extLst>
                    <a:ext uri="{9D8B030D-6E8A-4147-A177-3AD203B41FA5}">
                      <a16:colId xmlns:a16="http://schemas.microsoft.com/office/drawing/2014/main" val="20001"/>
                    </a:ext>
                  </a:extLst>
                </a:gridCol>
                <a:gridCol w="2430246">
                  <a:extLst>
                    <a:ext uri="{9D8B030D-6E8A-4147-A177-3AD203B41FA5}">
                      <a16:colId xmlns:a16="http://schemas.microsoft.com/office/drawing/2014/main" val="20002"/>
                    </a:ext>
                  </a:extLst>
                </a:gridCol>
              </a:tblGrid>
              <a:tr h="843611">
                <a:tc>
                  <a:txBody>
                    <a:bodyPr/>
                    <a:lstStyle/>
                    <a:p>
                      <a:pPr marL="0" marR="0" lvl="0" indent="0" algn="ctr" rtl="0">
                        <a:lnSpc>
                          <a:spcPct val="100000"/>
                        </a:lnSpc>
                        <a:spcBef>
                          <a:spcPts val="0"/>
                        </a:spcBef>
                        <a:spcAft>
                          <a:spcPts val="0"/>
                        </a:spcAft>
                        <a:buClr>
                          <a:srgbClr val="000000"/>
                        </a:buClr>
                        <a:buSzPts val="2600"/>
                        <a:buFont typeface="Arial"/>
                        <a:buNone/>
                      </a:pPr>
                      <a:r>
                        <a:rPr lang="en" sz="2400" b="1" u="none" strike="noStrike" cap="none">
                          <a:solidFill>
                            <a:schemeClr val="bg1"/>
                          </a:solidFill>
                          <a:latin typeface="+mj-lt"/>
                          <a:cs typeface="Calibri" panose="020F0502020204030204" pitchFamily="34" charset="0"/>
                        </a:rPr>
                        <a:t>Part 1</a:t>
                      </a:r>
                    </a:p>
                    <a:p>
                      <a:pPr marL="0" marR="0" lvl="0" indent="0" algn="ctr" rtl="0">
                        <a:lnSpc>
                          <a:spcPct val="100000"/>
                        </a:lnSpc>
                        <a:spcBef>
                          <a:spcPts val="0"/>
                        </a:spcBef>
                        <a:spcAft>
                          <a:spcPts val="0"/>
                        </a:spcAft>
                        <a:buClr>
                          <a:srgbClr val="000000"/>
                        </a:buClr>
                        <a:buSzPts val="2600"/>
                        <a:buFont typeface="Arial"/>
                        <a:buNone/>
                      </a:pPr>
                      <a:r>
                        <a:rPr lang="en" sz="2000" u="none" strike="noStrike" cap="none">
                          <a:solidFill>
                            <a:schemeClr val="bg1"/>
                          </a:solidFill>
                          <a:latin typeface="+mj-lt"/>
                        </a:rPr>
                        <a:t>EF 1</a:t>
                      </a:r>
                      <a:endParaRPr sz="2000" u="none" strike="noStrike" cap="none">
                        <a:solidFill>
                          <a:schemeClr val="bg1"/>
                        </a:solidFill>
                        <a:latin typeface="+mj-lt"/>
                      </a:endParaRPr>
                    </a:p>
                  </a:txBody>
                  <a:tcPr marL="91425" marR="91425" marT="91425" marB="91425">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rtl="0">
                        <a:lnSpc>
                          <a:spcPct val="100000"/>
                        </a:lnSpc>
                        <a:spcBef>
                          <a:spcPts val="0"/>
                        </a:spcBef>
                        <a:spcAft>
                          <a:spcPts val="0"/>
                        </a:spcAft>
                        <a:buClr>
                          <a:srgbClr val="000000"/>
                        </a:buClr>
                        <a:buSzPts val="2600"/>
                        <a:buFont typeface="Arial"/>
                        <a:buNone/>
                      </a:pPr>
                      <a:r>
                        <a:rPr lang="en" sz="2400" b="1" u="none" strike="noStrike" cap="none">
                          <a:solidFill>
                            <a:schemeClr val="bg1"/>
                          </a:solidFill>
                          <a:latin typeface="+mj-lt"/>
                          <a:cs typeface="Calibri" panose="020F0502020204030204" pitchFamily="34" charset="0"/>
                        </a:rPr>
                        <a:t>Part 2</a:t>
                      </a:r>
                      <a:endParaRPr sz="2400" b="1" u="none" strike="noStrike" cap="none">
                        <a:solidFill>
                          <a:schemeClr val="bg1"/>
                        </a:solidFill>
                        <a:latin typeface="+mj-lt"/>
                      </a:endParaRPr>
                    </a:p>
                    <a:p>
                      <a:pPr marL="0" marR="0" lvl="0" indent="0" algn="ctr" rtl="0">
                        <a:lnSpc>
                          <a:spcPct val="100000"/>
                        </a:lnSpc>
                        <a:spcBef>
                          <a:spcPts val="0"/>
                        </a:spcBef>
                        <a:spcAft>
                          <a:spcPts val="0"/>
                        </a:spcAft>
                        <a:buClr>
                          <a:srgbClr val="000000"/>
                        </a:buClr>
                        <a:buSzPts val="2600"/>
                        <a:buFont typeface="Arial"/>
                        <a:buNone/>
                      </a:pPr>
                      <a:r>
                        <a:rPr lang="en" sz="2000" u="none" strike="noStrike" cap="none">
                          <a:solidFill>
                            <a:schemeClr val="bg1"/>
                          </a:solidFill>
                          <a:latin typeface="+mj-lt"/>
                        </a:rPr>
                        <a:t>EF 2</a:t>
                      </a:r>
                      <a:endParaRPr sz="2000" u="none" strike="noStrike" cap="none">
                        <a:solidFill>
                          <a:schemeClr val="bg1"/>
                        </a:solidFill>
                        <a:latin typeface="+mj-lt"/>
                      </a:endParaRPr>
                    </a:p>
                  </a:txBody>
                  <a:tcPr marL="91425" marR="91425" marT="91425" marB="91425">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rtl="0">
                        <a:lnSpc>
                          <a:spcPct val="100000"/>
                        </a:lnSpc>
                        <a:spcBef>
                          <a:spcPts val="0"/>
                        </a:spcBef>
                        <a:spcAft>
                          <a:spcPts val="0"/>
                        </a:spcAft>
                        <a:buClr>
                          <a:srgbClr val="000000"/>
                        </a:buClr>
                        <a:buSzPts val="2600"/>
                        <a:buFont typeface="Arial"/>
                        <a:buNone/>
                      </a:pPr>
                      <a:r>
                        <a:rPr lang="en" sz="2400" b="1" u="none" strike="noStrike" cap="none">
                          <a:solidFill>
                            <a:schemeClr val="bg1"/>
                          </a:solidFill>
                          <a:latin typeface="+mj-lt"/>
                          <a:cs typeface="Calibri" panose="020F0502020204030204" pitchFamily="34" charset="0"/>
                        </a:rPr>
                        <a:t>Part 3</a:t>
                      </a:r>
                      <a:endParaRPr sz="2400" b="1" u="none" strike="noStrike" cap="none">
                        <a:solidFill>
                          <a:schemeClr val="bg1"/>
                        </a:solidFill>
                        <a:latin typeface="+mj-lt"/>
                      </a:endParaRPr>
                    </a:p>
                    <a:p>
                      <a:pPr marL="0" marR="0" lvl="0" indent="0" algn="ctr" rtl="0">
                        <a:lnSpc>
                          <a:spcPct val="100000"/>
                        </a:lnSpc>
                        <a:spcBef>
                          <a:spcPts val="0"/>
                        </a:spcBef>
                        <a:spcAft>
                          <a:spcPts val="0"/>
                        </a:spcAft>
                        <a:buClr>
                          <a:srgbClr val="000000"/>
                        </a:buClr>
                        <a:buSzPts val="2600"/>
                        <a:buFont typeface="Arial"/>
                        <a:buNone/>
                      </a:pPr>
                      <a:r>
                        <a:rPr lang="en" sz="2000" u="none" strike="noStrike" cap="none">
                          <a:solidFill>
                            <a:schemeClr val="bg1"/>
                          </a:solidFill>
                          <a:latin typeface="+mj-lt"/>
                        </a:rPr>
                        <a:t>EF 3</a:t>
                      </a:r>
                      <a:endParaRPr sz="2000" u="none" strike="noStrike" cap="none">
                        <a:solidFill>
                          <a:schemeClr val="bg1"/>
                        </a:solidFill>
                        <a:latin typeface="+mj-lt"/>
                      </a:endParaRPr>
                    </a:p>
                  </a:txBody>
                  <a:tcPr marL="91425" marR="91425" marT="91425" marB="91425">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744659">
                <a:tc>
                  <a:txBody>
                    <a:bodyPr/>
                    <a:lstStyle/>
                    <a:p>
                      <a:pPr marL="0" marR="0" lvl="0" indent="0" algn="ctr" rtl="0">
                        <a:lnSpc>
                          <a:spcPct val="100000"/>
                        </a:lnSpc>
                        <a:spcBef>
                          <a:spcPts val="0"/>
                        </a:spcBef>
                        <a:spcAft>
                          <a:spcPts val="0"/>
                        </a:spcAft>
                        <a:buClr>
                          <a:srgbClr val="000000"/>
                        </a:buClr>
                        <a:buSzPts val="1800"/>
                        <a:buFont typeface="Arial"/>
                        <a:buNone/>
                      </a:pPr>
                      <a:r>
                        <a:rPr lang="en" sz="1800" b="1" u="none" strike="noStrike" cap="none">
                          <a:latin typeface="+mn-lt"/>
                          <a:cs typeface="Calibri" panose="020F0502020204030204" pitchFamily="34" charset="0"/>
                        </a:rPr>
                        <a:t>Building a Culture of </a:t>
                      </a:r>
                      <a:endParaRPr sz="1800" b="1" u="none" strike="noStrike" cap="none">
                        <a:latin typeface="+mn-lt"/>
                      </a:endParaRPr>
                    </a:p>
                    <a:p>
                      <a:pPr marL="0" marR="0" lvl="0" indent="0" algn="ctr" rtl="0">
                        <a:lnSpc>
                          <a:spcPct val="100000"/>
                        </a:lnSpc>
                        <a:spcBef>
                          <a:spcPts val="0"/>
                        </a:spcBef>
                        <a:spcAft>
                          <a:spcPts val="0"/>
                        </a:spcAft>
                        <a:buClr>
                          <a:srgbClr val="000000"/>
                        </a:buClr>
                        <a:buSzPts val="1800"/>
                        <a:buFont typeface="Arial"/>
                        <a:buNone/>
                      </a:pPr>
                      <a:r>
                        <a:rPr lang="en" sz="1800" b="1" u="none" strike="noStrike" cap="none">
                          <a:latin typeface="+mn-lt"/>
                        </a:rPr>
                        <a:t>Collective Responsibility</a:t>
                      </a:r>
                      <a:endParaRPr sz="1800" b="1" u="none" strike="noStrike" cap="none">
                        <a:latin typeface="+mn-lt"/>
                      </a:endParaRPr>
                    </a:p>
                  </a:txBody>
                  <a:tcPr marL="91425" marR="91425" marT="91425" marB="91425">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1800"/>
                        <a:buFont typeface="Arial"/>
                        <a:buNone/>
                      </a:pPr>
                      <a:r>
                        <a:rPr lang="en" sz="1800" b="1" u="none" strike="noStrike" cap="none">
                          <a:latin typeface="+mn-lt"/>
                          <a:cs typeface="Calibri" panose="020F0502020204030204" pitchFamily="34" charset="0"/>
                        </a:rPr>
                        <a:t>Effective Team </a:t>
                      </a:r>
                      <a:endParaRPr sz="1800" b="1" u="none" strike="noStrike" cap="none">
                        <a:latin typeface="+mn-lt"/>
                      </a:endParaRPr>
                    </a:p>
                    <a:p>
                      <a:pPr marL="0" marR="0" lvl="0" indent="0" algn="ctr" rtl="0">
                        <a:lnSpc>
                          <a:spcPct val="100000"/>
                        </a:lnSpc>
                        <a:spcBef>
                          <a:spcPts val="0"/>
                        </a:spcBef>
                        <a:spcAft>
                          <a:spcPts val="0"/>
                        </a:spcAft>
                        <a:buClr>
                          <a:srgbClr val="000000"/>
                        </a:buClr>
                        <a:buSzPts val="1800"/>
                        <a:buFont typeface="Arial"/>
                        <a:buNone/>
                      </a:pPr>
                      <a:r>
                        <a:rPr lang="en" sz="1800" b="1" u="none" strike="noStrike" cap="none">
                          <a:latin typeface="+mn-lt"/>
                        </a:rPr>
                        <a:t>Structures &amp; Skills</a:t>
                      </a:r>
                      <a:endParaRPr sz="1800" b="1" u="none" strike="noStrike" cap="none">
                        <a:latin typeface="+mn-lt"/>
                      </a:endParaRPr>
                    </a:p>
                  </a:txBody>
                  <a:tcPr marL="91425" marR="91425" marT="91425" marB="91425">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1800"/>
                        <a:buFont typeface="Arial"/>
                        <a:buNone/>
                      </a:pPr>
                      <a:r>
                        <a:rPr lang="en" sz="1800" b="1" u="none" strike="noStrike" cap="none">
                          <a:latin typeface="+mn-lt"/>
                          <a:cs typeface="Calibri" panose="020F0502020204030204" pitchFamily="34" charset="0"/>
                        </a:rPr>
                        <a:t>Group Processes for Impactful Collaboration </a:t>
                      </a:r>
                      <a:endParaRPr sz="1800" b="1" u="none" strike="noStrike" cap="none">
                        <a:latin typeface="+mn-lt"/>
                      </a:endParaRPr>
                    </a:p>
                  </a:txBody>
                  <a:tcPr marL="91425" marR="91425" marT="91425" marB="91425">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448899">
                <a:tc>
                  <a:txBody>
                    <a:bodyPr/>
                    <a:lstStyle/>
                    <a:p>
                      <a:pPr marL="393700" marR="0" lvl="0" indent="-285750" algn="l" rtl="0">
                        <a:lnSpc>
                          <a:spcPct val="115000"/>
                        </a:lnSpc>
                        <a:spcBef>
                          <a:spcPts val="0"/>
                        </a:spcBef>
                        <a:spcAft>
                          <a:spcPts val="0"/>
                        </a:spcAft>
                        <a:buClr>
                          <a:schemeClr val="dk1"/>
                        </a:buClr>
                        <a:buSzPts val="1900"/>
                        <a:buFont typeface="Arial" panose="020B0604020202020204" pitchFamily="34" charset="0"/>
                        <a:buChar char="•"/>
                      </a:pPr>
                      <a:r>
                        <a:rPr lang="en" sz="1800" u="none" strike="noStrike" cap="none">
                          <a:solidFill>
                            <a:schemeClr val="dk1"/>
                          </a:solidFill>
                          <a:latin typeface="+mn-lt"/>
                          <a:cs typeface="Calibri" panose="020F0502020204030204" pitchFamily="34" charset="0"/>
                        </a:rPr>
                        <a:t>Purpose/Goals</a:t>
                      </a:r>
                      <a:endParaRPr sz="1800" u="none" strike="noStrike" cap="none">
                        <a:solidFill>
                          <a:schemeClr val="dk1"/>
                        </a:solidFill>
                        <a:latin typeface="+mn-lt"/>
                      </a:endParaRPr>
                    </a:p>
                    <a:p>
                      <a:pPr marL="393700" marR="0" lvl="0" indent="-285750" algn="l" rtl="0">
                        <a:lnSpc>
                          <a:spcPct val="115000"/>
                        </a:lnSpc>
                        <a:spcBef>
                          <a:spcPts val="0"/>
                        </a:spcBef>
                        <a:spcAft>
                          <a:spcPts val="0"/>
                        </a:spcAft>
                        <a:buClr>
                          <a:schemeClr val="dk1"/>
                        </a:buClr>
                        <a:buSzPts val="1900"/>
                        <a:buFont typeface="Arial" panose="020B0604020202020204" pitchFamily="34" charset="0"/>
                        <a:buChar char="•"/>
                      </a:pPr>
                      <a:r>
                        <a:rPr lang="en" sz="1800" u="none" strike="noStrike" cap="none">
                          <a:solidFill>
                            <a:schemeClr val="dk1"/>
                          </a:solidFill>
                          <a:latin typeface="+mn-lt"/>
                        </a:rPr>
                        <a:t>Trust</a:t>
                      </a:r>
                      <a:endParaRPr sz="1800" u="none" strike="noStrike" cap="none">
                        <a:solidFill>
                          <a:schemeClr val="dk1"/>
                        </a:solidFill>
                        <a:latin typeface="+mn-lt"/>
                      </a:endParaRPr>
                    </a:p>
                    <a:p>
                      <a:pPr marL="393700" marR="0" lvl="0" indent="-285750" algn="l" rtl="0">
                        <a:lnSpc>
                          <a:spcPct val="115000"/>
                        </a:lnSpc>
                        <a:spcBef>
                          <a:spcPts val="0"/>
                        </a:spcBef>
                        <a:spcAft>
                          <a:spcPts val="0"/>
                        </a:spcAft>
                        <a:buClr>
                          <a:schemeClr val="dk1"/>
                        </a:buClr>
                        <a:buSzPts val="1900"/>
                        <a:buFont typeface="Arial" panose="020B0604020202020204" pitchFamily="34" charset="0"/>
                        <a:buChar char="•"/>
                      </a:pPr>
                      <a:r>
                        <a:rPr lang="en" sz="1800" u="none" strike="noStrike" cap="none">
                          <a:solidFill>
                            <a:schemeClr val="dk1"/>
                          </a:solidFill>
                          <a:latin typeface="+mn-lt"/>
                        </a:rPr>
                        <a:t>Communication</a:t>
                      </a:r>
                      <a:endParaRPr sz="1000" u="none" strike="noStrike" cap="none">
                        <a:latin typeface="+mn-lt"/>
                      </a:endParaRPr>
                    </a:p>
                  </a:txBody>
                  <a:tcPr marL="91425" marR="91425" marT="91425" marB="91425">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393700" marR="0" lvl="0" indent="-285750" algn="l" rtl="0">
                        <a:lnSpc>
                          <a:spcPct val="115000"/>
                        </a:lnSpc>
                        <a:spcBef>
                          <a:spcPts val="0"/>
                        </a:spcBef>
                        <a:spcAft>
                          <a:spcPts val="0"/>
                        </a:spcAft>
                        <a:buClr>
                          <a:schemeClr val="dk1"/>
                        </a:buClr>
                        <a:buSzPts val="1900"/>
                        <a:buFont typeface="Arial" panose="020B0604020202020204" pitchFamily="34" charset="0"/>
                        <a:buChar char="•"/>
                      </a:pPr>
                      <a:r>
                        <a:rPr lang="en" sz="1800" u="none" strike="noStrike" cap="none">
                          <a:solidFill>
                            <a:schemeClr val="dk1"/>
                          </a:solidFill>
                          <a:latin typeface="+mn-lt"/>
                          <a:cs typeface="Calibri" panose="020F0502020204030204" pitchFamily="34" charset="0"/>
                        </a:rPr>
                        <a:t>Team Configurations</a:t>
                      </a:r>
                      <a:endParaRPr sz="1800" u="none" strike="noStrike" cap="none">
                        <a:solidFill>
                          <a:schemeClr val="dk1"/>
                        </a:solidFill>
                        <a:latin typeface="+mn-lt"/>
                      </a:endParaRPr>
                    </a:p>
                    <a:p>
                      <a:pPr marL="393700" marR="0" lvl="0" indent="-285750" algn="l" rtl="0">
                        <a:lnSpc>
                          <a:spcPct val="115000"/>
                        </a:lnSpc>
                        <a:spcBef>
                          <a:spcPts val="0"/>
                        </a:spcBef>
                        <a:spcAft>
                          <a:spcPts val="0"/>
                        </a:spcAft>
                        <a:buClr>
                          <a:schemeClr val="dk1"/>
                        </a:buClr>
                        <a:buSzPts val="1900"/>
                        <a:buFont typeface="Arial" panose="020B0604020202020204" pitchFamily="34" charset="0"/>
                        <a:buChar char="•"/>
                      </a:pPr>
                      <a:r>
                        <a:rPr lang="en" sz="1800" u="none" strike="noStrike" cap="none">
                          <a:solidFill>
                            <a:schemeClr val="dk1"/>
                          </a:solidFill>
                          <a:latin typeface="+mn-lt"/>
                        </a:rPr>
                        <a:t>Time</a:t>
                      </a:r>
                      <a:endParaRPr sz="1800" u="none" strike="noStrike" cap="none">
                        <a:solidFill>
                          <a:schemeClr val="dk1"/>
                        </a:solidFill>
                        <a:latin typeface="+mn-lt"/>
                      </a:endParaRPr>
                    </a:p>
                    <a:p>
                      <a:pPr marL="393700" marR="0" lvl="0" indent="-285750" algn="l" rtl="0">
                        <a:lnSpc>
                          <a:spcPct val="115000"/>
                        </a:lnSpc>
                        <a:spcBef>
                          <a:spcPts val="0"/>
                        </a:spcBef>
                        <a:spcAft>
                          <a:spcPts val="0"/>
                        </a:spcAft>
                        <a:buClr>
                          <a:schemeClr val="dk1"/>
                        </a:buClr>
                        <a:buSzPts val="1900"/>
                        <a:buFont typeface="Arial" panose="020B0604020202020204" pitchFamily="34" charset="0"/>
                        <a:buChar char="•"/>
                      </a:pPr>
                      <a:r>
                        <a:rPr lang="en" sz="1800" u="none" strike="noStrike" cap="none">
                          <a:solidFill>
                            <a:schemeClr val="dk1"/>
                          </a:solidFill>
                          <a:latin typeface="+mn-lt"/>
                        </a:rPr>
                        <a:t>Roles</a:t>
                      </a:r>
                      <a:endParaRPr sz="1800" u="none" strike="noStrike" cap="none">
                        <a:solidFill>
                          <a:schemeClr val="dk1"/>
                        </a:solidFill>
                        <a:latin typeface="+mn-lt"/>
                      </a:endParaRPr>
                    </a:p>
                    <a:p>
                      <a:pPr marL="393700" marR="0" lvl="0" indent="-285750" algn="l" rtl="0">
                        <a:lnSpc>
                          <a:spcPct val="115000"/>
                        </a:lnSpc>
                        <a:spcBef>
                          <a:spcPts val="0"/>
                        </a:spcBef>
                        <a:spcAft>
                          <a:spcPts val="0"/>
                        </a:spcAft>
                        <a:buClr>
                          <a:schemeClr val="dk1"/>
                        </a:buClr>
                        <a:buSzPts val="1900"/>
                        <a:buFont typeface="Arial" panose="020B0604020202020204" pitchFamily="34" charset="0"/>
                        <a:buChar char="•"/>
                      </a:pPr>
                      <a:r>
                        <a:rPr lang="en" sz="1800" u="none" strike="noStrike" cap="none">
                          <a:solidFill>
                            <a:schemeClr val="dk1"/>
                          </a:solidFill>
                          <a:latin typeface="+mn-lt"/>
                        </a:rPr>
                        <a:t>Collaborative Skills</a:t>
                      </a:r>
                      <a:endParaRPr sz="1800" u="none" strike="noStrike" cap="none">
                        <a:solidFill>
                          <a:schemeClr val="dk1"/>
                        </a:solidFill>
                        <a:latin typeface="+mn-lt"/>
                      </a:endParaRPr>
                    </a:p>
                  </a:txBody>
                  <a:tcPr marL="91425" marR="91425" marT="91425" marB="91425">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393700" marR="0" lvl="0" indent="-285750" algn="l" rtl="0">
                        <a:lnSpc>
                          <a:spcPct val="115000"/>
                        </a:lnSpc>
                        <a:spcBef>
                          <a:spcPts val="0"/>
                        </a:spcBef>
                        <a:spcAft>
                          <a:spcPts val="0"/>
                        </a:spcAft>
                        <a:buClr>
                          <a:schemeClr val="dk1"/>
                        </a:buClr>
                        <a:buSzPts val="1900"/>
                        <a:buFont typeface="Arial" panose="020B0604020202020204" pitchFamily="34" charset="0"/>
                        <a:buChar char="•"/>
                      </a:pPr>
                      <a:r>
                        <a:rPr lang="en" sz="1800" u="none" strike="noStrike" cap="none">
                          <a:solidFill>
                            <a:schemeClr val="dk1"/>
                          </a:solidFill>
                          <a:latin typeface="+mn-lt"/>
                          <a:cs typeface="Calibri" panose="020F0502020204030204" pitchFamily="34" charset="0"/>
                        </a:rPr>
                        <a:t>Agendas/Minutes</a:t>
                      </a:r>
                      <a:endParaRPr sz="1800" u="none" strike="noStrike" cap="none">
                        <a:solidFill>
                          <a:schemeClr val="dk1"/>
                        </a:solidFill>
                        <a:latin typeface="+mn-lt"/>
                      </a:endParaRPr>
                    </a:p>
                    <a:p>
                      <a:pPr marL="393700" marR="0" lvl="0" indent="-285750" algn="l" rtl="0">
                        <a:lnSpc>
                          <a:spcPct val="115000"/>
                        </a:lnSpc>
                        <a:spcBef>
                          <a:spcPts val="0"/>
                        </a:spcBef>
                        <a:spcAft>
                          <a:spcPts val="0"/>
                        </a:spcAft>
                        <a:buClr>
                          <a:schemeClr val="dk1"/>
                        </a:buClr>
                        <a:buSzPts val="1900"/>
                        <a:buFont typeface="Arial" panose="020B0604020202020204" pitchFamily="34" charset="0"/>
                        <a:buChar char="•"/>
                      </a:pPr>
                      <a:r>
                        <a:rPr lang="en" sz="1800">
                          <a:solidFill>
                            <a:schemeClr val="dk1"/>
                          </a:solidFill>
                          <a:latin typeface="+mn-lt"/>
                        </a:rPr>
                        <a:t>Norms</a:t>
                      </a:r>
                      <a:endParaRPr sz="1800">
                        <a:solidFill>
                          <a:schemeClr val="dk1"/>
                        </a:solidFill>
                        <a:latin typeface="+mn-lt"/>
                      </a:endParaRPr>
                    </a:p>
                    <a:p>
                      <a:pPr marL="393700" marR="0" lvl="0" indent="-285750" algn="l" rtl="0">
                        <a:lnSpc>
                          <a:spcPct val="115000"/>
                        </a:lnSpc>
                        <a:spcBef>
                          <a:spcPts val="0"/>
                        </a:spcBef>
                        <a:spcAft>
                          <a:spcPts val="0"/>
                        </a:spcAft>
                        <a:buClr>
                          <a:schemeClr val="dk1"/>
                        </a:buClr>
                        <a:buSzPts val="1900"/>
                        <a:buFont typeface="Arial" panose="020B0604020202020204" pitchFamily="34" charset="0"/>
                        <a:buChar char="•"/>
                      </a:pPr>
                      <a:r>
                        <a:rPr lang="en" sz="1800">
                          <a:solidFill>
                            <a:schemeClr val="dk1"/>
                          </a:solidFill>
                          <a:latin typeface="+mn-lt"/>
                        </a:rPr>
                        <a:t>Consensus</a:t>
                      </a:r>
                      <a:endParaRPr sz="1800">
                        <a:solidFill>
                          <a:schemeClr val="dk1"/>
                        </a:solidFill>
                        <a:latin typeface="+mn-lt"/>
                      </a:endParaRPr>
                    </a:p>
                    <a:p>
                      <a:pPr marL="393700" marR="0" lvl="0" indent="-285750" algn="l" rtl="0">
                        <a:lnSpc>
                          <a:spcPct val="115000"/>
                        </a:lnSpc>
                        <a:spcBef>
                          <a:spcPts val="0"/>
                        </a:spcBef>
                        <a:spcAft>
                          <a:spcPts val="0"/>
                        </a:spcAft>
                        <a:buClr>
                          <a:schemeClr val="dk1"/>
                        </a:buClr>
                        <a:buSzPts val="1900"/>
                        <a:buFont typeface="Arial" panose="020B0604020202020204" pitchFamily="34" charset="0"/>
                        <a:buChar char="•"/>
                      </a:pPr>
                      <a:r>
                        <a:rPr lang="en" sz="1800" u="none" strike="noStrike" cap="none">
                          <a:solidFill>
                            <a:schemeClr val="dk1"/>
                          </a:solidFill>
                          <a:latin typeface="+mn-lt"/>
                        </a:rPr>
                        <a:t>Protocol</a:t>
                      </a:r>
                      <a:endParaRPr sz="1800" u="none" strike="noStrike" cap="none">
                        <a:solidFill>
                          <a:schemeClr val="dk1"/>
                        </a:solidFill>
                        <a:latin typeface="+mn-lt"/>
                      </a:endParaRPr>
                    </a:p>
                  </a:txBody>
                  <a:tcPr marL="91425" marR="91425" marT="91425" marB="91425">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0">
          <a:extLst>
            <a:ext uri="{FF2B5EF4-FFF2-40B4-BE49-F238E27FC236}">
              <a16:creationId xmlns:a16="http://schemas.microsoft.com/office/drawing/2014/main" id="{1D4B18D9-4A0C-469A-2B3B-C7491BE133CB}"/>
            </a:ext>
          </a:extLst>
        </p:cNvPr>
        <p:cNvGrpSpPr/>
        <p:nvPr/>
      </p:nvGrpSpPr>
      <p:grpSpPr>
        <a:xfrm>
          <a:off x="0" y="0"/>
          <a:ext cx="0" cy="0"/>
          <a:chOff x="0" y="0"/>
          <a:chExt cx="0" cy="0"/>
        </a:xfrm>
      </p:grpSpPr>
      <p:sp>
        <p:nvSpPr>
          <p:cNvPr id="471" name="Google Shape;471;p14">
            <a:extLst>
              <a:ext uri="{FF2B5EF4-FFF2-40B4-BE49-F238E27FC236}">
                <a16:creationId xmlns:a16="http://schemas.microsoft.com/office/drawing/2014/main" id="{9D639317-FB59-821B-4068-C99F1822D89C}"/>
              </a:ext>
            </a:extLst>
          </p:cNvPr>
          <p:cNvSpPr txBox="1">
            <a:spLocks noGrp="1"/>
          </p:cNvSpPr>
          <p:nvPr>
            <p:ph type="title"/>
          </p:nvPr>
        </p:nvSpPr>
        <p:spPr>
          <a:noFill/>
          <a:ln>
            <a:noFill/>
          </a:ln>
        </p:spPr>
        <p:txBody>
          <a:bodyPr spcFirstLastPara="1" wrap="square" lIns="91425" tIns="91425" rIns="91425" bIns="91425" anchor="t" anchorCtr="0">
            <a:noAutofit/>
          </a:bodyPr>
          <a:lstStyle/>
          <a:p>
            <a:pPr lvl="0"/>
            <a:r>
              <a:rPr lang="en-US"/>
              <a:t>Collaboration </a:t>
            </a:r>
            <a:r>
              <a:rPr lang="en-US">
                <a:solidFill>
                  <a:srgbClr val="00A89E"/>
                </a:solidFill>
              </a:rPr>
              <a:t>Improves</a:t>
            </a:r>
            <a:r>
              <a:rPr lang="en-US"/>
              <a:t> Teacher Retention</a:t>
            </a:r>
          </a:p>
        </p:txBody>
      </p:sp>
      <p:sp>
        <p:nvSpPr>
          <p:cNvPr id="472" name="Google Shape;472;p14">
            <a:extLst>
              <a:ext uri="{FF2B5EF4-FFF2-40B4-BE49-F238E27FC236}">
                <a16:creationId xmlns:a16="http://schemas.microsoft.com/office/drawing/2014/main" id="{5461B24B-37F8-3268-B7A9-741C495900CD}"/>
              </a:ext>
            </a:extLst>
          </p:cNvPr>
          <p:cNvSpPr txBox="1">
            <a:spLocks noGrp="1"/>
          </p:cNvSpPr>
          <p:nvPr>
            <p:ph idx="1"/>
          </p:nvPr>
        </p:nvSpPr>
        <p:spPr>
          <a:xfrm>
            <a:off x="630936" y="1005840"/>
            <a:ext cx="3664240" cy="1821180"/>
          </a:xfrm>
          <a:noFill/>
          <a:ln>
            <a:noFill/>
          </a:ln>
        </p:spPr>
        <p:txBody>
          <a:bodyPr spcFirstLastPara="1" wrap="square" lIns="91425" tIns="91425" rIns="91425" bIns="91425" anchor="t" anchorCtr="0">
            <a:normAutofit/>
          </a:bodyPr>
          <a:lstStyle/>
          <a:p>
            <a:pPr marL="68580" lvl="0" indent="0">
              <a:buNone/>
            </a:pPr>
            <a:r>
              <a:rPr lang="en-US" sz="2000"/>
              <a:t>When collaboration is high, there is no statistical difference in teacher turnover between high-poverty and low-poverty schools.</a:t>
            </a:r>
          </a:p>
        </p:txBody>
      </p:sp>
      <p:pic>
        <p:nvPicPr>
          <p:cNvPr id="9" name="Graphic 8" descr="An illustration of a bar chart with three bars that each increase and an arrow going upwards. Between two of the bars are two people working together. ">
            <a:extLst>
              <a:ext uri="{FF2B5EF4-FFF2-40B4-BE49-F238E27FC236}">
                <a16:creationId xmlns:a16="http://schemas.microsoft.com/office/drawing/2014/main" id="{055841E3-C309-E38A-5BB6-C31761ECA2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02282" y="852487"/>
            <a:ext cx="4467225" cy="3438525"/>
          </a:xfrm>
          <a:prstGeom prst="rect">
            <a:avLst/>
          </a:prstGeom>
        </p:spPr>
      </p:pic>
      <p:sp>
        <p:nvSpPr>
          <p:cNvPr id="5" name="TextBox 4">
            <a:extLst>
              <a:ext uri="{FF2B5EF4-FFF2-40B4-BE49-F238E27FC236}">
                <a16:creationId xmlns:a16="http://schemas.microsoft.com/office/drawing/2014/main" id="{651A6E45-F1A8-9AA6-E025-F4D0D2D2D45C}"/>
              </a:ext>
            </a:extLst>
          </p:cNvPr>
          <p:cNvSpPr txBox="1"/>
          <p:nvPr/>
        </p:nvSpPr>
        <p:spPr>
          <a:xfrm>
            <a:off x="4104552" y="3058585"/>
            <a:ext cx="1059925" cy="1169551"/>
          </a:xfrm>
          <a:prstGeom prst="rect">
            <a:avLst/>
          </a:prstGeom>
          <a:noFill/>
        </p:spPr>
        <p:txBody>
          <a:bodyPr wrap="square" rtlCol="0">
            <a:spAutoFit/>
          </a:bodyPr>
          <a:lstStyle/>
          <a:p>
            <a:pPr algn="ctr"/>
            <a:r>
              <a:rPr lang="en-US" b="1">
                <a:solidFill>
                  <a:schemeClr val="bg1"/>
                </a:solidFill>
                <a:latin typeface="+mn-lt"/>
                <a:cs typeface="Calibri" panose="020F0502020204030204" pitchFamily="34" charset="0"/>
              </a:rPr>
              <a:t>Teacher Retention in High Poverty Districts</a:t>
            </a:r>
            <a:endParaRPr lang="en-US">
              <a:solidFill>
                <a:schemeClr val="bg1"/>
              </a:solidFill>
              <a:latin typeface="+mn-lt"/>
              <a:cs typeface="Calibri" panose="020F0502020204030204" pitchFamily="34" charset="0"/>
            </a:endParaRPr>
          </a:p>
        </p:txBody>
      </p:sp>
      <p:sp>
        <p:nvSpPr>
          <p:cNvPr id="6" name="TextBox 5">
            <a:extLst>
              <a:ext uri="{FF2B5EF4-FFF2-40B4-BE49-F238E27FC236}">
                <a16:creationId xmlns:a16="http://schemas.microsoft.com/office/drawing/2014/main" id="{EEA6BFBC-FE69-B2B0-D6B9-0E0E4718A2AD}"/>
              </a:ext>
            </a:extLst>
          </p:cNvPr>
          <p:cNvSpPr txBox="1"/>
          <p:nvPr/>
        </p:nvSpPr>
        <p:spPr>
          <a:xfrm>
            <a:off x="5237400" y="3058585"/>
            <a:ext cx="1062449" cy="1169551"/>
          </a:xfrm>
          <a:prstGeom prst="rect">
            <a:avLst/>
          </a:prstGeom>
          <a:noFill/>
        </p:spPr>
        <p:txBody>
          <a:bodyPr wrap="square" rtlCol="0">
            <a:spAutoFit/>
          </a:bodyPr>
          <a:lstStyle/>
          <a:p>
            <a:pPr algn="ctr"/>
            <a:r>
              <a:rPr lang="en-US" b="1">
                <a:solidFill>
                  <a:schemeClr val="bg1"/>
                </a:solidFill>
                <a:latin typeface="+mn-lt"/>
                <a:cs typeface="Calibri" panose="020F0502020204030204" pitchFamily="34" charset="0"/>
              </a:rPr>
              <a:t>Teacher Retention in Low Poverty Districts</a:t>
            </a:r>
            <a:endParaRPr lang="en-US">
              <a:solidFill>
                <a:schemeClr val="bg1"/>
              </a:solidFill>
              <a:latin typeface="+mn-lt"/>
              <a:cs typeface="Calibri" panose="020F0502020204030204" pitchFamily="34" charset="0"/>
            </a:endParaRPr>
          </a:p>
        </p:txBody>
      </p:sp>
      <p:sp>
        <p:nvSpPr>
          <p:cNvPr id="13" name="TextBox 12">
            <a:extLst>
              <a:ext uri="{FF2B5EF4-FFF2-40B4-BE49-F238E27FC236}">
                <a16:creationId xmlns:a16="http://schemas.microsoft.com/office/drawing/2014/main" id="{9A838C60-E38F-BB98-872F-5BB4D1697D5D}"/>
              </a:ext>
            </a:extLst>
          </p:cNvPr>
          <p:cNvSpPr txBox="1"/>
          <p:nvPr/>
        </p:nvSpPr>
        <p:spPr>
          <a:xfrm>
            <a:off x="7188142" y="2650819"/>
            <a:ext cx="1222483" cy="1600438"/>
          </a:xfrm>
          <a:prstGeom prst="rect">
            <a:avLst/>
          </a:prstGeom>
          <a:noFill/>
        </p:spPr>
        <p:txBody>
          <a:bodyPr wrap="square" rtlCol="0">
            <a:spAutoFit/>
          </a:bodyPr>
          <a:lstStyle/>
          <a:p>
            <a:pPr algn="ctr"/>
            <a:r>
              <a:rPr lang="en-US" b="1">
                <a:solidFill>
                  <a:schemeClr val="bg1"/>
                </a:solidFill>
                <a:latin typeface="+mn-lt"/>
                <a:cs typeface="Calibri" panose="020F0502020204030204" pitchFamily="34" charset="0"/>
              </a:rPr>
              <a:t>Teacher Retention in</a:t>
            </a:r>
          </a:p>
          <a:p>
            <a:pPr algn="ctr"/>
            <a:r>
              <a:rPr lang="en-US" b="1">
                <a:solidFill>
                  <a:schemeClr val="bg1"/>
                </a:solidFill>
                <a:latin typeface="+mn-lt"/>
                <a:cs typeface="Calibri" panose="020F0502020204030204" pitchFamily="34" charset="0"/>
              </a:rPr>
              <a:t>Districts</a:t>
            </a:r>
          </a:p>
          <a:p>
            <a:pPr algn="ctr"/>
            <a:r>
              <a:rPr lang="en-US" b="1">
                <a:solidFill>
                  <a:schemeClr val="bg1"/>
                </a:solidFill>
                <a:latin typeface="+mn-lt"/>
                <a:cs typeface="Calibri" panose="020F0502020204030204" pitchFamily="34" charset="0"/>
              </a:rPr>
              <a:t>With High Collaboration (regardless of poverty rate) </a:t>
            </a:r>
            <a:endParaRPr lang="en-US">
              <a:solidFill>
                <a:schemeClr val="bg1"/>
              </a:solidFill>
              <a:latin typeface="+mn-lt"/>
              <a:cs typeface="Calibri" panose="020F0502020204030204" pitchFamily="34" charset="0"/>
            </a:endParaRPr>
          </a:p>
        </p:txBody>
      </p:sp>
      <p:sp>
        <p:nvSpPr>
          <p:cNvPr id="2" name="TextBox 1">
            <a:extLst>
              <a:ext uri="{FF2B5EF4-FFF2-40B4-BE49-F238E27FC236}">
                <a16:creationId xmlns:a16="http://schemas.microsoft.com/office/drawing/2014/main" id="{D43E7ACF-409A-45A5-E356-1A6CC16D27DF}"/>
              </a:ext>
            </a:extLst>
          </p:cNvPr>
          <p:cNvSpPr txBox="1"/>
          <p:nvPr/>
        </p:nvSpPr>
        <p:spPr>
          <a:xfrm>
            <a:off x="450057" y="4663398"/>
            <a:ext cx="8065008" cy="276999"/>
          </a:xfrm>
          <a:prstGeom prst="rect">
            <a:avLst/>
          </a:prstGeom>
          <a:noFill/>
        </p:spPr>
        <p:txBody>
          <a:bodyPr wrap="square">
            <a:spAutoFit/>
          </a:bodyPr>
          <a:lstStyle/>
          <a:p>
            <a:pPr algn="r"/>
            <a:r>
              <a:rPr lang="en-US" sz="1200">
                <a:latin typeface="+mn-lt"/>
                <a:cs typeface="Calibri" panose="020F0502020204030204" pitchFamily="34" charset="0"/>
              </a:rPr>
              <a:t>(Adapted from Rubinstein, 2014)</a:t>
            </a:r>
          </a:p>
        </p:txBody>
      </p:sp>
    </p:spTree>
    <p:extLst>
      <p:ext uri="{BB962C8B-B14F-4D97-AF65-F5344CB8AC3E}">
        <p14:creationId xmlns:p14="http://schemas.microsoft.com/office/powerpoint/2010/main" val="39080598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16"/>
          <p:cNvSpPr txBox="1">
            <a:spLocks noGrp="1"/>
          </p:cNvSpPr>
          <p:nvPr>
            <p:ph type="title"/>
          </p:nvPr>
        </p:nvSpPr>
        <p:spPr>
          <a:xfrm>
            <a:off x="628650" y="126534"/>
            <a:ext cx="7886700" cy="82296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r>
              <a:rPr lang="en" sz="3600"/>
              <a:t>Interdependent Team Structures</a:t>
            </a:r>
            <a:endParaRPr sz="3600"/>
          </a:p>
        </p:txBody>
      </p:sp>
      <p:sp>
        <p:nvSpPr>
          <p:cNvPr id="6" name="Rectangle: Rounded Corners 5">
            <a:extLst>
              <a:ext uri="{FF2B5EF4-FFF2-40B4-BE49-F238E27FC236}">
                <a16:creationId xmlns:a16="http://schemas.microsoft.com/office/drawing/2014/main" id="{A15A8F5C-1977-ACA0-1D9D-576C5E52053A}"/>
              </a:ext>
            </a:extLst>
          </p:cNvPr>
          <p:cNvSpPr/>
          <p:nvPr/>
        </p:nvSpPr>
        <p:spPr>
          <a:xfrm>
            <a:off x="3049063" y="872375"/>
            <a:ext cx="2866993" cy="1723531"/>
          </a:xfrm>
          <a:prstGeom prst="roundRect">
            <a:avLst/>
          </a:prstGeom>
          <a:solidFill>
            <a:schemeClr val="accent5">
              <a:lumMod val="20000"/>
              <a:lumOff val="80000"/>
            </a:schemeClr>
          </a:solidFill>
          <a:ln w="28575">
            <a:solidFill>
              <a:schemeClr val="accent5"/>
            </a:solidFill>
          </a:ln>
        </p:spPr>
        <p:style>
          <a:lnRef idx="1">
            <a:schemeClr val="accent6"/>
          </a:lnRef>
          <a:fillRef idx="2">
            <a:schemeClr val="accent6"/>
          </a:fillRef>
          <a:effectRef idx="1">
            <a:schemeClr val="accent6"/>
          </a:effectRef>
          <a:fontRef idx="minor">
            <a:schemeClr val="dk1"/>
          </a:fontRef>
        </p:style>
        <p:txBody>
          <a:bodyPr wrap="square" lIns="0" rIns="0" rtlCol="0" anchor="ctr"/>
          <a:lstStyle/>
          <a:p>
            <a:pPr algn="ctr"/>
            <a:r>
              <a:rPr lang="en-US" sz="2400" b="1"/>
              <a:t>District Leadership Team</a:t>
            </a:r>
          </a:p>
        </p:txBody>
      </p:sp>
      <p:sp>
        <p:nvSpPr>
          <p:cNvPr id="4" name="Rectangle: Rounded Corners 3">
            <a:extLst>
              <a:ext uri="{FF2B5EF4-FFF2-40B4-BE49-F238E27FC236}">
                <a16:creationId xmlns:a16="http://schemas.microsoft.com/office/drawing/2014/main" id="{02546437-EB58-1588-A179-FC0D8E5A18EC}"/>
              </a:ext>
            </a:extLst>
          </p:cNvPr>
          <p:cNvSpPr/>
          <p:nvPr/>
        </p:nvSpPr>
        <p:spPr>
          <a:xfrm>
            <a:off x="1454914" y="2699548"/>
            <a:ext cx="2866994" cy="1886732"/>
          </a:xfrm>
          <a:prstGeom prst="roundRect">
            <a:avLst/>
          </a:prstGeom>
          <a:solidFill>
            <a:schemeClr val="accent5">
              <a:lumMod val="20000"/>
              <a:lumOff val="80000"/>
            </a:schemeClr>
          </a:solidFill>
          <a:ln w="28575">
            <a:solidFill>
              <a:schemeClr val="accent5"/>
            </a:solidFill>
          </a:ln>
        </p:spPr>
        <p:style>
          <a:lnRef idx="1">
            <a:schemeClr val="accent6"/>
          </a:lnRef>
          <a:fillRef idx="2">
            <a:schemeClr val="accent6"/>
          </a:fillRef>
          <a:effectRef idx="1">
            <a:schemeClr val="accent6"/>
          </a:effectRef>
          <a:fontRef idx="minor">
            <a:schemeClr val="dk1"/>
          </a:fontRef>
        </p:style>
        <p:txBody>
          <a:bodyPr lIns="0" rIns="0" rtlCol="0" anchor="ctr"/>
          <a:lstStyle/>
          <a:p>
            <a:pPr algn="ctr"/>
            <a:r>
              <a:rPr lang="en-US" sz="2400" b="1"/>
              <a:t>Building Leadership Team</a:t>
            </a:r>
          </a:p>
        </p:txBody>
      </p:sp>
      <p:sp>
        <p:nvSpPr>
          <p:cNvPr id="5" name="Rectangle: Rounded Corners 4">
            <a:extLst>
              <a:ext uri="{FF2B5EF4-FFF2-40B4-BE49-F238E27FC236}">
                <a16:creationId xmlns:a16="http://schemas.microsoft.com/office/drawing/2014/main" id="{3FF8DC38-EC86-BF03-1FCD-7E1A609E883B}"/>
              </a:ext>
            </a:extLst>
          </p:cNvPr>
          <p:cNvSpPr/>
          <p:nvPr/>
        </p:nvSpPr>
        <p:spPr>
          <a:xfrm>
            <a:off x="4800183" y="2699546"/>
            <a:ext cx="3144192" cy="1886732"/>
          </a:xfrm>
          <a:prstGeom prst="roundRect">
            <a:avLst/>
          </a:prstGeom>
          <a:solidFill>
            <a:schemeClr val="accent5">
              <a:lumMod val="20000"/>
              <a:lumOff val="80000"/>
            </a:schemeClr>
          </a:solidFill>
          <a:ln w="28575">
            <a:solidFill>
              <a:schemeClr val="accent5"/>
            </a:solidFill>
          </a:ln>
        </p:spPr>
        <p:style>
          <a:lnRef idx="1">
            <a:schemeClr val="accent6"/>
          </a:lnRef>
          <a:fillRef idx="2">
            <a:schemeClr val="accent6"/>
          </a:fillRef>
          <a:effectRef idx="1">
            <a:schemeClr val="accent6"/>
          </a:effectRef>
          <a:fontRef idx="minor">
            <a:schemeClr val="dk1"/>
          </a:fontRef>
        </p:style>
        <p:txBody>
          <a:bodyPr wrap="none" lIns="91440" rIns="274320" rtlCol="0" anchor="ctr"/>
          <a:lstStyle/>
          <a:p>
            <a:pPr algn="ctr"/>
            <a:r>
              <a:rPr lang="en-US" sz="2400" b="1"/>
              <a:t>     Teacher Teams</a:t>
            </a:r>
          </a:p>
          <a:p>
            <a:pPr marL="342900" lvl="3" indent="-342900">
              <a:buFont typeface="Arial" panose="020B0604020202020204" pitchFamily="34" charset="0"/>
              <a:buChar char="•"/>
            </a:pPr>
            <a:r>
              <a:rPr lang="en-US" sz="2000"/>
              <a:t>Grade level</a:t>
            </a:r>
          </a:p>
          <a:p>
            <a:pPr marL="342900" lvl="3" indent="-342900">
              <a:buFont typeface="Arial" panose="020B0604020202020204" pitchFamily="34" charset="0"/>
              <a:buChar char="•"/>
            </a:pPr>
            <a:r>
              <a:rPr lang="en-US" sz="2000"/>
              <a:t>Content</a:t>
            </a:r>
          </a:p>
          <a:p>
            <a:pPr marL="342900" lvl="3" indent="-342900">
              <a:buFont typeface="Arial" panose="020B0604020202020204" pitchFamily="34" charset="0"/>
              <a:buChar char="•"/>
            </a:pPr>
            <a:r>
              <a:rPr lang="en-US" sz="2000"/>
              <a:t>Behavior and academic </a:t>
            </a:r>
            <a:br>
              <a:rPr lang="en-US" sz="2000"/>
            </a:br>
            <a:r>
              <a:rPr lang="en-US" sz="2000"/>
              <a:t>interventions</a:t>
            </a:r>
          </a:p>
        </p:txBody>
      </p:sp>
      <p:sp>
        <p:nvSpPr>
          <p:cNvPr id="7" name="Rectangle: Rounded Corners 6">
            <a:extLst>
              <a:ext uri="{FF2B5EF4-FFF2-40B4-BE49-F238E27FC236}">
                <a16:creationId xmlns:a16="http://schemas.microsoft.com/office/drawing/2014/main" id="{8BB5924E-1AF9-E3C9-5A0D-2F164FD7FEB5}"/>
              </a:ext>
            </a:extLst>
          </p:cNvPr>
          <p:cNvSpPr/>
          <p:nvPr/>
        </p:nvSpPr>
        <p:spPr>
          <a:xfrm>
            <a:off x="3635271" y="2179520"/>
            <a:ext cx="1728132" cy="931178"/>
          </a:xfrm>
          <a:prstGeom prst="roundRect">
            <a:avLst/>
          </a:prstGeom>
          <a:solidFill>
            <a:srgbClr val="CBE2E0"/>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2400" b="1">
                <a:solidFill>
                  <a:schemeClr val="tx1"/>
                </a:solidFill>
                <a:latin typeface="+mj-lt"/>
              </a:rPr>
              <a:t>IMPACT</a:t>
            </a:r>
          </a:p>
        </p:txBody>
      </p:sp>
      <p:sp>
        <p:nvSpPr>
          <p:cNvPr id="3" name="TextBox 2">
            <a:extLst>
              <a:ext uri="{FF2B5EF4-FFF2-40B4-BE49-F238E27FC236}">
                <a16:creationId xmlns:a16="http://schemas.microsoft.com/office/drawing/2014/main" id="{0C054F12-FADA-FBD0-1BBA-9AF51794556A}"/>
              </a:ext>
            </a:extLst>
          </p:cNvPr>
          <p:cNvSpPr txBox="1"/>
          <p:nvPr/>
        </p:nvSpPr>
        <p:spPr>
          <a:xfrm>
            <a:off x="450057" y="4663398"/>
            <a:ext cx="8065008" cy="276999"/>
          </a:xfrm>
          <a:prstGeom prst="rect">
            <a:avLst/>
          </a:prstGeom>
          <a:noFill/>
        </p:spPr>
        <p:txBody>
          <a:bodyPr wrap="square" lIns="91440" tIns="45720" rIns="91440" bIns="45720" anchor="t">
            <a:spAutoFit/>
          </a:bodyPr>
          <a:lstStyle/>
          <a:p>
            <a:r>
              <a:rPr lang="en-US" sz="1200">
                <a:latin typeface="+mn-lt"/>
                <a:cs typeface="Calibri" panose="020F0502020204030204" pitchFamily="34" charset="0"/>
              </a:rPr>
              <a:t>(Adapted from Bloomberg &amp; Pitchford, 2016)</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1C2BF-FECA-F71E-BE01-CA2E273CAE62}"/>
            </a:ext>
          </a:extLst>
        </p:cNvPr>
        <p:cNvGrpSpPr/>
        <p:nvPr/>
      </p:nvGrpSpPr>
      <p:grpSpPr>
        <a:xfrm>
          <a:off x="0" y="0"/>
          <a:ext cx="0" cy="0"/>
          <a:chOff x="0" y="0"/>
          <a:chExt cx="0" cy="0"/>
        </a:xfrm>
      </p:grpSpPr>
      <p:sp>
        <p:nvSpPr>
          <p:cNvPr id="2" name="Google Shape;621;p32">
            <a:extLst>
              <a:ext uri="{FF2B5EF4-FFF2-40B4-BE49-F238E27FC236}">
                <a16:creationId xmlns:a16="http://schemas.microsoft.com/office/drawing/2014/main" id="{C4C6C1BC-73D9-E816-917B-5FF87D93793D}"/>
              </a:ext>
            </a:extLst>
          </p:cNvPr>
          <p:cNvSpPr txBox="1">
            <a:spLocks noGrp="1"/>
          </p:cNvSpPr>
          <p:nvPr>
            <p:ph type="title"/>
          </p:nvPr>
        </p:nvSpPr>
        <p:spPr>
          <a:xfrm>
            <a:off x="694752" y="273845"/>
            <a:ext cx="7886700" cy="82296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ts val="1100"/>
              <a:buFont typeface="Arial"/>
              <a:buNone/>
            </a:pPr>
            <a:r>
              <a:rPr lang="en" sz="3600" b="1" i="1"/>
              <a:t>Pre-Read: Teams and Collective Efficacy</a:t>
            </a:r>
            <a:endParaRPr/>
          </a:p>
        </p:txBody>
      </p:sp>
      <p:sp>
        <p:nvSpPr>
          <p:cNvPr id="8" name="Text Placeholder 7">
            <a:extLst>
              <a:ext uri="{FF2B5EF4-FFF2-40B4-BE49-F238E27FC236}">
                <a16:creationId xmlns:a16="http://schemas.microsoft.com/office/drawing/2014/main" id="{D5A3E6F8-EEFC-B923-FD7F-E9163FD04796}"/>
              </a:ext>
            </a:extLst>
          </p:cNvPr>
          <p:cNvSpPr>
            <a:spLocks noGrp="1"/>
          </p:cNvSpPr>
          <p:nvPr>
            <p:ph idx="1"/>
          </p:nvPr>
        </p:nvSpPr>
        <p:spPr>
          <a:xfrm>
            <a:off x="628650" y="1005840"/>
            <a:ext cx="7886700" cy="3054191"/>
          </a:xfrm>
        </p:spPr>
        <p:txBody>
          <a:bodyPr>
            <a:noAutofit/>
          </a:bodyPr>
          <a:lstStyle/>
          <a:p>
            <a:pPr marL="457200" marR="0" lvl="0" indent="-457200">
              <a:tabLst>
                <a:tab pos="457200" algn="l"/>
              </a:tabLst>
            </a:pPr>
            <a:r>
              <a:rPr lang="en-US" sz="2400" kern="100">
                <a:effectLst/>
                <a:ea typeface="Aptos" panose="020B0004020202020204" pitchFamily="34" charset="0"/>
                <a:cs typeface="Times New Roman" panose="02020603050405020304" pitchFamily="18" charset="0"/>
              </a:rPr>
              <a:t>What are the qualities of collaborative teams that have the greatest impact on student outcomes?</a:t>
            </a:r>
          </a:p>
          <a:p>
            <a:pPr marL="457200" indent="-457200">
              <a:tabLst>
                <a:tab pos="457200" algn="l"/>
              </a:tabLst>
            </a:pPr>
            <a:r>
              <a:rPr lang="en-US" sz="2400">
                <a:solidFill>
                  <a:schemeClr val="dk1"/>
                </a:solidFill>
              </a:rPr>
              <a:t>What is the difference between true collective efficacy and simply feeling good about collaboration? </a:t>
            </a:r>
          </a:p>
          <a:p>
            <a:pPr marL="457200" indent="-457200">
              <a:tabLst>
                <a:tab pos="457200" algn="l"/>
              </a:tabLst>
            </a:pPr>
            <a:r>
              <a:rPr lang="en-US" sz="2400">
                <a:solidFill>
                  <a:schemeClr val="dk1"/>
                </a:solidFill>
              </a:rPr>
              <a:t>How often do you and your colleagues engage in deep, reflective conversations about teaching practices? </a:t>
            </a:r>
            <a:r>
              <a:rPr lang="en-US" sz="2400" kern="100">
                <a:effectLst/>
                <a:ea typeface="Aptos" panose="020B0004020202020204" pitchFamily="34" charset="0"/>
                <a:cs typeface="Times New Roman" panose="02020603050405020304" pitchFamily="18" charset="0"/>
              </a:rPr>
              <a:t>                                           </a:t>
            </a:r>
            <a:endParaRPr lang="en-US" sz="2400"/>
          </a:p>
        </p:txBody>
      </p:sp>
      <p:sp>
        <p:nvSpPr>
          <p:cNvPr id="4" name="TextBox 3">
            <a:extLst>
              <a:ext uri="{FF2B5EF4-FFF2-40B4-BE49-F238E27FC236}">
                <a16:creationId xmlns:a16="http://schemas.microsoft.com/office/drawing/2014/main" id="{01DF0775-D54F-A2FF-F3DC-D6EDC3E2022B}"/>
              </a:ext>
            </a:extLst>
          </p:cNvPr>
          <p:cNvSpPr txBox="1"/>
          <p:nvPr/>
        </p:nvSpPr>
        <p:spPr>
          <a:xfrm>
            <a:off x="0" y="4053362"/>
            <a:ext cx="9144000" cy="338554"/>
          </a:xfrm>
          <a:prstGeom prst="rect">
            <a:avLst/>
          </a:prstGeom>
          <a:noFill/>
        </p:spPr>
        <p:txBody>
          <a:bodyPr wrap="square">
            <a:spAutoFit/>
          </a:bodyPr>
          <a:lstStyle/>
          <a:p>
            <a:pPr marL="0" lvl="0" indent="0" algn="ctr" rtl="0">
              <a:spcBef>
                <a:spcPts val="0"/>
              </a:spcBef>
              <a:spcAft>
                <a:spcPts val="0"/>
              </a:spcAft>
              <a:buNone/>
            </a:pPr>
            <a:r>
              <a:rPr lang="en-US" sz="1600" u="sng">
                <a:solidFill>
                  <a:schemeClr val="hlink"/>
                </a:solidFill>
                <a:latin typeface="Calibri" panose="020F0502020204030204" pitchFamily="34" charset="0"/>
                <a:cs typeface="Calibri" panose="020F0502020204030204" pitchFamily="34" charset="0"/>
                <a:hlinkClick r:id="rId3"/>
              </a:rPr>
              <a:t>www.solutiontree.com/blog/spotting-collaborative-teams-with-high-levels-of-collective-efficacy/</a:t>
            </a:r>
            <a:endParaRPr lang="en-US" sz="1600" u="sng">
              <a:solidFill>
                <a:schemeClr val="hlin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64472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54">
          <a:extLst>
            <a:ext uri="{FF2B5EF4-FFF2-40B4-BE49-F238E27FC236}">
              <a16:creationId xmlns:a16="http://schemas.microsoft.com/office/drawing/2014/main" id="{9F001E38-AB7B-933A-53F2-AD075ACDCC62}"/>
            </a:ext>
          </a:extLst>
        </p:cNvPr>
        <p:cNvGrpSpPr/>
        <p:nvPr/>
      </p:nvGrpSpPr>
      <p:grpSpPr>
        <a:xfrm>
          <a:off x="0" y="0"/>
          <a:ext cx="0" cy="0"/>
          <a:chOff x="0" y="0"/>
          <a:chExt cx="0" cy="0"/>
        </a:xfrm>
      </p:grpSpPr>
      <p:sp>
        <p:nvSpPr>
          <p:cNvPr id="555" name="Google Shape;555;p23">
            <a:extLst>
              <a:ext uri="{FF2B5EF4-FFF2-40B4-BE49-F238E27FC236}">
                <a16:creationId xmlns:a16="http://schemas.microsoft.com/office/drawing/2014/main" id="{3204FA24-EED1-B55D-0123-462EF42BBD61}"/>
              </a:ext>
            </a:extLst>
          </p:cNvPr>
          <p:cNvSpPr txBox="1">
            <a:spLocks noGrp="1"/>
          </p:cNvSpPr>
          <p:nvPr>
            <p:ph type="title"/>
          </p:nvPr>
        </p:nvSpPr>
        <p:spPr>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sz="3600"/>
              <a:t>High Impact Teams</a:t>
            </a:r>
            <a:endParaRPr sz="3600"/>
          </a:p>
        </p:txBody>
      </p:sp>
      <p:sp>
        <p:nvSpPr>
          <p:cNvPr id="8" name="Text Placeholder 7">
            <a:extLst>
              <a:ext uri="{FF2B5EF4-FFF2-40B4-BE49-F238E27FC236}">
                <a16:creationId xmlns:a16="http://schemas.microsoft.com/office/drawing/2014/main" id="{177F1BC4-F5F3-DFDE-C54B-BF3938E4F5C3}"/>
              </a:ext>
            </a:extLst>
          </p:cNvPr>
          <p:cNvSpPr>
            <a:spLocks noGrp="1"/>
          </p:cNvSpPr>
          <p:nvPr>
            <p:ph idx="1"/>
          </p:nvPr>
        </p:nvSpPr>
        <p:spPr/>
        <p:txBody>
          <a:bodyPr>
            <a:noAutofit/>
          </a:bodyPr>
          <a:lstStyle/>
          <a:p>
            <a:pPr marL="457200" marR="0" lvl="0" indent="-457200">
              <a:tabLst>
                <a:tab pos="457200" algn="l"/>
              </a:tabLst>
            </a:pPr>
            <a:r>
              <a:rPr lang="en-US" sz="2800" kern="100">
                <a:effectLst/>
                <a:ea typeface="Aptos" panose="020B0004020202020204" pitchFamily="34" charset="0"/>
                <a:cs typeface="Times New Roman" panose="02020603050405020304" pitchFamily="18" charset="0"/>
              </a:rPr>
              <a:t>Are intentional with a clear purpose</a:t>
            </a:r>
          </a:p>
          <a:p>
            <a:pPr marL="457200" marR="0" lvl="0" indent="-457200">
              <a:tabLst>
                <a:tab pos="457200" algn="l"/>
              </a:tabLst>
            </a:pPr>
            <a:r>
              <a:rPr lang="en-US" sz="2800" kern="100">
                <a:effectLst/>
                <a:ea typeface="Aptos" panose="020B0004020202020204" pitchFamily="34" charset="0"/>
                <a:cs typeface="Times New Roman" panose="02020603050405020304" pitchFamily="18" charset="0"/>
              </a:rPr>
              <a:t>Use intentional processes</a:t>
            </a:r>
          </a:p>
          <a:p>
            <a:pPr marL="457200" marR="0" lvl="0" indent="-457200">
              <a:tabLst>
                <a:tab pos="457200" algn="l"/>
              </a:tabLst>
            </a:pPr>
            <a:r>
              <a:rPr lang="en-US" sz="2800" kern="100">
                <a:effectLst/>
                <a:ea typeface="Aptos" panose="020B0004020202020204" pitchFamily="34" charset="0"/>
                <a:cs typeface="Times New Roman" panose="02020603050405020304" pitchFamily="18" charset="0"/>
              </a:rPr>
              <a:t>Are focused on discussion of high impact practices </a:t>
            </a:r>
          </a:p>
          <a:p>
            <a:pPr marL="457200" marR="0" lvl="0" indent="-457200">
              <a:tabLst>
                <a:tab pos="457200" algn="l"/>
              </a:tabLst>
            </a:pPr>
            <a:r>
              <a:rPr lang="en-US" sz="2800" kern="100">
                <a:ea typeface="Aptos" panose="020B0004020202020204" pitchFamily="34" charset="0"/>
                <a:cs typeface="Times New Roman" panose="02020603050405020304" pitchFamily="18" charset="0"/>
              </a:rPr>
              <a:t>B</a:t>
            </a:r>
            <a:r>
              <a:rPr lang="en-US" sz="2800" kern="100">
                <a:effectLst/>
                <a:ea typeface="Aptos" panose="020B0004020202020204" pitchFamily="34" charset="0"/>
                <a:cs typeface="Times New Roman" panose="02020603050405020304" pitchFamily="18" charset="0"/>
              </a:rPr>
              <a:t>uild a culture of shared responsibility and educator empowerment  </a:t>
            </a:r>
          </a:p>
          <a:p>
            <a:pPr marL="457200" marR="0" lvl="0" indent="-457200">
              <a:tabLst>
                <a:tab pos="457200" algn="l"/>
              </a:tabLst>
            </a:pPr>
            <a:r>
              <a:rPr lang="en-US" sz="2800" kern="100">
                <a:effectLst/>
                <a:ea typeface="Aptos" panose="020B0004020202020204" pitchFamily="34" charset="0"/>
                <a:cs typeface="Times New Roman" panose="02020603050405020304" pitchFamily="18" charset="0"/>
              </a:rPr>
              <a:t>Use data to improve student outcomes                                                        </a:t>
            </a:r>
            <a:endParaRPr lang="en-US" sz="2800"/>
          </a:p>
        </p:txBody>
      </p:sp>
      <p:sp>
        <p:nvSpPr>
          <p:cNvPr id="3" name="TextBox 2">
            <a:extLst>
              <a:ext uri="{FF2B5EF4-FFF2-40B4-BE49-F238E27FC236}">
                <a16:creationId xmlns:a16="http://schemas.microsoft.com/office/drawing/2014/main" id="{CC7514E5-A2C3-BE07-139B-311B221465A7}"/>
              </a:ext>
            </a:extLst>
          </p:cNvPr>
          <p:cNvSpPr txBox="1"/>
          <p:nvPr/>
        </p:nvSpPr>
        <p:spPr>
          <a:xfrm>
            <a:off x="450057" y="4663398"/>
            <a:ext cx="8065008" cy="276999"/>
          </a:xfrm>
          <a:prstGeom prst="rect">
            <a:avLst/>
          </a:prstGeom>
          <a:noFill/>
        </p:spPr>
        <p:txBody>
          <a:bodyPr wrap="square" lIns="91440" tIns="45720" rIns="91440" bIns="45720" anchor="t">
            <a:spAutoFit/>
          </a:bodyPr>
          <a:lstStyle/>
          <a:p>
            <a:r>
              <a:rPr lang="pt-BR" sz="1200">
                <a:latin typeface="+mn-lt"/>
                <a:cs typeface="Calibri" panose="020F0502020204030204" pitchFamily="34" charset="0"/>
              </a:rPr>
              <a:t>(MoEdu-SAIL, n.d.-a)</a:t>
            </a:r>
          </a:p>
        </p:txBody>
      </p:sp>
    </p:spTree>
    <p:extLst>
      <p:ext uri="{BB962C8B-B14F-4D97-AF65-F5344CB8AC3E}">
        <p14:creationId xmlns:p14="http://schemas.microsoft.com/office/powerpoint/2010/main" val="42039079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33"/>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3600"/>
              <a:t>High Impact Teams </a:t>
            </a:r>
            <a:r>
              <a:rPr lang="en" sz="3600">
                <a:solidFill>
                  <a:srgbClr val="00A89E"/>
                </a:solidFill>
              </a:rPr>
              <a:t>Use Data</a:t>
            </a:r>
            <a:endParaRPr sz="3600">
              <a:solidFill>
                <a:srgbClr val="00A89E"/>
              </a:solidFill>
            </a:endParaRPr>
          </a:p>
        </p:txBody>
      </p:sp>
      <p:sp>
        <p:nvSpPr>
          <p:cNvPr id="635" name="Google Shape;635;p33"/>
          <p:cNvSpPr txBox="1">
            <a:spLocks noGrp="1"/>
          </p:cNvSpPr>
          <p:nvPr>
            <p:ph idx="1"/>
          </p:nvPr>
        </p:nvSpPr>
        <p:spPr>
          <a:xfrm>
            <a:off x="628650" y="1005840"/>
            <a:ext cx="7886700" cy="3054191"/>
          </a:xfrm>
          <a:prstGeom prst="rect">
            <a:avLst/>
          </a:prstGeom>
          <a:noFill/>
          <a:ln>
            <a:noFill/>
          </a:ln>
        </p:spPr>
        <p:txBody>
          <a:bodyPr spcFirstLastPara="1" wrap="square" lIns="91425" tIns="91425" rIns="91425" bIns="91425" anchor="t" anchorCtr="0">
            <a:normAutofit fontScale="92500" lnSpcReduction="10000"/>
          </a:bodyPr>
          <a:lstStyle/>
          <a:p>
            <a:pPr marL="0" lvl="0" indent="0" algn="l" rtl="0">
              <a:lnSpc>
                <a:spcPct val="115000"/>
              </a:lnSpc>
              <a:spcBef>
                <a:spcPts val="0"/>
              </a:spcBef>
              <a:spcAft>
                <a:spcPts val="0"/>
              </a:spcAft>
              <a:buSzPts val="1800"/>
              <a:buNone/>
            </a:pPr>
            <a:r>
              <a:rPr lang="en" sz="2800">
                <a:solidFill>
                  <a:srgbClr val="F26D65"/>
                </a:solidFill>
              </a:rPr>
              <a:t>Collecting and analyzing data provides insights into…</a:t>
            </a:r>
            <a:endParaRPr sz="2800">
              <a:solidFill>
                <a:srgbClr val="F26D65"/>
              </a:solidFill>
            </a:endParaRPr>
          </a:p>
          <a:p>
            <a:pPr marL="419100" lvl="0" indent="-342900" algn="l" rtl="0">
              <a:lnSpc>
                <a:spcPct val="115000"/>
              </a:lnSpc>
              <a:spcBef>
                <a:spcPts val="1200"/>
              </a:spcBef>
              <a:spcAft>
                <a:spcPts val="0"/>
              </a:spcAft>
              <a:buSzPts val="2400"/>
              <a:buFont typeface="Arial"/>
              <a:buChar char="•"/>
            </a:pPr>
            <a:r>
              <a:rPr lang="en" sz="2200"/>
              <a:t>Student academic performance</a:t>
            </a:r>
            <a:endParaRPr sz="2200"/>
          </a:p>
          <a:p>
            <a:pPr marL="419100" lvl="0" indent="-342900" algn="l" rtl="0">
              <a:lnSpc>
                <a:spcPct val="115000"/>
              </a:lnSpc>
              <a:spcBef>
                <a:spcPts val="0"/>
              </a:spcBef>
              <a:spcAft>
                <a:spcPts val="0"/>
              </a:spcAft>
              <a:buSzPts val="2400"/>
              <a:buFont typeface="Arial"/>
              <a:buChar char="•"/>
            </a:pPr>
            <a:r>
              <a:rPr lang="en" sz="2200"/>
              <a:t>Student behavioral patterns</a:t>
            </a:r>
            <a:endParaRPr sz="2200"/>
          </a:p>
          <a:p>
            <a:pPr marL="419100" lvl="0" indent="-342900" algn="l" rtl="0">
              <a:lnSpc>
                <a:spcPct val="115000"/>
              </a:lnSpc>
              <a:spcBef>
                <a:spcPts val="0"/>
              </a:spcBef>
              <a:spcAft>
                <a:spcPts val="0"/>
              </a:spcAft>
              <a:buSzPts val="2400"/>
              <a:buFont typeface="Arial"/>
              <a:buChar char="•"/>
            </a:pPr>
            <a:r>
              <a:rPr lang="en" sz="2200"/>
              <a:t>Instructional success</a:t>
            </a:r>
            <a:endParaRPr sz="2200"/>
          </a:p>
          <a:p>
            <a:pPr marL="419100" lvl="0" indent="-330200" algn="l" rtl="0">
              <a:lnSpc>
                <a:spcPct val="115000"/>
              </a:lnSpc>
              <a:spcBef>
                <a:spcPts val="0"/>
              </a:spcBef>
              <a:spcAft>
                <a:spcPts val="0"/>
              </a:spcAft>
              <a:buSzPts val="2200"/>
              <a:buChar char="•"/>
            </a:pPr>
            <a:r>
              <a:rPr lang="en" sz="2200"/>
              <a:t>Level of support needed for each student to be successful</a:t>
            </a:r>
            <a:endParaRPr sz="2200"/>
          </a:p>
          <a:p>
            <a:pPr marL="419100" lvl="0" indent="-342900" algn="l" rtl="0">
              <a:lnSpc>
                <a:spcPct val="115000"/>
              </a:lnSpc>
              <a:spcBef>
                <a:spcPts val="0"/>
              </a:spcBef>
              <a:spcAft>
                <a:spcPts val="0"/>
              </a:spcAft>
              <a:buSzPts val="2400"/>
              <a:buFont typeface="Arial"/>
              <a:buChar char="•"/>
            </a:pPr>
            <a:r>
              <a:rPr lang="en" sz="2200"/>
              <a:t>Intervention effectiveness</a:t>
            </a:r>
            <a:endParaRPr sz="2200"/>
          </a:p>
          <a:p>
            <a:pPr marL="419100" lvl="0" indent="-342900" algn="l" rtl="0">
              <a:lnSpc>
                <a:spcPct val="115000"/>
              </a:lnSpc>
              <a:spcBef>
                <a:spcPts val="0"/>
              </a:spcBef>
              <a:spcAft>
                <a:spcPts val="0"/>
              </a:spcAft>
              <a:buSzPts val="2400"/>
              <a:buFont typeface="Arial"/>
              <a:buChar char="•"/>
            </a:pPr>
            <a:r>
              <a:rPr lang="en" sz="2200"/>
              <a:t>Attendance patterns</a:t>
            </a:r>
            <a:endParaRPr sz="2200"/>
          </a:p>
          <a:p>
            <a:pPr marL="419100" lvl="0" indent="-342900" algn="l" rtl="0">
              <a:lnSpc>
                <a:spcPct val="115000"/>
              </a:lnSpc>
              <a:spcBef>
                <a:spcPts val="0"/>
              </a:spcBef>
              <a:spcAft>
                <a:spcPts val="0"/>
              </a:spcAft>
              <a:buSzPts val="2400"/>
              <a:buFont typeface="Arial"/>
              <a:buChar char="•"/>
            </a:pPr>
            <a:r>
              <a:rPr lang="en" sz="2200"/>
              <a:t>Program effectiveness</a:t>
            </a:r>
            <a:endParaRPr/>
          </a:p>
        </p:txBody>
      </p:sp>
      <p:sp>
        <p:nvSpPr>
          <p:cNvPr id="3" name="TextBox 2">
            <a:extLst>
              <a:ext uri="{FF2B5EF4-FFF2-40B4-BE49-F238E27FC236}">
                <a16:creationId xmlns:a16="http://schemas.microsoft.com/office/drawing/2014/main" id="{2DCAC9BC-4D7B-B4CD-0DEE-621D1AA0683F}"/>
              </a:ext>
            </a:extLst>
          </p:cNvPr>
          <p:cNvSpPr txBox="1"/>
          <p:nvPr/>
        </p:nvSpPr>
        <p:spPr>
          <a:xfrm>
            <a:off x="450057" y="4663398"/>
            <a:ext cx="8065008" cy="276999"/>
          </a:xfrm>
          <a:prstGeom prst="rect">
            <a:avLst/>
          </a:prstGeom>
          <a:noFill/>
        </p:spPr>
        <p:txBody>
          <a:bodyPr wrap="square" lIns="91440" tIns="45720" rIns="91440" bIns="45720" anchor="t">
            <a:spAutoFit/>
          </a:bodyPr>
          <a:lstStyle/>
          <a:p>
            <a:r>
              <a:rPr lang="pt-BR" sz="1200">
                <a:latin typeface="+mn-lt"/>
                <a:cs typeface="Calibri" panose="020F0502020204030204" pitchFamily="34" charset="0"/>
              </a:rPr>
              <a:t>(National Center for Education Evaluation and Regional Assistance, 2023)</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38"/>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ct val="111111"/>
              <a:buNone/>
            </a:pPr>
            <a:r>
              <a:rPr lang="en" sz="3600"/>
              <a:t>Function of Data Cycles</a:t>
            </a:r>
            <a:endParaRPr sz="3600"/>
          </a:p>
        </p:txBody>
      </p:sp>
      <p:sp>
        <p:nvSpPr>
          <p:cNvPr id="3" name="Google Shape;635;p33">
            <a:extLst>
              <a:ext uri="{FF2B5EF4-FFF2-40B4-BE49-F238E27FC236}">
                <a16:creationId xmlns:a16="http://schemas.microsoft.com/office/drawing/2014/main" id="{2DFD16BF-37D8-F55B-BD65-E221429D1CA6}"/>
              </a:ext>
            </a:extLst>
          </p:cNvPr>
          <p:cNvSpPr txBox="1">
            <a:spLocks/>
          </p:cNvSpPr>
          <p:nvPr/>
        </p:nvSpPr>
        <p:spPr>
          <a:xfrm>
            <a:off x="628650" y="951221"/>
            <a:ext cx="8381786" cy="3694422"/>
          </a:xfrm>
          <a:prstGeom prst="rect">
            <a:avLst/>
          </a:prstGeom>
          <a:noFill/>
          <a:ln>
            <a:noFill/>
          </a:ln>
        </p:spPr>
        <p:txBody>
          <a:bodyPr spcFirstLastPara="1" vert="horz" wrap="square" lIns="91425" tIns="91425" rIns="91425" bIns="91425" rtlCol="0" anchor="t" anchorCtr="0">
            <a:noAutofit/>
          </a:bodyPr>
          <a:lstStyle>
            <a:lvl1pPr marL="205740" indent="-137160" algn="l" defTabSz="685800" rtl="0" eaLnBrk="1" latinLnBrk="0" hangingPunct="1">
              <a:lnSpc>
                <a:spcPct val="100000"/>
              </a:lnSpc>
              <a:spcBef>
                <a:spcPts val="0"/>
              </a:spcBef>
              <a:spcAft>
                <a:spcPts val="450"/>
              </a:spcAft>
              <a:buFont typeface="Arial" panose="020B0604020202020204" pitchFamily="34" charset="0"/>
              <a:buChar char="•"/>
              <a:defRPr sz="2100" kern="1200">
                <a:solidFill>
                  <a:schemeClr val="tx1"/>
                </a:solidFill>
                <a:latin typeface="+mn-lt"/>
                <a:ea typeface="+mn-ea"/>
                <a:cs typeface="+mn-cs"/>
              </a:defRPr>
            </a:lvl1pPr>
            <a:lvl2pPr marL="480060" indent="-137160" algn="l" defTabSz="685800" rtl="0" eaLnBrk="1" latinLnBrk="0" hangingPunct="1">
              <a:lnSpc>
                <a:spcPct val="100000"/>
              </a:lnSpc>
              <a:spcBef>
                <a:spcPts val="0"/>
              </a:spcBef>
              <a:spcAft>
                <a:spcPts val="450"/>
              </a:spcAft>
              <a:buSzPct val="80000"/>
              <a:buFont typeface="Courier New" panose="02070309020205020404" pitchFamily="49" charset="0"/>
              <a:buChar char="o"/>
              <a:defRPr sz="1800" kern="1200">
                <a:solidFill>
                  <a:schemeClr val="tx1"/>
                </a:solidFill>
                <a:latin typeface="+mn-lt"/>
                <a:ea typeface="+mn-ea"/>
                <a:cs typeface="+mn-cs"/>
              </a:defRPr>
            </a:lvl2pPr>
            <a:lvl3pPr marL="857250" indent="-137160" algn="l" defTabSz="685800" rtl="0" eaLnBrk="1" latinLnBrk="0" hangingPunct="1">
              <a:lnSpc>
                <a:spcPct val="100000"/>
              </a:lnSpc>
              <a:spcBef>
                <a:spcPts val="0"/>
              </a:spcBef>
              <a:spcAft>
                <a:spcPts val="450"/>
              </a:spcAft>
              <a:buFont typeface="Wingdings" panose="05000000000000000000" pitchFamily="2" charset="2"/>
              <a:buChar char="§"/>
              <a:defRPr sz="1800" kern="1200">
                <a:solidFill>
                  <a:schemeClr val="tx1"/>
                </a:solidFill>
                <a:latin typeface="+mn-lt"/>
                <a:ea typeface="+mn-ea"/>
                <a:cs typeface="+mn-cs"/>
              </a:defRPr>
            </a:lvl3pPr>
            <a:lvl4pPr marL="1200150" indent="-137160" algn="l" defTabSz="685800" rtl="0" eaLnBrk="1" latinLnBrk="0" hangingPunct="1">
              <a:lnSpc>
                <a:spcPct val="100000"/>
              </a:lnSpc>
              <a:spcBef>
                <a:spcPts val="0"/>
              </a:spcBef>
              <a:spcAft>
                <a:spcPts val="450"/>
              </a:spcAft>
              <a:buFont typeface="Calibri" panose="020F0502020204030204" pitchFamily="34" charset="0"/>
              <a:buChar char="▫"/>
              <a:defRPr sz="1350" kern="1200">
                <a:solidFill>
                  <a:schemeClr val="tx1"/>
                </a:solidFill>
                <a:latin typeface="+mn-lt"/>
                <a:ea typeface="+mn-ea"/>
                <a:cs typeface="+mn-cs"/>
              </a:defRPr>
            </a:lvl4pPr>
            <a:lvl5pPr marL="1543050" indent="-137160" algn="l" defTabSz="685800" rtl="0" eaLnBrk="1" latinLnBrk="0" hangingPunct="1">
              <a:lnSpc>
                <a:spcPct val="100000"/>
              </a:lnSpc>
              <a:spcBef>
                <a:spcPts val="0"/>
              </a:spcBef>
              <a:spcAft>
                <a:spcPts val="450"/>
              </a:spcAft>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5000"/>
              </a:lnSpc>
              <a:spcAft>
                <a:spcPts val="0"/>
              </a:spcAft>
              <a:buClrTx/>
              <a:buSzPts val="1800"/>
              <a:buFont typeface="Arial" panose="020B0604020202020204" pitchFamily="34" charset="0"/>
              <a:buNone/>
            </a:pPr>
            <a:r>
              <a:rPr lang="en-US" sz="2600">
                <a:solidFill>
                  <a:srgbClr val="F26D65"/>
                </a:solidFill>
              </a:rPr>
              <a:t>Teams use data to accomplish the following.</a:t>
            </a:r>
          </a:p>
          <a:p>
            <a:pPr marL="419100" indent="-342900">
              <a:spcAft>
                <a:spcPts val="0"/>
              </a:spcAft>
              <a:buClrTx/>
              <a:buSzPct val="100000"/>
              <a:buFont typeface="Arial"/>
              <a:buChar char="•"/>
            </a:pPr>
            <a:r>
              <a:rPr lang="en-US" sz="2200"/>
              <a:t>Determine if learning standards and behavior expectations are met.</a:t>
            </a:r>
          </a:p>
          <a:p>
            <a:pPr marL="419100" indent="-342900">
              <a:spcAft>
                <a:spcPts val="0"/>
              </a:spcAft>
              <a:buClrTx/>
              <a:buSzPct val="100000"/>
              <a:buFont typeface="Arial"/>
              <a:buChar char="•"/>
            </a:pPr>
            <a:r>
              <a:rPr lang="en-US" sz="2200">
                <a:solidFill>
                  <a:srgbClr val="000000"/>
                </a:solidFill>
                <a:ea typeface="Calibri"/>
                <a:cs typeface="Calibri"/>
                <a:sym typeface="Calibri"/>
              </a:rPr>
              <a:t>I</a:t>
            </a:r>
            <a:r>
              <a:rPr kumimoji="0" lang="en-US" sz="2200" b="0" i="0" u="none" strike="noStrike" kern="1200" cap="none" spc="0" normalizeH="0" baseline="0" noProof="0" err="1">
                <a:ln>
                  <a:noFill/>
                </a:ln>
                <a:solidFill>
                  <a:srgbClr val="000000"/>
                </a:solidFill>
                <a:effectLst/>
                <a:uLnTx/>
                <a:uFillTx/>
                <a:ea typeface="Calibri"/>
                <a:cs typeface="Calibri"/>
                <a:sym typeface="Calibri"/>
              </a:rPr>
              <a:t>dentify</a:t>
            </a:r>
            <a:r>
              <a:rPr kumimoji="0" lang="en-US" sz="2200" b="0" i="0" u="none" strike="noStrike" kern="1200" cap="none" spc="0" normalizeH="0" baseline="0" noProof="0">
                <a:ln>
                  <a:noFill/>
                </a:ln>
                <a:solidFill>
                  <a:srgbClr val="000000"/>
                </a:solidFill>
                <a:effectLst/>
                <a:uLnTx/>
                <a:uFillTx/>
                <a:ea typeface="Calibri"/>
                <a:cs typeface="Calibri"/>
                <a:sym typeface="Calibri"/>
              </a:rPr>
              <a:t> students needing various levels of academic and behavioral support.</a:t>
            </a:r>
            <a:endParaRPr kumimoji="0" lang="en-US" sz="2200" b="0" i="0" u="none" strike="noStrike" kern="1200" cap="none" spc="0" normalizeH="0" baseline="0" noProof="0">
              <a:ln>
                <a:noFill/>
              </a:ln>
              <a:solidFill>
                <a:prstClr val="black"/>
              </a:solidFill>
              <a:effectLst/>
              <a:uLnTx/>
              <a:uFillTx/>
              <a:ea typeface="+mn-ea"/>
              <a:cs typeface="+mn-cs"/>
            </a:endParaRPr>
          </a:p>
          <a:p>
            <a:pPr marL="1371600" marR="0" lvl="2" indent="-353707" algn="l" defTabSz="685800" rtl="0" eaLnBrk="1" fontAlgn="auto" latinLnBrk="0" hangingPunct="1">
              <a:spcAft>
                <a:spcPts val="0"/>
              </a:spcAft>
              <a:buClrTx/>
              <a:buSzPct val="100000"/>
              <a:buFont typeface="Courier New" panose="02070309020205020404" pitchFamily="49" charset="0"/>
              <a:buChar char="o"/>
              <a:tabLst/>
              <a:defRPr/>
            </a:pPr>
            <a:r>
              <a:rPr kumimoji="0" lang="en-US" sz="2200" b="0" i="0" u="none" strike="noStrike" kern="1200" cap="none" spc="0" normalizeH="0" baseline="0" noProof="0">
                <a:ln>
                  <a:noFill/>
                </a:ln>
                <a:solidFill>
                  <a:srgbClr val="000000"/>
                </a:solidFill>
                <a:effectLst/>
                <a:uLnTx/>
                <a:uFillTx/>
                <a:ea typeface="Calibri"/>
                <a:cs typeface="Calibri"/>
                <a:sym typeface="Calibri"/>
              </a:rPr>
              <a:t>Tier 1 </a:t>
            </a:r>
            <a:r>
              <a:rPr lang="en-US" sz="2200">
                <a:solidFill>
                  <a:srgbClr val="000000"/>
                </a:solidFill>
                <a:ea typeface="Calibri"/>
                <a:cs typeface="Calibri"/>
                <a:sym typeface="Calibri"/>
              </a:rPr>
              <a:t>-</a:t>
            </a:r>
            <a:r>
              <a:rPr kumimoji="0" lang="en-US" sz="2200" b="0" i="0" u="none" strike="noStrike" kern="1200" cap="none" spc="0" normalizeH="0" baseline="0" noProof="0">
                <a:ln>
                  <a:noFill/>
                </a:ln>
                <a:solidFill>
                  <a:srgbClr val="000000"/>
                </a:solidFill>
                <a:effectLst/>
                <a:uLnTx/>
                <a:uFillTx/>
                <a:ea typeface="Calibri"/>
                <a:cs typeface="Calibri"/>
                <a:sym typeface="Calibri"/>
              </a:rPr>
              <a:t> Universal</a:t>
            </a:r>
            <a:r>
              <a:rPr lang="en-US" sz="2200">
                <a:solidFill>
                  <a:srgbClr val="000000"/>
                </a:solidFill>
                <a:ea typeface="Calibri"/>
                <a:cs typeface="Calibri"/>
                <a:sym typeface="Calibri"/>
              </a:rPr>
              <a:t>,</a:t>
            </a:r>
            <a:r>
              <a:rPr kumimoji="0" lang="en-US" sz="2200" b="0" i="0" u="none" strike="noStrike" kern="1200" cap="none" spc="0" normalizeH="0" baseline="0" noProof="0">
                <a:ln>
                  <a:noFill/>
                </a:ln>
                <a:solidFill>
                  <a:srgbClr val="000000"/>
                </a:solidFill>
                <a:effectLst/>
                <a:uLnTx/>
                <a:uFillTx/>
                <a:ea typeface="Calibri"/>
                <a:cs typeface="Calibri"/>
                <a:sym typeface="Calibri"/>
              </a:rPr>
              <a:t> Tier 2 </a:t>
            </a:r>
            <a:r>
              <a:rPr lang="en-US" sz="2200">
                <a:solidFill>
                  <a:srgbClr val="000000"/>
                </a:solidFill>
                <a:ea typeface="Calibri"/>
                <a:cs typeface="Calibri"/>
                <a:sym typeface="Calibri"/>
              </a:rPr>
              <a:t>-</a:t>
            </a:r>
            <a:r>
              <a:rPr kumimoji="0" lang="en-US" sz="2200" b="0" i="0" u="none" strike="noStrike" kern="1200" cap="none" spc="0" normalizeH="0" baseline="0" noProof="0">
                <a:ln>
                  <a:noFill/>
                </a:ln>
                <a:solidFill>
                  <a:srgbClr val="000000"/>
                </a:solidFill>
                <a:effectLst/>
                <a:uLnTx/>
                <a:uFillTx/>
                <a:ea typeface="Calibri"/>
                <a:cs typeface="Calibri"/>
                <a:sym typeface="Calibri"/>
              </a:rPr>
              <a:t> Targeted</a:t>
            </a:r>
            <a:r>
              <a:rPr lang="en-US" sz="2200">
                <a:solidFill>
                  <a:srgbClr val="000000"/>
                </a:solidFill>
                <a:ea typeface="Calibri"/>
                <a:cs typeface="Calibri"/>
                <a:sym typeface="Calibri"/>
              </a:rPr>
              <a:t>, </a:t>
            </a:r>
            <a:r>
              <a:rPr kumimoji="0" lang="en-US" sz="2200" b="0" i="0" u="none" strike="noStrike" kern="1200" cap="none" spc="0" normalizeH="0" baseline="0" noProof="0">
                <a:ln>
                  <a:noFill/>
                </a:ln>
                <a:solidFill>
                  <a:srgbClr val="000000"/>
                </a:solidFill>
                <a:effectLst/>
                <a:uLnTx/>
                <a:uFillTx/>
                <a:ea typeface="Calibri"/>
                <a:cs typeface="Calibri"/>
                <a:sym typeface="Calibri"/>
              </a:rPr>
              <a:t>Tier 3 - Intensive</a:t>
            </a:r>
          </a:p>
          <a:p>
            <a:pPr marL="457200" marR="0" lvl="0" indent="-353707" algn="l" defTabSz="685800" rtl="0" eaLnBrk="1" fontAlgn="auto" latinLnBrk="0" hangingPunct="1">
              <a:spcAft>
                <a:spcPts val="0"/>
              </a:spcAft>
              <a:buClrTx/>
              <a:buSzPct val="100000"/>
              <a:buFont typeface="Arial"/>
              <a:buChar char="•"/>
              <a:tabLst/>
              <a:defRPr/>
            </a:pPr>
            <a:r>
              <a:rPr kumimoji="0" lang="en-US" sz="2200" b="0" i="0" u="none" strike="noStrike" kern="1200" cap="none" spc="0" normalizeH="0" baseline="0" noProof="0">
                <a:ln>
                  <a:noFill/>
                </a:ln>
                <a:solidFill>
                  <a:srgbClr val="000000"/>
                </a:solidFill>
                <a:effectLst/>
                <a:uLnTx/>
                <a:uFillTx/>
                <a:ea typeface="Calibri"/>
                <a:cs typeface="Calibri"/>
                <a:sym typeface="Calibri"/>
              </a:rPr>
              <a:t>Select the most effective evidence-based instructional practices to use that align with academic standards and behavioral expectations.</a:t>
            </a:r>
          </a:p>
          <a:p>
            <a:pPr marL="457200" marR="0" lvl="0" indent="-353707" algn="l" defTabSz="685800" rtl="0" eaLnBrk="1" fontAlgn="auto" latinLnBrk="0" hangingPunct="1">
              <a:spcAft>
                <a:spcPts val="0"/>
              </a:spcAft>
              <a:buClrTx/>
              <a:buSzPct val="100000"/>
              <a:buFont typeface="Arial"/>
              <a:buChar char="•"/>
              <a:tabLst/>
              <a:defRPr/>
            </a:pPr>
            <a:r>
              <a:rPr kumimoji="0" lang="en-US" sz="2200" b="0" i="0" u="none" strike="noStrike" kern="1200" cap="none" spc="0" normalizeH="0" baseline="0" noProof="0">
                <a:ln>
                  <a:noFill/>
                </a:ln>
                <a:solidFill>
                  <a:srgbClr val="000000"/>
                </a:solidFill>
                <a:effectLst/>
                <a:uLnTx/>
                <a:uFillTx/>
                <a:ea typeface="Calibri"/>
                <a:cs typeface="Calibri"/>
                <a:sym typeface="Calibri"/>
              </a:rPr>
              <a:t>Design “action plans” that describe the how and when for  improving instruction. </a:t>
            </a:r>
          </a:p>
          <a:p>
            <a:pPr marL="457200" marR="0" lvl="0" indent="-353707" algn="l" defTabSz="685800" rtl="0" eaLnBrk="1" fontAlgn="auto" latinLnBrk="0" hangingPunct="1">
              <a:spcAft>
                <a:spcPts val="0"/>
              </a:spcAft>
              <a:buClrTx/>
              <a:buSzPct val="100000"/>
              <a:buFont typeface="Arial"/>
              <a:buChar char="•"/>
              <a:tabLst/>
              <a:defRPr/>
            </a:pPr>
            <a:r>
              <a:rPr kumimoji="0" lang="en-US" sz="2200" b="0" i="0" u="none" strike="noStrike" kern="1200" cap="none" spc="0" normalizeH="0" baseline="0" noProof="0">
                <a:ln>
                  <a:noFill/>
                </a:ln>
                <a:solidFill>
                  <a:srgbClr val="000000"/>
                </a:solidFill>
                <a:effectLst/>
                <a:uLnTx/>
                <a:uFillTx/>
                <a:ea typeface="Calibri"/>
                <a:cs typeface="Calibri"/>
                <a:sym typeface="Calibri"/>
              </a:rPr>
              <a:t>Evaluate impact!</a:t>
            </a:r>
            <a:endParaRPr kumimoji="0" lang="en-US" sz="2200" b="0" i="0" u="none" strike="noStrike" kern="1200" cap="none" spc="0" normalizeH="0" baseline="0" noProof="0">
              <a:ln>
                <a:noFill/>
              </a:ln>
              <a:solidFill>
                <a:prstClr val="black"/>
              </a:solidFill>
              <a:effectLst/>
              <a:uLnTx/>
              <a:uFillTx/>
              <a:ea typeface="+mn-ea"/>
              <a:cs typeface="+mn-cs"/>
            </a:endParaRPr>
          </a:p>
        </p:txBody>
      </p:sp>
      <p:sp>
        <p:nvSpPr>
          <p:cNvPr id="6" name="TextBox 5">
            <a:extLst>
              <a:ext uri="{FF2B5EF4-FFF2-40B4-BE49-F238E27FC236}">
                <a16:creationId xmlns:a16="http://schemas.microsoft.com/office/drawing/2014/main" id="{B43BB1B5-620A-50C9-6201-6786B0905CD8}"/>
              </a:ext>
            </a:extLst>
          </p:cNvPr>
          <p:cNvSpPr txBox="1"/>
          <p:nvPr/>
        </p:nvSpPr>
        <p:spPr>
          <a:xfrm>
            <a:off x="450057" y="4663398"/>
            <a:ext cx="8065008" cy="276999"/>
          </a:xfrm>
          <a:prstGeom prst="rect">
            <a:avLst/>
          </a:prstGeom>
          <a:noFill/>
        </p:spPr>
        <p:txBody>
          <a:bodyPr wrap="square" lIns="91440" tIns="45720" rIns="91440" bIns="45720" anchor="t">
            <a:spAutoFit/>
          </a:bodyPr>
          <a:lstStyle>
            <a:defPPr marR="0" lvl="0" algn="l" rtl="0">
              <a:lnSpc>
                <a:spcPct val="100000"/>
              </a:lnSpc>
              <a:spcBef>
                <a:spcPts val="0"/>
              </a:spcBef>
              <a:spcAft>
                <a:spcPts val="0"/>
              </a:spcAft>
            </a:defPPr>
            <a:lvl1pPr>
              <a:defRPr sz="1200">
                <a:latin typeface="+mn-lt"/>
              </a:defRPr>
            </a:lvl1pPr>
          </a:lstStyle>
          <a:p>
            <a:pPr algn="r"/>
            <a:r>
              <a:rPr lang="en-US">
                <a:cs typeface="Calibri" panose="020F0502020204030204" pitchFamily="34" charset="0"/>
              </a:rPr>
              <a:t>(Rouda, 2018)</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23">
          <a:extLst>
            <a:ext uri="{FF2B5EF4-FFF2-40B4-BE49-F238E27FC236}">
              <a16:creationId xmlns:a16="http://schemas.microsoft.com/office/drawing/2014/main" id="{022756A5-29B9-CA06-D4F1-F9323933D60E}"/>
            </a:ext>
          </a:extLst>
        </p:cNvPr>
        <p:cNvGrpSpPr/>
        <p:nvPr/>
      </p:nvGrpSpPr>
      <p:grpSpPr>
        <a:xfrm>
          <a:off x="0" y="0"/>
          <a:ext cx="0" cy="0"/>
          <a:chOff x="0" y="0"/>
          <a:chExt cx="0" cy="0"/>
        </a:xfrm>
      </p:grpSpPr>
      <p:sp>
        <p:nvSpPr>
          <p:cNvPr id="724" name="Google Shape;724;p46">
            <a:extLst>
              <a:ext uri="{FF2B5EF4-FFF2-40B4-BE49-F238E27FC236}">
                <a16:creationId xmlns:a16="http://schemas.microsoft.com/office/drawing/2014/main" id="{08BBFB4A-B584-2D53-480C-8D8145305FC9}"/>
              </a:ext>
            </a:extLst>
          </p:cNvPr>
          <p:cNvSpPr txBox="1">
            <a:spLocks noGrp="1"/>
          </p:cNvSpPr>
          <p:nvPr>
            <p:ph type="title"/>
          </p:nvPr>
        </p:nvSpPr>
        <p:spPr>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 sz="2800" b="1"/>
              <a:t>High Impact Practices Used by Effective Teams</a:t>
            </a:r>
            <a:endParaRPr sz="2800"/>
          </a:p>
        </p:txBody>
      </p:sp>
      <p:sp>
        <p:nvSpPr>
          <p:cNvPr id="725" name="Google Shape;725;p46">
            <a:extLst>
              <a:ext uri="{FF2B5EF4-FFF2-40B4-BE49-F238E27FC236}">
                <a16:creationId xmlns:a16="http://schemas.microsoft.com/office/drawing/2014/main" id="{EA8BA7F7-5EBC-3330-A29B-8DB1004BB31B}"/>
              </a:ext>
            </a:extLst>
          </p:cNvPr>
          <p:cNvSpPr txBox="1">
            <a:spLocks noGrp="1"/>
          </p:cNvSpPr>
          <p:nvPr>
            <p:ph idx="1"/>
          </p:nvPr>
        </p:nvSpPr>
        <p:spPr>
          <a:xfrm>
            <a:off x="628650" y="1005088"/>
            <a:ext cx="8197774" cy="3556752"/>
          </a:xfrm>
          <a:prstGeom prst="rect">
            <a:avLst/>
          </a:prstGeom>
          <a:noFill/>
          <a:ln>
            <a:noFill/>
          </a:ln>
        </p:spPr>
        <p:txBody>
          <a:bodyPr spcFirstLastPara="1" wrap="square" lIns="91425" tIns="91425" rIns="91425" bIns="91425" anchor="t" anchorCtr="0">
            <a:normAutofit fontScale="47500" lnSpcReduction="20000"/>
          </a:bodyPr>
          <a:lstStyle/>
          <a:p>
            <a:pPr marL="457200" lvl="0" indent="-342900" algn="just" rtl="0">
              <a:lnSpc>
                <a:spcPct val="150000"/>
              </a:lnSpc>
              <a:spcBef>
                <a:spcPts val="0"/>
              </a:spcBef>
              <a:spcAft>
                <a:spcPts val="0"/>
              </a:spcAft>
              <a:buSzPts val="1800"/>
              <a:buFont typeface="Arial"/>
              <a:buChar char="•"/>
            </a:pPr>
            <a:r>
              <a:rPr lang="en-US" sz="4200"/>
              <a:t>Evaluation and reflection, 0.75</a:t>
            </a:r>
          </a:p>
          <a:p>
            <a:pPr marL="457200" lvl="0" indent="-342900" algn="just" rtl="0">
              <a:lnSpc>
                <a:spcPct val="150000"/>
              </a:lnSpc>
              <a:spcBef>
                <a:spcPts val="0"/>
              </a:spcBef>
              <a:spcAft>
                <a:spcPts val="0"/>
              </a:spcAft>
              <a:buSzPts val="1800"/>
              <a:buFont typeface="Arial"/>
              <a:buChar char="•"/>
            </a:pPr>
            <a:r>
              <a:rPr lang="en-US" sz="4200"/>
              <a:t>Teacher clarity (learning intentions, success criteria, assessment), 0.85</a:t>
            </a:r>
          </a:p>
          <a:p>
            <a:pPr marL="457200" lvl="0" indent="-342900" algn="just" rtl="0">
              <a:lnSpc>
                <a:spcPct val="150000"/>
              </a:lnSpc>
              <a:spcBef>
                <a:spcPts val="0"/>
              </a:spcBef>
              <a:spcAft>
                <a:spcPts val="0"/>
              </a:spcAft>
              <a:buSzPts val="1800"/>
              <a:buFont typeface="Arial"/>
              <a:buChar char="•"/>
            </a:pPr>
            <a:r>
              <a:rPr lang="en-US" sz="4200"/>
              <a:t>Feedback (reinforcement and cues), 0.92</a:t>
            </a:r>
          </a:p>
          <a:p>
            <a:pPr marL="457200" indent="-342900" algn="just">
              <a:lnSpc>
                <a:spcPct val="150000"/>
              </a:lnSpc>
              <a:spcAft>
                <a:spcPts val="0"/>
              </a:spcAft>
              <a:buSzPts val="1800"/>
              <a:buFont typeface="Arial"/>
              <a:buChar char="•"/>
            </a:pPr>
            <a:r>
              <a:rPr lang="en-US" sz="4200"/>
              <a:t>Self-reported grades (DACL), 0.96</a:t>
            </a:r>
          </a:p>
          <a:p>
            <a:pPr marL="457200" lvl="0" indent="-342900" algn="just" rtl="0">
              <a:lnSpc>
                <a:spcPct val="150000"/>
              </a:lnSpc>
              <a:spcBef>
                <a:spcPts val="0"/>
              </a:spcBef>
              <a:spcAft>
                <a:spcPts val="0"/>
              </a:spcAft>
              <a:buSzPts val="1800"/>
              <a:buFont typeface="Arial"/>
              <a:buChar char="•"/>
            </a:pPr>
            <a:r>
              <a:rPr lang="en-US" sz="4200"/>
              <a:t>Microteaching/video review of lessons, 0.99</a:t>
            </a:r>
          </a:p>
          <a:p>
            <a:pPr marL="457200" indent="-342900" algn="just">
              <a:lnSpc>
                <a:spcPct val="150000"/>
              </a:lnSpc>
              <a:spcAft>
                <a:spcPts val="0"/>
              </a:spcAft>
              <a:buSzPts val="1800"/>
              <a:buFont typeface="Arial"/>
              <a:buChar char="•"/>
            </a:pPr>
            <a:r>
              <a:rPr lang="en-US" sz="4200"/>
              <a:t>Collective teacher efficacy, 1.01</a:t>
            </a:r>
          </a:p>
          <a:p>
            <a:pPr marL="457200" lvl="0" indent="-342900" algn="just" rtl="0">
              <a:lnSpc>
                <a:spcPct val="150000"/>
              </a:lnSpc>
              <a:spcBef>
                <a:spcPts val="0"/>
              </a:spcBef>
              <a:spcAft>
                <a:spcPts val="0"/>
              </a:spcAft>
              <a:buSzPts val="1800"/>
              <a:buFont typeface="Arial"/>
              <a:buChar char="•"/>
            </a:pPr>
            <a:r>
              <a:rPr lang="en-US" sz="4200"/>
              <a:t>Teacher estimates of achievement, 1.29</a:t>
            </a:r>
          </a:p>
          <a:p>
            <a:pPr marL="114300" lvl="0" indent="0" algn="l" rtl="0">
              <a:lnSpc>
                <a:spcPct val="115000"/>
              </a:lnSpc>
              <a:spcBef>
                <a:spcPts val="0"/>
              </a:spcBef>
              <a:spcAft>
                <a:spcPts val="0"/>
              </a:spcAft>
              <a:buSzPts val="1800"/>
              <a:buNone/>
            </a:pPr>
            <a:endParaRPr sz="2400"/>
          </a:p>
        </p:txBody>
      </p:sp>
      <p:sp>
        <p:nvSpPr>
          <p:cNvPr id="5" name="TextBox 4">
            <a:extLst>
              <a:ext uri="{FF2B5EF4-FFF2-40B4-BE49-F238E27FC236}">
                <a16:creationId xmlns:a16="http://schemas.microsoft.com/office/drawing/2014/main" id="{EA6AF397-9D12-4B73-B956-E3DEB175F509}"/>
              </a:ext>
            </a:extLst>
          </p:cNvPr>
          <p:cNvSpPr txBox="1"/>
          <p:nvPr/>
        </p:nvSpPr>
        <p:spPr>
          <a:xfrm>
            <a:off x="1890912" y="3952513"/>
            <a:ext cx="5673249" cy="400110"/>
          </a:xfrm>
          <a:prstGeom prst="rect">
            <a:avLst/>
          </a:prstGeom>
          <a:noFill/>
        </p:spPr>
        <p:txBody>
          <a:bodyPr wrap="square" rtlCol="0">
            <a:spAutoFit/>
          </a:bodyPr>
          <a:lstStyle/>
          <a:p>
            <a:r>
              <a:rPr lang="en-US" sz="2000">
                <a:latin typeface="+mn-lt"/>
                <a:cs typeface="Calibri" panose="020F0502020204030204" pitchFamily="34" charset="0"/>
              </a:rPr>
              <a:t>The next slide shows a graph of these effect sizes!</a:t>
            </a:r>
          </a:p>
        </p:txBody>
      </p:sp>
      <p:sp>
        <p:nvSpPr>
          <p:cNvPr id="4" name="TextBox 3">
            <a:extLst>
              <a:ext uri="{FF2B5EF4-FFF2-40B4-BE49-F238E27FC236}">
                <a16:creationId xmlns:a16="http://schemas.microsoft.com/office/drawing/2014/main" id="{8D3C5D0B-932E-0916-21D2-9C009973E01D}"/>
              </a:ext>
            </a:extLst>
          </p:cNvPr>
          <p:cNvSpPr txBox="1"/>
          <p:nvPr/>
        </p:nvSpPr>
        <p:spPr>
          <a:xfrm>
            <a:off x="2309269" y="4438441"/>
            <a:ext cx="4525459" cy="338554"/>
          </a:xfrm>
          <a:prstGeom prst="rect">
            <a:avLst/>
          </a:prstGeom>
          <a:noFill/>
        </p:spPr>
        <p:txBody>
          <a:bodyPr wrap="square">
            <a:spAutoFit/>
          </a:bodyPr>
          <a:lstStyle/>
          <a:p>
            <a:pPr algn="ctr"/>
            <a:r>
              <a:rPr lang="en-US" sz="1600" u="sng">
                <a:solidFill>
                  <a:schemeClr val="hlink"/>
                </a:solidFill>
                <a:latin typeface="+mn-lt"/>
                <a:cs typeface="Calibri" panose="020F0502020204030204" pitchFamily="34" charset="0"/>
                <a:hlinkClick r:id="rId3"/>
              </a:rPr>
              <a:t>https://www.visiblelearningmetax.com/</a:t>
            </a:r>
            <a:r>
              <a:rPr lang="en-US" sz="1600">
                <a:solidFill>
                  <a:schemeClr val="dk1"/>
                </a:solidFill>
                <a:latin typeface="+mn-lt"/>
                <a:cs typeface="Calibri" panose="020F0502020204030204" pitchFamily="34" charset="0"/>
              </a:rPr>
              <a:t> </a:t>
            </a:r>
            <a:endParaRPr lang="en-US" sz="1600">
              <a:latin typeface="+mn-lt"/>
              <a:cs typeface="Calibri" panose="020F0502020204030204" pitchFamily="34" charset="0"/>
            </a:endParaRPr>
          </a:p>
        </p:txBody>
      </p:sp>
    </p:spTree>
    <p:extLst>
      <p:ext uri="{BB962C8B-B14F-4D97-AF65-F5344CB8AC3E}">
        <p14:creationId xmlns:p14="http://schemas.microsoft.com/office/powerpoint/2010/main" val="6668660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B08DF-FFFF-4991-B818-13589A624096}"/>
              </a:ext>
            </a:extLst>
          </p:cNvPr>
          <p:cNvSpPr>
            <a:spLocks noGrp="1"/>
          </p:cNvSpPr>
          <p:nvPr>
            <p:ph type="title"/>
          </p:nvPr>
        </p:nvSpPr>
        <p:spPr/>
        <p:txBody>
          <a:bodyPr/>
          <a:lstStyle/>
          <a:p>
            <a:r>
              <a:rPr lang="en-US">
                <a:solidFill>
                  <a:schemeClr val="bg1"/>
                </a:solidFill>
              </a:rPr>
              <a:t>Effect Size of High Impact Practices used by Effective Teams</a:t>
            </a:r>
          </a:p>
        </p:txBody>
      </p:sp>
      <p:graphicFrame>
        <p:nvGraphicFramePr>
          <p:cNvPr id="5" name="Chart 4" descr="A bar chart showing the effect sizes of the 7 high impact practices from the last slide. ">
            <a:extLst>
              <a:ext uri="{FF2B5EF4-FFF2-40B4-BE49-F238E27FC236}">
                <a16:creationId xmlns:a16="http://schemas.microsoft.com/office/drawing/2014/main" id="{98618C5F-B375-D969-73C4-982A5B4AC687}"/>
              </a:ext>
            </a:extLst>
          </p:cNvPr>
          <p:cNvGraphicFramePr/>
          <p:nvPr>
            <p:extLst>
              <p:ext uri="{D42A27DB-BD31-4B8C-83A1-F6EECF244321}">
                <p14:modId xmlns:p14="http://schemas.microsoft.com/office/powerpoint/2010/main" val="1508664340"/>
              </p:ext>
            </p:extLst>
          </p:nvPr>
        </p:nvGraphicFramePr>
        <p:xfrm>
          <a:off x="312821" y="272873"/>
          <a:ext cx="8566484" cy="45967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930775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57">
          <a:extLst>
            <a:ext uri="{FF2B5EF4-FFF2-40B4-BE49-F238E27FC236}">
              <a16:creationId xmlns:a16="http://schemas.microsoft.com/office/drawing/2014/main" id="{12D795E1-1433-385B-90FC-736C0FB7AE15}"/>
            </a:ext>
          </a:extLst>
        </p:cNvPr>
        <p:cNvGrpSpPr/>
        <p:nvPr/>
      </p:nvGrpSpPr>
      <p:grpSpPr>
        <a:xfrm>
          <a:off x="0" y="0"/>
          <a:ext cx="0" cy="0"/>
          <a:chOff x="0" y="0"/>
          <a:chExt cx="0" cy="0"/>
        </a:xfrm>
      </p:grpSpPr>
      <p:sp>
        <p:nvSpPr>
          <p:cNvPr id="7" name="Google Shape;542;p21">
            <a:extLst>
              <a:ext uri="{FF2B5EF4-FFF2-40B4-BE49-F238E27FC236}">
                <a16:creationId xmlns:a16="http://schemas.microsoft.com/office/drawing/2014/main" id="{EF3329B0-0881-910C-BF9F-DCA9DA7A9448}"/>
              </a:ext>
            </a:extLst>
          </p:cNvPr>
          <p:cNvSpPr txBox="1">
            <a:spLocks noGrp="1"/>
          </p:cNvSpPr>
          <p:nvPr>
            <p:ph type="title"/>
          </p:nvPr>
        </p:nvSpPr>
        <p:spPr>
          <a:xfrm>
            <a:off x="311700" y="213825"/>
            <a:ext cx="8520600" cy="641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3600" b="1"/>
              <a:t>Formative Assessment Process</a:t>
            </a:r>
            <a:endParaRPr sz="3600" b="1"/>
          </a:p>
        </p:txBody>
      </p:sp>
      <p:sp>
        <p:nvSpPr>
          <p:cNvPr id="8" name="Google Shape;543;p21">
            <a:extLst>
              <a:ext uri="{FF2B5EF4-FFF2-40B4-BE49-F238E27FC236}">
                <a16:creationId xmlns:a16="http://schemas.microsoft.com/office/drawing/2014/main" id="{113DB567-8999-2B67-F335-531A35DDA738}"/>
              </a:ext>
            </a:extLst>
          </p:cNvPr>
          <p:cNvSpPr txBox="1">
            <a:spLocks/>
          </p:cNvSpPr>
          <p:nvPr/>
        </p:nvSpPr>
        <p:spPr>
          <a:xfrm>
            <a:off x="450057" y="1377863"/>
            <a:ext cx="3658800" cy="2762896"/>
          </a:xfrm>
          <a:prstGeom prst="rect">
            <a:avLst/>
          </a:prstGeom>
          <a:noFill/>
          <a:ln>
            <a:noFill/>
          </a:ln>
        </p:spPr>
        <p:txBody>
          <a:bodyPr spcFirstLastPara="1" vert="horz" wrap="square" lIns="91425" tIns="91425" rIns="91425" bIns="91425" rtlCol="0" anchor="t" anchorCtr="0">
            <a:normAutofit/>
          </a:bodyPr>
          <a:lstStyle>
            <a:lvl1pPr marL="0" indent="0" algn="l" defTabSz="685800" rtl="0" eaLnBrk="1" latinLnBrk="0" hangingPunct="1">
              <a:lnSpc>
                <a:spcPct val="100000"/>
              </a:lnSpc>
              <a:spcBef>
                <a:spcPts val="0"/>
              </a:spcBef>
              <a:spcAft>
                <a:spcPts val="450"/>
              </a:spcAft>
              <a:buFont typeface="Arial" panose="020B0604020202020204" pitchFamily="34" charset="0"/>
              <a:buNone/>
              <a:defRPr sz="2100" kern="1200">
                <a:solidFill>
                  <a:schemeClr val="tx1"/>
                </a:solidFill>
                <a:latin typeface="+mn-lt"/>
                <a:ea typeface="+mn-ea"/>
                <a:cs typeface="+mn-cs"/>
              </a:defRPr>
            </a:lvl1pPr>
            <a:lvl2pPr marL="480060" indent="-137160" algn="l" defTabSz="685800" rtl="0" eaLnBrk="1" latinLnBrk="0" hangingPunct="1">
              <a:lnSpc>
                <a:spcPct val="100000"/>
              </a:lnSpc>
              <a:spcBef>
                <a:spcPts val="0"/>
              </a:spcBef>
              <a:spcAft>
                <a:spcPts val="450"/>
              </a:spcAft>
              <a:buSzPct val="80000"/>
              <a:buFont typeface="Courier New" panose="02070309020205020404" pitchFamily="49" charset="0"/>
              <a:buChar char="o"/>
              <a:defRPr sz="1500" kern="1200">
                <a:solidFill>
                  <a:schemeClr val="tx1"/>
                </a:solidFill>
                <a:latin typeface="+mn-lt"/>
                <a:ea typeface="+mn-ea"/>
                <a:cs typeface="+mn-cs"/>
              </a:defRPr>
            </a:lvl2pPr>
            <a:lvl3pPr marL="857250" indent="-137160" algn="l" defTabSz="685800" rtl="0" eaLnBrk="1" latinLnBrk="0" hangingPunct="1">
              <a:lnSpc>
                <a:spcPct val="100000"/>
              </a:lnSpc>
              <a:spcBef>
                <a:spcPts val="0"/>
              </a:spcBef>
              <a:spcAft>
                <a:spcPts val="450"/>
              </a:spcAft>
              <a:buFont typeface="Wingdings" panose="05000000000000000000" pitchFamily="2" charset="2"/>
              <a:buChar char="§"/>
              <a:defRPr sz="1500" kern="1200">
                <a:solidFill>
                  <a:schemeClr val="tx1"/>
                </a:solidFill>
                <a:latin typeface="+mn-lt"/>
                <a:ea typeface="+mn-ea"/>
                <a:cs typeface="+mn-cs"/>
              </a:defRPr>
            </a:lvl3pPr>
            <a:lvl4pPr marL="1200150" indent="-137160" algn="l" defTabSz="685800" rtl="0" eaLnBrk="1" latinLnBrk="0" hangingPunct="1">
              <a:lnSpc>
                <a:spcPct val="100000"/>
              </a:lnSpc>
              <a:spcBef>
                <a:spcPts val="0"/>
              </a:spcBef>
              <a:spcAft>
                <a:spcPts val="450"/>
              </a:spcAft>
              <a:buFont typeface="Calibri" panose="020F0502020204030204" pitchFamily="34" charset="0"/>
              <a:buChar char="▫"/>
              <a:defRPr sz="1200" kern="1200">
                <a:solidFill>
                  <a:schemeClr val="tx1"/>
                </a:solidFill>
                <a:latin typeface="+mn-lt"/>
                <a:ea typeface="+mn-ea"/>
                <a:cs typeface="+mn-cs"/>
              </a:defRPr>
            </a:lvl4pPr>
            <a:lvl5pPr marL="1543050" indent="-137160" algn="l" defTabSz="685800" rtl="0" eaLnBrk="1" latinLnBrk="0" hangingPunct="1">
              <a:lnSpc>
                <a:spcPct val="100000"/>
              </a:lnSpc>
              <a:spcBef>
                <a:spcPts val="0"/>
              </a:spcBef>
              <a:spcAft>
                <a:spcPts val="450"/>
              </a:spcAft>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355600">
              <a:lnSpc>
                <a:spcPct val="115000"/>
              </a:lnSpc>
              <a:spcAft>
                <a:spcPts val="0"/>
              </a:spcAft>
              <a:buClr>
                <a:schemeClr val="dk1"/>
              </a:buClr>
              <a:buSzPts val="2000"/>
              <a:buFont typeface="Arial" panose="020B0604020202020204" pitchFamily="34" charset="0"/>
              <a:buChar char="•"/>
            </a:pPr>
            <a:r>
              <a:rPr lang="en-US" sz="2000" b="1">
                <a:solidFill>
                  <a:schemeClr val="dk1"/>
                </a:solidFill>
              </a:rPr>
              <a:t>Elicit Evidence of Learning</a:t>
            </a:r>
          </a:p>
          <a:p>
            <a:pPr marL="457200" indent="-355600">
              <a:lnSpc>
                <a:spcPct val="115000"/>
              </a:lnSpc>
              <a:spcAft>
                <a:spcPts val="0"/>
              </a:spcAft>
              <a:buClr>
                <a:schemeClr val="dk1"/>
              </a:buClr>
              <a:buSzPts val="2000"/>
              <a:buFont typeface="Arial" panose="020B0604020202020204" pitchFamily="34" charset="0"/>
              <a:buChar char="•"/>
            </a:pPr>
            <a:r>
              <a:rPr lang="en-US" sz="2000" b="1">
                <a:solidFill>
                  <a:schemeClr val="dk1"/>
                </a:solidFill>
              </a:rPr>
              <a:t>Clarify Learning</a:t>
            </a:r>
          </a:p>
          <a:p>
            <a:pPr marL="457200" indent="-355600">
              <a:lnSpc>
                <a:spcPct val="115000"/>
              </a:lnSpc>
              <a:spcAft>
                <a:spcPts val="0"/>
              </a:spcAft>
              <a:buClr>
                <a:schemeClr val="dk1"/>
              </a:buClr>
              <a:buSzPts val="2000"/>
              <a:buFont typeface="Arial" panose="020B0604020202020204" pitchFamily="34" charset="0"/>
              <a:buChar char="•"/>
            </a:pPr>
            <a:r>
              <a:rPr lang="en-US" sz="2000" b="1">
                <a:solidFill>
                  <a:schemeClr val="dk1"/>
                </a:solidFill>
              </a:rPr>
              <a:t>Provide Feedback</a:t>
            </a:r>
          </a:p>
        </p:txBody>
      </p:sp>
      <p:pic>
        <p:nvPicPr>
          <p:cNvPr id="3" name="Graphic 2" descr="Formative Assessment Process infographic. A triangle with the major points of process in each corner. They are &quot;Clarify Learning, ask where is the learner going?&quot; &#10;&quot;Elicit Evidence of Learning, ask where is the learner now?&quot;&#10;and &quot;Provide Feedback, ask how does the learner get there?&quot; &#10;The corners come together around Student Outcomes.  ">
            <a:extLst>
              <a:ext uri="{FF2B5EF4-FFF2-40B4-BE49-F238E27FC236}">
                <a16:creationId xmlns:a16="http://schemas.microsoft.com/office/drawing/2014/main" id="{02037AA9-2176-BDED-9C86-69F7E7D85E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83075" y="868860"/>
            <a:ext cx="4311680" cy="3851114"/>
          </a:xfrm>
          <a:prstGeom prst="rect">
            <a:avLst/>
          </a:prstGeom>
        </p:spPr>
      </p:pic>
      <p:sp>
        <p:nvSpPr>
          <p:cNvPr id="2" name="TextBox 1">
            <a:extLst>
              <a:ext uri="{FF2B5EF4-FFF2-40B4-BE49-F238E27FC236}">
                <a16:creationId xmlns:a16="http://schemas.microsoft.com/office/drawing/2014/main" id="{FBADC9AC-0200-4131-052E-82B243632B1D}"/>
              </a:ext>
            </a:extLst>
          </p:cNvPr>
          <p:cNvSpPr txBox="1"/>
          <p:nvPr/>
        </p:nvSpPr>
        <p:spPr>
          <a:xfrm>
            <a:off x="450057" y="4663398"/>
            <a:ext cx="7840912" cy="276999"/>
          </a:xfrm>
          <a:prstGeom prst="rect">
            <a:avLst/>
          </a:prstGeom>
          <a:noFill/>
        </p:spPr>
        <p:txBody>
          <a:bodyPr wrap="square" lIns="91440" tIns="45720" rIns="91440" bIns="45720" anchor="t">
            <a:spAutoFit/>
          </a:bodyPr>
          <a:lstStyle/>
          <a:p>
            <a:r>
              <a:rPr lang="pt-BR" sz="1200">
                <a:latin typeface="+mn-lt"/>
                <a:cs typeface="Calibri" panose="020F0502020204030204" pitchFamily="34" charset="0"/>
              </a:rPr>
              <a:t>(</a:t>
            </a:r>
            <a:r>
              <a:rPr lang="en-US" sz="1200">
                <a:latin typeface="+mn-lt"/>
                <a:cs typeface="Calibri" panose="020F0502020204030204" pitchFamily="34" charset="0"/>
              </a:rPr>
              <a:t>MoEdu-SAIL, 2022b</a:t>
            </a:r>
            <a:r>
              <a:rPr lang="pt-BR" sz="1200">
                <a:latin typeface="+mn-lt"/>
                <a:cs typeface="Calibri" panose="020F0502020204030204" pitchFamily="34" charset="0"/>
              </a:rPr>
              <a:t>)</a:t>
            </a:r>
          </a:p>
        </p:txBody>
      </p:sp>
    </p:spTree>
    <p:extLst>
      <p:ext uri="{BB962C8B-B14F-4D97-AF65-F5344CB8AC3E}">
        <p14:creationId xmlns:p14="http://schemas.microsoft.com/office/powerpoint/2010/main" val="34960653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57">
          <a:extLst>
            <a:ext uri="{FF2B5EF4-FFF2-40B4-BE49-F238E27FC236}">
              <a16:creationId xmlns:a16="http://schemas.microsoft.com/office/drawing/2014/main" id="{B03A6925-686B-E038-25DB-F5CA35AD63E9}"/>
            </a:ext>
          </a:extLst>
        </p:cNvPr>
        <p:cNvGrpSpPr/>
        <p:nvPr/>
      </p:nvGrpSpPr>
      <p:grpSpPr>
        <a:xfrm>
          <a:off x="0" y="0"/>
          <a:ext cx="0" cy="0"/>
          <a:chOff x="0" y="0"/>
          <a:chExt cx="0" cy="0"/>
        </a:xfrm>
      </p:grpSpPr>
      <p:sp>
        <p:nvSpPr>
          <p:cNvPr id="9" name="Google Shape;724;p46">
            <a:extLst>
              <a:ext uri="{FF2B5EF4-FFF2-40B4-BE49-F238E27FC236}">
                <a16:creationId xmlns:a16="http://schemas.microsoft.com/office/drawing/2014/main" id="{E1D7364E-0E25-1512-F32C-F4AF05D2F1EC}"/>
              </a:ext>
            </a:extLst>
          </p:cNvPr>
          <p:cNvSpPr txBox="1">
            <a:spLocks noGrp="1"/>
          </p:cNvSpPr>
          <p:nvPr>
            <p:ph type="title"/>
          </p:nvPr>
        </p:nvSpPr>
        <p:spPr>
          <a:xfrm>
            <a:off x="628650" y="273845"/>
            <a:ext cx="8203650" cy="822960"/>
          </a:xfrm>
          <a:prstGeom prst="rect">
            <a:avLst/>
          </a:prstGeom>
          <a:noFill/>
          <a:ln>
            <a:noFill/>
          </a:ln>
        </p:spPr>
        <p:txBody>
          <a:bodyPr spcFirstLastPara="1" wrap="square" lIns="91425" tIns="91425" rIns="91425" bIns="91425" anchor="ctr" anchorCtr="0">
            <a:noAutofit/>
          </a:bodyPr>
          <a:lstStyle/>
          <a:p>
            <a:pPr>
              <a:spcBef>
                <a:spcPts val="0"/>
              </a:spcBef>
              <a:buClrTx/>
              <a:buSzPts val="990"/>
              <a:buFontTx/>
            </a:pPr>
            <a:r>
              <a:rPr lang="en-US" sz="2800"/>
              <a:t>Reflecting on </a:t>
            </a:r>
            <a:r>
              <a:rPr lang="en-US" sz="2800">
                <a:solidFill>
                  <a:srgbClr val="00A89E"/>
                </a:solidFill>
              </a:rPr>
              <a:t>Your District’s </a:t>
            </a:r>
            <a:r>
              <a:rPr lang="en-US" sz="2800"/>
              <a:t>Collaborative Teams</a:t>
            </a:r>
          </a:p>
        </p:txBody>
      </p:sp>
      <p:sp>
        <p:nvSpPr>
          <p:cNvPr id="16" name="Google Shape;725;p46">
            <a:extLst>
              <a:ext uri="{FF2B5EF4-FFF2-40B4-BE49-F238E27FC236}">
                <a16:creationId xmlns:a16="http://schemas.microsoft.com/office/drawing/2014/main" id="{9A02DA3E-EDFE-DEA2-4E2B-6EE61DD0DF9C}"/>
              </a:ext>
            </a:extLst>
          </p:cNvPr>
          <p:cNvSpPr txBox="1">
            <a:spLocks noGrp="1"/>
          </p:cNvSpPr>
          <p:nvPr>
            <p:ph idx="1"/>
          </p:nvPr>
        </p:nvSpPr>
        <p:spPr>
          <a:xfrm>
            <a:off x="628650" y="1005088"/>
            <a:ext cx="8197774" cy="3556752"/>
          </a:xfrm>
          <a:prstGeom prst="rect">
            <a:avLst/>
          </a:prstGeom>
          <a:noFill/>
          <a:ln>
            <a:noFill/>
          </a:ln>
        </p:spPr>
        <p:txBody>
          <a:bodyPr spcFirstLastPara="1" wrap="square" lIns="91425" tIns="91425" rIns="91425" bIns="91425" anchor="t" anchorCtr="0">
            <a:normAutofit fontScale="55000" lnSpcReduction="20000"/>
          </a:bodyPr>
          <a:lstStyle/>
          <a:p>
            <a:pPr marL="0" indent="0">
              <a:lnSpc>
                <a:spcPct val="150000"/>
              </a:lnSpc>
              <a:spcAft>
                <a:spcPts val="0"/>
              </a:spcAft>
              <a:buSzPts val="1800"/>
              <a:buNone/>
            </a:pPr>
            <a:r>
              <a:rPr lang="en-US" sz="4400" b="1"/>
              <a:t>What are the strengths of your district’s collaborative teams?</a:t>
            </a:r>
          </a:p>
          <a:p>
            <a:pPr marL="457200" lvl="0" indent="-342900" rtl="0">
              <a:lnSpc>
                <a:spcPct val="150000"/>
              </a:lnSpc>
              <a:spcBef>
                <a:spcPts val="0"/>
              </a:spcBef>
              <a:spcAft>
                <a:spcPts val="0"/>
              </a:spcAft>
              <a:buSzPts val="1800"/>
              <a:buFont typeface="Arial"/>
              <a:buChar char="•"/>
            </a:pPr>
            <a:r>
              <a:rPr lang="en-US" sz="4400"/>
              <a:t>Are all teams aligned with a focus on student impact?</a:t>
            </a:r>
          </a:p>
          <a:p>
            <a:pPr marL="457200" lvl="0" indent="-342900" rtl="0">
              <a:lnSpc>
                <a:spcPct val="150000"/>
              </a:lnSpc>
              <a:spcBef>
                <a:spcPts val="0"/>
              </a:spcBef>
              <a:spcAft>
                <a:spcPts val="0"/>
              </a:spcAft>
              <a:buSzPts val="1800"/>
              <a:buFont typeface="Arial"/>
              <a:buChar char="•"/>
            </a:pPr>
            <a:r>
              <a:rPr lang="en-US" sz="4400"/>
              <a:t>Do all teams communicate information regarding impact of instructional practices on student outcomes?</a:t>
            </a:r>
          </a:p>
          <a:p>
            <a:pPr marL="457200" lvl="0" indent="-342900" rtl="0">
              <a:lnSpc>
                <a:spcPct val="150000"/>
              </a:lnSpc>
              <a:spcBef>
                <a:spcPts val="0"/>
              </a:spcBef>
              <a:spcAft>
                <a:spcPts val="0"/>
              </a:spcAft>
              <a:buSzPts val="1800"/>
              <a:buFont typeface="Arial"/>
              <a:buChar char="•"/>
            </a:pPr>
            <a:r>
              <a:rPr lang="en-US" sz="4400"/>
              <a:t>Is communication between teams clear and supportive?</a:t>
            </a:r>
          </a:p>
          <a:p>
            <a:pPr marL="457200" lvl="0" indent="-342900" rtl="0">
              <a:lnSpc>
                <a:spcPct val="150000"/>
              </a:lnSpc>
              <a:spcBef>
                <a:spcPts val="0"/>
              </a:spcBef>
              <a:spcAft>
                <a:spcPts val="0"/>
              </a:spcAft>
              <a:buSzPts val="1800"/>
              <a:buFont typeface="Arial"/>
              <a:buChar char="•"/>
            </a:pPr>
            <a:r>
              <a:rPr lang="en-US" sz="4400"/>
              <a:t>Is evidence always used to support decision making?</a:t>
            </a:r>
          </a:p>
          <a:p>
            <a:pPr marL="0" indent="0">
              <a:lnSpc>
                <a:spcPct val="150000"/>
              </a:lnSpc>
              <a:spcAft>
                <a:spcPts val="0"/>
              </a:spcAft>
              <a:buSzPts val="1800"/>
              <a:buNone/>
            </a:pPr>
            <a:r>
              <a:rPr lang="en-US" sz="4400" b="1">
                <a:solidFill>
                  <a:srgbClr val="F26D65"/>
                </a:solidFill>
              </a:rPr>
              <a:t>How might your team effectiveness be improved?</a:t>
            </a:r>
            <a:endParaRPr lang="en-US" sz="4400">
              <a:solidFill>
                <a:srgbClr val="F26D65"/>
              </a:solidFill>
            </a:endParaRPr>
          </a:p>
        </p:txBody>
      </p:sp>
    </p:spTree>
    <p:extLst>
      <p:ext uri="{BB962C8B-B14F-4D97-AF65-F5344CB8AC3E}">
        <p14:creationId xmlns:p14="http://schemas.microsoft.com/office/powerpoint/2010/main" val="2504632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037D5-8C65-4AC4-5FBF-A58D03651419}"/>
            </a:ext>
          </a:extLst>
        </p:cNvPr>
        <p:cNvGrpSpPr/>
        <p:nvPr/>
      </p:nvGrpSpPr>
      <p:grpSpPr>
        <a:xfrm>
          <a:off x="0" y="0"/>
          <a:ext cx="0" cy="0"/>
          <a:chOff x="0" y="0"/>
          <a:chExt cx="0" cy="0"/>
        </a:xfrm>
      </p:grpSpPr>
      <p:sp>
        <p:nvSpPr>
          <p:cNvPr id="6" name="Google Shape;242;p34">
            <a:extLst>
              <a:ext uri="{FF2B5EF4-FFF2-40B4-BE49-F238E27FC236}">
                <a16:creationId xmlns:a16="http://schemas.microsoft.com/office/drawing/2014/main" id="{C092BB0D-0031-B0EE-BDD5-4864DF8BF3C3}"/>
              </a:ext>
            </a:extLst>
          </p:cNvPr>
          <p:cNvSpPr txBox="1">
            <a:spLocks noGrp="1"/>
          </p:cNvSpPr>
          <p:nvPr>
            <p:ph type="title"/>
          </p:nvPr>
        </p:nvSpPr>
        <p:spPr>
          <a:xfrm>
            <a:off x="128588" y="66675"/>
            <a:ext cx="7886700" cy="615315"/>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sz="2400">
                <a:solidFill>
                  <a:srgbClr val="A5A5A5"/>
                </a:solidFill>
              </a:rPr>
              <a:t>Hidden Slide #3</a:t>
            </a:r>
            <a:endParaRPr/>
          </a:p>
        </p:txBody>
      </p:sp>
      <p:sp>
        <p:nvSpPr>
          <p:cNvPr id="3" name="Content Placeholder 2">
            <a:extLst>
              <a:ext uri="{FF2B5EF4-FFF2-40B4-BE49-F238E27FC236}">
                <a16:creationId xmlns:a16="http://schemas.microsoft.com/office/drawing/2014/main" id="{A5C1C65B-A138-D986-1BFB-D648D9D142BF}"/>
              </a:ext>
            </a:extLst>
          </p:cNvPr>
          <p:cNvSpPr>
            <a:spLocks noGrp="1"/>
          </p:cNvSpPr>
          <p:nvPr>
            <p:ph idx="1"/>
          </p:nvPr>
        </p:nvSpPr>
        <p:spPr>
          <a:xfrm>
            <a:off x="628649" y="731520"/>
            <a:ext cx="8191669" cy="3291174"/>
          </a:xfrm>
        </p:spPr>
        <p:txBody>
          <a:bodyPr/>
          <a:lstStyle/>
          <a:p>
            <a:pPr marL="0" lvl="0" indent="0" algn="l" rtl="0">
              <a:lnSpc>
                <a:spcPct val="115000"/>
              </a:lnSpc>
              <a:spcBef>
                <a:spcPts val="0"/>
              </a:spcBef>
              <a:spcAft>
                <a:spcPts val="0"/>
              </a:spcAft>
              <a:buSzPct val="92664"/>
              <a:buNone/>
            </a:pPr>
            <a:r>
              <a:rPr lang="en-US" sz="2100" b="1"/>
              <a:t>In-person professional development suggestions</a:t>
            </a:r>
            <a:endParaRPr lang="en-US" sz="2100"/>
          </a:p>
          <a:p>
            <a:pPr marL="457200" lvl="0" indent="-342900" algn="l" rtl="0">
              <a:lnSpc>
                <a:spcPct val="115000"/>
              </a:lnSpc>
              <a:spcBef>
                <a:spcPts val="450"/>
              </a:spcBef>
              <a:spcAft>
                <a:spcPts val="0"/>
              </a:spcAft>
              <a:buSzPct val="100000"/>
            </a:pPr>
            <a:r>
              <a:rPr lang="en-US" sz="1700"/>
              <a:t>The following estimated times for each Collaborative Teams Module part are based on providing participants with ample time to process and reflect on content.</a:t>
            </a:r>
          </a:p>
          <a:p>
            <a:pPr marL="914400" lvl="1" indent="-317500" algn="l" rtl="0">
              <a:lnSpc>
                <a:spcPct val="115000"/>
              </a:lnSpc>
              <a:spcBef>
                <a:spcPts val="0"/>
              </a:spcBef>
              <a:spcAft>
                <a:spcPts val="0"/>
              </a:spcAft>
              <a:buSzPct val="91728"/>
              <a:buFont typeface="Arial"/>
              <a:buChar char="•"/>
            </a:pPr>
            <a:r>
              <a:rPr lang="en-US" sz="1700"/>
              <a:t>Part 1: Introduction &amp; Building a Culture of Collective Responsibility, </a:t>
            </a:r>
            <a:r>
              <a:rPr lang="en-US" sz="1700" b="1">
                <a:solidFill>
                  <a:srgbClr val="F26D65"/>
                </a:solidFill>
              </a:rPr>
              <a:t>2.5 hours</a:t>
            </a:r>
            <a:endParaRPr lang="en-US" sz="1700">
              <a:solidFill>
                <a:srgbClr val="F26D65"/>
              </a:solidFill>
            </a:endParaRPr>
          </a:p>
          <a:p>
            <a:pPr marL="914400" lvl="1" indent="-317500" algn="l" rtl="0">
              <a:lnSpc>
                <a:spcPct val="115000"/>
              </a:lnSpc>
              <a:spcBef>
                <a:spcPts val="0"/>
              </a:spcBef>
              <a:spcAft>
                <a:spcPts val="0"/>
              </a:spcAft>
              <a:buSzPct val="91728"/>
              <a:buFont typeface="Arial"/>
              <a:buChar char="•"/>
            </a:pPr>
            <a:r>
              <a:rPr lang="en-US" sz="1700"/>
              <a:t>Part 2: Effective Team Structures &amp; Skills,</a:t>
            </a:r>
            <a:r>
              <a:rPr lang="en-US" sz="1700" b="1">
                <a:solidFill>
                  <a:schemeClr val="accent1"/>
                </a:solidFill>
              </a:rPr>
              <a:t> </a:t>
            </a:r>
            <a:r>
              <a:rPr lang="en-US" sz="1700" b="1">
                <a:solidFill>
                  <a:srgbClr val="F26D65"/>
                </a:solidFill>
              </a:rPr>
              <a:t>3 hours</a:t>
            </a:r>
          </a:p>
          <a:p>
            <a:pPr marL="914400" lvl="1" indent="-317500" algn="l" rtl="0">
              <a:lnSpc>
                <a:spcPct val="115000"/>
              </a:lnSpc>
              <a:spcBef>
                <a:spcPts val="0"/>
              </a:spcBef>
              <a:spcAft>
                <a:spcPts val="0"/>
              </a:spcAft>
              <a:buSzPct val="91728"/>
              <a:buFont typeface="Arial"/>
              <a:buChar char="•"/>
            </a:pPr>
            <a:r>
              <a:rPr lang="en-US" sz="1700"/>
              <a:t>Part 3: Group Processes for Impactful Collaboration, </a:t>
            </a:r>
            <a:r>
              <a:rPr lang="en-US" sz="1700" b="1">
                <a:solidFill>
                  <a:srgbClr val="F26D65"/>
                </a:solidFill>
              </a:rPr>
              <a:t>3 to 4 hours</a:t>
            </a:r>
          </a:p>
          <a:p>
            <a:pPr marL="914400" lvl="1" indent="-317500" algn="l" rtl="0">
              <a:lnSpc>
                <a:spcPct val="115000"/>
              </a:lnSpc>
              <a:spcBef>
                <a:spcPts val="0"/>
              </a:spcBef>
              <a:spcAft>
                <a:spcPts val="0"/>
              </a:spcAft>
              <a:buSzPct val="91728"/>
              <a:buFont typeface="Arial"/>
              <a:buChar char="•"/>
            </a:pPr>
            <a:r>
              <a:rPr lang="en-US" sz="1700"/>
              <a:t>Total = </a:t>
            </a:r>
            <a:r>
              <a:rPr lang="en-US" sz="1700" b="1">
                <a:solidFill>
                  <a:srgbClr val="F26D65"/>
                </a:solidFill>
              </a:rPr>
              <a:t>8.5 to 9.5 hours</a:t>
            </a:r>
          </a:p>
          <a:p>
            <a:pPr marL="457200" lvl="0" indent="-342900" algn="l" rtl="0">
              <a:lnSpc>
                <a:spcPct val="115000"/>
              </a:lnSpc>
              <a:spcBef>
                <a:spcPts val="450"/>
              </a:spcBef>
              <a:spcAft>
                <a:spcPts val="0"/>
              </a:spcAft>
              <a:buSzPct val="100000"/>
            </a:pPr>
            <a:r>
              <a:rPr lang="en-US" sz="1700"/>
              <a:t>Read the slide notes thoroughly as they provide detailed information to assist you in preparation for and delivery of the presentation. </a:t>
            </a:r>
          </a:p>
          <a:p>
            <a:pPr marL="457200" lvl="0" indent="-342900" algn="l" rtl="0">
              <a:lnSpc>
                <a:spcPct val="115000"/>
              </a:lnSpc>
              <a:spcBef>
                <a:spcPts val="450"/>
              </a:spcBef>
              <a:spcAft>
                <a:spcPts val="0"/>
              </a:spcAft>
              <a:buSzPct val="100000"/>
            </a:pPr>
            <a:r>
              <a:rPr lang="en-US" sz="1700"/>
              <a:t>Some reflection activities can be expanded by using the activities designated OPTIONAL.</a:t>
            </a:r>
          </a:p>
          <a:p>
            <a:pPr marL="457200" lvl="0" indent="-342900" algn="l" rtl="0">
              <a:lnSpc>
                <a:spcPct val="115000"/>
              </a:lnSpc>
              <a:spcBef>
                <a:spcPts val="450"/>
              </a:spcBef>
              <a:spcAft>
                <a:spcPts val="0"/>
              </a:spcAft>
              <a:buSzPct val="100000"/>
            </a:pPr>
            <a:r>
              <a:rPr lang="en-US" sz="1700"/>
              <a:t>Breaks can be added at the presenter’s discretion. </a:t>
            </a:r>
          </a:p>
        </p:txBody>
      </p:sp>
    </p:spTree>
    <p:extLst>
      <p:ext uri="{BB962C8B-B14F-4D97-AF65-F5344CB8AC3E}">
        <p14:creationId xmlns:p14="http://schemas.microsoft.com/office/powerpoint/2010/main" val="6559443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452CD7FE-1AB8-42F6-28B8-7BD391D1659F}"/>
            </a:ext>
          </a:extLst>
        </p:cNvPr>
        <p:cNvGrpSpPr/>
        <p:nvPr/>
      </p:nvGrpSpPr>
      <p:grpSpPr>
        <a:xfrm>
          <a:off x="0" y="0"/>
          <a:ext cx="0" cy="0"/>
          <a:chOff x="0" y="0"/>
          <a:chExt cx="0" cy="0"/>
        </a:xfrm>
      </p:grpSpPr>
      <p:sp>
        <p:nvSpPr>
          <p:cNvPr id="561" name="Google Shape;561;p85">
            <a:extLst>
              <a:ext uri="{FF2B5EF4-FFF2-40B4-BE49-F238E27FC236}">
                <a16:creationId xmlns:a16="http://schemas.microsoft.com/office/drawing/2014/main" id="{C93257BB-CF66-539F-2229-464A785BB333}"/>
              </a:ext>
            </a:extLst>
          </p:cNvPr>
          <p:cNvSpPr txBox="1">
            <a:spLocks noGrp="1"/>
          </p:cNvSpPr>
          <p:nvPr>
            <p:ph type="title"/>
          </p:nvPr>
        </p:nvSpPr>
        <p:spPr>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ct val="111111"/>
              <a:buNone/>
            </a:pPr>
            <a:r>
              <a:rPr lang="en" sz="2800"/>
              <a:t>Collaborative Team Framework</a:t>
            </a:r>
            <a:endParaRPr/>
          </a:p>
        </p:txBody>
      </p:sp>
      <p:graphicFrame>
        <p:nvGraphicFramePr>
          <p:cNvPr id="3" name="Google Shape;250;p37">
            <a:extLst>
              <a:ext uri="{FF2B5EF4-FFF2-40B4-BE49-F238E27FC236}">
                <a16:creationId xmlns:a16="http://schemas.microsoft.com/office/drawing/2014/main" id="{DF87BDC0-F550-FDBC-C319-EBD12B70A0A4}"/>
              </a:ext>
            </a:extLst>
          </p:cNvPr>
          <p:cNvGraphicFramePr/>
          <p:nvPr>
            <p:extLst>
              <p:ext uri="{D42A27DB-BD31-4B8C-83A1-F6EECF244321}">
                <p14:modId xmlns:p14="http://schemas.microsoft.com/office/powerpoint/2010/main" val="2051372201"/>
              </p:ext>
            </p:extLst>
          </p:nvPr>
        </p:nvGraphicFramePr>
        <p:xfrm>
          <a:off x="799070" y="955218"/>
          <a:ext cx="7545859" cy="3046968"/>
        </p:xfrm>
        <a:graphic>
          <a:graphicData uri="http://schemas.openxmlformats.org/drawingml/2006/table">
            <a:tbl>
              <a:tblPr firstRow="1">
                <a:noFill/>
                <a:tableStyleId>{9919C1EF-BEBD-4FDB-ADB5-88AAFF56B2FA}</a:tableStyleId>
              </a:tblPr>
              <a:tblGrid>
                <a:gridCol w="2586843">
                  <a:extLst>
                    <a:ext uri="{9D8B030D-6E8A-4147-A177-3AD203B41FA5}">
                      <a16:colId xmlns:a16="http://schemas.microsoft.com/office/drawing/2014/main" val="20000"/>
                    </a:ext>
                  </a:extLst>
                </a:gridCol>
                <a:gridCol w="2528770">
                  <a:extLst>
                    <a:ext uri="{9D8B030D-6E8A-4147-A177-3AD203B41FA5}">
                      <a16:colId xmlns:a16="http://schemas.microsoft.com/office/drawing/2014/main" val="20001"/>
                    </a:ext>
                  </a:extLst>
                </a:gridCol>
                <a:gridCol w="2430246">
                  <a:extLst>
                    <a:ext uri="{9D8B030D-6E8A-4147-A177-3AD203B41FA5}">
                      <a16:colId xmlns:a16="http://schemas.microsoft.com/office/drawing/2014/main" val="20002"/>
                    </a:ext>
                  </a:extLst>
                </a:gridCol>
              </a:tblGrid>
              <a:tr h="843611">
                <a:tc>
                  <a:txBody>
                    <a:bodyPr/>
                    <a:lstStyle/>
                    <a:p>
                      <a:pPr marL="0" marR="0" lvl="0" indent="0" algn="ctr" rtl="0">
                        <a:lnSpc>
                          <a:spcPct val="100000"/>
                        </a:lnSpc>
                        <a:spcBef>
                          <a:spcPts val="0"/>
                        </a:spcBef>
                        <a:spcAft>
                          <a:spcPts val="0"/>
                        </a:spcAft>
                        <a:buClr>
                          <a:srgbClr val="000000"/>
                        </a:buClr>
                        <a:buSzPts val="2600"/>
                        <a:buFont typeface="Arial"/>
                        <a:buNone/>
                      </a:pPr>
                      <a:r>
                        <a:rPr lang="en" sz="2400" b="1" u="none" strike="noStrike" cap="none">
                          <a:solidFill>
                            <a:schemeClr val="bg1"/>
                          </a:solidFill>
                          <a:latin typeface="+mj-lt"/>
                          <a:cs typeface="Calibri" panose="020F0502020204030204" pitchFamily="34" charset="0"/>
                        </a:rPr>
                        <a:t>Part 1</a:t>
                      </a:r>
                    </a:p>
                    <a:p>
                      <a:pPr marL="0" marR="0" lvl="0" indent="0" algn="ctr" rtl="0">
                        <a:lnSpc>
                          <a:spcPct val="100000"/>
                        </a:lnSpc>
                        <a:spcBef>
                          <a:spcPts val="0"/>
                        </a:spcBef>
                        <a:spcAft>
                          <a:spcPts val="0"/>
                        </a:spcAft>
                        <a:buClr>
                          <a:srgbClr val="000000"/>
                        </a:buClr>
                        <a:buSzPts val="2600"/>
                        <a:buFont typeface="Arial"/>
                        <a:buNone/>
                      </a:pPr>
                      <a:r>
                        <a:rPr lang="en" sz="2000" u="none" strike="noStrike" cap="none">
                          <a:solidFill>
                            <a:schemeClr val="bg1"/>
                          </a:solidFill>
                          <a:latin typeface="+mj-lt"/>
                        </a:rPr>
                        <a:t>EF 1</a:t>
                      </a:r>
                      <a:endParaRPr sz="2000" u="none" strike="noStrike" cap="none">
                        <a:solidFill>
                          <a:schemeClr val="bg1"/>
                        </a:solidFill>
                        <a:latin typeface="+mj-lt"/>
                      </a:endParaRPr>
                    </a:p>
                  </a:txBody>
                  <a:tcPr marL="91425" marR="91425" marT="91425" marB="91425">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rtl="0">
                        <a:lnSpc>
                          <a:spcPct val="100000"/>
                        </a:lnSpc>
                        <a:spcBef>
                          <a:spcPts val="0"/>
                        </a:spcBef>
                        <a:spcAft>
                          <a:spcPts val="0"/>
                        </a:spcAft>
                        <a:buClr>
                          <a:srgbClr val="000000"/>
                        </a:buClr>
                        <a:buSzPts val="2600"/>
                        <a:buFont typeface="Arial"/>
                        <a:buNone/>
                      </a:pPr>
                      <a:r>
                        <a:rPr lang="en" sz="2400" b="1" u="none" strike="noStrike" cap="none">
                          <a:solidFill>
                            <a:schemeClr val="bg1"/>
                          </a:solidFill>
                          <a:latin typeface="+mj-lt"/>
                          <a:cs typeface="Calibri" panose="020F0502020204030204" pitchFamily="34" charset="0"/>
                        </a:rPr>
                        <a:t>Part 2</a:t>
                      </a:r>
                      <a:endParaRPr sz="2400" b="1" u="none" strike="noStrike" cap="none">
                        <a:solidFill>
                          <a:schemeClr val="bg1"/>
                        </a:solidFill>
                        <a:latin typeface="+mj-lt"/>
                      </a:endParaRPr>
                    </a:p>
                    <a:p>
                      <a:pPr marL="0" marR="0" lvl="0" indent="0" algn="ctr" rtl="0">
                        <a:lnSpc>
                          <a:spcPct val="100000"/>
                        </a:lnSpc>
                        <a:spcBef>
                          <a:spcPts val="0"/>
                        </a:spcBef>
                        <a:spcAft>
                          <a:spcPts val="0"/>
                        </a:spcAft>
                        <a:buClr>
                          <a:srgbClr val="000000"/>
                        </a:buClr>
                        <a:buSzPts val="2600"/>
                        <a:buFont typeface="Arial"/>
                        <a:buNone/>
                      </a:pPr>
                      <a:r>
                        <a:rPr lang="en" sz="2000" u="none" strike="noStrike" cap="none">
                          <a:solidFill>
                            <a:schemeClr val="bg1"/>
                          </a:solidFill>
                          <a:latin typeface="+mj-lt"/>
                        </a:rPr>
                        <a:t>EF 2</a:t>
                      </a:r>
                      <a:endParaRPr sz="2000" u="none" strike="noStrike" cap="none">
                        <a:solidFill>
                          <a:schemeClr val="bg1"/>
                        </a:solidFill>
                        <a:latin typeface="+mj-lt"/>
                      </a:endParaRPr>
                    </a:p>
                  </a:txBody>
                  <a:tcPr marL="91425" marR="91425" marT="91425" marB="91425">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rtl="0">
                        <a:lnSpc>
                          <a:spcPct val="100000"/>
                        </a:lnSpc>
                        <a:spcBef>
                          <a:spcPts val="0"/>
                        </a:spcBef>
                        <a:spcAft>
                          <a:spcPts val="0"/>
                        </a:spcAft>
                        <a:buClr>
                          <a:srgbClr val="000000"/>
                        </a:buClr>
                        <a:buSzPts val="2600"/>
                        <a:buFont typeface="Arial"/>
                        <a:buNone/>
                      </a:pPr>
                      <a:r>
                        <a:rPr lang="en" sz="2400" b="1" u="none" strike="noStrike" cap="none">
                          <a:solidFill>
                            <a:schemeClr val="bg1"/>
                          </a:solidFill>
                          <a:latin typeface="+mj-lt"/>
                          <a:cs typeface="Calibri" panose="020F0502020204030204" pitchFamily="34" charset="0"/>
                        </a:rPr>
                        <a:t>Part 3</a:t>
                      </a:r>
                      <a:endParaRPr sz="2400" b="1" u="none" strike="noStrike" cap="none">
                        <a:solidFill>
                          <a:schemeClr val="bg1"/>
                        </a:solidFill>
                        <a:latin typeface="+mj-lt"/>
                      </a:endParaRPr>
                    </a:p>
                    <a:p>
                      <a:pPr marL="0" marR="0" lvl="0" indent="0" algn="ctr" rtl="0">
                        <a:lnSpc>
                          <a:spcPct val="100000"/>
                        </a:lnSpc>
                        <a:spcBef>
                          <a:spcPts val="0"/>
                        </a:spcBef>
                        <a:spcAft>
                          <a:spcPts val="0"/>
                        </a:spcAft>
                        <a:buClr>
                          <a:srgbClr val="000000"/>
                        </a:buClr>
                        <a:buSzPts val="2600"/>
                        <a:buFont typeface="Arial"/>
                        <a:buNone/>
                      </a:pPr>
                      <a:r>
                        <a:rPr lang="en" sz="2000" u="none" strike="noStrike" cap="none">
                          <a:solidFill>
                            <a:schemeClr val="bg1"/>
                          </a:solidFill>
                          <a:latin typeface="+mj-lt"/>
                        </a:rPr>
                        <a:t>EF 3</a:t>
                      </a:r>
                      <a:endParaRPr sz="2000" u="none" strike="noStrike" cap="none">
                        <a:solidFill>
                          <a:schemeClr val="bg1"/>
                        </a:solidFill>
                        <a:latin typeface="+mj-lt"/>
                      </a:endParaRPr>
                    </a:p>
                  </a:txBody>
                  <a:tcPr marL="91425" marR="91425" marT="91425" marB="91425">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744659">
                <a:tc>
                  <a:txBody>
                    <a:bodyPr/>
                    <a:lstStyle/>
                    <a:p>
                      <a:pPr marL="0" marR="0" lvl="0" indent="0" algn="ctr" rtl="0">
                        <a:lnSpc>
                          <a:spcPct val="100000"/>
                        </a:lnSpc>
                        <a:spcBef>
                          <a:spcPts val="0"/>
                        </a:spcBef>
                        <a:spcAft>
                          <a:spcPts val="0"/>
                        </a:spcAft>
                        <a:buClr>
                          <a:srgbClr val="000000"/>
                        </a:buClr>
                        <a:buSzPts val="1800"/>
                        <a:buFont typeface="Arial"/>
                        <a:buNone/>
                      </a:pPr>
                      <a:r>
                        <a:rPr lang="en" sz="1800" b="1" u="none" strike="noStrike" cap="none">
                          <a:latin typeface="+mn-lt"/>
                          <a:cs typeface="Calibri" panose="020F0502020204030204" pitchFamily="34" charset="0"/>
                        </a:rPr>
                        <a:t>Building a Culture of </a:t>
                      </a:r>
                      <a:endParaRPr sz="1800" b="1" u="none" strike="noStrike" cap="none">
                        <a:latin typeface="+mn-lt"/>
                      </a:endParaRPr>
                    </a:p>
                    <a:p>
                      <a:pPr marL="0" marR="0" lvl="0" indent="0" algn="ctr" rtl="0">
                        <a:lnSpc>
                          <a:spcPct val="100000"/>
                        </a:lnSpc>
                        <a:spcBef>
                          <a:spcPts val="0"/>
                        </a:spcBef>
                        <a:spcAft>
                          <a:spcPts val="0"/>
                        </a:spcAft>
                        <a:buClr>
                          <a:srgbClr val="000000"/>
                        </a:buClr>
                        <a:buSzPts val="1800"/>
                        <a:buFont typeface="Arial"/>
                        <a:buNone/>
                      </a:pPr>
                      <a:r>
                        <a:rPr lang="en" sz="1800" b="1" u="none" strike="noStrike" cap="none">
                          <a:latin typeface="+mn-lt"/>
                        </a:rPr>
                        <a:t>Collective Responsibility</a:t>
                      </a:r>
                      <a:endParaRPr sz="1800" b="1" u="none" strike="noStrike" cap="none">
                        <a:latin typeface="+mn-lt"/>
                      </a:endParaRPr>
                    </a:p>
                  </a:txBody>
                  <a:tcPr marL="91425" marR="91425" marT="91425" marB="91425">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1800"/>
                        <a:buFont typeface="Arial"/>
                        <a:buNone/>
                      </a:pPr>
                      <a:r>
                        <a:rPr lang="en" sz="1800" b="1" u="none" strike="noStrike" cap="none">
                          <a:latin typeface="+mn-lt"/>
                          <a:cs typeface="Calibri" panose="020F0502020204030204" pitchFamily="34" charset="0"/>
                        </a:rPr>
                        <a:t>Effective Team </a:t>
                      </a:r>
                      <a:endParaRPr sz="1800" b="1" u="none" strike="noStrike" cap="none">
                        <a:latin typeface="+mn-lt"/>
                      </a:endParaRPr>
                    </a:p>
                    <a:p>
                      <a:pPr marL="0" marR="0" lvl="0" indent="0" algn="ctr" rtl="0">
                        <a:lnSpc>
                          <a:spcPct val="100000"/>
                        </a:lnSpc>
                        <a:spcBef>
                          <a:spcPts val="0"/>
                        </a:spcBef>
                        <a:spcAft>
                          <a:spcPts val="0"/>
                        </a:spcAft>
                        <a:buClr>
                          <a:srgbClr val="000000"/>
                        </a:buClr>
                        <a:buSzPts val="1800"/>
                        <a:buFont typeface="Arial"/>
                        <a:buNone/>
                      </a:pPr>
                      <a:r>
                        <a:rPr lang="en" sz="1800" b="1" u="none" strike="noStrike" cap="none">
                          <a:latin typeface="+mn-lt"/>
                        </a:rPr>
                        <a:t>Structures &amp; Skills</a:t>
                      </a:r>
                      <a:endParaRPr sz="1800" b="1" u="none" strike="noStrike" cap="none">
                        <a:latin typeface="+mn-lt"/>
                      </a:endParaRPr>
                    </a:p>
                  </a:txBody>
                  <a:tcPr marL="91425" marR="91425" marT="91425" marB="91425">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1800"/>
                        <a:buFont typeface="Arial"/>
                        <a:buNone/>
                      </a:pPr>
                      <a:r>
                        <a:rPr lang="en" sz="1800" b="1" u="none" strike="noStrike" cap="none">
                          <a:latin typeface="+mn-lt"/>
                          <a:cs typeface="Calibri" panose="020F0502020204030204" pitchFamily="34" charset="0"/>
                        </a:rPr>
                        <a:t>Group Processes for Impactful Collaboration </a:t>
                      </a:r>
                      <a:endParaRPr sz="1800" b="1" u="none" strike="noStrike" cap="none">
                        <a:latin typeface="+mn-lt"/>
                      </a:endParaRPr>
                    </a:p>
                  </a:txBody>
                  <a:tcPr marL="91425" marR="91425" marT="91425" marB="91425">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448899">
                <a:tc>
                  <a:txBody>
                    <a:bodyPr/>
                    <a:lstStyle/>
                    <a:p>
                      <a:pPr marL="393700" marR="0" lvl="0" indent="-285750" algn="l" rtl="0">
                        <a:lnSpc>
                          <a:spcPct val="115000"/>
                        </a:lnSpc>
                        <a:spcBef>
                          <a:spcPts val="0"/>
                        </a:spcBef>
                        <a:spcAft>
                          <a:spcPts val="0"/>
                        </a:spcAft>
                        <a:buClr>
                          <a:schemeClr val="dk1"/>
                        </a:buClr>
                        <a:buSzPts val="1900"/>
                        <a:buFont typeface="Arial" panose="020B0604020202020204" pitchFamily="34" charset="0"/>
                        <a:buChar char="•"/>
                      </a:pPr>
                      <a:r>
                        <a:rPr lang="en" sz="1800" u="none" strike="noStrike" cap="none">
                          <a:solidFill>
                            <a:schemeClr val="dk1"/>
                          </a:solidFill>
                          <a:latin typeface="+mn-lt"/>
                          <a:cs typeface="Calibri" panose="020F0502020204030204" pitchFamily="34" charset="0"/>
                        </a:rPr>
                        <a:t>Purpose/Goals</a:t>
                      </a:r>
                      <a:endParaRPr sz="1800" u="none" strike="noStrike" cap="none">
                        <a:solidFill>
                          <a:schemeClr val="dk1"/>
                        </a:solidFill>
                        <a:latin typeface="+mn-lt"/>
                      </a:endParaRPr>
                    </a:p>
                    <a:p>
                      <a:pPr marL="393700" marR="0" lvl="0" indent="-285750" algn="l" rtl="0">
                        <a:lnSpc>
                          <a:spcPct val="115000"/>
                        </a:lnSpc>
                        <a:spcBef>
                          <a:spcPts val="0"/>
                        </a:spcBef>
                        <a:spcAft>
                          <a:spcPts val="0"/>
                        </a:spcAft>
                        <a:buClr>
                          <a:schemeClr val="dk1"/>
                        </a:buClr>
                        <a:buSzPts val="1900"/>
                        <a:buFont typeface="Arial" panose="020B0604020202020204" pitchFamily="34" charset="0"/>
                        <a:buChar char="•"/>
                      </a:pPr>
                      <a:r>
                        <a:rPr lang="en" sz="1800" u="none" strike="noStrike" cap="none">
                          <a:solidFill>
                            <a:schemeClr val="dk1"/>
                          </a:solidFill>
                          <a:latin typeface="+mn-lt"/>
                        </a:rPr>
                        <a:t>Trust</a:t>
                      </a:r>
                      <a:endParaRPr sz="1800" u="none" strike="noStrike" cap="none">
                        <a:solidFill>
                          <a:schemeClr val="dk1"/>
                        </a:solidFill>
                        <a:latin typeface="+mn-lt"/>
                      </a:endParaRPr>
                    </a:p>
                    <a:p>
                      <a:pPr marL="393700" marR="0" lvl="0" indent="-285750" algn="l" rtl="0">
                        <a:lnSpc>
                          <a:spcPct val="115000"/>
                        </a:lnSpc>
                        <a:spcBef>
                          <a:spcPts val="0"/>
                        </a:spcBef>
                        <a:spcAft>
                          <a:spcPts val="0"/>
                        </a:spcAft>
                        <a:buClr>
                          <a:schemeClr val="dk1"/>
                        </a:buClr>
                        <a:buSzPts val="1900"/>
                        <a:buFont typeface="Arial" panose="020B0604020202020204" pitchFamily="34" charset="0"/>
                        <a:buChar char="•"/>
                      </a:pPr>
                      <a:r>
                        <a:rPr lang="en" sz="1800" u="none" strike="noStrike" cap="none">
                          <a:solidFill>
                            <a:schemeClr val="dk1"/>
                          </a:solidFill>
                          <a:latin typeface="+mn-lt"/>
                        </a:rPr>
                        <a:t>Communication</a:t>
                      </a:r>
                      <a:endParaRPr sz="1000" u="none" strike="noStrike" cap="none">
                        <a:latin typeface="+mn-lt"/>
                      </a:endParaRPr>
                    </a:p>
                  </a:txBody>
                  <a:tcPr marL="91425" marR="91425" marT="91425" marB="91425">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393700" marR="0" lvl="0" indent="-285750" algn="l" rtl="0">
                        <a:lnSpc>
                          <a:spcPct val="115000"/>
                        </a:lnSpc>
                        <a:spcBef>
                          <a:spcPts val="0"/>
                        </a:spcBef>
                        <a:spcAft>
                          <a:spcPts val="0"/>
                        </a:spcAft>
                        <a:buClr>
                          <a:schemeClr val="dk1"/>
                        </a:buClr>
                        <a:buSzPts val="1900"/>
                        <a:buFont typeface="Arial" panose="020B0604020202020204" pitchFamily="34" charset="0"/>
                        <a:buChar char="•"/>
                      </a:pPr>
                      <a:r>
                        <a:rPr lang="en" sz="1800" u="none" strike="noStrike" cap="none">
                          <a:solidFill>
                            <a:schemeClr val="dk1"/>
                          </a:solidFill>
                          <a:latin typeface="+mn-lt"/>
                          <a:cs typeface="Calibri" panose="020F0502020204030204" pitchFamily="34" charset="0"/>
                        </a:rPr>
                        <a:t>Team Configurations</a:t>
                      </a:r>
                      <a:endParaRPr sz="1800" u="none" strike="noStrike" cap="none">
                        <a:solidFill>
                          <a:schemeClr val="dk1"/>
                        </a:solidFill>
                        <a:latin typeface="+mn-lt"/>
                      </a:endParaRPr>
                    </a:p>
                    <a:p>
                      <a:pPr marL="393700" marR="0" lvl="0" indent="-285750" algn="l" rtl="0">
                        <a:lnSpc>
                          <a:spcPct val="115000"/>
                        </a:lnSpc>
                        <a:spcBef>
                          <a:spcPts val="0"/>
                        </a:spcBef>
                        <a:spcAft>
                          <a:spcPts val="0"/>
                        </a:spcAft>
                        <a:buClr>
                          <a:schemeClr val="dk1"/>
                        </a:buClr>
                        <a:buSzPts val="1900"/>
                        <a:buFont typeface="Arial" panose="020B0604020202020204" pitchFamily="34" charset="0"/>
                        <a:buChar char="•"/>
                      </a:pPr>
                      <a:r>
                        <a:rPr lang="en" sz="1800" u="none" strike="noStrike" cap="none">
                          <a:solidFill>
                            <a:schemeClr val="dk1"/>
                          </a:solidFill>
                          <a:latin typeface="+mn-lt"/>
                        </a:rPr>
                        <a:t>Time</a:t>
                      </a:r>
                      <a:endParaRPr sz="1800" u="none" strike="noStrike" cap="none">
                        <a:solidFill>
                          <a:schemeClr val="dk1"/>
                        </a:solidFill>
                        <a:latin typeface="+mn-lt"/>
                      </a:endParaRPr>
                    </a:p>
                    <a:p>
                      <a:pPr marL="393700" marR="0" lvl="0" indent="-285750" algn="l" rtl="0">
                        <a:lnSpc>
                          <a:spcPct val="115000"/>
                        </a:lnSpc>
                        <a:spcBef>
                          <a:spcPts val="0"/>
                        </a:spcBef>
                        <a:spcAft>
                          <a:spcPts val="0"/>
                        </a:spcAft>
                        <a:buClr>
                          <a:schemeClr val="dk1"/>
                        </a:buClr>
                        <a:buSzPts val="1900"/>
                        <a:buFont typeface="Arial" panose="020B0604020202020204" pitchFamily="34" charset="0"/>
                        <a:buChar char="•"/>
                      </a:pPr>
                      <a:r>
                        <a:rPr lang="en" sz="1800" u="none" strike="noStrike" cap="none">
                          <a:solidFill>
                            <a:schemeClr val="dk1"/>
                          </a:solidFill>
                          <a:latin typeface="+mn-lt"/>
                        </a:rPr>
                        <a:t>Roles</a:t>
                      </a:r>
                      <a:endParaRPr sz="1800" u="none" strike="noStrike" cap="none">
                        <a:solidFill>
                          <a:schemeClr val="dk1"/>
                        </a:solidFill>
                        <a:latin typeface="+mn-lt"/>
                      </a:endParaRPr>
                    </a:p>
                    <a:p>
                      <a:pPr marL="393700" marR="0" lvl="0" indent="-285750" algn="l" rtl="0">
                        <a:lnSpc>
                          <a:spcPct val="115000"/>
                        </a:lnSpc>
                        <a:spcBef>
                          <a:spcPts val="0"/>
                        </a:spcBef>
                        <a:spcAft>
                          <a:spcPts val="0"/>
                        </a:spcAft>
                        <a:buClr>
                          <a:schemeClr val="dk1"/>
                        </a:buClr>
                        <a:buSzPts val="1900"/>
                        <a:buFont typeface="Arial" panose="020B0604020202020204" pitchFamily="34" charset="0"/>
                        <a:buChar char="•"/>
                      </a:pPr>
                      <a:r>
                        <a:rPr lang="en" sz="1800" u="none" strike="noStrike" cap="none">
                          <a:solidFill>
                            <a:schemeClr val="dk1"/>
                          </a:solidFill>
                          <a:latin typeface="+mn-lt"/>
                        </a:rPr>
                        <a:t>Collaborative Skills</a:t>
                      </a:r>
                      <a:endParaRPr sz="1800" u="none" strike="noStrike" cap="none">
                        <a:solidFill>
                          <a:schemeClr val="dk1"/>
                        </a:solidFill>
                        <a:latin typeface="+mn-lt"/>
                      </a:endParaRPr>
                    </a:p>
                  </a:txBody>
                  <a:tcPr marL="91425" marR="91425" marT="91425" marB="91425">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393700" marR="0" lvl="0" indent="-285750" algn="l" rtl="0">
                        <a:lnSpc>
                          <a:spcPct val="115000"/>
                        </a:lnSpc>
                        <a:spcBef>
                          <a:spcPts val="0"/>
                        </a:spcBef>
                        <a:spcAft>
                          <a:spcPts val="0"/>
                        </a:spcAft>
                        <a:buClr>
                          <a:schemeClr val="dk1"/>
                        </a:buClr>
                        <a:buSzPts val="1900"/>
                        <a:buFont typeface="Arial" panose="020B0604020202020204" pitchFamily="34" charset="0"/>
                        <a:buChar char="•"/>
                      </a:pPr>
                      <a:r>
                        <a:rPr lang="en" sz="1800" u="none" strike="noStrike" cap="none">
                          <a:solidFill>
                            <a:schemeClr val="dk1"/>
                          </a:solidFill>
                          <a:latin typeface="+mn-lt"/>
                          <a:cs typeface="Calibri" panose="020F0502020204030204" pitchFamily="34" charset="0"/>
                        </a:rPr>
                        <a:t>Agendas/Minutes</a:t>
                      </a:r>
                      <a:endParaRPr sz="1800" u="none" strike="noStrike" cap="none">
                        <a:solidFill>
                          <a:schemeClr val="dk1"/>
                        </a:solidFill>
                        <a:latin typeface="+mn-lt"/>
                      </a:endParaRPr>
                    </a:p>
                    <a:p>
                      <a:pPr marL="393700" marR="0" lvl="0" indent="-285750" algn="l" rtl="0">
                        <a:lnSpc>
                          <a:spcPct val="115000"/>
                        </a:lnSpc>
                        <a:spcBef>
                          <a:spcPts val="0"/>
                        </a:spcBef>
                        <a:spcAft>
                          <a:spcPts val="0"/>
                        </a:spcAft>
                        <a:buClr>
                          <a:schemeClr val="dk1"/>
                        </a:buClr>
                        <a:buSzPts val="1900"/>
                        <a:buFont typeface="Arial" panose="020B0604020202020204" pitchFamily="34" charset="0"/>
                        <a:buChar char="•"/>
                      </a:pPr>
                      <a:r>
                        <a:rPr lang="en" sz="1800">
                          <a:solidFill>
                            <a:schemeClr val="dk1"/>
                          </a:solidFill>
                          <a:latin typeface="+mn-lt"/>
                        </a:rPr>
                        <a:t>Norms</a:t>
                      </a:r>
                      <a:endParaRPr sz="1800">
                        <a:solidFill>
                          <a:schemeClr val="dk1"/>
                        </a:solidFill>
                        <a:latin typeface="+mn-lt"/>
                      </a:endParaRPr>
                    </a:p>
                    <a:p>
                      <a:pPr marL="393700" marR="0" lvl="0" indent="-285750" algn="l" rtl="0">
                        <a:lnSpc>
                          <a:spcPct val="115000"/>
                        </a:lnSpc>
                        <a:spcBef>
                          <a:spcPts val="0"/>
                        </a:spcBef>
                        <a:spcAft>
                          <a:spcPts val="0"/>
                        </a:spcAft>
                        <a:buClr>
                          <a:schemeClr val="dk1"/>
                        </a:buClr>
                        <a:buSzPts val="1900"/>
                        <a:buFont typeface="Arial" panose="020B0604020202020204" pitchFamily="34" charset="0"/>
                        <a:buChar char="•"/>
                      </a:pPr>
                      <a:r>
                        <a:rPr lang="en" sz="1800">
                          <a:solidFill>
                            <a:schemeClr val="dk1"/>
                          </a:solidFill>
                          <a:latin typeface="+mn-lt"/>
                        </a:rPr>
                        <a:t>Consensus</a:t>
                      </a:r>
                      <a:endParaRPr sz="1800">
                        <a:solidFill>
                          <a:schemeClr val="dk1"/>
                        </a:solidFill>
                        <a:latin typeface="+mn-lt"/>
                      </a:endParaRPr>
                    </a:p>
                    <a:p>
                      <a:pPr marL="393700" marR="0" lvl="0" indent="-285750" algn="l" rtl="0">
                        <a:lnSpc>
                          <a:spcPct val="115000"/>
                        </a:lnSpc>
                        <a:spcBef>
                          <a:spcPts val="0"/>
                        </a:spcBef>
                        <a:spcAft>
                          <a:spcPts val="0"/>
                        </a:spcAft>
                        <a:buClr>
                          <a:schemeClr val="dk1"/>
                        </a:buClr>
                        <a:buSzPts val="1900"/>
                        <a:buFont typeface="Arial" panose="020B0604020202020204" pitchFamily="34" charset="0"/>
                        <a:buChar char="•"/>
                      </a:pPr>
                      <a:r>
                        <a:rPr lang="en" sz="1800" u="none" strike="noStrike" cap="none">
                          <a:solidFill>
                            <a:schemeClr val="dk1"/>
                          </a:solidFill>
                          <a:latin typeface="+mn-lt"/>
                        </a:rPr>
                        <a:t>Protocol</a:t>
                      </a:r>
                      <a:endParaRPr sz="1800" u="none" strike="noStrike" cap="none">
                        <a:solidFill>
                          <a:schemeClr val="dk1"/>
                        </a:solidFill>
                        <a:latin typeface="+mn-lt"/>
                      </a:endParaRPr>
                    </a:p>
                  </a:txBody>
                  <a:tcPr marL="91425" marR="91425" marT="91425" marB="91425">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5" name="TextBox 4">
            <a:extLst>
              <a:ext uri="{FF2B5EF4-FFF2-40B4-BE49-F238E27FC236}">
                <a16:creationId xmlns:a16="http://schemas.microsoft.com/office/drawing/2014/main" id="{5EC6C77B-A0BB-8735-55FE-C3448BD343C8}"/>
              </a:ext>
            </a:extLst>
          </p:cNvPr>
          <p:cNvSpPr txBox="1"/>
          <p:nvPr/>
        </p:nvSpPr>
        <p:spPr>
          <a:xfrm>
            <a:off x="450057" y="4663398"/>
            <a:ext cx="7840912" cy="276999"/>
          </a:xfrm>
          <a:prstGeom prst="rect">
            <a:avLst/>
          </a:prstGeom>
          <a:noFill/>
        </p:spPr>
        <p:txBody>
          <a:bodyPr wrap="square" lIns="91440" tIns="45720" rIns="91440" bIns="45720" anchor="t">
            <a:spAutoFit/>
          </a:bodyPr>
          <a:lstStyle/>
          <a:p>
            <a:r>
              <a:rPr lang="pt-BR" sz="1200">
                <a:latin typeface="+mn-lt"/>
                <a:cs typeface="Calibri" panose="020F0502020204030204" pitchFamily="34" charset="0"/>
              </a:rPr>
              <a:t>(</a:t>
            </a:r>
            <a:r>
              <a:rPr lang="en-US" sz="1200">
                <a:latin typeface="+mn-lt"/>
                <a:cs typeface="Calibri" panose="020F0502020204030204" pitchFamily="34" charset="0"/>
              </a:rPr>
              <a:t>Adapted from Bloomberg &amp; Pitchford, 2016</a:t>
            </a:r>
            <a:r>
              <a:rPr lang="pt-BR" sz="1200">
                <a:latin typeface="+mn-lt"/>
                <a:cs typeface="Calibri" panose="020F0502020204030204" pitchFamily="34" charset="0"/>
              </a:rPr>
              <a:t>)</a:t>
            </a:r>
          </a:p>
        </p:txBody>
      </p:sp>
    </p:spTree>
    <p:extLst>
      <p:ext uri="{BB962C8B-B14F-4D97-AF65-F5344CB8AC3E}">
        <p14:creationId xmlns:p14="http://schemas.microsoft.com/office/powerpoint/2010/main" val="25631806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ABA01-9055-FC22-89C2-C29AA38839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42C75A-1025-7798-E8E7-9884B29249E6}"/>
              </a:ext>
            </a:extLst>
          </p:cNvPr>
          <p:cNvSpPr>
            <a:spLocks noGrp="1"/>
          </p:cNvSpPr>
          <p:nvPr>
            <p:ph type="title"/>
          </p:nvPr>
        </p:nvSpPr>
        <p:spPr/>
        <p:txBody>
          <a:bodyPr/>
          <a:lstStyle/>
          <a:p>
            <a:r>
              <a:rPr lang="en-US"/>
              <a:t>Part 1</a:t>
            </a:r>
          </a:p>
        </p:txBody>
      </p:sp>
      <p:sp>
        <p:nvSpPr>
          <p:cNvPr id="3" name="Text Placeholder 2">
            <a:extLst>
              <a:ext uri="{FF2B5EF4-FFF2-40B4-BE49-F238E27FC236}">
                <a16:creationId xmlns:a16="http://schemas.microsoft.com/office/drawing/2014/main" id="{425BE87E-FE6D-1EDF-57A7-567C958D334C}"/>
              </a:ext>
            </a:extLst>
          </p:cNvPr>
          <p:cNvSpPr>
            <a:spLocks noGrp="1"/>
          </p:cNvSpPr>
          <p:nvPr>
            <p:ph type="body" idx="1"/>
          </p:nvPr>
        </p:nvSpPr>
        <p:spPr/>
        <p:txBody>
          <a:bodyPr/>
          <a:lstStyle/>
          <a:p>
            <a:r>
              <a:rPr lang="en-US"/>
              <a:t>Building a Culture of Collective Responsibility</a:t>
            </a:r>
          </a:p>
        </p:txBody>
      </p:sp>
    </p:spTree>
    <p:extLst>
      <p:ext uri="{BB962C8B-B14F-4D97-AF65-F5344CB8AC3E}">
        <p14:creationId xmlns:p14="http://schemas.microsoft.com/office/powerpoint/2010/main" val="36251377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28"/>
          <p:cNvSpPr txBox="1">
            <a:spLocks noGrp="1"/>
          </p:cNvSpPr>
          <p:nvPr>
            <p:ph type="title"/>
          </p:nvPr>
        </p:nvSpPr>
        <p:spPr>
          <a:xfrm>
            <a:off x="628650" y="273845"/>
            <a:ext cx="8366787" cy="5905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ct val="111111"/>
              <a:buNone/>
            </a:pPr>
            <a:r>
              <a:rPr lang="en-US" sz="2800">
                <a:solidFill>
                  <a:schemeClr val="tx1"/>
                </a:solidFill>
              </a:rPr>
              <a:t>Building a Culture of </a:t>
            </a:r>
            <a:r>
              <a:rPr lang="en-US" sz="2800">
                <a:solidFill>
                  <a:srgbClr val="00A89E"/>
                </a:solidFill>
              </a:rPr>
              <a:t>Collective Responsibility </a:t>
            </a:r>
          </a:p>
        </p:txBody>
      </p:sp>
      <p:graphicFrame>
        <p:nvGraphicFramePr>
          <p:cNvPr id="590" name="Google Shape;590;p28"/>
          <p:cNvGraphicFramePr/>
          <p:nvPr>
            <p:extLst>
              <p:ext uri="{D42A27DB-BD31-4B8C-83A1-F6EECF244321}">
                <p14:modId xmlns:p14="http://schemas.microsoft.com/office/powerpoint/2010/main" val="1311460482"/>
              </p:ext>
            </p:extLst>
          </p:nvPr>
        </p:nvGraphicFramePr>
        <p:xfrm>
          <a:off x="512173" y="864395"/>
          <a:ext cx="8366787" cy="3617075"/>
        </p:xfrm>
        <a:graphic>
          <a:graphicData uri="http://schemas.openxmlformats.org/drawingml/2006/table">
            <a:tbl>
              <a:tblPr firstRow="1">
                <a:noFill/>
                <a:tableStyleId>{9919C1EF-BEBD-4FDB-ADB5-88AAFF56B2FA}</a:tableStyleId>
              </a:tblPr>
              <a:tblGrid>
                <a:gridCol w="2788929">
                  <a:extLst>
                    <a:ext uri="{9D8B030D-6E8A-4147-A177-3AD203B41FA5}">
                      <a16:colId xmlns:a16="http://schemas.microsoft.com/office/drawing/2014/main" val="20000"/>
                    </a:ext>
                  </a:extLst>
                </a:gridCol>
                <a:gridCol w="2788929">
                  <a:extLst>
                    <a:ext uri="{9D8B030D-6E8A-4147-A177-3AD203B41FA5}">
                      <a16:colId xmlns:a16="http://schemas.microsoft.com/office/drawing/2014/main" val="20001"/>
                    </a:ext>
                  </a:extLst>
                </a:gridCol>
                <a:gridCol w="2788929">
                  <a:extLst>
                    <a:ext uri="{9D8B030D-6E8A-4147-A177-3AD203B41FA5}">
                      <a16:colId xmlns:a16="http://schemas.microsoft.com/office/drawing/2014/main" val="20002"/>
                    </a:ext>
                  </a:extLst>
                </a:gridCol>
              </a:tblGrid>
              <a:tr h="485092">
                <a:tc>
                  <a:txBody>
                    <a:bodyPr/>
                    <a:lstStyle/>
                    <a:p>
                      <a:pPr marL="0" marR="0" lvl="0" indent="0" algn="ctr" rtl="0">
                        <a:lnSpc>
                          <a:spcPct val="100000"/>
                        </a:lnSpc>
                        <a:spcBef>
                          <a:spcPts val="0"/>
                        </a:spcBef>
                        <a:spcAft>
                          <a:spcPts val="0"/>
                        </a:spcAft>
                        <a:buClr>
                          <a:srgbClr val="000000"/>
                        </a:buClr>
                        <a:buSzPts val="2200"/>
                        <a:buFont typeface="Arial"/>
                        <a:buNone/>
                      </a:pPr>
                      <a:r>
                        <a:rPr lang="en" sz="2200" b="1" u="none" strike="noStrike" cap="none">
                          <a:solidFill>
                            <a:schemeClr val="bg1"/>
                          </a:solidFill>
                          <a:latin typeface="+mj-lt"/>
                          <a:cs typeface="Calibri" panose="020F0502020204030204" pitchFamily="34" charset="0"/>
                        </a:rPr>
                        <a:t>Purpose &amp; Goals</a:t>
                      </a:r>
                      <a:endParaRPr sz="2200" b="1" u="none" strike="noStrike" cap="none">
                        <a:solidFill>
                          <a:schemeClr val="bg1"/>
                        </a:solidFill>
                        <a:latin typeface="+mj-lt"/>
                      </a:endParaRPr>
                    </a:p>
                  </a:txBody>
                  <a:tcPr marL="91425" marR="91425" marT="91425" marB="91425">
                    <a:lnL w="9525" cap="flat" cmpd="sng">
                      <a:noFill/>
                      <a:prstDash val="solid"/>
                      <a:round/>
                      <a:headEnd type="none" w="sm" len="sm"/>
                      <a:tailEnd type="none" w="sm" len="sm"/>
                    </a:lnL>
                    <a:lnR w="12700" cap="flat" cmpd="sng" algn="ctr">
                      <a:solidFill>
                        <a:schemeClr val="tx2"/>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tx2"/>
                    </a:solid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 sz="2200" b="1" u="none" strike="noStrike" cap="none">
                          <a:solidFill>
                            <a:schemeClr val="bg1"/>
                          </a:solidFill>
                          <a:latin typeface="+mj-lt"/>
                          <a:cs typeface="Calibri" panose="020F0502020204030204" pitchFamily="34" charset="0"/>
                        </a:rPr>
                        <a:t>Trust</a:t>
                      </a:r>
                      <a:endParaRPr sz="2200" b="1" u="none" strike="noStrike" cap="none">
                        <a:solidFill>
                          <a:schemeClr val="bg1"/>
                        </a:solidFill>
                        <a:latin typeface="+mj-lt"/>
                      </a:endParaRPr>
                    </a:p>
                  </a:txBody>
                  <a:tcPr marL="91425" marR="91425" marT="91425" marB="91425">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tx2"/>
                    </a:solid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 sz="2200" b="1" u="none" strike="noStrike" cap="none">
                          <a:solidFill>
                            <a:schemeClr val="bg1"/>
                          </a:solidFill>
                          <a:latin typeface="+mj-lt"/>
                          <a:cs typeface="Calibri" panose="020F0502020204030204" pitchFamily="34" charset="0"/>
                        </a:rPr>
                        <a:t>Communication</a:t>
                      </a:r>
                      <a:endParaRPr sz="2200" b="1" u="none" strike="noStrike" cap="none">
                        <a:solidFill>
                          <a:schemeClr val="bg1"/>
                        </a:solidFill>
                        <a:latin typeface="+mj-lt"/>
                      </a:endParaRPr>
                    </a:p>
                  </a:txBody>
                  <a:tcPr marL="91425" marR="91425" marT="91425" marB="91425">
                    <a:lnL w="12700" cap="flat" cmpd="sng" algn="ctr">
                      <a:solidFill>
                        <a:schemeClr val="tx2"/>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098945">
                <a:tc>
                  <a:txBody>
                    <a:bodyPr/>
                    <a:lstStyle/>
                    <a:p>
                      <a:pPr marL="431800" marR="0" lvl="0" indent="-342900" algn="l" rtl="0">
                        <a:lnSpc>
                          <a:spcPct val="100000"/>
                        </a:lnSpc>
                        <a:spcBef>
                          <a:spcPts val="0"/>
                        </a:spcBef>
                        <a:spcAft>
                          <a:spcPts val="0"/>
                        </a:spcAft>
                        <a:buClr>
                          <a:schemeClr val="dk1"/>
                        </a:buClr>
                        <a:buSzPts val="2200"/>
                        <a:buFont typeface="Arial" panose="020B0604020202020204" pitchFamily="34" charset="0"/>
                        <a:buChar char="•"/>
                      </a:pPr>
                      <a:r>
                        <a:rPr lang="en-US" sz="2000" u="none" strike="noStrike" cap="none">
                          <a:solidFill>
                            <a:schemeClr val="dk1"/>
                          </a:solidFill>
                          <a:latin typeface="Calibri"/>
                          <a:ea typeface="Calibri"/>
                          <a:cs typeface="Calibri"/>
                          <a:sym typeface="Calibri"/>
                        </a:rPr>
                        <a:t>Common purposes and goals are identified to improve student outcomes.</a:t>
                      </a:r>
                    </a:p>
                    <a:p>
                      <a:pPr marL="431800" marR="0" lvl="0" indent="-342900" algn="l" rtl="0">
                        <a:lnSpc>
                          <a:spcPct val="100000"/>
                        </a:lnSpc>
                        <a:spcBef>
                          <a:spcPts val="1000"/>
                        </a:spcBef>
                        <a:spcAft>
                          <a:spcPts val="0"/>
                        </a:spcAft>
                        <a:buClr>
                          <a:schemeClr val="dk1"/>
                        </a:buClr>
                        <a:buSzPts val="2200"/>
                        <a:buFont typeface="Arial" panose="020B0604020202020204" pitchFamily="34" charset="0"/>
                        <a:buChar char="•"/>
                      </a:pPr>
                      <a:r>
                        <a:rPr lang="en-US" sz="2000" u="none" strike="noStrike" cap="none">
                          <a:solidFill>
                            <a:schemeClr val="dk1"/>
                          </a:solidFill>
                          <a:latin typeface="Calibri"/>
                          <a:ea typeface="Calibri"/>
                          <a:cs typeface="Calibri"/>
                          <a:sym typeface="Calibri"/>
                        </a:rPr>
                        <a:t>A shared belief that educators are change agents is promoted.</a:t>
                      </a:r>
                    </a:p>
                  </a:txBody>
                  <a:tcPr marL="91425" marR="91425" marT="91425" marB="91425">
                    <a:lnL w="9525" cap="flat" cmpd="sng">
                      <a:noFill/>
                      <a:prstDash val="solid"/>
                      <a:round/>
                      <a:headEnd type="none" w="sm" len="sm"/>
                      <a:tailEnd type="none" w="sm" len="sm"/>
                    </a:lnL>
                    <a:lnR w="12700" cap="flat" cmpd="sng" algn="ctr">
                      <a:solidFill>
                        <a:schemeClr val="tx2"/>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431800" marR="0" lvl="0" indent="-342900" algn="l" rtl="0">
                        <a:lnSpc>
                          <a:spcPct val="107916"/>
                        </a:lnSpc>
                        <a:spcBef>
                          <a:spcPts val="0"/>
                        </a:spcBef>
                        <a:spcAft>
                          <a:spcPts val="0"/>
                        </a:spcAft>
                        <a:buClr>
                          <a:schemeClr val="dk1"/>
                        </a:buClr>
                        <a:buSzPts val="2200"/>
                        <a:buFont typeface="Arial" panose="020B0604020202020204" pitchFamily="34" charset="0"/>
                        <a:buChar char="•"/>
                      </a:pPr>
                      <a:r>
                        <a:rPr lang="en-US" sz="2000" u="none" strike="noStrike" cap="none">
                          <a:solidFill>
                            <a:schemeClr val="dk1"/>
                          </a:solidFill>
                          <a:latin typeface="Calibri"/>
                          <a:ea typeface="Calibri"/>
                          <a:cs typeface="Calibri"/>
                          <a:sym typeface="Calibri"/>
                        </a:rPr>
                        <a:t>Relational trust is built through mutual respect, transparency, and risk taking. </a:t>
                      </a:r>
                    </a:p>
                    <a:p>
                      <a:pPr marL="800100" marR="0" lvl="0" indent="-342900" algn="l" rtl="0">
                        <a:lnSpc>
                          <a:spcPct val="107916"/>
                        </a:lnSpc>
                        <a:spcBef>
                          <a:spcPts val="1000"/>
                        </a:spcBef>
                        <a:spcAft>
                          <a:spcPts val="0"/>
                        </a:spcAft>
                        <a:buClr>
                          <a:srgbClr val="000000"/>
                        </a:buClr>
                        <a:buSzPts val="2200"/>
                        <a:buFont typeface="Arial" panose="020B0604020202020204" pitchFamily="34" charset="0"/>
                        <a:buChar char="•"/>
                      </a:pPr>
                      <a:endParaRPr lang="en-US" sz="2000" u="none" strike="noStrike" cap="none">
                        <a:solidFill>
                          <a:schemeClr val="dk1"/>
                        </a:solidFill>
                        <a:latin typeface="Calibri"/>
                        <a:ea typeface="Calibri"/>
                        <a:cs typeface="Calibri"/>
                        <a:sym typeface="Calibri"/>
                      </a:endParaRPr>
                    </a:p>
                  </a:txBody>
                  <a:tcPr marL="91425" marR="91425" marT="91425" marB="91425">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431800" marR="0" lvl="0" indent="-342900" algn="l" rtl="0">
                        <a:lnSpc>
                          <a:spcPct val="107916"/>
                        </a:lnSpc>
                        <a:spcBef>
                          <a:spcPts val="0"/>
                        </a:spcBef>
                        <a:spcAft>
                          <a:spcPts val="0"/>
                        </a:spcAft>
                        <a:buClr>
                          <a:schemeClr val="dk1"/>
                        </a:buClr>
                        <a:buSzPts val="2200"/>
                        <a:buFont typeface="Arial" panose="020B0604020202020204" pitchFamily="34" charset="0"/>
                        <a:buChar char="•"/>
                      </a:pPr>
                      <a:r>
                        <a:rPr lang="en-US" sz="2000" u="none" strike="noStrike" cap="none">
                          <a:solidFill>
                            <a:schemeClr val="dk1"/>
                          </a:solidFill>
                          <a:latin typeface="Calibri"/>
                          <a:ea typeface="Calibri"/>
                          <a:cs typeface="Calibri"/>
                          <a:sym typeface="Calibri"/>
                        </a:rPr>
                        <a:t>A system of effective, consistent, and transparent communication is established and maintained. </a:t>
                      </a:r>
                      <a:endParaRPr lang="en-US" sz="2000" u="none" strike="noStrike" cap="none">
                        <a:latin typeface="Calibri" panose="020F0502020204030204" pitchFamily="34" charset="0"/>
                        <a:cs typeface="Calibri" panose="020F0502020204030204" pitchFamily="34" charset="0"/>
                      </a:endParaRPr>
                    </a:p>
                  </a:txBody>
                  <a:tcPr marL="91425" marR="91425" marT="91425" marB="91425">
                    <a:lnL w="12700" cap="flat" cmpd="sng" algn="ctr">
                      <a:solidFill>
                        <a:schemeClr val="tx2"/>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3" name="TextBox 2">
            <a:extLst>
              <a:ext uri="{FF2B5EF4-FFF2-40B4-BE49-F238E27FC236}">
                <a16:creationId xmlns:a16="http://schemas.microsoft.com/office/drawing/2014/main" id="{9D82715B-C540-3E7D-786A-B8FEAC678914}"/>
              </a:ext>
            </a:extLst>
          </p:cNvPr>
          <p:cNvSpPr txBox="1"/>
          <p:nvPr/>
        </p:nvSpPr>
        <p:spPr>
          <a:xfrm>
            <a:off x="450057" y="4663398"/>
            <a:ext cx="7840912" cy="276999"/>
          </a:xfrm>
          <a:prstGeom prst="rect">
            <a:avLst/>
          </a:prstGeom>
          <a:noFill/>
        </p:spPr>
        <p:txBody>
          <a:bodyPr wrap="square" lIns="91440" tIns="45720" rIns="91440" bIns="45720" anchor="t">
            <a:spAutoFit/>
          </a:bodyPr>
          <a:lstStyle/>
          <a:p>
            <a:pPr algn="r"/>
            <a:r>
              <a:rPr lang="pt-BR" sz="1200">
                <a:latin typeface="+mn-lt"/>
                <a:cs typeface="Calibri" panose="020F0502020204030204" pitchFamily="34" charset="0"/>
              </a:rPr>
              <a:t>(</a:t>
            </a:r>
            <a:r>
              <a:rPr lang="en-US" sz="1200">
                <a:latin typeface="+mn-lt"/>
                <a:cs typeface="Calibri" panose="020F0502020204030204" pitchFamily="34" charset="0"/>
              </a:rPr>
              <a:t>Bloomberg &amp; Pitchford, 2016; National Labor Management Partnership, 2022</a:t>
            </a:r>
            <a:r>
              <a:rPr lang="pt-BR" sz="1200">
                <a:latin typeface="+mn-lt"/>
                <a:cs typeface="Calibri" panose="020F0502020204030204" pitchFamily="34" charset="0"/>
              </a:rPr>
              <a: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5024C-9340-9462-58D9-D9C4404227E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EA126D2-004F-B06B-D969-974B1227E098}"/>
              </a:ext>
            </a:extLst>
          </p:cNvPr>
          <p:cNvSpPr>
            <a:spLocks noGrp="1"/>
          </p:cNvSpPr>
          <p:nvPr>
            <p:ph type="title"/>
          </p:nvPr>
        </p:nvSpPr>
        <p:spPr>
          <a:xfrm>
            <a:off x="623888" y="2263698"/>
            <a:ext cx="6677025" cy="1158159"/>
          </a:xfrm>
        </p:spPr>
        <p:txBody>
          <a:bodyPr/>
          <a:lstStyle/>
          <a:p>
            <a:r>
              <a:rPr lang="en-US"/>
              <a:t>Purpose &amp; Goals</a:t>
            </a:r>
          </a:p>
        </p:txBody>
      </p:sp>
      <p:sp>
        <p:nvSpPr>
          <p:cNvPr id="6" name="Google Shape;589;p28">
            <a:extLst>
              <a:ext uri="{FF2B5EF4-FFF2-40B4-BE49-F238E27FC236}">
                <a16:creationId xmlns:a16="http://schemas.microsoft.com/office/drawing/2014/main" id="{46E3BEFC-E1D6-7E7B-C164-21A266A00DAF}"/>
              </a:ext>
            </a:extLst>
          </p:cNvPr>
          <p:cNvSpPr txBox="1">
            <a:spLocks/>
          </p:cNvSpPr>
          <p:nvPr/>
        </p:nvSpPr>
        <p:spPr>
          <a:xfrm>
            <a:off x="311700" y="253911"/>
            <a:ext cx="8520600" cy="672300"/>
          </a:xfrm>
          <a:prstGeom prst="rect">
            <a:avLst/>
          </a:prstGeom>
          <a:noFill/>
          <a:ln>
            <a:noFill/>
          </a:ln>
        </p:spPr>
        <p:txBody>
          <a:bodyPr spcFirstLastPara="1" vert="horz" wrap="square" lIns="91425" tIns="91425" rIns="91425" bIns="91425" rtlCol="0" anchor="t" anchorCtr="0">
            <a:noAutofit/>
          </a:bodyPr>
          <a:lstStyle>
            <a:lvl1pPr algn="l" defTabSz="685800" rtl="0" eaLnBrk="1" latinLnBrk="0" hangingPunct="1">
              <a:lnSpc>
                <a:spcPct val="100000"/>
              </a:lnSpc>
              <a:spcBef>
                <a:spcPct val="0"/>
              </a:spcBef>
              <a:buNone/>
              <a:defRPr sz="4500" b="1" kern="1200">
                <a:solidFill>
                  <a:schemeClr val="tx1"/>
                </a:solidFill>
                <a:latin typeface="Aptos" panose="020B0004020202020204" pitchFamily="34" charset="0"/>
                <a:ea typeface="+mj-ea"/>
                <a:cs typeface="+mj-cs"/>
              </a:defRPr>
            </a:lvl1pPr>
          </a:lstStyle>
          <a:p>
            <a:pPr>
              <a:spcBef>
                <a:spcPts val="0"/>
              </a:spcBef>
              <a:buClrTx/>
              <a:buSzPct val="111111"/>
              <a:buFontTx/>
            </a:pPr>
            <a:r>
              <a:rPr lang="en-US" sz="2800">
                <a:solidFill>
                  <a:srgbClr val="00A89E"/>
                </a:solidFill>
              </a:rPr>
              <a:t>Building a Culture of Collective Responsibility</a:t>
            </a:r>
          </a:p>
          <a:p>
            <a:pPr>
              <a:spcBef>
                <a:spcPts val="0"/>
              </a:spcBef>
              <a:buClrTx/>
              <a:buSzPct val="111111"/>
              <a:buFontTx/>
            </a:pPr>
            <a:r>
              <a:rPr lang="en-US" sz="2800">
                <a:solidFill>
                  <a:srgbClr val="F26D65"/>
                </a:solidFill>
              </a:rPr>
              <a:t>3 Key Components </a:t>
            </a:r>
          </a:p>
        </p:txBody>
      </p:sp>
    </p:spTree>
    <p:extLst>
      <p:ext uri="{BB962C8B-B14F-4D97-AF65-F5344CB8AC3E}">
        <p14:creationId xmlns:p14="http://schemas.microsoft.com/office/powerpoint/2010/main" val="18759919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29"/>
          <p:cNvSpPr txBox="1">
            <a:spLocks noGrp="1"/>
          </p:cNvSpPr>
          <p:nvPr>
            <p:ph type="title"/>
          </p:nvPr>
        </p:nvSpPr>
        <p:spPr>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sz="3355" b="1"/>
              <a:t>Team Purpose </a:t>
            </a:r>
            <a:r>
              <a:rPr lang="en" sz="3355" b="1">
                <a:solidFill>
                  <a:srgbClr val="00A89E"/>
                </a:solidFill>
              </a:rPr>
              <a:t>&amp;</a:t>
            </a:r>
            <a:r>
              <a:rPr lang="en" sz="3355" b="1"/>
              <a:t> Goals</a:t>
            </a:r>
            <a:endParaRPr lang="en-US">
              <a:solidFill>
                <a:schemeClr val="bg2"/>
              </a:solidFill>
            </a:endParaRPr>
          </a:p>
        </p:txBody>
      </p:sp>
      <p:sp>
        <p:nvSpPr>
          <p:cNvPr id="601" name="Google Shape;601;p29"/>
          <p:cNvSpPr txBox="1">
            <a:spLocks noGrp="1"/>
          </p:cNvSpPr>
          <p:nvPr>
            <p:ph idx="1"/>
          </p:nvPr>
        </p:nvSpPr>
        <p:spPr>
          <a:xfrm>
            <a:off x="628650" y="1005840"/>
            <a:ext cx="7886700" cy="3054191"/>
          </a:xfrm>
          <a:prstGeom prst="rect">
            <a:avLst/>
          </a:prstGeom>
          <a:noFill/>
          <a:ln>
            <a:noFill/>
          </a:ln>
        </p:spPr>
        <p:txBody>
          <a:bodyPr spcFirstLastPara="1" wrap="square" lIns="91425" tIns="91425" rIns="91425" bIns="91425" anchor="t" anchorCtr="0">
            <a:normAutofit fontScale="92500" lnSpcReduction="20000"/>
          </a:bodyPr>
          <a:lstStyle/>
          <a:p>
            <a:pPr marL="0" lvl="0" indent="0" algn="l" rtl="0">
              <a:lnSpc>
                <a:spcPct val="115000"/>
              </a:lnSpc>
              <a:spcBef>
                <a:spcPts val="0"/>
              </a:spcBef>
              <a:spcAft>
                <a:spcPts val="0"/>
              </a:spcAft>
              <a:buSzPts val="1800"/>
              <a:buNone/>
            </a:pPr>
            <a:r>
              <a:rPr lang="en" sz="2400"/>
              <a:t>To be productive and effective educators must know the following:</a:t>
            </a:r>
            <a:endParaRPr sz="2400"/>
          </a:p>
          <a:p>
            <a:pPr marL="457200" lvl="0" indent="-381000" algn="l" rtl="0">
              <a:lnSpc>
                <a:spcPct val="115000"/>
              </a:lnSpc>
              <a:spcBef>
                <a:spcPts val="1000"/>
              </a:spcBef>
              <a:spcAft>
                <a:spcPts val="0"/>
              </a:spcAft>
              <a:buSzPts val="2400"/>
            </a:pPr>
            <a:r>
              <a:rPr lang="en" sz="2400"/>
              <a:t>Why they are meeting</a:t>
            </a:r>
            <a:endParaRPr sz="2400"/>
          </a:p>
          <a:p>
            <a:pPr marL="457200" lvl="0" indent="-381000" algn="l" rtl="0">
              <a:lnSpc>
                <a:spcPct val="115000"/>
              </a:lnSpc>
              <a:spcBef>
                <a:spcPts val="1000"/>
              </a:spcBef>
              <a:spcAft>
                <a:spcPts val="0"/>
              </a:spcAft>
              <a:buSzPts val="2400"/>
            </a:pPr>
            <a:r>
              <a:rPr lang="en" sz="2400"/>
              <a:t>What they are meeting about</a:t>
            </a:r>
            <a:endParaRPr sz="2400"/>
          </a:p>
          <a:p>
            <a:pPr marL="457200" lvl="0" indent="-381000" algn="l" rtl="0">
              <a:lnSpc>
                <a:spcPct val="115000"/>
              </a:lnSpc>
              <a:spcBef>
                <a:spcPts val="1000"/>
              </a:spcBef>
              <a:spcAft>
                <a:spcPts val="0"/>
              </a:spcAft>
              <a:buSzPts val="2400"/>
            </a:pPr>
            <a:r>
              <a:rPr lang="en" sz="2400"/>
              <a:t>How the meeting will be structured</a:t>
            </a:r>
            <a:endParaRPr sz="2400"/>
          </a:p>
          <a:p>
            <a:pPr marL="457200" lvl="0" indent="-381000" algn="l" rtl="0">
              <a:lnSpc>
                <a:spcPct val="115000"/>
              </a:lnSpc>
              <a:spcBef>
                <a:spcPts val="1000"/>
              </a:spcBef>
              <a:spcAft>
                <a:spcPts val="0"/>
              </a:spcAft>
              <a:buSzPts val="2400"/>
            </a:pPr>
            <a:r>
              <a:rPr lang="en" sz="2400"/>
              <a:t>How the meeting will improve educator practices</a:t>
            </a:r>
            <a:endParaRPr sz="2400"/>
          </a:p>
          <a:p>
            <a:pPr marL="457200" lvl="0" indent="-381000" algn="l" rtl="0">
              <a:lnSpc>
                <a:spcPct val="115000"/>
              </a:lnSpc>
              <a:spcBef>
                <a:spcPts val="1000"/>
              </a:spcBef>
              <a:spcAft>
                <a:spcPts val="1000"/>
              </a:spcAft>
              <a:buSzPts val="2400"/>
            </a:pPr>
            <a:r>
              <a:rPr lang="en" sz="2400"/>
              <a:t>How the meeting will help to improve student outcomes</a:t>
            </a:r>
            <a:endParaRPr sz="2400"/>
          </a:p>
        </p:txBody>
      </p:sp>
      <p:sp>
        <p:nvSpPr>
          <p:cNvPr id="2" name="TextBox 1">
            <a:extLst>
              <a:ext uri="{FF2B5EF4-FFF2-40B4-BE49-F238E27FC236}">
                <a16:creationId xmlns:a16="http://schemas.microsoft.com/office/drawing/2014/main" id="{1159C0AA-8302-C143-D301-6D0434BFEAEF}"/>
              </a:ext>
            </a:extLst>
          </p:cNvPr>
          <p:cNvSpPr txBox="1"/>
          <p:nvPr/>
        </p:nvSpPr>
        <p:spPr>
          <a:xfrm>
            <a:off x="450057" y="4657092"/>
            <a:ext cx="8065008" cy="276999"/>
          </a:xfrm>
          <a:prstGeom prst="rect">
            <a:avLst/>
          </a:prstGeom>
          <a:noFill/>
        </p:spPr>
        <p:txBody>
          <a:bodyPr wrap="square" lIns="91440" tIns="45720" rIns="91440" bIns="45720" anchor="t">
            <a:spAutoFit/>
          </a:bodyPr>
          <a:lstStyle/>
          <a:p>
            <a:r>
              <a:rPr lang="en-US" sz="1200">
                <a:solidFill>
                  <a:schemeClr val="tx1"/>
                </a:solidFill>
                <a:latin typeface="Calibri"/>
                <a:ea typeface="Calibri"/>
                <a:cs typeface="Calibri"/>
              </a:rPr>
              <a:t>(Bloomberg </a:t>
            </a:r>
            <a:r>
              <a:rPr lang="en-US" sz="1200">
                <a:latin typeface="Calibri"/>
                <a:ea typeface="Calibri"/>
                <a:cs typeface="Calibri"/>
              </a:rPr>
              <a:t>&amp; Pitchford, 2016; MoEdu-SAIL, n.d.)</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99">
          <a:extLst>
            <a:ext uri="{FF2B5EF4-FFF2-40B4-BE49-F238E27FC236}">
              <a16:creationId xmlns:a16="http://schemas.microsoft.com/office/drawing/2014/main" id="{986BF003-9FC4-E3C3-84D4-58A21CBC50CC}"/>
            </a:ext>
          </a:extLst>
        </p:cNvPr>
        <p:cNvGrpSpPr/>
        <p:nvPr/>
      </p:nvGrpSpPr>
      <p:grpSpPr>
        <a:xfrm>
          <a:off x="0" y="0"/>
          <a:ext cx="0" cy="0"/>
          <a:chOff x="0" y="0"/>
          <a:chExt cx="0" cy="0"/>
        </a:xfrm>
      </p:grpSpPr>
      <p:sp>
        <p:nvSpPr>
          <p:cNvPr id="600" name="Google Shape;600;p29">
            <a:extLst>
              <a:ext uri="{FF2B5EF4-FFF2-40B4-BE49-F238E27FC236}">
                <a16:creationId xmlns:a16="http://schemas.microsoft.com/office/drawing/2014/main" id="{FEFA12EE-2FF2-770E-80CE-8C9C5B611980}"/>
              </a:ext>
            </a:extLst>
          </p:cNvPr>
          <p:cNvSpPr txBox="1">
            <a:spLocks noGrp="1"/>
          </p:cNvSpPr>
          <p:nvPr>
            <p:ph type="title"/>
          </p:nvPr>
        </p:nvSpPr>
        <p:spPr>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ts val="2800"/>
              <a:buNone/>
            </a:pPr>
            <a:r>
              <a:rPr lang="en" sz="3200"/>
              <a:t>How </a:t>
            </a:r>
            <a:r>
              <a:rPr lang="en" sz="3200">
                <a:solidFill>
                  <a:srgbClr val="00A89E"/>
                </a:solidFill>
              </a:rPr>
              <a:t>Shared Goals </a:t>
            </a:r>
            <a:r>
              <a:rPr lang="en" sz="3200"/>
              <a:t>Impact Collaboration </a:t>
            </a:r>
            <a:endParaRPr/>
          </a:p>
        </p:txBody>
      </p:sp>
      <p:sp>
        <p:nvSpPr>
          <p:cNvPr id="601" name="Google Shape;601;p29">
            <a:extLst>
              <a:ext uri="{FF2B5EF4-FFF2-40B4-BE49-F238E27FC236}">
                <a16:creationId xmlns:a16="http://schemas.microsoft.com/office/drawing/2014/main" id="{A2050825-362C-B45A-35DD-24C15FE66D0F}"/>
              </a:ext>
            </a:extLst>
          </p:cNvPr>
          <p:cNvSpPr txBox="1">
            <a:spLocks noGrp="1"/>
          </p:cNvSpPr>
          <p:nvPr>
            <p:ph idx="1"/>
          </p:nvPr>
        </p:nvSpPr>
        <p:spPr>
          <a:prstGeom prst="rect">
            <a:avLst/>
          </a:prstGeom>
          <a:noFill/>
          <a:ln>
            <a:noFill/>
          </a:ln>
        </p:spPr>
        <p:txBody>
          <a:bodyPr spcFirstLastPara="1" wrap="square" lIns="91425" tIns="91425" rIns="91425" bIns="91425" anchor="t" anchorCtr="0">
            <a:normAutofit/>
          </a:bodyPr>
          <a:lstStyle/>
          <a:p>
            <a:pPr marL="457200" lvl="0" indent="-374650" algn="l" rtl="0">
              <a:lnSpc>
                <a:spcPct val="100000"/>
              </a:lnSpc>
              <a:spcBef>
                <a:spcPts val="0"/>
              </a:spcBef>
              <a:spcAft>
                <a:spcPts val="0"/>
              </a:spcAft>
              <a:buClr>
                <a:schemeClr val="dk1"/>
              </a:buClr>
              <a:buSzPts val="2300"/>
              <a:buFont typeface="Arial"/>
              <a:buChar char="•"/>
            </a:pPr>
            <a:r>
              <a:rPr lang="en-US" sz="2400">
                <a:solidFill>
                  <a:schemeClr val="dk1"/>
                </a:solidFill>
              </a:rPr>
              <a:t>Fosters belonging, solidarity, and trust</a:t>
            </a:r>
          </a:p>
          <a:p>
            <a:pPr marL="457200" lvl="0" indent="-374650" algn="l" rtl="0">
              <a:lnSpc>
                <a:spcPct val="100000"/>
              </a:lnSpc>
              <a:spcBef>
                <a:spcPts val="1000"/>
              </a:spcBef>
              <a:spcAft>
                <a:spcPts val="0"/>
              </a:spcAft>
              <a:buClr>
                <a:schemeClr val="dk1"/>
              </a:buClr>
              <a:buSzPts val="2300"/>
              <a:buFont typeface="Arial"/>
              <a:buChar char="•"/>
            </a:pPr>
            <a:r>
              <a:rPr lang="en-US" sz="2400">
                <a:solidFill>
                  <a:schemeClr val="dk1"/>
                </a:solidFill>
              </a:rPr>
              <a:t>Result in increased cooperation and collaboration </a:t>
            </a:r>
          </a:p>
          <a:p>
            <a:pPr marL="457200" lvl="0" indent="-374650" algn="l" rtl="0">
              <a:lnSpc>
                <a:spcPct val="100000"/>
              </a:lnSpc>
              <a:spcBef>
                <a:spcPts val="1000"/>
              </a:spcBef>
              <a:spcAft>
                <a:spcPts val="0"/>
              </a:spcAft>
              <a:buClr>
                <a:schemeClr val="dk1"/>
              </a:buClr>
              <a:buSzPts val="2300"/>
              <a:buFont typeface="Arial"/>
              <a:buChar char="•"/>
            </a:pPr>
            <a:r>
              <a:rPr lang="en-US" sz="2400">
                <a:solidFill>
                  <a:schemeClr val="dk1"/>
                </a:solidFill>
              </a:rPr>
              <a:t>Focuses the group on collective benefits</a:t>
            </a:r>
          </a:p>
          <a:p>
            <a:pPr marL="457200" lvl="0" indent="-374650" algn="l" rtl="0">
              <a:lnSpc>
                <a:spcPct val="100000"/>
              </a:lnSpc>
              <a:spcBef>
                <a:spcPts val="1000"/>
              </a:spcBef>
              <a:spcAft>
                <a:spcPts val="0"/>
              </a:spcAft>
              <a:buClr>
                <a:schemeClr val="dk1"/>
              </a:buClr>
              <a:buSzPts val="2300"/>
              <a:buFont typeface="Arial"/>
              <a:buChar char="•"/>
            </a:pPr>
            <a:r>
              <a:rPr lang="en-US" sz="2400">
                <a:solidFill>
                  <a:schemeClr val="dk1"/>
                </a:solidFill>
              </a:rPr>
              <a:t>Motivates collaborative efforts</a:t>
            </a:r>
          </a:p>
          <a:p>
            <a:pPr marL="457200" lvl="0" indent="-374650" algn="l" rtl="0">
              <a:lnSpc>
                <a:spcPct val="100000"/>
              </a:lnSpc>
              <a:spcBef>
                <a:spcPts val="1000"/>
              </a:spcBef>
              <a:spcAft>
                <a:spcPts val="0"/>
              </a:spcAft>
              <a:buClr>
                <a:schemeClr val="dk1"/>
              </a:buClr>
              <a:buSzPts val="2300"/>
              <a:buFont typeface="Arial"/>
              <a:buChar char="•"/>
            </a:pPr>
            <a:r>
              <a:rPr lang="en-US" sz="2400">
                <a:solidFill>
                  <a:schemeClr val="dk1"/>
                </a:solidFill>
              </a:rPr>
              <a:t>Supports project planning </a:t>
            </a:r>
          </a:p>
          <a:p>
            <a:pPr marL="457200" lvl="0" indent="-374650" algn="l" rtl="0">
              <a:lnSpc>
                <a:spcPct val="100000"/>
              </a:lnSpc>
              <a:spcBef>
                <a:spcPts val="1000"/>
              </a:spcBef>
              <a:spcAft>
                <a:spcPts val="0"/>
              </a:spcAft>
              <a:buClr>
                <a:schemeClr val="dk1"/>
              </a:buClr>
              <a:buSzPts val="2300"/>
              <a:buFont typeface="Arial"/>
              <a:buChar char="•"/>
            </a:pPr>
            <a:r>
              <a:rPr lang="en-US" sz="2400">
                <a:solidFill>
                  <a:schemeClr val="dk1"/>
                </a:solidFill>
              </a:rPr>
              <a:t>Fosters authentic partnerships </a:t>
            </a:r>
          </a:p>
        </p:txBody>
      </p:sp>
      <p:sp>
        <p:nvSpPr>
          <p:cNvPr id="3" name="TextBox 2">
            <a:extLst>
              <a:ext uri="{FF2B5EF4-FFF2-40B4-BE49-F238E27FC236}">
                <a16:creationId xmlns:a16="http://schemas.microsoft.com/office/drawing/2014/main" id="{5E28254B-FE22-2801-5652-C4E6F2DDC081}"/>
              </a:ext>
            </a:extLst>
          </p:cNvPr>
          <p:cNvSpPr txBox="1"/>
          <p:nvPr/>
        </p:nvSpPr>
        <p:spPr>
          <a:xfrm>
            <a:off x="450057" y="4663398"/>
            <a:ext cx="8065008" cy="276999"/>
          </a:xfrm>
          <a:prstGeom prst="rect">
            <a:avLst/>
          </a:prstGeom>
          <a:noFill/>
        </p:spPr>
        <p:txBody>
          <a:bodyPr wrap="square">
            <a:spAutoFit/>
          </a:bodyPr>
          <a:lstStyle/>
          <a:p>
            <a:pPr algn="r"/>
            <a:r>
              <a:rPr lang="de-DE" sz="1200" b="0" i="0" u="none" strike="noStrike" cap="none">
                <a:solidFill>
                  <a:schemeClr val="tx1"/>
                </a:solidFill>
                <a:latin typeface="+mn-lt"/>
                <a:cs typeface="Calibri" panose="020F0502020204030204" pitchFamily="34" charset="0"/>
                <a:sym typeface="Arial"/>
              </a:rPr>
              <a:t>(</a:t>
            </a:r>
            <a:r>
              <a:rPr lang="en-US" sz="1200">
                <a:latin typeface="+mn-lt"/>
                <a:cs typeface="Calibri" panose="020F0502020204030204" pitchFamily="34" charset="0"/>
              </a:rPr>
              <a:t>NLMP, 2022</a:t>
            </a:r>
            <a:r>
              <a:rPr lang="pt-BR" sz="1200">
                <a:latin typeface="+mn-lt"/>
                <a:cs typeface="Calibri" panose="020F0502020204030204" pitchFamily="34" charset="0"/>
              </a:rPr>
              <a:t>)</a:t>
            </a:r>
          </a:p>
        </p:txBody>
      </p:sp>
    </p:spTree>
    <p:extLst>
      <p:ext uri="{BB962C8B-B14F-4D97-AF65-F5344CB8AC3E}">
        <p14:creationId xmlns:p14="http://schemas.microsoft.com/office/powerpoint/2010/main" val="3310942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31"/>
          <p:cNvSpPr txBox="1">
            <a:spLocks noGrp="1"/>
          </p:cNvSpPr>
          <p:nvPr>
            <p:ph type="title"/>
          </p:nvPr>
        </p:nvSpPr>
        <p:spPr>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88746"/>
              <a:buNone/>
            </a:pPr>
            <a:r>
              <a:rPr lang="en"/>
              <a:t> </a:t>
            </a:r>
            <a:r>
              <a:rPr lang="en" sz="4000"/>
              <a:t>Mindframes for </a:t>
            </a:r>
            <a:r>
              <a:rPr lang="en" sz="4000">
                <a:solidFill>
                  <a:srgbClr val="00A89E"/>
                </a:solidFill>
              </a:rPr>
              <a:t>High Impact Teams</a:t>
            </a:r>
            <a:endParaRPr sz="4000">
              <a:solidFill>
                <a:srgbClr val="00A89E"/>
              </a:solidFill>
            </a:endParaRPr>
          </a:p>
        </p:txBody>
      </p:sp>
      <p:sp>
        <p:nvSpPr>
          <p:cNvPr id="614" name="Google Shape;614;p31"/>
          <p:cNvSpPr txBox="1">
            <a:spLocks noGrp="1"/>
          </p:cNvSpPr>
          <p:nvPr>
            <p:ph idx="1"/>
          </p:nvPr>
        </p:nvSpPr>
        <p:spPr>
          <a:xfrm>
            <a:off x="628650" y="1005840"/>
            <a:ext cx="7886700" cy="3054191"/>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Clr>
                <a:schemeClr val="dk1"/>
              </a:buClr>
              <a:buSzPct val="100000"/>
              <a:buAutoNum type="arabicPeriod"/>
            </a:pPr>
            <a:r>
              <a:rPr lang="en" sz="2200">
                <a:solidFill>
                  <a:schemeClr val="dk1"/>
                </a:solidFill>
              </a:rPr>
              <a:t>I am an evaluator of impact on student learning.</a:t>
            </a:r>
            <a:endParaRPr sz="2200">
              <a:solidFill>
                <a:schemeClr val="dk1"/>
              </a:solidFill>
            </a:endParaRPr>
          </a:p>
          <a:p>
            <a:pPr marL="457200" lvl="0" indent="-381000" algn="l" rtl="0">
              <a:lnSpc>
                <a:spcPct val="100000"/>
              </a:lnSpc>
              <a:spcBef>
                <a:spcPts val="1000"/>
              </a:spcBef>
              <a:spcAft>
                <a:spcPts val="0"/>
              </a:spcAft>
              <a:buClr>
                <a:schemeClr val="dk1"/>
              </a:buClr>
              <a:buSzPct val="100000"/>
              <a:buAutoNum type="arabicPeriod"/>
            </a:pPr>
            <a:r>
              <a:rPr lang="en" sz="2200">
                <a:solidFill>
                  <a:schemeClr val="dk1"/>
                </a:solidFill>
              </a:rPr>
              <a:t>I see assessment as informing my impact and next steps.</a:t>
            </a:r>
            <a:endParaRPr sz="2200">
              <a:solidFill>
                <a:schemeClr val="dk1"/>
              </a:solidFill>
            </a:endParaRPr>
          </a:p>
          <a:p>
            <a:pPr marL="457200" marR="190500" lvl="0" indent="-381000" algn="l" rtl="0">
              <a:lnSpc>
                <a:spcPct val="100000"/>
              </a:lnSpc>
              <a:spcBef>
                <a:spcPts val="1000"/>
              </a:spcBef>
              <a:spcAft>
                <a:spcPts val="0"/>
              </a:spcAft>
              <a:buClr>
                <a:schemeClr val="dk1"/>
              </a:buClr>
              <a:buSzPct val="100000"/>
              <a:buAutoNum type="arabicPeriod"/>
            </a:pPr>
            <a:r>
              <a:rPr lang="en" sz="2200">
                <a:solidFill>
                  <a:schemeClr val="dk1"/>
                </a:solidFill>
              </a:rPr>
              <a:t>I collaborate with my peers and my students about my conceptions of progress and my impact.</a:t>
            </a:r>
            <a:endParaRPr sz="2200">
              <a:solidFill>
                <a:schemeClr val="dk1"/>
              </a:solidFill>
            </a:endParaRPr>
          </a:p>
          <a:p>
            <a:pPr marL="457200" lvl="0" indent="-381000" algn="l" rtl="0">
              <a:lnSpc>
                <a:spcPct val="100000"/>
              </a:lnSpc>
              <a:spcBef>
                <a:spcPts val="1000"/>
              </a:spcBef>
              <a:spcAft>
                <a:spcPts val="0"/>
              </a:spcAft>
              <a:buClr>
                <a:schemeClr val="dk1"/>
              </a:buClr>
              <a:buSzPct val="100000"/>
              <a:buAutoNum type="arabicPeriod"/>
            </a:pPr>
            <a:r>
              <a:rPr lang="en" sz="2200">
                <a:solidFill>
                  <a:schemeClr val="dk1"/>
                </a:solidFill>
              </a:rPr>
              <a:t>I am a change agent and believe all students can improve.</a:t>
            </a:r>
            <a:endParaRPr sz="2200">
              <a:solidFill>
                <a:schemeClr val="dk1"/>
              </a:solidFill>
            </a:endParaRPr>
          </a:p>
          <a:p>
            <a:pPr marL="457200" lvl="0" indent="-381000" algn="l" rtl="0">
              <a:lnSpc>
                <a:spcPct val="100000"/>
              </a:lnSpc>
              <a:spcBef>
                <a:spcPts val="1000"/>
              </a:spcBef>
              <a:spcAft>
                <a:spcPts val="0"/>
              </a:spcAft>
              <a:buClr>
                <a:schemeClr val="dk1"/>
              </a:buClr>
              <a:buSzPct val="100000"/>
              <a:buAutoNum type="arabicPeriod"/>
            </a:pPr>
            <a:r>
              <a:rPr lang="en" sz="2200">
                <a:solidFill>
                  <a:schemeClr val="dk1"/>
                </a:solidFill>
              </a:rPr>
              <a:t>I strive for challenge and not merely “doing your best.”</a:t>
            </a:r>
            <a:endParaRPr lang="en-US" sz="2200">
              <a:solidFill>
                <a:schemeClr val="dk1"/>
              </a:solidFill>
            </a:endParaRPr>
          </a:p>
          <a:p>
            <a:pPr marL="76200" lvl="0" indent="0" algn="l" rtl="0">
              <a:lnSpc>
                <a:spcPct val="100000"/>
              </a:lnSpc>
              <a:spcBef>
                <a:spcPts val="1000"/>
              </a:spcBef>
              <a:spcAft>
                <a:spcPts val="0"/>
              </a:spcAft>
              <a:buClr>
                <a:schemeClr val="dk1"/>
              </a:buClr>
              <a:buSzPct val="100000"/>
              <a:buNone/>
            </a:pPr>
            <a:r>
              <a:rPr lang="en-US" sz="2200">
                <a:solidFill>
                  <a:srgbClr val="FF0000"/>
                </a:solidFill>
              </a:rPr>
              <a:t>(continued on next slide)</a:t>
            </a:r>
          </a:p>
          <a:p>
            <a:pPr marL="457200" lvl="0" indent="0" algn="l" rtl="0">
              <a:lnSpc>
                <a:spcPct val="100000"/>
              </a:lnSpc>
              <a:spcBef>
                <a:spcPts val="1000"/>
              </a:spcBef>
              <a:spcAft>
                <a:spcPts val="1000"/>
              </a:spcAft>
              <a:buSzPts val="1800"/>
              <a:buNone/>
            </a:pPr>
            <a:endParaRPr sz="1500">
              <a:solidFill>
                <a:schemeClr val="dk1"/>
              </a:solidFill>
            </a:endParaRPr>
          </a:p>
        </p:txBody>
      </p:sp>
      <p:sp>
        <p:nvSpPr>
          <p:cNvPr id="3" name="TextBox 2">
            <a:extLst>
              <a:ext uri="{FF2B5EF4-FFF2-40B4-BE49-F238E27FC236}">
                <a16:creationId xmlns:a16="http://schemas.microsoft.com/office/drawing/2014/main" id="{57E091B7-90F7-604C-69AE-377672FC13EB}"/>
              </a:ext>
            </a:extLst>
          </p:cNvPr>
          <p:cNvSpPr txBox="1"/>
          <p:nvPr/>
        </p:nvSpPr>
        <p:spPr>
          <a:xfrm>
            <a:off x="373145" y="4653526"/>
            <a:ext cx="8065008" cy="276999"/>
          </a:xfrm>
          <a:prstGeom prst="rect">
            <a:avLst/>
          </a:prstGeom>
          <a:noFill/>
        </p:spPr>
        <p:txBody>
          <a:bodyPr wrap="square" lIns="91440" tIns="45720" rIns="91440" bIns="45720" anchor="t">
            <a:spAutoFit/>
          </a:bodyPr>
          <a:lstStyle/>
          <a:p>
            <a:r>
              <a:rPr lang="de-DE" sz="1200" b="0" i="0" u="none" strike="noStrike" cap="none">
                <a:solidFill>
                  <a:schemeClr val="tx1"/>
                </a:solidFill>
                <a:latin typeface="+mn-lt"/>
                <a:cs typeface="Calibri" panose="020F0502020204030204" pitchFamily="34" charset="0"/>
                <a:sym typeface="Arial"/>
              </a:rPr>
              <a:t>(Bloomberg &amp; </a:t>
            </a:r>
            <a:r>
              <a:rPr lang="de-DE" sz="1200" b="0" i="0" u="none" strike="noStrike" cap="none" err="1">
                <a:solidFill>
                  <a:schemeClr val="tx1"/>
                </a:solidFill>
                <a:latin typeface="+mn-lt"/>
                <a:cs typeface="Calibri" panose="020F0502020204030204" pitchFamily="34" charset="0"/>
                <a:sym typeface="Arial"/>
              </a:rPr>
              <a:t>Pitchford</a:t>
            </a:r>
            <a:r>
              <a:rPr lang="de-DE" sz="1200" b="0" i="0" u="none" strike="noStrike" cap="none">
                <a:solidFill>
                  <a:schemeClr val="tx1"/>
                </a:solidFill>
                <a:latin typeface="+mn-lt"/>
                <a:cs typeface="Calibri" panose="020F0502020204030204" pitchFamily="34" charset="0"/>
                <a:sym typeface="Arial"/>
              </a:rPr>
              <a:t>, </a:t>
            </a:r>
            <a:r>
              <a:rPr lang="de-DE" sz="1200">
                <a:solidFill>
                  <a:schemeClr val="tx1"/>
                </a:solidFill>
                <a:latin typeface="+mn-lt"/>
                <a:cs typeface="Calibri" panose="020F0502020204030204" pitchFamily="34" charset="0"/>
              </a:rPr>
              <a:t>2016</a:t>
            </a:r>
            <a:r>
              <a:rPr lang="de-DE" sz="1200" b="0" i="0" u="none" strike="noStrike" cap="none">
                <a:solidFill>
                  <a:schemeClr val="tx1"/>
                </a:solidFill>
                <a:latin typeface="+mn-lt"/>
                <a:cs typeface="Calibri" panose="020F0502020204030204" pitchFamily="34" charset="0"/>
                <a:sym typeface="Arial"/>
              </a:rPr>
              <a:t>; Hattie &amp; Zierer, 2017</a:t>
            </a:r>
            <a:r>
              <a:rPr lang="pt-BR" sz="1200">
                <a:latin typeface="+mn-lt"/>
                <a:cs typeface="Calibri" panose="020F0502020204030204" pitchFamily="34" charset="0"/>
              </a:rPr>
              <a: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21;p32">
            <a:extLst>
              <a:ext uri="{FF2B5EF4-FFF2-40B4-BE49-F238E27FC236}">
                <a16:creationId xmlns:a16="http://schemas.microsoft.com/office/drawing/2014/main" id="{05538625-BE08-7D83-DA6E-EEE756F1CED6}"/>
              </a:ext>
            </a:extLst>
          </p:cNvPr>
          <p:cNvSpPr txBox="1">
            <a:spLocks noGrp="1"/>
          </p:cNvSpPr>
          <p:nvPr>
            <p:ph type="title"/>
          </p:nvPr>
        </p:nvSpPr>
        <p:spPr>
          <a:xfrm>
            <a:off x="628650" y="273845"/>
            <a:ext cx="7886700" cy="82296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ts val="1100"/>
              <a:buFont typeface="Arial"/>
              <a:buNone/>
            </a:pPr>
            <a:r>
              <a:rPr lang="en" sz="3600"/>
              <a:t>Mindframes for </a:t>
            </a:r>
            <a:r>
              <a:rPr lang="en" sz="3600">
                <a:solidFill>
                  <a:srgbClr val="00A89E"/>
                </a:solidFill>
              </a:rPr>
              <a:t>High Impact Teams  </a:t>
            </a:r>
            <a:r>
              <a:rPr lang="en-US" sz="2244" b="0"/>
              <a:t>(continued)</a:t>
            </a:r>
          </a:p>
          <a:p>
            <a:pPr marL="0" lvl="0" indent="0" algn="l" rtl="0">
              <a:lnSpc>
                <a:spcPct val="100000"/>
              </a:lnSpc>
              <a:spcBef>
                <a:spcPts val="0"/>
              </a:spcBef>
              <a:spcAft>
                <a:spcPts val="0"/>
              </a:spcAft>
              <a:buSzPts val="2800"/>
              <a:buNone/>
            </a:pPr>
            <a:endParaRPr/>
          </a:p>
        </p:txBody>
      </p:sp>
      <p:sp>
        <p:nvSpPr>
          <p:cNvPr id="3" name="Google Shape;622;p32">
            <a:extLst>
              <a:ext uri="{FF2B5EF4-FFF2-40B4-BE49-F238E27FC236}">
                <a16:creationId xmlns:a16="http://schemas.microsoft.com/office/drawing/2014/main" id="{FD088B96-F25D-F919-CD48-405720870AC9}"/>
              </a:ext>
            </a:extLst>
          </p:cNvPr>
          <p:cNvSpPr txBox="1">
            <a:spLocks noGrp="1"/>
          </p:cNvSpPr>
          <p:nvPr>
            <p:ph idx="1"/>
          </p:nvPr>
        </p:nvSpPr>
        <p:spPr>
          <a:xfrm>
            <a:off x="628650" y="1200151"/>
            <a:ext cx="6477895" cy="3054191"/>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Clr>
                <a:schemeClr val="dk1"/>
              </a:buClr>
              <a:buSzPct val="100000"/>
              <a:buAutoNum type="arabicPeriod" startAt="6"/>
            </a:pPr>
            <a:r>
              <a:rPr lang="en" sz="2000">
                <a:solidFill>
                  <a:schemeClr val="dk1"/>
                </a:solidFill>
              </a:rPr>
              <a:t>I give and help students understand feedback and I interpret and act on feedback to me.</a:t>
            </a:r>
            <a:endParaRPr sz="2000">
              <a:solidFill>
                <a:schemeClr val="dk1"/>
              </a:solidFill>
            </a:endParaRPr>
          </a:p>
          <a:p>
            <a:pPr marL="457200" lvl="0" indent="-381000" algn="l" rtl="0">
              <a:lnSpc>
                <a:spcPct val="100000"/>
              </a:lnSpc>
              <a:spcBef>
                <a:spcPts val="1000"/>
              </a:spcBef>
              <a:spcAft>
                <a:spcPts val="0"/>
              </a:spcAft>
              <a:buClr>
                <a:schemeClr val="dk1"/>
              </a:buClr>
              <a:buSzPct val="100000"/>
              <a:buAutoNum type="arabicPeriod" startAt="6"/>
            </a:pPr>
            <a:r>
              <a:rPr lang="en" sz="2000">
                <a:solidFill>
                  <a:schemeClr val="dk1"/>
                </a:solidFill>
              </a:rPr>
              <a:t>I engage in dialogue as much as monologue.</a:t>
            </a:r>
            <a:endParaRPr sz="2000">
              <a:solidFill>
                <a:srgbClr val="666666"/>
              </a:solidFill>
            </a:endParaRPr>
          </a:p>
          <a:p>
            <a:pPr marL="457200" marR="1016000" lvl="0" indent="-381000" algn="l" rtl="0">
              <a:lnSpc>
                <a:spcPct val="110000"/>
              </a:lnSpc>
              <a:spcBef>
                <a:spcPts val="1000"/>
              </a:spcBef>
              <a:spcAft>
                <a:spcPts val="0"/>
              </a:spcAft>
              <a:buClr>
                <a:schemeClr val="dk1"/>
              </a:buClr>
              <a:buSzPct val="100000"/>
              <a:buAutoNum type="arabicPeriod" startAt="6"/>
            </a:pPr>
            <a:r>
              <a:rPr lang="en" sz="2000">
                <a:solidFill>
                  <a:schemeClr val="dk1"/>
                </a:solidFill>
                <a:uFill>
                  <a:noFill/>
                </a:uFill>
                <a:hlinkClick r:id="rId3">
                  <a:extLst>
                    <a:ext uri="{A12FA001-AC4F-418D-AE19-62706E023703}">
                      <ahyp:hlinkClr xmlns:ahyp="http://schemas.microsoft.com/office/drawing/2018/hyperlinkcolor" val="tx"/>
                    </a:ext>
                  </a:extLst>
                </a:hlinkClick>
              </a:rPr>
              <a:t>I explicitly inform students what successful impact looks like from the outset</a:t>
            </a:r>
            <a:r>
              <a:rPr lang="en" sz="2000">
                <a:solidFill>
                  <a:schemeClr val="dk1"/>
                </a:solidFill>
                <a:uFill>
                  <a:noFill/>
                </a:uFill>
              </a:rPr>
              <a:t>.</a:t>
            </a:r>
            <a:endParaRPr sz="2000">
              <a:solidFill>
                <a:schemeClr val="dk1"/>
              </a:solidFill>
            </a:endParaRPr>
          </a:p>
          <a:p>
            <a:pPr marL="457200" lvl="0" indent="-381000" algn="l" rtl="0">
              <a:lnSpc>
                <a:spcPct val="100000"/>
              </a:lnSpc>
              <a:spcBef>
                <a:spcPts val="1000"/>
              </a:spcBef>
              <a:spcAft>
                <a:spcPts val="0"/>
              </a:spcAft>
              <a:buClr>
                <a:schemeClr val="dk1"/>
              </a:buClr>
              <a:buSzPct val="100000"/>
              <a:buAutoNum type="arabicPeriod" startAt="6"/>
            </a:pPr>
            <a:r>
              <a:rPr lang="en" sz="2000">
                <a:solidFill>
                  <a:schemeClr val="dk1"/>
                </a:solidFill>
              </a:rPr>
              <a:t>I focus on learning and the language of learning.</a:t>
            </a:r>
            <a:endParaRPr sz="2000">
              <a:solidFill>
                <a:schemeClr val="dk1"/>
              </a:solidFill>
            </a:endParaRPr>
          </a:p>
          <a:p>
            <a:pPr marL="457200" lvl="0" indent="-381000" algn="l" rtl="0">
              <a:lnSpc>
                <a:spcPct val="100000"/>
              </a:lnSpc>
              <a:spcBef>
                <a:spcPts val="1000"/>
              </a:spcBef>
              <a:spcAft>
                <a:spcPts val="0"/>
              </a:spcAft>
              <a:buClr>
                <a:schemeClr val="dk1"/>
              </a:buClr>
              <a:buSzPct val="100000"/>
              <a:buAutoNum type="arabicPeriod" startAt="6"/>
            </a:pPr>
            <a:r>
              <a:rPr lang="en" sz="2000">
                <a:solidFill>
                  <a:schemeClr val="dk1"/>
                </a:solidFill>
              </a:rPr>
              <a:t>I build relationships and trust so that learning can occur in a place where it is safe to make mistakes and learn from others.</a:t>
            </a:r>
            <a:endParaRPr sz="2000">
              <a:solidFill>
                <a:schemeClr val="dk1"/>
              </a:solidFill>
            </a:endParaRPr>
          </a:p>
          <a:p>
            <a:pPr marL="457200" lvl="0" indent="0" algn="l" rtl="0">
              <a:lnSpc>
                <a:spcPct val="100000"/>
              </a:lnSpc>
              <a:spcBef>
                <a:spcPts val="1000"/>
              </a:spcBef>
              <a:spcAft>
                <a:spcPts val="0"/>
              </a:spcAft>
              <a:buSzPts val="1800"/>
              <a:buNone/>
            </a:pPr>
            <a:endParaRPr sz="2400">
              <a:solidFill>
                <a:schemeClr val="dk1"/>
              </a:solidFill>
            </a:endParaRPr>
          </a:p>
          <a:p>
            <a:pPr marL="0" lvl="0" indent="0" algn="l" rtl="0">
              <a:lnSpc>
                <a:spcPct val="115000"/>
              </a:lnSpc>
              <a:spcBef>
                <a:spcPts val="1000"/>
              </a:spcBef>
              <a:spcAft>
                <a:spcPts val="1200"/>
              </a:spcAft>
              <a:buSzPts val="1800"/>
              <a:buNone/>
            </a:pPr>
            <a:endParaRPr sz="2400"/>
          </a:p>
        </p:txBody>
      </p:sp>
      <p:pic>
        <p:nvPicPr>
          <p:cNvPr id="5" name="Graphic 4" descr="Art of a teacher and students.">
            <a:extLst>
              <a:ext uri="{FF2B5EF4-FFF2-40B4-BE49-F238E27FC236}">
                <a16:creationId xmlns:a16="http://schemas.microsoft.com/office/drawing/2014/main" id="{D5365A56-10CE-9390-C730-8F64D359C42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43649" y="1096805"/>
            <a:ext cx="2486025" cy="2064154"/>
          </a:xfrm>
          <a:prstGeom prst="rect">
            <a:avLst/>
          </a:prstGeom>
        </p:spPr>
      </p:pic>
      <p:sp>
        <p:nvSpPr>
          <p:cNvPr id="4" name="TextBox 3">
            <a:extLst>
              <a:ext uri="{FF2B5EF4-FFF2-40B4-BE49-F238E27FC236}">
                <a16:creationId xmlns:a16="http://schemas.microsoft.com/office/drawing/2014/main" id="{F0F5534F-4431-583F-409D-716C9C36D4C9}"/>
              </a:ext>
            </a:extLst>
          </p:cNvPr>
          <p:cNvSpPr txBox="1"/>
          <p:nvPr/>
        </p:nvSpPr>
        <p:spPr>
          <a:xfrm>
            <a:off x="450057" y="4663398"/>
            <a:ext cx="8065008" cy="276999"/>
          </a:xfrm>
          <a:prstGeom prst="rect">
            <a:avLst/>
          </a:prstGeom>
          <a:noFill/>
        </p:spPr>
        <p:txBody>
          <a:bodyPr wrap="square">
            <a:spAutoFit/>
          </a:bodyPr>
          <a:lstStyle/>
          <a:p>
            <a:pPr algn="r"/>
            <a:r>
              <a:rPr lang="de-DE" sz="1200" b="0" i="0" u="none" strike="noStrike" cap="none">
                <a:solidFill>
                  <a:schemeClr val="tx1"/>
                </a:solidFill>
                <a:latin typeface="+mn-lt"/>
                <a:cs typeface="Calibri" panose="020F0502020204030204" pitchFamily="34" charset="0"/>
                <a:sym typeface="Arial"/>
              </a:rPr>
              <a:t>(</a:t>
            </a:r>
            <a:r>
              <a:rPr lang="de-DE" sz="1200">
                <a:latin typeface="+mn-lt"/>
                <a:cs typeface="Calibri" panose="020F0502020204030204" pitchFamily="34" charset="0"/>
              </a:rPr>
              <a:t>Bloomberg &amp; Pitchford, 2016; Hattie &amp; Zierer, 2017</a:t>
            </a:r>
            <a:r>
              <a:rPr lang="pt-BR" sz="1200">
                <a:latin typeface="+mn-lt"/>
                <a:cs typeface="Calibri" panose="020F0502020204030204" pitchFamily="34" charset="0"/>
              </a:rPr>
              <a:t>)</a:t>
            </a:r>
          </a:p>
        </p:txBody>
      </p:sp>
    </p:spTree>
    <p:extLst>
      <p:ext uri="{BB962C8B-B14F-4D97-AF65-F5344CB8AC3E}">
        <p14:creationId xmlns:p14="http://schemas.microsoft.com/office/powerpoint/2010/main" val="32664899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g2c7f28ce914_0_0"/>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3200"/>
              <a:t>Building a </a:t>
            </a:r>
            <a:r>
              <a:rPr lang="en" sz="3200">
                <a:solidFill>
                  <a:srgbClr val="00A89E"/>
                </a:solidFill>
              </a:rPr>
              <a:t>Data Culture </a:t>
            </a:r>
            <a:r>
              <a:rPr lang="en" sz="3200"/>
              <a:t>to Support Teams</a:t>
            </a:r>
            <a:endParaRPr sz="3200"/>
          </a:p>
        </p:txBody>
      </p:sp>
      <p:sp>
        <p:nvSpPr>
          <p:cNvPr id="629" name="Google Shape;629;g2c7f28ce914_0_0"/>
          <p:cNvSpPr txBox="1">
            <a:spLocks noGrp="1"/>
          </p:cNvSpPr>
          <p:nvPr>
            <p:ph idx="1"/>
          </p:nvPr>
        </p:nvSpPr>
        <p:spPr>
          <a:xfrm>
            <a:off x="628650" y="1005840"/>
            <a:ext cx="7886700" cy="3054191"/>
          </a:xfrm>
          <a:prstGeom prst="rect">
            <a:avLst/>
          </a:prstGeom>
          <a:noFill/>
          <a:ln>
            <a:noFill/>
          </a:ln>
        </p:spPr>
        <p:txBody>
          <a:bodyPr spcFirstLastPara="1" wrap="square" lIns="91425" tIns="91425" rIns="91425" bIns="91425" anchor="t" anchorCtr="0">
            <a:noAutofit/>
          </a:bodyPr>
          <a:lstStyle/>
          <a:p>
            <a:pPr marL="342900" lvl="0" indent="-342900" algn="l" rtl="0">
              <a:lnSpc>
                <a:spcPct val="115000"/>
              </a:lnSpc>
              <a:spcBef>
                <a:spcPts val="0"/>
              </a:spcBef>
              <a:spcAft>
                <a:spcPts val="0"/>
              </a:spcAft>
              <a:buSzPct val="100000"/>
              <a:buFont typeface="Arial" panose="020B0604020202020204" pitchFamily="34" charset="0"/>
              <a:buChar char="•"/>
            </a:pPr>
            <a:r>
              <a:rPr lang="en" sz="2400" b="1"/>
              <a:t>School Leadership. </a:t>
            </a:r>
            <a:r>
              <a:rPr lang="en" sz="2400"/>
              <a:t>Promotes a culture of data use</a:t>
            </a:r>
            <a:endParaRPr sz="2400"/>
          </a:p>
          <a:p>
            <a:pPr marL="342900" lvl="0" indent="-342900" algn="l" rtl="0">
              <a:lnSpc>
                <a:spcPct val="115000"/>
              </a:lnSpc>
              <a:spcBef>
                <a:spcPts val="0"/>
              </a:spcBef>
              <a:spcAft>
                <a:spcPts val="0"/>
              </a:spcAft>
              <a:buSzPct val="100000"/>
              <a:buFont typeface="Arial" panose="020B0604020202020204" pitchFamily="34" charset="0"/>
              <a:buChar char="•"/>
            </a:pPr>
            <a:r>
              <a:rPr lang="en" sz="2400" b="1"/>
              <a:t>Continuous Improvement Mindset.</a:t>
            </a:r>
            <a:r>
              <a:rPr lang="en" sz="2400"/>
              <a:t> All school staff embrace data as an important tool for continuously improving student outcomes</a:t>
            </a:r>
            <a:endParaRPr sz="2400"/>
          </a:p>
          <a:p>
            <a:pPr marL="342900" lvl="0" indent="-342900" algn="l" rtl="0">
              <a:lnSpc>
                <a:spcPct val="115000"/>
              </a:lnSpc>
              <a:spcBef>
                <a:spcPts val="0"/>
              </a:spcBef>
              <a:spcAft>
                <a:spcPts val="0"/>
              </a:spcAft>
              <a:buSzPct val="100000"/>
              <a:buFont typeface="Arial" panose="020B0604020202020204" pitchFamily="34" charset="0"/>
              <a:buChar char="•"/>
            </a:pPr>
            <a:r>
              <a:rPr lang="en" sz="2400" b="1"/>
              <a:t>Alignment. </a:t>
            </a:r>
            <a:r>
              <a:rPr lang="en" sz="2400"/>
              <a:t>Advancing strategies that support deep collaboration to reach shared goals based on data</a:t>
            </a:r>
            <a:endParaRPr sz="2400"/>
          </a:p>
          <a:p>
            <a:pPr marL="0" lvl="0" indent="0" algn="l" rtl="0">
              <a:lnSpc>
                <a:spcPct val="115000"/>
              </a:lnSpc>
              <a:spcBef>
                <a:spcPts val="0"/>
              </a:spcBef>
              <a:spcAft>
                <a:spcPts val="0"/>
              </a:spcAft>
              <a:buSzPts val="1800"/>
              <a:buNone/>
            </a:pPr>
            <a:endParaRPr sz="2100"/>
          </a:p>
        </p:txBody>
      </p:sp>
      <p:sp>
        <p:nvSpPr>
          <p:cNvPr id="3" name="TextBox 2">
            <a:extLst>
              <a:ext uri="{FF2B5EF4-FFF2-40B4-BE49-F238E27FC236}">
                <a16:creationId xmlns:a16="http://schemas.microsoft.com/office/drawing/2014/main" id="{EA212861-8873-1689-8D3F-DE521D1F7FCF}"/>
              </a:ext>
            </a:extLst>
          </p:cNvPr>
          <p:cNvSpPr txBox="1"/>
          <p:nvPr/>
        </p:nvSpPr>
        <p:spPr>
          <a:xfrm>
            <a:off x="450057" y="4663398"/>
            <a:ext cx="8065008" cy="276999"/>
          </a:xfrm>
          <a:prstGeom prst="rect">
            <a:avLst/>
          </a:prstGeom>
          <a:noFill/>
        </p:spPr>
        <p:txBody>
          <a:bodyPr wrap="square" lIns="91440" tIns="45720" rIns="91440" bIns="45720" anchor="t">
            <a:spAutoFit/>
          </a:bodyPr>
          <a:lstStyle/>
          <a:p>
            <a:pPr algn="r"/>
            <a:r>
              <a:rPr lang="pt-BR" sz="1200">
                <a:latin typeface="+mn-lt"/>
                <a:cs typeface="Calibri" panose="020F0502020204030204" pitchFamily="34" charset="0"/>
              </a:rPr>
              <a:t>(</a:t>
            </a:r>
            <a:r>
              <a:rPr lang="en-US" sz="1200">
                <a:latin typeface="+mn-lt"/>
                <a:cs typeface="Calibri" panose="020F0502020204030204" pitchFamily="34" charset="0"/>
              </a:rPr>
              <a:t>Rouda, 2018</a:t>
            </a:r>
            <a:r>
              <a:rPr lang="pt-BR" sz="1200">
                <a:latin typeface="+mn-lt"/>
                <a:cs typeface="Calibri" panose="020F0502020204030204" pitchFamily="34" charset="0"/>
              </a:rPr>
              <a: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59">
          <a:extLst>
            <a:ext uri="{FF2B5EF4-FFF2-40B4-BE49-F238E27FC236}">
              <a16:creationId xmlns:a16="http://schemas.microsoft.com/office/drawing/2014/main" id="{543DF718-4B56-7DF6-7D6E-829F9473906E}"/>
            </a:ext>
          </a:extLst>
        </p:cNvPr>
        <p:cNvGrpSpPr/>
        <p:nvPr/>
      </p:nvGrpSpPr>
      <p:grpSpPr>
        <a:xfrm>
          <a:off x="0" y="0"/>
          <a:ext cx="0" cy="0"/>
          <a:chOff x="0" y="0"/>
          <a:chExt cx="0" cy="0"/>
        </a:xfrm>
      </p:grpSpPr>
      <p:sp>
        <p:nvSpPr>
          <p:cNvPr id="660" name="Google Shape;660;p39">
            <a:extLst>
              <a:ext uri="{FF2B5EF4-FFF2-40B4-BE49-F238E27FC236}">
                <a16:creationId xmlns:a16="http://schemas.microsoft.com/office/drawing/2014/main" id="{AB07351C-D887-9DB7-C2DE-87EA0788989E}"/>
              </a:ext>
            </a:extLst>
          </p:cNvPr>
          <p:cNvSpPr txBox="1">
            <a:spLocks noGrp="1"/>
          </p:cNvSpPr>
          <p:nvPr>
            <p:ph type="title"/>
          </p:nvPr>
        </p:nvSpPr>
        <p:spPr>
          <a:xfrm>
            <a:off x="192947" y="273845"/>
            <a:ext cx="5479191" cy="822960"/>
          </a:xfrm>
        </p:spPr>
        <p:txBody>
          <a:bodyPr spcFirstLastPara="1" lIns="91425" tIns="91425" rIns="91425" bIns="91425" anchor="ctr" anchorCtr="0">
            <a:normAutofit fontScale="90000"/>
          </a:bodyPr>
          <a:lstStyle/>
          <a:p>
            <a:pPr marL="0" lvl="0" indent="0" rtl="0">
              <a:spcBef>
                <a:spcPts val="0"/>
              </a:spcBef>
              <a:spcAft>
                <a:spcPts val="0"/>
              </a:spcAft>
              <a:buSzPts val="2800"/>
              <a:buNone/>
            </a:pPr>
            <a:r>
              <a:rPr lang="en" sz="2800"/>
              <a:t>Reflecting on </a:t>
            </a:r>
            <a:r>
              <a:rPr lang="en" sz="2800">
                <a:solidFill>
                  <a:srgbClr val="00A89E"/>
                </a:solidFill>
              </a:rPr>
              <a:t>Team Purpose</a:t>
            </a:r>
            <a:r>
              <a:rPr lang="en" sz="2800" b="1">
                <a:solidFill>
                  <a:srgbClr val="00A89E"/>
                </a:solidFill>
              </a:rPr>
              <a:t> &amp; </a:t>
            </a:r>
            <a:r>
              <a:rPr lang="en" sz="2800">
                <a:solidFill>
                  <a:srgbClr val="00A89E"/>
                </a:solidFill>
              </a:rPr>
              <a:t>Goals</a:t>
            </a:r>
            <a:endParaRPr lang="en-US">
              <a:solidFill>
                <a:srgbClr val="00A89E"/>
              </a:solidFill>
            </a:endParaRPr>
          </a:p>
        </p:txBody>
      </p:sp>
      <p:sp>
        <p:nvSpPr>
          <p:cNvPr id="661" name="Google Shape;661;p39">
            <a:extLst>
              <a:ext uri="{FF2B5EF4-FFF2-40B4-BE49-F238E27FC236}">
                <a16:creationId xmlns:a16="http://schemas.microsoft.com/office/drawing/2014/main" id="{A005CE2B-E7DA-AD83-E524-476BC0E52C8A}"/>
              </a:ext>
            </a:extLst>
          </p:cNvPr>
          <p:cNvSpPr txBox="1">
            <a:spLocks noGrp="1"/>
          </p:cNvSpPr>
          <p:nvPr>
            <p:ph idx="1"/>
          </p:nvPr>
        </p:nvSpPr>
        <p:spPr>
          <a:xfrm>
            <a:off x="192947" y="1005839"/>
            <a:ext cx="5535116" cy="3657559"/>
          </a:xfrm>
        </p:spPr>
        <p:txBody>
          <a:bodyPr spcFirstLastPara="1" lIns="91425" tIns="91425" rIns="91425" bIns="91425" anchorCtr="0">
            <a:normAutofit lnSpcReduction="10000"/>
          </a:bodyPr>
          <a:lstStyle/>
          <a:p>
            <a:pPr marL="589521" lvl="0" indent="-457200" algn="l" rtl="0">
              <a:lnSpc>
                <a:spcPct val="114000"/>
              </a:lnSpc>
              <a:spcBef>
                <a:spcPts val="0"/>
              </a:spcBef>
              <a:spcAft>
                <a:spcPts val="0"/>
              </a:spcAft>
              <a:buSzPct val="100000"/>
            </a:pPr>
            <a:r>
              <a:rPr lang="en-US" sz="2400"/>
              <a:t>How do we define success as a team? </a:t>
            </a:r>
          </a:p>
          <a:p>
            <a:pPr marL="589521" lvl="0" indent="-457200" algn="l" rtl="0">
              <a:lnSpc>
                <a:spcPct val="114000"/>
              </a:lnSpc>
              <a:spcBef>
                <a:spcPts val="0"/>
              </a:spcBef>
              <a:spcAft>
                <a:spcPts val="0"/>
              </a:spcAft>
              <a:buSzPct val="100000"/>
            </a:pPr>
            <a:r>
              <a:rPr lang="en-US" sz="2400"/>
              <a:t>What does it look like when we share common purposes and goals? </a:t>
            </a:r>
          </a:p>
          <a:p>
            <a:pPr marL="589521" lvl="0" indent="-457200" algn="l" rtl="0">
              <a:lnSpc>
                <a:spcPct val="114000"/>
              </a:lnSpc>
              <a:spcBef>
                <a:spcPts val="0"/>
              </a:spcBef>
              <a:spcAft>
                <a:spcPts val="0"/>
              </a:spcAft>
              <a:buSzPct val="100000"/>
            </a:pPr>
            <a:r>
              <a:rPr lang="en-US" sz="2400"/>
              <a:t>How do our beliefs about teaching and learning shape the way we work together?</a:t>
            </a:r>
          </a:p>
          <a:p>
            <a:pPr marL="589521" lvl="0" indent="-457200" algn="l" rtl="0">
              <a:lnSpc>
                <a:spcPct val="114000"/>
              </a:lnSpc>
              <a:spcBef>
                <a:spcPts val="0"/>
              </a:spcBef>
              <a:spcAft>
                <a:spcPts val="0"/>
              </a:spcAft>
              <a:buSzPct val="100000"/>
            </a:pPr>
            <a:r>
              <a:rPr lang="en-US" sz="2400"/>
              <a:t>What are some examples of times when data led to meaningful instructional changes? </a:t>
            </a:r>
            <a:endParaRPr lang="en-US" sz="2000"/>
          </a:p>
        </p:txBody>
      </p:sp>
      <p:pic>
        <p:nvPicPr>
          <p:cNvPr id="2" name="Google Shape;662;p39">
            <a:extLst>
              <a:ext uri="{FF2B5EF4-FFF2-40B4-BE49-F238E27FC236}">
                <a16:creationId xmlns:a16="http://schemas.microsoft.com/office/drawing/2014/main" id="{6D8F298E-83DF-FFA7-F727-D4CA8702110A}"/>
              </a:ext>
              <a:ext uri="{C183D7F6-B498-43B3-948B-1728B52AA6E4}">
                <adec:decorative xmlns:adec="http://schemas.microsoft.com/office/drawing/2017/decorative" val="1"/>
              </a:ext>
            </a:extLst>
          </p:cNvPr>
          <p:cNvPicPr preferRelativeResize="0"/>
          <p:nvPr/>
        </p:nvPicPr>
        <p:blipFill rotWithShape="1">
          <a:blip r:embed="rId3"/>
          <a:stretch/>
        </p:blipFill>
        <p:spPr>
          <a:xfrm>
            <a:off x="5929313" y="1825650"/>
            <a:ext cx="2664619" cy="1482675"/>
          </a:xfrm>
          <a:prstGeom prst="rect">
            <a:avLst/>
          </a:prstGeom>
          <a:noFill/>
          <a:ln>
            <a:noFill/>
          </a:ln>
        </p:spPr>
      </p:pic>
      <p:sp>
        <p:nvSpPr>
          <p:cNvPr id="3" name="TextBox 2">
            <a:extLst>
              <a:ext uri="{FF2B5EF4-FFF2-40B4-BE49-F238E27FC236}">
                <a16:creationId xmlns:a16="http://schemas.microsoft.com/office/drawing/2014/main" id="{0EE26DF5-9E60-B8D0-449B-724519976688}"/>
              </a:ext>
            </a:extLst>
          </p:cNvPr>
          <p:cNvSpPr txBox="1"/>
          <p:nvPr/>
        </p:nvSpPr>
        <p:spPr>
          <a:xfrm>
            <a:off x="450056" y="4663398"/>
            <a:ext cx="7136606" cy="276999"/>
          </a:xfrm>
          <a:prstGeom prst="rect">
            <a:avLst/>
          </a:prstGeom>
          <a:noFill/>
        </p:spPr>
        <p:txBody>
          <a:bodyPr wrap="square" lIns="91440" tIns="45720" rIns="91440" bIns="45720" anchor="t">
            <a:spAutoFit/>
          </a:bodyPr>
          <a:lstStyle/>
          <a:p>
            <a:pPr marL="0" marR="0" lvl="0" indent="0" algn="l" rtl="0">
              <a:lnSpc>
                <a:spcPct val="100000"/>
              </a:lnSpc>
              <a:spcBef>
                <a:spcPts val="0"/>
              </a:spcBef>
              <a:spcAft>
                <a:spcPts val="0"/>
              </a:spcAft>
              <a:buClr>
                <a:srgbClr val="000000"/>
              </a:buClr>
              <a:buSzPts val="1000"/>
              <a:buFont typeface="Arial"/>
              <a:buNone/>
            </a:pPr>
            <a:r>
              <a:rPr lang="en-US" sz="1200">
                <a:latin typeface="+mn-lt"/>
                <a:cs typeface="Calibri" panose="020F0502020204030204" pitchFamily="34" charset="0"/>
              </a:rPr>
              <a:t>(Rouda, 2018)</a:t>
            </a:r>
            <a:endParaRPr lang="de-DE" sz="1200" b="0" i="0" u="none" strike="noStrike" cap="none">
              <a:solidFill>
                <a:schemeClr val="tx1"/>
              </a:solidFill>
              <a:latin typeface="+mn-lt"/>
              <a:cs typeface="Calibri" panose="020F0502020204030204" pitchFamily="34" charset="0"/>
              <a:sym typeface="Arial"/>
            </a:endParaRPr>
          </a:p>
        </p:txBody>
      </p:sp>
    </p:spTree>
    <p:extLst>
      <p:ext uri="{BB962C8B-B14F-4D97-AF65-F5344CB8AC3E}">
        <p14:creationId xmlns:p14="http://schemas.microsoft.com/office/powerpoint/2010/main" val="3715624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8" name="Google Shape;242;p34">
            <a:extLst>
              <a:ext uri="{FF2B5EF4-FFF2-40B4-BE49-F238E27FC236}">
                <a16:creationId xmlns:a16="http://schemas.microsoft.com/office/drawing/2014/main" id="{4416C748-CBC1-A7EE-C8D5-4810139E5A4E}"/>
              </a:ext>
            </a:extLst>
          </p:cNvPr>
          <p:cNvSpPr txBox="1">
            <a:spLocks noGrp="1"/>
          </p:cNvSpPr>
          <p:nvPr>
            <p:ph type="title"/>
          </p:nvPr>
        </p:nvSpPr>
        <p:spPr>
          <a:xfrm>
            <a:off x="128588" y="66675"/>
            <a:ext cx="7886700" cy="615315"/>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sz="2400">
                <a:solidFill>
                  <a:srgbClr val="A5A5A5"/>
                </a:solidFill>
              </a:rPr>
              <a:t>Hidden Slide #4</a:t>
            </a:r>
            <a:endParaRPr/>
          </a:p>
        </p:txBody>
      </p:sp>
      <p:sp>
        <p:nvSpPr>
          <p:cNvPr id="264" name="Google Shape;264;p51"/>
          <p:cNvSpPr txBox="1">
            <a:spLocks noGrp="1"/>
          </p:cNvSpPr>
          <p:nvPr>
            <p:ph idx="1"/>
          </p:nvPr>
        </p:nvSpPr>
        <p:spPr>
          <a:xfrm>
            <a:off x="628650" y="731520"/>
            <a:ext cx="7886700" cy="3808096"/>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15000"/>
              </a:lnSpc>
              <a:spcBef>
                <a:spcPts val="0"/>
              </a:spcBef>
              <a:spcAft>
                <a:spcPts val="0"/>
              </a:spcAft>
              <a:buSzPts val="1800"/>
              <a:buNone/>
            </a:pPr>
            <a:r>
              <a:rPr lang="en" b="1"/>
              <a:t>Supplies and information needed</a:t>
            </a:r>
            <a:endParaRPr/>
          </a:p>
          <a:p>
            <a:pPr marL="457200" lvl="0" indent="-342900" algn="l" rtl="0">
              <a:lnSpc>
                <a:spcPct val="115000"/>
              </a:lnSpc>
              <a:spcBef>
                <a:spcPts val="450"/>
              </a:spcBef>
              <a:spcAft>
                <a:spcPts val="0"/>
              </a:spcAft>
              <a:buSzPts val="1800"/>
            </a:pPr>
            <a:r>
              <a:rPr lang="en" sz="1700"/>
              <a:t>WIFI</a:t>
            </a:r>
            <a:r>
              <a:rPr lang="en" sz="1800"/>
              <a:t> access for presenter and participants</a:t>
            </a:r>
            <a:endParaRPr/>
          </a:p>
          <a:p>
            <a:pPr marL="457200" lvl="0" indent="-342900" algn="l" rtl="0">
              <a:lnSpc>
                <a:spcPct val="115000"/>
              </a:lnSpc>
              <a:spcBef>
                <a:spcPts val="450"/>
              </a:spcBef>
              <a:spcAft>
                <a:spcPts val="0"/>
              </a:spcAft>
              <a:buSzPts val="1800"/>
            </a:pPr>
            <a:r>
              <a:rPr lang="en" sz="1800"/>
              <a:t>Access to videos (through WIFI if available, however, download to flash drive as a back-up)</a:t>
            </a:r>
            <a:endParaRPr/>
          </a:p>
          <a:p>
            <a:pPr marL="457200" lvl="0" indent="-342900" algn="l" rtl="0">
              <a:lnSpc>
                <a:spcPct val="115000"/>
              </a:lnSpc>
              <a:spcBef>
                <a:spcPts val="450"/>
              </a:spcBef>
              <a:spcAft>
                <a:spcPts val="0"/>
              </a:spcAft>
              <a:buSzPts val="1800"/>
            </a:pPr>
            <a:r>
              <a:rPr lang="en" sz="1800"/>
              <a:t>Chart paper</a:t>
            </a:r>
            <a:endParaRPr/>
          </a:p>
          <a:p>
            <a:pPr marL="457200" lvl="0" indent="-342900" algn="l" rtl="0">
              <a:lnSpc>
                <a:spcPct val="115000"/>
              </a:lnSpc>
              <a:spcBef>
                <a:spcPts val="450"/>
              </a:spcBef>
              <a:spcAft>
                <a:spcPts val="0"/>
              </a:spcAft>
              <a:buSzPts val="1800"/>
            </a:pPr>
            <a:r>
              <a:rPr lang="en" sz="1800"/>
              <a:t>Plain paper</a:t>
            </a:r>
            <a:endParaRPr/>
          </a:p>
          <a:p>
            <a:pPr marL="457200" lvl="0" indent="-342900" algn="l" rtl="0">
              <a:lnSpc>
                <a:spcPct val="115000"/>
              </a:lnSpc>
              <a:spcBef>
                <a:spcPts val="450"/>
              </a:spcBef>
              <a:spcAft>
                <a:spcPts val="0"/>
              </a:spcAft>
              <a:buSzPts val="1800"/>
            </a:pPr>
            <a:r>
              <a:rPr lang="en" sz="1800"/>
              <a:t>Markers and highlighters</a:t>
            </a:r>
            <a:endParaRPr/>
          </a:p>
          <a:p>
            <a:pPr marL="457200" lvl="0" indent="-342900" algn="l" rtl="0">
              <a:lnSpc>
                <a:spcPct val="115000"/>
              </a:lnSpc>
              <a:spcBef>
                <a:spcPts val="450"/>
              </a:spcBef>
              <a:spcAft>
                <a:spcPts val="0"/>
              </a:spcAft>
              <a:buSzPts val="1800"/>
            </a:pPr>
            <a:r>
              <a:rPr lang="en" sz="1800"/>
              <a:t>Post-it-Notes</a:t>
            </a:r>
            <a:endParaRPr/>
          </a:p>
          <a:p>
            <a:pPr marL="457200" lvl="0" indent="-342900" algn="l" rtl="0">
              <a:lnSpc>
                <a:spcPct val="115000"/>
              </a:lnSpc>
              <a:spcBef>
                <a:spcPts val="450"/>
              </a:spcBef>
              <a:spcAft>
                <a:spcPts val="0"/>
              </a:spcAft>
              <a:buSzPts val="1800"/>
            </a:pPr>
            <a:r>
              <a:rPr lang="en" sz="1800"/>
              <a:t>Consider inserting QR codes and requesting that participants bring a device with a QR reader to scan codes for easy access to documents</a:t>
            </a:r>
            <a:endParaRPr/>
          </a:p>
          <a:p>
            <a:pPr marL="0" lvl="0" indent="0" algn="l" rtl="0">
              <a:lnSpc>
                <a:spcPct val="115000"/>
              </a:lnSpc>
              <a:spcBef>
                <a:spcPts val="450"/>
              </a:spcBef>
              <a:spcAft>
                <a:spcPts val="450"/>
              </a:spcAft>
              <a:buSzPts val="1800"/>
              <a:buNone/>
            </a:pP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19E107-7AE4-34A4-6CCE-2FCCAED3A860}"/>
              </a:ext>
            </a:extLst>
          </p:cNvPr>
          <p:cNvSpPr>
            <a:spLocks noGrp="1"/>
          </p:cNvSpPr>
          <p:nvPr>
            <p:ph type="title"/>
          </p:nvPr>
        </p:nvSpPr>
        <p:spPr/>
        <p:txBody>
          <a:bodyPr/>
          <a:lstStyle/>
          <a:p>
            <a:r>
              <a:rPr lang="en-US"/>
              <a:t>Trust</a:t>
            </a:r>
          </a:p>
        </p:txBody>
      </p:sp>
      <p:sp>
        <p:nvSpPr>
          <p:cNvPr id="7" name="Google Shape;589;p28">
            <a:extLst>
              <a:ext uri="{FF2B5EF4-FFF2-40B4-BE49-F238E27FC236}">
                <a16:creationId xmlns:a16="http://schemas.microsoft.com/office/drawing/2014/main" id="{DC5DCB2E-16DE-407D-F5B9-A0294E22AA76}"/>
              </a:ext>
            </a:extLst>
          </p:cNvPr>
          <p:cNvSpPr txBox="1">
            <a:spLocks/>
          </p:cNvSpPr>
          <p:nvPr/>
        </p:nvSpPr>
        <p:spPr>
          <a:xfrm>
            <a:off x="311700" y="253911"/>
            <a:ext cx="8520600" cy="672300"/>
          </a:xfrm>
          <a:prstGeom prst="rect">
            <a:avLst/>
          </a:prstGeom>
          <a:noFill/>
          <a:ln>
            <a:noFill/>
          </a:ln>
        </p:spPr>
        <p:txBody>
          <a:bodyPr spcFirstLastPara="1" vert="horz" wrap="square" lIns="91425" tIns="91425" rIns="91425" bIns="91425" rtlCol="0" anchor="t" anchorCtr="0">
            <a:noAutofit/>
          </a:bodyPr>
          <a:lstStyle>
            <a:lvl1pPr algn="l" defTabSz="685800" rtl="0" eaLnBrk="1" latinLnBrk="0" hangingPunct="1">
              <a:lnSpc>
                <a:spcPct val="100000"/>
              </a:lnSpc>
              <a:spcBef>
                <a:spcPct val="0"/>
              </a:spcBef>
              <a:buNone/>
              <a:defRPr sz="4500" b="1" kern="1200">
                <a:solidFill>
                  <a:schemeClr val="tx1"/>
                </a:solidFill>
                <a:latin typeface="Aptos" panose="020B0004020202020204" pitchFamily="34" charset="0"/>
                <a:ea typeface="+mj-ea"/>
                <a:cs typeface="+mj-cs"/>
              </a:defRPr>
            </a:lvl1pPr>
          </a:lstStyle>
          <a:p>
            <a:pPr>
              <a:spcBef>
                <a:spcPts val="0"/>
              </a:spcBef>
              <a:buClrTx/>
              <a:buSzPct val="111111"/>
              <a:buFontTx/>
            </a:pPr>
            <a:r>
              <a:rPr lang="en-US" sz="2800">
                <a:solidFill>
                  <a:srgbClr val="00A89E"/>
                </a:solidFill>
              </a:rPr>
              <a:t>Building a Culture of Collective Responsibility</a:t>
            </a:r>
          </a:p>
          <a:p>
            <a:pPr>
              <a:spcBef>
                <a:spcPts val="0"/>
              </a:spcBef>
              <a:buClrTx/>
              <a:buSzPct val="111111"/>
              <a:buFontTx/>
            </a:pPr>
            <a:r>
              <a:rPr lang="en-US" sz="2800">
                <a:solidFill>
                  <a:srgbClr val="F26D65"/>
                </a:solidFill>
              </a:rPr>
              <a:t>3 Key Components </a:t>
            </a:r>
          </a:p>
        </p:txBody>
      </p:sp>
    </p:spTree>
    <p:extLst>
      <p:ext uri="{BB962C8B-B14F-4D97-AF65-F5344CB8AC3E}">
        <p14:creationId xmlns:p14="http://schemas.microsoft.com/office/powerpoint/2010/main" val="20892913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40"/>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3600" b="1"/>
              <a:t>How </a:t>
            </a:r>
            <a:r>
              <a:rPr lang="en" sz="3600" b="1">
                <a:solidFill>
                  <a:srgbClr val="00A89E"/>
                </a:solidFill>
              </a:rPr>
              <a:t>Trust</a:t>
            </a:r>
            <a:r>
              <a:rPr lang="en" sz="3600" b="1"/>
              <a:t> Impacts Collaboration</a:t>
            </a:r>
            <a:endParaRPr sz="3600" b="1"/>
          </a:p>
        </p:txBody>
      </p:sp>
      <p:sp>
        <p:nvSpPr>
          <p:cNvPr id="673" name="Google Shape;673;p40"/>
          <p:cNvSpPr txBox="1">
            <a:spLocks noGrp="1"/>
          </p:cNvSpPr>
          <p:nvPr>
            <p:ph idx="1"/>
          </p:nvPr>
        </p:nvSpPr>
        <p:spPr>
          <a:xfrm>
            <a:off x="628650" y="1005840"/>
            <a:ext cx="7886700" cy="3054191"/>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pPr>
            <a:r>
              <a:rPr lang="en" sz="2200">
                <a:solidFill>
                  <a:schemeClr val="dk1"/>
                </a:solidFill>
              </a:rPr>
              <a:t>Provides safety</a:t>
            </a:r>
            <a:endParaRPr sz="2200">
              <a:solidFill>
                <a:schemeClr val="dk1"/>
              </a:solidFill>
            </a:endParaRPr>
          </a:p>
          <a:p>
            <a:pPr marL="457200" lvl="0" indent="-342900" algn="l" rtl="0">
              <a:lnSpc>
                <a:spcPct val="115000"/>
              </a:lnSpc>
              <a:spcBef>
                <a:spcPts val="1000"/>
              </a:spcBef>
              <a:spcAft>
                <a:spcPts val="0"/>
              </a:spcAft>
              <a:buClr>
                <a:schemeClr val="dk1"/>
              </a:buClr>
              <a:buSzPts val="1800"/>
            </a:pPr>
            <a:r>
              <a:rPr lang="en" sz="2200">
                <a:solidFill>
                  <a:schemeClr val="dk1"/>
                </a:solidFill>
              </a:rPr>
              <a:t>Reduces blame</a:t>
            </a:r>
            <a:endParaRPr sz="2200">
              <a:solidFill>
                <a:schemeClr val="dk1"/>
              </a:solidFill>
            </a:endParaRPr>
          </a:p>
          <a:p>
            <a:pPr marL="457200" lvl="0" indent="-342900" algn="l" rtl="0">
              <a:lnSpc>
                <a:spcPct val="115000"/>
              </a:lnSpc>
              <a:spcBef>
                <a:spcPts val="1000"/>
              </a:spcBef>
              <a:spcAft>
                <a:spcPts val="0"/>
              </a:spcAft>
              <a:buClr>
                <a:schemeClr val="dk1"/>
              </a:buClr>
              <a:buSzPts val="1800"/>
            </a:pPr>
            <a:r>
              <a:rPr lang="en" sz="2200">
                <a:solidFill>
                  <a:schemeClr val="dk1"/>
                </a:solidFill>
              </a:rPr>
              <a:t>Promotes honest discussions</a:t>
            </a:r>
            <a:endParaRPr sz="2200">
              <a:solidFill>
                <a:schemeClr val="dk1"/>
              </a:solidFill>
            </a:endParaRPr>
          </a:p>
          <a:p>
            <a:pPr marL="457200" lvl="0" indent="-342900" algn="l" rtl="0">
              <a:lnSpc>
                <a:spcPct val="115000"/>
              </a:lnSpc>
              <a:spcBef>
                <a:spcPts val="1000"/>
              </a:spcBef>
              <a:spcAft>
                <a:spcPts val="0"/>
              </a:spcAft>
              <a:buClr>
                <a:schemeClr val="dk1"/>
              </a:buClr>
              <a:buSzPts val="1800"/>
            </a:pPr>
            <a:r>
              <a:rPr lang="en" sz="2200">
                <a:solidFill>
                  <a:schemeClr val="dk1"/>
                </a:solidFill>
              </a:rPr>
              <a:t>Motivates and energizes</a:t>
            </a:r>
            <a:endParaRPr sz="2200">
              <a:solidFill>
                <a:schemeClr val="dk1"/>
              </a:solidFill>
            </a:endParaRPr>
          </a:p>
          <a:p>
            <a:pPr marL="457200" lvl="0" indent="-342900" algn="l" rtl="0">
              <a:lnSpc>
                <a:spcPct val="115000"/>
              </a:lnSpc>
              <a:spcBef>
                <a:spcPts val="1000"/>
              </a:spcBef>
              <a:spcAft>
                <a:spcPts val="0"/>
              </a:spcAft>
              <a:buClr>
                <a:schemeClr val="dk1"/>
              </a:buClr>
              <a:buSzPts val="1800"/>
            </a:pPr>
            <a:r>
              <a:rPr lang="en" sz="2200">
                <a:solidFill>
                  <a:schemeClr val="dk1"/>
                </a:solidFill>
              </a:rPr>
              <a:t>Enhances group performance</a:t>
            </a:r>
            <a:endParaRPr sz="2200">
              <a:solidFill>
                <a:schemeClr val="dk1"/>
              </a:solidFill>
            </a:endParaRPr>
          </a:p>
          <a:p>
            <a:pPr marL="457200" lvl="0" indent="-342900" algn="l" rtl="0">
              <a:lnSpc>
                <a:spcPct val="115000"/>
              </a:lnSpc>
              <a:spcBef>
                <a:spcPts val="1000"/>
              </a:spcBef>
              <a:spcAft>
                <a:spcPts val="1000"/>
              </a:spcAft>
              <a:buClr>
                <a:schemeClr val="dk1"/>
              </a:buClr>
              <a:buSzPts val="1800"/>
            </a:pPr>
            <a:r>
              <a:rPr lang="en" sz="2200">
                <a:solidFill>
                  <a:schemeClr val="dk1"/>
                </a:solidFill>
              </a:rPr>
              <a:t>Builds collective teacher efficacy</a:t>
            </a:r>
            <a:endParaRPr sz="2200">
              <a:solidFill>
                <a:schemeClr val="dk1"/>
              </a:solidFill>
            </a:endParaRPr>
          </a:p>
        </p:txBody>
      </p:sp>
      <p:sp>
        <p:nvSpPr>
          <p:cNvPr id="4" name="TextBox 3">
            <a:extLst>
              <a:ext uri="{FF2B5EF4-FFF2-40B4-BE49-F238E27FC236}">
                <a16:creationId xmlns:a16="http://schemas.microsoft.com/office/drawing/2014/main" id="{A80BC6DD-125A-1A06-A980-1EFD0E36BA8E}"/>
              </a:ext>
            </a:extLst>
          </p:cNvPr>
          <p:cNvSpPr txBox="1"/>
          <p:nvPr/>
        </p:nvSpPr>
        <p:spPr>
          <a:xfrm>
            <a:off x="1075472" y="4657092"/>
            <a:ext cx="8065008" cy="276999"/>
          </a:xfrm>
          <a:prstGeom prst="rect">
            <a:avLst/>
          </a:prstGeom>
          <a:noFill/>
        </p:spPr>
        <p:txBody>
          <a:bodyPr wrap="square" lIns="91440" tIns="45720" rIns="91440" bIns="45720" anchor="t">
            <a:spAutoFit/>
          </a:bodyPr>
          <a:lstStyle/>
          <a:p>
            <a:pPr algn="r"/>
            <a:r>
              <a:rPr lang="pt-BR" sz="1200">
                <a:latin typeface="+mn-lt"/>
                <a:cs typeface="Calibri" panose="020F0502020204030204" pitchFamily="34" charset="0"/>
              </a:rPr>
              <a:t>(</a:t>
            </a:r>
            <a:r>
              <a:rPr lang="en-US" sz="1200">
                <a:latin typeface="+mn-lt"/>
                <a:cs typeface="Calibri" panose="020F0502020204030204" pitchFamily="34" charset="0"/>
              </a:rPr>
              <a:t>Bloomberg &amp; Pitchford, 2016; Marzano et al., 2016</a:t>
            </a:r>
            <a:r>
              <a:rPr lang="pt-BR" sz="1200">
                <a:latin typeface="+mn-lt"/>
                <a:cs typeface="Calibri" panose="020F0502020204030204" pitchFamily="34" charset="0"/>
              </a:rPr>
              <a: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CC3EC-751E-CC15-3907-4A16974D29CA}"/>
              </a:ext>
            </a:extLst>
          </p:cNvPr>
          <p:cNvSpPr>
            <a:spLocks noGrp="1"/>
          </p:cNvSpPr>
          <p:nvPr>
            <p:ph type="title"/>
          </p:nvPr>
        </p:nvSpPr>
        <p:spPr/>
        <p:txBody>
          <a:bodyPr/>
          <a:lstStyle/>
          <a:p>
            <a:r>
              <a:rPr lang="en" sz="2800" b="1"/>
              <a:t>Building </a:t>
            </a:r>
            <a:r>
              <a:rPr lang="en" sz="2800" b="1">
                <a:solidFill>
                  <a:srgbClr val="00A89E"/>
                </a:solidFill>
              </a:rPr>
              <a:t>Trust</a:t>
            </a:r>
            <a:r>
              <a:rPr lang="en" sz="2800" b="1"/>
              <a:t> in Our Teams</a:t>
            </a:r>
            <a:r>
              <a:rPr lang="en" sz="2800"/>
              <a:t> </a:t>
            </a:r>
            <a:endParaRPr lang="en-US"/>
          </a:p>
        </p:txBody>
      </p:sp>
      <p:sp>
        <p:nvSpPr>
          <p:cNvPr id="3" name="Content Placeholder 3">
            <a:extLst>
              <a:ext uri="{FF2B5EF4-FFF2-40B4-BE49-F238E27FC236}">
                <a16:creationId xmlns:a16="http://schemas.microsoft.com/office/drawing/2014/main" id="{D6D48535-3EC6-A200-D6D6-B18CE16A1AF9}"/>
              </a:ext>
            </a:extLst>
          </p:cNvPr>
          <p:cNvSpPr txBox="1">
            <a:spLocks/>
          </p:cNvSpPr>
          <p:nvPr/>
        </p:nvSpPr>
        <p:spPr>
          <a:xfrm>
            <a:off x="628650" y="4616441"/>
            <a:ext cx="7886700" cy="333286"/>
          </a:xfrm>
          <a:prstGeom prst="rect">
            <a:avLst/>
          </a:prstGeom>
        </p:spPr>
        <p:txBody>
          <a:bodyPr/>
          <a:lstStyle>
            <a:lvl1pPr marL="274320" indent="-18288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mn-lt"/>
                <a:ea typeface="+mn-ea"/>
                <a:cs typeface="+mn-cs"/>
              </a:defRPr>
            </a:lvl1pPr>
            <a:lvl2pPr marL="640080" indent="-182880" algn="l" defTabSz="914400" rtl="0" eaLnBrk="1" latinLnBrk="0" hangingPunct="1">
              <a:lnSpc>
                <a:spcPct val="100000"/>
              </a:lnSpc>
              <a:spcBef>
                <a:spcPts val="0"/>
              </a:spcBef>
              <a:spcAft>
                <a:spcPts val="600"/>
              </a:spcAft>
              <a:buSzPct val="80000"/>
              <a:buFont typeface="Courier New" panose="02070309020205020404" pitchFamily="49" charset="0"/>
              <a:buChar char="o"/>
              <a:defRPr sz="2000" kern="1200">
                <a:solidFill>
                  <a:schemeClr val="tx1"/>
                </a:solidFill>
                <a:latin typeface="+mn-lt"/>
                <a:ea typeface="+mn-ea"/>
                <a:cs typeface="+mn-cs"/>
              </a:defRPr>
            </a:lvl2pPr>
            <a:lvl3pPr marL="1143000" indent="-182880" algn="l" defTabSz="914400" rtl="0" eaLnBrk="1" latinLnBrk="0" hangingPunct="1">
              <a:lnSpc>
                <a:spcPct val="100000"/>
              </a:lnSpc>
              <a:spcBef>
                <a:spcPts val="0"/>
              </a:spcBef>
              <a:spcAft>
                <a:spcPts val="600"/>
              </a:spcAft>
              <a:buFont typeface="Wingdings" panose="05000000000000000000" pitchFamily="2" charset="2"/>
              <a:buChar char="§"/>
              <a:defRPr sz="2000" kern="1200">
                <a:solidFill>
                  <a:schemeClr val="tx1"/>
                </a:solidFill>
                <a:latin typeface="+mn-lt"/>
                <a:ea typeface="+mn-ea"/>
                <a:cs typeface="+mn-cs"/>
              </a:defRPr>
            </a:lvl3pPr>
            <a:lvl4pPr marL="1600200" indent="-182880" algn="l" defTabSz="914400" rtl="0" eaLnBrk="1" latinLnBrk="0" hangingPunct="1">
              <a:lnSpc>
                <a:spcPct val="100000"/>
              </a:lnSpc>
              <a:spcBef>
                <a:spcPts val="0"/>
              </a:spcBef>
              <a:spcAft>
                <a:spcPts val="600"/>
              </a:spcAft>
              <a:buFont typeface="Calibri" panose="020F0502020204030204" pitchFamily="34" charset="0"/>
              <a:buChar char="▫"/>
              <a:defRPr sz="1600" kern="1200">
                <a:solidFill>
                  <a:schemeClr val="tx1"/>
                </a:solidFill>
                <a:latin typeface="+mn-lt"/>
                <a:ea typeface="+mn-ea"/>
                <a:cs typeface="+mn-cs"/>
              </a:defRPr>
            </a:lvl4pPr>
            <a:lvl5pPr marL="2057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Aft>
                <a:spcPts val="450"/>
              </a:spcAft>
              <a:buClrTx/>
              <a:buNone/>
            </a:pPr>
            <a:r>
              <a:rPr lang="en" sz="1400" u="sng">
                <a:solidFill>
                  <a:schemeClr val="hlink"/>
                </a:solidFill>
                <a:hlinkClick r:id="rId4"/>
              </a:rPr>
              <a:t>www.youtube.com/watch?v=08RU6oiFTdg</a:t>
            </a:r>
            <a:endParaRPr lang="en-US" sz="1350">
              <a:solidFill>
                <a:prstClr val="black"/>
              </a:solidFill>
              <a:latin typeface="Calibri"/>
            </a:endParaRPr>
          </a:p>
        </p:txBody>
      </p:sp>
      <p:pic>
        <p:nvPicPr>
          <p:cNvPr id="4" name="Online Media 3" title="How Do We ACTUALLY Build Trust In Our Teams?">
            <a:hlinkClick r:id="" action="ppaction://media"/>
            <a:extLst>
              <a:ext uri="{FF2B5EF4-FFF2-40B4-BE49-F238E27FC236}">
                <a16:creationId xmlns:a16="http://schemas.microsoft.com/office/drawing/2014/main" id="{EB9ABF50-6E75-148C-F34D-E35B02B37407}"/>
              </a:ext>
            </a:extLst>
          </p:cNvPr>
          <p:cNvPicPr>
            <a:picLocks noRot="1" noChangeAspect="1"/>
          </p:cNvPicPr>
          <p:nvPr>
            <a:videoFile r:link="rId1"/>
          </p:nvPr>
        </p:nvPicPr>
        <p:blipFill>
          <a:blip r:embed="rId5"/>
          <a:stretch>
            <a:fillRect/>
          </a:stretch>
        </p:blipFill>
        <p:spPr>
          <a:xfrm>
            <a:off x="1291001" y="870540"/>
            <a:ext cx="6561998" cy="3707214"/>
          </a:xfrm>
          <a:prstGeom prst="rect">
            <a:avLst/>
          </a:prstGeom>
        </p:spPr>
      </p:pic>
    </p:spTree>
    <p:extLst>
      <p:ext uri="{BB962C8B-B14F-4D97-AF65-F5344CB8AC3E}">
        <p14:creationId xmlns:p14="http://schemas.microsoft.com/office/powerpoint/2010/main" val="190708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g26eb7c63b8d_0_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Video Reflections</a:t>
            </a:r>
            <a:endParaRPr sz="3600"/>
          </a:p>
        </p:txBody>
      </p:sp>
      <p:sp>
        <p:nvSpPr>
          <p:cNvPr id="687" name="Google Shape;687;g26eb7c63b8d_0_5"/>
          <p:cNvSpPr txBox="1">
            <a:spLocks noGrp="1"/>
          </p:cNvSpPr>
          <p:nvPr>
            <p:ph idx="1"/>
          </p:nvPr>
        </p:nvSpPr>
        <p:spPr>
          <a:xfrm>
            <a:off x="628650" y="1005840"/>
            <a:ext cx="7886700" cy="3054191"/>
          </a:xfrm>
          <a:prstGeom prst="rect">
            <a:avLst/>
          </a:prstGeom>
        </p:spPr>
        <p:txBody>
          <a:bodyPr spcFirstLastPara="1" wrap="square" lIns="91425" tIns="91425" rIns="91425" bIns="91425" anchor="t" anchorCtr="0">
            <a:normAutofit/>
          </a:bodyPr>
          <a:lstStyle/>
          <a:p>
            <a:pPr marL="457200" lvl="0" indent="-374650" algn="l" rtl="0">
              <a:spcBef>
                <a:spcPts val="0"/>
              </a:spcBef>
              <a:spcAft>
                <a:spcPts val="0"/>
              </a:spcAft>
              <a:buSzPts val="2300"/>
            </a:pPr>
            <a:r>
              <a:rPr lang="en" sz="2400"/>
              <a:t>How can trust be defined?</a:t>
            </a:r>
            <a:endParaRPr sz="2400"/>
          </a:p>
          <a:p>
            <a:pPr marL="457200" lvl="0" indent="-374650" algn="l" rtl="0">
              <a:spcBef>
                <a:spcPts val="0"/>
              </a:spcBef>
              <a:spcAft>
                <a:spcPts val="0"/>
              </a:spcAft>
              <a:buSzPts val="2300"/>
            </a:pPr>
            <a:r>
              <a:rPr lang="en" sz="2400"/>
              <a:t>What role does the “environment” play in trust?</a:t>
            </a:r>
            <a:endParaRPr sz="2400"/>
          </a:p>
          <a:p>
            <a:pPr marL="457200" lvl="0" indent="-374650" algn="l" rtl="0">
              <a:spcBef>
                <a:spcPts val="0"/>
              </a:spcBef>
              <a:spcAft>
                <a:spcPts val="0"/>
              </a:spcAft>
              <a:buSzPts val="2300"/>
            </a:pPr>
            <a:r>
              <a:rPr lang="en" sz="2400"/>
              <a:t>What generates trust?</a:t>
            </a:r>
            <a:endParaRPr sz="2400"/>
          </a:p>
          <a:p>
            <a:pPr marL="457200" lvl="0" indent="-374650" algn="l" rtl="0">
              <a:spcBef>
                <a:spcPts val="0"/>
              </a:spcBef>
              <a:spcAft>
                <a:spcPts val="0"/>
              </a:spcAft>
              <a:buSzPts val="2300"/>
            </a:pPr>
            <a:r>
              <a:rPr lang="en" sz="2400"/>
              <a:t>What actions have you seen teams take to build trust?</a:t>
            </a:r>
            <a:endParaRPr sz="2400"/>
          </a:p>
          <a:p>
            <a:pPr marL="742950" lvl="0" indent="-285750" algn="l" rtl="0">
              <a:spcBef>
                <a:spcPts val="0"/>
              </a:spcBef>
              <a:spcAft>
                <a:spcPts val="0"/>
              </a:spcAft>
            </a:pPr>
            <a:endParaRPr/>
          </a:p>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7E5670CB-F3D6-C24D-3EB1-AC0F7E3EDB5D}"/>
              </a:ext>
            </a:extLst>
          </p:cNvPr>
          <p:cNvSpPr txBox="1"/>
          <p:nvPr/>
        </p:nvSpPr>
        <p:spPr>
          <a:xfrm>
            <a:off x="450057" y="4663398"/>
            <a:ext cx="8065008" cy="276999"/>
          </a:xfrm>
          <a:prstGeom prst="rect">
            <a:avLst/>
          </a:prstGeom>
          <a:noFill/>
        </p:spPr>
        <p:txBody>
          <a:bodyPr wrap="square">
            <a:spAutoFit/>
          </a:bodyPr>
          <a:lstStyle/>
          <a:p>
            <a:r>
              <a:rPr lang="pt-BR" sz="1200">
                <a:latin typeface="+mn-lt"/>
                <a:cs typeface="Calibri" panose="020F0502020204030204" pitchFamily="34" charset="0"/>
              </a:rPr>
              <a:t>(</a:t>
            </a:r>
            <a:r>
              <a:rPr lang="en-US" sz="1200">
                <a:latin typeface="+mn-lt"/>
                <a:cs typeface="Calibri" panose="020F0502020204030204" pitchFamily="34" charset="0"/>
              </a:rPr>
              <a:t>Sinek, 2023</a:t>
            </a:r>
            <a:r>
              <a:rPr lang="pt-BR" sz="1200">
                <a:latin typeface="+mn-lt"/>
                <a:cs typeface="Calibri" panose="020F0502020204030204" pitchFamily="34" charset="0"/>
              </a:rPr>
              <a: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1"/>
        <p:cNvGrpSpPr/>
        <p:nvPr/>
      </p:nvGrpSpPr>
      <p:grpSpPr>
        <a:xfrm>
          <a:off x="0" y="0"/>
          <a:ext cx="0" cy="0"/>
          <a:chOff x="0" y="0"/>
          <a:chExt cx="0" cy="0"/>
        </a:xfrm>
      </p:grpSpPr>
      <p:sp>
        <p:nvSpPr>
          <p:cNvPr id="692" name="Google Shape;692;p42"/>
          <p:cNvSpPr txBox="1">
            <a:spLocks noGrp="1"/>
          </p:cNvSpPr>
          <p:nvPr>
            <p:ph type="title" idx="4294967295"/>
          </p:nvPr>
        </p:nvSpPr>
        <p:spPr>
          <a:xfrm>
            <a:off x="333632" y="88900"/>
            <a:ext cx="4831492" cy="947738"/>
          </a:xfrm>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990"/>
              <a:buFont typeface="Arial"/>
              <a:buNone/>
            </a:pPr>
            <a:r>
              <a:rPr lang="en" sz="2620"/>
              <a:t>Key Components of </a:t>
            </a:r>
            <a:r>
              <a:rPr lang="en" sz="2620">
                <a:solidFill>
                  <a:schemeClr val="accent1"/>
                </a:solidFill>
              </a:rPr>
              <a:t>Trust</a:t>
            </a:r>
            <a:endParaRPr sz="2620">
              <a:solidFill>
                <a:schemeClr val="accent1"/>
              </a:solidFill>
            </a:endParaRPr>
          </a:p>
          <a:p>
            <a:pPr marL="0" lvl="0" indent="0" algn="l" rtl="0">
              <a:lnSpc>
                <a:spcPct val="100000"/>
              </a:lnSpc>
              <a:spcBef>
                <a:spcPts val="0"/>
              </a:spcBef>
              <a:spcAft>
                <a:spcPts val="0"/>
              </a:spcAft>
              <a:buSzPts val="990"/>
              <a:buNone/>
            </a:pPr>
            <a:endParaRPr sz="2520"/>
          </a:p>
        </p:txBody>
      </p:sp>
      <p:sp>
        <p:nvSpPr>
          <p:cNvPr id="11" name="Rectangle: Rounded Corners 10">
            <a:extLst>
              <a:ext uri="{FF2B5EF4-FFF2-40B4-BE49-F238E27FC236}">
                <a16:creationId xmlns:a16="http://schemas.microsoft.com/office/drawing/2014/main" id="{BDC3044A-6F9B-7CAC-0994-66BD7F6988C1}"/>
              </a:ext>
            </a:extLst>
          </p:cNvPr>
          <p:cNvSpPr/>
          <p:nvPr/>
        </p:nvSpPr>
        <p:spPr>
          <a:xfrm>
            <a:off x="3101546" y="1288960"/>
            <a:ext cx="2903838" cy="2588465"/>
          </a:xfrm>
          <a:prstGeom prst="roundRect">
            <a:avLst>
              <a:gd name="adj" fmla="val 8609"/>
            </a:avLst>
          </a:prstGeom>
          <a:solidFill>
            <a:srgbClr val="00A89E">
              <a:alpha val="29000"/>
            </a:srgbClr>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b="1">
              <a:solidFill>
                <a:schemeClr val="tx2"/>
              </a:solidFill>
              <a:latin typeface="+mj-lt"/>
            </a:endParaRPr>
          </a:p>
          <a:p>
            <a:pPr algn="ctr"/>
            <a:r>
              <a:rPr lang="en-US" sz="4400" b="1">
                <a:solidFill>
                  <a:schemeClr val="tx2"/>
                </a:solidFill>
                <a:latin typeface="+mj-lt"/>
              </a:rPr>
              <a:t>TRUST</a:t>
            </a:r>
          </a:p>
          <a:p>
            <a:pPr algn="ctr"/>
            <a:endParaRPr lang="en-US" sz="4000" b="1">
              <a:solidFill>
                <a:schemeClr val="tx2"/>
              </a:solidFill>
              <a:latin typeface="+mj-lt"/>
            </a:endParaRPr>
          </a:p>
          <a:p>
            <a:pPr algn="ctr"/>
            <a:endParaRPr lang="en-US" sz="4400" b="1">
              <a:solidFill>
                <a:schemeClr val="tx2"/>
              </a:solidFill>
              <a:latin typeface="+mj-lt"/>
            </a:endParaRPr>
          </a:p>
        </p:txBody>
      </p:sp>
      <p:pic>
        <p:nvPicPr>
          <p:cNvPr id="12" name="Graphic 11" descr="Art of a team meeting.">
            <a:extLst>
              <a:ext uri="{FF2B5EF4-FFF2-40B4-BE49-F238E27FC236}">
                <a16:creationId xmlns:a16="http://schemas.microsoft.com/office/drawing/2014/main" id="{B96EEA1F-0131-2449-007C-FA28128E6F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81984" y="2309711"/>
            <a:ext cx="1935353" cy="1179008"/>
          </a:xfrm>
          <a:prstGeom prst="rect">
            <a:avLst/>
          </a:prstGeom>
        </p:spPr>
      </p:pic>
      <p:sp>
        <p:nvSpPr>
          <p:cNvPr id="8" name="Rectangle: Rounded Corners 7">
            <a:extLst>
              <a:ext uri="{FF2B5EF4-FFF2-40B4-BE49-F238E27FC236}">
                <a16:creationId xmlns:a16="http://schemas.microsoft.com/office/drawing/2014/main" id="{7CC52549-74CA-5AB6-2415-F0440B15FE93}"/>
              </a:ext>
            </a:extLst>
          </p:cNvPr>
          <p:cNvSpPr/>
          <p:nvPr/>
        </p:nvSpPr>
        <p:spPr>
          <a:xfrm>
            <a:off x="3581985" y="742425"/>
            <a:ext cx="1980029" cy="903588"/>
          </a:xfrm>
          <a:prstGeom prst="roundRect">
            <a:avLst/>
          </a:prstGeom>
          <a:solidFill>
            <a:schemeClr val="accent5">
              <a:lumMod val="20000"/>
              <a:lumOff val="80000"/>
            </a:schemeClr>
          </a:solid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Honesty</a:t>
            </a:r>
          </a:p>
        </p:txBody>
      </p:sp>
      <p:sp>
        <p:nvSpPr>
          <p:cNvPr id="5" name="Rectangle: Rounded Corners 4">
            <a:extLst>
              <a:ext uri="{FF2B5EF4-FFF2-40B4-BE49-F238E27FC236}">
                <a16:creationId xmlns:a16="http://schemas.microsoft.com/office/drawing/2014/main" id="{5AECBF86-A92E-8A80-7721-B53879558219}"/>
              </a:ext>
            </a:extLst>
          </p:cNvPr>
          <p:cNvSpPr/>
          <p:nvPr/>
        </p:nvSpPr>
        <p:spPr>
          <a:xfrm>
            <a:off x="1392279" y="1591810"/>
            <a:ext cx="1980029" cy="903588"/>
          </a:xfrm>
          <a:prstGeom prst="roundRect">
            <a:avLst/>
          </a:prstGeom>
          <a:solidFill>
            <a:schemeClr val="accent5">
              <a:lumMod val="20000"/>
              <a:lumOff val="80000"/>
            </a:schemeClr>
          </a:solid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Openness</a:t>
            </a:r>
          </a:p>
        </p:txBody>
      </p:sp>
      <p:sp>
        <p:nvSpPr>
          <p:cNvPr id="6" name="Rectangle: Rounded Corners 5">
            <a:extLst>
              <a:ext uri="{FF2B5EF4-FFF2-40B4-BE49-F238E27FC236}">
                <a16:creationId xmlns:a16="http://schemas.microsoft.com/office/drawing/2014/main" id="{0783FABF-FA3F-F292-1BCB-84FD4445AFF9}"/>
              </a:ext>
            </a:extLst>
          </p:cNvPr>
          <p:cNvSpPr/>
          <p:nvPr/>
        </p:nvSpPr>
        <p:spPr>
          <a:xfrm>
            <a:off x="1392279" y="2766283"/>
            <a:ext cx="1980029" cy="903588"/>
          </a:xfrm>
          <a:prstGeom prst="roundRect">
            <a:avLst/>
          </a:prstGeom>
          <a:solidFill>
            <a:schemeClr val="accent5">
              <a:lumMod val="20000"/>
              <a:lumOff val="80000"/>
            </a:schemeClr>
          </a:solid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Competence</a:t>
            </a:r>
          </a:p>
        </p:txBody>
      </p:sp>
      <p:sp>
        <p:nvSpPr>
          <p:cNvPr id="10" name="Rectangle: Rounded Corners 9">
            <a:extLst>
              <a:ext uri="{FF2B5EF4-FFF2-40B4-BE49-F238E27FC236}">
                <a16:creationId xmlns:a16="http://schemas.microsoft.com/office/drawing/2014/main" id="{4C42E285-5136-0909-6CCB-21B157D078AC}"/>
              </a:ext>
            </a:extLst>
          </p:cNvPr>
          <p:cNvSpPr/>
          <p:nvPr/>
        </p:nvSpPr>
        <p:spPr>
          <a:xfrm>
            <a:off x="3581985" y="3648020"/>
            <a:ext cx="1980029" cy="903588"/>
          </a:xfrm>
          <a:prstGeom prst="roundRect">
            <a:avLst/>
          </a:prstGeom>
          <a:solidFill>
            <a:schemeClr val="accent5">
              <a:lumMod val="20000"/>
              <a:lumOff val="80000"/>
            </a:schemeClr>
          </a:solid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Reliability</a:t>
            </a:r>
          </a:p>
        </p:txBody>
      </p:sp>
      <p:sp>
        <p:nvSpPr>
          <p:cNvPr id="7" name="Rectangle: Rounded Corners 6">
            <a:extLst>
              <a:ext uri="{FF2B5EF4-FFF2-40B4-BE49-F238E27FC236}">
                <a16:creationId xmlns:a16="http://schemas.microsoft.com/office/drawing/2014/main" id="{F1578A0B-1159-6438-0310-E029AC4A3023}"/>
              </a:ext>
            </a:extLst>
          </p:cNvPr>
          <p:cNvSpPr/>
          <p:nvPr/>
        </p:nvSpPr>
        <p:spPr>
          <a:xfrm>
            <a:off x="5771692" y="2790781"/>
            <a:ext cx="1980029" cy="903588"/>
          </a:xfrm>
          <a:prstGeom prst="roundRect">
            <a:avLst/>
          </a:prstGeom>
          <a:solidFill>
            <a:schemeClr val="accent5">
              <a:lumMod val="20000"/>
              <a:lumOff val="80000"/>
            </a:schemeClr>
          </a:solid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Respect</a:t>
            </a:r>
          </a:p>
        </p:txBody>
      </p:sp>
      <p:sp>
        <p:nvSpPr>
          <p:cNvPr id="9" name="Rectangle: Rounded Corners 8">
            <a:extLst>
              <a:ext uri="{FF2B5EF4-FFF2-40B4-BE49-F238E27FC236}">
                <a16:creationId xmlns:a16="http://schemas.microsoft.com/office/drawing/2014/main" id="{09055B30-2303-9536-4A94-392ED04A5EAE}"/>
              </a:ext>
            </a:extLst>
          </p:cNvPr>
          <p:cNvSpPr/>
          <p:nvPr/>
        </p:nvSpPr>
        <p:spPr>
          <a:xfrm>
            <a:off x="5771692" y="1591810"/>
            <a:ext cx="1980029" cy="903588"/>
          </a:xfrm>
          <a:prstGeom prst="roundRect">
            <a:avLst/>
          </a:prstGeom>
          <a:solidFill>
            <a:schemeClr val="accent5">
              <a:lumMod val="20000"/>
              <a:lumOff val="80000"/>
            </a:schemeClr>
          </a:solid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Benevolence</a:t>
            </a:r>
          </a:p>
        </p:txBody>
      </p:sp>
      <p:sp>
        <p:nvSpPr>
          <p:cNvPr id="2" name="TextBox 1">
            <a:extLst>
              <a:ext uri="{FF2B5EF4-FFF2-40B4-BE49-F238E27FC236}">
                <a16:creationId xmlns:a16="http://schemas.microsoft.com/office/drawing/2014/main" id="{679BDFC5-D0D5-DDC9-DCD8-E4231EF02364}"/>
              </a:ext>
            </a:extLst>
          </p:cNvPr>
          <p:cNvSpPr txBox="1"/>
          <p:nvPr/>
        </p:nvSpPr>
        <p:spPr>
          <a:xfrm>
            <a:off x="6462858" y="4660475"/>
            <a:ext cx="5883699" cy="276999"/>
          </a:xfrm>
          <a:prstGeom prst="rect">
            <a:avLst/>
          </a:prstGeom>
          <a:noFill/>
        </p:spPr>
        <p:txBody>
          <a:bodyPr wrap="square" lIns="91440" tIns="45720" rIns="91440" bIns="45720" rtlCol="0" anchor="t">
            <a:spAutoFit/>
          </a:bodyPr>
          <a:lstStyle/>
          <a:p>
            <a:r>
              <a:rPr lang="en-US" sz="1200">
                <a:latin typeface="Calibri" panose="020F0502020204030204" pitchFamily="34" charset="0"/>
                <a:cs typeface="Calibri" panose="020F0502020204030204" pitchFamily="34" charset="0"/>
              </a:rPr>
              <a:t>(Marzano et al., 2016; NLMP, 2022)</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3" name="Google Shape;672;p40">
            <a:extLst>
              <a:ext uri="{FF2B5EF4-FFF2-40B4-BE49-F238E27FC236}">
                <a16:creationId xmlns:a16="http://schemas.microsoft.com/office/drawing/2014/main" id="{5421D688-9F03-E895-C923-450CC4C70254}"/>
              </a:ext>
            </a:extLst>
          </p:cNvPr>
          <p:cNvSpPr txBox="1">
            <a:spLocks noGrp="1"/>
          </p:cNvSpPr>
          <p:nvPr>
            <p:ph type="title" idx="4294967295"/>
          </p:nvPr>
        </p:nvSpPr>
        <p:spPr>
          <a:xfrm>
            <a:off x="628650" y="273844"/>
            <a:ext cx="7886700" cy="82296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lvl1pPr algn="l" defTabSz="685800" rtl="0" eaLnBrk="1" latinLnBrk="0" hangingPunct="1">
              <a:lnSpc>
                <a:spcPct val="100000"/>
              </a:lnSpc>
              <a:spcBef>
                <a:spcPct val="0"/>
              </a:spcBef>
              <a:buNone/>
              <a:defRPr sz="2700" b="1" kern="1200">
                <a:solidFill>
                  <a:schemeClr val="tx1"/>
                </a:solidFill>
                <a:latin typeface="Aptos" panose="020B0004020202020204" pitchFamily="34" charset="0"/>
                <a:ea typeface="+mj-ea"/>
                <a:cs typeface="+mj-cs"/>
              </a:defRPr>
            </a:lvl1pPr>
          </a:lstStyle>
          <a:p>
            <a:pPr marL="0" marR="0" lvl="0" indent="0" algn="l" defTabSz="685800" rtl="0" eaLnBrk="1" fontAlgn="auto" latinLnBrk="0" hangingPunct="1">
              <a:lnSpc>
                <a:spcPct val="100000"/>
              </a:lnSpc>
              <a:spcBef>
                <a:spcPts val="0"/>
              </a:spcBef>
              <a:spcAft>
                <a:spcPts val="0"/>
              </a:spcAft>
              <a:buClrTx/>
              <a:buSzPts val="2800"/>
              <a:buFontTx/>
              <a:buNone/>
              <a:tabLst/>
              <a:defRPr/>
            </a:pPr>
            <a:r>
              <a:rPr kumimoji="0" lang="en" sz="3600" b="1" i="0" u="none" strike="noStrike" kern="1200" cap="none" spc="0" normalizeH="0" baseline="0" noProof="0">
                <a:ln>
                  <a:noFill/>
                </a:ln>
                <a:solidFill>
                  <a:schemeClr val="tx1"/>
                </a:solidFill>
                <a:effectLst/>
                <a:uLnTx/>
                <a:uFillTx/>
                <a:latin typeface="Aptos" panose="020B0004020202020204" pitchFamily="34" charset="0"/>
                <a:ea typeface="+mj-ea"/>
                <a:cs typeface="+mj-cs"/>
                <a:sym typeface="Arial"/>
              </a:rPr>
              <a:t>Taking a Team </a:t>
            </a:r>
            <a:r>
              <a:rPr kumimoji="0" lang="en" sz="3600" b="1" i="0" u="none" strike="noStrike" kern="1200" cap="none" spc="0" normalizeH="0" baseline="0" noProof="0">
                <a:ln>
                  <a:noFill/>
                </a:ln>
                <a:solidFill>
                  <a:schemeClr val="accent1"/>
                </a:solidFill>
                <a:effectLst/>
                <a:uLnTx/>
                <a:uFillTx/>
                <a:latin typeface="Aptos" panose="020B0004020202020204" pitchFamily="34" charset="0"/>
                <a:ea typeface="+mj-ea"/>
                <a:cs typeface="+mj-cs"/>
                <a:sym typeface="Arial"/>
              </a:rPr>
              <a:t>“TRUST”</a:t>
            </a:r>
            <a:r>
              <a:rPr kumimoji="0" lang="en" sz="3600" b="1" i="0" u="none" strike="noStrike" kern="1200" cap="none" spc="0" normalizeH="0" baseline="0" noProof="0">
                <a:ln>
                  <a:noFill/>
                </a:ln>
                <a:solidFill>
                  <a:schemeClr val="tx1"/>
                </a:solidFill>
                <a:effectLst/>
                <a:uLnTx/>
                <a:uFillTx/>
                <a:latin typeface="Aptos" panose="020B0004020202020204" pitchFamily="34" charset="0"/>
                <a:ea typeface="+mj-ea"/>
                <a:cs typeface="+mj-cs"/>
                <a:sym typeface="Arial"/>
              </a:rPr>
              <a:t> Snapshot</a:t>
            </a:r>
            <a:endParaRPr kumimoji="0" lang="en-US" sz="3600" b="1" i="0" u="none" strike="noStrike" kern="1200" cap="none" spc="0" normalizeH="0" baseline="0" noProof="0">
              <a:ln>
                <a:noFill/>
              </a:ln>
              <a:solidFill>
                <a:schemeClr val="tx1"/>
              </a:solidFill>
              <a:effectLst/>
              <a:uLnTx/>
              <a:uFillTx/>
              <a:latin typeface="Aptos" panose="020B0004020202020204" pitchFamily="34" charset="0"/>
              <a:ea typeface="+mj-ea"/>
              <a:cs typeface="+mj-cs"/>
              <a:sym typeface="Arial"/>
            </a:endParaRPr>
          </a:p>
        </p:txBody>
      </p:sp>
      <p:sp>
        <p:nvSpPr>
          <p:cNvPr id="711" name="Google Shape;711;p44"/>
          <p:cNvSpPr txBox="1">
            <a:spLocks noGrp="1"/>
          </p:cNvSpPr>
          <p:nvPr>
            <p:ph idx="1"/>
          </p:nvPr>
        </p:nvSpPr>
        <p:spPr>
          <a:xfrm>
            <a:off x="628650" y="1005840"/>
            <a:ext cx="8134350" cy="3054191"/>
          </a:xfrm>
          <a:prstGeom prst="rect">
            <a:avLst/>
          </a:prstGeom>
          <a:noFill/>
          <a:ln>
            <a:noFill/>
          </a:ln>
        </p:spPr>
        <p:txBody>
          <a:bodyPr spcFirstLastPara="1" wrap="square" lIns="91425" tIns="91425" rIns="91425" bIns="91425" anchor="t" anchorCtr="0">
            <a:normAutofit/>
          </a:bodyPr>
          <a:lstStyle/>
          <a:p>
            <a:pPr marL="412750" lvl="0" indent="-342900" algn="l" rtl="0">
              <a:lnSpc>
                <a:spcPct val="115000"/>
              </a:lnSpc>
              <a:spcBef>
                <a:spcPts val="0"/>
              </a:spcBef>
              <a:spcAft>
                <a:spcPts val="0"/>
              </a:spcAft>
              <a:buSzPts val="2500"/>
            </a:pPr>
            <a:r>
              <a:rPr lang="en" sz="2500"/>
              <a:t>Gather baseline data</a:t>
            </a:r>
          </a:p>
          <a:p>
            <a:pPr marL="1064260" lvl="2" indent="-342900">
              <a:lnSpc>
                <a:spcPct val="115000"/>
              </a:lnSpc>
              <a:spcAft>
                <a:spcPts val="0"/>
              </a:spcAft>
              <a:buSzPts val="2500"/>
              <a:buFont typeface="Courier New" panose="02070309020205020404" pitchFamily="49" charset="0"/>
              <a:buChar char="o"/>
            </a:pPr>
            <a:r>
              <a:rPr lang="en" sz="2500"/>
              <a:t>Each team member takes an anonymous trust survey</a:t>
            </a:r>
            <a:endParaRPr sz="2500"/>
          </a:p>
          <a:p>
            <a:pPr marL="457200" lvl="0" indent="-387350" algn="l" rtl="0">
              <a:lnSpc>
                <a:spcPct val="115000"/>
              </a:lnSpc>
              <a:spcBef>
                <a:spcPts val="0"/>
              </a:spcBef>
              <a:spcAft>
                <a:spcPts val="0"/>
              </a:spcAft>
              <a:buSzPts val="2500"/>
            </a:pPr>
            <a:r>
              <a:rPr lang="en" sz="2500"/>
              <a:t>Analyze anonymous trust survey data</a:t>
            </a:r>
            <a:endParaRPr sz="2500"/>
          </a:p>
          <a:p>
            <a:pPr marL="457200" lvl="0" indent="-387350" algn="l" rtl="0">
              <a:lnSpc>
                <a:spcPct val="115000"/>
              </a:lnSpc>
              <a:spcBef>
                <a:spcPts val="0"/>
              </a:spcBef>
              <a:spcAft>
                <a:spcPts val="0"/>
              </a:spcAft>
              <a:buSzPts val="2500"/>
            </a:pPr>
            <a:r>
              <a:rPr lang="en" sz="2500"/>
              <a:t>Collaborate on ways to build areas of trust that are weak</a:t>
            </a:r>
            <a:endParaRPr sz="2500"/>
          </a:p>
          <a:p>
            <a:pPr marL="457200" lvl="0" indent="-387350" algn="l" rtl="0">
              <a:lnSpc>
                <a:spcPct val="115000"/>
              </a:lnSpc>
              <a:spcBef>
                <a:spcPts val="0"/>
              </a:spcBef>
              <a:spcAft>
                <a:spcPts val="0"/>
              </a:spcAft>
              <a:buSzPts val="2500"/>
            </a:pPr>
            <a:r>
              <a:rPr lang="en" sz="2500"/>
              <a:t>Implement changes as a team</a:t>
            </a:r>
            <a:endParaRPr sz="2500"/>
          </a:p>
          <a:p>
            <a:pPr marL="457200" lvl="0" indent="-387350" algn="l" rtl="0">
              <a:lnSpc>
                <a:spcPct val="115000"/>
              </a:lnSpc>
              <a:spcBef>
                <a:spcPts val="0"/>
              </a:spcBef>
              <a:spcAft>
                <a:spcPts val="0"/>
              </a:spcAft>
              <a:buSzPts val="2500"/>
            </a:pPr>
            <a:r>
              <a:rPr lang="en" sz="2500"/>
              <a:t>Take a “TRUST” snapshot every 3 to 6 months</a:t>
            </a:r>
            <a:endParaRPr sz="2500"/>
          </a:p>
        </p:txBody>
      </p:sp>
      <p:pic>
        <p:nvPicPr>
          <p:cNvPr id="4" name="Picture 3" descr="A camera.">
            <a:extLst>
              <a:ext uri="{FF2B5EF4-FFF2-40B4-BE49-F238E27FC236}">
                <a16:creationId xmlns:a16="http://schemas.microsoft.com/office/drawing/2014/main" id="{940289ED-D1C8-4207-D50B-CDFB52DD5338}"/>
              </a:ext>
            </a:extLst>
          </p:cNvPr>
          <p:cNvPicPr>
            <a:picLocks noChangeAspect="1"/>
          </p:cNvPicPr>
          <p:nvPr/>
        </p:nvPicPr>
        <p:blipFill>
          <a:blip r:embed="rId3">
            <a:extLst>
              <a:ext uri="{837473B0-CC2E-450A-ABE3-18F120FF3D39}">
                <a1611:picAttrSrcUrl xmlns:a1611="http://schemas.microsoft.com/office/drawing/2016/11/main" r:id="rId4"/>
              </a:ext>
            </a:extLst>
          </a:blip>
          <a:srcRect t="17010" b="17786"/>
          <a:stretch/>
        </p:blipFill>
        <p:spPr>
          <a:xfrm>
            <a:off x="3476625" y="3752850"/>
            <a:ext cx="1825981" cy="1190625"/>
          </a:xfrm>
          <a:prstGeom prst="rect">
            <a:avLst/>
          </a:prstGeom>
        </p:spPr>
      </p:pic>
      <p:sp>
        <p:nvSpPr>
          <p:cNvPr id="11" name="TextBox 10">
            <a:extLst>
              <a:ext uri="{FF2B5EF4-FFF2-40B4-BE49-F238E27FC236}">
                <a16:creationId xmlns:a16="http://schemas.microsoft.com/office/drawing/2014/main" id="{5F6243E3-48E6-8091-BB1B-3DD326776D5B}"/>
              </a:ext>
            </a:extLst>
          </p:cNvPr>
          <p:cNvSpPr txBox="1"/>
          <p:nvPr/>
        </p:nvSpPr>
        <p:spPr>
          <a:xfrm>
            <a:off x="450057" y="4663398"/>
            <a:ext cx="8065008" cy="276999"/>
          </a:xfrm>
          <a:prstGeom prst="rect">
            <a:avLst/>
          </a:prstGeom>
          <a:noFill/>
        </p:spPr>
        <p:txBody>
          <a:bodyPr wrap="square" lIns="91440" tIns="45720" rIns="91440" bIns="45720" anchor="t">
            <a:spAutoFit/>
          </a:bodyPr>
          <a:lstStyle/>
          <a:p>
            <a:r>
              <a:rPr lang="pt-BR" sz="1200">
                <a:latin typeface="+mn-lt"/>
                <a:cs typeface="Calibri" panose="020F0502020204030204" pitchFamily="34" charset="0"/>
              </a:rPr>
              <a:t>(</a:t>
            </a:r>
            <a:r>
              <a:rPr lang="en-US" sz="1200">
                <a:latin typeface="+mn-lt"/>
                <a:cs typeface="Calibri" panose="020F0502020204030204" pitchFamily="34" charset="0"/>
              </a:rPr>
              <a:t>Bloomberg &amp; Pitchford, 2016)</a:t>
            </a:r>
            <a:endParaRPr lang="pt-BR" sz="1200">
              <a:latin typeface="+mn-lt"/>
              <a:cs typeface="Calibri" panose="020F0502020204030204"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45"/>
          <p:cNvSpPr txBox="1">
            <a:spLocks noGrp="1"/>
          </p:cNvSpPr>
          <p:nvPr>
            <p:ph type="title"/>
          </p:nvPr>
        </p:nvSpPr>
        <p:spPr>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sz="3600"/>
              <a:t>Tips for Building Trust</a:t>
            </a:r>
            <a:endParaRPr sz="3600"/>
          </a:p>
        </p:txBody>
      </p:sp>
      <p:sp>
        <p:nvSpPr>
          <p:cNvPr id="719" name="Google Shape;719;p45"/>
          <p:cNvSpPr txBox="1">
            <a:spLocks noGrp="1"/>
          </p:cNvSpPr>
          <p:nvPr>
            <p:ph idx="1"/>
          </p:nvPr>
        </p:nvSpPr>
        <p:spPr>
          <a:xfrm>
            <a:off x="628650" y="1005840"/>
            <a:ext cx="7886700" cy="3362324"/>
          </a:xfrm>
          <a:prstGeom prst="rect">
            <a:avLst/>
          </a:prstGeom>
          <a:noFill/>
          <a:ln>
            <a:noFill/>
          </a:ln>
        </p:spPr>
        <p:txBody>
          <a:bodyPr spcFirstLastPara="1" vert="horz" wrap="square" lIns="91425" tIns="91425" rIns="91425" bIns="91425" rtlCol="0" anchor="t" anchorCtr="0">
            <a:normAutofit fontScale="40000" lnSpcReduction="20000"/>
          </a:bodyPr>
          <a:lstStyle/>
          <a:p>
            <a:pPr marL="412750" indent="-342900">
              <a:lnSpc>
                <a:spcPct val="145000"/>
              </a:lnSpc>
              <a:spcAft>
                <a:spcPts val="0"/>
              </a:spcAft>
              <a:buSzPts val="2500"/>
            </a:pPr>
            <a:r>
              <a:rPr lang="en" sz="6000"/>
              <a:t>Get to know your team members</a:t>
            </a:r>
            <a:endParaRPr sz="6000"/>
          </a:p>
          <a:p>
            <a:pPr marL="412750" indent="-342900">
              <a:lnSpc>
                <a:spcPct val="145000"/>
              </a:lnSpc>
              <a:spcAft>
                <a:spcPts val="0"/>
              </a:spcAft>
              <a:buSzPts val="2500"/>
            </a:pPr>
            <a:r>
              <a:rPr lang="en" sz="6000"/>
              <a:t>Be an encourager, don’t place blame</a:t>
            </a:r>
            <a:endParaRPr sz="6000"/>
          </a:p>
          <a:p>
            <a:pPr marL="412750" indent="-342900">
              <a:lnSpc>
                <a:spcPct val="145000"/>
              </a:lnSpc>
              <a:spcAft>
                <a:spcPts val="0"/>
              </a:spcAft>
              <a:buSzPts val="2500"/>
            </a:pPr>
            <a:r>
              <a:rPr lang="en" sz="6000"/>
              <a:t>Foster two-way communication</a:t>
            </a:r>
            <a:endParaRPr sz="6000"/>
          </a:p>
          <a:p>
            <a:pPr marL="412750" indent="-342900">
              <a:lnSpc>
                <a:spcPct val="145000"/>
              </a:lnSpc>
              <a:spcAft>
                <a:spcPts val="0"/>
              </a:spcAft>
              <a:buSzPts val="2500"/>
            </a:pPr>
            <a:r>
              <a:rPr lang="en" sz="6000"/>
              <a:t>Engage in collaborative decision making</a:t>
            </a:r>
            <a:endParaRPr sz="6000"/>
          </a:p>
          <a:p>
            <a:pPr marL="412750" indent="-342900">
              <a:lnSpc>
                <a:spcPct val="145000"/>
              </a:lnSpc>
              <a:spcAft>
                <a:spcPts val="0"/>
              </a:spcAft>
              <a:buSzPts val="2500"/>
            </a:pPr>
            <a:r>
              <a:rPr lang="en" sz="6000"/>
              <a:t>Celebrate team member contributions and team successes</a:t>
            </a:r>
            <a:endParaRPr sz="6000"/>
          </a:p>
          <a:p>
            <a:pPr marL="412750" indent="-342900">
              <a:lnSpc>
                <a:spcPct val="145000"/>
              </a:lnSpc>
              <a:spcAft>
                <a:spcPts val="0"/>
              </a:spcAft>
              <a:buSzPts val="2500"/>
            </a:pPr>
            <a:r>
              <a:rPr lang="en" sz="6000"/>
              <a:t>Conduct short team-building activities regularly</a:t>
            </a:r>
            <a:endParaRPr sz="6000"/>
          </a:p>
          <a:p>
            <a:pPr marL="412750" indent="-342900">
              <a:lnSpc>
                <a:spcPct val="115000"/>
              </a:lnSpc>
              <a:spcAft>
                <a:spcPts val="0"/>
              </a:spcAft>
              <a:buSzPts val="2500"/>
            </a:pPr>
            <a:endParaRPr sz="2500"/>
          </a:p>
          <a:p>
            <a:pPr marL="412750" indent="-342900">
              <a:lnSpc>
                <a:spcPct val="115000"/>
              </a:lnSpc>
              <a:spcAft>
                <a:spcPts val="0"/>
              </a:spcAft>
              <a:buSzPts val="2500"/>
            </a:pPr>
            <a:endParaRPr sz="2500"/>
          </a:p>
          <a:p>
            <a:pPr marL="412750" indent="-342900">
              <a:lnSpc>
                <a:spcPct val="115000"/>
              </a:lnSpc>
              <a:spcAft>
                <a:spcPts val="0"/>
              </a:spcAft>
              <a:buSzPts val="2500"/>
            </a:pPr>
            <a:endParaRPr sz="2500"/>
          </a:p>
        </p:txBody>
      </p:sp>
      <p:sp>
        <p:nvSpPr>
          <p:cNvPr id="2" name="TextBox 1">
            <a:extLst>
              <a:ext uri="{FF2B5EF4-FFF2-40B4-BE49-F238E27FC236}">
                <a16:creationId xmlns:a16="http://schemas.microsoft.com/office/drawing/2014/main" id="{F60C6477-5B57-D55A-2621-5EDEA7273652}"/>
              </a:ext>
            </a:extLst>
          </p:cNvPr>
          <p:cNvSpPr txBox="1"/>
          <p:nvPr/>
        </p:nvSpPr>
        <p:spPr>
          <a:xfrm>
            <a:off x="255963" y="4663398"/>
            <a:ext cx="8065008" cy="276999"/>
          </a:xfrm>
          <a:prstGeom prst="rect">
            <a:avLst/>
          </a:prstGeom>
          <a:noFill/>
        </p:spPr>
        <p:txBody>
          <a:bodyPr wrap="square" lIns="91440" tIns="45720" rIns="91440" bIns="45720" anchor="t">
            <a:spAutoFit/>
          </a:bodyPr>
          <a:lstStyle/>
          <a:p>
            <a:r>
              <a:rPr lang="en-US" sz="1200">
                <a:latin typeface="+mn-lt"/>
                <a:cs typeface="Calibri" panose="020F0502020204030204" pitchFamily="34" charset="0"/>
              </a:rPr>
              <a:t>(Marzano et al., 2016; Indeed Editorial Team, 2025; Minshew, 2024)</a:t>
            </a:r>
            <a:endParaRPr lang="pt-BR" sz="1200">
              <a:latin typeface="+mn-lt"/>
              <a:cs typeface="Calibri" panose="020F0502020204030204"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p46"/>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3600"/>
              <a:t>Rewards of Team Building</a:t>
            </a:r>
            <a:endParaRPr sz="3600"/>
          </a:p>
        </p:txBody>
      </p:sp>
      <p:sp>
        <p:nvSpPr>
          <p:cNvPr id="725" name="Google Shape;725;p46"/>
          <p:cNvSpPr txBox="1">
            <a:spLocks noGrp="1"/>
          </p:cNvSpPr>
          <p:nvPr>
            <p:ph idx="1"/>
          </p:nvPr>
        </p:nvSpPr>
        <p:spPr>
          <a:xfrm>
            <a:off x="628650" y="1005088"/>
            <a:ext cx="7886700" cy="1700023"/>
          </a:xfrm>
          <a:prstGeom prst="rect">
            <a:avLst/>
          </a:prstGeom>
          <a:noFill/>
          <a:ln>
            <a:noFill/>
          </a:ln>
        </p:spPr>
        <p:txBody>
          <a:bodyPr spcFirstLastPara="1" wrap="square" lIns="91425" tIns="91425" rIns="91425" bIns="91425" numCol="2" anchor="t" anchorCtr="0">
            <a:noAutofit/>
          </a:bodyPr>
          <a:lstStyle/>
          <a:p>
            <a:pPr marL="457200" indent="-342900">
              <a:spcAft>
                <a:spcPts val="600"/>
              </a:spcAft>
              <a:buSzPct val="100000"/>
            </a:pPr>
            <a:r>
              <a:rPr lang="en" sz="2000"/>
              <a:t>Inspires collaboration</a:t>
            </a:r>
            <a:endParaRPr sz="2000"/>
          </a:p>
          <a:p>
            <a:pPr marL="457200" indent="-342900">
              <a:spcAft>
                <a:spcPts val="600"/>
              </a:spcAft>
              <a:buSzPct val="100000"/>
            </a:pPr>
            <a:r>
              <a:rPr lang="en" sz="2000"/>
              <a:t>Increases productivity</a:t>
            </a:r>
            <a:endParaRPr sz="2000"/>
          </a:p>
          <a:p>
            <a:pPr marL="457200" indent="-342900">
              <a:spcAft>
                <a:spcPts val="600"/>
              </a:spcAft>
              <a:buSzPct val="100000"/>
            </a:pPr>
            <a:r>
              <a:rPr lang="en" sz="2000"/>
              <a:t>Enhances communication</a:t>
            </a:r>
            <a:endParaRPr sz="2000"/>
          </a:p>
          <a:p>
            <a:pPr marL="457200" indent="-342900">
              <a:spcAft>
                <a:spcPts val="600"/>
              </a:spcAft>
              <a:buSzPct val="100000"/>
            </a:pPr>
            <a:r>
              <a:rPr lang="en" sz="2000"/>
              <a:t>Develops confidence</a:t>
            </a:r>
            <a:endParaRPr sz="2000"/>
          </a:p>
          <a:p>
            <a:pPr marL="457200" indent="-342900">
              <a:spcAft>
                <a:spcPts val="600"/>
              </a:spcAft>
              <a:buSzPct val="100000"/>
            </a:pPr>
            <a:r>
              <a:rPr lang="en" sz="2000"/>
              <a:t>Discovers strengths of team members</a:t>
            </a:r>
            <a:endParaRPr sz="2000"/>
          </a:p>
          <a:p>
            <a:pPr marL="457200" indent="-342900">
              <a:spcAft>
                <a:spcPts val="600"/>
              </a:spcAft>
              <a:buSzPct val="100000"/>
            </a:pPr>
            <a:r>
              <a:rPr lang="en" sz="2000"/>
              <a:t>Improves morale</a:t>
            </a:r>
            <a:endParaRPr sz="2000"/>
          </a:p>
          <a:p>
            <a:pPr marL="457200" indent="-342900">
              <a:spcAft>
                <a:spcPts val="600"/>
              </a:spcAft>
              <a:buSzPct val="100000"/>
            </a:pPr>
            <a:r>
              <a:rPr lang="en" sz="2000"/>
              <a:t>Builds trust</a:t>
            </a:r>
            <a:endParaRPr sz="2000"/>
          </a:p>
        </p:txBody>
      </p:sp>
      <p:pic>
        <p:nvPicPr>
          <p:cNvPr id="5" name="Graphic 4" descr="Art of a team meeting.">
            <a:extLst>
              <a:ext uri="{FF2B5EF4-FFF2-40B4-BE49-F238E27FC236}">
                <a16:creationId xmlns:a16="http://schemas.microsoft.com/office/drawing/2014/main" id="{6F8BB748-61DE-1F22-4774-B2684F676D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83152" y="2626895"/>
            <a:ext cx="3577695" cy="1296719"/>
          </a:xfrm>
          <a:prstGeom prst="rect">
            <a:avLst/>
          </a:prstGeom>
        </p:spPr>
      </p:pic>
      <p:sp>
        <p:nvSpPr>
          <p:cNvPr id="4" name="Google Shape;724;p46">
            <a:extLst>
              <a:ext uri="{FF2B5EF4-FFF2-40B4-BE49-F238E27FC236}">
                <a16:creationId xmlns:a16="http://schemas.microsoft.com/office/drawing/2014/main" id="{6DC2C95D-4545-3111-FCC9-98B70FAFB534}"/>
              </a:ext>
            </a:extLst>
          </p:cNvPr>
          <p:cNvSpPr txBox="1">
            <a:spLocks/>
          </p:cNvSpPr>
          <p:nvPr/>
        </p:nvSpPr>
        <p:spPr>
          <a:xfrm>
            <a:off x="762874" y="3876484"/>
            <a:ext cx="7886700" cy="512801"/>
          </a:xfrm>
          <a:prstGeom prst="rect">
            <a:avLst/>
          </a:prstGeom>
          <a:noFill/>
          <a:ln>
            <a:noFill/>
          </a:ln>
        </p:spPr>
        <p:txBody>
          <a:bodyPr spcFirstLastPara="1" vert="horz" wrap="square" lIns="91425" tIns="91425" rIns="91425" bIns="91425" rtlCol="0" anchor="t" anchorCtr="0">
            <a:noAutofit/>
          </a:bodyPr>
          <a:lstStyle>
            <a:lvl1pPr algn="l" defTabSz="685800" rtl="0" eaLnBrk="1" latinLnBrk="0" hangingPunct="1">
              <a:lnSpc>
                <a:spcPct val="100000"/>
              </a:lnSpc>
              <a:spcBef>
                <a:spcPct val="0"/>
              </a:spcBef>
              <a:buNone/>
              <a:defRPr sz="2700" b="1" kern="1200">
                <a:solidFill>
                  <a:schemeClr val="tx1"/>
                </a:solidFill>
                <a:latin typeface="Aptos" panose="020B0004020202020204" pitchFamily="34" charset="0"/>
                <a:ea typeface="+mj-ea"/>
                <a:cs typeface="+mj-cs"/>
              </a:defRPr>
            </a:lvl1pPr>
          </a:lstStyle>
          <a:p>
            <a:pPr algn="ctr">
              <a:spcBef>
                <a:spcPts val="0"/>
              </a:spcBef>
              <a:buClrTx/>
              <a:buSzPts val="2800"/>
              <a:buFontTx/>
            </a:pPr>
            <a:r>
              <a:rPr lang="en-US" sz="2400"/>
              <a:t>Team Building Activities</a:t>
            </a:r>
          </a:p>
        </p:txBody>
      </p:sp>
      <p:sp>
        <p:nvSpPr>
          <p:cNvPr id="727" name="Google Shape;727;p46"/>
          <p:cNvSpPr txBox="1"/>
          <p:nvPr/>
        </p:nvSpPr>
        <p:spPr>
          <a:xfrm>
            <a:off x="385590" y="4344224"/>
            <a:ext cx="8407032" cy="584735"/>
          </a:xfrm>
          <a:prstGeom prst="rect">
            <a:avLst/>
          </a:prstGeom>
          <a:noFill/>
          <a:ln>
            <a:noFill/>
          </a:ln>
        </p:spPr>
        <p:txBody>
          <a:bodyPr spcFirstLastPara="1" wrap="square" lIns="91425" tIns="45700" rIns="91425" bIns="45700" anchor="t" anchorCtr="0">
            <a:spAutoFit/>
          </a:bodyPr>
          <a:lstStyle/>
          <a:p>
            <a:pPr marL="158750" marR="0" lvl="0" indent="0" algn="ctr" rtl="0">
              <a:lnSpc>
                <a:spcPct val="100000"/>
              </a:lnSpc>
              <a:spcBef>
                <a:spcPts val="0"/>
              </a:spcBef>
              <a:spcAft>
                <a:spcPts val="0"/>
              </a:spcAft>
              <a:buClr>
                <a:srgbClr val="000000"/>
              </a:buClr>
              <a:buSzPts val="1600"/>
              <a:buFont typeface="Arial"/>
              <a:buNone/>
            </a:pPr>
            <a:r>
              <a:rPr lang="en-US" sz="1600" u="sng">
                <a:latin typeface="Calibri" panose="020F0502020204030204" pitchFamily="34" charset="0"/>
                <a:cs typeface="Calibri" panose="020F0502020204030204" pitchFamily="34" charset="0"/>
              </a:rPr>
              <a:t>www.teachingexpertise.com/teacher-life/games-for-educators</a:t>
            </a:r>
            <a:endParaRPr lang="en-US" sz="1600" b="0" i="0" u="none" strike="noStrike" cap="none">
              <a:solidFill>
                <a:srgbClr val="000000"/>
              </a:solidFill>
              <a:latin typeface="Calibri" panose="020F0502020204030204" pitchFamily="34" charset="0"/>
              <a:cs typeface="Calibri" panose="020F0502020204030204" pitchFamily="34" charset="0"/>
              <a:sym typeface="Arial"/>
            </a:endParaRPr>
          </a:p>
          <a:p>
            <a:pPr marL="15875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panose="020F0502020204030204" pitchFamily="34" charset="0"/>
              <a:cs typeface="Calibri" panose="020F0502020204030204" pitchFamily="34" charset="0"/>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59">
          <a:extLst>
            <a:ext uri="{FF2B5EF4-FFF2-40B4-BE49-F238E27FC236}">
              <a16:creationId xmlns:a16="http://schemas.microsoft.com/office/drawing/2014/main" id="{6ABD8997-1BDF-DB54-213F-7EF36D2558F5}"/>
            </a:ext>
          </a:extLst>
        </p:cNvPr>
        <p:cNvGrpSpPr/>
        <p:nvPr/>
      </p:nvGrpSpPr>
      <p:grpSpPr>
        <a:xfrm>
          <a:off x="0" y="0"/>
          <a:ext cx="0" cy="0"/>
          <a:chOff x="0" y="0"/>
          <a:chExt cx="0" cy="0"/>
        </a:xfrm>
      </p:grpSpPr>
      <p:sp>
        <p:nvSpPr>
          <p:cNvPr id="660" name="Google Shape;660;p39">
            <a:extLst>
              <a:ext uri="{FF2B5EF4-FFF2-40B4-BE49-F238E27FC236}">
                <a16:creationId xmlns:a16="http://schemas.microsoft.com/office/drawing/2014/main" id="{8BD4AFB4-5E44-230D-1337-4237862D00A4}"/>
              </a:ext>
            </a:extLst>
          </p:cNvPr>
          <p:cNvSpPr txBox="1">
            <a:spLocks noGrp="1"/>
          </p:cNvSpPr>
          <p:nvPr>
            <p:ph type="title"/>
          </p:nvPr>
        </p:nvSpPr>
        <p:spPr>
          <a:xfrm>
            <a:off x="192947" y="273845"/>
            <a:ext cx="5479191" cy="822960"/>
          </a:xfrm>
        </p:spPr>
        <p:txBody>
          <a:bodyPr spcFirstLastPara="1" lIns="91425" tIns="91425" rIns="91425" bIns="91425" anchor="ctr" anchorCtr="0">
            <a:normAutofit/>
          </a:bodyPr>
          <a:lstStyle/>
          <a:p>
            <a:pPr marL="0" lvl="0" indent="0" rtl="0">
              <a:spcBef>
                <a:spcPts val="0"/>
              </a:spcBef>
              <a:spcAft>
                <a:spcPts val="0"/>
              </a:spcAft>
              <a:buSzPts val="2800"/>
              <a:buNone/>
            </a:pPr>
            <a:r>
              <a:rPr lang="en-US"/>
              <a:t>Reflecting on </a:t>
            </a:r>
            <a:r>
              <a:rPr lang="en-US">
                <a:solidFill>
                  <a:srgbClr val="00A89E"/>
                </a:solidFill>
              </a:rPr>
              <a:t>Trust</a:t>
            </a:r>
          </a:p>
        </p:txBody>
      </p:sp>
      <p:sp>
        <p:nvSpPr>
          <p:cNvPr id="661" name="Google Shape;661;p39">
            <a:extLst>
              <a:ext uri="{FF2B5EF4-FFF2-40B4-BE49-F238E27FC236}">
                <a16:creationId xmlns:a16="http://schemas.microsoft.com/office/drawing/2014/main" id="{BC2E87BF-6218-8AD4-A182-231ED5EC6132}"/>
              </a:ext>
            </a:extLst>
          </p:cNvPr>
          <p:cNvSpPr txBox="1">
            <a:spLocks noGrp="1"/>
          </p:cNvSpPr>
          <p:nvPr>
            <p:ph idx="1"/>
          </p:nvPr>
        </p:nvSpPr>
        <p:spPr>
          <a:xfrm>
            <a:off x="192947" y="1005839"/>
            <a:ext cx="5479191" cy="3863815"/>
          </a:xfrm>
        </p:spPr>
        <p:txBody>
          <a:bodyPr spcFirstLastPara="1" lIns="91425" tIns="91425" rIns="91425" bIns="91425" anchorCtr="0">
            <a:normAutofit fontScale="92500" lnSpcReduction="20000"/>
          </a:bodyPr>
          <a:lstStyle/>
          <a:p>
            <a:pPr marL="457200" lvl="0" indent="-355600" rtl="0">
              <a:lnSpc>
                <a:spcPct val="110000"/>
              </a:lnSpc>
              <a:spcBef>
                <a:spcPts val="0"/>
              </a:spcBef>
              <a:spcAft>
                <a:spcPts val="600"/>
              </a:spcAft>
              <a:buSzPct val="100000"/>
              <a:buFont typeface="Arial"/>
              <a:buChar char="•"/>
            </a:pPr>
            <a:r>
              <a:rPr lang="en-US" sz="2000"/>
              <a:t>How does trust impact the way teams collaborate and achieve goals? </a:t>
            </a:r>
          </a:p>
          <a:p>
            <a:pPr marL="457200" lvl="0" indent="-355600" rtl="0">
              <a:lnSpc>
                <a:spcPct val="110000"/>
              </a:lnSpc>
              <a:spcBef>
                <a:spcPts val="0"/>
              </a:spcBef>
              <a:spcAft>
                <a:spcPts val="600"/>
              </a:spcAft>
              <a:buSzPct val="100000"/>
              <a:buFont typeface="Arial"/>
              <a:buChar char="•"/>
            </a:pPr>
            <a:r>
              <a:rPr lang="en-US" sz="2000"/>
              <a:t>What components of trust do your teams naturally demonstrate and which should you improve on? </a:t>
            </a:r>
          </a:p>
          <a:p>
            <a:pPr marL="457200" lvl="0" indent="-355600" rtl="0">
              <a:lnSpc>
                <a:spcPct val="110000"/>
              </a:lnSpc>
              <a:spcBef>
                <a:spcPts val="0"/>
              </a:spcBef>
              <a:spcAft>
                <a:spcPts val="600"/>
              </a:spcAft>
              <a:buSzPct val="100000"/>
              <a:buFont typeface="Arial"/>
              <a:buChar char="•"/>
            </a:pPr>
            <a:r>
              <a:rPr lang="en-US" sz="2000"/>
              <a:t>What signs indicate whether trust is strong or lacking within your team and how would intentionally assessing the team’s temperature impact the team? </a:t>
            </a:r>
          </a:p>
          <a:p>
            <a:pPr marL="457200" lvl="0" indent="-355600" rtl="0">
              <a:lnSpc>
                <a:spcPct val="110000"/>
              </a:lnSpc>
              <a:spcBef>
                <a:spcPts val="0"/>
              </a:spcBef>
              <a:spcAft>
                <a:spcPts val="600"/>
              </a:spcAft>
              <a:buSzPct val="100000"/>
              <a:buFont typeface="Arial"/>
              <a:buChar char="•"/>
            </a:pPr>
            <a:r>
              <a:rPr lang="en-US" sz="2000"/>
              <a:t>What specific actions or behaviors could you put into action that would deepen trust and strengthen relationships?</a:t>
            </a:r>
          </a:p>
        </p:txBody>
      </p:sp>
      <p:pic>
        <p:nvPicPr>
          <p:cNvPr id="2" name="Google Shape;662;p39">
            <a:extLst>
              <a:ext uri="{FF2B5EF4-FFF2-40B4-BE49-F238E27FC236}">
                <a16:creationId xmlns:a16="http://schemas.microsoft.com/office/drawing/2014/main" id="{C0FDA05A-342C-DE4C-21F1-C60FD53CEC25}"/>
              </a:ext>
              <a:ext uri="{C183D7F6-B498-43B3-948B-1728B52AA6E4}">
                <adec:decorative xmlns:adec="http://schemas.microsoft.com/office/drawing/2017/decorative" val="1"/>
              </a:ext>
            </a:extLst>
          </p:cNvPr>
          <p:cNvPicPr preferRelativeResize="0"/>
          <p:nvPr/>
        </p:nvPicPr>
        <p:blipFill rotWithShape="1">
          <a:blip r:embed="rId3"/>
          <a:stretch/>
        </p:blipFill>
        <p:spPr>
          <a:xfrm>
            <a:off x="5929313" y="1825650"/>
            <a:ext cx="2664619" cy="1482675"/>
          </a:xfrm>
          <a:prstGeom prst="rect">
            <a:avLst/>
          </a:prstGeom>
          <a:noFill/>
          <a:ln>
            <a:noFill/>
          </a:ln>
        </p:spPr>
      </p:pic>
    </p:spTree>
    <p:extLst>
      <p:ext uri="{BB962C8B-B14F-4D97-AF65-F5344CB8AC3E}">
        <p14:creationId xmlns:p14="http://schemas.microsoft.com/office/powerpoint/2010/main" val="33021908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E01CA-45D3-8F97-E716-17AE99464A5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03CE77F-BD83-7B5F-36C0-55DB2ED33798}"/>
              </a:ext>
            </a:extLst>
          </p:cNvPr>
          <p:cNvSpPr>
            <a:spLocks noGrp="1"/>
          </p:cNvSpPr>
          <p:nvPr>
            <p:ph type="title"/>
          </p:nvPr>
        </p:nvSpPr>
        <p:spPr/>
        <p:txBody>
          <a:bodyPr/>
          <a:lstStyle/>
          <a:p>
            <a:r>
              <a:rPr lang="en-US"/>
              <a:t>Communication</a:t>
            </a:r>
          </a:p>
        </p:txBody>
      </p:sp>
      <p:sp>
        <p:nvSpPr>
          <p:cNvPr id="2" name="Google Shape;589;p28">
            <a:extLst>
              <a:ext uri="{FF2B5EF4-FFF2-40B4-BE49-F238E27FC236}">
                <a16:creationId xmlns:a16="http://schemas.microsoft.com/office/drawing/2014/main" id="{AF3823AD-4338-9755-90B2-9265B5A66A82}"/>
              </a:ext>
            </a:extLst>
          </p:cNvPr>
          <p:cNvSpPr txBox="1">
            <a:spLocks/>
          </p:cNvSpPr>
          <p:nvPr/>
        </p:nvSpPr>
        <p:spPr>
          <a:xfrm>
            <a:off x="311700" y="253911"/>
            <a:ext cx="8520600" cy="672300"/>
          </a:xfrm>
          <a:prstGeom prst="rect">
            <a:avLst/>
          </a:prstGeom>
          <a:noFill/>
          <a:ln>
            <a:noFill/>
          </a:ln>
        </p:spPr>
        <p:txBody>
          <a:bodyPr spcFirstLastPara="1" vert="horz" wrap="square" lIns="91425" tIns="91425" rIns="91425" bIns="91425" rtlCol="0" anchor="t" anchorCtr="0">
            <a:noAutofit/>
          </a:bodyPr>
          <a:lstStyle>
            <a:lvl1pPr algn="l" defTabSz="685800" rtl="0" eaLnBrk="1" latinLnBrk="0" hangingPunct="1">
              <a:lnSpc>
                <a:spcPct val="100000"/>
              </a:lnSpc>
              <a:spcBef>
                <a:spcPct val="0"/>
              </a:spcBef>
              <a:buNone/>
              <a:defRPr sz="4500" b="1" kern="1200">
                <a:solidFill>
                  <a:schemeClr val="tx1"/>
                </a:solidFill>
                <a:latin typeface="Aptos" panose="020B0004020202020204" pitchFamily="34" charset="0"/>
                <a:ea typeface="+mj-ea"/>
                <a:cs typeface="+mj-cs"/>
              </a:defRPr>
            </a:lvl1pPr>
          </a:lstStyle>
          <a:p>
            <a:pPr>
              <a:spcBef>
                <a:spcPts val="0"/>
              </a:spcBef>
              <a:buClrTx/>
              <a:buSzPct val="111111"/>
              <a:buFontTx/>
            </a:pPr>
            <a:r>
              <a:rPr lang="en-US" sz="2800">
                <a:solidFill>
                  <a:srgbClr val="00A89E"/>
                </a:solidFill>
              </a:rPr>
              <a:t>Building a Culture of Collective Responsibility</a:t>
            </a:r>
          </a:p>
          <a:p>
            <a:pPr>
              <a:spcBef>
                <a:spcPts val="0"/>
              </a:spcBef>
              <a:buClrTx/>
              <a:buSzPct val="111111"/>
              <a:buFontTx/>
            </a:pPr>
            <a:r>
              <a:rPr lang="en-US" sz="2800">
                <a:solidFill>
                  <a:srgbClr val="F26D65"/>
                </a:solidFill>
              </a:rPr>
              <a:t>3 Key Components </a:t>
            </a:r>
          </a:p>
        </p:txBody>
      </p:sp>
    </p:spTree>
    <p:extLst>
      <p:ext uri="{BB962C8B-B14F-4D97-AF65-F5344CB8AC3E}">
        <p14:creationId xmlns:p14="http://schemas.microsoft.com/office/powerpoint/2010/main" val="1884614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52"/>
          <p:cNvSpPr txBox="1">
            <a:spLocks noGrp="1"/>
          </p:cNvSpPr>
          <p:nvPr>
            <p:ph type="title"/>
          </p:nvPr>
        </p:nvSpPr>
        <p:spPr>
          <a:xfrm>
            <a:off x="128588" y="66675"/>
            <a:ext cx="7886700" cy="615315"/>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sz="2400">
                <a:solidFill>
                  <a:srgbClr val="A5A5A5"/>
                </a:solidFill>
              </a:rPr>
              <a:t>Hidden Slide #5</a:t>
            </a:r>
            <a:endParaRPr/>
          </a:p>
        </p:txBody>
      </p:sp>
      <p:sp>
        <p:nvSpPr>
          <p:cNvPr id="271" name="Google Shape;271;p52"/>
          <p:cNvSpPr txBox="1">
            <a:spLocks noGrp="1"/>
          </p:cNvSpPr>
          <p:nvPr>
            <p:ph idx="1"/>
          </p:nvPr>
        </p:nvSpPr>
        <p:spPr>
          <a:xfrm>
            <a:off x="628650" y="731520"/>
            <a:ext cx="7993856" cy="4089006"/>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Aft>
                <a:spcPts val="0"/>
              </a:spcAft>
              <a:buSzPct val="92664"/>
              <a:buNone/>
            </a:pPr>
            <a:r>
              <a:rPr lang="en" sz="2100" b="1"/>
              <a:t>General guidance for virtual presentations </a:t>
            </a:r>
            <a:endParaRPr/>
          </a:p>
          <a:p>
            <a:pPr marL="457200" lvl="0" indent="-342900" algn="l" rtl="0">
              <a:lnSpc>
                <a:spcPct val="115000"/>
              </a:lnSpc>
              <a:spcAft>
                <a:spcPts val="0"/>
              </a:spcAft>
              <a:buSzPct val="100000"/>
            </a:pPr>
            <a:r>
              <a:rPr lang="en" sz="1500"/>
              <a:t>Notify and request prior permission from participants if session is to be videotaped</a:t>
            </a:r>
            <a:endParaRPr/>
          </a:p>
          <a:p>
            <a:pPr marL="457200" lvl="0" indent="-342900" algn="l" rtl="0">
              <a:lnSpc>
                <a:spcPct val="115000"/>
              </a:lnSpc>
              <a:spcAft>
                <a:spcPts val="0"/>
              </a:spcAft>
              <a:buSzPct val="100000"/>
            </a:pPr>
            <a:r>
              <a:rPr lang="en" sz="1500"/>
              <a:t>Test your tech set up prior to the session (download and save videos on flash drive as back-up)</a:t>
            </a:r>
            <a:endParaRPr/>
          </a:p>
          <a:p>
            <a:pPr marL="457200" lvl="0" indent="-342900" algn="l" rtl="0">
              <a:lnSpc>
                <a:spcPct val="115000"/>
              </a:lnSpc>
              <a:spcAft>
                <a:spcPts val="0"/>
              </a:spcAft>
              <a:buSzPct val="100000"/>
            </a:pPr>
            <a:r>
              <a:rPr lang="en" sz="1500"/>
              <a:t>Keep sessions as short as possible and/or provide breaks</a:t>
            </a:r>
            <a:endParaRPr/>
          </a:p>
          <a:p>
            <a:pPr marL="457200" lvl="0" indent="-342900" algn="l" rtl="0">
              <a:lnSpc>
                <a:spcPct val="115000"/>
              </a:lnSpc>
              <a:spcAft>
                <a:spcPts val="0"/>
              </a:spcAft>
              <a:buSzPct val="100000"/>
            </a:pPr>
            <a:r>
              <a:rPr lang="en" sz="1500"/>
              <a:t>Provide and discuss norms for participation (camera on, ask questions in chat – if that is your preference, stay engaged)</a:t>
            </a:r>
            <a:endParaRPr/>
          </a:p>
          <a:p>
            <a:pPr marL="457200" lvl="0" indent="-342900" algn="l" rtl="0">
              <a:lnSpc>
                <a:spcPct val="115000"/>
              </a:lnSpc>
              <a:spcAft>
                <a:spcPts val="0"/>
              </a:spcAft>
              <a:buSzPct val="100000"/>
            </a:pPr>
            <a:r>
              <a:rPr lang="en" sz="1500"/>
              <a:t>Minimize distractions (request participants mute when not speaking)</a:t>
            </a:r>
            <a:endParaRPr/>
          </a:p>
          <a:p>
            <a:pPr marL="457200" lvl="0" indent="-342900" algn="l" rtl="0">
              <a:lnSpc>
                <a:spcPct val="115000"/>
              </a:lnSpc>
              <a:spcAft>
                <a:spcPts val="0"/>
              </a:spcAft>
              <a:buSzPct val="100000"/>
            </a:pPr>
            <a:r>
              <a:rPr lang="en" sz="1500"/>
              <a:t>Use 2 consultants – 1 to present, 1 to manage chat, etc.</a:t>
            </a:r>
            <a:endParaRPr/>
          </a:p>
          <a:p>
            <a:pPr marL="457200" lvl="0" indent="-342900" algn="l" rtl="0">
              <a:lnSpc>
                <a:spcPct val="115000"/>
              </a:lnSpc>
              <a:spcAft>
                <a:spcPts val="0"/>
              </a:spcAft>
              <a:buSzPct val="100000"/>
            </a:pPr>
            <a:r>
              <a:rPr lang="en" sz="1500"/>
              <a:t>Identify other roles prior to presentation, as appropriate (timekeeper, notetaker, etc.)</a:t>
            </a:r>
            <a:endParaRPr/>
          </a:p>
          <a:p>
            <a:pPr marL="457200" lvl="0" indent="-342900" algn="l" rtl="0">
              <a:lnSpc>
                <a:spcPct val="115000"/>
              </a:lnSpc>
              <a:spcAft>
                <a:spcPts val="0"/>
              </a:spcAft>
              <a:buSzPct val="100000"/>
            </a:pPr>
            <a:r>
              <a:rPr lang="en" sz="1500"/>
              <a:t>Create opportunities for participant engagement and interaction (e.g., </a:t>
            </a:r>
            <a:r>
              <a:rPr lang="en" sz="1500" u="sng">
                <a:solidFill>
                  <a:schemeClr val="hlink"/>
                </a:solidFill>
                <a:hlinkClick r:id="rId3"/>
              </a:rPr>
              <a:t>HQ Tools for Audience Engagement Collaborative Notetaking Document</a:t>
            </a:r>
            <a:r>
              <a:rPr lang="en" sz="1500"/>
              <a:t>)</a:t>
            </a:r>
            <a:endParaRPr/>
          </a:p>
          <a:p>
            <a:pPr marL="457200" lvl="0" indent="-342900" algn="l" rtl="0">
              <a:lnSpc>
                <a:spcPct val="115000"/>
              </a:lnSpc>
              <a:spcAft>
                <a:spcPts val="0"/>
              </a:spcAft>
              <a:buSzPct val="100000"/>
            </a:pPr>
            <a:r>
              <a:rPr lang="en" sz="1500"/>
              <a:t>When using breakout rooms, equip each room with 1 consultant to facilitate and 1 to take notes, if possible  </a:t>
            </a:r>
            <a:endParaRPr/>
          </a:p>
          <a:p>
            <a:pPr marL="457200" lvl="0" indent="-342900" algn="l" rtl="0">
              <a:lnSpc>
                <a:spcPct val="115000"/>
              </a:lnSpc>
              <a:spcAft>
                <a:spcPts val="0"/>
              </a:spcAft>
              <a:buSzPct val="100000"/>
            </a:pPr>
            <a:r>
              <a:rPr lang="en-US" sz="1500"/>
              <a:t>Encourage reflection and action</a:t>
            </a:r>
            <a:endParaRPr/>
          </a:p>
          <a:p>
            <a:pPr marL="0" lvl="0" indent="0" algn="l" rtl="0">
              <a:lnSpc>
                <a:spcPct val="115000"/>
              </a:lnSpc>
              <a:spcBef>
                <a:spcPts val="0"/>
              </a:spcBef>
              <a:spcAft>
                <a:spcPts val="0"/>
              </a:spcAft>
              <a:buSzPct val="108108"/>
              <a:buNone/>
            </a:pP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C3E45-F51A-BF9A-14BD-EB2733D5F79A}"/>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7AF49CB-6EAE-87CB-C3FD-5D24AE928274}"/>
              </a:ext>
            </a:extLst>
          </p:cNvPr>
          <p:cNvSpPr>
            <a:spLocks noGrp="1"/>
          </p:cNvSpPr>
          <p:nvPr>
            <p:ph type="title" idx="4294967295"/>
          </p:nvPr>
        </p:nvSpPr>
        <p:spPr>
          <a:xfrm>
            <a:off x="528638" y="619125"/>
            <a:ext cx="2665412" cy="42402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68580" marR="0" lvl="0" indent="0" algn="ctr" defTabSz="685800" rtl="0" eaLnBrk="1" fontAlgn="auto" latinLnBrk="0" hangingPunct="1">
              <a:lnSpc>
                <a:spcPct val="100000"/>
              </a:lnSpc>
              <a:spcBef>
                <a:spcPts val="0"/>
              </a:spcBef>
              <a:spcAft>
                <a:spcPts val="450"/>
              </a:spcAft>
              <a:buClrTx/>
              <a:buSzTx/>
              <a:buFont typeface="Arial" panose="020B0604020202020204" pitchFamily="34" charset="0"/>
              <a:buNone/>
              <a:tabLst/>
              <a:defRPr/>
            </a:pPr>
            <a:r>
              <a:rPr kumimoji="0" lang="en-US" sz="2800" b="1" i="0" u="none" strike="noStrike" kern="1200" cap="none" spc="0" normalizeH="0" baseline="0" noProof="0">
                <a:ln>
                  <a:noFill/>
                </a:ln>
                <a:solidFill>
                  <a:schemeClr val="tx1"/>
                </a:solidFill>
                <a:effectLst/>
                <a:uLnTx/>
                <a:uFillTx/>
                <a:latin typeface="+mn-lt"/>
                <a:ea typeface="+mn-ea"/>
                <a:cs typeface="+mn-cs"/>
              </a:rPr>
              <a:t>Team Communication…</a:t>
            </a:r>
          </a:p>
        </p:txBody>
      </p:sp>
      <p:sp>
        <p:nvSpPr>
          <p:cNvPr id="2" name="Content Placeholder 1">
            <a:extLst>
              <a:ext uri="{FF2B5EF4-FFF2-40B4-BE49-F238E27FC236}">
                <a16:creationId xmlns:a16="http://schemas.microsoft.com/office/drawing/2014/main" id="{C8F576FF-3155-ACE5-85EB-C69F36E22828}"/>
              </a:ext>
            </a:extLst>
          </p:cNvPr>
          <p:cNvSpPr>
            <a:spLocks noGrp="1"/>
          </p:cNvSpPr>
          <p:nvPr>
            <p:ph idx="1"/>
          </p:nvPr>
        </p:nvSpPr>
        <p:spPr>
          <a:xfrm>
            <a:off x="3743323" y="619124"/>
            <a:ext cx="5043488" cy="3624739"/>
          </a:xfrm>
        </p:spPr>
        <p:txBody>
          <a:bodyPr/>
          <a:lstStyle/>
          <a:p>
            <a:pPr marL="139700" indent="0">
              <a:lnSpc>
                <a:spcPct val="125000"/>
              </a:lnSpc>
              <a:spcAft>
                <a:spcPts val="1200"/>
              </a:spcAft>
              <a:buNone/>
            </a:pPr>
            <a:r>
              <a:rPr lang="en-US" sz="2200"/>
              <a:t>reflects the process of sharing information, ideas, and feedback among team members to achieve common goals effectively. </a:t>
            </a:r>
          </a:p>
          <a:p>
            <a:pPr marL="139700" indent="0">
              <a:lnSpc>
                <a:spcPct val="125000"/>
              </a:lnSpc>
              <a:spcAft>
                <a:spcPts val="1200"/>
              </a:spcAft>
              <a:buNone/>
            </a:pPr>
            <a:r>
              <a:rPr lang="en-US" sz="2200"/>
              <a:t>It involves clear, open, and structured exchanges that ensure everyone is informed, aligned, and engaged in decision making before, during, and after meetings. </a:t>
            </a:r>
          </a:p>
        </p:txBody>
      </p:sp>
      <p:sp>
        <p:nvSpPr>
          <p:cNvPr id="6" name="TextBox 5">
            <a:extLst>
              <a:ext uri="{FF2B5EF4-FFF2-40B4-BE49-F238E27FC236}">
                <a16:creationId xmlns:a16="http://schemas.microsoft.com/office/drawing/2014/main" id="{05B82337-D9FA-8BDA-04DA-F58C7B9F3D70}"/>
              </a:ext>
            </a:extLst>
          </p:cNvPr>
          <p:cNvSpPr txBox="1"/>
          <p:nvPr/>
        </p:nvSpPr>
        <p:spPr>
          <a:xfrm>
            <a:off x="450057" y="4663398"/>
            <a:ext cx="8065008" cy="461665"/>
          </a:xfrm>
          <a:prstGeom prst="rect">
            <a:avLst/>
          </a:prstGeom>
          <a:noFill/>
        </p:spPr>
        <p:txBody>
          <a:bodyPr wrap="square" lIns="91440" tIns="45720" rIns="91440" bIns="45720" anchor="t">
            <a:spAutoFit/>
          </a:bodyPr>
          <a:lstStyle/>
          <a:p>
            <a:pPr algn="r"/>
            <a:r>
              <a:rPr lang="en-US" sz="1200">
                <a:latin typeface="+mn-lt"/>
                <a:cs typeface="Calibri" panose="020F0502020204030204" pitchFamily="34" charset="0"/>
              </a:rPr>
              <a:t>(</a:t>
            </a:r>
            <a:r>
              <a:rPr lang="en-US" sz="1200">
                <a:latin typeface="Calibri" panose="020F0502020204030204" pitchFamily="34" charset="0"/>
                <a:cs typeface="Calibri" panose="020F0502020204030204" pitchFamily="34" charset="0"/>
              </a:rPr>
              <a:t>Bloomberg &amp; Pitchford, 2016)</a:t>
            </a:r>
          </a:p>
          <a:p>
            <a:pPr algn="r"/>
            <a:endParaRPr lang="pt-BR" sz="1200">
              <a:latin typeface="+mn-lt"/>
              <a:cs typeface="Calibri" panose="020F0502020204030204" pitchFamily="34" charset="0"/>
            </a:endParaRPr>
          </a:p>
        </p:txBody>
      </p:sp>
    </p:spTree>
    <p:extLst>
      <p:ext uri="{BB962C8B-B14F-4D97-AF65-F5344CB8AC3E}">
        <p14:creationId xmlns:p14="http://schemas.microsoft.com/office/powerpoint/2010/main" val="14282030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48"/>
          <p:cNvSpPr txBox="1">
            <a:spLocks noGrp="1"/>
          </p:cNvSpPr>
          <p:nvPr>
            <p:ph type="title"/>
          </p:nvPr>
        </p:nvSpPr>
        <p:spPr>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sz="3200"/>
              <a:t>Effective Team Communication           </a:t>
            </a:r>
            <a:endParaRPr sz="3200"/>
          </a:p>
        </p:txBody>
      </p:sp>
      <p:sp>
        <p:nvSpPr>
          <p:cNvPr id="751" name="Google Shape;751;p48"/>
          <p:cNvSpPr txBox="1">
            <a:spLocks noGrp="1"/>
          </p:cNvSpPr>
          <p:nvPr>
            <p:ph idx="1"/>
          </p:nvPr>
        </p:nvSpPr>
        <p:spPr>
          <a:xfrm>
            <a:off x="628650" y="1005840"/>
            <a:ext cx="7886700" cy="3054191"/>
          </a:xfrm>
          <a:prstGeom prst="rect">
            <a:avLst/>
          </a:prstGeom>
          <a:noFill/>
          <a:ln>
            <a:noFill/>
          </a:ln>
        </p:spPr>
        <p:txBody>
          <a:bodyPr spcFirstLastPara="1" wrap="square" lIns="91425" tIns="91425" rIns="91425" bIns="91425" anchor="t" anchorCtr="0">
            <a:normAutofit/>
          </a:bodyPr>
          <a:lstStyle/>
          <a:p>
            <a:pPr marL="533400" lvl="0" indent="-457200" algn="l" rtl="0">
              <a:lnSpc>
                <a:spcPct val="115000"/>
              </a:lnSpc>
              <a:spcBef>
                <a:spcPts val="0"/>
              </a:spcBef>
              <a:spcAft>
                <a:spcPts val="0"/>
              </a:spcAft>
              <a:buSzPts val="2400"/>
            </a:pPr>
            <a:r>
              <a:rPr lang="en" sz="2400"/>
              <a:t>Promotes cohesiveness</a:t>
            </a:r>
            <a:endParaRPr sz="2400"/>
          </a:p>
          <a:p>
            <a:pPr marL="533400" lvl="0" indent="-457200" algn="l" rtl="0">
              <a:lnSpc>
                <a:spcPct val="115000"/>
              </a:lnSpc>
              <a:spcBef>
                <a:spcPts val="0"/>
              </a:spcBef>
              <a:spcAft>
                <a:spcPts val="0"/>
              </a:spcAft>
              <a:buSzPts val="2400"/>
            </a:pPr>
            <a:r>
              <a:rPr lang="en" sz="2400"/>
              <a:t>Supports problem solving</a:t>
            </a:r>
            <a:endParaRPr sz="2400"/>
          </a:p>
          <a:p>
            <a:pPr marL="533400" lvl="0" indent="-457200" algn="l" rtl="0">
              <a:lnSpc>
                <a:spcPct val="115000"/>
              </a:lnSpc>
              <a:spcBef>
                <a:spcPts val="0"/>
              </a:spcBef>
              <a:spcAft>
                <a:spcPts val="0"/>
              </a:spcAft>
              <a:buSzPts val="2400"/>
            </a:pPr>
            <a:r>
              <a:rPr lang="en" sz="2400"/>
              <a:t>Facilitates decision making</a:t>
            </a:r>
            <a:endParaRPr sz="2400"/>
          </a:p>
          <a:p>
            <a:pPr marL="533400" lvl="0" indent="-457200" algn="l" rtl="0">
              <a:lnSpc>
                <a:spcPct val="115000"/>
              </a:lnSpc>
              <a:spcBef>
                <a:spcPts val="0"/>
              </a:spcBef>
              <a:spcAft>
                <a:spcPts val="0"/>
              </a:spcAft>
              <a:buSzPts val="2400"/>
            </a:pPr>
            <a:r>
              <a:rPr lang="en" sz="2400"/>
              <a:t>Improves morale</a:t>
            </a:r>
            <a:endParaRPr sz="2400"/>
          </a:p>
          <a:p>
            <a:pPr marL="533400" lvl="0" indent="-457200" algn="l" rtl="0">
              <a:lnSpc>
                <a:spcPct val="115000"/>
              </a:lnSpc>
              <a:spcBef>
                <a:spcPts val="0"/>
              </a:spcBef>
              <a:spcAft>
                <a:spcPts val="0"/>
              </a:spcAft>
              <a:buSzPts val="2400"/>
            </a:pPr>
            <a:r>
              <a:rPr lang="en" sz="2400"/>
              <a:t>Increases productivity</a:t>
            </a:r>
            <a:endParaRPr sz="2400"/>
          </a:p>
          <a:p>
            <a:pPr marL="533400" lvl="0" indent="-457200" algn="l" rtl="0">
              <a:lnSpc>
                <a:spcPct val="115000"/>
              </a:lnSpc>
              <a:spcBef>
                <a:spcPts val="0"/>
              </a:spcBef>
              <a:spcAft>
                <a:spcPts val="0"/>
              </a:spcAft>
              <a:buSzPts val="2400"/>
            </a:pPr>
            <a:r>
              <a:rPr lang="en" sz="2400"/>
              <a:t>Strengthens trust</a:t>
            </a:r>
            <a:endParaRPr sz="2400"/>
          </a:p>
        </p:txBody>
      </p:sp>
      <p:sp>
        <p:nvSpPr>
          <p:cNvPr id="3" name="TextBox 2">
            <a:extLst>
              <a:ext uri="{FF2B5EF4-FFF2-40B4-BE49-F238E27FC236}">
                <a16:creationId xmlns:a16="http://schemas.microsoft.com/office/drawing/2014/main" id="{64A7BC65-B850-BB85-D9F1-3CEBD4FC8BDE}"/>
              </a:ext>
            </a:extLst>
          </p:cNvPr>
          <p:cNvSpPr txBox="1"/>
          <p:nvPr/>
        </p:nvSpPr>
        <p:spPr>
          <a:xfrm>
            <a:off x="450057" y="4663398"/>
            <a:ext cx="8065008" cy="461665"/>
          </a:xfrm>
          <a:prstGeom prst="rect">
            <a:avLst/>
          </a:prstGeom>
          <a:noFill/>
        </p:spPr>
        <p:txBody>
          <a:bodyPr wrap="square" lIns="91440" tIns="45720" rIns="91440" bIns="45720" anchor="t">
            <a:spAutoFit/>
          </a:bodyPr>
          <a:lstStyle/>
          <a:p>
            <a:r>
              <a:rPr lang="en-US" sz="1200">
                <a:latin typeface="+mn-lt"/>
                <a:cs typeface="Calibri" panose="020F0502020204030204" pitchFamily="34" charset="0"/>
              </a:rPr>
              <a:t>(Better Help Editorial Team, 2025</a:t>
            </a:r>
            <a:r>
              <a:rPr lang="en-US" sz="1200">
                <a:latin typeface="Calibri" panose="020F0502020204030204" pitchFamily="34" charset="0"/>
                <a:cs typeface="Calibri" panose="020F0502020204030204" pitchFamily="34" charset="0"/>
              </a:rPr>
              <a:t>)</a:t>
            </a:r>
          </a:p>
          <a:p>
            <a:endParaRPr lang="pt-BR" sz="1200">
              <a:latin typeface="+mn-lt"/>
              <a:cs typeface="Calibri" panose="020F0502020204030204"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90" name="Google Shape;790;g2c81d1cd0df_0_19"/>
          <p:cNvSpPr txBox="1">
            <a:spLocks noGrp="1"/>
          </p:cNvSpPr>
          <p:nvPr>
            <p:ph type="title"/>
          </p:nvPr>
        </p:nvSpPr>
        <p:spPr>
          <a:xfrm>
            <a:off x="628650" y="273845"/>
            <a:ext cx="8417379" cy="5905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800"/>
              <a:t>Clear communication keeps teams connected to…</a:t>
            </a:r>
            <a:endParaRPr sz="2800"/>
          </a:p>
        </p:txBody>
      </p:sp>
      <p:sp>
        <p:nvSpPr>
          <p:cNvPr id="789" name="Google Shape;789;g2c81d1cd0df_0_19"/>
          <p:cNvSpPr txBox="1">
            <a:spLocks noGrp="1"/>
          </p:cNvSpPr>
          <p:nvPr>
            <p:ph idx="1"/>
          </p:nvPr>
        </p:nvSpPr>
        <p:spPr>
          <a:prstGeom prst="rect">
            <a:avLst/>
          </a:prstGeom>
          <a:noFill/>
          <a:ln>
            <a:noFill/>
          </a:ln>
        </p:spPr>
        <p:txBody>
          <a:bodyPr spcFirstLastPara="1" wrap="square" lIns="91425" tIns="91425" rIns="91425" bIns="91425" anchor="t" anchorCtr="0">
            <a:normAutofit fontScale="92500" lnSpcReduction="10000"/>
          </a:bodyPr>
          <a:lstStyle/>
          <a:p>
            <a:pPr marL="457200" lvl="0" indent="-381000" algn="l" rtl="0">
              <a:lnSpc>
                <a:spcPct val="115000"/>
              </a:lnSpc>
              <a:spcBef>
                <a:spcPts val="0"/>
              </a:spcBef>
              <a:spcAft>
                <a:spcPts val="0"/>
              </a:spcAft>
              <a:buSzPts val="2400"/>
              <a:buFont typeface="Arial" panose="020B0604020202020204" pitchFamily="34" charset="0"/>
              <a:buChar char="•"/>
            </a:pPr>
            <a:r>
              <a:rPr lang="en" sz="2400"/>
              <a:t>All team members</a:t>
            </a:r>
            <a:endParaRPr sz="2400"/>
          </a:p>
          <a:p>
            <a:pPr marL="457200" lvl="0" indent="-381000" algn="l" rtl="0">
              <a:lnSpc>
                <a:spcPct val="115000"/>
              </a:lnSpc>
              <a:spcBef>
                <a:spcPts val="1000"/>
              </a:spcBef>
              <a:spcAft>
                <a:spcPts val="0"/>
              </a:spcAft>
              <a:buSzPts val="2400"/>
              <a:buFont typeface="Arial" panose="020B0604020202020204" pitchFamily="34" charset="0"/>
              <a:buChar char="•"/>
            </a:pPr>
            <a:r>
              <a:rPr lang="en" sz="2400"/>
              <a:t>Students</a:t>
            </a:r>
            <a:endParaRPr sz="2400"/>
          </a:p>
          <a:p>
            <a:pPr marL="457200" lvl="0" indent="-381000" algn="l" rtl="0">
              <a:lnSpc>
                <a:spcPct val="115000"/>
              </a:lnSpc>
              <a:spcBef>
                <a:spcPts val="1000"/>
              </a:spcBef>
              <a:spcAft>
                <a:spcPts val="0"/>
              </a:spcAft>
              <a:buSzPts val="2400"/>
              <a:buFont typeface="Arial" panose="020B0604020202020204" pitchFamily="34" charset="0"/>
              <a:buChar char="•"/>
            </a:pPr>
            <a:r>
              <a:rPr lang="en" sz="2400"/>
              <a:t>Parents</a:t>
            </a:r>
            <a:endParaRPr sz="2400"/>
          </a:p>
          <a:p>
            <a:pPr marL="457200" lvl="0" indent="-381000" algn="l" rtl="0">
              <a:lnSpc>
                <a:spcPct val="115000"/>
              </a:lnSpc>
              <a:spcBef>
                <a:spcPts val="1000"/>
              </a:spcBef>
              <a:spcAft>
                <a:spcPts val="0"/>
              </a:spcAft>
              <a:buSzPts val="2400"/>
              <a:buFont typeface="Arial" panose="020B0604020202020204" pitchFamily="34" charset="0"/>
              <a:buChar char="•"/>
            </a:pPr>
            <a:r>
              <a:rPr lang="en" sz="2400"/>
              <a:t>School leadership </a:t>
            </a:r>
            <a:endParaRPr sz="2400"/>
          </a:p>
          <a:p>
            <a:pPr marL="457200" lvl="0" indent="-381000" algn="l" rtl="0">
              <a:lnSpc>
                <a:spcPct val="115000"/>
              </a:lnSpc>
              <a:spcBef>
                <a:spcPts val="1000"/>
              </a:spcBef>
              <a:spcAft>
                <a:spcPts val="0"/>
              </a:spcAft>
              <a:buSzPts val="2400"/>
              <a:buFont typeface="Arial" panose="020B0604020202020204" pitchFamily="34" charset="0"/>
              <a:buChar char="•"/>
            </a:pPr>
            <a:r>
              <a:rPr lang="en" sz="2400"/>
              <a:t>Other school staff</a:t>
            </a:r>
            <a:endParaRPr sz="2400"/>
          </a:p>
          <a:p>
            <a:pPr marL="457200" lvl="0" indent="-381000" algn="l" rtl="0">
              <a:lnSpc>
                <a:spcPct val="115000"/>
              </a:lnSpc>
              <a:spcBef>
                <a:spcPts val="1000"/>
              </a:spcBef>
              <a:spcAft>
                <a:spcPts val="0"/>
              </a:spcAft>
              <a:buSzPts val="2400"/>
              <a:buFont typeface="Arial" panose="020B0604020202020204" pitchFamily="34" charset="0"/>
              <a:buChar char="•"/>
            </a:pPr>
            <a:r>
              <a:rPr lang="en" sz="2400"/>
              <a:t>Community partners</a:t>
            </a:r>
            <a:endParaRPr sz="2400"/>
          </a:p>
          <a:p>
            <a:pPr marL="0" lvl="0" indent="0" algn="l" rtl="0">
              <a:lnSpc>
                <a:spcPct val="115000"/>
              </a:lnSpc>
              <a:spcBef>
                <a:spcPts val="1000"/>
              </a:spcBef>
              <a:spcAft>
                <a:spcPts val="0"/>
              </a:spcAft>
              <a:buSzPts val="1800"/>
              <a:buNone/>
            </a:pPr>
            <a:endParaRPr/>
          </a:p>
        </p:txBody>
      </p:sp>
      <p:pic>
        <p:nvPicPr>
          <p:cNvPr id="791" name="Google Shape;791;g2c81d1cd0df_0_19" descr="Photo of pegs with string connections. "/>
          <p:cNvPicPr preferRelativeResize="0"/>
          <p:nvPr/>
        </p:nvPicPr>
        <p:blipFill rotWithShape="1">
          <a:blip r:embed="rId3">
            <a:alphaModFix/>
          </a:blip>
          <a:srcRect/>
          <a:stretch/>
        </p:blipFill>
        <p:spPr>
          <a:xfrm>
            <a:off x="4059373" y="1011851"/>
            <a:ext cx="4521960" cy="2961313"/>
          </a:xfrm>
          <a:prstGeom prst="rect">
            <a:avLst/>
          </a:prstGeom>
          <a:noFill/>
          <a:ln w="28575">
            <a:solidFill>
              <a:schemeClr val="accent1"/>
            </a:solidFill>
          </a:ln>
        </p:spPr>
      </p:pic>
      <p:sp>
        <p:nvSpPr>
          <p:cNvPr id="2" name="TextBox 1">
            <a:extLst>
              <a:ext uri="{FF2B5EF4-FFF2-40B4-BE49-F238E27FC236}">
                <a16:creationId xmlns:a16="http://schemas.microsoft.com/office/drawing/2014/main" id="{ABD40742-CDC3-1703-30DD-D7987BF3C249}"/>
              </a:ext>
            </a:extLst>
          </p:cNvPr>
          <p:cNvSpPr txBox="1"/>
          <p:nvPr/>
        </p:nvSpPr>
        <p:spPr>
          <a:xfrm>
            <a:off x="450057" y="4663398"/>
            <a:ext cx="8065008" cy="461665"/>
          </a:xfrm>
          <a:prstGeom prst="rect">
            <a:avLst/>
          </a:prstGeom>
          <a:noFill/>
        </p:spPr>
        <p:txBody>
          <a:bodyPr wrap="square" lIns="91440" tIns="45720" rIns="91440" bIns="45720" anchor="t">
            <a:spAutoFit/>
          </a:bodyPr>
          <a:lstStyle/>
          <a:p>
            <a:pPr algn="r"/>
            <a:r>
              <a:rPr lang="en-US" sz="1200">
                <a:latin typeface="+mn-lt"/>
                <a:cs typeface="Calibri" panose="020F0502020204030204" pitchFamily="34" charset="0"/>
              </a:rPr>
              <a:t>(Horton, 2022)</a:t>
            </a:r>
          </a:p>
          <a:p>
            <a:pPr algn="r"/>
            <a:endParaRPr lang="pt-BR" sz="1200">
              <a:latin typeface="+mn-lt"/>
              <a:cs typeface="Calibri" panose="020F0502020204030204"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Google Shape;776;g26d3a4202e5_0_8"/>
          <p:cNvSpPr txBox="1">
            <a:spLocks noGrp="1"/>
          </p:cNvSpPr>
          <p:nvPr>
            <p:ph type="title"/>
          </p:nvPr>
        </p:nvSpPr>
        <p:spPr>
          <a:xfrm>
            <a:off x="385894" y="273845"/>
            <a:ext cx="5286244" cy="822960"/>
          </a:xfrm>
        </p:spPr>
        <p:txBody>
          <a:bodyPr spcFirstLastPara="1" lIns="91425" tIns="91425" rIns="91425" bIns="91425" anchor="ctr" anchorCtr="0">
            <a:normAutofit/>
          </a:bodyPr>
          <a:lstStyle/>
          <a:p>
            <a:pPr marL="0" lvl="0" indent="0" rtl="0">
              <a:spcBef>
                <a:spcPts val="0"/>
              </a:spcBef>
              <a:spcAft>
                <a:spcPts val="0"/>
              </a:spcAft>
              <a:buSzPct val="111111"/>
              <a:buNone/>
            </a:pPr>
            <a:r>
              <a:rPr lang="en-US">
                <a:solidFill>
                  <a:srgbClr val="00A89E"/>
                </a:solidFill>
              </a:rPr>
              <a:t>PACK your BAGS </a:t>
            </a:r>
          </a:p>
        </p:txBody>
      </p:sp>
      <p:sp>
        <p:nvSpPr>
          <p:cNvPr id="777" name="Google Shape;777;g26d3a4202e5_0_8"/>
          <p:cNvSpPr txBox="1">
            <a:spLocks noGrp="1"/>
          </p:cNvSpPr>
          <p:nvPr>
            <p:ph idx="1"/>
          </p:nvPr>
        </p:nvSpPr>
        <p:spPr>
          <a:xfrm>
            <a:off x="385894" y="1005840"/>
            <a:ext cx="5402510" cy="3054191"/>
          </a:xfrm>
        </p:spPr>
        <p:txBody>
          <a:bodyPr spcFirstLastPara="1" lIns="91425" tIns="91425" rIns="91425" bIns="91425" anchorCtr="0">
            <a:normAutofit fontScale="77500" lnSpcReduction="20000"/>
          </a:bodyPr>
          <a:lstStyle/>
          <a:p>
            <a:pPr marL="0" lvl="0" indent="0" rtl="0">
              <a:lnSpc>
                <a:spcPct val="120000"/>
              </a:lnSpc>
              <a:spcBef>
                <a:spcPts val="0"/>
              </a:spcBef>
              <a:spcAft>
                <a:spcPts val="0"/>
              </a:spcAft>
              <a:buSzPct val="108108"/>
              <a:buNone/>
            </a:pPr>
            <a:r>
              <a:rPr lang="en-US" sz="2500"/>
              <a:t>Read the article Effective Team Communication: </a:t>
            </a:r>
            <a:r>
              <a:rPr lang="en-US" sz="2500" i="1"/>
              <a:t>A First Step to Getting Along </a:t>
            </a:r>
            <a:r>
              <a:rPr lang="en-US" sz="2500"/>
              <a:t>by Elena Aguilar</a:t>
            </a:r>
          </a:p>
          <a:p>
            <a:pPr marL="0" lvl="0" indent="0" rtl="0">
              <a:lnSpc>
                <a:spcPct val="120000"/>
              </a:lnSpc>
              <a:spcBef>
                <a:spcPts val="1200"/>
              </a:spcBef>
              <a:spcAft>
                <a:spcPts val="0"/>
              </a:spcAft>
              <a:buSzPct val="108108"/>
              <a:buNone/>
            </a:pPr>
            <a:r>
              <a:rPr lang="en-US" sz="2500"/>
              <a:t>Work collaboratively as a team to </a:t>
            </a:r>
            <a:r>
              <a:rPr lang="en-US" sz="2500" b="1">
                <a:solidFill>
                  <a:srgbClr val="F26D65"/>
                </a:solidFill>
              </a:rPr>
              <a:t>PACK YOUR BAGS</a:t>
            </a:r>
            <a:r>
              <a:rPr lang="en-US" sz="2500"/>
              <a:t>.</a:t>
            </a:r>
          </a:p>
          <a:p>
            <a:pPr marL="457200" lvl="0" indent="-334327" rtl="0">
              <a:lnSpc>
                <a:spcPct val="120000"/>
              </a:lnSpc>
              <a:spcBef>
                <a:spcPts val="1200"/>
              </a:spcBef>
              <a:spcAft>
                <a:spcPts val="0"/>
              </a:spcAft>
              <a:buSzPct val="100000"/>
              <a:buAutoNum type="arabicPeriod"/>
            </a:pPr>
            <a:r>
              <a:rPr lang="en-US" sz="2500"/>
              <a:t>Sketch a large empty suitcase on chart paper.</a:t>
            </a:r>
          </a:p>
          <a:p>
            <a:pPr marL="457200" lvl="0" indent="-334327" rtl="0">
              <a:lnSpc>
                <a:spcPct val="120000"/>
              </a:lnSpc>
              <a:spcBef>
                <a:spcPts val="0"/>
              </a:spcBef>
              <a:spcAft>
                <a:spcPts val="0"/>
              </a:spcAft>
              <a:buSzPct val="100000"/>
              <a:buAutoNum type="arabicPeriod"/>
            </a:pPr>
            <a:r>
              <a:rPr lang="en-US" sz="2500"/>
              <a:t>Discuss key ideas from the article that your team should pack away and use.  </a:t>
            </a:r>
          </a:p>
          <a:p>
            <a:pPr marL="457200" lvl="0" indent="-334327" rtl="0">
              <a:lnSpc>
                <a:spcPct val="120000"/>
              </a:lnSpc>
              <a:spcBef>
                <a:spcPts val="0"/>
              </a:spcBef>
              <a:spcAft>
                <a:spcPts val="0"/>
              </a:spcAft>
              <a:buSzPct val="100000"/>
              <a:buAutoNum type="arabicPeriod"/>
            </a:pPr>
            <a:r>
              <a:rPr lang="en-US" sz="2500"/>
              <a:t>Pack the best ideas into your suitcase.</a:t>
            </a:r>
          </a:p>
          <a:p>
            <a:pPr marL="457200" lvl="0" indent="-334327" rtl="0">
              <a:lnSpc>
                <a:spcPct val="120000"/>
              </a:lnSpc>
              <a:spcBef>
                <a:spcPts val="0"/>
              </a:spcBef>
              <a:spcAft>
                <a:spcPts val="0"/>
              </a:spcAft>
              <a:buSzPct val="100000"/>
              <a:buAutoNum type="arabicPeriod"/>
            </a:pPr>
            <a:r>
              <a:rPr lang="en-US" sz="2500"/>
              <a:t>Share your key ideas with other teams.</a:t>
            </a:r>
          </a:p>
          <a:p>
            <a:pPr marL="0" lvl="0" indent="0" rtl="0">
              <a:lnSpc>
                <a:spcPct val="90000"/>
              </a:lnSpc>
              <a:spcBef>
                <a:spcPts val="1200"/>
              </a:spcBef>
              <a:spcAft>
                <a:spcPts val="0"/>
              </a:spcAft>
              <a:buSzPct val="100000"/>
              <a:buNone/>
            </a:pPr>
            <a:endParaRPr lang="en-US" sz="2300"/>
          </a:p>
          <a:p>
            <a:pPr marL="0" lvl="0" indent="0" rtl="0">
              <a:lnSpc>
                <a:spcPct val="90000"/>
              </a:lnSpc>
              <a:spcBef>
                <a:spcPts val="1200"/>
              </a:spcBef>
              <a:spcAft>
                <a:spcPts val="1200"/>
              </a:spcAft>
              <a:buSzPct val="100000"/>
              <a:buNone/>
            </a:pPr>
            <a:endParaRPr lang="en-US" sz="1300"/>
          </a:p>
        </p:txBody>
      </p:sp>
      <p:pic>
        <p:nvPicPr>
          <p:cNvPr id="778" name="Google Shape;778;g26d3a4202e5_0_8" descr="Sketch of an empty suitcase. "/>
          <p:cNvPicPr preferRelativeResize="0"/>
          <p:nvPr/>
        </p:nvPicPr>
        <p:blipFill rotWithShape="1">
          <a:blip r:embed="rId3"/>
          <a:stretch/>
        </p:blipFill>
        <p:spPr>
          <a:xfrm>
            <a:off x="5929313" y="1373673"/>
            <a:ext cx="2664619" cy="2386630"/>
          </a:xfrm>
          <a:prstGeom prst="rect">
            <a:avLst/>
          </a:prstGeom>
          <a:noFill/>
          <a:ln>
            <a:noFill/>
          </a:ln>
        </p:spPr>
      </p:pic>
      <p:sp>
        <p:nvSpPr>
          <p:cNvPr id="3" name="TextBox 2">
            <a:extLst>
              <a:ext uri="{FF2B5EF4-FFF2-40B4-BE49-F238E27FC236}">
                <a16:creationId xmlns:a16="http://schemas.microsoft.com/office/drawing/2014/main" id="{6C442763-C4C5-65C0-57E4-621581FEB857}"/>
              </a:ext>
            </a:extLst>
          </p:cNvPr>
          <p:cNvSpPr txBox="1"/>
          <p:nvPr/>
        </p:nvSpPr>
        <p:spPr>
          <a:xfrm>
            <a:off x="244985" y="4060031"/>
            <a:ext cx="5402510" cy="535531"/>
          </a:xfrm>
          <a:prstGeom prst="rect">
            <a:avLst/>
          </a:prstGeom>
          <a:noFill/>
        </p:spPr>
        <p:txBody>
          <a:bodyPr wrap="square">
            <a:spAutoFit/>
          </a:bodyPr>
          <a:lstStyle/>
          <a:p>
            <a:pPr marL="0" lvl="0" indent="0" algn="ctr" rtl="0">
              <a:lnSpc>
                <a:spcPct val="90000"/>
              </a:lnSpc>
              <a:spcBef>
                <a:spcPts val="1200"/>
              </a:spcBef>
              <a:spcAft>
                <a:spcPts val="0"/>
              </a:spcAft>
              <a:buSzPct val="100000"/>
              <a:buNone/>
            </a:pPr>
            <a:r>
              <a:rPr lang="en-US" sz="1600" u="sng">
                <a:latin typeface="Calibri" panose="020F0502020204030204" pitchFamily="34" charset="0"/>
                <a:cs typeface="Calibri" panose="020F0502020204030204" pitchFamily="34" charset="0"/>
                <a:hlinkClick r:id="rId4"/>
              </a:rPr>
              <a:t>https://www.edutopia.org/blog/effective-team-communication-first-step-getting-along-elena-aguilar</a:t>
            </a:r>
            <a:endParaRPr lang="en-US" sz="1600">
              <a:latin typeface="Calibri" panose="020F0502020204030204" pitchFamily="34" charset="0"/>
              <a:cs typeface="Calibri" panose="020F0502020204030204"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g26d3a4202e5_0_3"/>
          <p:cNvSpPr txBox="1">
            <a:spLocks noGrp="1"/>
          </p:cNvSpPr>
          <p:nvPr>
            <p:ph type="title"/>
          </p:nvPr>
        </p:nvSpPr>
        <p:spPr>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sz="3200"/>
              <a:t>Collaborative Communication...</a:t>
            </a:r>
            <a:endParaRPr sz="3200"/>
          </a:p>
        </p:txBody>
      </p:sp>
      <p:sp>
        <p:nvSpPr>
          <p:cNvPr id="784" name="Google Shape;784;g26d3a4202e5_0_3"/>
          <p:cNvSpPr txBox="1">
            <a:spLocks noGrp="1"/>
          </p:cNvSpPr>
          <p:nvPr>
            <p:ph idx="1"/>
          </p:nvPr>
        </p:nvSpPr>
        <p:spPr>
          <a:xfrm>
            <a:off x="628650" y="1005840"/>
            <a:ext cx="7886700" cy="3054191"/>
          </a:xfrm>
          <a:prstGeom prst="rect">
            <a:avLst/>
          </a:prstGeom>
          <a:noFill/>
          <a:ln>
            <a:noFill/>
          </a:ln>
        </p:spPr>
        <p:txBody>
          <a:bodyPr spcFirstLastPara="1" wrap="square" lIns="91425" tIns="91425" rIns="91425" bIns="91425" anchor="t" anchorCtr="0">
            <a:noAutofit/>
          </a:bodyPr>
          <a:lstStyle/>
          <a:p>
            <a:pPr marL="533400" indent="-457200">
              <a:buSzPct val="100000"/>
            </a:pPr>
            <a:r>
              <a:rPr lang="en-US" sz="2800"/>
              <a:t>Is open and involves all members</a:t>
            </a:r>
          </a:p>
          <a:p>
            <a:pPr marL="533400" indent="-457200">
              <a:buSzPct val="100000"/>
            </a:pPr>
            <a:r>
              <a:rPr lang="en-US" sz="2800"/>
              <a:t>Is transparent</a:t>
            </a:r>
          </a:p>
          <a:p>
            <a:pPr marL="533400" indent="-457200">
              <a:buSzPct val="100000"/>
            </a:pPr>
            <a:r>
              <a:rPr lang="en-US" sz="2800"/>
              <a:t>Prioritizes shared goals</a:t>
            </a:r>
          </a:p>
          <a:p>
            <a:pPr marL="533400" indent="-457200">
              <a:buSzPct val="100000"/>
            </a:pPr>
            <a:r>
              <a:rPr lang="en-US" sz="2800"/>
              <a:t>Promotes mutual understanding</a:t>
            </a:r>
          </a:p>
          <a:p>
            <a:pPr marL="533400" indent="-457200">
              <a:buSzPct val="100000"/>
            </a:pPr>
            <a:r>
              <a:rPr lang="en-US" sz="2800"/>
              <a:t>Values diverse perspectives</a:t>
            </a:r>
          </a:p>
          <a:p>
            <a:pPr marL="533400" indent="-457200">
              <a:buSzPct val="100000"/>
            </a:pPr>
            <a:r>
              <a:rPr lang="en-US" sz="2800"/>
              <a:t>Works toward solutions</a:t>
            </a:r>
          </a:p>
        </p:txBody>
      </p:sp>
      <p:sp>
        <p:nvSpPr>
          <p:cNvPr id="2" name="TextBox 1">
            <a:extLst>
              <a:ext uri="{FF2B5EF4-FFF2-40B4-BE49-F238E27FC236}">
                <a16:creationId xmlns:a16="http://schemas.microsoft.com/office/drawing/2014/main" id="{86623A23-DA3F-D9F4-41BF-D7B901099052}"/>
              </a:ext>
            </a:extLst>
          </p:cNvPr>
          <p:cNvSpPr txBox="1"/>
          <p:nvPr/>
        </p:nvSpPr>
        <p:spPr>
          <a:xfrm>
            <a:off x="450057" y="4663398"/>
            <a:ext cx="8065008" cy="461665"/>
          </a:xfrm>
          <a:prstGeom prst="rect">
            <a:avLst/>
          </a:prstGeom>
          <a:noFill/>
        </p:spPr>
        <p:txBody>
          <a:bodyPr wrap="square" lIns="91440" tIns="45720" rIns="91440" bIns="45720" anchor="t">
            <a:spAutoFit/>
          </a:bodyPr>
          <a:lstStyle/>
          <a:p>
            <a:r>
              <a:rPr lang="en-US" sz="1200">
                <a:latin typeface="+mn-lt"/>
                <a:cs typeface="Calibri" panose="020F0502020204030204" pitchFamily="34" charset="0"/>
              </a:rPr>
              <a:t>(</a:t>
            </a:r>
            <a:r>
              <a:rPr lang="en-US" sz="1200" err="1">
                <a:latin typeface="+mn-lt"/>
                <a:cs typeface="Calibri" panose="020F0502020204030204" pitchFamily="34" charset="0"/>
              </a:rPr>
              <a:t>ClickUp</a:t>
            </a:r>
            <a:r>
              <a:rPr lang="en-US" sz="1200">
                <a:latin typeface="+mn-lt"/>
                <a:cs typeface="Calibri" panose="020F0502020204030204" pitchFamily="34" charset="0"/>
              </a:rPr>
              <a:t> Customer Experience Team, 2024)</a:t>
            </a:r>
          </a:p>
          <a:p>
            <a:endParaRPr lang="pt-BR" sz="1200">
              <a:latin typeface="+mn-lt"/>
              <a:cs typeface="Calibri" panose="020F0502020204030204"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g26d3a4202e5_0_13"/>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3600"/>
              <a:t>Social Perceptiveness</a:t>
            </a:r>
            <a:endParaRPr sz="3600"/>
          </a:p>
        </p:txBody>
      </p:sp>
      <p:sp>
        <p:nvSpPr>
          <p:cNvPr id="771" name="Google Shape;771;g26d3a4202e5_0_13"/>
          <p:cNvSpPr txBox="1">
            <a:spLocks noGrp="1"/>
          </p:cNvSpPr>
          <p:nvPr>
            <p:ph idx="1"/>
          </p:nvPr>
        </p:nvSpPr>
        <p:spPr>
          <a:xfrm>
            <a:off x="628650" y="1005840"/>
            <a:ext cx="7886700" cy="3054191"/>
          </a:xfrm>
          <a:prstGeom prst="rect">
            <a:avLst/>
          </a:prstGeom>
          <a:noFill/>
          <a:ln>
            <a:noFill/>
          </a:ln>
        </p:spPr>
        <p:txBody>
          <a:bodyPr spcFirstLastPara="1" wrap="square" lIns="91425" tIns="91425" rIns="91425" bIns="91425" anchor="t" anchorCtr="0">
            <a:noAutofit/>
          </a:bodyPr>
          <a:lstStyle/>
          <a:p>
            <a:pPr marL="419100" lvl="0" indent="-342900" algn="l" rtl="0">
              <a:lnSpc>
                <a:spcPct val="100000"/>
              </a:lnSpc>
              <a:spcBef>
                <a:spcPts val="0"/>
              </a:spcBef>
              <a:spcAft>
                <a:spcPts val="0"/>
              </a:spcAft>
              <a:buClr>
                <a:srgbClr val="5A575F"/>
              </a:buClr>
              <a:buSzPts val="2400"/>
            </a:pPr>
            <a:r>
              <a:rPr lang="en-US" sz="2400">
                <a:highlight>
                  <a:srgbClr val="FFFFFF"/>
                </a:highlight>
              </a:rPr>
              <a:t>Pay close attention</a:t>
            </a:r>
          </a:p>
          <a:p>
            <a:pPr marL="419100" lvl="0" indent="-342900" algn="l" rtl="0">
              <a:lnSpc>
                <a:spcPct val="100000"/>
              </a:lnSpc>
              <a:spcBef>
                <a:spcPts val="0"/>
              </a:spcBef>
              <a:spcAft>
                <a:spcPts val="0"/>
              </a:spcAft>
              <a:buClr>
                <a:srgbClr val="5A575F"/>
              </a:buClr>
              <a:buSzPts val="2400"/>
            </a:pPr>
            <a:r>
              <a:rPr lang="en-US" sz="2400">
                <a:highlight>
                  <a:srgbClr val="FFFFFF"/>
                </a:highlight>
              </a:rPr>
              <a:t>Pick up on subtle clues… both verbal and non-verbal</a:t>
            </a:r>
          </a:p>
          <a:p>
            <a:pPr marL="419100" lvl="0" indent="-342900" algn="l" rtl="0">
              <a:lnSpc>
                <a:spcPct val="100000"/>
              </a:lnSpc>
              <a:spcBef>
                <a:spcPts val="0"/>
              </a:spcBef>
              <a:spcAft>
                <a:spcPts val="0"/>
              </a:spcAft>
              <a:buClr>
                <a:srgbClr val="5A575F"/>
              </a:buClr>
              <a:buSzPts val="2400"/>
            </a:pPr>
            <a:r>
              <a:rPr lang="en-US" sz="2400">
                <a:highlight>
                  <a:srgbClr val="FFFFFF"/>
                </a:highlight>
              </a:rPr>
              <a:t>Promote equal involvement </a:t>
            </a:r>
          </a:p>
          <a:p>
            <a:pPr marL="419100" lvl="0" indent="-342900" algn="l" rtl="0">
              <a:lnSpc>
                <a:spcPct val="100000"/>
              </a:lnSpc>
              <a:spcBef>
                <a:spcPts val="0"/>
              </a:spcBef>
              <a:spcAft>
                <a:spcPts val="0"/>
              </a:spcAft>
              <a:buClr>
                <a:srgbClr val="5A575F"/>
              </a:buClr>
              <a:buSzPts val="2400"/>
            </a:pPr>
            <a:r>
              <a:rPr lang="en-US" sz="2400">
                <a:highlight>
                  <a:srgbClr val="FFFFFF"/>
                </a:highlight>
              </a:rPr>
              <a:t>No one dominates</a:t>
            </a:r>
          </a:p>
          <a:p>
            <a:pPr marL="419100" lvl="0" indent="-342900" algn="l" rtl="0">
              <a:lnSpc>
                <a:spcPct val="100000"/>
              </a:lnSpc>
              <a:spcBef>
                <a:spcPts val="0"/>
              </a:spcBef>
              <a:spcAft>
                <a:spcPts val="0"/>
              </a:spcAft>
              <a:buClr>
                <a:srgbClr val="5A575F"/>
              </a:buClr>
              <a:buSzPts val="2400"/>
            </a:pPr>
            <a:r>
              <a:rPr lang="en-US" sz="2400">
                <a:highlight>
                  <a:srgbClr val="FFFFFF"/>
                </a:highlight>
              </a:rPr>
              <a:t>Make inferences</a:t>
            </a:r>
          </a:p>
          <a:p>
            <a:pPr marL="419100" lvl="0" indent="-342900" algn="l" rtl="0">
              <a:lnSpc>
                <a:spcPct val="100000"/>
              </a:lnSpc>
              <a:spcBef>
                <a:spcPts val="0"/>
              </a:spcBef>
              <a:spcAft>
                <a:spcPts val="0"/>
              </a:spcAft>
              <a:buClr>
                <a:srgbClr val="5A575F"/>
              </a:buClr>
              <a:buSzPts val="2400"/>
            </a:pPr>
            <a:r>
              <a:rPr lang="en-US" sz="2400">
                <a:highlight>
                  <a:srgbClr val="FFFFFF"/>
                </a:highlight>
              </a:rPr>
              <a:t>Pose questions and coordinate discussions based on perceived feelings and behaviors of others</a:t>
            </a:r>
          </a:p>
        </p:txBody>
      </p:sp>
      <p:sp>
        <p:nvSpPr>
          <p:cNvPr id="4" name="TextBox 3">
            <a:extLst>
              <a:ext uri="{FF2B5EF4-FFF2-40B4-BE49-F238E27FC236}">
                <a16:creationId xmlns:a16="http://schemas.microsoft.com/office/drawing/2014/main" id="{C06A5599-729A-4533-FD6F-EEA1195BD808}"/>
              </a:ext>
            </a:extLst>
          </p:cNvPr>
          <p:cNvSpPr txBox="1"/>
          <p:nvPr/>
        </p:nvSpPr>
        <p:spPr>
          <a:xfrm>
            <a:off x="1075472" y="4663398"/>
            <a:ext cx="8065008" cy="276999"/>
          </a:xfrm>
          <a:prstGeom prst="rect">
            <a:avLst/>
          </a:prstGeom>
          <a:noFill/>
        </p:spPr>
        <p:txBody>
          <a:bodyPr wrap="square" lIns="91440" tIns="45720" rIns="91440" bIns="45720" anchor="t">
            <a:spAutoFit/>
          </a:bodyPr>
          <a:lstStyle/>
          <a:p>
            <a:pPr algn="r"/>
            <a:r>
              <a:rPr lang="en-US" sz="1200">
                <a:latin typeface="+mn-lt"/>
                <a:cs typeface="Calibri" panose="020F0502020204030204" pitchFamily="34" charset="0"/>
              </a:rPr>
              <a:t>(Mantell, 2025; Vedantam &amp; Woolley, 2023; Woolley et al., 2023)</a:t>
            </a:r>
            <a:endParaRPr lang="pt-BR" sz="1200">
              <a:latin typeface="+mn-lt"/>
              <a:cs typeface="Calibri" panose="020F0502020204030204"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69">
          <a:extLst>
            <a:ext uri="{FF2B5EF4-FFF2-40B4-BE49-F238E27FC236}">
              <a16:creationId xmlns:a16="http://schemas.microsoft.com/office/drawing/2014/main" id="{F1A546D5-B0B8-3B4A-1769-32684C45E890}"/>
            </a:ext>
          </a:extLst>
        </p:cNvPr>
        <p:cNvGrpSpPr/>
        <p:nvPr/>
      </p:nvGrpSpPr>
      <p:grpSpPr>
        <a:xfrm>
          <a:off x="0" y="0"/>
          <a:ext cx="0" cy="0"/>
          <a:chOff x="0" y="0"/>
          <a:chExt cx="0" cy="0"/>
        </a:xfrm>
      </p:grpSpPr>
      <p:sp>
        <p:nvSpPr>
          <p:cNvPr id="770" name="Google Shape;770;g26d3a4202e5_0_13">
            <a:extLst>
              <a:ext uri="{FF2B5EF4-FFF2-40B4-BE49-F238E27FC236}">
                <a16:creationId xmlns:a16="http://schemas.microsoft.com/office/drawing/2014/main" id="{794D2C1C-6A71-2359-A8BB-AE8FCEFB1D9B}"/>
              </a:ext>
            </a:extLst>
          </p:cNvPr>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sz="3200"/>
              <a:t>Communication </a:t>
            </a:r>
            <a:r>
              <a:rPr lang="en-US" sz="3200">
                <a:solidFill>
                  <a:srgbClr val="F26D65"/>
                </a:solidFill>
              </a:rPr>
              <a:t>Focused on Learning </a:t>
            </a:r>
          </a:p>
        </p:txBody>
      </p:sp>
      <p:sp>
        <p:nvSpPr>
          <p:cNvPr id="771" name="Google Shape;771;g26d3a4202e5_0_13">
            <a:extLst>
              <a:ext uri="{FF2B5EF4-FFF2-40B4-BE49-F238E27FC236}">
                <a16:creationId xmlns:a16="http://schemas.microsoft.com/office/drawing/2014/main" id="{60FFE6B6-E6FA-2611-87D7-A0256A910B8F}"/>
              </a:ext>
            </a:extLst>
          </p:cNvPr>
          <p:cNvSpPr txBox="1">
            <a:spLocks noGrp="1"/>
          </p:cNvSpPr>
          <p:nvPr>
            <p:ph idx="1"/>
          </p:nvPr>
        </p:nvSpPr>
        <p:spPr>
          <a:xfrm>
            <a:off x="628650" y="1005840"/>
            <a:ext cx="8332470" cy="3054191"/>
          </a:xfrm>
          <a:prstGeom prst="rect">
            <a:avLst/>
          </a:prstGeom>
          <a:noFill/>
          <a:ln>
            <a:noFill/>
          </a:ln>
        </p:spPr>
        <p:txBody>
          <a:bodyPr spcFirstLastPara="1" wrap="square" lIns="91425" tIns="91425" rIns="91425" bIns="91425" anchor="t" anchorCtr="0">
            <a:noAutofit/>
          </a:bodyPr>
          <a:lstStyle/>
          <a:p>
            <a:pPr marL="419100" lvl="0" indent="-342900" algn="l" rtl="0">
              <a:lnSpc>
                <a:spcPct val="100000"/>
              </a:lnSpc>
              <a:spcBef>
                <a:spcPts val="0"/>
              </a:spcBef>
              <a:spcAft>
                <a:spcPts val="0"/>
              </a:spcAft>
              <a:buClr>
                <a:srgbClr val="5A575F"/>
              </a:buClr>
              <a:buSzPts val="2400"/>
            </a:pPr>
            <a:r>
              <a:rPr lang="en-US" sz="2200">
                <a:highlight>
                  <a:srgbClr val="FFFFFF"/>
                </a:highlight>
              </a:rPr>
              <a:t>What should students to know and be able to do?</a:t>
            </a:r>
          </a:p>
          <a:p>
            <a:pPr marL="419100" lvl="0" indent="-342900" algn="l" rtl="0">
              <a:lnSpc>
                <a:spcPct val="100000"/>
              </a:lnSpc>
              <a:spcBef>
                <a:spcPts val="0"/>
              </a:spcBef>
              <a:spcAft>
                <a:spcPts val="0"/>
              </a:spcAft>
              <a:buClr>
                <a:srgbClr val="5A575F"/>
              </a:buClr>
              <a:buSzPts val="2400"/>
            </a:pPr>
            <a:r>
              <a:rPr lang="en-US" sz="2200">
                <a:highlight>
                  <a:srgbClr val="FFFFFF"/>
                </a:highlight>
              </a:rPr>
              <a:t>What instructional strategies can be used to best reach our learning goals?</a:t>
            </a:r>
          </a:p>
          <a:p>
            <a:pPr marL="419100" lvl="0" indent="-342900" algn="l" rtl="0">
              <a:lnSpc>
                <a:spcPct val="100000"/>
              </a:lnSpc>
              <a:spcBef>
                <a:spcPts val="0"/>
              </a:spcBef>
              <a:spcAft>
                <a:spcPts val="0"/>
              </a:spcAft>
              <a:buClr>
                <a:srgbClr val="5A575F"/>
              </a:buClr>
              <a:buSzPts val="2400"/>
            </a:pPr>
            <a:r>
              <a:rPr lang="en-US" sz="2200">
                <a:highlight>
                  <a:srgbClr val="FFFFFF"/>
                </a:highlight>
              </a:rPr>
              <a:t>What supports will be provided at each tier so all students succeed?</a:t>
            </a:r>
          </a:p>
          <a:p>
            <a:pPr marL="419100" lvl="0" indent="-342900" algn="l" rtl="0">
              <a:lnSpc>
                <a:spcPct val="100000"/>
              </a:lnSpc>
              <a:spcBef>
                <a:spcPts val="0"/>
              </a:spcBef>
              <a:spcAft>
                <a:spcPts val="0"/>
              </a:spcAft>
              <a:buClr>
                <a:srgbClr val="5A575F"/>
              </a:buClr>
              <a:buSzPts val="2400"/>
            </a:pPr>
            <a:r>
              <a:rPr lang="en-US" sz="2200">
                <a:highlight>
                  <a:srgbClr val="FFFFFF"/>
                </a:highlight>
              </a:rPr>
              <a:t>Who can provide the needed supports? How? When?</a:t>
            </a:r>
          </a:p>
          <a:p>
            <a:pPr marL="419100" lvl="0" indent="-342900" algn="l" rtl="0">
              <a:lnSpc>
                <a:spcPct val="100000"/>
              </a:lnSpc>
              <a:spcBef>
                <a:spcPts val="0"/>
              </a:spcBef>
              <a:spcAft>
                <a:spcPts val="0"/>
              </a:spcAft>
              <a:buClr>
                <a:srgbClr val="5A575F"/>
              </a:buClr>
              <a:buSzPts val="2400"/>
            </a:pPr>
            <a:r>
              <a:rPr lang="en-US" sz="2200">
                <a:highlight>
                  <a:srgbClr val="FFFFFF"/>
                </a:highlight>
              </a:rPr>
              <a:t>How is student progress and instructional impact being evaluated?</a:t>
            </a:r>
          </a:p>
          <a:p>
            <a:pPr marL="419100" lvl="0" indent="-342900" algn="l" rtl="0">
              <a:lnSpc>
                <a:spcPct val="100000"/>
              </a:lnSpc>
              <a:spcBef>
                <a:spcPts val="0"/>
              </a:spcBef>
              <a:spcAft>
                <a:spcPts val="0"/>
              </a:spcAft>
              <a:buClr>
                <a:srgbClr val="5A575F"/>
              </a:buClr>
              <a:buSzPts val="2400"/>
            </a:pPr>
            <a:r>
              <a:rPr lang="en-US" sz="2200">
                <a:highlight>
                  <a:srgbClr val="FFFFFF"/>
                </a:highlight>
              </a:rPr>
              <a:t>Does the data tell us regarding student proficiency?</a:t>
            </a:r>
          </a:p>
          <a:p>
            <a:pPr marL="419100" lvl="0" indent="-342900" algn="l" rtl="0">
              <a:lnSpc>
                <a:spcPct val="100000"/>
              </a:lnSpc>
              <a:spcBef>
                <a:spcPts val="0"/>
              </a:spcBef>
              <a:spcAft>
                <a:spcPts val="0"/>
              </a:spcAft>
              <a:buClr>
                <a:srgbClr val="5A575F"/>
              </a:buClr>
              <a:buSzPts val="2400"/>
            </a:pPr>
            <a:r>
              <a:rPr lang="en-US" sz="2200">
                <a:highlight>
                  <a:srgbClr val="FFFFFF"/>
                </a:highlight>
              </a:rPr>
              <a:t>Which learning goals have or have not been met? Why?</a:t>
            </a:r>
          </a:p>
          <a:p>
            <a:pPr marL="419100" lvl="0" indent="-342900" algn="l" rtl="0">
              <a:lnSpc>
                <a:spcPct val="100000"/>
              </a:lnSpc>
              <a:spcBef>
                <a:spcPts val="0"/>
              </a:spcBef>
              <a:spcAft>
                <a:spcPts val="0"/>
              </a:spcAft>
              <a:buClr>
                <a:srgbClr val="5A575F"/>
              </a:buClr>
              <a:buSzPts val="2400"/>
            </a:pPr>
            <a:r>
              <a:rPr lang="en-US" sz="2200">
                <a:highlight>
                  <a:srgbClr val="FFFFFF"/>
                </a:highlight>
              </a:rPr>
              <a:t>What are our next steps to move learning forward?</a:t>
            </a:r>
          </a:p>
        </p:txBody>
      </p:sp>
      <p:sp>
        <p:nvSpPr>
          <p:cNvPr id="5" name="TextBox 4">
            <a:extLst>
              <a:ext uri="{FF2B5EF4-FFF2-40B4-BE49-F238E27FC236}">
                <a16:creationId xmlns:a16="http://schemas.microsoft.com/office/drawing/2014/main" id="{08530353-2826-FEE0-5854-C16B8577117A}"/>
              </a:ext>
            </a:extLst>
          </p:cNvPr>
          <p:cNvSpPr txBox="1"/>
          <p:nvPr/>
        </p:nvSpPr>
        <p:spPr>
          <a:xfrm>
            <a:off x="902944" y="4674181"/>
            <a:ext cx="8065008" cy="276999"/>
          </a:xfrm>
          <a:prstGeom prst="rect">
            <a:avLst/>
          </a:prstGeom>
          <a:noFill/>
        </p:spPr>
        <p:txBody>
          <a:bodyPr wrap="square" lIns="91440" tIns="45720" rIns="91440" bIns="45720" anchor="t">
            <a:spAutoFit/>
          </a:bodyPr>
          <a:lstStyle/>
          <a:p>
            <a:pPr algn="r"/>
            <a:r>
              <a:rPr lang="en-US" sz="1200">
                <a:latin typeface="+mn-lt"/>
                <a:cs typeface="Calibri" panose="020F0502020204030204" pitchFamily="34" charset="0"/>
              </a:rPr>
              <a:t>(Sloper et al., 2021)</a:t>
            </a:r>
            <a:endParaRPr lang="pt-BR" sz="1200">
              <a:latin typeface="+mn-lt"/>
              <a:cs typeface="Calibri" panose="020F0502020204030204" pitchFamily="34" charset="0"/>
            </a:endParaRPr>
          </a:p>
        </p:txBody>
      </p:sp>
    </p:spTree>
    <p:extLst>
      <p:ext uri="{BB962C8B-B14F-4D97-AF65-F5344CB8AC3E}">
        <p14:creationId xmlns:p14="http://schemas.microsoft.com/office/powerpoint/2010/main" val="28450991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g2c81d1cd0df_0_8"/>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0"/>
              </a:spcBef>
              <a:spcAft>
                <a:spcPts val="0"/>
              </a:spcAft>
              <a:buSzPct val="111111"/>
              <a:buNone/>
            </a:pPr>
            <a:r>
              <a:rPr lang="en" sz="3600"/>
              <a:t>Team Communication Tools</a:t>
            </a:r>
            <a:endParaRPr sz="3600"/>
          </a:p>
        </p:txBody>
      </p:sp>
      <p:sp>
        <p:nvSpPr>
          <p:cNvPr id="803" name="Google Shape;803;g2c81d1cd0df_0_8"/>
          <p:cNvSpPr txBox="1">
            <a:spLocks noGrp="1"/>
          </p:cNvSpPr>
          <p:nvPr>
            <p:ph idx="1"/>
          </p:nvPr>
        </p:nvSpPr>
        <p:spPr>
          <a:xfrm>
            <a:off x="937654" y="1005840"/>
            <a:ext cx="3419935" cy="3440036"/>
          </a:xfrm>
          <a:prstGeom prst="rect">
            <a:avLst/>
          </a:prstGeom>
          <a:noFill/>
          <a:ln>
            <a:noFill/>
          </a:ln>
        </p:spPr>
        <p:txBody>
          <a:bodyPr spcFirstLastPara="1" wrap="square" lIns="91425" tIns="91425" rIns="91425" bIns="91425" anchor="t" anchorCtr="0">
            <a:normAutofit fontScale="85000" lnSpcReduction="20000"/>
          </a:bodyPr>
          <a:lstStyle/>
          <a:p>
            <a:pPr marL="0" lvl="0" indent="0" algn="l" rtl="0">
              <a:lnSpc>
                <a:spcPct val="115000"/>
              </a:lnSpc>
              <a:spcBef>
                <a:spcPts val="0"/>
              </a:spcBef>
              <a:spcAft>
                <a:spcPts val="0"/>
              </a:spcAft>
              <a:buSzPts val="1400"/>
              <a:buNone/>
            </a:pPr>
            <a:r>
              <a:rPr lang="en-US" sz="2600">
                <a:solidFill>
                  <a:srgbClr val="F26D65"/>
                </a:solidFill>
              </a:rPr>
              <a:t>         </a:t>
            </a:r>
            <a:r>
              <a:rPr lang="en-US" sz="2600" b="1">
                <a:solidFill>
                  <a:srgbClr val="F26D65"/>
                </a:solidFill>
              </a:rPr>
              <a:t>     Internal</a:t>
            </a:r>
          </a:p>
          <a:p>
            <a:pPr marL="457200" lvl="0" indent="-337065" algn="l" rtl="0">
              <a:lnSpc>
                <a:spcPct val="115000"/>
              </a:lnSpc>
              <a:spcBef>
                <a:spcPts val="1000"/>
              </a:spcBef>
              <a:spcAft>
                <a:spcPts val="0"/>
              </a:spcAft>
              <a:buSzPts val="1708"/>
            </a:pPr>
            <a:r>
              <a:rPr lang="en"/>
              <a:t>Face-to-face team meetings</a:t>
            </a:r>
            <a:endParaRPr/>
          </a:p>
          <a:p>
            <a:pPr marL="457200" lvl="0" indent="-337065" algn="l" rtl="0">
              <a:lnSpc>
                <a:spcPct val="115000"/>
              </a:lnSpc>
              <a:spcBef>
                <a:spcPts val="1000"/>
              </a:spcBef>
              <a:spcAft>
                <a:spcPts val="0"/>
              </a:spcAft>
              <a:buSzPts val="1708"/>
            </a:pPr>
            <a:r>
              <a:rPr lang="en-US"/>
              <a:t>Online meetings</a:t>
            </a:r>
          </a:p>
          <a:p>
            <a:pPr marL="457200" lvl="0" indent="-337065" algn="l" rtl="0">
              <a:lnSpc>
                <a:spcPct val="115000"/>
              </a:lnSpc>
              <a:spcBef>
                <a:spcPts val="1000"/>
              </a:spcBef>
              <a:spcAft>
                <a:spcPts val="0"/>
              </a:spcAft>
              <a:buSzPts val="1708"/>
            </a:pPr>
            <a:r>
              <a:rPr lang="en-US"/>
              <a:t>Email</a:t>
            </a:r>
          </a:p>
          <a:p>
            <a:pPr marL="457200" lvl="0" indent="-337065" algn="l" rtl="0">
              <a:lnSpc>
                <a:spcPct val="115000"/>
              </a:lnSpc>
              <a:spcBef>
                <a:spcPts val="1000"/>
              </a:spcBef>
              <a:spcAft>
                <a:spcPts val="0"/>
              </a:spcAft>
              <a:buSzPts val="1708"/>
            </a:pPr>
            <a:r>
              <a:rPr lang="en-US"/>
              <a:t>File storage system</a:t>
            </a:r>
          </a:p>
          <a:p>
            <a:pPr marL="457200" lvl="0" indent="-337065" algn="l" rtl="0">
              <a:lnSpc>
                <a:spcPct val="115000"/>
              </a:lnSpc>
              <a:spcBef>
                <a:spcPts val="1000"/>
              </a:spcBef>
              <a:spcAft>
                <a:spcPts val="0"/>
              </a:spcAft>
              <a:buSzPts val="1708"/>
            </a:pPr>
            <a:r>
              <a:rPr lang="en-US"/>
              <a:t>Shared calendar</a:t>
            </a:r>
          </a:p>
          <a:p>
            <a:pPr marL="457200" lvl="0" indent="-337065" algn="l" rtl="0">
              <a:lnSpc>
                <a:spcPct val="115000"/>
              </a:lnSpc>
              <a:spcBef>
                <a:spcPts val="1000"/>
              </a:spcBef>
              <a:spcAft>
                <a:spcPts val="0"/>
              </a:spcAft>
              <a:buSzPts val="1708"/>
            </a:pPr>
            <a:r>
              <a:rPr lang="en-US"/>
              <a:t>Chats</a:t>
            </a:r>
          </a:p>
          <a:p>
            <a:pPr marL="457200" lvl="0" indent="-337065" algn="l" rtl="0">
              <a:lnSpc>
                <a:spcPct val="115000"/>
              </a:lnSpc>
              <a:spcBef>
                <a:spcPts val="1000"/>
              </a:spcBef>
              <a:spcAft>
                <a:spcPts val="0"/>
              </a:spcAft>
              <a:buSzPts val="1708"/>
            </a:pPr>
            <a:r>
              <a:rPr lang="en-US"/>
              <a:t>Online workspace</a:t>
            </a:r>
          </a:p>
          <a:p>
            <a:pPr marL="457200" lvl="0" indent="0" algn="l" rtl="0">
              <a:lnSpc>
                <a:spcPct val="115000"/>
              </a:lnSpc>
              <a:spcBef>
                <a:spcPts val="0"/>
              </a:spcBef>
              <a:spcAft>
                <a:spcPts val="0"/>
              </a:spcAft>
              <a:buSzPts val="1400"/>
              <a:buNone/>
            </a:pPr>
            <a:endParaRPr sz="1800"/>
          </a:p>
        </p:txBody>
      </p:sp>
      <p:sp>
        <p:nvSpPr>
          <p:cNvPr id="804" name="Google Shape;804;g2c81d1cd0df_0_8"/>
          <p:cNvSpPr txBox="1">
            <a:spLocks noGrp="1"/>
          </p:cNvSpPr>
          <p:nvPr>
            <p:ph type="body" idx="4294967295"/>
          </p:nvPr>
        </p:nvSpPr>
        <p:spPr>
          <a:xfrm>
            <a:off x="4925149" y="1005840"/>
            <a:ext cx="2270233" cy="3994981"/>
          </a:xfrm>
          <a:prstGeom prst="rect">
            <a:avLst/>
          </a:prstGeom>
          <a:noFill/>
          <a:ln>
            <a:noFill/>
          </a:ln>
        </p:spPr>
        <p:txBody>
          <a:bodyPr spcFirstLastPara="1" wrap="square" lIns="91425" tIns="91425" rIns="91425" bIns="91425" anchor="t" anchorCtr="0">
            <a:normAutofit fontScale="25000" lnSpcReduction="20000"/>
          </a:bodyPr>
          <a:lstStyle/>
          <a:p>
            <a:pPr marL="0" lvl="0" indent="0" algn="l" rtl="0">
              <a:lnSpc>
                <a:spcPct val="115000"/>
              </a:lnSpc>
              <a:spcBef>
                <a:spcPts val="0"/>
              </a:spcBef>
              <a:spcAft>
                <a:spcPts val="0"/>
              </a:spcAft>
              <a:buSzPct val="74290"/>
              <a:buNone/>
            </a:pPr>
            <a:r>
              <a:rPr lang="en" sz="7537">
                <a:solidFill>
                  <a:srgbClr val="F26D65"/>
                </a:solidFill>
              </a:rPr>
              <a:t>     </a:t>
            </a:r>
            <a:r>
              <a:rPr lang="en" sz="7537" b="1">
                <a:solidFill>
                  <a:srgbClr val="F26D65"/>
                </a:solidFill>
              </a:rPr>
              <a:t>   </a:t>
            </a:r>
            <a:r>
              <a:rPr lang="en" sz="9600" b="1">
                <a:solidFill>
                  <a:srgbClr val="F26D65"/>
                </a:solidFill>
              </a:rPr>
              <a:t> External</a:t>
            </a:r>
            <a:endParaRPr lang="en-US" sz="9600" b="1">
              <a:solidFill>
                <a:srgbClr val="F26D65"/>
              </a:solidFill>
            </a:endParaRPr>
          </a:p>
          <a:p>
            <a:pPr marL="457200" lvl="0" indent="-337065" algn="l" rtl="0">
              <a:lnSpc>
                <a:spcPct val="115000"/>
              </a:lnSpc>
              <a:spcBef>
                <a:spcPts val="1000"/>
              </a:spcBef>
              <a:spcAft>
                <a:spcPts val="0"/>
              </a:spcAft>
              <a:buSzPts val="1708"/>
            </a:pPr>
            <a:r>
              <a:rPr lang="en-US" sz="7200"/>
              <a:t>Newsletters</a:t>
            </a:r>
          </a:p>
          <a:p>
            <a:pPr marL="457200" lvl="0" indent="-337065" algn="l" rtl="0">
              <a:lnSpc>
                <a:spcPct val="115000"/>
              </a:lnSpc>
              <a:spcBef>
                <a:spcPts val="1000"/>
              </a:spcBef>
              <a:spcAft>
                <a:spcPts val="0"/>
              </a:spcAft>
              <a:buSzPts val="1708"/>
            </a:pPr>
            <a:r>
              <a:rPr lang="en" sz="7200"/>
              <a:t>Course outlines</a:t>
            </a:r>
          </a:p>
          <a:p>
            <a:pPr marL="457200" lvl="0" indent="-337065" algn="l" rtl="0">
              <a:lnSpc>
                <a:spcPct val="115000"/>
              </a:lnSpc>
              <a:spcBef>
                <a:spcPts val="1000"/>
              </a:spcBef>
              <a:spcAft>
                <a:spcPts val="0"/>
              </a:spcAft>
              <a:buSzPts val="1708"/>
            </a:pPr>
            <a:r>
              <a:rPr lang="en" sz="7200"/>
              <a:t>School website</a:t>
            </a:r>
          </a:p>
          <a:p>
            <a:pPr marL="457200" lvl="0" indent="-337065" algn="l" rtl="0">
              <a:lnSpc>
                <a:spcPct val="115000"/>
              </a:lnSpc>
              <a:spcBef>
                <a:spcPts val="1000"/>
              </a:spcBef>
              <a:spcAft>
                <a:spcPts val="0"/>
              </a:spcAft>
              <a:buSzPts val="1708"/>
            </a:pPr>
            <a:r>
              <a:rPr lang="en" sz="7200"/>
              <a:t>Parent handbook</a:t>
            </a:r>
          </a:p>
          <a:p>
            <a:pPr marL="457200" lvl="0" indent="-337065" algn="l" rtl="0">
              <a:lnSpc>
                <a:spcPct val="115000"/>
              </a:lnSpc>
              <a:spcBef>
                <a:spcPts val="1000"/>
              </a:spcBef>
              <a:spcAft>
                <a:spcPts val="0"/>
              </a:spcAft>
              <a:buSzPts val="1708"/>
            </a:pPr>
            <a:r>
              <a:rPr lang="en" sz="7200"/>
              <a:t>Conferences</a:t>
            </a:r>
          </a:p>
          <a:p>
            <a:pPr marL="457200" lvl="0" indent="-337065" algn="l" rtl="0">
              <a:lnSpc>
                <a:spcPct val="115000"/>
              </a:lnSpc>
              <a:spcBef>
                <a:spcPts val="1000"/>
              </a:spcBef>
              <a:spcAft>
                <a:spcPts val="0"/>
              </a:spcAft>
              <a:buSzPts val="1708"/>
            </a:pPr>
            <a:r>
              <a:rPr lang="en" sz="7200"/>
              <a:t>Email</a:t>
            </a:r>
          </a:p>
          <a:p>
            <a:pPr marL="457200" lvl="0" indent="-337065" algn="l" rtl="0">
              <a:lnSpc>
                <a:spcPct val="115000"/>
              </a:lnSpc>
              <a:spcBef>
                <a:spcPts val="1000"/>
              </a:spcBef>
              <a:spcAft>
                <a:spcPts val="0"/>
              </a:spcAft>
              <a:buSzPts val="1708"/>
            </a:pPr>
            <a:r>
              <a:rPr lang="en" sz="7200"/>
              <a:t>Text</a:t>
            </a:r>
          </a:p>
          <a:p>
            <a:pPr marL="457200" lvl="0" indent="-337065" algn="l" rtl="0">
              <a:lnSpc>
                <a:spcPct val="115000"/>
              </a:lnSpc>
              <a:spcBef>
                <a:spcPts val="1000"/>
              </a:spcBef>
              <a:spcAft>
                <a:spcPts val="0"/>
              </a:spcAft>
              <a:buSzPts val="1708"/>
            </a:pPr>
            <a:r>
              <a:rPr lang="en" sz="7200"/>
              <a:t>Phone</a:t>
            </a:r>
            <a:endParaRPr sz="7200"/>
          </a:p>
          <a:p>
            <a:pPr marL="457200" lvl="0" indent="0" algn="l" rtl="0">
              <a:lnSpc>
                <a:spcPct val="115000"/>
              </a:lnSpc>
              <a:spcBef>
                <a:spcPts val="0"/>
              </a:spcBef>
              <a:spcAft>
                <a:spcPts val="0"/>
              </a:spcAft>
              <a:buSzPct val="147368"/>
              <a:buNone/>
            </a:pPr>
            <a:endParaRPr sz="3800"/>
          </a:p>
          <a:p>
            <a:pPr marL="457200" lvl="0" indent="0" algn="l" rtl="0">
              <a:lnSpc>
                <a:spcPct val="115000"/>
              </a:lnSpc>
              <a:spcBef>
                <a:spcPts val="0"/>
              </a:spcBef>
              <a:spcAft>
                <a:spcPts val="0"/>
              </a:spcAft>
              <a:buSzPct val="147368"/>
              <a:buNone/>
            </a:pPr>
            <a:endParaRPr sz="3800">
              <a:solidFill>
                <a:schemeClr val="dk1"/>
              </a:solidFill>
            </a:endParaRPr>
          </a:p>
          <a:p>
            <a:pPr marL="0" lvl="0" indent="0" algn="ctr" rtl="0">
              <a:lnSpc>
                <a:spcPct val="115000"/>
              </a:lnSpc>
              <a:spcBef>
                <a:spcPts val="0"/>
              </a:spcBef>
              <a:spcAft>
                <a:spcPts val="0"/>
              </a:spcAft>
              <a:buSzPct val="233333"/>
              <a:buNone/>
            </a:pPr>
            <a:endParaRPr sz="2400">
              <a:solidFill>
                <a:schemeClr val="accent1"/>
              </a:solidFill>
            </a:endParaRPr>
          </a:p>
        </p:txBody>
      </p:sp>
      <p:sp>
        <p:nvSpPr>
          <p:cNvPr id="8" name="TextBox 7">
            <a:extLst>
              <a:ext uri="{FF2B5EF4-FFF2-40B4-BE49-F238E27FC236}">
                <a16:creationId xmlns:a16="http://schemas.microsoft.com/office/drawing/2014/main" id="{A353EE91-247A-4683-6B3E-D7D4965B01AD}"/>
              </a:ext>
            </a:extLst>
          </p:cNvPr>
          <p:cNvSpPr txBox="1"/>
          <p:nvPr/>
        </p:nvSpPr>
        <p:spPr>
          <a:xfrm>
            <a:off x="450057" y="4663398"/>
            <a:ext cx="8065008" cy="461665"/>
          </a:xfrm>
          <a:prstGeom prst="rect">
            <a:avLst/>
          </a:prstGeom>
          <a:noFill/>
        </p:spPr>
        <p:txBody>
          <a:bodyPr wrap="square" lIns="91440" tIns="45720" rIns="91440" bIns="45720" anchor="t">
            <a:spAutoFit/>
          </a:bodyPr>
          <a:lstStyle/>
          <a:p>
            <a:pPr algn="r"/>
            <a:r>
              <a:rPr lang="en-US" sz="1200">
                <a:latin typeface="+mn-lt"/>
                <a:cs typeface="Calibri" panose="020F0502020204030204" pitchFamily="34" charset="0"/>
              </a:rPr>
              <a:t>(Bitrix24, 2022; Fellow, 2023)</a:t>
            </a:r>
          </a:p>
          <a:p>
            <a:pPr algn="r"/>
            <a:endParaRPr lang="pt-BR" sz="1200">
              <a:latin typeface="+mn-lt"/>
              <a:cs typeface="Calibri" panose="020F0502020204030204" pitchFamily="34"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43">
          <a:extLst>
            <a:ext uri="{FF2B5EF4-FFF2-40B4-BE49-F238E27FC236}">
              <a16:creationId xmlns:a16="http://schemas.microsoft.com/office/drawing/2014/main" id="{C5B02409-479B-82F8-ABB9-AF0411AB4E58}"/>
            </a:ext>
          </a:extLst>
        </p:cNvPr>
        <p:cNvGrpSpPr/>
        <p:nvPr/>
      </p:nvGrpSpPr>
      <p:grpSpPr>
        <a:xfrm>
          <a:off x="0" y="0"/>
          <a:ext cx="0" cy="0"/>
          <a:chOff x="0" y="0"/>
          <a:chExt cx="0" cy="0"/>
        </a:xfrm>
      </p:grpSpPr>
      <p:sp>
        <p:nvSpPr>
          <p:cNvPr id="745" name="Google Shape;745;g2c81d1cd0df_0_14">
            <a:extLst>
              <a:ext uri="{FF2B5EF4-FFF2-40B4-BE49-F238E27FC236}">
                <a16:creationId xmlns:a16="http://schemas.microsoft.com/office/drawing/2014/main" id="{F8FBC6EC-3733-D04D-42C0-2947B8379E50}"/>
              </a:ext>
            </a:extLst>
          </p:cNvPr>
          <p:cNvSpPr txBox="1">
            <a:spLocks noGrp="1"/>
          </p:cNvSpPr>
          <p:nvPr>
            <p:ph type="body" idx="4294967295"/>
          </p:nvPr>
        </p:nvSpPr>
        <p:spPr>
          <a:xfrm>
            <a:off x="630935" y="1005840"/>
            <a:ext cx="5263237" cy="34163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ct val="88343"/>
              <a:buNone/>
            </a:pPr>
            <a:r>
              <a:rPr lang="en" sz="2800">
                <a:highlight>
                  <a:srgbClr val="FFFFFF"/>
                </a:highlight>
              </a:rPr>
              <a:t>A successful team communication system should be…</a:t>
            </a:r>
            <a:endParaRPr sz="2800">
              <a:highlight>
                <a:srgbClr val="FFFFFF"/>
              </a:highlight>
            </a:endParaRPr>
          </a:p>
          <a:p>
            <a:pPr lvl="1" indent="-358012">
              <a:buClr>
                <a:srgbClr val="4A4D4A"/>
              </a:buClr>
              <a:buSzPct val="100000"/>
              <a:buFont typeface="Arial" panose="020B0604020202020204" pitchFamily="34" charset="0"/>
              <a:buChar char="•"/>
            </a:pPr>
            <a:r>
              <a:rPr lang="en" sz="2800">
                <a:highlight>
                  <a:srgbClr val="FFFFFF"/>
                </a:highlight>
              </a:rPr>
              <a:t>Agreed upon</a:t>
            </a:r>
            <a:endParaRPr sz="2800">
              <a:highlight>
                <a:srgbClr val="FFFFFF"/>
              </a:highlight>
            </a:endParaRPr>
          </a:p>
          <a:p>
            <a:pPr lvl="1" indent="-358012">
              <a:buClr>
                <a:srgbClr val="4A4D4A"/>
              </a:buClr>
              <a:buSzPct val="100000"/>
              <a:buFont typeface="Arial" panose="020B0604020202020204" pitchFamily="34" charset="0"/>
              <a:buChar char="•"/>
            </a:pPr>
            <a:r>
              <a:rPr lang="en" sz="2800">
                <a:highlight>
                  <a:srgbClr val="FFFFFF"/>
                </a:highlight>
              </a:rPr>
              <a:t>Systemized</a:t>
            </a:r>
            <a:endParaRPr sz="2800">
              <a:highlight>
                <a:srgbClr val="FFFFFF"/>
              </a:highlight>
            </a:endParaRPr>
          </a:p>
          <a:p>
            <a:pPr lvl="1" indent="-358012">
              <a:buClr>
                <a:srgbClr val="4A4D4A"/>
              </a:buClr>
              <a:buSzPct val="100000"/>
              <a:buFont typeface="Arial" panose="020B0604020202020204" pitchFamily="34" charset="0"/>
              <a:buChar char="•"/>
            </a:pPr>
            <a:r>
              <a:rPr lang="en" sz="2800">
                <a:highlight>
                  <a:srgbClr val="FFFFFF"/>
                </a:highlight>
              </a:rPr>
              <a:t>Transparent</a:t>
            </a:r>
            <a:endParaRPr sz="8150">
              <a:highlight>
                <a:srgbClr val="FFFFFF"/>
              </a:highlight>
            </a:endParaRPr>
          </a:p>
        </p:txBody>
      </p:sp>
      <p:sp>
        <p:nvSpPr>
          <p:cNvPr id="5" name="Google Shape;770;g26d3a4202e5_0_13">
            <a:extLst>
              <a:ext uri="{FF2B5EF4-FFF2-40B4-BE49-F238E27FC236}">
                <a16:creationId xmlns:a16="http://schemas.microsoft.com/office/drawing/2014/main" id="{7F804B27-CD99-630F-4E02-F350538739B7}"/>
              </a:ext>
            </a:extLst>
          </p:cNvPr>
          <p:cNvSpPr txBox="1">
            <a:spLocks noGrp="1"/>
          </p:cNvSpPr>
          <p:nvPr>
            <p:ph type="title" idx="4294967295"/>
          </p:nvPr>
        </p:nvSpPr>
        <p:spPr>
          <a:xfrm>
            <a:off x="628650" y="273844"/>
            <a:ext cx="6199989" cy="82296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lvl1pPr algn="l" defTabSz="685800" rtl="0" eaLnBrk="1" latinLnBrk="0" hangingPunct="1">
              <a:lnSpc>
                <a:spcPct val="100000"/>
              </a:lnSpc>
              <a:spcBef>
                <a:spcPct val="0"/>
              </a:spcBef>
              <a:buNone/>
              <a:defRPr sz="3300" b="1" kern="1200">
                <a:solidFill>
                  <a:schemeClr val="tx1"/>
                </a:solidFill>
                <a:latin typeface="Aptos" panose="020B0004020202020204" pitchFamily="34" charset="0"/>
                <a:ea typeface="+mj-ea"/>
                <a:cs typeface="+mj-cs"/>
              </a:defRPr>
            </a:lvl1pPr>
          </a:lstStyle>
          <a:p>
            <a:pPr marL="0" marR="0" lvl="0" indent="0" algn="l" defTabSz="685800" rtl="0" eaLnBrk="1" fontAlgn="auto" latinLnBrk="0" hangingPunct="1">
              <a:lnSpc>
                <a:spcPct val="100000"/>
              </a:lnSpc>
              <a:spcBef>
                <a:spcPts val="0"/>
              </a:spcBef>
              <a:spcAft>
                <a:spcPts val="0"/>
              </a:spcAft>
              <a:buClrTx/>
              <a:buSzPts val="990"/>
              <a:buFontTx/>
              <a:buNone/>
              <a:tabLst/>
              <a:defRPr/>
            </a:pPr>
            <a:r>
              <a:rPr kumimoji="0" lang="en-US" sz="3200" b="1" i="0" u="none" strike="noStrike" kern="1200" cap="none" spc="0" normalizeH="0" baseline="0" noProof="0">
                <a:ln>
                  <a:noFill/>
                </a:ln>
                <a:solidFill>
                  <a:schemeClr val="tx1"/>
                </a:solidFill>
                <a:effectLst/>
                <a:uLnTx/>
                <a:uFillTx/>
                <a:latin typeface="Aptos" panose="020B0004020202020204" pitchFamily="34" charset="0"/>
                <a:ea typeface="+mj-ea"/>
                <a:cs typeface="+mj-cs"/>
                <a:sym typeface="Arial"/>
              </a:rPr>
              <a:t>Team Communication</a:t>
            </a:r>
          </a:p>
        </p:txBody>
      </p:sp>
      <p:sp>
        <p:nvSpPr>
          <p:cNvPr id="8" name="TextBox 7">
            <a:extLst>
              <a:ext uri="{FF2B5EF4-FFF2-40B4-BE49-F238E27FC236}">
                <a16:creationId xmlns:a16="http://schemas.microsoft.com/office/drawing/2014/main" id="{EFC9B6EA-E3CF-AD18-1458-F54FB6212D52}"/>
              </a:ext>
            </a:extLst>
          </p:cNvPr>
          <p:cNvSpPr txBox="1"/>
          <p:nvPr/>
        </p:nvSpPr>
        <p:spPr>
          <a:xfrm>
            <a:off x="913727" y="4684964"/>
            <a:ext cx="8065008" cy="461665"/>
          </a:xfrm>
          <a:prstGeom prst="rect">
            <a:avLst/>
          </a:prstGeom>
          <a:noFill/>
        </p:spPr>
        <p:txBody>
          <a:bodyPr wrap="square" lIns="91440" tIns="45720" rIns="91440" bIns="45720" anchor="t">
            <a:spAutoFit/>
          </a:bodyPr>
          <a:lstStyle/>
          <a:p>
            <a:pPr algn="r">
              <a:buSzPts val="1000"/>
            </a:pPr>
            <a:r>
              <a:rPr lang="en-US" sz="1200">
                <a:latin typeface="+mn-lt"/>
                <a:cs typeface="Calibri" panose="020F0502020204030204" pitchFamily="34" charset="0"/>
              </a:rPr>
              <a:t>(Bloomberg &amp; Pitchford, 2016; BetterHelp Editorial Team, 2025)</a:t>
            </a:r>
            <a:endParaRPr lang="de-DE" sz="1200" b="0" i="0" u="none" strike="noStrike" cap="none">
              <a:solidFill>
                <a:schemeClr val="tx1"/>
              </a:solidFill>
              <a:latin typeface="+mn-lt"/>
              <a:cs typeface="Calibri" panose="020F0502020204030204" pitchFamily="34" charset="0"/>
              <a:sym typeface="Arial"/>
            </a:endParaRPr>
          </a:p>
          <a:p>
            <a:pPr algn="r"/>
            <a:endParaRPr lang="pt-BR" sz="1200">
              <a:latin typeface="+mn-lt"/>
              <a:cs typeface="Calibri" panose="020F0502020204030204" pitchFamily="34" charset="0"/>
            </a:endParaRPr>
          </a:p>
        </p:txBody>
      </p:sp>
      <p:pic>
        <p:nvPicPr>
          <p:cNvPr id="4" name="Graphic 3" descr="Art of a team meeting.">
            <a:extLst>
              <a:ext uri="{FF2B5EF4-FFF2-40B4-BE49-F238E27FC236}">
                <a16:creationId xmlns:a16="http://schemas.microsoft.com/office/drawing/2014/main" id="{C9EBD93F-0F66-B8FD-0A0F-10534F71A0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21697" y="1820411"/>
            <a:ext cx="3557521" cy="1987305"/>
          </a:xfrm>
          <a:prstGeom prst="rect">
            <a:avLst/>
          </a:prstGeom>
        </p:spPr>
      </p:pic>
    </p:spTree>
    <p:extLst>
      <p:ext uri="{BB962C8B-B14F-4D97-AF65-F5344CB8AC3E}">
        <p14:creationId xmlns:p14="http://schemas.microsoft.com/office/powerpoint/2010/main" val="17291177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Google Shape;810;g26d2451a88c_0_0"/>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3600"/>
              <a:t>Team Communication System</a:t>
            </a:r>
            <a:endParaRPr sz="3600"/>
          </a:p>
        </p:txBody>
      </p:sp>
      <p:sp>
        <p:nvSpPr>
          <p:cNvPr id="811" name="Google Shape;811;g26d2451a88c_0_0"/>
          <p:cNvSpPr txBox="1">
            <a:spLocks noGrp="1"/>
          </p:cNvSpPr>
          <p:nvPr>
            <p:ph idx="1"/>
          </p:nvPr>
        </p:nvSpPr>
        <p:spPr>
          <a:xfrm>
            <a:off x="628650" y="1005840"/>
            <a:ext cx="7886700" cy="3054191"/>
          </a:xfrm>
          <a:prstGeom prst="rect">
            <a:avLst/>
          </a:prstGeom>
          <a:noFill/>
          <a:ln>
            <a:noFill/>
          </a:ln>
        </p:spPr>
        <p:txBody>
          <a:bodyPr spcFirstLastPara="1" wrap="square" lIns="91425" tIns="91425" rIns="91425" bIns="91425" anchor="t" anchorCtr="0">
            <a:normAutofit fontScale="92500"/>
          </a:bodyPr>
          <a:lstStyle/>
          <a:p>
            <a:pPr marL="457200" lvl="0" indent="-355600" algn="l" rtl="0">
              <a:lnSpc>
                <a:spcPct val="115000"/>
              </a:lnSpc>
              <a:spcBef>
                <a:spcPts val="0"/>
              </a:spcBef>
              <a:spcAft>
                <a:spcPts val="0"/>
              </a:spcAft>
              <a:buSzPct val="100000"/>
            </a:pPr>
            <a:r>
              <a:rPr lang="en" sz="2400"/>
              <a:t>Reflect on all team stakeholders that need team information </a:t>
            </a:r>
          </a:p>
          <a:p>
            <a:pPr marL="457200" lvl="0" indent="-355600" algn="l" rtl="0">
              <a:lnSpc>
                <a:spcPct val="115000"/>
              </a:lnSpc>
              <a:spcBef>
                <a:spcPts val="0"/>
              </a:spcBef>
              <a:spcAft>
                <a:spcPts val="0"/>
              </a:spcAft>
              <a:buSzPct val="100000"/>
            </a:pPr>
            <a:r>
              <a:rPr lang="en" sz="2400"/>
              <a:t>Sketch out your communication network illustrating connections</a:t>
            </a:r>
            <a:endParaRPr sz="2400"/>
          </a:p>
          <a:p>
            <a:pPr marL="457200" lvl="0" indent="-355600" algn="l" rtl="0">
              <a:lnSpc>
                <a:spcPct val="115000"/>
              </a:lnSpc>
              <a:spcBef>
                <a:spcPts val="1000"/>
              </a:spcBef>
              <a:spcAft>
                <a:spcPts val="0"/>
              </a:spcAft>
              <a:buSzPct val="100000"/>
            </a:pPr>
            <a:r>
              <a:rPr lang="en" sz="2400"/>
              <a:t>List tools your team uses for communicating </a:t>
            </a:r>
            <a:endParaRPr sz="2400"/>
          </a:p>
          <a:p>
            <a:pPr marL="457200" lvl="0" indent="-355600" algn="l" rtl="0">
              <a:lnSpc>
                <a:spcPct val="115000"/>
              </a:lnSpc>
              <a:spcBef>
                <a:spcPts val="1000"/>
              </a:spcBef>
              <a:spcAft>
                <a:spcPts val="1000"/>
              </a:spcAft>
              <a:buSzPct val="100000"/>
            </a:pPr>
            <a:r>
              <a:rPr lang="en" sz="2400"/>
              <a:t>List the type of information usually shared with each connection</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76"/>
        <p:cNvGrpSpPr/>
        <p:nvPr/>
      </p:nvGrpSpPr>
      <p:grpSpPr>
        <a:xfrm>
          <a:off x="0" y="0"/>
          <a:ext cx="0" cy="0"/>
          <a:chOff x="0" y="0"/>
          <a:chExt cx="0" cy="0"/>
        </a:xfrm>
      </p:grpSpPr>
      <p:sp>
        <p:nvSpPr>
          <p:cNvPr id="277" name="Google Shape;277;p53"/>
          <p:cNvSpPr txBox="1">
            <a:spLocks noGrp="1"/>
          </p:cNvSpPr>
          <p:nvPr>
            <p:ph type="title"/>
          </p:nvPr>
        </p:nvSpPr>
        <p:spPr>
          <a:xfrm>
            <a:off x="128588" y="66675"/>
            <a:ext cx="7886700" cy="615315"/>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sz="2400">
                <a:solidFill>
                  <a:srgbClr val="A5A5A5"/>
                </a:solidFill>
              </a:rPr>
              <a:t>Hidden Slide #6</a:t>
            </a:r>
            <a:endParaRPr/>
          </a:p>
        </p:txBody>
      </p:sp>
      <p:sp>
        <p:nvSpPr>
          <p:cNvPr id="278" name="Google Shape;278;p53"/>
          <p:cNvSpPr txBox="1">
            <a:spLocks noGrp="1"/>
          </p:cNvSpPr>
          <p:nvPr>
            <p:ph idx="1"/>
          </p:nvPr>
        </p:nvSpPr>
        <p:spPr>
          <a:xfrm>
            <a:off x="630936" y="731520"/>
            <a:ext cx="8386800" cy="3869186"/>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Aft>
                <a:spcPts val="0"/>
              </a:spcAft>
              <a:buSzPct val="85714"/>
              <a:buNone/>
            </a:pPr>
            <a:r>
              <a:rPr lang="en" b="1"/>
              <a:t>Handouts </a:t>
            </a:r>
            <a:endParaRPr b="1"/>
          </a:p>
          <a:p>
            <a:pPr marL="457200" lvl="0" indent="-317182" algn="l" rtl="0">
              <a:lnSpc>
                <a:spcPct val="115000"/>
              </a:lnSpc>
              <a:spcAft>
                <a:spcPts val="0"/>
              </a:spcAft>
              <a:buSzPct val="100000"/>
            </a:pPr>
            <a:r>
              <a:rPr lang="en" sz="1800"/>
              <a:t>CT 1.1, Collaborative Teams Infographic</a:t>
            </a:r>
            <a:endParaRPr/>
          </a:p>
          <a:p>
            <a:pPr marL="457200" lvl="0" indent="-317182" algn="l" rtl="0">
              <a:lnSpc>
                <a:spcPct val="115000"/>
              </a:lnSpc>
              <a:spcAft>
                <a:spcPts val="0"/>
              </a:spcAft>
              <a:buSzPct val="100000"/>
            </a:pPr>
            <a:r>
              <a:rPr lang="en" sz="1800"/>
              <a:t>CT 1.2, Collaborative Teams Practice Profile</a:t>
            </a:r>
            <a:endParaRPr/>
          </a:p>
          <a:p>
            <a:pPr marL="457200" lvl="0" indent="-317182" algn="l" rtl="0">
              <a:lnSpc>
                <a:spcPct val="115000"/>
              </a:lnSpc>
              <a:spcAft>
                <a:spcPts val="0"/>
              </a:spcAft>
              <a:buSzPct val="100000"/>
            </a:pPr>
            <a:r>
              <a:rPr lang="en" sz="1800"/>
              <a:t>CT 1.3, Collaborative Teams Key Terms</a:t>
            </a:r>
            <a:endParaRPr sz="1800"/>
          </a:p>
          <a:p>
            <a:pPr marL="457200" lvl="0" indent="-317182" algn="l" rtl="0">
              <a:lnSpc>
                <a:spcPct val="115000"/>
              </a:lnSpc>
              <a:spcAft>
                <a:spcPts val="0"/>
              </a:spcAft>
              <a:buSzPct val="100000"/>
            </a:pPr>
            <a:r>
              <a:rPr lang="en" sz="1800"/>
              <a:t>CT 1.4, Mindframes for High Impact Teams</a:t>
            </a:r>
            <a:endParaRPr sz="1800"/>
          </a:p>
          <a:p>
            <a:pPr marL="457200" lvl="0" indent="-317182" algn="l" rtl="0">
              <a:lnSpc>
                <a:spcPct val="115000"/>
              </a:lnSpc>
              <a:spcAft>
                <a:spcPts val="0"/>
              </a:spcAft>
              <a:buSzPct val="100000"/>
            </a:pPr>
            <a:r>
              <a:rPr lang="en" sz="1800"/>
              <a:t>CT 1.5, Team Trust Survey</a:t>
            </a:r>
            <a:endParaRPr sz="1800"/>
          </a:p>
          <a:p>
            <a:pPr marL="457200" lvl="0" indent="-317182" algn="l" rtl="0">
              <a:lnSpc>
                <a:spcPct val="115000"/>
              </a:lnSpc>
              <a:spcAft>
                <a:spcPts val="0"/>
              </a:spcAft>
              <a:buSzPct val="100000"/>
            </a:pPr>
            <a:r>
              <a:rPr lang="en" sz="1800"/>
              <a:t>CT 1.6, Culture of Collective Responsibility Checklist</a:t>
            </a:r>
            <a:endParaRPr sz="1800"/>
          </a:p>
          <a:p>
            <a:pPr marL="457200" lvl="0" indent="-317182" algn="l" rtl="0">
              <a:lnSpc>
                <a:spcPct val="115000"/>
              </a:lnSpc>
              <a:spcAft>
                <a:spcPts val="0"/>
              </a:spcAft>
              <a:buSzPct val="100000"/>
            </a:pPr>
            <a:r>
              <a:rPr lang="en" sz="1800"/>
              <a:t>CT 1.7, Next Steps Action Plan, Part 1</a:t>
            </a:r>
            <a:endParaRPr sz="1800"/>
          </a:p>
          <a:p>
            <a:pPr marL="457200" lvl="0" indent="0" algn="l" rtl="0">
              <a:spcAft>
                <a:spcPts val="0"/>
              </a:spcAft>
              <a:buNone/>
            </a:pPr>
            <a:endParaRPr sz="1100">
              <a:solidFill>
                <a:schemeClr val="dk1"/>
              </a:solidFill>
            </a:endParaRPr>
          </a:p>
          <a:p>
            <a:pPr marL="457200" lvl="0" indent="0" algn="l" rtl="0">
              <a:lnSpc>
                <a:spcPct val="115000"/>
              </a:lnSpc>
              <a:spcAft>
                <a:spcPts val="0"/>
              </a:spcAft>
              <a:buNone/>
            </a:pPr>
            <a:endParaRPr sz="1800"/>
          </a:p>
          <a:p>
            <a:pPr marL="0" lvl="0" indent="0" algn="l" rtl="0">
              <a:lnSpc>
                <a:spcPct val="115000"/>
              </a:lnSpc>
              <a:spcBef>
                <a:spcPts val="450"/>
              </a:spcBef>
              <a:spcAft>
                <a:spcPts val="450"/>
              </a:spcAft>
              <a:buSzPct val="85714"/>
              <a:buNone/>
            </a:pP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Google Shape;817;g26d8723cbc8_0_0"/>
          <p:cNvSpPr txBox="1">
            <a:spLocks noGrp="1"/>
          </p:cNvSpPr>
          <p:nvPr>
            <p:ph type="title"/>
          </p:nvPr>
        </p:nvSpPr>
        <p:spPr>
          <a:xfrm>
            <a:off x="234892" y="273845"/>
            <a:ext cx="5437246" cy="822960"/>
          </a:xfrm>
        </p:spPr>
        <p:txBody>
          <a:bodyPr spcFirstLastPara="1" lIns="91425" tIns="91425" rIns="91425" bIns="91425" anchor="ctr" anchorCtr="0">
            <a:normAutofit/>
          </a:bodyPr>
          <a:lstStyle/>
          <a:p>
            <a:pPr marL="0" lvl="0" indent="0" rtl="0">
              <a:spcBef>
                <a:spcPts val="0"/>
              </a:spcBef>
              <a:spcAft>
                <a:spcPts val="0"/>
              </a:spcAft>
              <a:buSzPts val="3111"/>
              <a:buNone/>
            </a:pPr>
            <a:r>
              <a:rPr lang="en-US"/>
              <a:t>Reflecting on </a:t>
            </a:r>
            <a:r>
              <a:rPr lang="en-US">
                <a:solidFill>
                  <a:srgbClr val="00A89E"/>
                </a:solidFill>
              </a:rPr>
              <a:t>Communication</a:t>
            </a:r>
          </a:p>
        </p:txBody>
      </p:sp>
      <p:sp>
        <p:nvSpPr>
          <p:cNvPr id="818" name="Google Shape;818;g26d8723cbc8_0_0"/>
          <p:cNvSpPr txBox="1">
            <a:spLocks noGrp="1"/>
          </p:cNvSpPr>
          <p:nvPr>
            <p:ph idx="1"/>
          </p:nvPr>
        </p:nvSpPr>
        <p:spPr>
          <a:xfrm>
            <a:off x="234892" y="1005840"/>
            <a:ext cx="5310231" cy="3581574"/>
          </a:xfrm>
        </p:spPr>
        <p:txBody>
          <a:bodyPr spcFirstLastPara="1" lIns="91425" tIns="91425" rIns="91425" bIns="91425" anchorCtr="0">
            <a:noAutofit/>
          </a:bodyPr>
          <a:lstStyle/>
          <a:p>
            <a:pPr marL="342900" lvl="0" indent="-342900" rtl="0">
              <a:lnSpc>
                <a:spcPct val="110000"/>
              </a:lnSpc>
              <a:spcAft>
                <a:spcPts val="600"/>
              </a:spcAft>
              <a:buSzPct val="108108"/>
            </a:pPr>
            <a:r>
              <a:rPr lang="en-US"/>
              <a:t>How does effective team communication impact collaboration and overall team success? </a:t>
            </a:r>
          </a:p>
          <a:p>
            <a:pPr marL="342900" lvl="0" indent="-342900" rtl="0">
              <a:lnSpc>
                <a:spcPct val="110000"/>
              </a:lnSpc>
              <a:spcAft>
                <a:spcPts val="600"/>
              </a:spcAft>
              <a:buSzPct val="108108"/>
            </a:pPr>
            <a:r>
              <a:rPr lang="en-US"/>
              <a:t>What key characteristics define a strong and engaging team communication system? </a:t>
            </a:r>
          </a:p>
          <a:p>
            <a:pPr marL="342900" lvl="0" indent="-342900" rtl="0">
              <a:lnSpc>
                <a:spcPct val="110000"/>
              </a:lnSpc>
              <a:spcAft>
                <a:spcPts val="600"/>
              </a:spcAft>
              <a:buSzPct val="108108"/>
            </a:pPr>
            <a:r>
              <a:rPr lang="en-US"/>
              <a:t>In what ways does social perceptiveness enhance teamwork and decision making? </a:t>
            </a:r>
          </a:p>
          <a:p>
            <a:pPr marL="342900" lvl="0" indent="-342900" rtl="0">
              <a:lnSpc>
                <a:spcPct val="110000"/>
              </a:lnSpc>
              <a:spcAft>
                <a:spcPts val="600"/>
              </a:spcAft>
              <a:buSzPct val="108108"/>
            </a:pPr>
            <a:r>
              <a:rPr lang="en-US"/>
              <a:t>What strategies, tools, or systems does your team rely on to ensure all stakeholders stay informed and engaged. </a:t>
            </a:r>
          </a:p>
        </p:txBody>
      </p:sp>
      <p:pic>
        <p:nvPicPr>
          <p:cNvPr id="819" name="Google Shape;819;g26d8723cbc8_0_0">
            <a:extLst>
              <a:ext uri="{C183D7F6-B498-43B3-948B-1728B52AA6E4}">
                <adec:decorative xmlns:adec="http://schemas.microsoft.com/office/drawing/2017/decorative" val="1"/>
              </a:ext>
            </a:extLst>
          </p:cNvPr>
          <p:cNvPicPr preferRelativeResize="0"/>
          <p:nvPr/>
        </p:nvPicPr>
        <p:blipFill rotWithShape="1">
          <a:blip r:embed="rId3"/>
          <a:stretch/>
        </p:blipFill>
        <p:spPr>
          <a:xfrm>
            <a:off x="5929313" y="1825650"/>
            <a:ext cx="2664619" cy="1482675"/>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Google Shape;824;g2fc79768898_0_111"/>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3600"/>
              <a:t>Summing it up…</a:t>
            </a:r>
            <a:endParaRPr sz="3600">
              <a:solidFill>
                <a:srgbClr val="00A89E"/>
              </a:solidFill>
            </a:endParaRPr>
          </a:p>
          <a:p>
            <a:pPr marL="0" lvl="0" indent="0" algn="l" rtl="0">
              <a:lnSpc>
                <a:spcPct val="100000"/>
              </a:lnSpc>
              <a:spcBef>
                <a:spcPts val="0"/>
              </a:spcBef>
              <a:spcAft>
                <a:spcPts val="0"/>
              </a:spcAft>
              <a:buSzPts val="2800"/>
              <a:buNone/>
            </a:pPr>
            <a:r>
              <a:rPr lang="en" sz="3200">
                <a:solidFill>
                  <a:srgbClr val="00A89E"/>
                </a:solidFill>
              </a:rPr>
              <a:t>Building a Culture of Collective Responsibility</a:t>
            </a:r>
            <a:endParaRPr sz="3200">
              <a:solidFill>
                <a:srgbClr val="00A89E"/>
              </a:solidFill>
            </a:endParaRPr>
          </a:p>
        </p:txBody>
      </p:sp>
      <p:sp>
        <p:nvSpPr>
          <p:cNvPr id="825" name="Google Shape;825;g2fc79768898_0_111"/>
          <p:cNvSpPr txBox="1">
            <a:spLocks noGrp="1"/>
          </p:cNvSpPr>
          <p:nvPr>
            <p:ph idx="1"/>
          </p:nvPr>
        </p:nvSpPr>
        <p:spPr>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endParaRPr lang="en-US" sz="2200"/>
          </a:p>
          <a:p>
            <a:pPr marL="0" lvl="0" indent="0" algn="l" rtl="0">
              <a:lnSpc>
                <a:spcPct val="115000"/>
              </a:lnSpc>
              <a:spcBef>
                <a:spcPts val="0"/>
              </a:spcBef>
              <a:spcAft>
                <a:spcPts val="0"/>
              </a:spcAft>
              <a:buSzPts val="1800"/>
              <a:buNone/>
            </a:pPr>
            <a:endParaRPr sz="2200"/>
          </a:p>
          <a:p>
            <a:pPr marL="457200" lvl="0" indent="-387350" algn="l" rtl="0">
              <a:spcBef>
                <a:spcPts val="0"/>
              </a:spcBef>
              <a:spcAft>
                <a:spcPts val="0"/>
              </a:spcAft>
              <a:buClr>
                <a:schemeClr val="dk1"/>
              </a:buClr>
              <a:buSzPts val="2500"/>
            </a:pPr>
            <a:r>
              <a:rPr lang="en" sz="2500">
                <a:solidFill>
                  <a:schemeClr val="dk1"/>
                </a:solidFill>
              </a:rPr>
              <a:t>Purpose and goals</a:t>
            </a:r>
            <a:endParaRPr sz="2500">
              <a:solidFill>
                <a:schemeClr val="dk1"/>
              </a:solidFill>
            </a:endParaRPr>
          </a:p>
          <a:p>
            <a:pPr marL="457200" lvl="0" indent="-387350" algn="l" rtl="0">
              <a:spcBef>
                <a:spcPts val="0"/>
              </a:spcBef>
              <a:spcAft>
                <a:spcPts val="0"/>
              </a:spcAft>
              <a:buClr>
                <a:schemeClr val="dk1"/>
              </a:buClr>
              <a:buSzPts val="2500"/>
            </a:pPr>
            <a:r>
              <a:rPr lang="en" sz="2500">
                <a:solidFill>
                  <a:schemeClr val="dk1"/>
                </a:solidFill>
              </a:rPr>
              <a:t>Trust</a:t>
            </a:r>
            <a:endParaRPr sz="2500">
              <a:solidFill>
                <a:schemeClr val="dk1"/>
              </a:solidFill>
            </a:endParaRPr>
          </a:p>
          <a:p>
            <a:pPr marL="457200" lvl="0" indent="-387350" algn="l" rtl="0">
              <a:spcBef>
                <a:spcPts val="0"/>
              </a:spcBef>
              <a:spcAft>
                <a:spcPts val="0"/>
              </a:spcAft>
              <a:buClr>
                <a:schemeClr val="dk1"/>
              </a:buClr>
              <a:buSzPts val="2500"/>
            </a:pPr>
            <a:r>
              <a:rPr lang="en" sz="2500">
                <a:solidFill>
                  <a:schemeClr val="dk1"/>
                </a:solidFill>
              </a:rPr>
              <a:t>Communication</a:t>
            </a:r>
            <a:endParaRPr sz="3100"/>
          </a:p>
        </p:txBody>
      </p:sp>
      <p:pic>
        <p:nvPicPr>
          <p:cNvPr id="4" name="Graphic 3" descr="Art of a team meeting.">
            <a:extLst>
              <a:ext uri="{FF2B5EF4-FFF2-40B4-BE49-F238E27FC236}">
                <a16:creationId xmlns:a16="http://schemas.microsoft.com/office/drawing/2014/main" id="{E56FF789-7C40-4414-18A1-549735D9B0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30117" y="2727246"/>
            <a:ext cx="4297191" cy="1946794"/>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g2fc79768898_0_228"/>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ct val="103703"/>
              <a:buNone/>
            </a:pPr>
            <a:r>
              <a:rPr lang="en" sz="4000"/>
              <a:t>Part 1: </a:t>
            </a:r>
            <a:r>
              <a:rPr lang="en" sz="4000">
                <a:solidFill>
                  <a:schemeClr val="accent1"/>
                </a:solidFill>
              </a:rPr>
              <a:t>Essential Questions </a:t>
            </a:r>
            <a:endParaRPr sz="4000"/>
          </a:p>
        </p:txBody>
      </p:sp>
      <p:sp>
        <p:nvSpPr>
          <p:cNvPr id="833" name="Google Shape;833;g2fc79768898_0_228"/>
          <p:cNvSpPr txBox="1">
            <a:spLocks noGrp="1"/>
          </p:cNvSpPr>
          <p:nvPr>
            <p:ph idx="1"/>
          </p:nvPr>
        </p:nvSpPr>
        <p:spPr>
          <a:prstGeom prst="rect">
            <a:avLst/>
          </a:prstGeom>
          <a:noFill/>
          <a:ln>
            <a:noFill/>
          </a:ln>
        </p:spPr>
        <p:txBody>
          <a:bodyPr spcFirstLastPara="1" wrap="square" lIns="91425" tIns="91425" rIns="91425" bIns="91425" anchor="t" anchorCtr="0">
            <a:noAutofit/>
          </a:bodyPr>
          <a:lstStyle/>
          <a:p>
            <a:pPr marL="457200" lvl="0" indent="-353377" algn="l" rtl="0">
              <a:lnSpc>
                <a:spcPct val="100000"/>
              </a:lnSpc>
              <a:spcBef>
                <a:spcPts val="0"/>
              </a:spcBef>
              <a:spcAft>
                <a:spcPts val="0"/>
              </a:spcAft>
              <a:buSzPts val="1965"/>
              <a:buFont typeface="Arial" panose="020B0604020202020204" pitchFamily="34" charset="0"/>
              <a:buChar char="•"/>
            </a:pPr>
            <a:r>
              <a:rPr lang="en" sz="2242"/>
              <a:t>Why is building a culture of shared responsibility so important for developing effective teams?</a:t>
            </a:r>
            <a:endParaRPr sz="1965"/>
          </a:p>
          <a:p>
            <a:pPr marL="457200" lvl="0" indent="-353377" algn="l" rtl="0">
              <a:lnSpc>
                <a:spcPct val="100000"/>
              </a:lnSpc>
              <a:spcBef>
                <a:spcPts val="450"/>
              </a:spcBef>
              <a:spcAft>
                <a:spcPts val="0"/>
              </a:spcAft>
              <a:buSzPts val="1965"/>
              <a:buFont typeface="Arial" panose="020B0604020202020204" pitchFamily="34" charset="0"/>
              <a:buChar char="•"/>
            </a:pPr>
            <a:r>
              <a:rPr lang="en" sz="2242"/>
              <a:t>What common beliefs should be shared by all team members?</a:t>
            </a:r>
            <a:endParaRPr sz="1965"/>
          </a:p>
          <a:p>
            <a:pPr marL="457200" lvl="0" indent="-353377" algn="l" rtl="0">
              <a:lnSpc>
                <a:spcPct val="115000"/>
              </a:lnSpc>
              <a:spcBef>
                <a:spcPts val="450"/>
              </a:spcBef>
              <a:spcAft>
                <a:spcPts val="0"/>
              </a:spcAft>
              <a:buSzPts val="1965"/>
              <a:buFont typeface="Arial" panose="020B0604020202020204" pitchFamily="34" charset="0"/>
              <a:buChar char="•"/>
            </a:pPr>
            <a:r>
              <a:rPr lang="en" sz="2242"/>
              <a:t>Why should team goals and decisions be based on data?</a:t>
            </a:r>
            <a:endParaRPr sz="1965"/>
          </a:p>
          <a:p>
            <a:pPr marL="457200" lvl="0" indent="-353377" algn="l" rtl="0">
              <a:lnSpc>
                <a:spcPct val="115000"/>
              </a:lnSpc>
              <a:spcBef>
                <a:spcPts val="450"/>
              </a:spcBef>
              <a:spcAft>
                <a:spcPts val="0"/>
              </a:spcAft>
              <a:buSzPts val="1965"/>
              <a:buFont typeface="Arial" panose="020B0604020202020204" pitchFamily="34" charset="0"/>
              <a:buChar char="•"/>
            </a:pPr>
            <a:r>
              <a:rPr lang="en" sz="2242"/>
              <a:t>How can team trust and confidence be built?</a:t>
            </a:r>
            <a:endParaRPr sz="1965"/>
          </a:p>
          <a:p>
            <a:pPr marL="457200" lvl="0" indent="-353377" algn="l" rtl="0">
              <a:lnSpc>
                <a:spcPct val="100000"/>
              </a:lnSpc>
              <a:spcBef>
                <a:spcPts val="450"/>
              </a:spcBef>
              <a:spcAft>
                <a:spcPts val="0"/>
              </a:spcAft>
              <a:buSzPts val="1965"/>
              <a:buFont typeface="Arial" panose="020B0604020202020204" pitchFamily="34" charset="0"/>
              <a:buChar char="•"/>
            </a:pPr>
            <a:r>
              <a:rPr lang="en" sz="2242"/>
              <a:t>What are the characteristics of an effective team communication system?</a:t>
            </a:r>
            <a:endParaRPr sz="1965"/>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Google Shape;838;p54"/>
          <p:cNvSpPr txBox="1">
            <a:spLocks noGrp="1"/>
          </p:cNvSpPr>
          <p:nvPr>
            <p:ph type="title" idx="4294967295"/>
          </p:nvPr>
        </p:nvSpPr>
        <p:spPr>
          <a:xfrm>
            <a:off x="252248" y="274638"/>
            <a:ext cx="7634451" cy="822325"/>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Is Your Team Building a Culture of Collective Responsibility?</a:t>
            </a:r>
            <a:endParaRPr/>
          </a:p>
        </p:txBody>
      </p:sp>
      <p:sp>
        <p:nvSpPr>
          <p:cNvPr id="839" name="Google Shape;839;p54"/>
          <p:cNvSpPr txBox="1">
            <a:spLocks noGrp="1"/>
          </p:cNvSpPr>
          <p:nvPr>
            <p:ph idx="4294967295"/>
          </p:nvPr>
        </p:nvSpPr>
        <p:spPr>
          <a:xfrm>
            <a:off x="176574" y="1286500"/>
            <a:ext cx="4773798" cy="305435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pPr>
            <a:r>
              <a:rPr lang="en" sz="2000"/>
              <a:t>Ask each team member to reflect on the items and place a checkmark by those they believe are strengths for their team.</a:t>
            </a:r>
            <a:endParaRPr sz="2000"/>
          </a:p>
          <a:p>
            <a:pPr marL="457200" lvl="0" indent="-342900" algn="l" rtl="0">
              <a:lnSpc>
                <a:spcPct val="100000"/>
              </a:lnSpc>
              <a:spcBef>
                <a:spcPts val="1000"/>
              </a:spcBef>
              <a:spcAft>
                <a:spcPts val="0"/>
              </a:spcAft>
              <a:buSzPts val="1800"/>
            </a:pPr>
            <a:r>
              <a:rPr lang="en" sz="2000"/>
              <a:t>The team then engages in collaborative discussion to identify and prioritize areas that have not been checked and need improvement.</a:t>
            </a:r>
            <a:endParaRPr sz="2000"/>
          </a:p>
          <a:p>
            <a:pPr marL="457200" lvl="0" indent="-342900" algn="l" rtl="0">
              <a:lnSpc>
                <a:spcPct val="100000"/>
              </a:lnSpc>
              <a:spcBef>
                <a:spcPts val="1000"/>
              </a:spcBef>
              <a:spcAft>
                <a:spcPts val="1000"/>
              </a:spcAft>
              <a:buSzPts val="1800"/>
            </a:pPr>
            <a:r>
              <a:rPr lang="en" sz="2000"/>
              <a:t>Data and discussion are then used to guide action planning.</a:t>
            </a:r>
            <a:endParaRPr sz="2000"/>
          </a:p>
        </p:txBody>
      </p:sp>
      <p:pic>
        <p:nvPicPr>
          <p:cNvPr id="3" name="Picture 2" descr="Screenshot of the Culture of Collective Responsibility Checklist handout. ">
            <a:extLst>
              <a:ext uri="{FF2B5EF4-FFF2-40B4-BE49-F238E27FC236}">
                <a16:creationId xmlns:a16="http://schemas.microsoft.com/office/drawing/2014/main" id="{7E1401C2-9BA9-4BA1-57E8-5F7A6C38D234}"/>
              </a:ext>
            </a:extLst>
          </p:cNvPr>
          <p:cNvPicPr>
            <a:picLocks noChangeAspect="1"/>
          </p:cNvPicPr>
          <p:nvPr/>
        </p:nvPicPr>
        <p:blipFill>
          <a:blip r:embed="rId3"/>
          <a:stretch>
            <a:fillRect/>
          </a:stretch>
        </p:blipFill>
        <p:spPr>
          <a:xfrm>
            <a:off x="5321147" y="868950"/>
            <a:ext cx="3261850" cy="3889450"/>
          </a:xfrm>
          <a:prstGeom prst="rect">
            <a:avLst/>
          </a:prstGeom>
          <a:ln w="28575">
            <a:solidFill>
              <a:schemeClr val="bg2">
                <a:lumMod val="60000"/>
                <a:lumOff val="40000"/>
              </a:schemeClr>
            </a:solid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844">
          <a:extLst>
            <a:ext uri="{FF2B5EF4-FFF2-40B4-BE49-F238E27FC236}">
              <a16:creationId xmlns:a16="http://schemas.microsoft.com/office/drawing/2014/main" id="{765F6BB5-2250-0C3C-5E8D-CA303A8BDAF2}"/>
            </a:ext>
          </a:extLst>
        </p:cNvPr>
        <p:cNvGrpSpPr/>
        <p:nvPr/>
      </p:nvGrpSpPr>
      <p:grpSpPr>
        <a:xfrm>
          <a:off x="0" y="0"/>
          <a:ext cx="0" cy="0"/>
          <a:chOff x="0" y="0"/>
          <a:chExt cx="0" cy="0"/>
        </a:xfrm>
      </p:grpSpPr>
      <p:sp>
        <p:nvSpPr>
          <p:cNvPr id="845" name="Google Shape;845;g26d8723cbc8_0_8">
            <a:extLst>
              <a:ext uri="{FF2B5EF4-FFF2-40B4-BE49-F238E27FC236}">
                <a16:creationId xmlns:a16="http://schemas.microsoft.com/office/drawing/2014/main" id="{3879AC1F-9F3D-DEF4-F599-3E10FF51DED3}"/>
              </a:ext>
            </a:extLst>
          </p:cNvPr>
          <p:cNvSpPr txBox="1">
            <a:spLocks noGrp="1"/>
          </p:cNvSpPr>
          <p:nvPr>
            <p:ph type="title" idx="4294967295"/>
          </p:nvPr>
        </p:nvSpPr>
        <p:spPr>
          <a:xfrm>
            <a:off x="248195" y="153119"/>
            <a:ext cx="8521700" cy="496887"/>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Next Steps Action Plan, Part 1</a:t>
            </a:r>
            <a:endParaRPr/>
          </a:p>
        </p:txBody>
      </p:sp>
      <p:pic>
        <p:nvPicPr>
          <p:cNvPr id="3" name="Picture 2" descr="A screenshot of the Next Steps Action Plan hanout.">
            <a:extLst>
              <a:ext uri="{FF2B5EF4-FFF2-40B4-BE49-F238E27FC236}">
                <a16:creationId xmlns:a16="http://schemas.microsoft.com/office/drawing/2014/main" id="{27B741A5-0367-CCDA-5922-CF0CEF67386E}"/>
              </a:ext>
            </a:extLst>
          </p:cNvPr>
          <p:cNvPicPr>
            <a:picLocks noChangeAspect="1"/>
          </p:cNvPicPr>
          <p:nvPr/>
        </p:nvPicPr>
        <p:blipFill>
          <a:blip r:embed="rId3"/>
          <a:stretch>
            <a:fillRect/>
          </a:stretch>
        </p:blipFill>
        <p:spPr>
          <a:xfrm>
            <a:off x="1423507" y="876474"/>
            <a:ext cx="5874741" cy="3764277"/>
          </a:xfrm>
          <a:prstGeom prst="rect">
            <a:avLst/>
          </a:prstGeom>
          <a:ln w="19050">
            <a:solidFill>
              <a:schemeClr val="bg2">
                <a:lumMod val="60000"/>
                <a:lumOff val="40000"/>
              </a:schemeClr>
            </a:solidFill>
          </a:ln>
        </p:spPr>
      </p:pic>
      <p:pic>
        <p:nvPicPr>
          <p:cNvPr id="5" name="Picture 4">
            <a:extLst>
              <a:ext uri="{FF2B5EF4-FFF2-40B4-BE49-F238E27FC236}">
                <a16:creationId xmlns:a16="http://schemas.microsoft.com/office/drawing/2014/main" id="{4AC5EFEC-0553-F96B-F02A-970551D8C421}"/>
              </a:ext>
              <a:ext uri="{C183D7F6-B498-43B3-948B-1728B52AA6E4}">
                <adec:decorative xmlns:adec="http://schemas.microsoft.com/office/drawing/2017/decorative" val="1"/>
              </a:ext>
            </a:extLst>
          </p:cNvPr>
          <p:cNvPicPr>
            <a:picLocks noChangeAspect="1"/>
          </p:cNvPicPr>
          <p:nvPr/>
        </p:nvPicPr>
        <p:blipFill>
          <a:blip r:embed="rId4">
            <a:extLst>
              <a:ext uri="{837473B0-CC2E-450A-ABE3-18F120FF3D39}">
                <a1611:picAttrSrcUrl xmlns:a1611="http://schemas.microsoft.com/office/drawing/2016/11/main" r:id="rId5"/>
              </a:ext>
            </a:extLst>
          </a:blip>
          <a:srcRect l="22632" r="59436"/>
          <a:stretch/>
        </p:blipFill>
        <p:spPr>
          <a:xfrm rot="14950376">
            <a:off x="7627071" y="-150168"/>
            <a:ext cx="528184" cy="2053284"/>
          </a:xfrm>
          <a:prstGeom prst="rect">
            <a:avLst/>
          </a:prstGeom>
        </p:spPr>
      </p:pic>
    </p:spTree>
    <p:extLst>
      <p:ext uri="{BB962C8B-B14F-4D97-AF65-F5344CB8AC3E}">
        <p14:creationId xmlns:p14="http://schemas.microsoft.com/office/powerpoint/2010/main" val="25437786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851">
          <a:extLst>
            <a:ext uri="{FF2B5EF4-FFF2-40B4-BE49-F238E27FC236}">
              <a16:creationId xmlns:a16="http://schemas.microsoft.com/office/drawing/2014/main" id="{70DC1A26-675D-469D-E76B-707264F3757A}"/>
            </a:ext>
          </a:extLst>
        </p:cNvPr>
        <p:cNvGrpSpPr/>
        <p:nvPr/>
      </p:nvGrpSpPr>
      <p:grpSpPr>
        <a:xfrm>
          <a:off x="0" y="0"/>
          <a:ext cx="0" cy="0"/>
          <a:chOff x="0" y="0"/>
          <a:chExt cx="0" cy="0"/>
        </a:xfrm>
      </p:grpSpPr>
      <p:sp>
        <p:nvSpPr>
          <p:cNvPr id="852" name="Google Shape;852;g2fca96be22a_0_110">
            <a:extLst>
              <a:ext uri="{FF2B5EF4-FFF2-40B4-BE49-F238E27FC236}">
                <a16:creationId xmlns:a16="http://schemas.microsoft.com/office/drawing/2014/main" id="{0CA24E9C-0593-D8CE-DBA2-364CD012B0AE}"/>
              </a:ext>
            </a:extLst>
          </p:cNvPr>
          <p:cNvSpPr txBox="1">
            <a:spLocks noGrp="1"/>
          </p:cNvSpPr>
          <p:nvPr>
            <p:ph type="title"/>
          </p:nvPr>
        </p:nvSpPr>
        <p:spPr>
          <a:xfrm>
            <a:off x="628650" y="273844"/>
            <a:ext cx="7886700" cy="994172"/>
          </a:xfrm>
        </p:spPr>
        <p:txBody>
          <a:bodyPr spcFirstLastPara="1" lIns="91425" tIns="91425" rIns="91425" bIns="91425" anchor="ctr" anchorCtr="0">
            <a:normAutofit/>
          </a:bodyPr>
          <a:lstStyle/>
          <a:p>
            <a:pPr marL="0" lvl="0" indent="0" rtl="0">
              <a:spcBef>
                <a:spcPts val="0"/>
              </a:spcBef>
              <a:spcAft>
                <a:spcPts val="0"/>
              </a:spcAft>
              <a:buNone/>
            </a:pPr>
            <a:r>
              <a:rPr lang="en-US" b="1"/>
              <a:t>Closing and Thank You!</a:t>
            </a:r>
          </a:p>
        </p:txBody>
      </p:sp>
      <p:sp>
        <p:nvSpPr>
          <p:cNvPr id="9" name="Google Shape;833;g2fc79768898_0_228">
            <a:extLst>
              <a:ext uri="{FF2B5EF4-FFF2-40B4-BE49-F238E27FC236}">
                <a16:creationId xmlns:a16="http://schemas.microsoft.com/office/drawing/2014/main" id="{4685A3C7-9271-EFB6-C358-E5029EE5FB3A}"/>
              </a:ext>
            </a:extLst>
          </p:cNvPr>
          <p:cNvSpPr txBox="1">
            <a:spLocks noGrp="1"/>
          </p:cNvSpPr>
          <p:nvPr>
            <p:ph idx="1"/>
          </p:nvPr>
        </p:nvSpPr>
        <p:spPr>
          <a:xfrm>
            <a:off x="628650" y="1200151"/>
            <a:ext cx="7886700" cy="1828275"/>
          </a:xfrm>
          <a:prstGeom prst="rect">
            <a:avLst/>
          </a:prstGeom>
          <a:noFill/>
          <a:ln>
            <a:noFill/>
          </a:ln>
        </p:spPr>
        <p:txBody>
          <a:bodyPr spcFirstLastPara="1" wrap="square" lIns="91425" tIns="91425" rIns="91425" bIns="91425" anchor="t" anchorCtr="0">
            <a:noAutofit/>
          </a:bodyPr>
          <a:lstStyle/>
          <a:p>
            <a:pPr marL="103823" lvl="0" indent="0" algn="l" rtl="0">
              <a:lnSpc>
                <a:spcPct val="100000"/>
              </a:lnSpc>
              <a:spcBef>
                <a:spcPts val="0"/>
              </a:spcBef>
              <a:spcAft>
                <a:spcPts val="0"/>
              </a:spcAft>
              <a:buSzPts val="1965"/>
              <a:buNone/>
            </a:pPr>
            <a:r>
              <a:rPr lang="en-US" sz="2200"/>
              <a:t>For more information contact us!</a:t>
            </a:r>
          </a:p>
          <a:p>
            <a:pPr marL="103823" lvl="0" indent="0" algn="l" rtl="0">
              <a:lnSpc>
                <a:spcPct val="100000"/>
              </a:lnSpc>
              <a:spcBef>
                <a:spcPts val="0"/>
              </a:spcBef>
              <a:spcAft>
                <a:spcPts val="0"/>
              </a:spcAft>
              <a:buSzPts val="1965"/>
              <a:buNone/>
            </a:pPr>
            <a:r>
              <a:rPr lang="en-US" sz="1000"/>
              <a:t>	</a:t>
            </a:r>
          </a:p>
          <a:p>
            <a:pPr marL="103823" lvl="0" indent="0" algn="l" rtl="0">
              <a:lnSpc>
                <a:spcPct val="100000"/>
              </a:lnSpc>
              <a:spcBef>
                <a:spcPts val="0"/>
              </a:spcBef>
              <a:spcAft>
                <a:spcPts val="0"/>
              </a:spcAft>
              <a:buSzPts val="1965"/>
              <a:buNone/>
            </a:pPr>
            <a:r>
              <a:rPr lang="en-US" sz="2200"/>
              <a:t>	&lt;Presenter name and contact info&gt;</a:t>
            </a:r>
          </a:p>
          <a:p>
            <a:pPr marL="103823" indent="0">
              <a:spcAft>
                <a:spcPts val="0"/>
              </a:spcAft>
              <a:buSzPts val="1965"/>
              <a:buNone/>
            </a:pPr>
            <a:r>
              <a:rPr lang="en-US" sz="2200"/>
              <a:t>	</a:t>
            </a:r>
          </a:p>
          <a:p>
            <a:pPr marL="103823" indent="0">
              <a:spcAft>
                <a:spcPts val="0"/>
              </a:spcAft>
              <a:buSzPts val="1965"/>
              <a:buNone/>
            </a:pPr>
            <a:r>
              <a:rPr lang="en-US" sz="2200"/>
              <a:t>	&lt;Presenter name and contact info&gt;</a:t>
            </a:r>
          </a:p>
          <a:p>
            <a:pPr marL="103823" indent="0">
              <a:spcAft>
                <a:spcPts val="0"/>
              </a:spcAft>
              <a:buSzPts val="1965"/>
              <a:buNone/>
            </a:pPr>
            <a:endParaRPr lang="en-US" sz="2200"/>
          </a:p>
          <a:p>
            <a:pPr marL="103823" indent="0">
              <a:spcAft>
                <a:spcPts val="0"/>
              </a:spcAft>
              <a:buSzPts val="1965"/>
              <a:buNone/>
            </a:pPr>
            <a:r>
              <a:rPr lang="en-US" sz="2200"/>
              <a:t>	&lt;Presenter name and contact info&gt;</a:t>
            </a:r>
          </a:p>
          <a:p>
            <a:pPr marL="103823" lvl="0" indent="0" algn="l" rtl="0">
              <a:lnSpc>
                <a:spcPct val="100000"/>
              </a:lnSpc>
              <a:spcBef>
                <a:spcPts val="0"/>
              </a:spcBef>
              <a:spcAft>
                <a:spcPts val="0"/>
              </a:spcAft>
              <a:buSzPts val="1965"/>
              <a:buNone/>
            </a:pPr>
            <a:endParaRPr sz="1965"/>
          </a:p>
        </p:txBody>
      </p:sp>
      <p:grpSp>
        <p:nvGrpSpPr>
          <p:cNvPr id="2" name="Group 1">
            <a:extLst>
              <a:ext uri="{FF2B5EF4-FFF2-40B4-BE49-F238E27FC236}">
                <a16:creationId xmlns:a16="http://schemas.microsoft.com/office/drawing/2014/main" id="{AFC3432A-C3FB-5C47-3073-65AA870A4253}"/>
              </a:ext>
              <a:ext uri="{C183D7F6-B498-43B3-948B-1728B52AA6E4}">
                <adec:decorative xmlns:adec="http://schemas.microsoft.com/office/drawing/2017/decorative" val="1"/>
              </a:ext>
            </a:extLst>
          </p:cNvPr>
          <p:cNvGrpSpPr/>
          <p:nvPr/>
        </p:nvGrpSpPr>
        <p:grpSpPr>
          <a:xfrm>
            <a:off x="1742524" y="4045815"/>
            <a:ext cx="5658953" cy="901369"/>
            <a:chOff x="814819" y="4051495"/>
            <a:chExt cx="5658953" cy="901369"/>
          </a:xfrm>
        </p:grpSpPr>
        <p:sp>
          <p:nvSpPr>
            <p:cNvPr id="10" name="Google Shape;833;g2fc79768898_0_228">
              <a:extLst>
                <a:ext uri="{FF2B5EF4-FFF2-40B4-BE49-F238E27FC236}">
                  <a16:creationId xmlns:a16="http://schemas.microsoft.com/office/drawing/2014/main" id="{A4596BFC-387D-3CF9-DCAB-DC171C0FB955}"/>
                </a:ext>
              </a:extLst>
            </p:cNvPr>
            <p:cNvSpPr txBox="1">
              <a:spLocks/>
            </p:cNvSpPr>
            <p:nvPr/>
          </p:nvSpPr>
          <p:spPr>
            <a:xfrm>
              <a:off x="1641560" y="4297553"/>
              <a:ext cx="4832212" cy="568528"/>
            </a:xfrm>
            <a:prstGeom prst="rect">
              <a:avLst/>
            </a:prstGeom>
            <a:noFill/>
            <a:ln>
              <a:noFill/>
            </a:ln>
          </p:spPr>
          <p:txBody>
            <a:bodyPr spcFirstLastPara="1" vert="horz" wrap="square" lIns="91425" tIns="91425" rIns="91425" bIns="91425" rtlCol="0" anchor="t" anchorCtr="0">
              <a:noAutofit/>
            </a:bodyPr>
            <a:lstStyle>
              <a:lvl1pPr marL="205740" indent="-137160" algn="l" defTabSz="685800" rtl="0" eaLnBrk="1" latinLnBrk="0" hangingPunct="1">
                <a:lnSpc>
                  <a:spcPct val="100000"/>
                </a:lnSpc>
                <a:spcBef>
                  <a:spcPts val="0"/>
                </a:spcBef>
                <a:spcAft>
                  <a:spcPts val="450"/>
                </a:spcAft>
                <a:buFont typeface="Arial" panose="020B0604020202020204" pitchFamily="34" charset="0"/>
                <a:buChar char="•"/>
                <a:defRPr sz="1800" kern="1200">
                  <a:solidFill>
                    <a:schemeClr val="tx1"/>
                  </a:solidFill>
                  <a:latin typeface="+mn-lt"/>
                  <a:ea typeface="+mn-ea"/>
                  <a:cs typeface="+mn-cs"/>
                </a:defRPr>
              </a:lvl1pPr>
              <a:lvl2pPr marL="480060" indent="-137160" algn="l" defTabSz="685800" rtl="0" eaLnBrk="1" latinLnBrk="0" hangingPunct="1">
                <a:lnSpc>
                  <a:spcPct val="100000"/>
                </a:lnSpc>
                <a:spcBef>
                  <a:spcPts val="0"/>
                </a:spcBef>
                <a:spcAft>
                  <a:spcPts val="450"/>
                </a:spcAft>
                <a:buSzPct val="80000"/>
                <a:buFont typeface="Courier New" panose="02070309020205020404" pitchFamily="49" charset="0"/>
                <a:buChar char="o"/>
                <a:defRPr sz="1500" kern="1200">
                  <a:solidFill>
                    <a:schemeClr val="tx1"/>
                  </a:solidFill>
                  <a:latin typeface="+mn-lt"/>
                  <a:ea typeface="+mn-ea"/>
                  <a:cs typeface="+mn-cs"/>
                </a:defRPr>
              </a:lvl2pPr>
              <a:lvl3pPr marL="857250" indent="-137160" algn="l" defTabSz="685800" rtl="0" eaLnBrk="1" latinLnBrk="0" hangingPunct="1">
                <a:lnSpc>
                  <a:spcPct val="100000"/>
                </a:lnSpc>
                <a:spcBef>
                  <a:spcPts val="0"/>
                </a:spcBef>
                <a:spcAft>
                  <a:spcPts val="450"/>
                </a:spcAft>
                <a:buFont typeface="Wingdings" panose="05000000000000000000" pitchFamily="2" charset="2"/>
                <a:buChar char="§"/>
                <a:defRPr sz="1500" kern="1200">
                  <a:solidFill>
                    <a:schemeClr val="tx1"/>
                  </a:solidFill>
                  <a:latin typeface="+mn-lt"/>
                  <a:ea typeface="+mn-ea"/>
                  <a:cs typeface="+mn-cs"/>
                </a:defRPr>
              </a:lvl3pPr>
              <a:lvl4pPr marL="1200150" indent="-137160" algn="l" defTabSz="685800" rtl="0" eaLnBrk="1" latinLnBrk="0" hangingPunct="1">
                <a:lnSpc>
                  <a:spcPct val="100000"/>
                </a:lnSpc>
                <a:spcBef>
                  <a:spcPts val="0"/>
                </a:spcBef>
                <a:spcAft>
                  <a:spcPts val="450"/>
                </a:spcAft>
                <a:buFont typeface="Calibri" panose="020F0502020204030204" pitchFamily="34" charset="0"/>
                <a:buChar char="▫"/>
                <a:defRPr sz="1200" kern="1200">
                  <a:solidFill>
                    <a:schemeClr val="tx1"/>
                  </a:solidFill>
                  <a:latin typeface="+mn-lt"/>
                  <a:ea typeface="+mn-ea"/>
                  <a:cs typeface="+mn-cs"/>
                </a:defRPr>
              </a:lvl4pPr>
              <a:lvl5pPr marL="1543050" indent="-137160" algn="l" defTabSz="685800" rtl="0" eaLnBrk="1" latinLnBrk="0" hangingPunct="1">
                <a:lnSpc>
                  <a:spcPct val="100000"/>
                </a:lnSpc>
                <a:spcBef>
                  <a:spcPts val="0"/>
                </a:spcBef>
                <a:spcAft>
                  <a:spcPts val="450"/>
                </a:spcAft>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03823" indent="0">
                <a:spcAft>
                  <a:spcPts val="0"/>
                </a:spcAft>
                <a:buClrTx/>
                <a:buSzPts val="1965"/>
                <a:buFont typeface="Arial" panose="020B0604020202020204" pitchFamily="34" charset="0"/>
                <a:buNone/>
              </a:pPr>
              <a:r>
                <a:rPr lang="en-US" sz="2242"/>
                <a:t>References are on the following slides.</a:t>
              </a:r>
              <a:endParaRPr lang="en-US" sz="1965"/>
            </a:p>
          </p:txBody>
        </p:sp>
        <p:pic>
          <p:nvPicPr>
            <p:cNvPr id="12" name="Picture 11" descr="A stack of books with leaves on top&#10;&#10;AI-generated content may be incorrect.">
              <a:extLst>
                <a:ext uri="{FF2B5EF4-FFF2-40B4-BE49-F238E27FC236}">
                  <a16:creationId xmlns:a16="http://schemas.microsoft.com/office/drawing/2014/main" id="{C37DAA1D-92A8-C766-E07A-4907A87EE905}"/>
                </a:ext>
              </a:extLst>
            </p:cNvPr>
            <p:cNvPicPr>
              <a:picLocks noChangeAspect="1"/>
            </p:cNvPicPr>
            <p:nvPr/>
          </p:nvPicPr>
          <p:blipFill>
            <a:blip r:embed="rId3">
              <a:extLst>
                <a:ext uri="{837473B0-CC2E-450A-ABE3-18F120FF3D39}">
                  <a1611:picAttrSrcUrl xmlns:a1611="http://schemas.microsoft.com/office/drawing/2016/11/main" r:id="rId4"/>
                </a:ext>
              </a:extLst>
            </a:blip>
            <a:srcRect b="12213"/>
            <a:stretch/>
          </p:blipFill>
          <p:spPr>
            <a:xfrm>
              <a:off x="814819" y="4051495"/>
              <a:ext cx="1029933" cy="901369"/>
            </a:xfrm>
            <a:prstGeom prst="rect">
              <a:avLst/>
            </a:prstGeom>
          </p:spPr>
        </p:pic>
      </p:grpSp>
    </p:spTree>
    <p:extLst>
      <p:ext uri="{BB962C8B-B14F-4D97-AF65-F5344CB8AC3E}">
        <p14:creationId xmlns:p14="http://schemas.microsoft.com/office/powerpoint/2010/main" val="33496608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7457CD-D3EC-3122-ECA5-9A1C147CFA37}"/>
              </a:ext>
            </a:extLst>
          </p:cNvPr>
          <p:cNvSpPr txBox="1"/>
          <p:nvPr/>
        </p:nvSpPr>
        <p:spPr>
          <a:xfrm>
            <a:off x="403275" y="726580"/>
            <a:ext cx="8183810" cy="37240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628650">
              <a:spcAft>
                <a:spcPts val="600"/>
              </a:spcAft>
            </a:pPr>
            <a:r>
              <a:rPr lang="en-US" sz="1200">
                <a:latin typeface="Calibri" panose="020F0502020204030204" pitchFamily="34" charset="0"/>
                <a:cs typeface="Calibri" panose="020F0502020204030204" pitchFamily="34" charset="0"/>
              </a:rPr>
              <a:t>Adams</a:t>
            </a:r>
            <a:r>
              <a:rPr lang="en-US" sz="1100">
                <a:solidFill>
                  <a:schemeClr val="tx1"/>
                </a:solidFill>
                <a:latin typeface="Aptos"/>
                <a:cs typeface="Times New Roman"/>
              </a:rPr>
              <a:t>, S (2025, March 8). </a:t>
            </a:r>
            <a:r>
              <a:rPr lang="en-US" sz="1100" i="1">
                <a:solidFill>
                  <a:schemeClr val="tx1"/>
                </a:solidFill>
                <a:latin typeface="Aptos"/>
                <a:cs typeface="Times New Roman"/>
              </a:rPr>
              <a:t>What is minute taking? An ultimate guide</a:t>
            </a:r>
            <a:r>
              <a:rPr lang="en-US" sz="1100">
                <a:solidFill>
                  <a:schemeClr val="tx1"/>
                </a:solidFill>
                <a:latin typeface="Aptos"/>
                <a:cs typeface="Times New Roman"/>
              </a:rPr>
              <a:t>. The Knowledge Academy. </a:t>
            </a:r>
            <a:r>
              <a:rPr lang="en-US" sz="1100" u="sng">
                <a:solidFill>
                  <a:schemeClr val="tx1"/>
                </a:solidFill>
                <a:latin typeface="Aptos"/>
                <a:cs typeface="Times New Roman"/>
                <a:hlinkClick r:id="rId2">
                  <a:extLst>
                    <a:ext uri="{A12FA001-AC4F-418D-AE19-62706E023703}">
                      <ahyp:hlinkClr xmlns:ahyp="http://schemas.microsoft.com/office/drawing/2018/hyperlinkcolor" val="tx"/>
                    </a:ext>
                  </a:extLst>
                </a:hlinkClick>
              </a:rPr>
              <a:t>https://www.theknowledgeacademy.com/blog/what-is-minute-taking/</a:t>
            </a:r>
            <a:r>
              <a:rPr lang="en-US" sz="1100">
                <a:solidFill>
                  <a:schemeClr val="tx1"/>
                </a:solidFill>
                <a:latin typeface="Aptos"/>
                <a:cs typeface="Times New Roman"/>
              </a:rPr>
              <a:t> </a:t>
            </a:r>
            <a:endParaRPr lang="en-US">
              <a:solidFill>
                <a:schemeClr val="tx1"/>
              </a:solidFill>
              <a:latin typeface="Aptos"/>
            </a:endParaRPr>
          </a:p>
          <a:p>
            <a:pPr marL="171450" indent="-628650">
              <a:spcAft>
                <a:spcPts val="600"/>
              </a:spcAft>
            </a:pPr>
            <a:r>
              <a:rPr lang="en-US" sz="1100">
                <a:solidFill>
                  <a:schemeClr val="tx1"/>
                </a:solidFill>
                <a:latin typeface="Aptos"/>
                <a:cs typeface="Times New Roman"/>
              </a:rPr>
              <a:t>Aguilar, E. (2015, December 3). </a:t>
            </a:r>
            <a:r>
              <a:rPr lang="en-US" sz="1100" i="1">
                <a:solidFill>
                  <a:schemeClr val="tx1"/>
                </a:solidFill>
                <a:latin typeface="Aptos"/>
                <a:cs typeface="Times New Roman"/>
              </a:rPr>
              <a:t>Effective team communication: A first step to getting along</a:t>
            </a:r>
            <a:r>
              <a:rPr lang="en-US" sz="1100">
                <a:solidFill>
                  <a:schemeClr val="tx1"/>
                </a:solidFill>
                <a:latin typeface="Aptos"/>
                <a:cs typeface="Times New Roman"/>
              </a:rPr>
              <a:t>. Edutopia. </a:t>
            </a:r>
            <a:r>
              <a:rPr lang="en-US" sz="1100">
                <a:solidFill>
                  <a:schemeClr val="tx1"/>
                </a:solidFill>
                <a:latin typeface="Aptos"/>
                <a:cs typeface="Times New Roman"/>
                <a:hlinkClick r:id="rId3">
                  <a:extLst>
                    <a:ext uri="{A12FA001-AC4F-418D-AE19-62706E023703}">
                      <ahyp:hlinkClr xmlns:ahyp="http://schemas.microsoft.com/office/drawing/2018/hyperlinkcolor" val="tx"/>
                    </a:ext>
                  </a:extLst>
                </a:hlinkClick>
              </a:rPr>
              <a:t>https://www.edutopia.org/blog/effective-team-communication-first-step-getting-along-elena-aguilar</a:t>
            </a:r>
            <a:endParaRPr lang="en-US" sz="1100">
              <a:solidFill>
                <a:schemeClr val="tx1"/>
              </a:solidFill>
              <a:latin typeface="Aptos"/>
              <a:cs typeface="Times New Roman"/>
            </a:endParaRPr>
          </a:p>
          <a:p>
            <a:pPr marL="171450" indent="-628650">
              <a:spcAft>
                <a:spcPts val="600"/>
              </a:spcAft>
            </a:pPr>
            <a:r>
              <a:rPr lang="en-US" sz="1100" err="1">
                <a:solidFill>
                  <a:schemeClr val="tx1"/>
                </a:solidFill>
                <a:latin typeface="Aptos"/>
                <a:cs typeface="Times New Roman"/>
              </a:rPr>
              <a:t>AllBusiness</a:t>
            </a:r>
            <a:r>
              <a:rPr lang="en-US" sz="1100">
                <a:solidFill>
                  <a:schemeClr val="tx1"/>
                </a:solidFill>
                <a:latin typeface="Aptos"/>
                <a:cs typeface="Times New Roman"/>
              </a:rPr>
              <a:t>. (n.d.). </a:t>
            </a:r>
            <a:r>
              <a:rPr lang="en-US" sz="1100" i="1">
                <a:solidFill>
                  <a:schemeClr val="tx1"/>
                </a:solidFill>
                <a:latin typeface="Aptos"/>
                <a:cs typeface="Times New Roman"/>
              </a:rPr>
              <a:t>5 reasons why meeting minutes are important</a:t>
            </a:r>
            <a:r>
              <a:rPr lang="en-US" sz="1100">
                <a:solidFill>
                  <a:schemeClr val="tx1"/>
                </a:solidFill>
                <a:latin typeface="Aptos"/>
                <a:cs typeface="Times New Roman"/>
              </a:rPr>
              <a:t>. </a:t>
            </a:r>
            <a:r>
              <a:rPr lang="en-US" sz="1100">
                <a:solidFill>
                  <a:schemeClr val="tx1"/>
                </a:solidFill>
                <a:latin typeface="Aptos"/>
                <a:cs typeface="Times New Roman"/>
                <a:hlinkClick r:id="rId4">
                  <a:extLst>
                    <a:ext uri="{A12FA001-AC4F-418D-AE19-62706E023703}">
                      <ahyp:hlinkClr xmlns:ahyp="http://schemas.microsoft.com/office/drawing/2018/hyperlinkcolor" val="tx"/>
                    </a:ext>
                  </a:extLst>
                </a:hlinkClick>
              </a:rPr>
              <a:t>https://www.allbusiness.com/importance-of-meeting-minutes</a:t>
            </a:r>
            <a:endParaRPr lang="en-US" sz="1100">
              <a:solidFill>
                <a:schemeClr val="tx1"/>
              </a:solidFill>
              <a:latin typeface="Aptos"/>
              <a:cs typeface="Times New Roman"/>
            </a:endParaRPr>
          </a:p>
          <a:p>
            <a:pPr marL="171450" indent="-628650">
              <a:spcAft>
                <a:spcPts val="600"/>
              </a:spcAft>
            </a:pPr>
            <a:r>
              <a:rPr lang="en-US" sz="1100">
                <a:solidFill>
                  <a:schemeClr val="tx1"/>
                </a:solidFill>
                <a:latin typeface="Aptos"/>
                <a:cs typeface="Times New Roman"/>
              </a:rPr>
              <a:t>American Institutes for Research. (2022). </a:t>
            </a:r>
            <a:r>
              <a:rPr lang="en-US" sz="1100" i="1">
                <a:solidFill>
                  <a:schemeClr val="tx1"/>
                </a:solidFill>
                <a:latin typeface="Aptos"/>
                <a:cs typeface="Times New Roman"/>
              </a:rPr>
              <a:t>MTSS infrastructure and support mechanisms series: MTSS school teams</a:t>
            </a:r>
            <a:r>
              <a:rPr lang="en-US" sz="1100">
                <a:solidFill>
                  <a:schemeClr val="tx1"/>
                </a:solidFill>
                <a:latin typeface="Aptos"/>
                <a:cs typeface="Times New Roman"/>
              </a:rPr>
              <a:t>. Center on MTSS Multi-Tiered Systems of Supports. </a:t>
            </a:r>
            <a:r>
              <a:rPr lang="en-US" sz="1100" u="sng">
                <a:solidFill>
                  <a:schemeClr val="tx1"/>
                </a:solidFill>
                <a:latin typeface="Aptos"/>
                <a:cs typeface="Times New Roman"/>
                <a:hlinkClick r:id="rId5">
                  <a:extLst>
                    <a:ext uri="{A12FA001-AC4F-418D-AE19-62706E023703}">
                      <ahyp:hlinkClr xmlns:ahyp="http://schemas.microsoft.com/office/drawing/2018/hyperlinkcolor" val="tx"/>
                    </a:ext>
                  </a:extLst>
                </a:hlinkClick>
              </a:rPr>
              <a:t>https://mtss4success.org/sites/default/files/2022-02/MTSS-Teams.pdf</a:t>
            </a:r>
            <a:endParaRPr lang="en-US" sz="1100">
              <a:solidFill>
                <a:schemeClr val="tx1"/>
              </a:solidFill>
              <a:latin typeface="Aptos"/>
              <a:cs typeface="Times New Roman"/>
              <a:hlinkClick r:id="" action="ppaction://noaction">
                <a:extLst>
                  <a:ext uri="{A12FA001-AC4F-418D-AE19-62706E023703}">
                    <ahyp:hlinkClr xmlns:ahyp="http://schemas.microsoft.com/office/drawing/2018/hyperlinkcolor" val="tx"/>
                  </a:ext>
                </a:extLst>
              </a:hlinkClick>
            </a:endParaRPr>
          </a:p>
          <a:p>
            <a:pPr marL="171450" indent="-628650">
              <a:spcAft>
                <a:spcPts val="600"/>
              </a:spcAft>
            </a:pPr>
            <a:r>
              <a:rPr lang="en-US" sz="1100">
                <a:solidFill>
                  <a:schemeClr val="tx1"/>
                </a:solidFill>
                <a:latin typeface="Aptos"/>
                <a:cs typeface="Times New Roman"/>
              </a:rPr>
              <a:t>ASU Mary Lou Fulton College. (2020, August 5). </a:t>
            </a:r>
            <a:r>
              <a:rPr lang="en-US" sz="1100" i="1">
                <a:solidFill>
                  <a:schemeClr val="tx1"/>
                </a:solidFill>
                <a:latin typeface="Aptos"/>
                <a:cs typeface="Times New Roman"/>
              </a:rPr>
              <a:t>Benefits of teaming: Educator retention, educator leadership opportunities, and student learning</a:t>
            </a:r>
            <a:r>
              <a:rPr lang="en-US" sz="1100">
                <a:solidFill>
                  <a:schemeClr val="tx1"/>
                </a:solidFill>
                <a:latin typeface="Aptos"/>
                <a:cs typeface="Times New Roman"/>
              </a:rPr>
              <a:t> [Video]. YouTube. </a:t>
            </a:r>
            <a:r>
              <a:rPr lang="en-US" sz="1100">
                <a:solidFill>
                  <a:schemeClr val="tx1"/>
                </a:solidFill>
                <a:latin typeface="Aptos"/>
                <a:cs typeface="Times New Roman"/>
                <a:hlinkClick r:id="rId6">
                  <a:extLst>
                    <a:ext uri="{A12FA001-AC4F-418D-AE19-62706E023703}">
                      <ahyp:hlinkClr xmlns:ahyp="http://schemas.microsoft.com/office/drawing/2018/hyperlinkcolor" val="tx"/>
                    </a:ext>
                  </a:extLst>
                </a:hlinkClick>
              </a:rPr>
              <a:t>https://www.youtube.com/watch?v=5OTRWm7wNbY</a:t>
            </a:r>
            <a:endParaRPr lang="en-US" sz="1100">
              <a:solidFill>
                <a:schemeClr val="tx1"/>
              </a:solidFill>
              <a:latin typeface="Aptos"/>
              <a:cs typeface="Times New Roman"/>
            </a:endParaRPr>
          </a:p>
          <a:p>
            <a:pPr marL="171450" indent="-628650">
              <a:spcAft>
                <a:spcPts val="600"/>
              </a:spcAft>
            </a:pPr>
            <a:r>
              <a:rPr lang="en-US" sz="1100" err="1">
                <a:solidFill>
                  <a:schemeClr val="tx1"/>
                </a:solidFill>
                <a:latin typeface="Aptos"/>
                <a:cs typeface="Times New Roman"/>
              </a:rPr>
              <a:t>BetterHelp</a:t>
            </a:r>
            <a:r>
              <a:rPr lang="en-US" sz="1100">
                <a:solidFill>
                  <a:schemeClr val="tx1"/>
                </a:solidFill>
                <a:latin typeface="Aptos"/>
                <a:cs typeface="Times New Roman"/>
              </a:rPr>
              <a:t> Editorial Team. (2025, February 24). </a:t>
            </a:r>
            <a:r>
              <a:rPr lang="en-US" sz="1100" i="1">
                <a:solidFill>
                  <a:schemeClr val="tx1"/>
                </a:solidFill>
                <a:latin typeface="Aptos"/>
                <a:cs typeface="Times New Roman"/>
              </a:rPr>
              <a:t>Understanding the importance of effective communication in teamwork</a:t>
            </a:r>
            <a:r>
              <a:rPr lang="en-US" sz="1100">
                <a:solidFill>
                  <a:schemeClr val="tx1"/>
                </a:solidFill>
                <a:latin typeface="Aptos"/>
                <a:cs typeface="Times New Roman"/>
              </a:rPr>
              <a:t>. </a:t>
            </a:r>
            <a:r>
              <a:rPr lang="en-US" sz="1100" err="1">
                <a:solidFill>
                  <a:schemeClr val="tx1"/>
                </a:solidFill>
                <a:latin typeface="Aptos"/>
                <a:cs typeface="Times New Roman"/>
              </a:rPr>
              <a:t>BetterHelp</a:t>
            </a:r>
            <a:r>
              <a:rPr lang="en-US" sz="1100">
                <a:solidFill>
                  <a:schemeClr val="tx1"/>
                </a:solidFill>
                <a:latin typeface="Aptos"/>
                <a:cs typeface="Times New Roman"/>
              </a:rPr>
              <a:t>. </a:t>
            </a:r>
            <a:r>
              <a:rPr lang="en-US" sz="1100">
                <a:solidFill>
                  <a:schemeClr val="tx1"/>
                </a:solidFill>
                <a:latin typeface="Aptos"/>
                <a:cs typeface="Times New Roman"/>
                <a:hlinkClick r:id="rId7">
                  <a:extLst>
                    <a:ext uri="{A12FA001-AC4F-418D-AE19-62706E023703}">
                      <ahyp:hlinkClr xmlns:ahyp="http://schemas.microsoft.com/office/drawing/2018/hyperlinkcolor" val="tx"/>
                    </a:ext>
                  </a:extLst>
                </a:hlinkClick>
              </a:rPr>
              <a:t>https://www.betterhelp.com/advice/teamwork/understanding-the-importance-of-communication-in-teamwork/</a:t>
            </a:r>
            <a:r>
              <a:rPr lang="en-US" sz="1100">
                <a:solidFill>
                  <a:schemeClr val="tx1"/>
                </a:solidFill>
                <a:latin typeface="Aptos"/>
                <a:cs typeface="Times New Roman"/>
              </a:rPr>
              <a:t> </a:t>
            </a:r>
          </a:p>
          <a:p>
            <a:pPr marL="171450" indent="-628650">
              <a:spcAft>
                <a:spcPts val="600"/>
              </a:spcAft>
            </a:pPr>
            <a:r>
              <a:rPr lang="en-US" sz="1100">
                <a:solidFill>
                  <a:schemeClr val="tx1"/>
                </a:solidFill>
                <a:latin typeface="Aptos"/>
                <a:cs typeface="Times New Roman"/>
              </a:rPr>
              <a:t>Bitrix24. (2022, January 21). </a:t>
            </a:r>
            <a:r>
              <a:rPr lang="en-US" sz="1100" i="1">
                <a:solidFill>
                  <a:schemeClr val="tx1"/>
                </a:solidFill>
                <a:latin typeface="Aptos"/>
                <a:cs typeface="Times New Roman"/>
              </a:rPr>
              <a:t>How to improve team communication: Five effective tools</a:t>
            </a:r>
            <a:r>
              <a:rPr lang="en-US" sz="1100">
                <a:solidFill>
                  <a:schemeClr val="tx1"/>
                </a:solidFill>
                <a:latin typeface="Aptos"/>
                <a:cs typeface="Times New Roman"/>
              </a:rPr>
              <a:t> [Video]. YouTube. </a:t>
            </a:r>
            <a:r>
              <a:rPr lang="en-US" sz="1100">
                <a:solidFill>
                  <a:schemeClr val="tx1"/>
                </a:solidFill>
                <a:latin typeface="Aptos"/>
                <a:cs typeface="Times New Roman"/>
                <a:hlinkClick r:id="rId8">
                  <a:extLst>
                    <a:ext uri="{A12FA001-AC4F-418D-AE19-62706E023703}">
                      <ahyp:hlinkClr xmlns:ahyp="http://schemas.microsoft.com/office/drawing/2018/hyperlinkcolor" val="tx"/>
                    </a:ext>
                  </a:extLst>
                </a:hlinkClick>
              </a:rPr>
              <a:t>https://www.youtube.com/watch?v=KSRLK31lq_4</a:t>
            </a:r>
            <a:endParaRPr lang="en-US" sz="1100">
              <a:solidFill>
                <a:schemeClr val="tx1"/>
              </a:solidFill>
              <a:latin typeface="Aptos"/>
              <a:cs typeface="Times New Roman"/>
            </a:endParaRPr>
          </a:p>
          <a:p>
            <a:pPr marL="171450" indent="-628650">
              <a:spcAft>
                <a:spcPts val="600"/>
              </a:spcAft>
            </a:pPr>
            <a:r>
              <a:rPr lang="en-US" sz="1100">
                <a:solidFill>
                  <a:schemeClr val="tx1"/>
                </a:solidFill>
                <a:latin typeface="Aptos"/>
                <a:cs typeface="Times New Roman"/>
              </a:rPr>
              <a:t>Bloomberg, P. J., &amp; Pitchford, B. (2016). </a:t>
            </a:r>
            <a:r>
              <a:rPr lang="en-US" sz="1100" i="1">
                <a:solidFill>
                  <a:schemeClr val="tx1"/>
                </a:solidFill>
                <a:latin typeface="Aptos"/>
                <a:cs typeface="Times New Roman"/>
              </a:rPr>
              <a:t>Leading impact teams: Building a culture of efficacy</a:t>
            </a:r>
            <a:r>
              <a:rPr lang="en-US" sz="1100">
                <a:solidFill>
                  <a:schemeClr val="tx1"/>
                </a:solidFill>
                <a:latin typeface="Aptos"/>
                <a:cs typeface="Times New Roman"/>
              </a:rPr>
              <a:t> (1st ed.). Corwin.</a:t>
            </a:r>
          </a:p>
          <a:p>
            <a:pPr marL="171450" indent="-628650">
              <a:spcAft>
                <a:spcPts val="600"/>
              </a:spcAft>
            </a:pPr>
            <a:r>
              <a:rPr lang="en-US" sz="1100">
                <a:solidFill>
                  <a:schemeClr val="tx1"/>
                </a:solidFill>
                <a:latin typeface="Aptos"/>
              </a:rPr>
              <a:t>Cargal, A. (2021, June 10). </a:t>
            </a:r>
            <a:r>
              <a:rPr lang="en-US" sz="1100" i="1">
                <a:solidFill>
                  <a:schemeClr val="tx1"/>
                </a:solidFill>
                <a:latin typeface="Aptos"/>
              </a:rPr>
              <a:t>Opening the door to professional learning. </a:t>
            </a:r>
            <a:r>
              <a:rPr lang="en-US" sz="1100">
                <a:solidFill>
                  <a:schemeClr val="tx1"/>
                </a:solidFill>
                <a:latin typeface="Aptos"/>
              </a:rPr>
              <a:t>Edutopia.</a:t>
            </a:r>
            <a:r>
              <a:rPr lang="en-US" sz="1100" i="1">
                <a:solidFill>
                  <a:schemeClr val="tx1"/>
                </a:solidFill>
                <a:latin typeface="Aptos"/>
              </a:rPr>
              <a:t> </a:t>
            </a:r>
            <a:r>
              <a:rPr lang="en-US" sz="1100">
                <a:solidFill>
                  <a:schemeClr val="tx1"/>
                </a:solidFill>
                <a:latin typeface="Aptos"/>
                <a:hlinkClick r:id="rId9">
                  <a:extLst>
                    <a:ext uri="{A12FA001-AC4F-418D-AE19-62706E023703}">
                      <ahyp:hlinkClr xmlns:ahyp="http://schemas.microsoft.com/office/drawing/2018/hyperlinkcolor" val="tx"/>
                    </a:ext>
                  </a:extLst>
                </a:hlinkClick>
              </a:rPr>
              <a:t>https://www.edutopia.org/article/opening-door-professional-learning/</a:t>
            </a:r>
            <a:endParaRPr lang="en-US">
              <a:solidFill>
                <a:schemeClr val="tx1"/>
              </a:solidFill>
              <a:latin typeface="Aptos"/>
            </a:endParaRPr>
          </a:p>
          <a:p>
            <a:pPr marL="171450" indent="-628650">
              <a:spcAft>
                <a:spcPts val="600"/>
              </a:spcAft>
            </a:pPr>
            <a:endParaRPr lang="en-US">
              <a:solidFill>
                <a:schemeClr val="tx1"/>
              </a:solidFill>
              <a:latin typeface="Aptos"/>
            </a:endParaRPr>
          </a:p>
        </p:txBody>
      </p:sp>
      <p:sp>
        <p:nvSpPr>
          <p:cNvPr id="6" name="Google Shape;860;p86">
            <a:extLst>
              <a:ext uri="{FF2B5EF4-FFF2-40B4-BE49-F238E27FC236}">
                <a16:creationId xmlns:a16="http://schemas.microsoft.com/office/drawing/2014/main" id="{ED8C1DB1-B903-AC45-5C2B-DC2BBC28E908}"/>
              </a:ext>
            </a:extLst>
          </p:cNvPr>
          <p:cNvSpPr txBox="1">
            <a:spLocks noGrp="1"/>
          </p:cNvSpPr>
          <p:nvPr>
            <p:ph type="title" idx="4294967295"/>
          </p:nvPr>
        </p:nvSpPr>
        <p:spPr>
          <a:xfrm>
            <a:off x="628650" y="134276"/>
            <a:ext cx="7886700" cy="592700"/>
          </a:xfrm>
          <a:prstGeom prst="rect">
            <a:avLst/>
          </a:prstGeom>
          <a:noFill/>
          <a:ln>
            <a:noFill/>
            <a:prstDash/>
          </a:ln>
          <a:effectLst/>
        </p:spPr>
        <p:txBody>
          <a:bodyPr rot="0" spcFirstLastPara="1" vertOverflow="overflow" horzOverflow="overflow" vert="horz" wrap="square" lIns="0" tIns="0" rIns="0" bIns="0" numCol="1" spcCol="0" rtlCol="0" fromWordArt="0" anchor="b" anchorCtr="0" forceAA="0" compatLnSpc="1">
            <a:prstTxWarp prst="textNoShape">
              <a:avLst/>
            </a:prstTxWarp>
            <a:noAutofit/>
          </a:bodyPr>
          <a:lstStyle>
            <a:lvl1pPr algn="l" defTabSz="685800" rtl="0" eaLnBrk="1" latinLnBrk="0" hangingPunct="1">
              <a:lnSpc>
                <a:spcPct val="100000"/>
              </a:lnSpc>
              <a:spcBef>
                <a:spcPct val="0"/>
              </a:spcBef>
              <a:buNone/>
              <a:defRPr sz="3300" b="1" kern="1200">
                <a:solidFill>
                  <a:schemeClr val="tx1"/>
                </a:solidFill>
                <a:latin typeface="Aptos" panose="020B0004020202020204" pitchFamily="34" charset="0"/>
                <a:ea typeface="+mj-ea"/>
                <a:cs typeface="+mj-cs"/>
              </a:defRPr>
            </a:lvl1pPr>
          </a:lstStyle>
          <a:p>
            <a:pPr marL="0" marR="0" lvl="0" indent="0" algn="ctr" defTabSz="685800" rtl="0" eaLnBrk="1" fontAlgn="auto" latinLnBrk="0" hangingPunct="1">
              <a:lnSpc>
                <a:spcPct val="90000"/>
              </a:lnSpc>
              <a:spcBef>
                <a:spcPts val="0"/>
              </a:spcBef>
              <a:spcAft>
                <a:spcPts val="0"/>
              </a:spcAft>
              <a:buClr>
                <a:schemeClr val="dk1"/>
              </a:buClr>
              <a:buSzPts val="3200"/>
              <a:buFontTx/>
              <a:buNone/>
              <a:tabLst/>
              <a:defRPr/>
            </a:pPr>
            <a:r>
              <a:rPr kumimoji="0" lang="en-US" sz="2600" b="0" i="0" u="none" strike="noStrike" kern="1200" cap="none" spc="0" normalizeH="0" baseline="0" noProof="0">
                <a:ln>
                  <a:noFill/>
                </a:ln>
                <a:solidFill>
                  <a:schemeClr val="tx1"/>
                </a:solidFill>
                <a:effectLst/>
                <a:uLnTx/>
                <a:uFillTx/>
                <a:latin typeface="Aptos"/>
                <a:ea typeface="+mj-ea"/>
                <a:cs typeface="+mj-cs"/>
                <a:sym typeface="Arial"/>
              </a:rPr>
              <a:t>References for all Collaborative Teams Modules</a:t>
            </a:r>
          </a:p>
        </p:txBody>
      </p:sp>
      <p:pic>
        <p:nvPicPr>
          <p:cNvPr id="8" name="Picture 7">
            <a:extLst>
              <a:ext uri="{FF2B5EF4-FFF2-40B4-BE49-F238E27FC236}">
                <a16:creationId xmlns:a16="http://schemas.microsoft.com/office/drawing/2014/main" id="{F34048D7-C1FB-3DDA-E468-BD881BF8C567}"/>
              </a:ext>
              <a:ext uri="{C183D7F6-B498-43B3-948B-1728B52AA6E4}">
                <adec:decorative xmlns:adec="http://schemas.microsoft.com/office/drawing/2017/decorative" val="1"/>
              </a:ext>
            </a:extLst>
          </p:cNvPr>
          <p:cNvPicPr>
            <a:picLocks noChangeAspect="1"/>
          </p:cNvPicPr>
          <p:nvPr/>
        </p:nvPicPr>
        <p:blipFill>
          <a:blip r:embed="rId10">
            <a:extLst>
              <a:ext uri="{837473B0-CC2E-450A-ABE3-18F120FF3D39}">
                <a1611:picAttrSrcUrl xmlns:a1611="http://schemas.microsoft.com/office/drawing/2016/11/main" r:id="rId11"/>
              </a:ext>
            </a:extLst>
          </a:blip>
          <a:srcRect l="13254" r="12566" b="12213"/>
          <a:stretch/>
        </p:blipFill>
        <p:spPr>
          <a:xfrm>
            <a:off x="8208052" y="3769796"/>
            <a:ext cx="932664" cy="1100354"/>
          </a:xfrm>
          <a:prstGeom prst="rect">
            <a:avLst/>
          </a:prstGeom>
        </p:spPr>
      </p:pic>
    </p:spTree>
    <p:extLst>
      <p:ext uri="{BB962C8B-B14F-4D97-AF65-F5344CB8AC3E}">
        <p14:creationId xmlns:p14="http://schemas.microsoft.com/office/powerpoint/2010/main" val="27079464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857">
          <a:extLst>
            <a:ext uri="{FF2B5EF4-FFF2-40B4-BE49-F238E27FC236}">
              <a16:creationId xmlns:a16="http://schemas.microsoft.com/office/drawing/2014/main" id="{31FADE33-D04E-F9D1-8C97-9A721DC3EE4A}"/>
            </a:ext>
          </a:extLst>
        </p:cNvPr>
        <p:cNvGrpSpPr/>
        <p:nvPr/>
      </p:nvGrpSpPr>
      <p:grpSpPr>
        <a:xfrm>
          <a:off x="0" y="0"/>
          <a:ext cx="0" cy="0"/>
          <a:chOff x="0" y="0"/>
          <a:chExt cx="0" cy="0"/>
        </a:xfrm>
      </p:grpSpPr>
      <p:sp>
        <p:nvSpPr>
          <p:cNvPr id="3" name="Google Shape;860;p86">
            <a:extLst>
              <a:ext uri="{FF2B5EF4-FFF2-40B4-BE49-F238E27FC236}">
                <a16:creationId xmlns:a16="http://schemas.microsoft.com/office/drawing/2014/main" id="{2D895E70-AE71-9CBC-A4FD-C3F7AC3F18E6}"/>
              </a:ext>
            </a:extLst>
          </p:cNvPr>
          <p:cNvSpPr txBox="1">
            <a:spLocks noGrp="1"/>
          </p:cNvSpPr>
          <p:nvPr>
            <p:ph type="title" idx="4294967295"/>
          </p:nvPr>
        </p:nvSpPr>
        <p:spPr>
          <a:xfrm>
            <a:off x="628650" y="134276"/>
            <a:ext cx="7886700" cy="592700"/>
          </a:xfrm>
          <a:prstGeom prst="rect">
            <a:avLst/>
          </a:prstGeom>
          <a:noFill/>
          <a:ln>
            <a:noFill/>
            <a:prstDash/>
          </a:ln>
          <a:effectLst/>
        </p:spPr>
        <p:txBody>
          <a:bodyPr rot="0" spcFirstLastPara="1" vertOverflow="overflow" horzOverflow="overflow" vert="horz" wrap="square" lIns="0" tIns="0" rIns="0" bIns="0" numCol="1" spcCol="0" rtlCol="0" fromWordArt="0" anchor="b" anchorCtr="0" forceAA="0" compatLnSpc="1">
            <a:prstTxWarp prst="textNoShape">
              <a:avLst/>
            </a:prstTxWarp>
            <a:noAutofit/>
          </a:bodyPr>
          <a:lstStyle>
            <a:lvl1pPr algn="l" defTabSz="685800" rtl="0" eaLnBrk="1" latinLnBrk="0" hangingPunct="1">
              <a:lnSpc>
                <a:spcPct val="100000"/>
              </a:lnSpc>
              <a:spcBef>
                <a:spcPct val="0"/>
              </a:spcBef>
              <a:buNone/>
              <a:defRPr sz="3300" b="1" kern="1200">
                <a:solidFill>
                  <a:schemeClr val="tx1"/>
                </a:solidFill>
                <a:latin typeface="Aptos" panose="020B0004020202020204" pitchFamily="34" charset="0"/>
                <a:ea typeface="+mj-ea"/>
                <a:cs typeface="+mj-cs"/>
              </a:defRPr>
            </a:lvl1pPr>
          </a:lstStyle>
          <a:p>
            <a:pPr marL="0" marR="0" lvl="0" indent="0" algn="ctr" defTabSz="685800" rtl="0" eaLnBrk="1" fontAlgn="auto" latinLnBrk="0" hangingPunct="1">
              <a:lnSpc>
                <a:spcPct val="90000"/>
              </a:lnSpc>
              <a:spcBef>
                <a:spcPts val="0"/>
              </a:spcBef>
              <a:spcAft>
                <a:spcPts val="0"/>
              </a:spcAft>
              <a:buClr>
                <a:schemeClr val="dk1"/>
              </a:buClr>
              <a:buSzPts val="3200"/>
              <a:buFontTx/>
              <a:buNone/>
              <a:tabLst/>
              <a:defRPr/>
            </a:pPr>
            <a:r>
              <a:rPr kumimoji="0" lang="en-US" sz="2600" b="0" i="0" u="none" strike="noStrike" kern="1200" cap="none" spc="0" normalizeH="0" baseline="0" noProof="0">
                <a:ln>
                  <a:noFill/>
                </a:ln>
                <a:solidFill>
                  <a:schemeClr val="tx1"/>
                </a:solidFill>
                <a:effectLst/>
                <a:uLnTx/>
                <a:uFillTx/>
                <a:latin typeface="Aptos" panose="020B0004020202020204" pitchFamily="34" charset="0"/>
                <a:ea typeface="+mj-ea"/>
                <a:cs typeface="+mj-cs"/>
                <a:sym typeface="Arial"/>
              </a:rPr>
              <a:t>References, Page 2</a:t>
            </a:r>
          </a:p>
        </p:txBody>
      </p:sp>
      <p:sp>
        <p:nvSpPr>
          <p:cNvPr id="4" name="TextBox 3">
            <a:extLst>
              <a:ext uri="{FF2B5EF4-FFF2-40B4-BE49-F238E27FC236}">
                <a16:creationId xmlns:a16="http://schemas.microsoft.com/office/drawing/2014/main" id="{B11DD6FF-B262-FC7E-35B7-FEC0EAEF5E88}"/>
              </a:ext>
            </a:extLst>
          </p:cNvPr>
          <p:cNvSpPr txBox="1"/>
          <p:nvPr/>
        </p:nvSpPr>
        <p:spPr>
          <a:xfrm>
            <a:off x="403275" y="726580"/>
            <a:ext cx="8183810" cy="41242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3736" indent="-630936">
              <a:spcAft>
                <a:spcPts val="600"/>
              </a:spcAft>
            </a:pPr>
            <a:r>
              <a:rPr lang="en-US" sz="1100" err="1">
                <a:solidFill>
                  <a:schemeClr val="tx1"/>
                </a:solidFill>
                <a:latin typeface="Aptos"/>
              </a:rPr>
              <a:t>Corentus</a:t>
            </a:r>
            <a:r>
              <a:rPr lang="en-US" sz="1100">
                <a:solidFill>
                  <a:schemeClr val="tx1"/>
                </a:solidFill>
                <a:latin typeface="Aptos"/>
              </a:rPr>
              <a:t>, Inc. (2019, March 19). </a:t>
            </a:r>
            <a:r>
              <a:rPr lang="en-US" sz="1100" i="1">
                <a:solidFill>
                  <a:schemeClr val="tx1"/>
                </a:solidFill>
                <a:latin typeface="Aptos"/>
              </a:rPr>
              <a:t>Setting team norms that stick</a:t>
            </a:r>
            <a:r>
              <a:rPr lang="en-US" sz="1100">
                <a:solidFill>
                  <a:schemeClr val="tx1"/>
                </a:solidFill>
                <a:latin typeface="Aptos"/>
              </a:rPr>
              <a:t> [Video]. YouTube. </a:t>
            </a:r>
            <a:r>
              <a:rPr lang="en-US" sz="1100">
                <a:solidFill>
                  <a:schemeClr val="tx1"/>
                </a:solidFill>
                <a:latin typeface="Aptos"/>
                <a:hlinkClick r:id="rId3">
                  <a:extLst>
                    <a:ext uri="{A12FA001-AC4F-418D-AE19-62706E023703}">
                      <ahyp:hlinkClr xmlns:ahyp="http://schemas.microsoft.com/office/drawing/2018/hyperlinkcolor" val="tx"/>
                    </a:ext>
                  </a:extLst>
                </a:hlinkClick>
              </a:rPr>
              <a:t>https://www.youtube.com/watch?v=tOtMcCM5zZc</a:t>
            </a:r>
            <a:endParaRPr lang="en-US" sz="1100">
              <a:solidFill>
                <a:schemeClr val="tx1"/>
              </a:solidFill>
              <a:latin typeface="Aptos"/>
            </a:endParaRPr>
          </a:p>
          <a:p>
            <a:pPr marL="173736" indent="-630936">
              <a:spcAft>
                <a:spcPts val="600"/>
              </a:spcAft>
            </a:pPr>
            <a:r>
              <a:rPr lang="en-US" sz="1100">
                <a:solidFill>
                  <a:schemeClr val="tx1"/>
                </a:solidFill>
                <a:latin typeface="Aptos"/>
              </a:rPr>
              <a:t>Center for Creative Leadership. (2024, June 23). </a:t>
            </a:r>
            <a:r>
              <a:rPr lang="en-US" sz="1100" i="1">
                <a:solidFill>
                  <a:schemeClr val="tx1"/>
                </a:solidFill>
                <a:latin typeface="Aptos"/>
              </a:rPr>
              <a:t>10 steps for establishing team norms</a:t>
            </a:r>
            <a:r>
              <a:rPr lang="en-US" sz="1100">
                <a:solidFill>
                  <a:schemeClr val="tx1"/>
                </a:solidFill>
                <a:latin typeface="Aptos"/>
              </a:rPr>
              <a:t>. </a:t>
            </a:r>
            <a:r>
              <a:rPr lang="en-US" sz="1100">
                <a:solidFill>
                  <a:schemeClr val="tx1"/>
                </a:solidFill>
                <a:latin typeface="Aptos"/>
                <a:hlinkClick r:id="rId4">
                  <a:extLst>
                    <a:ext uri="{A12FA001-AC4F-418D-AE19-62706E023703}">
                      <ahyp:hlinkClr xmlns:ahyp="http://schemas.microsoft.com/office/drawing/2018/hyperlinkcolor" val="tx"/>
                    </a:ext>
                  </a:extLst>
                </a:hlinkClick>
              </a:rPr>
              <a:t>https://www.ccl.org/articles/leading-effectively-articles/the-real-world-guide-to-team-norms/</a:t>
            </a:r>
            <a:endParaRPr lang="en-US" sz="1100">
              <a:solidFill>
                <a:schemeClr val="tx1"/>
              </a:solidFill>
              <a:latin typeface="Aptos"/>
            </a:endParaRPr>
          </a:p>
          <a:p>
            <a:pPr marL="173736" indent="-630936">
              <a:spcAft>
                <a:spcPts val="600"/>
              </a:spcAft>
            </a:pPr>
            <a:r>
              <a:rPr lang="en-US" sz="1100">
                <a:solidFill>
                  <a:schemeClr val="tx1"/>
                </a:solidFill>
                <a:latin typeface="Aptos"/>
              </a:rPr>
              <a:t>Center for Leadership and Educational Equity. (n.d.-a). </a:t>
            </a:r>
            <a:r>
              <a:rPr lang="en-US" sz="1100" i="1">
                <a:solidFill>
                  <a:schemeClr val="tx1"/>
                </a:solidFill>
                <a:latin typeface="Aptos"/>
              </a:rPr>
              <a:t>A rationale for protocols</a:t>
            </a:r>
            <a:r>
              <a:rPr lang="en-US" sz="1100">
                <a:solidFill>
                  <a:schemeClr val="tx1"/>
                </a:solidFill>
                <a:latin typeface="Aptos"/>
              </a:rPr>
              <a:t>. </a:t>
            </a:r>
            <a:r>
              <a:rPr lang="en-US" sz="1100">
                <a:solidFill>
                  <a:schemeClr val="tx1"/>
                </a:solidFill>
                <a:latin typeface="Aptos"/>
                <a:hlinkClick r:id="rId5">
                  <a:extLst>
                    <a:ext uri="{A12FA001-AC4F-418D-AE19-62706E023703}">
                      <ahyp:hlinkClr xmlns:ahyp="http://schemas.microsoft.com/office/drawing/2018/hyperlinkcolor" val="tx"/>
                    </a:ext>
                  </a:extLst>
                </a:hlinkClick>
              </a:rPr>
              <a:t>https://www.clee.org/resources/rationale-for-protocols/</a:t>
            </a:r>
            <a:endParaRPr lang="en-US" sz="1100">
              <a:solidFill>
                <a:schemeClr val="tx1"/>
              </a:solidFill>
              <a:latin typeface="Aptos"/>
            </a:endParaRPr>
          </a:p>
          <a:p>
            <a:pPr marL="173736" indent="-630936">
              <a:spcAft>
                <a:spcPts val="600"/>
              </a:spcAft>
            </a:pPr>
            <a:r>
              <a:rPr lang="en-US" sz="1100">
                <a:solidFill>
                  <a:schemeClr val="tx1"/>
                </a:solidFill>
                <a:latin typeface="Aptos"/>
              </a:rPr>
              <a:t>Center for Leadership and Educational Equity. (n.d.-b). </a:t>
            </a:r>
            <a:r>
              <a:rPr lang="en-US" sz="1100" i="1">
                <a:solidFill>
                  <a:schemeClr val="tx1"/>
                </a:solidFill>
                <a:latin typeface="Aptos"/>
              </a:rPr>
              <a:t>Why protocols? School reform initiative</a:t>
            </a:r>
            <a:r>
              <a:rPr lang="en-US" sz="1100">
                <a:solidFill>
                  <a:schemeClr val="tx1"/>
                </a:solidFill>
                <a:latin typeface="Aptos"/>
              </a:rPr>
              <a:t>. </a:t>
            </a:r>
            <a:r>
              <a:rPr lang="en-US" sz="1100">
                <a:solidFill>
                  <a:schemeClr val="tx1"/>
                </a:solidFill>
                <a:latin typeface="Aptos"/>
                <a:hlinkClick r:id="rId6">
                  <a:extLst>
                    <a:ext uri="{A12FA001-AC4F-418D-AE19-62706E023703}">
                      <ahyp:hlinkClr xmlns:ahyp="http://schemas.microsoft.com/office/drawing/2018/hyperlinkcolor" val="tx"/>
                    </a:ext>
                  </a:extLst>
                </a:hlinkClick>
              </a:rPr>
              <a:t>https://www.clee.org/resources/why-protocols/</a:t>
            </a:r>
            <a:endParaRPr lang="en-US" sz="1100">
              <a:solidFill>
                <a:schemeClr val="tx1"/>
              </a:solidFill>
              <a:latin typeface="Aptos"/>
            </a:endParaRPr>
          </a:p>
          <a:p>
            <a:pPr marL="173736" indent="-630936">
              <a:spcAft>
                <a:spcPts val="600"/>
              </a:spcAft>
            </a:pPr>
            <a:r>
              <a:rPr lang="en-US" sz="1100">
                <a:solidFill>
                  <a:schemeClr val="tx1"/>
                </a:solidFill>
                <a:latin typeface="Aptos"/>
              </a:rPr>
              <a:t>Center for Research on Learning and Teaching. (2021). </a:t>
            </a:r>
            <a:r>
              <a:rPr lang="en-US" sz="1100" i="1">
                <a:solidFill>
                  <a:schemeClr val="tx1"/>
                </a:solidFill>
                <a:latin typeface="Aptos"/>
              </a:rPr>
              <a:t>Guidelines for discussing difficult or high-stakes topics</a:t>
            </a:r>
            <a:r>
              <a:rPr lang="en-US" sz="1100">
                <a:solidFill>
                  <a:schemeClr val="tx1"/>
                </a:solidFill>
                <a:latin typeface="Aptos"/>
              </a:rPr>
              <a:t>. University of Michigan. </a:t>
            </a:r>
            <a:r>
              <a:rPr lang="en-US" sz="1100">
                <a:solidFill>
                  <a:schemeClr val="tx1"/>
                </a:solidFill>
                <a:latin typeface="Aptos"/>
                <a:hlinkClick r:id="rId7">
                  <a:extLst>
                    <a:ext uri="{A12FA001-AC4F-418D-AE19-62706E023703}">
                      <ahyp:hlinkClr xmlns:ahyp="http://schemas.microsoft.com/office/drawing/2018/hyperlinkcolor" val="tx"/>
                    </a:ext>
                  </a:extLst>
                </a:hlinkClick>
              </a:rPr>
              <a:t>https://crlt.umich.edu/publinks/generalguidelines</a:t>
            </a:r>
            <a:endParaRPr lang="en-US" sz="1100">
              <a:solidFill>
                <a:schemeClr val="tx1"/>
              </a:solidFill>
              <a:latin typeface="Aptos"/>
              <a:hlinkClick r:id="" action="ppaction://noaction">
                <a:extLst>
                  <a:ext uri="{A12FA001-AC4F-418D-AE19-62706E023703}">
                    <ahyp:hlinkClr xmlns:ahyp="http://schemas.microsoft.com/office/drawing/2018/hyperlinkcolor" val="tx"/>
                  </a:ext>
                </a:extLst>
              </a:hlinkClick>
            </a:endParaRPr>
          </a:p>
          <a:p>
            <a:pPr marL="173736" indent="-630936">
              <a:spcAft>
                <a:spcPts val="600"/>
              </a:spcAft>
            </a:pPr>
            <a:r>
              <a:rPr lang="en-US" sz="1100" err="1">
                <a:solidFill>
                  <a:schemeClr val="tx1"/>
                </a:solidFill>
                <a:latin typeface="Aptos"/>
              </a:rPr>
              <a:t>ChandlerUnified</a:t>
            </a:r>
            <a:r>
              <a:rPr lang="en-US" sz="1100">
                <a:solidFill>
                  <a:schemeClr val="tx1"/>
                </a:solidFill>
                <a:latin typeface="Aptos"/>
              </a:rPr>
              <a:t>. (2020, July 24). </a:t>
            </a:r>
            <a:r>
              <a:rPr lang="en-US" sz="1100" i="1">
                <a:solidFill>
                  <a:schemeClr val="tx1"/>
                </a:solidFill>
                <a:latin typeface="Aptos"/>
              </a:rPr>
              <a:t>Multi-tiered systems of support (MTSS)</a:t>
            </a:r>
            <a:r>
              <a:rPr lang="en-US" sz="1100">
                <a:solidFill>
                  <a:schemeClr val="tx1"/>
                </a:solidFill>
                <a:latin typeface="Aptos"/>
              </a:rPr>
              <a:t> [Video]. YouTube. </a:t>
            </a:r>
            <a:r>
              <a:rPr lang="en-US" sz="1100">
                <a:solidFill>
                  <a:schemeClr val="tx1"/>
                </a:solidFill>
                <a:latin typeface="Aptos"/>
                <a:hlinkClick r:id="rId8">
                  <a:extLst>
                    <a:ext uri="{A12FA001-AC4F-418D-AE19-62706E023703}">
                      <ahyp:hlinkClr xmlns:ahyp="http://schemas.microsoft.com/office/drawing/2018/hyperlinkcolor" val="tx"/>
                    </a:ext>
                  </a:extLst>
                </a:hlinkClick>
              </a:rPr>
              <a:t>https://www.youtube.com/watch?v=CAZ4CNtOHNo</a:t>
            </a:r>
            <a:endParaRPr lang="en-US" sz="1100">
              <a:solidFill>
                <a:schemeClr val="tx1"/>
              </a:solidFill>
              <a:latin typeface="Aptos"/>
            </a:endParaRPr>
          </a:p>
          <a:p>
            <a:pPr marL="173736" indent="-630936">
              <a:spcAft>
                <a:spcPts val="600"/>
              </a:spcAft>
            </a:pPr>
            <a:r>
              <a:rPr lang="en-US" sz="1100" err="1">
                <a:solidFill>
                  <a:schemeClr val="tx1"/>
                </a:solidFill>
                <a:latin typeface="Aptos"/>
              </a:rPr>
              <a:t>ClickUp</a:t>
            </a:r>
            <a:r>
              <a:rPr lang="en-US" sz="1100">
                <a:solidFill>
                  <a:schemeClr val="tx1"/>
                </a:solidFill>
                <a:latin typeface="Aptos"/>
              </a:rPr>
              <a:t> Customer Experience Team. (2024, January 24). </a:t>
            </a:r>
            <a:r>
              <a:rPr lang="en-US" sz="1100" i="1">
                <a:solidFill>
                  <a:schemeClr val="tx1"/>
                </a:solidFill>
                <a:latin typeface="Aptos"/>
              </a:rPr>
              <a:t>How to encourage collaborative communication in the workplace</a:t>
            </a:r>
            <a:r>
              <a:rPr lang="en-US" sz="1100">
                <a:solidFill>
                  <a:schemeClr val="tx1"/>
                </a:solidFill>
                <a:latin typeface="Aptos"/>
              </a:rPr>
              <a:t>. </a:t>
            </a:r>
            <a:r>
              <a:rPr lang="en-US" sz="1100" err="1">
                <a:solidFill>
                  <a:schemeClr val="tx1"/>
                </a:solidFill>
                <a:latin typeface="Aptos"/>
              </a:rPr>
              <a:t>ClickUp</a:t>
            </a:r>
            <a:r>
              <a:rPr lang="en-US" sz="1100">
                <a:solidFill>
                  <a:schemeClr val="tx1"/>
                </a:solidFill>
                <a:latin typeface="Aptos"/>
              </a:rPr>
              <a:t>. </a:t>
            </a:r>
            <a:r>
              <a:rPr lang="en-US" sz="1100">
                <a:solidFill>
                  <a:schemeClr val="tx1"/>
                </a:solidFill>
                <a:latin typeface="Aptos"/>
                <a:hlinkClick r:id="rId9">
                  <a:extLst>
                    <a:ext uri="{A12FA001-AC4F-418D-AE19-62706E023703}">
                      <ahyp:hlinkClr xmlns:ahyp="http://schemas.microsoft.com/office/drawing/2018/hyperlinkcolor" val="tx"/>
                    </a:ext>
                  </a:extLst>
                </a:hlinkClick>
              </a:rPr>
              <a:t>https://clickup.com/blog/collaborative-communication/</a:t>
            </a:r>
            <a:endParaRPr lang="en-US" sz="1100">
              <a:solidFill>
                <a:schemeClr val="tx1"/>
              </a:solidFill>
              <a:latin typeface="Aptos"/>
              <a:hlinkClick r:id="" action="ppaction://noaction">
                <a:extLst>
                  <a:ext uri="{A12FA001-AC4F-418D-AE19-62706E023703}">
                    <ahyp:hlinkClr xmlns:ahyp="http://schemas.microsoft.com/office/drawing/2018/hyperlinkcolor" val="tx"/>
                  </a:ext>
                </a:extLst>
              </a:hlinkClick>
            </a:endParaRPr>
          </a:p>
          <a:p>
            <a:pPr marL="173736" indent="-630936">
              <a:spcAft>
                <a:spcPts val="600"/>
              </a:spcAft>
            </a:pPr>
            <a:r>
              <a:rPr lang="en-US" sz="1100" err="1">
                <a:solidFill>
                  <a:schemeClr val="tx1"/>
                </a:solidFill>
                <a:latin typeface="Aptos"/>
              </a:rPr>
              <a:t>DavidLeeEdTech</a:t>
            </a:r>
            <a:r>
              <a:rPr lang="en-US" sz="1100">
                <a:solidFill>
                  <a:schemeClr val="tx1"/>
                </a:solidFill>
                <a:latin typeface="Aptos"/>
              </a:rPr>
              <a:t>. (2021, April 21).</a:t>
            </a:r>
            <a:r>
              <a:rPr lang="en-US" sz="1100" i="1">
                <a:solidFill>
                  <a:schemeClr val="tx1"/>
                </a:solidFill>
                <a:latin typeface="Aptos"/>
              </a:rPr>
              <a:t> Key elements for effective collaboration in schools </a:t>
            </a:r>
            <a:r>
              <a:rPr lang="en-US" sz="1100">
                <a:solidFill>
                  <a:schemeClr val="tx1"/>
                </a:solidFill>
                <a:latin typeface="Aptos"/>
              </a:rPr>
              <a:t>[Video].</a:t>
            </a:r>
            <a:r>
              <a:rPr lang="en-US" sz="1100" i="1">
                <a:solidFill>
                  <a:schemeClr val="tx1"/>
                </a:solidFill>
                <a:latin typeface="Aptos"/>
              </a:rPr>
              <a:t> </a:t>
            </a:r>
            <a:r>
              <a:rPr lang="en-US" sz="1100">
                <a:solidFill>
                  <a:schemeClr val="tx1"/>
                </a:solidFill>
                <a:latin typeface="Aptos"/>
              </a:rPr>
              <a:t>YouTube. </a:t>
            </a:r>
            <a:r>
              <a:rPr lang="en-US" sz="1100" u="sng">
                <a:solidFill>
                  <a:schemeClr val="tx1"/>
                </a:solidFill>
                <a:latin typeface="Aptos"/>
                <a:hlinkClick r:id="rId10">
                  <a:extLst>
                    <a:ext uri="{A12FA001-AC4F-418D-AE19-62706E023703}">
                      <ahyp:hlinkClr xmlns:ahyp="http://schemas.microsoft.com/office/drawing/2018/hyperlinkcolor" val="tx"/>
                    </a:ext>
                  </a:extLst>
                </a:hlinkClick>
              </a:rPr>
              <a:t>https://www.youtube.com/watch?v=D4ciN-mJSaI</a:t>
            </a:r>
            <a:endParaRPr lang="en-US" sz="1100" u="sng">
              <a:solidFill>
                <a:schemeClr val="tx1"/>
              </a:solidFill>
              <a:latin typeface="Aptos"/>
            </a:endParaRPr>
          </a:p>
          <a:p>
            <a:pPr marL="173736" indent="-630936">
              <a:spcAft>
                <a:spcPts val="600"/>
              </a:spcAft>
            </a:pPr>
            <a:r>
              <a:rPr lang="en-US" sz="1100">
                <a:solidFill>
                  <a:schemeClr val="tx1"/>
                </a:solidFill>
                <a:latin typeface="Aptos"/>
              </a:rPr>
              <a:t>Doyle, A. (2022, June 7). </a:t>
            </a:r>
            <a:r>
              <a:rPr lang="en-US" sz="1100" i="1">
                <a:solidFill>
                  <a:schemeClr val="tx1"/>
                </a:solidFill>
                <a:latin typeface="Aptos"/>
              </a:rPr>
              <a:t>What are collaboration skills?</a:t>
            </a:r>
            <a:r>
              <a:rPr lang="en-US" sz="1100">
                <a:solidFill>
                  <a:schemeClr val="tx1"/>
                </a:solidFill>
                <a:latin typeface="Aptos"/>
              </a:rPr>
              <a:t> The Balance. </a:t>
            </a:r>
            <a:r>
              <a:rPr lang="en-US" sz="1100" u="sng">
                <a:solidFill>
                  <a:schemeClr val="tx1"/>
                </a:solidFill>
                <a:latin typeface="Aptos"/>
                <a:hlinkClick r:id="rId11">
                  <a:extLst>
                    <a:ext uri="{A12FA001-AC4F-418D-AE19-62706E023703}">
                      <ahyp:hlinkClr xmlns:ahyp="http://schemas.microsoft.com/office/drawing/2018/hyperlinkcolor" val="tx"/>
                    </a:ext>
                  </a:extLst>
                </a:hlinkClick>
              </a:rPr>
              <a:t>https://www.thebalancemoney.com/collaboration-skills-with-examples-2059686</a:t>
            </a:r>
            <a:endParaRPr lang="en-US" sz="1100" u="sng">
              <a:solidFill>
                <a:schemeClr val="tx1"/>
              </a:solidFill>
              <a:latin typeface="Aptos"/>
              <a:hlinkClick r:id="" action="ppaction://noaction">
                <a:extLst>
                  <a:ext uri="{A12FA001-AC4F-418D-AE19-62706E023703}">
                    <ahyp:hlinkClr xmlns:ahyp="http://schemas.microsoft.com/office/drawing/2018/hyperlinkcolor" val="tx"/>
                  </a:ext>
                </a:extLst>
              </a:hlinkClick>
            </a:endParaRPr>
          </a:p>
          <a:p>
            <a:pPr marL="173736" indent="-630936">
              <a:spcAft>
                <a:spcPts val="600"/>
              </a:spcAft>
            </a:pPr>
            <a:endParaRPr lang="en-US" sz="1100">
              <a:solidFill>
                <a:schemeClr val="tx1"/>
              </a:solidFill>
              <a:latin typeface="Times New Roman"/>
              <a:cs typeface="Times New Roman"/>
            </a:endParaRPr>
          </a:p>
          <a:p>
            <a:pPr marL="173736" indent="-630936">
              <a:spcAft>
                <a:spcPts val="600"/>
              </a:spcAft>
            </a:pPr>
            <a:endParaRPr lang="en-US">
              <a:solidFill>
                <a:schemeClr val="tx1"/>
              </a:solidFill>
            </a:endParaRPr>
          </a:p>
        </p:txBody>
      </p:sp>
    </p:spTree>
    <p:extLst>
      <p:ext uri="{BB962C8B-B14F-4D97-AF65-F5344CB8AC3E}">
        <p14:creationId xmlns:p14="http://schemas.microsoft.com/office/powerpoint/2010/main" val="18870168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857">
          <a:extLst>
            <a:ext uri="{FF2B5EF4-FFF2-40B4-BE49-F238E27FC236}">
              <a16:creationId xmlns:a16="http://schemas.microsoft.com/office/drawing/2014/main" id="{E049AD0C-56AD-035D-AC3E-EDA2452041C9}"/>
            </a:ext>
          </a:extLst>
        </p:cNvPr>
        <p:cNvGrpSpPr/>
        <p:nvPr/>
      </p:nvGrpSpPr>
      <p:grpSpPr>
        <a:xfrm>
          <a:off x="0" y="0"/>
          <a:ext cx="0" cy="0"/>
          <a:chOff x="0" y="0"/>
          <a:chExt cx="0" cy="0"/>
        </a:xfrm>
      </p:grpSpPr>
      <p:sp>
        <p:nvSpPr>
          <p:cNvPr id="3" name="Google Shape;860;p86">
            <a:extLst>
              <a:ext uri="{FF2B5EF4-FFF2-40B4-BE49-F238E27FC236}">
                <a16:creationId xmlns:a16="http://schemas.microsoft.com/office/drawing/2014/main" id="{9BBEA748-D2BC-1E41-3E36-E375AC340CD1}"/>
              </a:ext>
            </a:extLst>
          </p:cNvPr>
          <p:cNvSpPr txBox="1">
            <a:spLocks noGrp="1"/>
          </p:cNvSpPr>
          <p:nvPr>
            <p:ph type="title" idx="4294967295"/>
          </p:nvPr>
        </p:nvSpPr>
        <p:spPr>
          <a:xfrm>
            <a:off x="628650" y="134276"/>
            <a:ext cx="7886700" cy="592700"/>
          </a:xfrm>
          <a:prstGeom prst="rect">
            <a:avLst/>
          </a:prstGeom>
          <a:noFill/>
          <a:ln>
            <a:noFill/>
            <a:prstDash/>
          </a:ln>
          <a:effectLst/>
        </p:spPr>
        <p:txBody>
          <a:bodyPr rot="0" spcFirstLastPara="1" vertOverflow="overflow" horzOverflow="overflow" vert="horz" wrap="square" lIns="0" tIns="0" rIns="0" bIns="0" numCol="1" spcCol="0" rtlCol="0" fromWordArt="0" anchor="b" anchorCtr="0" forceAA="0" compatLnSpc="1">
            <a:prstTxWarp prst="textNoShape">
              <a:avLst/>
            </a:prstTxWarp>
            <a:noAutofit/>
          </a:bodyPr>
          <a:lstStyle>
            <a:lvl1pPr algn="l" defTabSz="685800" rtl="0" eaLnBrk="1" latinLnBrk="0" hangingPunct="1">
              <a:lnSpc>
                <a:spcPct val="100000"/>
              </a:lnSpc>
              <a:spcBef>
                <a:spcPct val="0"/>
              </a:spcBef>
              <a:buNone/>
              <a:defRPr sz="3300" b="1" kern="1200">
                <a:solidFill>
                  <a:schemeClr val="tx1"/>
                </a:solidFill>
                <a:latin typeface="Aptos" panose="020B0004020202020204" pitchFamily="34" charset="0"/>
                <a:ea typeface="+mj-ea"/>
                <a:cs typeface="+mj-cs"/>
              </a:defRPr>
            </a:lvl1pPr>
          </a:lstStyle>
          <a:p>
            <a:pPr marL="0" marR="0" lvl="0" indent="0" algn="ctr" defTabSz="685800" rtl="0" eaLnBrk="1" fontAlgn="auto" latinLnBrk="0" hangingPunct="1">
              <a:lnSpc>
                <a:spcPct val="90000"/>
              </a:lnSpc>
              <a:spcBef>
                <a:spcPts val="0"/>
              </a:spcBef>
              <a:spcAft>
                <a:spcPts val="0"/>
              </a:spcAft>
              <a:buClr>
                <a:schemeClr val="dk1"/>
              </a:buClr>
              <a:buSzPts val="3200"/>
              <a:buFontTx/>
              <a:buNone/>
              <a:tabLst/>
              <a:defRPr/>
            </a:pPr>
            <a:r>
              <a:rPr kumimoji="0" lang="en-US" sz="2600" b="0" i="0" u="none" strike="noStrike" kern="1200" cap="none" spc="0" normalizeH="0" baseline="0" noProof="0">
                <a:ln>
                  <a:noFill/>
                </a:ln>
                <a:solidFill>
                  <a:schemeClr val="tx1"/>
                </a:solidFill>
                <a:effectLst/>
                <a:uLnTx/>
                <a:uFillTx/>
                <a:latin typeface="Aptos" panose="020B0004020202020204" pitchFamily="34" charset="0"/>
                <a:ea typeface="+mj-ea"/>
                <a:cs typeface="+mj-cs"/>
                <a:sym typeface="Arial"/>
              </a:rPr>
              <a:t>References, Page 3</a:t>
            </a:r>
          </a:p>
        </p:txBody>
      </p:sp>
      <p:sp>
        <p:nvSpPr>
          <p:cNvPr id="859" name="Google Shape;859;g26eb7c63b8d_0_13">
            <a:extLst>
              <a:ext uri="{FF2B5EF4-FFF2-40B4-BE49-F238E27FC236}">
                <a16:creationId xmlns:a16="http://schemas.microsoft.com/office/drawing/2014/main" id="{843F5AC0-EFCD-DFD4-8411-BB38BA7E44DC}"/>
              </a:ext>
            </a:extLst>
          </p:cNvPr>
          <p:cNvSpPr txBox="1">
            <a:spLocks noGrp="1"/>
          </p:cNvSpPr>
          <p:nvPr>
            <p:ph type="body" idx="4294967295"/>
          </p:nvPr>
        </p:nvSpPr>
        <p:spPr>
          <a:xfrm>
            <a:off x="402336" y="725044"/>
            <a:ext cx="7886700" cy="3904778"/>
          </a:xfrm>
          <a:prstGeom prst="rect">
            <a:avLst/>
          </a:prstGeom>
          <a:noFill/>
          <a:ln>
            <a:noFill/>
          </a:ln>
        </p:spPr>
        <p:txBody>
          <a:bodyPr spcFirstLastPara="1" vert="horz" wrap="square" lIns="68569" tIns="34275" rIns="68569" bIns="34275" rtlCol="0" anchor="t" anchorCtr="0">
            <a:noAutofit/>
          </a:bodyPr>
          <a:lstStyle/>
          <a:p>
            <a:pPr marL="173736" indent="-630936">
              <a:spcAft>
                <a:spcPts val="600"/>
              </a:spcAft>
              <a:buNone/>
            </a:pPr>
            <a:r>
              <a:rPr lang="en-US" sz="1100" kern="100">
                <a:latin typeface="Aptos"/>
                <a:ea typeface="+mn-lt"/>
                <a:cs typeface="+mn-lt"/>
              </a:rPr>
              <a:t>Edutopia</a:t>
            </a:r>
            <a:r>
              <a:rPr lang="en-US" sz="1100" kern="100">
                <a:effectLst/>
                <a:latin typeface="Aptos"/>
                <a:ea typeface="+mn-lt"/>
                <a:cs typeface="+mn-lt"/>
              </a:rPr>
              <a:t>. (</a:t>
            </a:r>
            <a:r>
              <a:rPr lang="en-US" sz="1100" kern="100">
                <a:latin typeface="Aptos"/>
                <a:ea typeface="+mn-lt"/>
                <a:cs typeface="+mn-lt"/>
              </a:rPr>
              <a:t>2016, April 20).</a:t>
            </a:r>
            <a:r>
              <a:rPr lang="en-US" sz="1100" i="1" kern="100">
                <a:latin typeface="Aptos"/>
                <a:ea typeface="+mn-lt"/>
                <a:cs typeface="+mn-lt"/>
              </a:rPr>
              <a:t> Collaborative planning: Integrating curriculum across subjects</a:t>
            </a:r>
            <a:r>
              <a:rPr lang="en-US" sz="1100" kern="100">
                <a:latin typeface="Aptos"/>
                <a:ea typeface="+mn-lt"/>
                <a:cs typeface="+mn-lt"/>
              </a:rPr>
              <a:t> [Video]. YouTube. </a:t>
            </a:r>
            <a:r>
              <a:rPr lang="en-US" sz="1100" u="sng" kern="100">
                <a:latin typeface="Aptos"/>
                <a:ea typeface="+mn-lt"/>
                <a:cs typeface="+mn-lt"/>
                <a:hlinkClick r:id="rId3">
                  <a:extLst>
                    <a:ext uri="{A12FA001-AC4F-418D-AE19-62706E023703}">
                      <ahyp:hlinkClr xmlns:ahyp="http://schemas.microsoft.com/office/drawing/2018/hyperlinkcolor" val="tx"/>
                    </a:ext>
                  </a:extLst>
                </a:hlinkClick>
              </a:rPr>
              <a:t>https://www.youtube.com/watch?v=yCy4PSOvkL4</a:t>
            </a:r>
            <a:endParaRPr lang="en-US" sz="1100" u="sng" kern="100">
              <a:latin typeface="Aptos"/>
              <a:ea typeface="+mn-lt"/>
              <a:cs typeface="+mn-lt"/>
            </a:endParaRPr>
          </a:p>
          <a:p>
            <a:pPr marL="173736" indent="-630936">
              <a:spcAft>
                <a:spcPts val="600"/>
              </a:spcAft>
              <a:buNone/>
            </a:pPr>
            <a:r>
              <a:rPr lang="en-US" sz="1100" kern="100">
                <a:latin typeface="Aptos"/>
                <a:ea typeface="+mn-lt"/>
                <a:cs typeface="+mn-lt"/>
              </a:rPr>
              <a:t>Edutopia. (</a:t>
            </a:r>
            <a:r>
              <a:rPr lang="en-US" sz="1100" kern="100">
                <a:effectLst/>
                <a:latin typeface="Aptos"/>
                <a:ea typeface="+mn-lt"/>
                <a:cs typeface="+mn-lt"/>
              </a:rPr>
              <a:t>2017, April 6). </a:t>
            </a:r>
            <a:r>
              <a:rPr lang="en-US" sz="1100" i="1" kern="100">
                <a:effectLst/>
                <a:latin typeface="Aptos"/>
                <a:ea typeface="+mn-lt"/>
                <a:cs typeface="+mn-lt"/>
              </a:rPr>
              <a:t>Teacher labs: Making professional development collaborative </a:t>
            </a:r>
            <a:r>
              <a:rPr lang="en-US" sz="1100" kern="100">
                <a:effectLst/>
                <a:latin typeface="Aptos"/>
                <a:ea typeface="+mn-lt"/>
                <a:cs typeface="+mn-lt"/>
              </a:rPr>
              <a:t>[Video</a:t>
            </a:r>
            <a:r>
              <a:rPr lang="en-US" sz="1100" kern="100">
                <a:latin typeface="Aptos"/>
                <a:ea typeface="+mn-lt"/>
                <a:cs typeface="+mn-lt"/>
              </a:rPr>
              <a:t>]. YouTube. </a:t>
            </a:r>
            <a:r>
              <a:rPr lang="en-US" sz="1100" u="sng" kern="100">
                <a:effectLst/>
                <a:latin typeface="Aptos"/>
                <a:ea typeface="+mn-lt"/>
                <a:cs typeface="+mn-lt"/>
                <a:hlinkClick r:id="rId4">
                  <a:extLst>
                    <a:ext uri="{A12FA001-AC4F-418D-AE19-62706E023703}">
                      <ahyp:hlinkClr xmlns:ahyp="http://schemas.microsoft.com/office/drawing/2018/hyperlinkcolor" val="tx"/>
                    </a:ext>
                  </a:extLst>
                </a:hlinkClick>
              </a:rPr>
              <a:t>https://www.youtube.com/watch?v=gf5KcyHGhRA&amp;t=168s</a:t>
            </a:r>
            <a:endParaRPr lang="en-US" sz="1100" u="sng" kern="100">
              <a:latin typeface="Aptos"/>
              <a:ea typeface="+mn-lt"/>
              <a:cs typeface="+mn-lt"/>
            </a:endParaRPr>
          </a:p>
          <a:p>
            <a:pPr marL="173736" indent="-630936">
              <a:spcAft>
                <a:spcPts val="600"/>
              </a:spcAft>
              <a:buNone/>
            </a:pPr>
            <a:r>
              <a:rPr lang="en-US" sz="1100" kern="100">
                <a:latin typeface="Aptos"/>
                <a:ea typeface="+mn-lt"/>
                <a:cs typeface="+mn-lt"/>
              </a:rPr>
              <a:t>Edutopia (2024, April 26). </a:t>
            </a:r>
            <a:r>
              <a:rPr lang="en-US" sz="1100" i="1" kern="100">
                <a:latin typeface="Aptos"/>
                <a:ea typeface="+mn-lt"/>
                <a:cs typeface="+mn-lt"/>
              </a:rPr>
              <a:t>Calibrating best practices across a whole school </a:t>
            </a:r>
            <a:r>
              <a:rPr lang="en-US" sz="1100" kern="100">
                <a:latin typeface="Aptos"/>
                <a:ea typeface="+mn-lt"/>
                <a:cs typeface="+mn-lt"/>
              </a:rPr>
              <a:t>[Video].</a:t>
            </a:r>
            <a:r>
              <a:rPr lang="en-US" sz="1100" i="1" kern="100">
                <a:latin typeface="Aptos"/>
                <a:ea typeface="+mn-lt"/>
                <a:cs typeface="+mn-lt"/>
              </a:rPr>
              <a:t> </a:t>
            </a:r>
            <a:r>
              <a:rPr lang="en-US" sz="1100" u="sng" kern="100">
                <a:latin typeface="Aptos"/>
                <a:ea typeface="+mn-lt"/>
                <a:cs typeface="+mn-lt"/>
                <a:hlinkClick r:id="rId5">
                  <a:extLst>
                    <a:ext uri="{A12FA001-AC4F-418D-AE19-62706E023703}">
                      <ahyp:hlinkClr xmlns:ahyp="http://schemas.microsoft.com/office/drawing/2018/hyperlinkcolor" val="tx"/>
                    </a:ext>
                  </a:extLst>
                </a:hlinkClick>
              </a:rPr>
              <a:t>https://www.edutopia.org/video/calibrating-whole-school-best-practices</a:t>
            </a:r>
            <a:endParaRPr lang="en-US" sz="1100" kern="100">
              <a:latin typeface="Aptos"/>
              <a:ea typeface="+mn-lt"/>
              <a:cs typeface="+mn-lt"/>
              <a:hlinkClick r:id="rId5">
                <a:extLst>
                  <a:ext uri="{A12FA001-AC4F-418D-AE19-62706E023703}">
                    <ahyp:hlinkClr xmlns:ahyp="http://schemas.microsoft.com/office/drawing/2018/hyperlinkcolor" val="tx"/>
                  </a:ext>
                </a:extLst>
              </a:hlinkClick>
            </a:endParaRPr>
          </a:p>
          <a:p>
            <a:pPr marL="173736" indent="-630936">
              <a:spcAft>
                <a:spcPts val="600"/>
              </a:spcAft>
              <a:buNone/>
            </a:pPr>
            <a:r>
              <a:rPr lang="en-US" sz="1100" kern="100">
                <a:latin typeface="Aptos"/>
                <a:ea typeface="+mn-lt"/>
                <a:cs typeface="+mn-lt"/>
              </a:rPr>
              <a:t>Entelechy. (2024, February 1). </a:t>
            </a:r>
            <a:r>
              <a:rPr lang="en-US" sz="1100" i="1" kern="100">
                <a:latin typeface="Aptos"/>
                <a:ea typeface="+mn-lt"/>
                <a:cs typeface="+mn-lt"/>
              </a:rPr>
              <a:t>The importance of horizontal and vertical collaborative teams in schools</a:t>
            </a:r>
            <a:r>
              <a:rPr lang="en-US" sz="1100" kern="100">
                <a:latin typeface="Aptos"/>
                <a:ea typeface="+mn-lt"/>
                <a:cs typeface="+mn-lt"/>
              </a:rPr>
              <a:t>. </a:t>
            </a:r>
            <a:r>
              <a:rPr lang="en-US" sz="1100" u="sng" kern="100">
                <a:latin typeface="Aptos"/>
                <a:ea typeface="+mn-lt"/>
                <a:cs typeface="+mn-lt"/>
                <a:hlinkClick r:id="rId6">
                  <a:extLst>
                    <a:ext uri="{A12FA001-AC4F-418D-AE19-62706E023703}">
                      <ahyp:hlinkClr xmlns:ahyp="http://schemas.microsoft.com/office/drawing/2018/hyperlinkcolor" val="tx"/>
                    </a:ext>
                  </a:extLst>
                </a:hlinkClick>
              </a:rPr>
              <a:t>https://backup.theedadvocate.org/the-importance-of-horizontal-and-vertical-collaboration-teams-in-schools/</a:t>
            </a:r>
          </a:p>
          <a:p>
            <a:pPr marL="173736" indent="-630936">
              <a:spcAft>
                <a:spcPts val="600"/>
              </a:spcAft>
              <a:buNone/>
            </a:pPr>
            <a:r>
              <a:rPr lang="en-US" sz="1100" kern="100">
                <a:effectLst/>
                <a:latin typeface="Aptos"/>
                <a:ea typeface="+mn-lt"/>
                <a:cs typeface="+mn-lt"/>
              </a:rPr>
              <a:t>EL Education. (2018, January 19). </a:t>
            </a:r>
            <a:r>
              <a:rPr lang="en-US" sz="1100" i="1" kern="100">
                <a:effectLst/>
                <a:latin typeface="Aptos"/>
                <a:ea typeface="+mn-lt"/>
                <a:cs typeface="+mn-lt"/>
              </a:rPr>
              <a:t>Grade level data meeting with third grade teachers</a:t>
            </a:r>
            <a:r>
              <a:rPr lang="en-US" sz="1100" kern="100">
                <a:effectLst/>
                <a:latin typeface="Aptos"/>
                <a:ea typeface="+mn-lt"/>
                <a:cs typeface="+mn-lt"/>
              </a:rPr>
              <a:t> [Video]. YouTube. </a:t>
            </a:r>
            <a:r>
              <a:rPr lang="en-US" sz="1100" kern="100">
                <a:effectLst/>
                <a:latin typeface="Aptos"/>
                <a:ea typeface="+mn-lt"/>
                <a:cs typeface="+mn-lt"/>
                <a:hlinkClick r:id="rId7">
                  <a:extLst>
                    <a:ext uri="{A12FA001-AC4F-418D-AE19-62706E023703}">
                      <ahyp:hlinkClr xmlns:ahyp="http://schemas.microsoft.com/office/drawing/2018/hyperlinkcolor" val="tx"/>
                    </a:ext>
                  </a:extLst>
                </a:hlinkClick>
              </a:rPr>
              <a:t>https://www.youtube.com/watch?v=BLCbNX84ll4</a:t>
            </a:r>
            <a:endParaRPr lang="en-US" sz="1100" kern="100">
              <a:latin typeface="Aptos"/>
              <a:ea typeface="+mn-lt"/>
              <a:cs typeface="+mn-lt"/>
              <a:hlinkClick r:id="rId7">
                <a:extLst>
                  <a:ext uri="{A12FA001-AC4F-418D-AE19-62706E023703}">
                    <ahyp:hlinkClr xmlns:ahyp="http://schemas.microsoft.com/office/drawing/2018/hyperlinkcolor" val="tx"/>
                  </a:ext>
                </a:extLst>
              </a:hlinkClick>
            </a:endParaRPr>
          </a:p>
          <a:p>
            <a:pPr marL="173736" indent="-630936">
              <a:spcAft>
                <a:spcPts val="600"/>
              </a:spcAft>
              <a:buNone/>
            </a:pPr>
            <a:r>
              <a:rPr lang="en-US" sz="1100" kern="100">
                <a:effectLst/>
                <a:latin typeface="Aptos"/>
                <a:ea typeface="+mn-lt"/>
                <a:cs typeface="+mn-lt"/>
              </a:rPr>
              <a:t>EL Education. (</a:t>
            </a:r>
            <a:r>
              <a:rPr lang="en-US" sz="1100" kern="100">
                <a:latin typeface="Aptos"/>
                <a:ea typeface="+mn-lt"/>
                <a:cs typeface="+mn-lt"/>
              </a:rPr>
              <a:t>2019a</a:t>
            </a:r>
            <a:r>
              <a:rPr lang="en-US" sz="1100" kern="100">
                <a:effectLst/>
                <a:latin typeface="Aptos"/>
                <a:ea typeface="+mn-lt"/>
                <a:cs typeface="+mn-lt"/>
              </a:rPr>
              <a:t>, April 3). </a:t>
            </a:r>
            <a:r>
              <a:rPr lang="en-US" sz="1100" i="1" kern="100">
                <a:effectLst/>
                <a:latin typeface="Aptos"/>
                <a:ea typeface="+mn-lt"/>
                <a:cs typeface="+mn-lt"/>
              </a:rPr>
              <a:t>Leading teams with data protocols </a:t>
            </a:r>
            <a:r>
              <a:rPr lang="en-US" sz="1100" kern="100">
                <a:effectLst/>
                <a:latin typeface="Aptos"/>
                <a:ea typeface="+mn-lt"/>
                <a:cs typeface="+mn-lt"/>
              </a:rPr>
              <a:t>[Video]. YouTube. </a:t>
            </a:r>
            <a:r>
              <a:rPr lang="en-US" sz="1100" u="sng" kern="100">
                <a:effectLst/>
                <a:latin typeface="Aptos"/>
                <a:ea typeface="+mn-lt"/>
                <a:cs typeface="+mn-lt"/>
                <a:hlinkClick r:id="rId8">
                  <a:extLst>
                    <a:ext uri="{A12FA001-AC4F-418D-AE19-62706E023703}">
                      <ahyp:hlinkClr xmlns:ahyp="http://schemas.microsoft.com/office/drawing/2018/hyperlinkcolor" val="tx"/>
                    </a:ext>
                  </a:extLst>
                </a:hlinkClick>
              </a:rPr>
              <a:t>https://www.youtube.com/watch?v=OdG7_ggEBlk&amp;feature=youtu.be</a:t>
            </a:r>
            <a:endParaRPr lang="en-US" sz="1100" u="sng" kern="100">
              <a:latin typeface="Aptos"/>
              <a:ea typeface="+mn-lt"/>
              <a:cs typeface="+mn-lt"/>
            </a:endParaRPr>
          </a:p>
          <a:p>
            <a:pPr marL="173736" indent="-630936">
              <a:spcAft>
                <a:spcPts val="600"/>
              </a:spcAft>
              <a:buNone/>
            </a:pPr>
            <a:r>
              <a:rPr lang="en-US" sz="1100" kern="100">
                <a:latin typeface="Aptos"/>
                <a:ea typeface="+mn-lt"/>
                <a:cs typeface="+mn-lt"/>
              </a:rPr>
              <a:t>EL Education. (2019b, June 21). </a:t>
            </a:r>
            <a:r>
              <a:rPr lang="en-US" sz="1100" i="1" kern="100">
                <a:latin typeface="Aptos"/>
                <a:ea typeface="+mn-lt"/>
                <a:cs typeface="+mn-lt"/>
              </a:rPr>
              <a:t>Shared leadership through instructional leadership teams</a:t>
            </a:r>
            <a:r>
              <a:rPr lang="en-US" sz="1100" kern="100">
                <a:latin typeface="Aptos"/>
                <a:ea typeface="+mn-lt"/>
                <a:cs typeface="+mn-lt"/>
              </a:rPr>
              <a:t> [Video]. YouTube. </a:t>
            </a:r>
            <a:r>
              <a:rPr lang="en-US" sz="1100" kern="100">
                <a:latin typeface="Aptos"/>
                <a:ea typeface="+mn-lt"/>
                <a:cs typeface="+mn-lt"/>
                <a:hlinkClick r:id="rId9">
                  <a:extLst>
                    <a:ext uri="{A12FA001-AC4F-418D-AE19-62706E023703}">
                      <ahyp:hlinkClr xmlns:ahyp="http://schemas.microsoft.com/office/drawing/2018/hyperlinkcolor" val="tx"/>
                    </a:ext>
                  </a:extLst>
                </a:hlinkClick>
              </a:rPr>
              <a:t>https://www.youtube.com/watch?v=T-hqrR5pcDo</a:t>
            </a:r>
          </a:p>
          <a:p>
            <a:pPr marL="173736" marR="0" lvl="0" indent="-630936"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1100" b="0" i="0" u="none" strike="noStrike" kern="0" cap="none" spc="0" normalizeH="0" baseline="0" noProof="0">
                <a:ln>
                  <a:noFill/>
                </a:ln>
                <a:solidFill>
                  <a:prstClr val="black"/>
                </a:solidFill>
                <a:effectLst/>
                <a:uLnTx/>
                <a:uFillTx/>
                <a:latin typeface="Aptos"/>
                <a:cs typeface="Segoe UI"/>
                <a:sym typeface="Arial"/>
              </a:rPr>
              <a:t>Fellow. (2023, May 2). </a:t>
            </a:r>
            <a:r>
              <a:rPr kumimoji="0" lang="en-US" sz="1100" b="0" i="1" u="none" strike="noStrike" kern="0" cap="none" spc="0" normalizeH="0" baseline="0" noProof="0">
                <a:ln>
                  <a:noFill/>
                </a:ln>
                <a:solidFill>
                  <a:prstClr val="black"/>
                </a:solidFill>
                <a:effectLst/>
                <a:uLnTx/>
                <a:uFillTx/>
                <a:latin typeface="Aptos"/>
                <a:cs typeface="Segoe UI"/>
                <a:sym typeface="Arial"/>
              </a:rPr>
              <a:t>15 best team communication tools &amp; apps in 2024</a:t>
            </a:r>
            <a:r>
              <a:rPr kumimoji="0" lang="en-US" sz="1100" b="0" i="0" u="none" strike="noStrike" kern="0" cap="none" spc="0" normalizeH="0" baseline="0" noProof="0">
                <a:ln>
                  <a:noFill/>
                </a:ln>
                <a:solidFill>
                  <a:prstClr val="black"/>
                </a:solidFill>
                <a:effectLst/>
                <a:uLnTx/>
                <a:uFillTx/>
                <a:latin typeface="Aptos"/>
                <a:cs typeface="Segoe UI"/>
                <a:sym typeface="Arial"/>
              </a:rPr>
              <a:t>. </a:t>
            </a:r>
            <a:r>
              <a:rPr kumimoji="0" lang="en-US" sz="1100" b="0" i="0" u="sng" strike="noStrike" kern="0" cap="none" spc="0" normalizeH="0" baseline="0" noProof="0">
                <a:ln>
                  <a:noFill/>
                </a:ln>
                <a:solidFill>
                  <a:prstClr val="black"/>
                </a:solidFill>
                <a:effectLst/>
                <a:uLnTx/>
                <a:uFillTx/>
                <a:latin typeface="Aptos"/>
                <a:cs typeface="Segoe UI"/>
                <a:sym typeface="Arial"/>
                <a:hlinkClick r:id="rId10">
                  <a:extLst>
                    <a:ext uri="{A12FA001-AC4F-418D-AE19-62706E023703}">
                      <ahyp:hlinkClr xmlns:ahyp="http://schemas.microsoft.com/office/drawing/2018/hyperlinkcolor" val="tx"/>
                    </a:ext>
                  </a:extLst>
                </a:hlinkClick>
              </a:rPr>
              <a:t>https://fellow.app/blog/productivity/most-efficient-team-communication-tools/</a:t>
            </a:r>
            <a:r>
              <a:rPr kumimoji="0" lang="en-US" sz="1100" b="0" i="0" u="none" strike="noStrike" kern="0" cap="none" spc="0" normalizeH="0" baseline="0" noProof="0">
                <a:ln>
                  <a:noFill/>
                </a:ln>
                <a:solidFill>
                  <a:prstClr val="black"/>
                </a:solidFill>
                <a:effectLst/>
                <a:uLnTx/>
                <a:uFillTx/>
                <a:latin typeface="Aptos"/>
                <a:cs typeface="Segoe UI"/>
                <a:sym typeface="Arial"/>
              </a:rPr>
              <a:t>​</a:t>
            </a:r>
            <a:endParaRPr kumimoji="0" lang="en-US" sz="1400" b="0" i="0" u="none" strike="noStrike" kern="0" cap="none" spc="0" normalizeH="0" baseline="0" noProof="0">
              <a:ln>
                <a:noFill/>
              </a:ln>
              <a:solidFill>
                <a:prstClr val="black"/>
              </a:solidFill>
              <a:effectLst/>
              <a:uLnTx/>
              <a:uFillTx/>
              <a:latin typeface="Arial"/>
              <a:cs typeface="Arial"/>
              <a:sym typeface="Arial"/>
            </a:endParaRPr>
          </a:p>
          <a:p>
            <a:pPr marL="173736" marR="0" lvl="0" indent="-630936"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1100" b="0" i="0" u="none" strike="noStrike" kern="0" cap="none" spc="0" normalizeH="0" baseline="0" noProof="0">
                <a:ln>
                  <a:noFill/>
                </a:ln>
                <a:solidFill>
                  <a:prstClr val="black"/>
                </a:solidFill>
                <a:effectLst/>
                <a:uLnTx/>
                <a:uFillTx/>
                <a:latin typeface="Aptos"/>
                <a:cs typeface="Segoe UI"/>
                <a:sym typeface="Arial"/>
              </a:rPr>
              <a:t>Ferriter, B. (n.d.). </a:t>
            </a:r>
            <a:r>
              <a:rPr kumimoji="0" lang="en-US" sz="1100" b="0" i="1" u="none" strike="noStrike" kern="0" cap="none" spc="0" normalizeH="0" baseline="0" noProof="0">
                <a:ln>
                  <a:noFill/>
                </a:ln>
                <a:solidFill>
                  <a:prstClr val="black"/>
                </a:solidFill>
                <a:effectLst/>
                <a:uLnTx/>
                <a:uFillTx/>
                <a:latin typeface="Aptos"/>
                <a:cs typeface="Segoe UI"/>
                <a:sym typeface="Arial"/>
              </a:rPr>
              <a:t>Five important roles for successful collaborative teams</a:t>
            </a:r>
            <a:r>
              <a:rPr kumimoji="0" lang="en-US" sz="1100" b="0" i="0" u="none" strike="noStrike" kern="0" cap="none" spc="0" normalizeH="0" baseline="0" noProof="0">
                <a:ln>
                  <a:noFill/>
                </a:ln>
                <a:solidFill>
                  <a:prstClr val="black"/>
                </a:solidFill>
                <a:effectLst/>
                <a:uLnTx/>
                <a:uFillTx/>
                <a:latin typeface="Aptos"/>
                <a:cs typeface="Segoe UI"/>
                <a:sym typeface="Arial"/>
              </a:rPr>
              <a:t>. Building Confident Learners. </a:t>
            </a:r>
            <a:r>
              <a:rPr kumimoji="0" lang="en-US" sz="1100" b="0" i="0" u="sng" strike="noStrike" kern="0" cap="none" spc="0" normalizeH="0" baseline="0" noProof="0">
                <a:ln>
                  <a:noFill/>
                </a:ln>
                <a:solidFill>
                  <a:prstClr val="black"/>
                </a:solidFill>
                <a:effectLst/>
                <a:uLnTx/>
                <a:uFillTx/>
                <a:latin typeface="Aptos"/>
                <a:cs typeface="Segoe UI"/>
                <a:sym typeface="Arial"/>
                <a:hlinkClick r:id="rId11">
                  <a:extLst>
                    <a:ext uri="{A12FA001-AC4F-418D-AE19-62706E023703}">
                      <ahyp:hlinkClr xmlns:ahyp="http://schemas.microsoft.com/office/drawing/2018/hyperlinkcolor" val="tx"/>
                    </a:ext>
                  </a:extLst>
                </a:hlinkClick>
              </a:rPr>
              <a:t>https://buildingconfidentlearners.com/2018/09/five-important-roles-for-successful-collaborative-teams/</a:t>
            </a:r>
            <a:r>
              <a:rPr kumimoji="0" lang="en-US" sz="1100" b="0" i="0" u="none" strike="noStrike" kern="0" cap="none" spc="0" normalizeH="0" baseline="0" noProof="0">
                <a:ln>
                  <a:noFill/>
                </a:ln>
                <a:solidFill>
                  <a:prstClr val="black"/>
                </a:solidFill>
                <a:effectLst/>
                <a:uLnTx/>
                <a:uFillTx/>
                <a:latin typeface="Aptos"/>
                <a:cs typeface="Segoe UI"/>
                <a:sym typeface="Arial"/>
              </a:rPr>
              <a:t>​</a:t>
            </a:r>
          </a:p>
          <a:p>
            <a:pPr marL="173736" indent="-630936">
              <a:spcAft>
                <a:spcPts val="600"/>
              </a:spcAft>
              <a:buNone/>
            </a:pPr>
            <a:endParaRPr lang="en-US" sz="1100" kern="100">
              <a:latin typeface="Aptos"/>
              <a:ea typeface="+mn-lt"/>
              <a:cs typeface="+mn-lt"/>
              <a:hlinkClick r:id="rId9">
                <a:extLst>
                  <a:ext uri="{A12FA001-AC4F-418D-AE19-62706E023703}">
                    <ahyp:hlinkClr xmlns:ahyp="http://schemas.microsoft.com/office/drawing/2018/hyperlinkcolor" val="tx"/>
                  </a:ext>
                </a:extLst>
              </a:hlinkClick>
            </a:endParaRPr>
          </a:p>
          <a:p>
            <a:pPr marL="173736" indent="-630936">
              <a:spcAft>
                <a:spcPts val="600"/>
              </a:spcAft>
              <a:buNone/>
            </a:pPr>
            <a:endParaRPr lang="en-US" sz="1100" kern="100">
              <a:latin typeface="Calibri" panose="020F0502020204030204" pitchFamily="34" charset="0"/>
              <a:ea typeface="Calibri" panose="020F0502020204030204" pitchFamily="34" charset="0"/>
              <a:cs typeface="Calibri"/>
            </a:endParaRPr>
          </a:p>
          <a:p>
            <a:pPr marL="173736" indent="-630936">
              <a:spcAft>
                <a:spcPts val="600"/>
              </a:spcAft>
              <a:buNone/>
            </a:pPr>
            <a:endParaRPr lang="en-US" sz="1100" kern="1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946977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857">
          <a:extLst>
            <a:ext uri="{FF2B5EF4-FFF2-40B4-BE49-F238E27FC236}">
              <a16:creationId xmlns:a16="http://schemas.microsoft.com/office/drawing/2014/main" id="{92774045-7CAF-433F-8339-1553B1AF936C}"/>
            </a:ext>
          </a:extLst>
        </p:cNvPr>
        <p:cNvGrpSpPr/>
        <p:nvPr/>
      </p:nvGrpSpPr>
      <p:grpSpPr>
        <a:xfrm>
          <a:off x="0" y="0"/>
          <a:ext cx="0" cy="0"/>
          <a:chOff x="0" y="0"/>
          <a:chExt cx="0" cy="0"/>
        </a:xfrm>
      </p:grpSpPr>
      <p:sp>
        <p:nvSpPr>
          <p:cNvPr id="3" name="Google Shape;860;p86">
            <a:extLst>
              <a:ext uri="{FF2B5EF4-FFF2-40B4-BE49-F238E27FC236}">
                <a16:creationId xmlns:a16="http://schemas.microsoft.com/office/drawing/2014/main" id="{FB980EAB-46F1-F469-E728-B929168C0994}"/>
              </a:ext>
            </a:extLst>
          </p:cNvPr>
          <p:cNvSpPr txBox="1">
            <a:spLocks noGrp="1"/>
          </p:cNvSpPr>
          <p:nvPr>
            <p:ph type="title" idx="4294967295"/>
          </p:nvPr>
        </p:nvSpPr>
        <p:spPr>
          <a:xfrm>
            <a:off x="628650" y="134276"/>
            <a:ext cx="7886700" cy="592700"/>
          </a:xfrm>
          <a:prstGeom prst="rect">
            <a:avLst/>
          </a:prstGeom>
          <a:noFill/>
          <a:ln>
            <a:noFill/>
            <a:prstDash/>
          </a:ln>
          <a:effectLst/>
        </p:spPr>
        <p:txBody>
          <a:bodyPr rot="0" spcFirstLastPara="1" vertOverflow="overflow" horzOverflow="overflow" vert="horz" wrap="square" lIns="0" tIns="0" rIns="0" bIns="0" numCol="1" spcCol="0" rtlCol="0" fromWordArt="0" anchor="b" anchorCtr="0" forceAA="0" compatLnSpc="1">
            <a:prstTxWarp prst="textNoShape">
              <a:avLst/>
            </a:prstTxWarp>
            <a:noAutofit/>
          </a:bodyPr>
          <a:lstStyle>
            <a:lvl1pPr algn="l" defTabSz="685800" rtl="0" eaLnBrk="1" latinLnBrk="0" hangingPunct="1">
              <a:lnSpc>
                <a:spcPct val="100000"/>
              </a:lnSpc>
              <a:spcBef>
                <a:spcPct val="0"/>
              </a:spcBef>
              <a:buNone/>
              <a:defRPr sz="3300" b="1" kern="1200">
                <a:solidFill>
                  <a:schemeClr val="tx1"/>
                </a:solidFill>
                <a:latin typeface="Aptos" panose="020B0004020202020204" pitchFamily="34" charset="0"/>
                <a:ea typeface="+mj-ea"/>
                <a:cs typeface="+mj-cs"/>
              </a:defRPr>
            </a:lvl1pPr>
          </a:lstStyle>
          <a:p>
            <a:pPr marL="0" marR="0" lvl="0" indent="0" algn="ctr" defTabSz="685800" rtl="0" eaLnBrk="1" fontAlgn="auto" latinLnBrk="0" hangingPunct="1">
              <a:lnSpc>
                <a:spcPct val="90000"/>
              </a:lnSpc>
              <a:spcBef>
                <a:spcPts val="0"/>
              </a:spcBef>
              <a:spcAft>
                <a:spcPts val="0"/>
              </a:spcAft>
              <a:buClr>
                <a:schemeClr val="dk1"/>
              </a:buClr>
              <a:buSzPts val="3200"/>
              <a:buFontTx/>
              <a:buNone/>
              <a:tabLst/>
              <a:defRPr/>
            </a:pPr>
            <a:r>
              <a:rPr kumimoji="0" lang="en-US" sz="2600" b="0" i="0" u="none" strike="noStrike" kern="1200" cap="none" spc="0" normalizeH="0" baseline="0" noProof="0">
                <a:ln>
                  <a:noFill/>
                </a:ln>
                <a:solidFill>
                  <a:schemeClr val="tx1"/>
                </a:solidFill>
                <a:effectLst/>
                <a:uLnTx/>
                <a:uFillTx/>
                <a:latin typeface="Aptos" panose="020B0004020202020204" pitchFamily="34" charset="0"/>
                <a:ea typeface="+mj-ea"/>
                <a:cs typeface="+mj-cs"/>
                <a:sym typeface="Arial"/>
              </a:rPr>
              <a:t>References, Page 4</a:t>
            </a:r>
          </a:p>
        </p:txBody>
      </p:sp>
      <p:sp>
        <p:nvSpPr>
          <p:cNvPr id="2" name="TextBox 1">
            <a:extLst>
              <a:ext uri="{FF2B5EF4-FFF2-40B4-BE49-F238E27FC236}">
                <a16:creationId xmlns:a16="http://schemas.microsoft.com/office/drawing/2014/main" id="{5EB6C2F9-D2DB-DADF-C3A5-1B959CD5D171}"/>
              </a:ext>
            </a:extLst>
          </p:cNvPr>
          <p:cNvSpPr txBox="1"/>
          <p:nvPr/>
        </p:nvSpPr>
        <p:spPr>
          <a:xfrm>
            <a:off x="402336" y="726976"/>
            <a:ext cx="8091310" cy="35855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3736" indent="-630936">
              <a:spcAft>
                <a:spcPts val="600"/>
              </a:spcAft>
            </a:pPr>
            <a:r>
              <a:rPr lang="en-US" sz="1100">
                <a:solidFill>
                  <a:schemeClr val="tx1"/>
                </a:solidFill>
                <a:latin typeface="Aptos"/>
                <a:cs typeface="Segoe UI"/>
              </a:rPr>
              <a:t>Ferriter, W. M. (2020, April 7). </a:t>
            </a:r>
            <a:r>
              <a:rPr lang="en-US" sz="1100" i="1">
                <a:solidFill>
                  <a:schemeClr val="tx1"/>
                </a:solidFill>
                <a:latin typeface="Aptos"/>
                <a:cs typeface="Segoe UI"/>
              </a:rPr>
              <a:t>Spotting collaborative teams with high levels of collective efficacy. </a:t>
            </a:r>
            <a:r>
              <a:rPr lang="en-US" sz="1100" err="1">
                <a:solidFill>
                  <a:schemeClr val="tx1"/>
                </a:solidFill>
                <a:latin typeface="Aptos"/>
                <a:cs typeface="Segoe UI"/>
              </a:rPr>
              <a:t>SolutionTree</a:t>
            </a:r>
            <a:r>
              <a:rPr lang="en-US" sz="1100">
                <a:solidFill>
                  <a:schemeClr val="tx1"/>
                </a:solidFill>
                <a:latin typeface="Aptos"/>
                <a:cs typeface="Segoe UI"/>
              </a:rPr>
              <a:t>. </a:t>
            </a:r>
            <a:r>
              <a:rPr lang="en-US" sz="1100" u="sng">
                <a:solidFill>
                  <a:schemeClr val="tx1"/>
                </a:solidFill>
                <a:latin typeface="Aptos"/>
                <a:cs typeface="Segoe UI"/>
                <a:hlinkClick r:id="rId3">
                  <a:extLst>
                    <a:ext uri="{A12FA001-AC4F-418D-AE19-62706E023703}">
                      <ahyp:hlinkClr xmlns:ahyp="http://schemas.microsoft.com/office/drawing/2018/hyperlinkcolor" val="tx"/>
                    </a:ext>
                  </a:extLst>
                </a:hlinkClick>
              </a:rPr>
              <a:t>https://www.solutiontree.com/blog/spotting-collaborative-teams-with-high-levels-of-collective-efficacy/</a:t>
            </a:r>
            <a:r>
              <a:rPr lang="en-US" sz="1100">
                <a:solidFill>
                  <a:schemeClr val="tx1"/>
                </a:solidFill>
                <a:latin typeface="Aptos"/>
                <a:cs typeface="Segoe UI"/>
                <a:hlinkClick r:id="rId3">
                  <a:extLst>
                    <a:ext uri="{A12FA001-AC4F-418D-AE19-62706E023703}">
                      <ahyp:hlinkClr xmlns:ahyp="http://schemas.microsoft.com/office/drawing/2018/hyperlinkcolor" val="tx"/>
                    </a:ext>
                  </a:extLst>
                </a:hlinkClick>
              </a:rPr>
              <a:t>​</a:t>
            </a:r>
            <a:endParaRPr lang="en-US" sz="1100">
              <a:solidFill>
                <a:schemeClr val="tx1"/>
              </a:solidFill>
              <a:latin typeface="Aptos"/>
              <a:cs typeface="Segoe UI"/>
            </a:endParaRPr>
          </a:p>
          <a:p>
            <a:pPr marL="173736" indent="-630936">
              <a:spcAft>
                <a:spcPts val="600"/>
              </a:spcAft>
            </a:pPr>
            <a:r>
              <a:rPr lang="en-US" sz="1100" err="1">
                <a:solidFill>
                  <a:schemeClr val="tx1"/>
                </a:solidFill>
                <a:latin typeface="Aptos"/>
                <a:cs typeface="Segoe UI"/>
              </a:rPr>
              <a:t>G</a:t>
            </a:r>
            <a:r>
              <a:rPr lang="en-US" sz="1100" err="1">
                <a:solidFill>
                  <a:schemeClr val="tx1"/>
                </a:solidFill>
                <a:latin typeface="Aptos"/>
              </a:rPr>
              <a:t>armston</a:t>
            </a:r>
            <a:r>
              <a:rPr lang="en-US" sz="1100">
                <a:solidFill>
                  <a:schemeClr val="tx1"/>
                </a:solidFill>
                <a:latin typeface="Aptos"/>
              </a:rPr>
              <a:t>, R, &amp; Wellman, B. (1999). </a:t>
            </a:r>
            <a:r>
              <a:rPr lang="en-US" sz="1100" i="1">
                <a:solidFill>
                  <a:schemeClr val="tx1"/>
                </a:solidFill>
                <a:latin typeface="Aptos"/>
              </a:rPr>
              <a:t>The adaptive school: A sourcebook for developing collaborative groups </a:t>
            </a:r>
            <a:r>
              <a:rPr lang="en-US" sz="1100">
                <a:solidFill>
                  <a:schemeClr val="tx1"/>
                </a:solidFill>
                <a:latin typeface="Aptos"/>
              </a:rPr>
              <a:t>(1st ed.). Christopher-Gordon Publishers, Inc.</a:t>
            </a:r>
          </a:p>
          <a:p>
            <a:pPr marL="173736" indent="-630936">
              <a:spcAft>
                <a:spcPts val="600"/>
              </a:spcAft>
            </a:pPr>
            <a:r>
              <a:rPr lang="en-US" sz="1100" err="1">
                <a:solidFill>
                  <a:schemeClr val="tx1"/>
                </a:solidFill>
                <a:latin typeface="Aptos"/>
              </a:rPr>
              <a:t>Garmston</a:t>
            </a:r>
            <a:r>
              <a:rPr lang="en-US" sz="1100">
                <a:solidFill>
                  <a:schemeClr val="tx1"/>
                </a:solidFill>
                <a:latin typeface="Aptos"/>
              </a:rPr>
              <a:t>, R, &amp; Wellman, B. (2016). </a:t>
            </a:r>
            <a:r>
              <a:rPr lang="en-US" sz="1100" i="1">
                <a:solidFill>
                  <a:schemeClr val="tx1"/>
                </a:solidFill>
                <a:latin typeface="Aptos"/>
              </a:rPr>
              <a:t>The adaptive school: A sourcebook for developing collaborative groups </a:t>
            </a:r>
            <a:r>
              <a:rPr lang="en-US" sz="1100">
                <a:solidFill>
                  <a:schemeClr val="tx1"/>
                </a:solidFill>
                <a:latin typeface="Aptos"/>
              </a:rPr>
              <a:t>(3rd ed.). Rowman &amp; Littlefield Publishers.</a:t>
            </a:r>
          </a:p>
          <a:p>
            <a:pPr marL="173736" indent="-630936">
              <a:spcAft>
                <a:spcPts val="600"/>
              </a:spcAft>
            </a:pPr>
            <a:r>
              <a:rPr lang="en-US" sz="1100" err="1">
                <a:solidFill>
                  <a:schemeClr val="tx1"/>
                </a:solidFill>
                <a:latin typeface="Aptos"/>
              </a:rPr>
              <a:t>Garmston</a:t>
            </a:r>
            <a:r>
              <a:rPr lang="en-US" sz="1100">
                <a:solidFill>
                  <a:schemeClr val="tx1"/>
                </a:solidFill>
                <a:latin typeface="Aptos"/>
              </a:rPr>
              <a:t>, R, &amp; Wellman, B. (2019a). Norms inventory. </a:t>
            </a:r>
            <a:r>
              <a:rPr lang="en-US" sz="1100" i="1">
                <a:solidFill>
                  <a:schemeClr val="tx1"/>
                </a:solidFill>
                <a:latin typeface="Aptos"/>
              </a:rPr>
              <a:t>Adaptive Schools Foundation Seminar Learning Guide</a:t>
            </a:r>
            <a:r>
              <a:rPr lang="en-US" sz="1100">
                <a:solidFill>
                  <a:schemeClr val="tx1"/>
                </a:solidFill>
                <a:latin typeface="Aptos"/>
              </a:rPr>
              <a:t>. </a:t>
            </a:r>
            <a:r>
              <a:rPr lang="en-US" sz="1100" u="sng">
                <a:solidFill>
                  <a:schemeClr val="tx1"/>
                </a:solidFill>
                <a:latin typeface="Aptos"/>
                <a:hlinkClick r:id="rId4">
                  <a:extLst>
                    <a:ext uri="{A12FA001-AC4F-418D-AE19-62706E023703}">
                      <ahyp:hlinkClr xmlns:ahyp="http://schemas.microsoft.com/office/drawing/2018/hyperlinkcolor" val="tx"/>
                    </a:ext>
                  </a:extLst>
                </a:hlinkClick>
              </a:rPr>
              <a:t>https://www.thinkingcollaborative.com/_files/ugd/6a5cc9_2fd56baa9f2d484ea25904373efe2e55.pdf</a:t>
            </a:r>
            <a:endParaRPr lang="en-US" sz="1100">
              <a:solidFill>
                <a:schemeClr val="tx1"/>
              </a:solidFill>
              <a:latin typeface="Aptos"/>
            </a:endParaRPr>
          </a:p>
          <a:p>
            <a:pPr marL="173736" indent="-630936">
              <a:spcAft>
                <a:spcPts val="600"/>
              </a:spcAft>
            </a:pPr>
            <a:r>
              <a:rPr lang="en-US" sz="1100" err="1">
                <a:solidFill>
                  <a:schemeClr val="tx1"/>
                </a:solidFill>
                <a:latin typeface="Aptos"/>
              </a:rPr>
              <a:t>Garmston</a:t>
            </a:r>
            <a:r>
              <a:rPr lang="en-US" sz="1100">
                <a:solidFill>
                  <a:schemeClr val="tx1"/>
                </a:solidFill>
                <a:latin typeface="Aptos"/>
              </a:rPr>
              <a:t>, R., &amp; Wellman, B. (2019b).</a:t>
            </a:r>
            <a:r>
              <a:rPr lang="en-US" sz="1100" i="1">
                <a:solidFill>
                  <a:schemeClr val="tx1"/>
                </a:solidFill>
                <a:latin typeface="Aptos"/>
              </a:rPr>
              <a:t> </a:t>
            </a:r>
            <a:r>
              <a:rPr lang="en-US" sz="1100">
                <a:solidFill>
                  <a:schemeClr val="tx1"/>
                </a:solidFill>
                <a:latin typeface="Aptos"/>
              </a:rPr>
              <a:t>Personal seven norms assessment</a:t>
            </a:r>
            <a:r>
              <a:rPr lang="en-US" sz="1100" b="1">
                <a:solidFill>
                  <a:schemeClr val="tx1"/>
                </a:solidFill>
                <a:latin typeface="Aptos"/>
              </a:rPr>
              <a:t>. </a:t>
            </a:r>
            <a:r>
              <a:rPr lang="en-US" sz="1100" i="1">
                <a:solidFill>
                  <a:schemeClr val="tx1"/>
                </a:solidFill>
                <a:latin typeface="Aptos"/>
              </a:rPr>
              <a:t>Adaptive Schools Foundation Seminar Learning Guide. </a:t>
            </a:r>
            <a:r>
              <a:rPr lang="en-US" sz="1100" u="sng">
                <a:solidFill>
                  <a:schemeClr val="tx1"/>
                </a:solidFill>
                <a:latin typeface="Aptos"/>
                <a:hlinkClick r:id="rId5">
                  <a:extLst>
                    <a:ext uri="{A12FA001-AC4F-418D-AE19-62706E023703}">
                      <ahyp:hlinkClr xmlns:ahyp="http://schemas.microsoft.com/office/drawing/2018/hyperlinkcolor" val="tx"/>
                    </a:ext>
                  </a:extLst>
                </a:hlinkClick>
              </a:rPr>
              <a:t>https://www.thinkingcollaborative.com/_files/ugd/6a5cc9_6e66a89e719e4ca1a7a81012582bb91c.pdf</a:t>
            </a:r>
            <a:endParaRPr lang="en-US" sz="1100">
              <a:solidFill>
                <a:schemeClr val="tx1"/>
              </a:solidFill>
              <a:latin typeface="Aptos"/>
            </a:endParaRPr>
          </a:p>
          <a:p>
            <a:pPr marL="173736" indent="-630936">
              <a:spcAft>
                <a:spcPts val="600"/>
              </a:spcAft>
            </a:pPr>
            <a:r>
              <a:rPr lang="en-US" sz="1100" err="1">
                <a:solidFill>
                  <a:schemeClr val="tx1"/>
                </a:solidFill>
                <a:latin typeface="Aptos"/>
              </a:rPr>
              <a:t>Garmston</a:t>
            </a:r>
            <a:r>
              <a:rPr lang="en-US" sz="1100">
                <a:solidFill>
                  <a:schemeClr val="tx1"/>
                </a:solidFill>
                <a:latin typeface="Aptos"/>
              </a:rPr>
              <a:t>, R., &amp; Wellman, B. (2019c). Seven norms of collaboration: A supporting toolkit</a:t>
            </a:r>
            <a:r>
              <a:rPr lang="en-US" sz="1100" b="1">
                <a:solidFill>
                  <a:schemeClr val="tx1"/>
                </a:solidFill>
                <a:latin typeface="Aptos"/>
              </a:rPr>
              <a:t>. </a:t>
            </a:r>
            <a:r>
              <a:rPr lang="en-US" sz="1100" i="1">
                <a:solidFill>
                  <a:schemeClr val="tx1"/>
                </a:solidFill>
                <a:latin typeface="Aptos"/>
              </a:rPr>
              <a:t>Adaptive Schools Foundation Seminar Learning Guide.</a:t>
            </a:r>
            <a:r>
              <a:rPr lang="en-US" sz="1100">
                <a:solidFill>
                  <a:schemeClr val="tx1"/>
                </a:solidFill>
                <a:latin typeface="Aptos"/>
              </a:rPr>
              <a:t> </a:t>
            </a:r>
            <a:r>
              <a:rPr lang="en-US" sz="1100" u="sng">
                <a:solidFill>
                  <a:schemeClr val="tx1"/>
                </a:solidFill>
                <a:latin typeface="Aptos"/>
                <a:hlinkClick r:id="rId6">
                  <a:extLst>
                    <a:ext uri="{A12FA001-AC4F-418D-AE19-62706E023703}">
                      <ahyp:hlinkClr xmlns:ahyp="http://schemas.microsoft.com/office/drawing/2018/hyperlinkcolor" val="tx"/>
                    </a:ext>
                  </a:extLst>
                </a:hlinkClick>
              </a:rPr>
              <a:t>https://www.thinkingcollaborative.com/_files/ugd/6a5cc9_263cffd70d0d4a988fdfa77deaaa769c.pdf</a:t>
            </a:r>
            <a:endParaRPr lang="en-US" sz="1100" u="sng">
              <a:solidFill>
                <a:schemeClr val="tx1"/>
              </a:solidFill>
              <a:latin typeface="Aptos"/>
            </a:endParaRPr>
          </a:p>
          <a:p>
            <a:pPr marL="173736" indent="-630936">
              <a:spcAft>
                <a:spcPts val="600"/>
              </a:spcAft>
              <a:buNone/>
              <a:tabLst>
                <a:tab pos="228600" algn="l"/>
              </a:tabLst>
            </a:pPr>
            <a:r>
              <a:rPr lang="en-US" sz="1100" kern="100" err="1">
                <a:latin typeface="Aptos"/>
                <a:ea typeface="+mn-lt"/>
                <a:cs typeface="+mn-lt"/>
              </a:rPr>
              <a:t>Garmston</a:t>
            </a:r>
            <a:r>
              <a:rPr lang="en-US" sz="1100" kern="100">
                <a:latin typeface="Aptos"/>
                <a:ea typeface="+mn-lt"/>
                <a:cs typeface="+mn-lt"/>
              </a:rPr>
              <a:t>, R., &amp; Wellman, B. (2019d). The seven norms of collaborative work. </a:t>
            </a:r>
            <a:r>
              <a:rPr lang="en-US" sz="1100" i="1" kern="100">
                <a:latin typeface="Aptos"/>
                <a:ea typeface="+mn-lt"/>
                <a:cs typeface="+mn-lt"/>
              </a:rPr>
              <a:t>Adaptive Schools Foundation Seminar Learning Guide.</a:t>
            </a:r>
            <a:r>
              <a:rPr lang="en-US" sz="1100" u="sng" kern="100">
                <a:latin typeface="Aptos"/>
                <a:ea typeface="+mn-lt"/>
                <a:cs typeface="+mn-lt"/>
                <a:hlinkClick r:id="rId7">
                  <a:extLst>
                    <a:ext uri="{A12FA001-AC4F-418D-AE19-62706E023703}">
                      <ahyp:hlinkClr xmlns:ahyp="http://schemas.microsoft.com/office/drawing/2018/hyperlinkcolor" val="tx"/>
                    </a:ext>
                  </a:extLst>
                </a:hlinkClick>
              </a:rPr>
              <a:t> https://www.thinkingcollaborative.com/_files/ugd/6a5cc9_d080a1bbb7c84e43934a019d684214d2.pdf</a:t>
            </a:r>
            <a:endParaRPr lang="en-US" sz="1100" u="sng" kern="100">
              <a:latin typeface="Aptos"/>
              <a:ea typeface="+mn-lt"/>
              <a:cs typeface="+mn-lt"/>
              <a:hlinkClick r:id="" action="ppaction://noaction">
                <a:extLst>
                  <a:ext uri="{A12FA001-AC4F-418D-AE19-62706E023703}">
                    <ahyp:hlinkClr xmlns:ahyp="http://schemas.microsoft.com/office/drawing/2018/hyperlinkcolor" val="tx"/>
                  </a:ext>
                </a:extLst>
              </a:hlinkClick>
            </a:endParaRPr>
          </a:p>
          <a:p>
            <a:pPr marL="173736" indent="-630936">
              <a:spcAft>
                <a:spcPts val="600"/>
              </a:spcAft>
              <a:buNone/>
              <a:tabLst>
                <a:tab pos="228600" algn="l"/>
              </a:tabLst>
            </a:pPr>
            <a:r>
              <a:rPr lang="en-US" sz="1100" kern="100">
                <a:latin typeface="Aptos"/>
                <a:ea typeface="+mn-lt"/>
                <a:cs typeface="+mn-lt"/>
              </a:rPr>
              <a:t>Hargreaves, A. (2019). Teacher collaboration: 30 years of research on its nature, forms, limitations and effects. </a:t>
            </a:r>
            <a:r>
              <a:rPr lang="en-US" sz="1100" i="1" kern="100">
                <a:latin typeface="Aptos"/>
                <a:ea typeface="+mn-lt"/>
                <a:cs typeface="+mn-lt"/>
              </a:rPr>
              <a:t>Teachers and Teaching</a:t>
            </a:r>
            <a:r>
              <a:rPr lang="en-US" sz="1100" kern="100">
                <a:latin typeface="Aptos"/>
                <a:ea typeface="+mn-lt"/>
                <a:cs typeface="+mn-lt"/>
              </a:rPr>
              <a:t>, </a:t>
            </a:r>
            <a:r>
              <a:rPr lang="en-US" sz="1100" i="1" kern="100">
                <a:latin typeface="Aptos"/>
                <a:ea typeface="+mn-lt"/>
                <a:cs typeface="+mn-lt"/>
              </a:rPr>
              <a:t>25</a:t>
            </a:r>
            <a:r>
              <a:rPr lang="en-US" sz="1100" kern="100">
                <a:latin typeface="Aptos"/>
                <a:ea typeface="+mn-lt"/>
                <a:cs typeface="+mn-lt"/>
              </a:rPr>
              <a:t>(5), 603–621. </a:t>
            </a:r>
            <a:r>
              <a:rPr lang="en-US" sz="1100" u="sng" kern="100">
                <a:latin typeface="Aptos"/>
                <a:ea typeface="+mn-lt"/>
                <a:cs typeface="+mn-lt"/>
                <a:hlinkClick r:id="rId8">
                  <a:extLst>
                    <a:ext uri="{A12FA001-AC4F-418D-AE19-62706E023703}">
                      <ahyp:hlinkClr xmlns:ahyp="http://schemas.microsoft.com/office/drawing/2018/hyperlinkcolor" val="tx"/>
                    </a:ext>
                  </a:extLst>
                </a:hlinkClick>
              </a:rPr>
              <a:t>https://doi.org/10.1080/13540602.2019.1639499</a:t>
            </a:r>
            <a:endParaRPr lang="en-US" sz="1100" u="sng" kern="100">
              <a:latin typeface="Aptos"/>
              <a:ea typeface="+mn-lt"/>
              <a:cs typeface="+mn-lt"/>
              <a:hlinkClick r:id="" action="ppaction://noaction">
                <a:extLst>
                  <a:ext uri="{A12FA001-AC4F-418D-AE19-62706E023703}">
                    <ahyp:hlinkClr xmlns:ahyp="http://schemas.microsoft.com/office/drawing/2018/hyperlinkcolor" val="tx"/>
                  </a:ext>
                </a:extLst>
              </a:hlinkClick>
            </a:endParaRPr>
          </a:p>
          <a:p>
            <a:pPr marL="173736" indent="-630936">
              <a:spcAft>
                <a:spcPts val="600"/>
              </a:spcAft>
              <a:buNone/>
              <a:tabLst>
                <a:tab pos="228600" algn="l"/>
              </a:tabLst>
            </a:pPr>
            <a:r>
              <a:rPr lang="en-US" sz="1100" kern="100">
                <a:latin typeface="Aptos"/>
                <a:ea typeface="+mn-lt"/>
                <a:cs typeface="+mn-lt"/>
              </a:rPr>
              <a:t>Hattie, J. (2024, November). </a:t>
            </a:r>
            <a:r>
              <a:rPr lang="en-US" sz="1100" i="1" kern="100">
                <a:latin typeface="Aptos"/>
                <a:ea typeface="+mn-lt"/>
                <a:cs typeface="+mn-lt"/>
              </a:rPr>
              <a:t>Visible learning homepage.</a:t>
            </a:r>
            <a:r>
              <a:rPr lang="en-US" sz="1100" kern="100">
                <a:latin typeface="Aptos"/>
                <a:ea typeface="+mn-lt"/>
                <a:cs typeface="+mn-lt"/>
              </a:rPr>
              <a:t> Visible Learning Meta X. </a:t>
            </a:r>
            <a:r>
              <a:rPr lang="en-US" sz="1100" u="sng" kern="100">
                <a:latin typeface="Aptos"/>
                <a:ea typeface="+mn-lt"/>
                <a:cs typeface="+mn-lt"/>
                <a:hlinkClick r:id="rId9">
                  <a:extLst>
                    <a:ext uri="{A12FA001-AC4F-418D-AE19-62706E023703}">
                      <ahyp:hlinkClr xmlns:ahyp="http://schemas.microsoft.com/office/drawing/2018/hyperlinkcolor" val="tx"/>
                    </a:ext>
                  </a:extLst>
                </a:hlinkClick>
              </a:rPr>
              <a:t>https://www.visiblelearningmetax.com/</a:t>
            </a:r>
            <a:endParaRPr lang="en-US" sz="1100">
              <a:solidFill>
                <a:schemeClr val="tx1"/>
              </a:solidFill>
              <a:latin typeface="Calibri"/>
              <a:cs typeface="Segoe UI"/>
            </a:endParaRPr>
          </a:p>
        </p:txBody>
      </p:sp>
    </p:spTree>
    <p:extLst>
      <p:ext uri="{BB962C8B-B14F-4D97-AF65-F5344CB8AC3E}">
        <p14:creationId xmlns:p14="http://schemas.microsoft.com/office/powerpoint/2010/main" val="3868262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 name="Google Shape;277;p53">
            <a:extLst>
              <a:ext uri="{FF2B5EF4-FFF2-40B4-BE49-F238E27FC236}">
                <a16:creationId xmlns:a16="http://schemas.microsoft.com/office/drawing/2014/main" id="{6A7BFB60-9AA5-2228-D184-6088FC454C7C}"/>
              </a:ext>
            </a:extLst>
          </p:cNvPr>
          <p:cNvSpPr txBox="1">
            <a:spLocks noGrp="1"/>
          </p:cNvSpPr>
          <p:nvPr>
            <p:ph type="title" idx="4294967295"/>
          </p:nvPr>
        </p:nvSpPr>
        <p:spPr>
          <a:xfrm>
            <a:off x="128588" y="6575"/>
            <a:ext cx="7886700" cy="615315"/>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rmAutofit/>
          </a:bodyPr>
          <a:lstStyle>
            <a:lvl1pPr algn="l" defTabSz="685800" rtl="0" eaLnBrk="1" latinLnBrk="0" hangingPunct="1">
              <a:lnSpc>
                <a:spcPct val="100000"/>
              </a:lnSpc>
              <a:spcBef>
                <a:spcPct val="0"/>
              </a:spcBef>
              <a:buNone/>
              <a:defRPr sz="2700" b="1" kern="1200">
                <a:solidFill>
                  <a:schemeClr val="tx1"/>
                </a:solidFill>
                <a:latin typeface="Aptos" panose="020B0004020202020204" pitchFamily="34" charset="0"/>
                <a:ea typeface="+mj-ea"/>
                <a:cs typeface="+mj-cs"/>
              </a:defRPr>
            </a:lvl1pPr>
          </a:lstStyle>
          <a:p>
            <a:pPr marL="0" marR="0" lvl="0" indent="0" algn="l" defTabSz="685800" rtl="0" eaLnBrk="1" fontAlgn="auto" latinLnBrk="0" hangingPunct="1">
              <a:lnSpc>
                <a:spcPct val="100000"/>
              </a:lnSpc>
              <a:spcBef>
                <a:spcPts val="0"/>
              </a:spcBef>
              <a:spcAft>
                <a:spcPts val="0"/>
              </a:spcAft>
              <a:buClrTx/>
              <a:buSzPts val="2800"/>
              <a:buFontTx/>
              <a:buNone/>
              <a:tabLst/>
              <a:defRPr/>
            </a:pPr>
            <a:r>
              <a:rPr kumimoji="0" lang="en-US" sz="2400" b="1" i="0" u="none" strike="noStrike" kern="1200" cap="none" spc="0" normalizeH="0" baseline="0" noProof="0">
                <a:ln>
                  <a:noFill/>
                </a:ln>
                <a:solidFill>
                  <a:srgbClr val="A5A5A5"/>
                </a:solidFill>
                <a:effectLst/>
                <a:uLnTx/>
                <a:uFillTx/>
                <a:latin typeface="Aptos" panose="020B0004020202020204" pitchFamily="34" charset="0"/>
                <a:ea typeface="+mj-ea"/>
                <a:cs typeface="+mj-cs"/>
                <a:sym typeface="Arial"/>
              </a:rPr>
              <a:t>Hidden Slide #7</a:t>
            </a:r>
            <a:endParaRPr kumimoji="0" lang="en-US" sz="2700" b="1" i="0" u="none" strike="noStrike" kern="1200" cap="none" spc="0" normalizeH="0" baseline="0" noProof="0">
              <a:ln>
                <a:noFill/>
              </a:ln>
              <a:solidFill>
                <a:schemeClr val="tx1"/>
              </a:solidFill>
              <a:effectLst/>
              <a:uLnTx/>
              <a:uFillTx/>
              <a:latin typeface="Aptos" panose="020B0004020202020204" pitchFamily="34" charset="0"/>
              <a:ea typeface="+mj-ea"/>
              <a:cs typeface="+mj-cs"/>
              <a:sym typeface="Arial"/>
            </a:endParaRPr>
          </a:p>
        </p:txBody>
      </p:sp>
      <p:sp>
        <p:nvSpPr>
          <p:cNvPr id="283" name="Google Shape;283;p55"/>
          <p:cNvSpPr txBox="1">
            <a:spLocks/>
          </p:cNvSpPr>
          <p:nvPr/>
        </p:nvSpPr>
        <p:spPr>
          <a:xfrm>
            <a:off x="545690" y="532789"/>
            <a:ext cx="7969660" cy="82296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rmAutofit/>
          </a:bodyPr>
          <a:lstStyle/>
          <a:p>
            <a:pPr marL="0" marR="0" lvl="0" indent="0" algn="l" defTabSz="685800" rtl="0" eaLnBrk="1" fontAlgn="auto" latinLnBrk="0" hangingPunct="1">
              <a:lnSpc>
                <a:spcPct val="100000"/>
              </a:lnSpc>
              <a:spcBef>
                <a:spcPts val="0"/>
              </a:spcBef>
              <a:spcAft>
                <a:spcPts val="0"/>
              </a:spcAft>
              <a:buClrTx/>
              <a:buSzPts val="2800"/>
              <a:buFontTx/>
              <a:buNone/>
              <a:tabLst/>
              <a:defRPr/>
            </a:pPr>
            <a:r>
              <a:rPr kumimoji="0" lang="en-US" sz="2700" b="1" i="0" u="none" strike="noStrike" kern="1200" cap="none" spc="0" normalizeH="0" baseline="0" noProof="0">
                <a:ln>
                  <a:noFill/>
                </a:ln>
                <a:solidFill>
                  <a:schemeClr val="tx1"/>
                </a:solidFill>
                <a:effectLst/>
                <a:uLnTx/>
                <a:uFillTx/>
                <a:latin typeface="Aptos" panose="020B0004020202020204" pitchFamily="34" charset="0"/>
                <a:ea typeface="+mj-ea"/>
                <a:cs typeface="+mj-cs"/>
              </a:rPr>
              <a:t>Collaborative Teams Key Terms (Part 1)</a:t>
            </a:r>
          </a:p>
        </p:txBody>
      </p:sp>
      <p:sp>
        <p:nvSpPr>
          <p:cNvPr id="284" name="Google Shape;284;p55"/>
          <p:cNvSpPr txBox="1">
            <a:spLocks noGrp="1"/>
          </p:cNvSpPr>
          <p:nvPr>
            <p:ph idx="1"/>
          </p:nvPr>
        </p:nvSpPr>
        <p:spPr>
          <a:xfrm>
            <a:off x="630936" y="1039503"/>
            <a:ext cx="7969660" cy="3742889"/>
          </a:xfrm>
          <a:prstGeom prst="rect">
            <a:avLst/>
          </a:prstGeom>
          <a:noFill/>
          <a:ln>
            <a:noFill/>
          </a:ln>
        </p:spPr>
        <p:txBody>
          <a:bodyPr spcFirstLastPara="1" wrap="square" lIns="91425" tIns="91425" rIns="91425" bIns="91425" anchor="t" anchorCtr="0">
            <a:normAutofit fontScale="92500" lnSpcReduction="20000"/>
          </a:bodyPr>
          <a:lstStyle/>
          <a:p>
            <a:pPr marL="0" marR="0" lvl="0" indent="0" algn="l" rtl="0">
              <a:lnSpc>
                <a:spcPct val="120000"/>
              </a:lnSpc>
              <a:spcAft>
                <a:spcPts val="600"/>
              </a:spcAft>
              <a:buSzPct val="117647"/>
              <a:buNone/>
            </a:pPr>
            <a:r>
              <a:rPr lang="en" sz="1800" b="1">
                <a:solidFill>
                  <a:schemeClr val="dk1"/>
                </a:solidFill>
                <a:ea typeface="Arial"/>
                <a:cs typeface="Calibri" panose="020F0502020204030204" pitchFamily="34" charset="0"/>
                <a:sym typeface="Arial"/>
              </a:rPr>
              <a:t>Collaborative teaming.</a:t>
            </a:r>
            <a:r>
              <a:rPr lang="en" sz="1800">
                <a:solidFill>
                  <a:schemeClr val="dk1"/>
                </a:solidFill>
                <a:ea typeface="Arial"/>
                <a:cs typeface="Calibri" panose="020F0502020204030204" pitchFamily="34" charset="0"/>
                <a:sym typeface="Arial"/>
              </a:rPr>
              <a:t> Educators working together toward a common goal, leveraging their unique skills, perspectives, and expertise to achieve a common purpose and support student success.  </a:t>
            </a:r>
            <a:endParaRPr lang="en" sz="1800" b="1">
              <a:solidFill>
                <a:schemeClr val="dk1"/>
              </a:solidFill>
              <a:ea typeface="Arial"/>
              <a:cs typeface="Calibri" panose="020F0502020204030204" pitchFamily="34" charset="0"/>
              <a:sym typeface="Arial"/>
            </a:endParaRPr>
          </a:p>
          <a:p>
            <a:pPr marL="0" marR="0" lvl="0" indent="0" algn="l" rtl="0">
              <a:lnSpc>
                <a:spcPct val="120000"/>
              </a:lnSpc>
              <a:spcAft>
                <a:spcPts val="600"/>
              </a:spcAft>
              <a:buSzPct val="117647"/>
              <a:buNone/>
            </a:pPr>
            <a:r>
              <a:rPr lang="en" sz="1800" b="1">
                <a:solidFill>
                  <a:schemeClr val="dk1"/>
                </a:solidFill>
                <a:ea typeface="Arial"/>
                <a:cs typeface="Calibri" panose="020F0502020204030204" pitchFamily="34" charset="0"/>
                <a:sym typeface="Arial"/>
              </a:rPr>
              <a:t>Collaborative culture. </a:t>
            </a:r>
            <a:r>
              <a:rPr lang="en" sz="1800">
                <a:solidFill>
                  <a:schemeClr val="dk1"/>
                </a:solidFill>
                <a:ea typeface="Arial"/>
                <a:cs typeface="Calibri" panose="020F0502020204030204" pitchFamily="34" charset="0"/>
                <a:sym typeface="Arial"/>
              </a:rPr>
              <a:t>A</a:t>
            </a:r>
            <a:r>
              <a:rPr lang="en" sz="1800">
                <a:solidFill>
                  <a:schemeClr val="dk1"/>
                </a:solidFill>
              </a:rPr>
              <a:t>n environment </a:t>
            </a:r>
            <a:r>
              <a:rPr lang="en" sz="1800">
                <a:solidFill>
                  <a:schemeClr val="dk1"/>
                </a:solidFill>
                <a:ea typeface="Arial"/>
                <a:cs typeface="Calibri" panose="020F0502020204030204" pitchFamily="34" charset="0"/>
                <a:sym typeface="Arial"/>
              </a:rPr>
              <a:t>where educators, administrators, and staff work together in a spirit of trust, shared responsibility, and continuous learning to improve student outcomes. </a:t>
            </a:r>
          </a:p>
          <a:p>
            <a:pPr marL="0" marR="0" lvl="0" indent="0" algn="l" rtl="0">
              <a:lnSpc>
                <a:spcPct val="120000"/>
              </a:lnSpc>
              <a:spcAft>
                <a:spcPts val="600"/>
              </a:spcAft>
              <a:buSzPct val="117647"/>
              <a:buNone/>
            </a:pPr>
            <a:r>
              <a:rPr lang="en" sz="1800" b="1">
                <a:solidFill>
                  <a:schemeClr val="dk1"/>
                </a:solidFill>
                <a:ea typeface="Arial"/>
                <a:cs typeface="Calibri" panose="020F0502020204030204" pitchFamily="34" charset="0"/>
                <a:sym typeface="Arial"/>
              </a:rPr>
              <a:t>Collective teacher efficacy. </a:t>
            </a:r>
            <a:r>
              <a:rPr lang="en" sz="1800">
                <a:solidFill>
                  <a:schemeClr val="dk1"/>
                </a:solidFill>
                <a:ea typeface="Arial"/>
                <a:cs typeface="Calibri" panose="020F0502020204030204" pitchFamily="34" charset="0"/>
                <a:sym typeface="Arial"/>
              </a:rPr>
              <a:t>The shared belief by a group of teachers in a particular educational environment that they have the ability to positively impact student outcomes.</a:t>
            </a:r>
            <a:endParaRPr lang="en-US" sz="1800">
              <a:solidFill>
                <a:schemeClr val="dk1"/>
              </a:solidFill>
              <a:ea typeface="Arial"/>
              <a:cs typeface="Calibri" panose="020F0502020204030204" pitchFamily="34" charset="0"/>
              <a:sym typeface="Arial"/>
            </a:endParaRPr>
          </a:p>
          <a:p>
            <a:pPr marL="0" marR="0" lvl="0" indent="0" algn="l" rtl="0">
              <a:lnSpc>
                <a:spcPct val="120000"/>
              </a:lnSpc>
              <a:spcAft>
                <a:spcPts val="600"/>
              </a:spcAft>
              <a:buSzPct val="117647"/>
              <a:buNone/>
            </a:pPr>
            <a:r>
              <a:rPr lang="en" sz="1800" b="1">
                <a:solidFill>
                  <a:schemeClr val="dk1"/>
                </a:solidFill>
                <a:highlight>
                  <a:srgbClr val="FFFFFF"/>
                </a:highlight>
                <a:ea typeface="Arial"/>
                <a:cs typeface="Calibri" panose="020F0502020204030204" pitchFamily="34" charset="0"/>
                <a:sym typeface="Arial"/>
              </a:rPr>
              <a:t>Data-based decision making. </a:t>
            </a:r>
            <a:r>
              <a:rPr lang="en" sz="1800">
                <a:solidFill>
                  <a:schemeClr val="dk1"/>
                </a:solidFill>
                <a:highlight>
                  <a:srgbClr val="FFFFFF"/>
                </a:highlight>
                <a:ea typeface="Arial"/>
                <a:cs typeface="Calibri" panose="020F0502020204030204" pitchFamily="34" charset="0"/>
                <a:sym typeface="Arial"/>
              </a:rPr>
              <a:t>A process of collecting, organizing, and analyzing data for the purposes of problem-solving, making instructional decisions, and for ongoing continuous school improvement.</a:t>
            </a:r>
            <a:endParaRPr lang="en-US" sz="1800">
              <a:solidFill>
                <a:schemeClr val="dk1"/>
              </a:solidFill>
              <a:highlight>
                <a:srgbClr val="FFFFFF"/>
              </a:highlight>
              <a:ea typeface="Arial"/>
              <a:cs typeface="Calibri" panose="020F0502020204030204" pitchFamily="34" charset="0"/>
              <a:sym typeface="Aria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57">
          <a:extLst>
            <a:ext uri="{FF2B5EF4-FFF2-40B4-BE49-F238E27FC236}">
              <a16:creationId xmlns:a16="http://schemas.microsoft.com/office/drawing/2014/main" id="{25611FA1-78CE-0B28-4B0B-3D0F54F32C1F}"/>
            </a:ext>
          </a:extLst>
        </p:cNvPr>
        <p:cNvGrpSpPr/>
        <p:nvPr/>
      </p:nvGrpSpPr>
      <p:grpSpPr>
        <a:xfrm>
          <a:off x="0" y="0"/>
          <a:ext cx="0" cy="0"/>
          <a:chOff x="0" y="0"/>
          <a:chExt cx="0" cy="0"/>
        </a:xfrm>
      </p:grpSpPr>
      <p:sp>
        <p:nvSpPr>
          <p:cNvPr id="3" name="Google Shape;860;p86">
            <a:extLst>
              <a:ext uri="{FF2B5EF4-FFF2-40B4-BE49-F238E27FC236}">
                <a16:creationId xmlns:a16="http://schemas.microsoft.com/office/drawing/2014/main" id="{739EAD79-B3F7-28C7-0497-8CA95153D1AA}"/>
              </a:ext>
            </a:extLst>
          </p:cNvPr>
          <p:cNvSpPr txBox="1">
            <a:spLocks noGrp="1"/>
          </p:cNvSpPr>
          <p:nvPr>
            <p:ph type="title" idx="4294967295"/>
          </p:nvPr>
        </p:nvSpPr>
        <p:spPr>
          <a:xfrm>
            <a:off x="628650" y="134276"/>
            <a:ext cx="7886700" cy="592700"/>
          </a:xfrm>
          <a:prstGeom prst="rect">
            <a:avLst/>
          </a:prstGeom>
          <a:noFill/>
          <a:ln>
            <a:noFill/>
            <a:prstDash/>
          </a:ln>
          <a:effectLst/>
        </p:spPr>
        <p:txBody>
          <a:bodyPr rot="0" spcFirstLastPara="1" vertOverflow="overflow" horzOverflow="overflow" vert="horz" wrap="square" lIns="0" tIns="0" rIns="0" bIns="0" numCol="1" spcCol="0" rtlCol="0" fromWordArt="0" anchor="b" anchorCtr="0" forceAA="0" compatLnSpc="1">
            <a:prstTxWarp prst="textNoShape">
              <a:avLst/>
            </a:prstTxWarp>
            <a:noAutofit/>
          </a:bodyPr>
          <a:lstStyle>
            <a:lvl1pPr algn="l" defTabSz="685800" rtl="0" eaLnBrk="1" latinLnBrk="0" hangingPunct="1">
              <a:lnSpc>
                <a:spcPct val="100000"/>
              </a:lnSpc>
              <a:spcBef>
                <a:spcPct val="0"/>
              </a:spcBef>
              <a:buNone/>
              <a:defRPr sz="3300" b="1" kern="1200">
                <a:solidFill>
                  <a:schemeClr val="tx1"/>
                </a:solidFill>
                <a:latin typeface="Aptos" panose="020B0004020202020204" pitchFamily="34" charset="0"/>
                <a:ea typeface="+mj-ea"/>
                <a:cs typeface="+mj-cs"/>
              </a:defRPr>
            </a:lvl1pPr>
          </a:lstStyle>
          <a:p>
            <a:pPr marL="0" marR="0" lvl="0" indent="0" algn="ctr" defTabSz="685800" rtl="0" eaLnBrk="1" fontAlgn="auto" latinLnBrk="0" hangingPunct="1">
              <a:lnSpc>
                <a:spcPct val="90000"/>
              </a:lnSpc>
              <a:spcBef>
                <a:spcPts val="0"/>
              </a:spcBef>
              <a:spcAft>
                <a:spcPts val="0"/>
              </a:spcAft>
              <a:buClr>
                <a:schemeClr val="dk1"/>
              </a:buClr>
              <a:buSzPts val="3200"/>
              <a:buFontTx/>
              <a:buNone/>
              <a:tabLst/>
              <a:defRPr/>
            </a:pPr>
            <a:r>
              <a:rPr kumimoji="0" lang="en-US" sz="2600" b="0" i="0" u="none" strike="noStrike" kern="1200" cap="none" spc="0" normalizeH="0" baseline="0" noProof="0">
                <a:ln>
                  <a:noFill/>
                </a:ln>
                <a:solidFill>
                  <a:schemeClr val="tx1"/>
                </a:solidFill>
                <a:effectLst/>
                <a:uLnTx/>
                <a:uFillTx/>
                <a:latin typeface="Aptos" panose="020B0004020202020204" pitchFamily="34" charset="0"/>
                <a:ea typeface="+mj-ea"/>
                <a:cs typeface="+mj-cs"/>
                <a:sym typeface="Arial"/>
              </a:rPr>
              <a:t>References, Page 5</a:t>
            </a:r>
          </a:p>
        </p:txBody>
      </p:sp>
      <p:sp>
        <p:nvSpPr>
          <p:cNvPr id="859" name="Google Shape;859;g26eb7c63b8d_0_13">
            <a:extLst>
              <a:ext uri="{FF2B5EF4-FFF2-40B4-BE49-F238E27FC236}">
                <a16:creationId xmlns:a16="http://schemas.microsoft.com/office/drawing/2014/main" id="{4437DC97-3A48-FACA-BB04-2FA04AF73C23}"/>
              </a:ext>
            </a:extLst>
          </p:cNvPr>
          <p:cNvSpPr txBox="1">
            <a:spLocks noGrp="1"/>
          </p:cNvSpPr>
          <p:nvPr>
            <p:ph type="body" idx="4294967295"/>
          </p:nvPr>
        </p:nvSpPr>
        <p:spPr>
          <a:xfrm>
            <a:off x="402336" y="726652"/>
            <a:ext cx="8444088" cy="3904778"/>
          </a:xfrm>
          <a:prstGeom prst="rect">
            <a:avLst/>
          </a:prstGeom>
          <a:noFill/>
          <a:ln>
            <a:noFill/>
          </a:ln>
        </p:spPr>
        <p:txBody>
          <a:bodyPr spcFirstLastPara="1" vert="horz" wrap="square" lIns="68569" tIns="34275" rIns="68569" bIns="34275" rtlCol="0" anchor="t" anchorCtr="0">
            <a:noAutofit/>
          </a:bodyPr>
          <a:lstStyle/>
          <a:p>
            <a:pPr marL="173736" indent="-630936">
              <a:spcAft>
                <a:spcPts val="600"/>
              </a:spcAft>
              <a:buNone/>
              <a:tabLst>
                <a:tab pos="228600" algn="l"/>
              </a:tabLst>
            </a:pPr>
            <a:r>
              <a:rPr lang="en-US" sz="1100" kern="100">
                <a:latin typeface="Aptos"/>
                <a:ea typeface="+mn-lt"/>
                <a:cs typeface="+mn-lt"/>
              </a:rPr>
              <a:t>Hattie, J., &amp; Zierer, K. (2024). </a:t>
            </a:r>
            <a:r>
              <a:rPr lang="en-US" sz="1100" i="1" kern="100">
                <a:latin typeface="Aptos"/>
                <a:ea typeface="+mn-lt"/>
                <a:cs typeface="+mn-lt"/>
              </a:rPr>
              <a:t>10 </a:t>
            </a:r>
            <a:r>
              <a:rPr lang="en-US" sz="1100" i="1" kern="100" err="1">
                <a:latin typeface="Aptos"/>
                <a:ea typeface="+mn-lt"/>
                <a:cs typeface="+mn-lt"/>
              </a:rPr>
              <a:t>mindframes</a:t>
            </a:r>
            <a:r>
              <a:rPr lang="en-US" sz="1100" i="1" kern="100">
                <a:latin typeface="Aptos"/>
                <a:ea typeface="+mn-lt"/>
                <a:cs typeface="+mn-lt"/>
              </a:rPr>
              <a:t> for visible learning: Teaching for success</a:t>
            </a:r>
            <a:r>
              <a:rPr lang="en-US" sz="1100" kern="100">
                <a:latin typeface="Aptos"/>
                <a:ea typeface="+mn-lt"/>
                <a:cs typeface="+mn-lt"/>
              </a:rPr>
              <a:t> (2nd ed.). Routledge. </a:t>
            </a:r>
          </a:p>
          <a:p>
            <a:pPr marL="173736" indent="-630936">
              <a:spcAft>
                <a:spcPts val="600"/>
              </a:spcAft>
              <a:buNone/>
              <a:tabLst>
                <a:tab pos="228600" algn="l"/>
              </a:tabLst>
            </a:pPr>
            <a:r>
              <a:rPr lang="en-US" sz="1100" kern="100">
                <a:latin typeface="Aptos"/>
                <a:ea typeface="+mn-lt"/>
                <a:cs typeface="+mn-lt"/>
              </a:rPr>
              <a:t>Hattie, J., &amp; Zierer, K. (2017). </a:t>
            </a:r>
            <a:r>
              <a:rPr lang="en-US" sz="1100" i="1" kern="100">
                <a:latin typeface="Aptos"/>
                <a:ea typeface="+mn-lt"/>
                <a:cs typeface="+mn-lt"/>
              </a:rPr>
              <a:t>10 </a:t>
            </a:r>
            <a:r>
              <a:rPr lang="en-US" sz="1100" i="1" kern="100" err="1">
                <a:latin typeface="Aptos"/>
                <a:ea typeface="+mn-lt"/>
                <a:cs typeface="+mn-lt"/>
              </a:rPr>
              <a:t>mindframes</a:t>
            </a:r>
            <a:r>
              <a:rPr lang="en-US" sz="1100" i="1" kern="100">
                <a:latin typeface="Aptos"/>
                <a:ea typeface="+mn-lt"/>
                <a:cs typeface="+mn-lt"/>
              </a:rPr>
              <a:t> for visible learning: Teaching for success</a:t>
            </a:r>
            <a:r>
              <a:rPr lang="en-US" sz="1100" kern="100">
                <a:latin typeface="Aptos"/>
                <a:ea typeface="+mn-lt"/>
                <a:cs typeface="+mn-lt"/>
              </a:rPr>
              <a:t> (1st ed.). Routledge.</a:t>
            </a:r>
          </a:p>
          <a:p>
            <a:pPr marL="173736" indent="-630936">
              <a:spcAft>
                <a:spcPts val="600"/>
              </a:spcAft>
              <a:buNone/>
              <a:tabLst>
                <a:tab pos="228600" algn="l"/>
              </a:tabLst>
            </a:pPr>
            <a:r>
              <a:rPr lang="en-US" sz="1100" kern="100">
                <a:latin typeface="Aptos"/>
                <a:ea typeface="+mn-lt"/>
                <a:cs typeface="+mn-lt"/>
              </a:rPr>
              <a:t>Holmes, S. (2019). </a:t>
            </a:r>
            <a:r>
              <a:rPr lang="en-US" sz="1100" i="1" kern="100">
                <a:latin typeface="Aptos"/>
                <a:ea typeface="+mn-lt"/>
                <a:cs typeface="+mn-lt"/>
              </a:rPr>
              <a:t>Are the lack of team norms sabotaging your team’s success?</a:t>
            </a:r>
            <a:r>
              <a:rPr lang="en-US" sz="1100" kern="100">
                <a:latin typeface="Aptos"/>
                <a:ea typeface="+mn-lt"/>
                <a:cs typeface="+mn-lt"/>
              </a:rPr>
              <a:t> Make A Dent Leadership. </a:t>
            </a:r>
            <a:r>
              <a:rPr lang="en-US" sz="1100" u="sng" kern="100">
                <a:latin typeface="Aptos"/>
                <a:ea typeface="+mn-lt"/>
                <a:cs typeface="+mn-lt"/>
                <a:hlinkClick r:id="rId3">
                  <a:extLst>
                    <a:ext uri="{A12FA001-AC4F-418D-AE19-62706E023703}">
                      <ahyp:hlinkClr xmlns:ahyp="http://schemas.microsoft.com/office/drawing/2018/hyperlinkcolor" val="tx"/>
                    </a:ext>
                  </a:extLst>
                </a:hlinkClick>
              </a:rPr>
              <a:t>https://madl.s3.amazonaws.com/products/team-norms/team-norms.pdf</a:t>
            </a:r>
            <a:r>
              <a:rPr lang="en-US" sz="1100" kern="100">
                <a:latin typeface="Aptos"/>
                <a:ea typeface="+mn-lt"/>
                <a:cs typeface="+mn-lt"/>
              </a:rPr>
              <a:t> </a:t>
            </a:r>
          </a:p>
          <a:p>
            <a:pPr marL="173736" indent="-630936">
              <a:spcAft>
                <a:spcPts val="600"/>
              </a:spcAft>
              <a:buNone/>
              <a:tabLst>
                <a:tab pos="228600" algn="l"/>
              </a:tabLst>
            </a:pPr>
            <a:r>
              <a:rPr lang="en-US" sz="1100" kern="100">
                <a:latin typeface="Aptos"/>
                <a:ea typeface="+mn-lt"/>
                <a:cs typeface="+mn-lt"/>
              </a:rPr>
              <a:t>Horton, D. (2022, November 18). </a:t>
            </a:r>
            <a:r>
              <a:rPr lang="en-US" sz="1100" i="1" kern="100">
                <a:latin typeface="Aptos"/>
                <a:ea typeface="+mn-lt"/>
                <a:cs typeface="+mn-lt"/>
              </a:rPr>
              <a:t>Successful systems of communication for school teams</a:t>
            </a:r>
            <a:r>
              <a:rPr lang="en-US" sz="1100" kern="100">
                <a:latin typeface="Aptos"/>
                <a:ea typeface="+mn-lt"/>
                <a:cs typeface="+mn-lt"/>
              </a:rPr>
              <a:t>. The Core Collaborative. </a:t>
            </a:r>
            <a:r>
              <a:rPr lang="en-US" sz="1100" kern="100">
                <a:latin typeface="Aptos"/>
                <a:ea typeface="+mn-lt"/>
                <a:cs typeface="+mn-lt"/>
                <a:hlinkClick r:id="rId4">
                  <a:extLst>
                    <a:ext uri="{A12FA001-AC4F-418D-AE19-62706E023703}">
                      <ahyp:hlinkClr xmlns:ahyp="http://schemas.microsoft.com/office/drawing/2018/hyperlinkcolor" val="tx"/>
                    </a:ext>
                  </a:extLst>
                </a:hlinkClick>
              </a:rPr>
              <a:t>https://thecorecollaborative.com/successful-systems-of-communication-for-school-teams/</a:t>
            </a:r>
            <a:endParaRPr lang="en-US" sz="1100" kern="100">
              <a:latin typeface="Aptos"/>
              <a:ea typeface="+mn-lt"/>
              <a:cs typeface="+mn-lt"/>
              <a:hlinkClick r:id="" action="ppaction://noaction">
                <a:extLst>
                  <a:ext uri="{A12FA001-AC4F-418D-AE19-62706E023703}">
                    <ahyp:hlinkClr xmlns:ahyp="http://schemas.microsoft.com/office/drawing/2018/hyperlinkcolor" val="tx"/>
                  </a:ext>
                </a:extLst>
              </a:hlinkClick>
            </a:endParaRPr>
          </a:p>
          <a:p>
            <a:pPr marL="173736" indent="-630936">
              <a:spcAft>
                <a:spcPts val="600"/>
              </a:spcAft>
              <a:buNone/>
              <a:tabLst>
                <a:tab pos="228600" algn="l"/>
              </a:tabLst>
            </a:pPr>
            <a:r>
              <a:rPr lang="en-US" sz="1100" kern="100">
                <a:latin typeface="Aptos"/>
                <a:ea typeface="+mn-lt"/>
                <a:cs typeface="+mn-lt"/>
              </a:rPr>
              <a:t>Indeed Editorial Team. (2025, April 14). </a:t>
            </a:r>
            <a:r>
              <a:rPr lang="en-US" sz="1100" i="1" kern="100">
                <a:latin typeface="Aptos"/>
                <a:ea typeface="+mn-lt"/>
                <a:cs typeface="+mn-lt"/>
              </a:rPr>
              <a:t>17 benefits of team building for your organization</a:t>
            </a:r>
            <a:r>
              <a:rPr lang="en-US" sz="1100" kern="100">
                <a:latin typeface="Aptos"/>
                <a:ea typeface="+mn-lt"/>
                <a:cs typeface="+mn-lt"/>
              </a:rPr>
              <a:t>. Indeed. </a:t>
            </a:r>
            <a:r>
              <a:rPr lang="en-US" sz="1100" u="sng" kern="100">
                <a:latin typeface="Aptos"/>
                <a:ea typeface="+mn-lt"/>
                <a:cs typeface="+mn-lt"/>
                <a:hlinkClick r:id="rId5">
                  <a:extLst>
                    <a:ext uri="{A12FA001-AC4F-418D-AE19-62706E023703}">
                      <ahyp:hlinkClr xmlns:ahyp="http://schemas.microsoft.com/office/drawing/2018/hyperlinkcolor" val="tx"/>
                    </a:ext>
                  </a:extLst>
                </a:hlinkClick>
              </a:rPr>
              <a:t>https://www.indeed.com/career-advice/career-development/benefits-of-team-building</a:t>
            </a:r>
            <a:endParaRPr lang="en-US" sz="1100" u="sng" kern="100">
              <a:latin typeface="Aptos"/>
              <a:ea typeface="+mn-lt"/>
              <a:cs typeface="+mn-lt"/>
            </a:endParaRPr>
          </a:p>
          <a:p>
            <a:pPr marL="173736" marR="0" lvl="0" indent="-630936"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1100" b="0" i="0" u="none" strike="noStrike" kern="0" cap="none" spc="0" normalizeH="0" baseline="0" noProof="0">
                <a:ln>
                  <a:noFill/>
                </a:ln>
                <a:solidFill>
                  <a:prstClr val="black"/>
                </a:solidFill>
                <a:effectLst/>
                <a:uLnTx/>
                <a:uFillTx/>
                <a:latin typeface="Aptos"/>
                <a:cs typeface="Segoe UI"/>
                <a:sym typeface="Arial"/>
              </a:rPr>
              <a:t>Kitch, B. (2023, September 7). </a:t>
            </a:r>
            <a:r>
              <a:rPr kumimoji="0" lang="en-US" sz="1100" b="0" i="1" u="none" strike="noStrike" kern="0" cap="none" spc="0" normalizeH="0" baseline="0" noProof="0">
                <a:ln>
                  <a:noFill/>
                </a:ln>
                <a:solidFill>
                  <a:prstClr val="black"/>
                </a:solidFill>
                <a:effectLst/>
                <a:uLnTx/>
                <a:uFillTx/>
                <a:latin typeface="Aptos"/>
                <a:cs typeface="Segoe UI"/>
                <a:sym typeface="Arial"/>
              </a:rPr>
              <a:t>How to create a team working agreement</a:t>
            </a:r>
            <a:r>
              <a:rPr kumimoji="0" lang="en-US" sz="1100" b="0" i="0" u="none" strike="noStrike" kern="0" cap="none" spc="0" normalizeH="0" baseline="0" noProof="0">
                <a:ln>
                  <a:noFill/>
                </a:ln>
                <a:solidFill>
                  <a:prstClr val="black"/>
                </a:solidFill>
                <a:effectLst/>
                <a:uLnTx/>
                <a:uFillTx/>
                <a:latin typeface="Aptos"/>
                <a:cs typeface="Segoe UI"/>
                <a:sym typeface="Arial"/>
              </a:rPr>
              <a:t>. Mural. </a:t>
            </a:r>
            <a:r>
              <a:rPr kumimoji="0" lang="en-US" sz="1100" b="0" i="0" u="sng" strike="noStrike" kern="0" cap="none" spc="0" normalizeH="0" baseline="0" noProof="0">
                <a:ln>
                  <a:noFill/>
                </a:ln>
                <a:solidFill>
                  <a:prstClr val="black"/>
                </a:solidFill>
                <a:effectLst/>
                <a:uLnTx/>
                <a:uFillTx/>
                <a:latin typeface="Aptos"/>
                <a:cs typeface="Segoe UI"/>
                <a:sym typeface="Arial"/>
                <a:hlinkClick r:id="rId6">
                  <a:extLst>
                    <a:ext uri="{A12FA001-AC4F-418D-AE19-62706E023703}">
                      <ahyp:hlinkClr xmlns:ahyp="http://schemas.microsoft.com/office/drawing/2018/hyperlinkcolor" val="tx"/>
                    </a:ext>
                  </a:extLst>
                </a:hlinkClick>
              </a:rPr>
              <a:t>https://www.mural.co/blog/team-agreement-guide</a:t>
            </a:r>
            <a:r>
              <a:rPr kumimoji="0" lang="en-US" sz="1100" b="0" i="0" u="none" strike="noStrike" kern="0" cap="none" spc="0" normalizeH="0" baseline="0" noProof="0">
                <a:ln>
                  <a:noFill/>
                </a:ln>
                <a:solidFill>
                  <a:prstClr val="black"/>
                </a:solidFill>
                <a:effectLst/>
                <a:uLnTx/>
                <a:uFillTx/>
                <a:latin typeface="Aptos"/>
                <a:cs typeface="Segoe UI"/>
                <a:sym typeface="Arial"/>
              </a:rPr>
              <a:t>​</a:t>
            </a:r>
            <a:endParaRPr kumimoji="0" lang="en-US" sz="1400" b="0" i="0" u="none" strike="noStrike" kern="0" cap="none" spc="0" normalizeH="0" baseline="0" noProof="0">
              <a:ln>
                <a:noFill/>
              </a:ln>
              <a:solidFill>
                <a:prstClr val="black"/>
              </a:solidFill>
              <a:effectLst/>
              <a:uLnTx/>
              <a:uFillTx/>
              <a:latin typeface="Arial"/>
              <a:cs typeface="Arial"/>
              <a:sym typeface="Arial"/>
            </a:endParaRPr>
          </a:p>
          <a:p>
            <a:pPr marL="173736" marR="0" lvl="0" indent="-630936"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1100" b="0" i="0" u="none" strike="noStrike" kern="0" cap="none" spc="0" normalizeH="0" baseline="0" noProof="0">
                <a:ln>
                  <a:noFill/>
                </a:ln>
                <a:solidFill>
                  <a:prstClr val="black"/>
                </a:solidFill>
                <a:effectLst/>
                <a:uLnTx/>
                <a:uFillTx/>
                <a:latin typeface="Aptos"/>
                <a:cs typeface="Segoe UI"/>
                <a:sym typeface="Arial"/>
              </a:rPr>
              <a:t>Lynch, M. (2020, July 6). </a:t>
            </a:r>
            <a:r>
              <a:rPr kumimoji="0" lang="en-US" sz="1100" b="0" i="1" u="none" strike="noStrike" kern="0" cap="none" spc="0" normalizeH="0" baseline="0" noProof="0">
                <a:ln>
                  <a:noFill/>
                </a:ln>
                <a:solidFill>
                  <a:prstClr val="black"/>
                </a:solidFill>
                <a:effectLst/>
                <a:uLnTx/>
                <a:uFillTx/>
                <a:latin typeface="Aptos"/>
                <a:cs typeface="Segoe UI"/>
                <a:sym typeface="Arial"/>
              </a:rPr>
              <a:t>Creating effective leadership teams in schools.</a:t>
            </a:r>
            <a:r>
              <a:rPr kumimoji="0" lang="en-US" sz="1100" b="0" i="0" u="none" strike="noStrike" kern="0" cap="none" spc="0" normalizeH="0" baseline="0" noProof="0">
                <a:ln>
                  <a:noFill/>
                </a:ln>
                <a:solidFill>
                  <a:prstClr val="black"/>
                </a:solidFill>
                <a:effectLst/>
                <a:uLnTx/>
                <a:uFillTx/>
                <a:latin typeface="Aptos"/>
                <a:cs typeface="Segoe UI"/>
                <a:sym typeface="Arial"/>
              </a:rPr>
              <a:t> The </a:t>
            </a:r>
            <a:r>
              <a:rPr kumimoji="0" lang="en-US" sz="1100" b="0" i="0" u="none" strike="noStrike" kern="0" cap="none" spc="0" normalizeH="0" baseline="0" noProof="0" err="1">
                <a:ln>
                  <a:noFill/>
                </a:ln>
                <a:solidFill>
                  <a:prstClr val="black"/>
                </a:solidFill>
                <a:effectLst/>
                <a:uLnTx/>
                <a:uFillTx/>
                <a:latin typeface="Aptos"/>
                <a:cs typeface="Segoe UI"/>
                <a:sym typeface="Arial"/>
              </a:rPr>
              <a:t>Edvocate</a:t>
            </a:r>
            <a:r>
              <a:rPr kumimoji="0" lang="en-US" sz="1100" b="0" i="0" u="none" strike="noStrike" kern="0" cap="none" spc="0" normalizeH="0" baseline="0" noProof="0">
                <a:ln>
                  <a:noFill/>
                </a:ln>
                <a:solidFill>
                  <a:prstClr val="black"/>
                </a:solidFill>
                <a:effectLst/>
                <a:uLnTx/>
                <a:uFillTx/>
                <a:latin typeface="Aptos"/>
                <a:cs typeface="Segoe UI"/>
                <a:sym typeface="Arial"/>
              </a:rPr>
              <a:t>. </a:t>
            </a:r>
            <a:r>
              <a:rPr kumimoji="0" lang="en-US" sz="1100" b="0" i="0" u="sng" strike="noStrike" kern="0" cap="none" spc="0" normalizeH="0" baseline="0" noProof="0">
                <a:ln>
                  <a:noFill/>
                </a:ln>
                <a:solidFill>
                  <a:prstClr val="black"/>
                </a:solidFill>
                <a:effectLst/>
                <a:uLnTx/>
                <a:uFillTx/>
                <a:latin typeface="Aptos"/>
                <a:cs typeface="Segoe UI"/>
                <a:sym typeface="Arial"/>
                <a:hlinkClick r:id="rId7">
                  <a:extLst>
                    <a:ext uri="{A12FA001-AC4F-418D-AE19-62706E023703}">
                      <ahyp:hlinkClr xmlns:ahyp="http://schemas.microsoft.com/office/drawing/2018/hyperlinkcolor" val="tx"/>
                    </a:ext>
                  </a:extLst>
                </a:hlinkClick>
              </a:rPr>
              <a:t>https://www.theedadvocate.org/creating-effective-leadership-teams-in-schools/</a:t>
            </a:r>
            <a:r>
              <a:rPr kumimoji="0" lang="en-US" sz="1100" b="0" i="0" u="none" strike="noStrike" kern="0" cap="none" spc="0" normalizeH="0" baseline="0" noProof="0">
                <a:ln>
                  <a:noFill/>
                </a:ln>
                <a:solidFill>
                  <a:prstClr val="black"/>
                </a:solidFill>
                <a:effectLst/>
                <a:uLnTx/>
                <a:uFillTx/>
                <a:latin typeface="Aptos"/>
                <a:cs typeface="Segoe UI"/>
                <a:sym typeface="Arial"/>
              </a:rPr>
              <a:t>​</a:t>
            </a:r>
          </a:p>
          <a:p>
            <a:pPr marL="173736" marR="0" lvl="0" indent="-630936"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1100" b="0" i="0" u="none" strike="noStrike" kern="0" cap="none" spc="0" normalizeH="0" baseline="0" noProof="0">
                <a:ln>
                  <a:noFill/>
                </a:ln>
                <a:solidFill>
                  <a:prstClr val="black"/>
                </a:solidFill>
                <a:effectLst/>
                <a:uLnTx/>
                <a:uFillTx/>
                <a:latin typeface="Aptos"/>
                <a:cs typeface="Segoe UI"/>
                <a:sym typeface="Arial"/>
              </a:rPr>
              <a:t>Mantell, M. (2025, March 19). </a:t>
            </a:r>
            <a:r>
              <a:rPr kumimoji="0" lang="en-US" sz="1100" b="0" i="1" u="none" strike="noStrike" kern="0" cap="none" spc="0" normalizeH="0" baseline="0" noProof="0">
                <a:ln>
                  <a:noFill/>
                </a:ln>
                <a:solidFill>
                  <a:prstClr val="black"/>
                </a:solidFill>
                <a:effectLst/>
                <a:uLnTx/>
                <a:uFillTx/>
                <a:latin typeface="Aptos"/>
                <a:cs typeface="Segoe UI"/>
                <a:sym typeface="Arial"/>
              </a:rPr>
              <a:t>What is social perceptiveness? 12 skills you need to master</a:t>
            </a:r>
            <a:r>
              <a:rPr kumimoji="0" lang="en-US" sz="1100" b="0" i="0" u="none" strike="noStrike" kern="0" cap="none" spc="0" normalizeH="0" baseline="0" noProof="0">
                <a:ln>
                  <a:noFill/>
                </a:ln>
                <a:solidFill>
                  <a:prstClr val="black"/>
                </a:solidFill>
                <a:effectLst/>
                <a:uLnTx/>
                <a:uFillTx/>
                <a:latin typeface="Aptos"/>
                <a:cs typeface="Segoe UI"/>
                <a:sym typeface="Arial"/>
              </a:rPr>
              <a:t>. Science of People. </a:t>
            </a:r>
            <a:r>
              <a:rPr kumimoji="0" lang="en-US" sz="1100" b="0" i="0" u="sng" strike="noStrike" kern="0" cap="none" spc="0" normalizeH="0" baseline="0" noProof="0">
                <a:ln>
                  <a:noFill/>
                </a:ln>
                <a:solidFill>
                  <a:prstClr val="black"/>
                </a:solidFill>
                <a:effectLst/>
                <a:uLnTx/>
                <a:uFillTx/>
                <a:latin typeface="Aptos"/>
                <a:cs typeface="Segoe UI"/>
                <a:sym typeface="Arial"/>
                <a:hlinkClick r:id="rId8">
                  <a:extLst>
                    <a:ext uri="{A12FA001-AC4F-418D-AE19-62706E023703}">
                      <ahyp:hlinkClr xmlns:ahyp="http://schemas.microsoft.com/office/drawing/2018/hyperlinkcolor" val="tx"/>
                    </a:ext>
                  </a:extLst>
                </a:hlinkClick>
              </a:rPr>
              <a:t>https://www.scienceofpeople.com/social-perceptiveness/</a:t>
            </a:r>
            <a:r>
              <a:rPr kumimoji="0" lang="en-US" sz="1100" b="0" i="0" u="none" strike="noStrike" kern="0" cap="none" spc="0" normalizeH="0" baseline="0" noProof="0">
                <a:ln>
                  <a:noFill/>
                </a:ln>
                <a:solidFill>
                  <a:prstClr val="black"/>
                </a:solidFill>
                <a:effectLst/>
                <a:uLnTx/>
                <a:uFillTx/>
                <a:latin typeface="Aptos"/>
                <a:cs typeface="Segoe UI"/>
                <a:sym typeface="Arial"/>
                <a:hlinkClick r:id="rId8">
                  <a:extLst>
                    <a:ext uri="{A12FA001-AC4F-418D-AE19-62706E023703}">
                      <ahyp:hlinkClr xmlns:ahyp="http://schemas.microsoft.com/office/drawing/2018/hyperlinkcolor" val="tx"/>
                    </a:ext>
                  </a:extLst>
                </a:hlinkClick>
              </a:rPr>
              <a:t>​</a:t>
            </a:r>
          </a:p>
          <a:p>
            <a:pPr marL="173736" marR="0" lvl="0" indent="-630936"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1100" b="0" i="0" u="none" strike="noStrike" kern="0" cap="none" spc="0" normalizeH="0" baseline="0" noProof="0">
                <a:ln>
                  <a:noFill/>
                </a:ln>
                <a:solidFill>
                  <a:prstClr val="black"/>
                </a:solidFill>
                <a:effectLst/>
                <a:uLnTx/>
                <a:uFillTx/>
                <a:latin typeface="Aptos"/>
                <a:cs typeface="Arial"/>
                <a:sym typeface="Arial"/>
              </a:rPr>
              <a:t>Marzano, R. J., </a:t>
            </a:r>
            <a:r>
              <a:rPr kumimoji="0" lang="en-US" sz="1100" b="0" i="0" u="none" strike="noStrike" kern="0" cap="none" spc="0" normalizeH="0" baseline="0" noProof="0" err="1">
                <a:ln>
                  <a:noFill/>
                </a:ln>
                <a:solidFill>
                  <a:prstClr val="black"/>
                </a:solidFill>
                <a:effectLst/>
                <a:uLnTx/>
                <a:uFillTx/>
                <a:latin typeface="Aptos"/>
                <a:cs typeface="Arial"/>
                <a:sym typeface="Arial"/>
              </a:rPr>
              <a:t>Heflebower</a:t>
            </a:r>
            <a:r>
              <a:rPr kumimoji="0" lang="en-US" sz="1100" b="0" i="0" u="none" strike="noStrike" kern="0" cap="none" spc="0" normalizeH="0" baseline="0" noProof="0">
                <a:ln>
                  <a:noFill/>
                </a:ln>
                <a:solidFill>
                  <a:prstClr val="black"/>
                </a:solidFill>
                <a:effectLst/>
                <a:uLnTx/>
                <a:uFillTx/>
                <a:latin typeface="Aptos"/>
                <a:cs typeface="Arial"/>
                <a:sym typeface="Arial"/>
              </a:rPr>
              <a:t>, T., Hoegh, J. K., Warrick, P., Grift, G., Hecker, L., &amp; Wills, J. (2016). </a:t>
            </a:r>
            <a:r>
              <a:rPr kumimoji="0" lang="en-US" sz="1100" b="0" i="1" u="none" strike="noStrike" kern="0" cap="none" spc="0" normalizeH="0" baseline="0" noProof="0">
                <a:ln>
                  <a:noFill/>
                </a:ln>
                <a:solidFill>
                  <a:prstClr val="black"/>
                </a:solidFill>
                <a:effectLst/>
                <a:uLnTx/>
                <a:uFillTx/>
                <a:latin typeface="Aptos"/>
                <a:cs typeface="Arial"/>
                <a:sym typeface="Arial"/>
              </a:rPr>
              <a:t>Collaborative teams that transform schools: The next step in PLCs</a:t>
            </a:r>
            <a:r>
              <a:rPr kumimoji="0" lang="en-US" sz="1100" b="0" i="0" u="none" strike="noStrike" kern="0" cap="none" spc="0" normalizeH="0" baseline="0" noProof="0">
                <a:ln>
                  <a:noFill/>
                </a:ln>
                <a:solidFill>
                  <a:prstClr val="black"/>
                </a:solidFill>
                <a:effectLst/>
                <a:uLnTx/>
                <a:uFillTx/>
                <a:latin typeface="Aptos"/>
                <a:cs typeface="Arial"/>
                <a:sym typeface="Arial"/>
              </a:rPr>
              <a:t>. Marzano Research.</a:t>
            </a:r>
          </a:p>
          <a:p>
            <a:pPr marL="173736" indent="-630936">
              <a:spcAft>
                <a:spcPts val="600"/>
              </a:spcAft>
              <a:buNone/>
              <a:tabLst>
                <a:tab pos="228600" algn="l"/>
              </a:tabLst>
            </a:pPr>
            <a:r>
              <a:rPr lang="en-US" sz="1100">
                <a:solidFill>
                  <a:schemeClr val="tx1"/>
                </a:solidFill>
                <a:latin typeface="Aptos"/>
              </a:rPr>
              <a:t>Mattone, J. (2025, May 3). </a:t>
            </a:r>
            <a:r>
              <a:rPr lang="en-US" sz="1100" i="1">
                <a:solidFill>
                  <a:schemeClr val="tx1"/>
                </a:solidFill>
                <a:latin typeface="Aptos"/>
              </a:rPr>
              <a:t>Consensus building: What is it and why is it crucial to leadership?</a:t>
            </a:r>
            <a:r>
              <a:rPr lang="en-US" sz="1100">
                <a:solidFill>
                  <a:schemeClr val="tx1"/>
                </a:solidFill>
                <a:latin typeface="Aptos"/>
              </a:rPr>
              <a:t> John Mattone Global, LLC. </a:t>
            </a:r>
            <a:r>
              <a:rPr lang="en-US" sz="1100">
                <a:solidFill>
                  <a:schemeClr val="tx1"/>
                </a:solidFill>
                <a:latin typeface="Aptos"/>
                <a:hlinkClick r:id="rId9">
                  <a:extLst>
                    <a:ext uri="{A12FA001-AC4F-418D-AE19-62706E023703}">
                      <ahyp:hlinkClr xmlns:ahyp="http://schemas.microsoft.com/office/drawing/2018/hyperlinkcolor" val="tx"/>
                    </a:ext>
                  </a:extLst>
                </a:hlinkClick>
              </a:rPr>
              <a:t>https://johnmattone.com/blog/consensus-building-what-is-it-and-why-is-it-crucial-to-leadership/</a:t>
            </a:r>
          </a:p>
          <a:p>
            <a:pPr marL="173736" indent="-630936">
              <a:spcAft>
                <a:spcPts val="600"/>
              </a:spcAft>
              <a:buNone/>
              <a:tabLst>
                <a:tab pos="228600" algn="l"/>
              </a:tabLst>
            </a:pPr>
            <a:endParaRPr lang="en-US" sz="1100" kern="100">
              <a:latin typeface="Aptos"/>
              <a:ea typeface="+mn-lt"/>
              <a:cs typeface="+mn-lt"/>
              <a:hlinkClick r:id="" action="ppaction://noaction">
                <a:extLst>
                  <a:ext uri="{A12FA001-AC4F-418D-AE19-62706E023703}">
                    <ahyp:hlinkClr xmlns:ahyp="http://schemas.microsoft.com/office/drawing/2018/hyperlinkcolor" val="tx"/>
                  </a:ext>
                </a:extLst>
              </a:hlinkClick>
            </a:endParaRPr>
          </a:p>
          <a:p>
            <a:pPr marL="173736" indent="-630936">
              <a:spcAft>
                <a:spcPts val="600"/>
              </a:spcAft>
              <a:buNone/>
              <a:tabLst>
                <a:tab pos="228600" algn="l"/>
              </a:tabLst>
            </a:pPr>
            <a:endParaRPr lang="en-US" sz="1100" kern="10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903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57">
          <a:extLst>
            <a:ext uri="{FF2B5EF4-FFF2-40B4-BE49-F238E27FC236}">
              <a16:creationId xmlns:a16="http://schemas.microsoft.com/office/drawing/2014/main" id="{5D3F00A5-A1CD-6DA8-99A4-44B976161200}"/>
            </a:ext>
          </a:extLst>
        </p:cNvPr>
        <p:cNvGrpSpPr/>
        <p:nvPr/>
      </p:nvGrpSpPr>
      <p:grpSpPr>
        <a:xfrm>
          <a:off x="0" y="0"/>
          <a:ext cx="0" cy="0"/>
          <a:chOff x="0" y="0"/>
          <a:chExt cx="0" cy="0"/>
        </a:xfrm>
      </p:grpSpPr>
      <p:sp>
        <p:nvSpPr>
          <p:cNvPr id="3" name="Google Shape;860;p86">
            <a:extLst>
              <a:ext uri="{FF2B5EF4-FFF2-40B4-BE49-F238E27FC236}">
                <a16:creationId xmlns:a16="http://schemas.microsoft.com/office/drawing/2014/main" id="{884E83C6-0787-B551-4BCC-7F4BF160B6AD}"/>
              </a:ext>
            </a:extLst>
          </p:cNvPr>
          <p:cNvSpPr txBox="1">
            <a:spLocks noGrp="1"/>
          </p:cNvSpPr>
          <p:nvPr>
            <p:ph type="title" idx="4294967295"/>
          </p:nvPr>
        </p:nvSpPr>
        <p:spPr>
          <a:xfrm>
            <a:off x="628650" y="134276"/>
            <a:ext cx="7886700" cy="592700"/>
          </a:xfrm>
          <a:prstGeom prst="rect">
            <a:avLst/>
          </a:prstGeom>
          <a:noFill/>
          <a:ln>
            <a:noFill/>
            <a:prstDash/>
          </a:ln>
          <a:effectLst/>
        </p:spPr>
        <p:txBody>
          <a:bodyPr rot="0" spcFirstLastPara="1" vertOverflow="overflow" horzOverflow="overflow" vert="horz" wrap="square" lIns="0" tIns="0" rIns="0" bIns="0" numCol="1" spcCol="0" rtlCol="0" fromWordArt="0" anchor="b" anchorCtr="0" forceAA="0" compatLnSpc="1">
            <a:prstTxWarp prst="textNoShape">
              <a:avLst/>
            </a:prstTxWarp>
            <a:noAutofit/>
          </a:bodyPr>
          <a:lstStyle>
            <a:lvl1pPr algn="l" defTabSz="685800" rtl="0" eaLnBrk="1" latinLnBrk="0" hangingPunct="1">
              <a:lnSpc>
                <a:spcPct val="100000"/>
              </a:lnSpc>
              <a:spcBef>
                <a:spcPct val="0"/>
              </a:spcBef>
              <a:buNone/>
              <a:defRPr sz="3300" b="1" kern="1200">
                <a:solidFill>
                  <a:schemeClr val="tx1"/>
                </a:solidFill>
                <a:latin typeface="Aptos" panose="020B0004020202020204" pitchFamily="34" charset="0"/>
                <a:ea typeface="+mj-ea"/>
                <a:cs typeface="+mj-cs"/>
              </a:defRPr>
            </a:lvl1pPr>
          </a:lstStyle>
          <a:p>
            <a:pPr marL="0" marR="0" lvl="0" indent="0" algn="ctr" defTabSz="685800" rtl="0" eaLnBrk="1" fontAlgn="auto" latinLnBrk="0" hangingPunct="1">
              <a:lnSpc>
                <a:spcPct val="90000"/>
              </a:lnSpc>
              <a:spcBef>
                <a:spcPts val="0"/>
              </a:spcBef>
              <a:spcAft>
                <a:spcPts val="0"/>
              </a:spcAft>
              <a:buClr>
                <a:schemeClr val="dk1"/>
              </a:buClr>
              <a:buSzPts val="3200"/>
              <a:buFontTx/>
              <a:buNone/>
              <a:tabLst/>
              <a:defRPr/>
            </a:pPr>
            <a:r>
              <a:rPr kumimoji="0" lang="en-US" sz="2600" b="0" i="0" u="none" strike="noStrike" kern="1200" cap="none" spc="0" normalizeH="0" baseline="0" noProof="0">
                <a:ln>
                  <a:noFill/>
                </a:ln>
                <a:solidFill>
                  <a:schemeClr val="tx1"/>
                </a:solidFill>
                <a:effectLst/>
                <a:uLnTx/>
                <a:uFillTx/>
                <a:latin typeface="Aptos" panose="020B0004020202020204" pitchFamily="34" charset="0"/>
                <a:ea typeface="+mj-ea"/>
                <a:cs typeface="+mj-cs"/>
                <a:sym typeface="Arial"/>
              </a:rPr>
              <a:t>References, Page 6</a:t>
            </a:r>
          </a:p>
        </p:txBody>
      </p:sp>
      <p:sp>
        <p:nvSpPr>
          <p:cNvPr id="2" name="TextBox 1">
            <a:extLst>
              <a:ext uri="{FF2B5EF4-FFF2-40B4-BE49-F238E27FC236}">
                <a16:creationId xmlns:a16="http://schemas.microsoft.com/office/drawing/2014/main" id="{54535B2D-CB62-E310-1C98-216450937824}"/>
              </a:ext>
            </a:extLst>
          </p:cNvPr>
          <p:cNvSpPr txBox="1"/>
          <p:nvPr/>
        </p:nvSpPr>
        <p:spPr>
          <a:xfrm>
            <a:off x="402336" y="727428"/>
            <a:ext cx="8020754" cy="40780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3736" indent="-630936">
              <a:spcAft>
                <a:spcPts val="600"/>
              </a:spcAft>
            </a:pPr>
            <a:r>
              <a:rPr lang="en-US" sz="1100">
                <a:solidFill>
                  <a:schemeClr val="tx1"/>
                </a:solidFill>
                <a:latin typeface="Aptos"/>
              </a:rPr>
              <a:t>Meltzer, R. (2022, July 15). </a:t>
            </a:r>
            <a:r>
              <a:rPr lang="en-US" sz="1100" i="1">
                <a:solidFill>
                  <a:schemeClr val="tx1"/>
                </a:solidFill>
                <a:latin typeface="Aptos"/>
              </a:rPr>
              <a:t>How to write meeting minutes, with examples</a:t>
            </a:r>
            <a:r>
              <a:rPr lang="en-US" sz="1100">
                <a:solidFill>
                  <a:schemeClr val="tx1"/>
                </a:solidFill>
                <a:latin typeface="Aptos"/>
              </a:rPr>
              <a:t>. Grammarly. </a:t>
            </a:r>
            <a:r>
              <a:rPr lang="en-US" sz="1100">
                <a:solidFill>
                  <a:schemeClr val="tx1"/>
                </a:solidFill>
                <a:latin typeface="Aptos"/>
                <a:hlinkClick r:id="rId3">
                  <a:extLst>
                    <a:ext uri="{A12FA001-AC4F-418D-AE19-62706E023703}">
                      <ahyp:hlinkClr xmlns:ahyp="http://schemas.microsoft.com/office/drawing/2018/hyperlinkcolor" val="tx"/>
                    </a:ext>
                  </a:extLst>
                </a:hlinkClick>
              </a:rPr>
              <a:t>https://www.grammarly.com/blog/business-writing/meeting-minutes/</a:t>
            </a:r>
          </a:p>
          <a:p>
            <a:pPr marL="173736" indent="-630936">
              <a:spcAft>
                <a:spcPts val="600"/>
              </a:spcAft>
            </a:pPr>
            <a:r>
              <a:rPr lang="en-US" sz="1100">
                <a:solidFill>
                  <a:schemeClr val="tx1"/>
                </a:solidFill>
                <a:latin typeface="Aptos"/>
              </a:rPr>
              <a:t>Minshew, A. (2024, January 10). </a:t>
            </a:r>
            <a:r>
              <a:rPr lang="en-US" sz="1100" i="1">
                <a:solidFill>
                  <a:schemeClr val="tx1"/>
                </a:solidFill>
                <a:latin typeface="Aptos"/>
              </a:rPr>
              <a:t>6 tips for building trust between teachers and administrators as a school leader. </a:t>
            </a:r>
            <a:r>
              <a:rPr lang="en-US" sz="1100">
                <a:solidFill>
                  <a:schemeClr val="tx1"/>
                </a:solidFill>
                <a:latin typeface="Aptos"/>
              </a:rPr>
              <a:t>Waterford.</a:t>
            </a:r>
            <a:r>
              <a:rPr lang="en-US" sz="1100" i="1">
                <a:solidFill>
                  <a:schemeClr val="tx1"/>
                </a:solidFill>
                <a:latin typeface="Aptos"/>
              </a:rPr>
              <a:t> </a:t>
            </a:r>
            <a:r>
              <a:rPr lang="en-US" sz="1100">
                <a:solidFill>
                  <a:schemeClr val="tx1"/>
                </a:solidFill>
                <a:latin typeface="Aptos"/>
                <a:hlinkClick r:id="rId4">
                  <a:extLst>
                    <a:ext uri="{A12FA001-AC4F-418D-AE19-62706E023703}">
                      <ahyp:hlinkClr xmlns:ahyp="http://schemas.microsoft.com/office/drawing/2018/hyperlinkcolor" val="tx"/>
                    </a:ext>
                  </a:extLst>
                </a:hlinkClick>
              </a:rPr>
              <a:t>https://www.waterford.org/education/building-trust-school-leader/</a:t>
            </a:r>
          </a:p>
          <a:p>
            <a:pPr marL="173736" indent="-630936">
              <a:spcAft>
                <a:spcPts val="600"/>
              </a:spcAft>
            </a:pPr>
            <a:r>
              <a:rPr lang="en-US" sz="1100">
                <a:solidFill>
                  <a:schemeClr val="tx1"/>
                </a:solidFill>
                <a:latin typeface="Aptos"/>
              </a:rPr>
              <a:t>Missouri Department of Elementary and Secondary Education. (2013a). </a:t>
            </a:r>
            <a:r>
              <a:rPr lang="en-US" sz="1100" i="1">
                <a:solidFill>
                  <a:schemeClr val="tx1"/>
                </a:solidFill>
                <a:latin typeface="Aptos"/>
              </a:rPr>
              <a:t>Leader standards</a:t>
            </a:r>
            <a:r>
              <a:rPr lang="en-US" sz="1100">
                <a:solidFill>
                  <a:schemeClr val="tx1"/>
                </a:solidFill>
                <a:latin typeface="Aptos"/>
              </a:rPr>
              <a:t>. </a:t>
            </a:r>
            <a:r>
              <a:rPr lang="en-US" sz="1100">
                <a:solidFill>
                  <a:schemeClr val="tx1"/>
                </a:solidFill>
                <a:latin typeface="Aptos"/>
                <a:hlinkClick r:id="rId5">
                  <a:extLst>
                    <a:ext uri="{A12FA001-AC4F-418D-AE19-62706E023703}">
                      <ahyp:hlinkClr xmlns:ahyp="http://schemas.microsoft.com/office/drawing/2018/hyperlinkcolor" val="tx"/>
                    </a:ext>
                  </a:extLst>
                </a:hlinkClick>
              </a:rPr>
              <a:t>https://dese.mo.gov/media/pdf/oeq-ed-leaderstandards</a:t>
            </a:r>
          </a:p>
          <a:p>
            <a:pPr marL="173736" indent="-630936">
              <a:spcAft>
                <a:spcPts val="600"/>
              </a:spcAft>
              <a:buNone/>
            </a:pPr>
            <a:r>
              <a:rPr lang="en-US" sz="1100" kern="100">
                <a:latin typeface="Aptos"/>
                <a:ea typeface="Calibri"/>
                <a:cs typeface="Calibri"/>
              </a:rPr>
              <a:t>Missouri Department of Elementary and Secondary Education. (2013b). </a:t>
            </a:r>
            <a:r>
              <a:rPr lang="en-US" sz="1100" i="1" kern="100">
                <a:latin typeface="Aptos"/>
                <a:ea typeface="Calibri"/>
                <a:cs typeface="Calibri"/>
              </a:rPr>
              <a:t>Teacher standards</a:t>
            </a:r>
            <a:r>
              <a:rPr lang="en-US" sz="1100" kern="100">
                <a:latin typeface="Aptos"/>
                <a:ea typeface="Calibri"/>
                <a:cs typeface="Calibri"/>
              </a:rPr>
              <a:t>. </a:t>
            </a:r>
            <a:r>
              <a:rPr lang="en-US" sz="1100" kern="100">
                <a:latin typeface="Aptos"/>
                <a:ea typeface="Calibri"/>
                <a:cs typeface="Calibri"/>
                <a:hlinkClick r:id="rId6">
                  <a:extLst>
                    <a:ext uri="{A12FA001-AC4F-418D-AE19-62706E023703}">
                      <ahyp:hlinkClr xmlns:ahyp="http://schemas.microsoft.com/office/drawing/2018/hyperlinkcolor" val="tx"/>
                    </a:ext>
                  </a:extLst>
                </a:hlinkClick>
              </a:rPr>
              <a:t>https://dese.mo.gov/media/pdf/oeq-ed-teachstandards</a:t>
            </a:r>
            <a:endParaRPr lang="en-US" sz="1100" kern="100">
              <a:latin typeface="Calibri"/>
              <a:ea typeface="Calibri"/>
              <a:cs typeface="Calibri"/>
            </a:endParaRPr>
          </a:p>
          <a:p>
            <a:pPr marL="173736" indent="-630936">
              <a:spcAft>
                <a:spcPts val="600"/>
              </a:spcAft>
              <a:buNone/>
            </a:pPr>
            <a:r>
              <a:rPr lang="en-US" sz="1100" kern="100" err="1">
                <a:latin typeface="Aptos"/>
                <a:ea typeface="Calibri"/>
                <a:cs typeface="Calibri"/>
              </a:rPr>
              <a:t>MoEdu</a:t>
            </a:r>
            <a:r>
              <a:rPr lang="en-US" sz="1100" kern="100">
                <a:latin typeface="Aptos"/>
                <a:ea typeface="Calibri"/>
                <a:cs typeface="Calibri"/>
              </a:rPr>
              <a:t>-SAIL. (2022a). </a:t>
            </a:r>
            <a:r>
              <a:rPr lang="en-US" sz="1100" i="1" kern="100">
                <a:latin typeface="Aptos"/>
                <a:ea typeface="Calibri"/>
                <a:cs typeface="Calibri"/>
              </a:rPr>
              <a:t>Collaborative teams module</a:t>
            </a:r>
            <a:r>
              <a:rPr lang="en-US" sz="1100" kern="100">
                <a:latin typeface="Aptos"/>
                <a:ea typeface="Calibri"/>
                <a:cs typeface="Calibri"/>
              </a:rPr>
              <a:t>. </a:t>
            </a:r>
          </a:p>
          <a:p>
            <a:pPr marL="173736" indent="-630936">
              <a:spcAft>
                <a:spcPts val="600"/>
              </a:spcAft>
              <a:buNone/>
            </a:pPr>
            <a:r>
              <a:rPr lang="en-US" sz="1100" kern="100" err="1">
                <a:latin typeface="Aptos"/>
                <a:ea typeface="Calibri"/>
                <a:cs typeface="Calibri"/>
              </a:rPr>
              <a:t>MoEdu</a:t>
            </a:r>
            <a:r>
              <a:rPr lang="en-US" sz="1100" kern="100">
                <a:latin typeface="Aptos"/>
                <a:ea typeface="Calibri"/>
                <a:cs typeface="Calibri"/>
              </a:rPr>
              <a:t>-SAIL. (2022b). </a:t>
            </a:r>
            <a:r>
              <a:rPr lang="en-US" sz="1100" i="1" kern="100">
                <a:latin typeface="Aptos"/>
                <a:ea typeface="Calibri"/>
                <a:cs typeface="Calibri"/>
              </a:rPr>
              <a:t>Common formative assessment module</a:t>
            </a:r>
            <a:r>
              <a:rPr lang="en-US" sz="1100" kern="100">
                <a:latin typeface="Aptos"/>
                <a:ea typeface="Calibri"/>
                <a:cs typeface="Calibri"/>
              </a:rPr>
              <a:t>.</a:t>
            </a:r>
          </a:p>
          <a:p>
            <a:pPr marL="173736" indent="-630936">
              <a:spcAft>
                <a:spcPts val="600"/>
              </a:spcAft>
              <a:buNone/>
            </a:pPr>
            <a:r>
              <a:rPr lang="en-US" sz="1100" kern="100" err="1">
                <a:latin typeface="Aptos"/>
                <a:ea typeface="Calibri"/>
                <a:cs typeface="Calibri"/>
              </a:rPr>
              <a:t>MoEdu</a:t>
            </a:r>
            <a:r>
              <a:rPr lang="en-US" sz="1100" kern="100">
                <a:latin typeface="Aptos"/>
                <a:ea typeface="Calibri"/>
                <a:cs typeface="Calibri"/>
              </a:rPr>
              <a:t>-SAIL. (2023). </a:t>
            </a:r>
            <a:r>
              <a:rPr lang="en-US" sz="1100" i="1" kern="100">
                <a:latin typeface="Aptos"/>
                <a:ea typeface="Calibri"/>
                <a:cs typeface="Calibri"/>
              </a:rPr>
              <a:t>DCI-MTSS district-level implementation practice profile</a:t>
            </a:r>
            <a:r>
              <a:rPr lang="en-US" sz="1100" kern="100">
                <a:latin typeface="Aptos"/>
                <a:ea typeface="Calibri"/>
                <a:cs typeface="Calibri"/>
              </a:rPr>
              <a:t>. Missouri Department of Elementary and Secondary Education. </a:t>
            </a:r>
            <a:r>
              <a:rPr lang="en-US" sz="1100" kern="100">
                <a:latin typeface="Aptos"/>
                <a:ea typeface="Calibri"/>
                <a:cs typeface="Calibri"/>
                <a:hlinkClick r:id="rId7">
                  <a:extLst>
                    <a:ext uri="{A12FA001-AC4F-418D-AE19-62706E023703}">
                      <ahyp:hlinkClr xmlns:ahyp="http://schemas.microsoft.com/office/drawing/2018/hyperlinkcolor" val="tx"/>
                    </a:ext>
                  </a:extLst>
                </a:hlinkClick>
              </a:rPr>
              <a:t>https://www.moedu-sail.org/wp-content/uploads/2023/09/DCI-MTSS-District-Level-Implementation-Practice-Profile-June-2023.docx</a:t>
            </a:r>
            <a:endParaRPr lang="en-US" sz="1100" kern="100">
              <a:latin typeface="Calibri"/>
              <a:ea typeface="Calibri"/>
              <a:cs typeface="Calibri"/>
            </a:endParaRPr>
          </a:p>
          <a:p>
            <a:pPr marL="173736" indent="-630936">
              <a:spcAft>
                <a:spcPts val="600"/>
              </a:spcAft>
              <a:buNone/>
            </a:pPr>
            <a:r>
              <a:rPr lang="en-US" sz="1100" kern="100" err="1">
                <a:effectLst/>
                <a:latin typeface="Aptos"/>
                <a:ea typeface="Calibri"/>
                <a:cs typeface="Calibri"/>
              </a:rPr>
              <a:t>MoEdu</a:t>
            </a:r>
            <a:r>
              <a:rPr lang="en-US" sz="1100" kern="100">
                <a:effectLst/>
                <a:latin typeface="Aptos"/>
                <a:ea typeface="Calibri"/>
                <a:cs typeface="Calibri"/>
              </a:rPr>
              <a:t>-SAIL. (</a:t>
            </a:r>
            <a:r>
              <a:rPr lang="en-US" sz="1100" kern="100">
                <a:latin typeface="Aptos"/>
                <a:ea typeface="Aptos" panose="020B0004020202020204" pitchFamily="34" charset="0"/>
                <a:cs typeface="Times New Roman"/>
              </a:rPr>
              <a:t>2025a</a:t>
            </a:r>
            <a:r>
              <a:rPr lang="en-US" sz="1100" kern="100">
                <a:effectLst/>
                <a:latin typeface="Aptos"/>
                <a:ea typeface="Aptos" panose="020B0004020202020204" pitchFamily="34" charset="0"/>
                <a:cs typeface="Times New Roman"/>
              </a:rPr>
              <a:t>). </a:t>
            </a:r>
            <a:r>
              <a:rPr lang="en-US" sz="1100" i="1" kern="100">
                <a:latin typeface="Aptos"/>
                <a:ea typeface="Aptos" panose="020B0004020202020204" pitchFamily="34" charset="0"/>
                <a:cs typeface="Times New Roman"/>
              </a:rPr>
              <a:t>Blueprint for district and building leadership </a:t>
            </a:r>
            <a:r>
              <a:rPr lang="en-US" sz="1100" kern="100">
                <a:latin typeface="Aptos"/>
                <a:ea typeface="Aptos" panose="020B0004020202020204" pitchFamily="34" charset="0"/>
                <a:cs typeface="Times New Roman"/>
              </a:rPr>
              <a:t>(9th ed.). Missouri Department of Elementary and Secondary Education</a:t>
            </a:r>
            <a:r>
              <a:rPr lang="en-US" sz="1100" kern="100">
                <a:effectLst/>
                <a:latin typeface="Aptos"/>
                <a:ea typeface="Aptos" panose="020B0004020202020204" pitchFamily="34" charset="0"/>
                <a:cs typeface="Times New Roman"/>
              </a:rPr>
              <a:t>: </a:t>
            </a:r>
            <a:r>
              <a:rPr lang="en-US" sz="1100" kern="100">
                <a:latin typeface="Aptos"/>
                <a:ea typeface="Aptos" panose="020B0004020202020204" pitchFamily="34" charset="0"/>
                <a:cs typeface="Times New Roman"/>
              </a:rPr>
              <a:t>Northern Arizona University, Institute for Human Development</a:t>
            </a:r>
            <a:r>
              <a:rPr lang="en-US" sz="1100" kern="100">
                <a:effectLst/>
                <a:latin typeface="Aptos"/>
                <a:ea typeface="Aptos" panose="020B0004020202020204" pitchFamily="34" charset="0"/>
                <a:cs typeface="Times New Roman"/>
              </a:rPr>
              <a:t>.</a:t>
            </a:r>
            <a:endParaRPr lang="en-US" sz="1100" kern="100">
              <a:latin typeface="Aptos"/>
              <a:ea typeface="Calibri"/>
              <a:cs typeface="Calibri"/>
            </a:endParaRPr>
          </a:p>
          <a:p>
            <a:pPr marL="173736" indent="-630936">
              <a:spcAft>
                <a:spcPts val="600"/>
              </a:spcAft>
              <a:buNone/>
            </a:pPr>
            <a:r>
              <a:rPr lang="en-US" sz="1100" kern="100" err="1">
                <a:latin typeface="Aptos"/>
                <a:ea typeface="Aptos" panose="020B0004020202020204" pitchFamily="34" charset="0"/>
                <a:cs typeface="Times New Roman"/>
              </a:rPr>
              <a:t>MoEdu</a:t>
            </a:r>
            <a:r>
              <a:rPr lang="en-US" sz="1100" kern="100">
                <a:latin typeface="Aptos"/>
                <a:ea typeface="Aptos" panose="020B0004020202020204" pitchFamily="34" charset="0"/>
                <a:cs typeface="Times New Roman"/>
              </a:rPr>
              <a:t>-SAIL</a:t>
            </a:r>
            <a:r>
              <a:rPr lang="en-US" sz="1100" kern="100">
                <a:effectLst/>
                <a:latin typeface="Aptos"/>
                <a:ea typeface="Aptos" panose="020B0004020202020204" pitchFamily="34" charset="0"/>
                <a:cs typeface="Times New Roman"/>
              </a:rPr>
              <a:t>. (</a:t>
            </a:r>
            <a:r>
              <a:rPr lang="en-US" sz="1100" kern="100">
                <a:latin typeface="Aptos"/>
                <a:ea typeface="Aptos" panose="020B0004020202020204" pitchFamily="34" charset="0"/>
                <a:cs typeface="Times New Roman"/>
              </a:rPr>
              <a:t>2025b</a:t>
            </a:r>
            <a:r>
              <a:rPr lang="en-US" sz="1100" kern="100">
                <a:effectLst/>
                <a:latin typeface="Aptos"/>
                <a:ea typeface="Aptos" panose="020B0004020202020204" pitchFamily="34" charset="0"/>
                <a:cs typeface="Times New Roman"/>
              </a:rPr>
              <a:t>). </a:t>
            </a:r>
            <a:r>
              <a:rPr lang="en-US" sz="1100" i="1" kern="100">
                <a:latin typeface="Aptos"/>
                <a:ea typeface="Aptos" panose="020B0004020202020204" pitchFamily="34" charset="0"/>
                <a:cs typeface="Times New Roman"/>
              </a:rPr>
              <a:t>DCI-MTSS roadmap, an overview. </a:t>
            </a:r>
            <a:r>
              <a:rPr lang="en-US" sz="1100" kern="100">
                <a:latin typeface="Aptos"/>
                <a:ea typeface="Aptos" panose="020B0004020202020204" pitchFamily="34" charset="0"/>
                <a:cs typeface="Times New Roman"/>
              </a:rPr>
              <a:t>Missouri Department of Elementary and Secondary Education</a:t>
            </a:r>
            <a:r>
              <a:rPr lang="en-US" sz="1100" kern="100">
                <a:effectLst/>
                <a:latin typeface="Aptos"/>
                <a:ea typeface="Aptos" panose="020B0004020202020204" pitchFamily="34" charset="0"/>
                <a:cs typeface="Times New Roman"/>
              </a:rPr>
              <a:t>: </a:t>
            </a:r>
            <a:r>
              <a:rPr lang="en-US" sz="1100" kern="100">
                <a:latin typeface="Aptos"/>
                <a:ea typeface="Aptos" panose="020B0004020202020204" pitchFamily="34" charset="0"/>
                <a:cs typeface="Times New Roman"/>
              </a:rPr>
              <a:t>Northern Arizona University</a:t>
            </a:r>
            <a:r>
              <a:rPr lang="en-US" sz="1100" kern="100">
                <a:effectLst/>
                <a:latin typeface="Aptos"/>
                <a:ea typeface="Aptos" panose="020B0004020202020204" pitchFamily="34" charset="0"/>
                <a:cs typeface="Times New Roman"/>
              </a:rPr>
              <a:t>, </a:t>
            </a:r>
            <a:r>
              <a:rPr lang="en-US" sz="1100" kern="100">
                <a:latin typeface="Aptos"/>
                <a:ea typeface="Aptos" panose="020B0004020202020204" pitchFamily="34" charset="0"/>
                <a:cs typeface="Times New Roman"/>
              </a:rPr>
              <a:t>Institute </a:t>
            </a:r>
            <a:r>
              <a:rPr lang="en-US" sz="1100" kern="100">
                <a:effectLst/>
                <a:latin typeface="Aptos"/>
                <a:ea typeface="Aptos" panose="020B0004020202020204" pitchFamily="34" charset="0"/>
                <a:cs typeface="Times New Roman"/>
              </a:rPr>
              <a:t>for </a:t>
            </a:r>
            <a:r>
              <a:rPr lang="en-US" sz="1100" kern="100">
                <a:latin typeface="Aptos"/>
                <a:ea typeface="Aptos" panose="020B0004020202020204" pitchFamily="34" charset="0"/>
                <a:cs typeface="Times New Roman"/>
              </a:rPr>
              <a:t>Human Development</a:t>
            </a:r>
            <a:r>
              <a:rPr lang="en-US" sz="1100" kern="100">
                <a:effectLst/>
                <a:latin typeface="Aptos"/>
                <a:ea typeface="Aptos" panose="020B0004020202020204" pitchFamily="34" charset="0"/>
                <a:cs typeface="Times New Roman"/>
              </a:rPr>
              <a:t>. </a:t>
            </a:r>
            <a:r>
              <a:rPr lang="en-US" sz="1100" kern="100">
                <a:effectLst/>
                <a:latin typeface="Aptos"/>
                <a:ea typeface="Aptos" panose="020B0004020202020204" pitchFamily="34" charset="0"/>
                <a:cs typeface="Times New Roman"/>
                <a:hlinkClick r:id="rId8">
                  <a:extLst>
                    <a:ext uri="{A12FA001-AC4F-418D-AE19-62706E023703}">
                      <ahyp:hlinkClr xmlns:ahyp="http://schemas.microsoft.com/office/drawing/2018/hyperlinkcolor" val="tx"/>
                    </a:ext>
                  </a:extLst>
                </a:hlinkClick>
              </a:rPr>
              <a:t>https://www.</a:t>
            </a:r>
            <a:r>
              <a:rPr lang="en-US" sz="1100" kern="100">
                <a:latin typeface="Aptos"/>
                <a:ea typeface="Aptos" panose="020B0004020202020204" pitchFamily="34" charset="0"/>
                <a:cs typeface="Times New Roman"/>
                <a:hlinkClick r:id="rId8">
                  <a:extLst>
                    <a:ext uri="{A12FA001-AC4F-418D-AE19-62706E023703}">
                      <ahyp:hlinkClr xmlns:ahyp="http://schemas.microsoft.com/office/drawing/2018/hyperlinkcolor" val="tx"/>
                    </a:ext>
                  </a:extLst>
                </a:hlinkClick>
              </a:rPr>
              <a:t>moedu-sail</a:t>
            </a:r>
            <a:r>
              <a:rPr lang="en-US" sz="1100" kern="100">
                <a:effectLst/>
                <a:latin typeface="Aptos"/>
                <a:ea typeface="Aptos" panose="020B0004020202020204" pitchFamily="34" charset="0"/>
                <a:cs typeface="Times New Roman"/>
                <a:hlinkClick r:id="rId8">
                  <a:extLst>
                    <a:ext uri="{A12FA001-AC4F-418D-AE19-62706E023703}">
                      <ahyp:hlinkClr xmlns:ahyp="http://schemas.microsoft.com/office/drawing/2018/hyperlinkcolor" val="tx"/>
                    </a:ext>
                  </a:extLst>
                </a:hlinkClick>
              </a:rPr>
              <a:t>.org/</a:t>
            </a:r>
            <a:r>
              <a:rPr lang="en-US" sz="1100" kern="100">
                <a:latin typeface="Aptos"/>
                <a:ea typeface="Aptos" panose="020B0004020202020204" pitchFamily="34" charset="0"/>
                <a:cs typeface="Times New Roman"/>
                <a:hlinkClick r:id="rId8">
                  <a:extLst>
                    <a:ext uri="{A12FA001-AC4F-418D-AE19-62706E023703}">
                      <ahyp:hlinkClr xmlns:ahyp="http://schemas.microsoft.com/office/drawing/2018/hyperlinkcolor" val="tx"/>
                    </a:ext>
                  </a:extLst>
                </a:hlinkClick>
              </a:rPr>
              <a:t>dci-mtss-roadmap-view-2</a:t>
            </a:r>
            <a:r>
              <a:rPr lang="en-US" sz="1100" kern="100">
                <a:effectLst/>
                <a:latin typeface="Aptos"/>
                <a:ea typeface="Aptos" panose="020B0004020202020204" pitchFamily="34" charset="0"/>
                <a:cs typeface="Times New Roman"/>
                <a:hlinkClick r:id="rId8">
                  <a:extLst>
                    <a:ext uri="{A12FA001-AC4F-418D-AE19-62706E023703}">
                      <ahyp:hlinkClr xmlns:ahyp="http://schemas.microsoft.com/office/drawing/2018/hyperlinkcolor" val="tx"/>
                    </a:ext>
                  </a:extLst>
                </a:hlinkClick>
              </a:rPr>
              <a:t>/</a:t>
            </a:r>
            <a:endParaRPr lang="en-US" sz="1100" kern="100">
              <a:latin typeface="Aptos"/>
              <a:ea typeface="Calibri"/>
              <a:cs typeface="Calibri"/>
            </a:endParaRPr>
          </a:p>
          <a:p>
            <a:pPr marL="173736" indent="-630936">
              <a:spcAft>
                <a:spcPts val="600"/>
              </a:spcAft>
            </a:pPr>
            <a:endParaRPr lang="en-US" sz="1100">
              <a:latin typeface="Aptos"/>
              <a:cs typeface="Segoe UI"/>
            </a:endParaRPr>
          </a:p>
          <a:p>
            <a:pPr marL="173736" indent="-630936">
              <a:spcAft>
                <a:spcPts val="600"/>
              </a:spcAft>
            </a:pPr>
            <a:r>
              <a:rPr lang="en-US" sz="1100">
                <a:latin typeface="Aptos"/>
                <a:cs typeface="Segoe UI"/>
              </a:rPr>
              <a:t>​</a:t>
            </a:r>
          </a:p>
        </p:txBody>
      </p:sp>
    </p:spTree>
    <p:extLst>
      <p:ext uri="{BB962C8B-B14F-4D97-AF65-F5344CB8AC3E}">
        <p14:creationId xmlns:p14="http://schemas.microsoft.com/office/powerpoint/2010/main" val="38876651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57">
          <a:extLst>
            <a:ext uri="{FF2B5EF4-FFF2-40B4-BE49-F238E27FC236}">
              <a16:creationId xmlns:a16="http://schemas.microsoft.com/office/drawing/2014/main" id="{51FA5DF5-DF4F-433D-BFFB-28343895FE70}"/>
            </a:ext>
          </a:extLst>
        </p:cNvPr>
        <p:cNvGrpSpPr/>
        <p:nvPr/>
      </p:nvGrpSpPr>
      <p:grpSpPr>
        <a:xfrm>
          <a:off x="0" y="0"/>
          <a:ext cx="0" cy="0"/>
          <a:chOff x="0" y="0"/>
          <a:chExt cx="0" cy="0"/>
        </a:xfrm>
      </p:grpSpPr>
      <p:sp>
        <p:nvSpPr>
          <p:cNvPr id="3" name="Google Shape;860;p86">
            <a:extLst>
              <a:ext uri="{FF2B5EF4-FFF2-40B4-BE49-F238E27FC236}">
                <a16:creationId xmlns:a16="http://schemas.microsoft.com/office/drawing/2014/main" id="{7D3FF33B-F7C5-199D-9EB2-6AA35BF8D256}"/>
              </a:ext>
            </a:extLst>
          </p:cNvPr>
          <p:cNvSpPr txBox="1">
            <a:spLocks noGrp="1"/>
          </p:cNvSpPr>
          <p:nvPr>
            <p:ph type="title" idx="4294967295"/>
          </p:nvPr>
        </p:nvSpPr>
        <p:spPr>
          <a:xfrm>
            <a:off x="628650" y="134276"/>
            <a:ext cx="7886700" cy="592700"/>
          </a:xfrm>
          <a:prstGeom prst="rect">
            <a:avLst/>
          </a:prstGeom>
          <a:noFill/>
          <a:ln>
            <a:noFill/>
            <a:prstDash/>
          </a:ln>
          <a:effectLst/>
        </p:spPr>
        <p:txBody>
          <a:bodyPr rot="0" spcFirstLastPara="1" vertOverflow="overflow" horzOverflow="overflow" vert="horz" wrap="square" lIns="0" tIns="0" rIns="0" bIns="0" numCol="1" spcCol="0" rtlCol="0" fromWordArt="0" anchor="b" anchorCtr="0" forceAA="0" compatLnSpc="1">
            <a:prstTxWarp prst="textNoShape">
              <a:avLst/>
            </a:prstTxWarp>
            <a:noAutofit/>
          </a:bodyPr>
          <a:lstStyle>
            <a:lvl1pPr algn="l" defTabSz="685800" rtl="0" eaLnBrk="1" latinLnBrk="0" hangingPunct="1">
              <a:lnSpc>
                <a:spcPct val="100000"/>
              </a:lnSpc>
              <a:spcBef>
                <a:spcPct val="0"/>
              </a:spcBef>
              <a:buNone/>
              <a:defRPr sz="3300" b="1" kern="1200">
                <a:solidFill>
                  <a:schemeClr val="tx1"/>
                </a:solidFill>
                <a:latin typeface="Aptos" panose="020B0004020202020204" pitchFamily="34" charset="0"/>
                <a:ea typeface="+mj-ea"/>
                <a:cs typeface="+mj-cs"/>
              </a:defRPr>
            </a:lvl1pPr>
          </a:lstStyle>
          <a:p>
            <a:pPr marL="0" marR="0" lvl="0" indent="0" algn="ctr" defTabSz="685800" rtl="0" eaLnBrk="1" fontAlgn="auto" latinLnBrk="0" hangingPunct="1">
              <a:lnSpc>
                <a:spcPct val="90000"/>
              </a:lnSpc>
              <a:spcBef>
                <a:spcPts val="0"/>
              </a:spcBef>
              <a:spcAft>
                <a:spcPts val="0"/>
              </a:spcAft>
              <a:buClr>
                <a:schemeClr val="dk1"/>
              </a:buClr>
              <a:buSzPts val="3200"/>
              <a:buFontTx/>
              <a:buNone/>
              <a:tabLst/>
              <a:defRPr/>
            </a:pPr>
            <a:r>
              <a:rPr kumimoji="0" lang="en-US" sz="2600" b="0" i="0" u="none" strike="noStrike" kern="1200" cap="none" spc="0" normalizeH="0" baseline="0" noProof="0">
                <a:ln>
                  <a:noFill/>
                </a:ln>
                <a:solidFill>
                  <a:schemeClr val="tx1"/>
                </a:solidFill>
                <a:effectLst/>
                <a:uLnTx/>
                <a:uFillTx/>
                <a:latin typeface="Aptos" panose="020B0004020202020204" pitchFamily="34" charset="0"/>
                <a:ea typeface="+mj-ea"/>
                <a:cs typeface="+mj-cs"/>
                <a:sym typeface="Arial"/>
              </a:rPr>
              <a:t>References, Page 7</a:t>
            </a:r>
          </a:p>
        </p:txBody>
      </p:sp>
      <p:sp>
        <p:nvSpPr>
          <p:cNvPr id="859" name="Google Shape;859;g26eb7c63b8d_0_13">
            <a:extLst>
              <a:ext uri="{FF2B5EF4-FFF2-40B4-BE49-F238E27FC236}">
                <a16:creationId xmlns:a16="http://schemas.microsoft.com/office/drawing/2014/main" id="{6BB374A5-88A8-D728-353A-B76F1797705D}"/>
              </a:ext>
            </a:extLst>
          </p:cNvPr>
          <p:cNvSpPr txBox="1">
            <a:spLocks noGrp="1"/>
          </p:cNvSpPr>
          <p:nvPr>
            <p:ph type="body" idx="4294967295"/>
          </p:nvPr>
        </p:nvSpPr>
        <p:spPr>
          <a:xfrm>
            <a:off x="402336" y="728782"/>
            <a:ext cx="8373533" cy="3904778"/>
          </a:xfrm>
          <a:prstGeom prst="rect">
            <a:avLst/>
          </a:prstGeom>
          <a:noFill/>
          <a:ln>
            <a:noFill/>
          </a:ln>
        </p:spPr>
        <p:txBody>
          <a:bodyPr spcFirstLastPara="1" vert="horz" wrap="square" lIns="68569" tIns="34275" rIns="68569" bIns="34275" rtlCol="0" anchor="t" anchorCtr="0">
            <a:noAutofit/>
          </a:bodyPr>
          <a:lstStyle/>
          <a:p>
            <a:pPr marL="173736" indent="-630936">
              <a:spcAft>
                <a:spcPts val="600"/>
              </a:spcAft>
              <a:buNone/>
            </a:pPr>
            <a:r>
              <a:rPr lang="en-US" sz="1100" kern="100" err="1">
                <a:latin typeface="Aptos"/>
                <a:ea typeface="Aptos" panose="020B0004020202020204" pitchFamily="34" charset="0"/>
                <a:cs typeface="Times New Roman"/>
              </a:rPr>
              <a:t>MoEdu</a:t>
            </a:r>
            <a:r>
              <a:rPr lang="en-US" sz="1100" kern="100">
                <a:latin typeface="Aptos"/>
                <a:ea typeface="Aptos" panose="020B0004020202020204" pitchFamily="34" charset="0"/>
                <a:cs typeface="Times New Roman"/>
              </a:rPr>
              <a:t>-SAIL</a:t>
            </a:r>
            <a:r>
              <a:rPr lang="en-US" sz="1100" kern="100">
                <a:effectLst/>
                <a:latin typeface="Aptos"/>
                <a:ea typeface="Aptos" panose="020B0004020202020204" pitchFamily="34" charset="0"/>
                <a:cs typeface="Times New Roman"/>
              </a:rPr>
              <a:t>. (n.d</a:t>
            </a:r>
            <a:r>
              <a:rPr lang="en-US" sz="1100" kern="100">
                <a:latin typeface="Aptos"/>
                <a:ea typeface="Aptos" panose="020B0004020202020204" pitchFamily="34" charset="0"/>
                <a:cs typeface="Times New Roman"/>
              </a:rPr>
              <a:t>.-a</a:t>
            </a:r>
            <a:r>
              <a:rPr lang="en-US" sz="1100" kern="100">
                <a:effectLst/>
                <a:latin typeface="Aptos"/>
                <a:ea typeface="Aptos" panose="020B0004020202020204" pitchFamily="34" charset="0"/>
                <a:cs typeface="Times New Roman"/>
              </a:rPr>
              <a:t>). </a:t>
            </a:r>
            <a:r>
              <a:rPr lang="en-US" sz="1100" i="1" kern="100">
                <a:latin typeface="Aptos"/>
                <a:ea typeface="Aptos" panose="020B0004020202020204" pitchFamily="34" charset="0"/>
                <a:cs typeface="Times New Roman"/>
              </a:rPr>
              <a:t>Collaborative teams online module</a:t>
            </a:r>
            <a:r>
              <a:rPr lang="en-US" sz="1100" kern="100">
                <a:effectLst/>
                <a:latin typeface="Aptos"/>
                <a:ea typeface="Aptos" panose="020B0004020202020204" pitchFamily="34" charset="0"/>
                <a:cs typeface="Times New Roman"/>
              </a:rPr>
              <a:t>. </a:t>
            </a:r>
            <a:r>
              <a:rPr lang="en-US" sz="1100" kern="100">
                <a:effectLst/>
                <a:latin typeface="Aptos"/>
                <a:ea typeface="Aptos" panose="020B0004020202020204" pitchFamily="34" charset="0"/>
                <a:cs typeface="Times New Roman"/>
                <a:hlinkClick r:id="rId3">
                  <a:extLst>
                    <a:ext uri="{A12FA001-AC4F-418D-AE19-62706E023703}">
                      <ahyp:hlinkClr xmlns:ahyp="http://schemas.microsoft.com/office/drawing/2018/hyperlinkcolor" val="tx"/>
                    </a:ext>
                  </a:extLst>
                </a:hlinkClick>
              </a:rPr>
              <a:t>https://www.</a:t>
            </a:r>
            <a:r>
              <a:rPr lang="en-US" sz="1100" kern="100">
                <a:latin typeface="Aptos"/>
                <a:ea typeface="Aptos" panose="020B0004020202020204" pitchFamily="34" charset="0"/>
                <a:cs typeface="Times New Roman"/>
                <a:hlinkClick r:id="rId3">
                  <a:extLst>
                    <a:ext uri="{A12FA001-AC4F-418D-AE19-62706E023703}">
                      <ahyp:hlinkClr xmlns:ahyp="http://schemas.microsoft.com/office/drawing/2018/hyperlinkcolor" val="tx"/>
                    </a:ext>
                  </a:extLst>
                </a:hlinkClick>
              </a:rPr>
              <a:t>moedu-sail</a:t>
            </a:r>
            <a:r>
              <a:rPr lang="en-US" sz="1100" kern="100">
                <a:effectLst/>
                <a:latin typeface="Aptos"/>
                <a:ea typeface="Aptos" panose="020B0004020202020204" pitchFamily="34" charset="0"/>
                <a:cs typeface="Times New Roman"/>
                <a:hlinkClick r:id="rId3">
                  <a:extLst>
                    <a:ext uri="{A12FA001-AC4F-418D-AE19-62706E023703}">
                      <ahyp:hlinkClr xmlns:ahyp="http://schemas.microsoft.com/office/drawing/2018/hyperlinkcolor" val="tx"/>
                    </a:ext>
                  </a:extLst>
                </a:hlinkClick>
              </a:rPr>
              <a:t>.</a:t>
            </a:r>
            <a:r>
              <a:rPr lang="en-US" sz="1100" kern="100">
                <a:latin typeface="Aptos"/>
                <a:ea typeface="Aptos" panose="020B0004020202020204" pitchFamily="34" charset="0"/>
                <a:cs typeface="Times New Roman"/>
                <a:hlinkClick r:id="rId3">
                  <a:extLst>
                    <a:ext uri="{A12FA001-AC4F-418D-AE19-62706E023703}">
                      <ahyp:hlinkClr xmlns:ahyp="http://schemas.microsoft.com/office/drawing/2018/hyperlinkcolor" val="tx"/>
                    </a:ext>
                  </a:extLst>
                </a:hlinkClick>
              </a:rPr>
              <a:t>org</a:t>
            </a:r>
            <a:r>
              <a:rPr lang="en-US" sz="1100" kern="100">
                <a:effectLst/>
                <a:latin typeface="Aptos"/>
                <a:ea typeface="Aptos" panose="020B0004020202020204" pitchFamily="34" charset="0"/>
                <a:cs typeface="Times New Roman"/>
                <a:hlinkClick r:id="rId3">
                  <a:extLst>
                    <a:ext uri="{A12FA001-AC4F-418D-AE19-62706E023703}">
                      <ahyp:hlinkClr xmlns:ahyp="http://schemas.microsoft.com/office/drawing/2018/hyperlinkcolor" val="tx"/>
                    </a:ext>
                  </a:extLst>
                </a:hlinkClick>
              </a:rPr>
              <a:t>/</a:t>
            </a:r>
            <a:r>
              <a:rPr lang="en-US" sz="1100" kern="100">
                <a:latin typeface="Aptos"/>
                <a:ea typeface="Aptos" panose="020B0004020202020204" pitchFamily="34" charset="0"/>
                <a:cs typeface="Times New Roman"/>
                <a:hlinkClick r:id="rId3">
                  <a:extLst>
                    <a:ext uri="{A12FA001-AC4F-418D-AE19-62706E023703}">
                      <ahyp:hlinkClr xmlns:ahyp="http://schemas.microsoft.com/office/drawing/2018/hyperlinkcolor" val="tx"/>
                    </a:ext>
                  </a:extLst>
                </a:hlinkClick>
              </a:rPr>
              <a:t>courses</a:t>
            </a:r>
            <a:r>
              <a:rPr lang="en-US" sz="1100" kern="100">
                <a:effectLst/>
                <a:latin typeface="Aptos"/>
                <a:ea typeface="Aptos" panose="020B0004020202020204" pitchFamily="34" charset="0"/>
                <a:cs typeface="Times New Roman"/>
                <a:hlinkClick r:id="rId3">
                  <a:extLst>
                    <a:ext uri="{A12FA001-AC4F-418D-AE19-62706E023703}">
                      <ahyp:hlinkClr xmlns:ahyp="http://schemas.microsoft.com/office/drawing/2018/hyperlinkcolor" val="tx"/>
                    </a:ext>
                  </a:extLst>
                </a:hlinkClick>
              </a:rPr>
              <a:t>/</a:t>
            </a:r>
            <a:r>
              <a:rPr lang="en-US" sz="1100" kern="100">
                <a:latin typeface="Aptos"/>
                <a:ea typeface="Aptos" panose="020B0004020202020204" pitchFamily="34" charset="0"/>
                <a:cs typeface="Times New Roman"/>
                <a:hlinkClick r:id="rId3">
                  <a:extLst>
                    <a:ext uri="{A12FA001-AC4F-418D-AE19-62706E023703}">
                      <ahyp:hlinkClr xmlns:ahyp="http://schemas.microsoft.com/office/drawing/2018/hyperlinkcolor" val="tx"/>
                    </a:ext>
                  </a:extLst>
                </a:hlinkClick>
              </a:rPr>
              <a:t>collaborative-team-structures</a:t>
            </a:r>
            <a:r>
              <a:rPr lang="en-US" sz="1100" kern="100">
                <a:effectLst/>
                <a:latin typeface="Aptos"/>
                <a:ea typeface="Aptos" panose="020B0004020202020204" pitchFamily="34" charset="0"/>
                <a:cs typeface="Times New Roman"/>
                <a:hlinkClick r:id="rId3">
                  <a:extLst>
                    <a:ext uri="{A12FA001-AC4F-418D-AE19-62706E023703}">
                      <ahyp:hlinkClr xmlns:ahyp="http://schemas.microsoft.com/office/drawing/2018/hyperlinkcolor" val="tx"/>
                    </a:ext>
                  </a:extLst>
                </a:hlinkClick>
              </a:rPr>
              <a:t>/</a:t>
            </a:r>
            <a:endParaRPr lang="en-US" sz="1100" kern="100">
              <a:latin typeface="Aptos"/>
              <a:ea typeface="Calibri"/>
              <a:cs typeface="Calibri"/>
            </a:endParaRPr>
          </a:p>
          <a:p>
            <a:pPr marL="173736" indent="-630936">
              <a:spcAft>
                <a:spcPts val="600"/>
              </a:spcAft>
              <a:buNone/>
            </a:pPr>
            <a:r>
              <a:rPr lang="en-US" sz="1100" kern="100" err="1">
                <a:latin typeface="Aptos"/>
                <a:ea typeface="Aptos" panose="020B0004020202020204" pitchFamily="34" charset="0"/>
                <a:cs typeface="Times New Roman"/>
              </a:rPr>
              <a:t>MoEdu</a:t>
            </a:r>
            <a:r>
              <a:rPr lang="en-US" sz="1100" kern="100">
                <a:latin typeface="Aptos"/>
                <a:ea typeface="Aptos" panose="020B0004020202020204" pitchFamily="34" charset="0"/>
                <a:cs typeface="Times New Roman"/>
              </a:rPr>
              <a:t>-SAIL</a:t>
            </a:r>
            <a:r>
              <a:rPr lang="en-US" sz="1100" kern="100">
                <a:effectLst/>
                <a:latin typeface="Aptos"/>
                <a:ea typeface="Aptos" panose="020B0004020202020204" pitchFamily="34" charset="0"/>
                <a:cs typeface="Times New Roman"/>
              </a:rPr>
              <a:t>. (n.d</a:t>
            </a:r>
            <a:r>
              <a:rPr lang="en-US" sz="1100" kern="100">
                <a:latin typeface="Aptos"/>
                <a:ea typeface="Aptos" panose="020B0004020202020204" pitchFamily="34" charset="0"/>
                <a:cs typeface="Times New Roman"/>
              </a:rPr>
              <a:t>.-b). </a:t>
            </a:r>
            <a:r>
              <a:rPr lang="en-US" sz="1100" i="1" kern="100">
                <a:latin typeface="Aptos"/>
                <a:ea typeface="Aptos" panose="020B0004020202020204" pitchFamily="34" charset="0"/>
                <a:cs typeface="Times New Roman"/>
              </a:rPr>
              <a:t>Common formative assessment online module</a:t>
            </a:r>
            <a:r>
              <a:rPr lang="en-US" sz="1100" kern="100">
                <a:effectLst/>
                <a:latin typeface="Aptos"/>
                <a:ea typeface="Aptos" panose="020B0004020202020204" pitchFamily="34" charset="0"/>
                <a:cs typeface="Times New Roman"/>
              </a:rPr>
              <a:t>. </a:t>
            </a:r>
            <a:r>
              <a:rPr lang="en-US" sz="1100" kern="100">
                <a:effectLst/>
                <a:latin typeface="Aptos"/>
                <a:ea typeface="Aptos" panose="020B0004020202020204" pitchFamily="34" charset="0"/>
                <a:cs typeface="Times New Roman"/>
                <a:hlinkClick r:id="rId4">
                  <a:extLst>
                    <a:ext uri="{A12FA001-AC4F-418D-AE19-62706E023703}">
                      <ahyp:hlinkClr xmlns:ahyp="http://schemas.microsoft.com/office/drawing/2018/hyperlinkcolor" val="tx"/>
                    </a:ext>
                  </a:extLst>
                </a:hlinkClick>
              </a:rPr>
              <a:t>https://</a:t>
            </a:r>
            <a:r>
              <a:rPr lang="en-US" sz="1100" kern="100">
                <a:latin typeface="Aptos"/>
                <a:ea typeface="Aptos" panose="020B0004020202020204" pitchFamily="34" charset="0"/>
                <a:cs typeface="Times New Roman"/>
                <a:hlinkClick r:id="rId4">
                  <a:extLst>
                    <a:ext uri="{A12FA001-AC4F-418D-AE19-62706E023703}">
                      <ahyp:hlinkClr xmlns:ahyp="http://schemas.microsoft.com/office/drawing/2018/hyperlinkcolor" val="tx"/>
                    </a:ext>
                  </a:extLst>
                </a:hlinkClick>
              </a:rPr>
              <a:t>www</a:t>
            </a:r>
            <a:r>
              <a:rPr lang="en-US" sz="1100" kern="100">
                <a:effectLst/>
                <a:latin typeface="Aptos"/>
                <a:ea typeface="Aptos" panose="020B0004020202020204" pitchFamily="34" charset="0"/>
                <a:cs typeface="Times New Roman"/>
                <a:hlinkClick r:id="rId4">
                  <a:extLst>
                    <a:ext uri="{A12FA001-AC4F-418D-AE19-62706E023703}">
                      <ahyp:hlinkClr xmlns:ahyp="http://schemas.microsoft.com/office/drawing/2018/hyperlinkcolor" val="tx"/>
                    </a:ext>
                  </a:extLst>
                </a:hlinkClick>
              </a:rPr>
              <a:t>.</a:t>
            </a:r>
            <a:r>
              <a:rPr lang="en-US" sz="1100" kern="100">
                <a:latin typeface="Aptos"/>
                <a:ea typeface="Aptos" panose="020B0004020202020204" pitchFamily="34" charset="0"/>
                <a:cs typeface="Times New Roman"/>
                <a:hlinkClick r:id="rId4">
                  <a:extLst>
                    <a:ext uri="{A12FA001-AC4F-418D-AE19-62706E023703}">
                      <ahyp:hlinkClr xmlns:ahyp="http://schemas.microsoft.com/office/drawing/2018/hyperlinkcolor" val="tx"/>
                    </a:ext>
                  </a:extLst>
                </a:hlinkClick>
              </a:rPr>
              <a:t>moedu-sail</a:t>
            </a:r>
            <a:r>
              <a:rPr lang="en-US" sz="1100" kern="100">
                <a:effectLst/>
                <a:latin typeface="Aptos"/>
                <a:ea typeface="Aptos" panose="020B0004020202020204" pitchFamily="34" charset="0"/>
                <a:cs typeface="Times New Roman"/>
                <a:hlinkClick r:id="rId4">
                  <a:extLst>
                    <a:ext uri="{A12FA001-AC4F-418D-AE19-62706E023703}">
                      <ahyp:hlinkClr xmlns:ahyp="http://schemas.microsoft.com/office/drawing/2018/hyperlinkcolor" val="tx"/>
                    </a:ext>
                  </a:extLst>
                </a:hlinkClick>
              </a:rPr>
              <a:t>.</a:t>
            </a:r>
            <a:r>
              <a:rPr lang="en-US" sz="1100" kern="100">
                <a:latin typeface="Aptos"/>
                <a:ea typeface="Aptos" panose="020B0004020202020204" pitchFamily="34" charset="0"/>
                <a:cs typeface="Times New Roman"/>
                <a:hlinkClick r:id="rId4">
                  <a:extLst>
                    <a:ext uri="{A12FA001-AC4F-418D-AE19-62706E023703}">
                      <ahyp:hlinkClr xmlns:ahyp="http://schemas.microsoft.com/office/drawing/2018/hyperlinkcolor" val="tx"/>
                    </a:ext>
                  </a:extLst>
                </a:hlinkClick>
              </a:rPr>
              <a:t>org/courses</a:t>
            </a:r>
            <a:r>
              <a:rPr lang="en-US" sz="1100" kern="100">
                <a:effectLst/>
                <a:latin typeface="Aptos"/>
                <a:ea typeface="Aptos" panose="020B0004020202020204" pitchFamily="34" charset="0"/>
                <a:cs typeface="Times New Roman"/>
                <a:hlinkClick r:id="rId4">
                  <a:extLst>
                    <a:ext uri="{A12FA001-AC4F-418D-AE19-62706E023703}">
                      <ahyp:hlinkClr xmlns:ahyp="http://schemas.microsoft.com/office/drawing/2018/hyperlinkcolor" val="tx"/>
                    </a:ext>
                  </a:extLst>
                </a:hlinkClick>
              </a:rPr>
              <a:t>/</a:t>
            </a:r>
            <a:r>
              <a:rPr lang="en-US" sz="1100" kern="100">
                <a:latin typeface="Aptos"/>
                <a:ea typeface="Aptos" panose="020B0004020202020204" pitchFamily="34" charset="0"/>
                <a:cs typeface="Times New Roman"/>
                <a:hlinkClick r:id="rId4">
                  <a:extLst>
                    <a:ext uri="{A12FA001-AC4F-418D-AE19-62706E023703}">
                      <ahyp:hlinkClr xmlns:ahyp="http://schemas.microsoft.com/office/drawing/2018/hyperlinkcolor" val="tx"/>
                    </a:ext>
                  </a:extLst>
                </a:hlinkClick>
              </a:rPr>
              <a:t>common-formative-assessment</a:t>
            </a:r>
            <a:r>
              <a:rPr lang="en-US" sz="1100" kern="100">
                <a:effectLst/>
                <a:latin typeface="Aptos"/>
                <a:ea typeface="Aptos" panose="020B0004020202020204" pitchFamily="34" charset="0"/>
                <a:cs typeface="Times New Roman"/>
                <a:hlinkClick r:id="rId4">
                  <a:extLst>
                    <a:ext uri="{A12FA001-AC4F-418D-AE19-62706E023703}">
                      <ahyp:hlinkClr xmlns:ahyp="http://schemas.microsoft.com/office/drawing/2018/hyperlinkcolor" val="tx"/>
                    </a:ext>
                  </a:extLst>
                </a:hlinkClick>
              </a:rPr>
              <a:t>/</a:t>
            </a:r>
            <a:r>
              <a:rPr lang="en-US" sz="1100" kern="100">
                <a:effectLst/>
                <a:latin typeface="Aptos"/>
                <a:ea typeface="Aptos" panose="020B0004020202020204" pitchFamily="34" charset="0"/>
                <a:cs typeface="Times New Roman"/>
              </a:rPr>
              <a:t> </a:t>
            </a:r>
            <a:endParaRPr lang="en-US" sz="1100" kern="100">
              <a:latin typeface="Aptos"/>
              <a:ea typeface="Calibri"/>
              <a:cs typeface="Calibri"/>
            </a:endParaRPr>
          </a:p>
          <a:p>
            <a:pPr marL="173736" indent="-630936">
              <a:spcAft>
                <a:spcPts val="600"/>
              </a:spcAft>
              <a:buNone/>
            </a:pPr>
            <a:r>
              <a:rPr lang="en-US" sz="1100" kern="100" err="1">
                <a:latin typeface="Aptos"/>
                <a:ea typeface="Aptos" panose="020B0004020202020204" pitchFamily="34" charset="0"/>
                <a:cs typeface="Times New Roman"/>
              </a:rPr>
              <a:t>MoEdu</a:t>
            </a:r>
            <a:r>
              <a:rPr lang="en-US" sz="1100" kern="100">
                <a:latin typeface="Aptos"/>
                <a:ea typeface="Aptos" panose="020B0004020202020204" pitchFamily="34" charset="0"/>
                <a:cs typeface="Times New Roman"/>
              </a:rPr>
              <a:t>-SAIL</a:t>
            </a:r>
            <a:r>
              <a:rPr lang="en-US" sz="1100" kern="100">
                <a:effectLst/>
                <a:latin typeface="Aptos"/>
                <a:ea typeface="Aptos" panose="020B0004020202020204" pitchFamily="34" charset="0"/>
                <a:cs typeface="Times New Roman"/>
              </a:rPr>
              <a:t>. (n.d</a:t>
            </a:r>
            <a:r>
              <a:rPr lang="en-US" sz="1100" kern="100">
                <a:latin typeface="Aptos"/>
                <a:ea typeface="Aptos" panose="020B0004020202020204" pitchFamily="34" charset="0"/>
                <a:cs typeface="Times New Roman"/>
              </a:rPr>
              <a:t>.-c). </a:t>
            </a:r>
            <a:r>
              <a:rPr lang="en-US" sz="1100" i="1" kern="100">
                <a:effectLst/>
                <a:latin typeface="Aptos"/>
                <a:ea typeface="Aptos" panose="020B0004020202020204" pitchFamily="34" charset="0"/>
                <a:cs typeface="Times New Roman"/>
              </a:rPr>
              <a:t>Data-based decision making </a:t>
            </a:r>
            <a:r>
              <a:rPr lang="en-US" sz="1100" i="1" kern="100">
                <a:latin typeface="Aptos"/>
                <a:ea typeface="Aptos" panose="020B0004020202020204" pitchFamily="34" charset="0"/>
                <a:cs typeface="Times New Roman"/>
              </a:rPr>
              <a:t>online module</a:t>
            </a:r>
            <a:r>
              <a:rPr lang="en-US" sz="1100" kern="100">
                <a:effectLst/>
                <a:latin typeface="Aptos"/>
                <a:ea typeface="Aptos" panose="020B0004020202020204" pitchFamily="34" charset="0"/>
                <a:cs typeface="Times New Roman"/>
              </a:rPr>
              <a:t>. </a:t>
            </a:r>
            <a:r>
              <a:rPr lang="en-US" sz="1100" kern="100">
                <a:effectLst/>
                <a:latin typeface="Aptos"/>
                <a:ea typeface="Aptos" panose="020B0004020202020204" pitchFamily="34" charset="0"/>
                <a:cs typeface="Times New Roman"/>
                <a:hlinkClick r:id="rId5">
                  <a:extLst>
                    <a:ext uri="{A12FA001-AC4F-418D-AE19-62706E023703}">
                      <ahyp:hlinkClr xmlns:ahyp="http://schemas.microsoft.com/office/drawing/2018/hyperlinkcolor" val="tx"/>
                    </a:ext>
                  </a:extLst>
                </a:hlinkClick>
              </a:rPr>
              <a:t>https://www.moedu-sail.org/</a:t>
            </a:r>
            <a:r>
              <a:rPr lang="en-US" sz="1100" kern="100">
                <a:latin typeface="Aptos"/>
                <a:ea typeface="Aptos" panose="020B0004020202020204" pitchFamily="34" charset="0"/>
                <a:cs typeface="Times New Roman"/>
                <a:hlinkClick r:id="rId5">
                  <a:extLst>
                    <a:ext uri="{A12FA001-AC4F-418D-AE19-62706E023703}">
                      <ahyp:hlinkClr xmlns:ahyp="http://schemas.microsoft.com/office/drawing/2018/hyperlinkcolor" val="tx"/>
                    </a:ext>
                  </a:extLst>
                </a:hlinkClick>
              </a:rPr>
              <a:t>courses</a:t>
            </a:r>
            <a:r>
              <a:rPr lang="en-US" sz="1100" kern="100">
                <a:effectLst/>
                <a:latin typeface="Aptos"/>
                <a:ea typeface="Aptos" panose="020B0004020202020204" pitchFamily="34" charset="0"/>
                <a:cs typeface="Times New Roman"/>
                <a:hlinkClick r:id="rId5">
                  <a:extLst>
                    <a:ext uri="{A12FA001-AC4F-418D-AE19-62706E023703}">
                      <ahyp:hlinkClr xmlns:ahyp="http://schemas.microsoft.com/office/drawing/2018/hyperlinkcolor" val="tx"/>
                    </a:ext>
                  </a:extLst>
                </a:hlinkClick>
              </a:rPr>
              <a:t>/</a:t>
            </a:r>
            <a:r>
              <a:rPr lang="en-US" sz="1100" kern="100">
                <a:latin typeface="Aptos"/>
                <a:ea typeface="Aptos" panose="020B0004020202020204" pitchFamily="34" charset="0"/>
                <a:cs typeface="Times New Roman"/>
                <a:hlinkClick r:id="rId5">
                  <a:extLst>
                    <a:ext uri="{A12FA001-AC4F-418D-AE19-62706E023703}">
                      <ahyp:hlinkClr xmlns:ahyp="http://schemas.microsoft.com/office/drawing/2018/hyperlinkcolor" val="tx"/>
                    </a:ext>
                  </a:extLst>
                </a:hlinkClick>
              </a:rPr>
              <a:t>data-based-decision-making-2</a:t>
            </a:r>
            <a:r>
              <a:rPr lang="en-US" sz="1100" kern="100">
                <a:effectLst/>
                <a:latin typeface="Aptos"/>
                <a:ea typeface="Aptos" panose="020B0004020202020204" pitchFamily="34" charset="0"/>
                <a:cs typeface="Times New Roman"/>
                <a:hlinkClick r:id="rId5">
                  <a:extLst>
                    <a:ext uri="{A12FA001-AC4F-418D-AE19-62706E023703}">
                      <ahyp:hlinkClr xmlns:ahyp="http://schemas.microsoft.com/office/drawing/2018/hyperlinkcolor" val="tx"/>
                    </a:ext>
                  </a:extLst>
                </a:hlinkClick>
              </a:rPr>
              <a:t>/</a:t>
            </a:r>
            <a:endParaRPr lang="en-US" sz="1100" kern="100">
              <a:latin typeface="Aptos"/>
              <a:ea typeface="Calibri"/>
              <a:cs typeface="Calibri"/>
            </a:endParaRPr>
          </a:p>
          <a:p>
            <a:pPr marL="173736" indent="-630936">
              <a:spcAft>
                <a:spcPts val="600"/>
              </a:spcAft>
              <a:buNone/>
            </a:pPr>
            <a:r>
              <a:rPr lang="en-US" sz="1100" kern="100">
                <a:latin typeface="Aptos"/>
                <a:ea typeface="+mn-lt"/>
                <a:cs typeface="+mn-lt"/>
              </a:rPr>
              <a:t>National Center for Education Evaluation and Regional Assistance. (2023, November 9). Data-driven decision-making in education: How REL work makes a difference. </a:t>
            </a:r>
            <a:r>
              <a:rPr lang="en-US" sz="1100" i="1" kern="100">
                <a:latin typeface="Aptos"/>
                <a:ea typeface="+mn-lt"/>
                <a:cs typeface="+mn-lt"/>
              </a:rPr>
              <a:t>NCEE Blog</a:t>
            </a:r>
            <a:r>
              <a:rPr lang="en-US" sz="1100" kern="100">
                <a:latin typeface="Aptos"/>
                <a:ea typeface="+mn-lt"/>
                <a:cs typeface="+mn-lt"/>
              </a:rPr>
              <a:t>. </a:t>
            </a:r>
            <a:r>
              <a:rPr lang="en-US" sz="1100" kern="100">
                <a:latin typeface="Aptos"/>
                <a:ea typeface="+mn-lt"/>
                <a:cs typeface="+mn-lt"/>
                <a:hlinkClick r:id="rId6">
                  <a:extLst>
                    <a:ext uri="{A12FA001-AC4F-418D-AE19-62706E023703}">
                      <ahyp:hlinkClr xmlns:ahyp="http://schemas.microsoft.com/office/drawing/2018/hyperlinkcolor" val="tx"/>
                    </a:ext>
                  </a:extLst>
                </a:hlinkClick>
              </a:rPr>
              <a:t>https://web.archive.org/web/20250110023105/https://ies.ed.gov/blogs/ncee/post/data-driven-decision-making-in-education-how-rel-work-makes-a-difference</a:t>
            </a:r>
            <a:endParaRPr lang="en-US" sz="1100" kern="100">
              <a:latin typeface="Aptos"/>
              <a:ea typeface="+mn-lt"/>
              <a:cs typeface="+mn-lt"/>
            </a:endParaRPr>
          </a:p>
          <a:p>
            <a:pPr marL="173736" indent="-630936">
              <a:spcAft>
                <a:spcPts val="600"/>
              </a:spcAft>
              <a:buNone/>
            </a:pPr>
            <a:r>
              <a:rPr lang="en-US" sz="1100" kern="100">
                <a:latin typeface="Aptos"/>
                <a:ea typeface="+mn-lt"/>
                <a:cs typeface="+mn-lt"/>
              </a:rPr>
              <a:t>National Labor Management Partnership. (2022). </a:t>
            </a:r>
            <a:r>
              <a:rPr lang="en-US" sz="1100" i="1" kern="100">
                <a:latin typeface="Aptos"/>
                <a:ea typeface="+mn-lt"/>
                <a:cs typeface="+mn-lt"/>
              </a:rPr>
              <a:t>Collaborating for student success: A comprehensive, practical guidebook for increasing shared decision-making through lasting partnerships</a:t>
            </a:r>
            <a:r>
              <a:rPr lang="en-US" sz="1100" kern="100">
                <a:latin typeface="Aptos"/>
                <a:ea typeface="+mn-lt"/>
                <a:cs typeface="+mn-lt"/>
              </a:rPr>
              <a:t>. </a:t>
            </a:r>
            <a:r>
              <a:rPr lang="en-US" sz="1100" kern="100">
                <a:latin typeface="Aptos"/>
                <a:ea typeface="+mn-lt"/>
                <a:cs typeface="+mn-lt"/>
                <a:hlinkClick r:id="rId7">
                  <a:extLst>
                    <a:ext uri="{A12FA001-AC4F-418D-AE19-62706E023703}">
                      <ahyp:hlinkClr xmlns:ahyp="http://schemas.microsoft.com/office/drawing/2018/hyperlinkcolor" val="tx"/>
                    </a:ext>
                  </a:extLst>
                </a:hlinkClick>
              </a:rPr>
              <a:t>https://www.nea.org/sites/default/files/2022-05/NLMP%20Collaborating%20for%20Student%20Success%20Guidebook%202022%205-5-22.pdf</a:t>
            </a:r>
            <a:endParaRPr lang="en-US" sz="1100" kern="100">
              <a:latin typeface="Aptos"/>
              <a:ea typeface="+mn-lt"/>
              <a:cs typeface="+mn-lt"/>
              <a:hlinkClick r:id="" action="ppaction://noaction">
                <a:extLst>
                  <a:ext uri="{A12FA001-AC4F-418D-AE19-62706E023703}">
                    <ahyp:hlinkClr xmlns:ahyp="http://schemas.microsoft.com/office/drawing/2018/hyperlinkcolor" val="tx"/>
                  </a:ext>
                </a:extLst>
              </a:hlinkClick>
            </a:endParaRPr>
          </a:p>
          <a:p>
            <a:pPr marL="173736" indent="-630936">
              <a:spcAft>
                <a:spcPts val="600"/>
              </a:spcAft>
              <a:buNone/>
            </a:pPr>
            <a:r>
              <a:rPr lang="en-US" sz="1100" kern="100">
                <a:latin typeface="Aptos"/>
                <a:ea typeface="+mn-lt"/>
                <a:cs typeface="+mn-lt"/>
              </a:rPr>
              <a:t>New South Wales Education Standards Authority</a:t>
            </a:r>
            <a:r>
              <a:rPr lang="en-US" sz="1100" kern="100">
                <a:effectLst/>
                <a:latin typeface="Aptos"/>
                <a:ea typeface="+mn-lt"/>
                <a:cs typeface="+mn-lt"/>
              </a:rPr>
              <a:t>. (n.d.). </a:t>
            </a:r>
            <a:r>
              <a:rPr lang="en-US" sz="1100" i="1" kern="100">
                <a:latin typeface="Aptos"/>
                <a:ea typeface="+mn-lt"/>
                <a:cs typeface="+mn-lt"/>
              </a:rPr>
              <a:t>10 </a:t>
            </a:r>
            <a:r>
              <a:rPr lang="en-US" sz="1100" i="1" kern="100" err="1">
                <a:latin typeface="Aptos"/>
                <a:ea typeface="+mn-lt"/>
                <a:cs typeface="+mn-lt"/>
              </a:rPr>
              <a:t>mindframes</a:t>
            </a:r>
            <a:r>
              <a:rPr lang="en-US" sz="1100" i="1" kern="100">
                <a:latin typeface="Aptos"/>
                <a:ea typeface="+mn-lt"/>
                <a:cs typeface="+mn-lt"/>
              </a:rPr>
              <a:t> for visible learning</a:t>
            </a:r>
            <a:r>
              <a:rPr lang="en-US" sz="1100" kern="100">
                <a:latin typeface="Aptos"/>
                <a:ea typeface="+mn-lt"/>
                <a:cs typeface="+mn-lt"/>
              </a:rPr>
              <a:t>. Thinking Pathways</a:t>
            </a:r>
            <a:r>
              <a:rPr lang="en-US" sz="1100" kern="100">
                <a:effectLst/>
                <a:latin typeface="Aptos"/>
                <a:ea typeface="+mn-lt"/>
                <a:cs typeface="+mn-lt"/>
              </a:rPr>
              <a:t>. </a:t>
            </a:r>
            <a:r>
              <a:rPr lang="en-US" sz="1100" u="sng" kern="100">
                <a:effectLst/>
                <a:latin typeface="Aptos"/>
                <a:ea typeface="+mn-lt"/>
                <a:cs typeface="+mn-lt"/>
                <a:hlinkClick r:id="rId8">
                  <a:extLst>
                    <a:ext uri="{A12FA001-AC4F-418D-AE19-62706E023703}">
                      <ahyp:hlinkClr xmlns:ahyp="http://schemas.microsoft.com/office/drawing/2018/hyperlinkcolor" val="tx"/>
                    </a:ext>
                  </a:extLst>
                </a:hlinkClick>
              </a:rPr>
              <a:t>https://</a:t>
            </a:r>
            <a:r>
              <a:rPr lang="en-US" sz="1100" u="sng" kern="100">
                <a:latin typeface="Aptos"/>
                <a:ea typeface="+mn-lt"/>
                <a:cs typeface="+mn-lt"/>
                <a:hlinkClick r:id="rId8">
                  <a:extLst>
                    <a:ext uri="{A12FA001-AC4F-418D-AE19-62706E023703}">
                      <ahyp:hlinkClr xmlns:ahyp="http://schemas.microsoft.com/office/drawing/2018/hyperlinkcolor" val="tx"/>
                    </a:ext>
                  </a:extLst>
                </a:hlinkClick>
              </a:rPr>
              <a:t>thinkingpathwayz</a:t>
            </a:r>
            <a:r>
              <a:rPr lang="en-US" sz="1100" u="sng" kern="100">
                <a:effectLst/>
                <a:latin typeface="Aptos"/>
                <a:ea typeface="+mn-lt"/>
                <a:cs typeface="+mn-lt"/>
                <a:hlinkClick r:id="rId8">
                  <a:extLst>
                    <a:ext uri="{A12FA001-AC4F-418D-AE19-62706E023703}">
                      <ahyp:hlinkClr xmlns:ahyp="http://schemas.microsoft.com/office/drawing/2018/hyperlinkcolor" val="tx"/>
                    </a:ext>
                  </a:extLst>
                </a:hlinkClick>
              </a:rPr>
              <a:t>.</a:t>
            </a:r>
            <a:r>
              <a:rPr lang="en-US" sz="1100" u="sng" kern="100">
                <a:latin typeface="Aptos"/>
                <a:ea typeface="+mn-lt"/>
                <a:cs typeface="+mn-lt"/>
                <a:hlinkClick r:id="rId8">
                  <a:extLst>
                    <a:ext uri="{A12FA001-AC4F-418D-AE19-62706E023703}">
                      <ahyp:hlinkClr xmlns:ahyp="http://schemas.microsoft.com/office/drawing/2018/hyperlinkcolor" val="tx"/>
                    </a:ext>
                  </a:extLst>
                </a:hlinkClick>
              </a:rPr>
              <a:t>weebly</a:t>
            </a:r>
            <a:r>
              <a:rPr lang="en-US" sz="1100" u="sng" kern="100">
                <a:effectLst/>
                <a:latin typeface="Aptos"/>
                <a:ea typeface="+mn-lt"/>
                <a:cs typeface="+mn-lt"/>
                <a:hlinkClick r:id="rId8">
                  <a:extLst>
                    <a:ext uri="{A12FA001-AC4F-418D-AE19-62706E023703}">
                      <ahyp:hlinkClr xmlns:ahyp="http://schemas.microsoft.com/office/drawing/2018/hyperlinkcolor" val="tx"/>
                    </a:ext>
                  </a:extLst>
                </a:hlinkClick>
              </a:rPr>
              <a:t>.com/</a:t>
            </a:r>
            <a:r>
              <a:rPr lang="en-US" sz="1100" u="sng" kern="100">
                <a:latin typeface="Aptos"/>
                <a:ea typeface="+mn-lt"/>
                <a:cs typeface="+mn-lt"/>
                <a:hlinkClick r:id="rId8">
                  <a:extLst>
                    <a:ext uri="{A12FA001-AC4F-418D-AE19-62706E023703}">
                      <ahyp:hlinkClr xmlns:ahyp="http://schemas.microsoft.com/office/drawing/2018/hyperlinkcolor" val="tx"/>
                    </a:ext>
                  </a:extLst>
                </a:hlinkClick>
              </a:rPr>
              <a:t>10-mindframes-visible-learning.html</a:t>
            </a:r>
            <a:r>
              <a:rPr lang="en-US" sz="1100" kern="100">
                <a:latin typeface="Aptos"/>
                <a:ea typeface="+mn-lt"/>
                <a:cs typeface="+mn-lt"/>
              </a:rPr>
              <a:t> </a:t>
            </a:r>
          </a:p>
          <a:p>
            <a:pPr marL="173736" indent="-630936">
              <a:spcAft>
                <a:spcPts val="600"/>
              </a:spcAft>
              <a:buNone/>
            </a:pPr>
            <a:r>
              <a:rPr lang="en-US" sz="1100" kern="100">
                <a:latin typeface="Aptos"/>
                <a:ea typeface="+mn-lt"/>
                <a:cs typeface="+mn-lt"/>
              </a:rPr>
              <a:t>North American Students of Cooperation</a:t>
            </a:r>
            <a:r>
              <a:rPr lang="en-US" sz="1100" kern="100">
                <a:effectLst/>
                <a:latin typeface="Aptos"/>
                <a:ea typeface="+mn-lt"/>
                <a:cs typeface="+mn-lt"/>
              </a:rPr>
              <a:t>. (n.d.). </a:t>
            </a:r>
            <a:r>
              <a:rPr lang="en-US" sz="1100" i="1" kern="100">
                <a:latin typeface="Aptos"/>
                <a:ea typeface="+mn-lt"/>
                <a:cs typeface="+mn-lt"/>
              </a:rPr>
              <a:t>Fist to five voting and consensus</a:t>
            </a:r>
            <a:r>
              <a:rPr lang="en-US" sz="1100" kern="100">
                <a:effectLst/>
                <a:latin typeface="Aptos"/>
                <a:ea typeface="+mn-lt"/>
                <a:cs typeface="+mn-lt"/>
              </a:rPr>
              <a:t>. </a:t>
            </a:r>
            <a:r>
              <a:rPr lang="en-US" sz="1100" kern="100">
                <a:effectLst/>
                <a:latin typeface="Aptos"/>
                <a:ea typeface="+mn-lt"/>
                <a:cs typeface="+mn-lt"/>
                <a:hlinkClick r:id="rId9">
                  <a:extLst>
                    <a:ext uri="{A12FA001-AC4F-418D-AE19-62706E023703}">
                      <ahyp:hlinkClr xmlns:ahyp="http://schemas.microsoft.com/office/drawing/2018/hyperlinkcolor" val="tx"/>
                    </a:ext>
                  </a:extLst>
                </a:hlinkClick>
              </a:rPr>
              <a:t>https://www.</a:t>
            </a:r>
            <a:r>
              <a:rPr lang="en-US" sz="1100" kern="100">
                <a:latin typeface="Aptos"/>
                <a:ea typeface="+mn-lt"/>
                <a:cs typeface="+mn-lt"/>
                <a:hlinkClick r:id="rId9">
                  <a:extLst>
                    <a:ext uri="{A12FA001-AC4F-418D-AE19-62706E023703}">
                      <ahyp:hlinkClr xmlns:ahyp="http://schemas.microsoft.com/office/drawing/2018/hyperlinkcolor" val="tx"/>
                    </a:ext>
                  </a:extLst>
                </a:hlinkClick>
              </a:rPr>
              <a:t>nasco</a:t>
            </a:r>
            <a:r>
              <a:rPr lang="en-US" sz="1100" kern="100">
                <a:effectLst/>
                <a:latin typeface="Aptos"/>
                <a:ea typeface="+mn-lt"/>
                <a:cs typeface="+mn-lt"/>
                <a:hlinkClick r:id="rId9">
                  <a:extLst>
                    <a:ext uri="{A12FA001-AC4F-418D-AE19-62706E023703}">
                      <ahyp:hlinkClr xmlns:ahyp="http://schemas.microsoft.com/office/drawing/2018/hyperlinkcolor" val="tx"/>
                    </a:ext>
                  </a:extLst>
                </a:hlinkClick>
              </a:rPr>
              <a:t>.</a:t>
            </a:r>
            <a:r>
              <a:rPr lang="en-US" sz="1100" kern="100">
                <a:latin typeface="Aptos"/>
                <a:ea typeface="+mn-lt"/>
                <a:cs typeface="+mn-lt"/>
                <a:hlinkClick r:id="rId9">
                  <a:extLst>
                    <a:ext uri="{A12FA001-AC4F-418D-AE19-62706E023703}">
                      <ahyp:hlinkClr xmlns:ahyp="http://schemas.microsoft.com/office/drawing/2018/hyperlinkcolor" val="tx"/>
                    </a:ext>
                  </a:extLst>
                </a:hlinkClick>
              </a:rPr>
              <a:t>coop</a:t>
            </a:r>
            <a:r>
              <a:rPr lang="en-US" sz="1100" kern="100">
                <a:effectLst/>
                <a:latin typeface="Aptos"/>
                <a:ea typeface="+mn-lt"/>
                <a:cs typeface="+mn-lt"/>
                <a:hlinkClick r:id="rId9">
                  <a:extLst>
                    <a:ext uri="{A12FA001-AC4F-418D-AE19-62706E023703}">
                      <ahyp:hlinkClr xmlns:ahyp="http://schemas.microsoft.com/office/drawing/2018/hyperlinkcolor" val="tx"/>
                    </a:ext>
                  </a:extLst>
                </a:hlinkClick>
              </a:rPr>
              <a:t>/</a:t>
            </a:r>
            <a:r>
              <a:rPr lang="en-US" sz="1100" kern="100">
                <a:latin typeface="Aptos"/>
                <a:ea typeface="+mn-lt"/>
                <a:cs typeface="+mn-lt"/>
                <a:hlinkClick r:id="rId9">
                  <a:extLst>
                    <a:ext uri="{A12FA001-AC4F-418D-AE19-62706E023703}">
                      <ahyp:hlinkClr xmlns:ahyp="http://schemas.microsoft.com/office/drawing/2018/hyperlinkcolor" val="tx"/>
                    </a:ext>
                  </a:extLst>
                </a:hlinkClick>
              </a:rPr>
              <a:t>resources</a:t>
            </a:r>
            <a:r>
              <a:rPr lang="en-US" sz="1100" kern="100">
                <a:effectLst/>
                <a:latin typeface="Aptos"/>
                <a:ea typeface="+mn-lt"/>
                <a:cs typeface="+mn-lt"/>
                <a:hlinkClick r:id="rId9">
                  <a:extLst>
                    <a:ext uri="{A12FA001-AC4F-418D-AE19-62706E023703}">
                      <ahyp:hlinkClr xmlns:ahyp="http://schemas.microsoft.com/office/drawing/2018/hyperlinkcolor" val="tx"/>
                    </a:ext>
                  </a:extLst>
                </a:hlinkClick>
              </a:rPr>
              <a:t>/</a:t>
            </a:r>
            <a:r>
              <a:rPr lang="en-US" sz="1100" kern="100">
                <a:latin typeface="Aptos"/>
                <a:ea typeface="+mn-lt"/>
                <a:cs typeface="+mn-lt"/>
                <a:hlinkClick r:id="rId9">
                  <a:extLst>
                    <a:ext uri="{A12FA001-AC4F-418D-AE19-62706E023703}">
                      <ahyp:hlinkClr xmlns:ahyp="http://schemas.microsoft.com/office/drawing/2018/hyperlinkcolor" val="tx"/>
                    </a:ext>
                  </a:extLst>
                </a:hlinkClick>
              </a:rPr>
              <a:t>fist-to-five-voting</a:t>
            </a:r>
            <a:endParaRPr lang="en-US" sz="1100" kern="100">
              <a:latin typeface="Aptos"/>
              <a:ea typeface="+mn-lt"/>
              <a:cs typeface="+mn-lt"/>
              <a:hlinkClick r:id="" action="ppaction://noaction">
                <a:extLst>
                  <a:ext uri="{A12FA001-AC4F-418D-AE19-62706E023703}">
                    <ahyp:hlinkClr xmlns:ahyp="http://schemas.microsoft.com/office/drawing/2018/hyperlinkcolor" val="tx"/>
                  </a:ext>
                </a:extLst>
              </a:hlinkClick>
            </a:endParaRPr>
          </a:p>
          <a:p>
            <a:pPr marL="173736" indent="-630936">
              <a:spcAft>
                <a:spcPts val="600"/>
              </a:spcAft>
              <a:buNone/>
            </a:pPr>
            <a:r>
              <a:rPr lang="en-US" sz="1100" kern="100" err="1">
                <a:latin typeface="Aptos"/>
                <a:ea typeface="+mn-lt"/>
                <a:cs typeface="+mn-lt"/>
              </a:rPr>
              <a:t>Philaphandeth</a:t>
            </a:r>
            <a:r>
              <a:rPr lang="en-US" sz="1100" kern="100">
                <a:effectLst/>
                <a:latin typeface="Aptos"/>
                <a:ea typeface="+mn-lt"/>
                <a:cs typeface="+mn-lt"/>
              </a:rPr>
              <a:t>, </a:t>
            </a:r>
            <a:r>
              <a:rPr lang="en-US" sz="1100" kern="100">
                <a:latin typeface="Aptos"/>
                <a:ea typeface="+mn-lt"/>
                <a:cs typeface="+mn-lt"/>
              </a:rPr>
              <a:t>K</a:t>
            </a:r>
            <a:r>
              <a:rPr lang="en-US" sz="1100" kern="100">
                <a:effectLst/>
                <a:latin typeface="Aptos"/>
                <a:ea typeface="+mn-lt"/>
                <a:cs typeface="+mn-lt"/>
              </a:rPr>
              <a:t>. (</a:t>
            </a:r>
            <a:r>
              <a:rPr lang="en-US" sz="1100" kern="100">
                <a:latin typeface="Aptos"/>
                <a:ea typeface="+mn-lt"/>
                <a:cs typeface="+mn-lt"/>
              </a:rPr>
              <a:t>2022</a:t>
            </a:r>
            <a:r>
              <a:rPr lang="en-US" sz="1100" kern="100">
                <a:effectLst/>
                <a:latin typeface="Aptos"/>
                <a:ea typeface="+mn-lt"/>
                <a:cs typeface="+mn-lt"/>
              </a:rPr>
              <a:t>, </a:t>
            </a:r>
            <a:r>
              <a:rPr lang="en-US" sz="1100" kern="100">
                <a:latin typeface="Aptos"/>
                <a:ea typeface="+mn-lt"/>
                <a:cs typeface="+mn-lt"/>
              </a:rPr>
              <a:t>September 2</a:t>
            </a:r>
            <a:r>
              <a:rPr lang="en-US" sz="1100" kern="100">
                <a:effectLst/>
                <a:latin typeface="Aptos"/>
                <a:ea typeface="+mn-lt"/>
                <a:cs typeface="+mn-lt"/>
              </a:rPr>
              <a:t>). </a:t>
            </a:r>
            <a:r>
              <a:rPr lang="en-US" sz="1100" i="1" kern="100">
                <a:latin typeface="Aptos"/>
                <a:ea typeface="+mn-lt"/>
                <a:cs typeface="+mn-lt"/>
              </a:rPr>
              <a:t>How to write an </a:t>
            </a:r>
            <a:r>
              <a:rPr lang="en-US" sz="1100" i="1" kern="100">
                <a:effectLst/>
                <a:latin typeface="Aptos"/>
                <a:ea typeface="+mn-lt"/>
                <a:cs typeface="+mn-lt"/>
              </a:rPr>
              <a:t>effective </a:t>
            </a:r>
            <a:r>
              <a:rPr lang="en-US" sz="1100" i="1" kern="100">
                <a:latin typeface="Aptos"/>
                <a:ea typeface="+mn-lt"/>
                <a:cs typeface="+mn-lt"/>
              </a:rPr>
              <a:t>team meeting agenda (with templates!)</a:t>
            </a:r>
            <a:r>
              <a:rPr lang="en-US" sz="1100" kern="100">
                <a:latin typeface="Aptos"/>
                <a:ea typeface="+mn-lt"/>
                <a:cs typeface="+mn-lt"/>
              </a:rPr>
              <a:t>. Work Life by Atlassian</a:t>
            </a:r>
            <a:r>
              <a:rPr lang="en-US" sz="1100" kern="100">
                <a:effectLst/>
                <a:latin typeface="Aptos"/>
                <a:ea typeface="+mn-lt"/>
                <a:cs typeface="+mn-lt"/>
              </a:rPr>
              <a:t>. </a:t>
            </a:r>
            <a:r>
              <a:rPr lang="en-US" sz="1100" kern="100">
                <a:latin typeface="Aptos"/>
                <a:ea typeface="+mn-lt"/>
                <a:cs typeface="+mn-lt"/>
                <a:hlinkClick r:id="rId10">
                  <a:extLst>
                    <a:ext uri="{A12FA001-AC4F-418D-AE19-62706E023703}">
                      <ahyp:hlinkClr xmlns:ahyp="http://schemas.microsoft.com/office/drawing/2018/hyperlinkcolor" val="tx"/>
                    </a:ext>
                  </a:extLst>
                </a:hlinkClick>
              </a:rPr>
              <a:t>https</a:t>
            </a:r>
            <a:r>
              <a:rPr lang="en-US" sz="1100" kern="100">
                <a:effectLst/>
                <a:latin typeface="Aptos"/>
                <a:ea typeface="+mn-lt"/>
                <a:cs typeface="+mn-lt"/>
                <a:hlinkClick r:id="rId10">
                  <a:extLst>
                    <a:ext uri="{A12FA001-AC4F-418D-AE19-62706E023703}">
                      <ahyp:hlinkClr xmlns:ahyp="http://schemas.microsoft.com/office/drawing/2018/hyperlinkcolor" val="tx"/>
                    </a:ext>
                  </a:extLst>
                </a:hlinkClick>
              </a:rPr>
              <a:t>://</a:t>
            </a:r>
            <a:r>
              <a:rPr lang="en-US" sz="1100" kern="100">
                <a:latin typeface="Aptos"/>
                <a:ea typeface="+mn-lt"/>
                <a:cs typeface="+mn-lt"/>
                <a:hlinkClick r:id="rId10">
                  <a:extLst>
                    <a:ext uri="{A12FA001-AC4F-418D-AE19-62706E023703}">
                      <ahyp:hlinkClr xmlns:ahyp="http://schemas.microsoft.com/office/drawing/2018/hyperlinkcolor" val="tx"/>
                    </a:ext>
                  </a:extLst>
                </a:hlinkClick>
              </a:rPr>
              <a:t>www.atlassian</a:t>
            </a:r>
            <a:r>
              <a:rPr lang="en-US" sz="1100" kern="100">
                <a:effectLst/>
                <a:latin typeface="Aptos"/>
                <a:ea typeface="+mn-lt"/>
                <a:cs typeface="+mn-lt"/>
                <a:hlinkClick r:id="rId10">
                  <a:extLst>
                    <a:ext uri="{A12FA001-AC4F-418D-AE19-62706E023703}">
                      <ahyp:hlinkClr xmlns:ahyp="http://schemas.microsoft.com/office/drawing/2018/hyperlinkcolor" val="tx"/>
                    </a:ext>
                  </a:extLst>
                </a:hlinkClick>
              </a:rPr>
              <a:t>.com/</a:t>
            </a:r>
            <a:r>
              <a:rPr lang="en-US" sz="1100" kern="100">
                <a:latin typeface="Aptos"/>
                <a:ea typeface="+mn-lt"/>
                <a:cs typeface="+mn-lt"/>
                <a:hlinkClick r:id="rId10">
                  <a:extLst>
                    <a:ext uri="{A12FA001-AC4F-418D-AE19-62706E023703}">
                      <ahyp:hlinkClr xmlns:ahyp="http://schemas.microsoft.com/office/drawing/2018/hyperlinkcolor" val="tx"/>
                    </a:ext>
                  </a:extLst>
                </a:hlinkClick>
              </a:rPr>
              <a:t>blog/productivity</a:t>
            </a:r>
            <a:r>
              <a:rPr lang="en-US" sz="1100" kern="100">
                <a:effectLst/>
                <a:latin typeface="Aptos"/>
                <a:ea typeface="+mn-lt"/>
                <a:cs typeface="+mn-lt"/>
                <a:hlinkClick r:id="rId10">
                  <a:extLst>
                    <a:ext uri="{A12FA001-AC4F-418D-AE19-62706E023703}">
                      <ahyp:hlinkClr xmlns:ahyp="http://schemas.microsoft.com/office/drawing/2018/hyperlinkcolor" val="tx"/>
                    </a:ext>
                  </a:extLst>
                </a:hlinkClick>
              </a:rPr>
              <a:t>/</a:t>
            </a:r>
            <a:r>
              <a:rPr lang="en-US" sz="1100" kern="100">
                <a:latin typeface="Aptos"/>
                <a:ea typeface="+mn-lt"/>
                <a:cs typeface="+mn-lt"/>
                <a:hlinkClick r:id="rId10">
                  <a:extLst>
                    <a:ext uri="{A12FA001-AC4F-418D-AE19-62706E023703}">
                      <ahyp:hlinkClr xmlns:ahyp="http://schemas.microsoft.com/office/drawing/2018/hyperlinkcolor" val="tx"/>
                    </a:ext>
                  </a:extLst>
                </a:hlinkClick>
              </a:rPr>
              <a:t>team-meeting-agenda</a:t>
            </a:r>
            <a:endParaRPr lang="en-US" sz="1100" kern="100">
              <a:latin typeface="Aptos"/>
              <a:ea typeface="+mn-lt"/>
              <a:cs typeface="+mn-lt"/>
              <a:hlinkClick r:id="" action="ppaction://noaction">
                <a:extLst>
                  <a:ext uri="{A12FA001-AC4F-418D-AE19-62706E023703}">
                    <ahyp:hlinkClr xmlns:ahyp="http://schemas.microsoft.com/office/drawing/2018/hyperlinkcolor" val="tx"/>
                  </a:ext>
                </a:extLst>
              </a:hlinkClick>
            </a:endParaRPr>
          </a:p>
          <a:p>
            <a:pPr marL="173736" indent="-630936">
              <a:spcAft>
                <a:spcPts val="600"/>
              </a:spcAft>
              <a:buNone/>
            </a:pPr>
            <a:r>
              <a:rPr lang="en-US" sz="1100" kern="100" err="1">
                <a:latin typeface="Aptos"/>
                <a:ea typeface="+mn-lt"/>
                <a:cs typeface="+mn-lt"/>
              </a:rPr>
              <a:t>PlanBook</a:t>
            </a:r>
            <a:r>
              <a:rPr lang="en-US" sz="1100" kern="100">
                <a:effectLst/>
                <a:latin typeface="Aptos"/>
                <a:ea typeface="+mn-lt"/>
                <a:cs typeface="+mn-lt"/>
              </a:rPr>
              <a:t>. (</a:t>
            </a:r>
            <a:r>
              <a:rPr lang="en-US" sz="1100" kern="100">
                <a:latin typeface="Aptos"/>
                <a:ea typeface="+mn-lt"/>
                <a:cs typeface="+mn-lt"/>
              </a:rPr>
              <a:t>n.d.). </a:t>
            </a:r>
            <a:r>
              <a:rPr lang="en-US" sz="1100" i="1" kern="100">
                <a:effectLst/>
                <a:latin typeface="Aptos"/>
                <a:ea typeface="+mn-lt"/>
                <a:cs typeface="+mn-lt"/>
              </a:rPr>
              <a:t>How to </a:t>
            </a:r>
            <a:r>
              <a:rPr lang="en-US" sz="1100" i="1" kern="100">
                <a:latin typeface="Aptos"/>
                <a:ea typeface="+mn-lt"/>
                <a:cs typeface="+mn-lt"/>
              </a:rPr>
              <a:t>improve collaboration across your </a:t>
            </a:r>
            <a:r>
              <a:rPr lang="en-US" sz="1100" i="1" kern="100">
                <a:effectLst/>
                <a:latin typeface="Aptos"/>
                <a:ea typeface="+mn-lt"/>
                <a:cs typeface="+mn-lt"/>
              </a:rPr>
              <a:t>school.</a:t>
            </a:r>
            <a:r>
              <a:rPr lang="en-US" sz="1100" kern="100">
                <a:effectLst/>
                <a:latin typeface="Aptos"/>
                <a:ea typeface="+mn-lt"/>
                <a:cs typeface="+mn-lt"/>
              </a:rPr>
              <a:t> </a:t>
            </a:r>
            <a:r>
              <a:rPr lang="en-US" sz="1100" u="sng" kern="100">
                <a:effectLst/>
                <a:latin typeface="Aptos"/>
                <a:ea typeface="+mn-lt"/>
                <a:cs typeface="+mn-lt"/>
                <a:hlinkClick r:id="rId11">
                  <a:extLst>
                    <a:ext uri="{A12FA001-AC4F-418D-AE19-62706E023703}">
                      <ahyp:hlinkClr xmlns:ahyp="http://schemas.microsoft.com/office/drawing/2018/hyperlinkcolor" val="tx"/>
                    </a:ext>
                  </a:extLst>
                </a:hlinkClick>
              </a:rPr>
              <a:t>https://</a:t>
            </a:r>
            <a:r>
              <a:rPr lang="en-US" sz="1100" u="sng" kern="100">
                <a:latin typeface="Aptos"/>
                <a:ea typeface="+mn-lt"/>
                <a:cs typeface="+mn-lt"/>
                <a:hlinkClick r:id="rId11">
                  <a:extLst>
                    <a:ext uri="{A12FA001-AC4F-418D-AE19-62706E023703}">
                      <ahyp:hlinkClr xmlns:ahyp="http://schemas.microsoft.com/office/drawing/2018/hyperlinkcolor" val="tx"/>
                    </a:ext>
                  </a:extLst>
                </a:hlinkClick>
              </a:rPr>
              <a:t>blog</a:t>
            </a:r>
            <a:r>
              <a:rPr lang="en-US" sz="1100" u="sng" kern="100">
                <a:effectLst/>
                <a:latin typeface="Aptos"/>
                <a:ea typeface="+mn-lt"/>
                <a:cs typeface="+mn-lt"/>
                <a:hlinkClick r:id="rId11">
                  <a:extLst>
                    <a:ext uri="{A12FA001-AC4F-418D-AE19-62706E023703}">
                      <ahyp:hlinkClr xmlns:ahyp="http://schemas.microsoft.com/office/drawing/2018/hyperlinkcolor" val="tx"/>
                    </a:ext>
                  </a:extLst>
                </a:hlinkClick>
              </a:rPr>
              <a:t>.</a:t>
            </a:r>
            <a:r>
              <a:rPr lang="en-US" sz="1100" u="sng" kern="100">
                <a:latin typeface="Aptos"/>
                <a:ea typeface="+mn-lt"/>
                <a:cs typeface="+mn-lt"/>
                <a:hlinkClick r:id="rId11">
                  <a:extLst>
                    <a:ext uri="{A12FA001-AC4F-418D-AE19-62706E023703}">
                      <ahyp:hlinkClr xmlns:ahyp="http://schemas.microsoft.com/office/drawing/2018/hyperlinkcolor" val="tx"/>
                    </a:ext>
                  </a:extLst>
                </a:hlinkClick>
              </a:rPr>
              <a:t>planbook</a:t>
            </a:r>
            <a:r>
              <a:rPr lang="en-US" sz="1100" u="sng" kern="100">
                <a:effectLst/>
                <a:latin typeface="Aptos"/>
                <a:ea typeface="+mn-lt"/>
                <a:cs typeface="+mn-lt"/>
                <a:hlinkClick r:id="rId11">
                  <a:extLst>
                    <a:ext uri="{A12FA001-AC4F-418D-AE19-62706E023703}">
                      <ahyp:hlinkClr xmlns:ahyp="http://schemas.microsoft.com/office/drawing/2018/hyperlinkcolor" val="tx"/>
                    </a:ext>
                  </a:extLst>
                </a:hlinkClick>
              </a:rPr>
              <a:t>.</a:t>
            </a:r>
            <a:r>
              <a:rPr lang="en-US" sz="1100" u="sng" kern="100">
                <a:latin typeface="Aptos"/>
                <a:ea typeface="+mn-lt"/>
                <a:cs typeface="+mn-lt"/>
                <a:hlinkClick r:id="rId11">
                  <a:extLst>
                    <a:ext uri="{A12FA001-AC4F-418D-AE19-62706E023703}">
                      <ahyp:hlinkClr xmlns:ahyp="http://schemas.microsoft.com/office/drawing/2018/hyperlinkcolor" val="tx"/>
                    </a:ext>
                  </a:extLst>
                </a:hlinkClick>
              </a:rPr>
              <a:t>com</a:t>
            </a:r>
            <a:r>
              <a:rPr lang="en-US" sz="1100" u="sng" kern="100">
                <a:effectLst/>
                <a:latin typeface="Aptos"/>
                <a:ea typeface="+mn-lt"/>
                <a:cs typeface="+mn-lt"/>
                <a:hlinkClick r:id="rId11">
                  <a:extLst>
                    <a:ext uri="{A12FA001-AC4F-418D-AE19-62706E023703}">
                      <ahyp:hlinkClr xmlns:ahyp="http://schemas.microsoft.com/office/drawing/2018/hyperlinkcolor" val="tx"/>
                    </a:ext>
                  </a:extLst>
                </a:hlinkClick>
              </a:rPr>
              <a:t>/</a:t>
            </a:r>
            <a:r>
              <a:rPr lang="en-US" sz="1100" u="sng" kern="100">
                <a:latin typeface="Aptos"/>
                <a:ea typeface="+mn-lt"/>
                <a:cs typeface="+mn-lt"/>
                <a:hlinkClick r:id="rId11">
                  <a:extLst>
                    <a:ext uri="{A12FA001-AC4F-418D-AE19-62706E023703}">
                      <ahyp:hlinkClr xmlns:ahyp="http://schemas.microsoft.com/office/drawing/2018/hyperlinkcolor" val="tx"/>
                    </a:ext>
                  </a:extLst>
                </a:hlinkClick>
              </a:rPr>
              <a:t>improve-collaboration</a:t>
            </a:r>
            <a:r>
              <a:rPr lang="en-US" sz="1100" u="sng" kern="100">
                <a:effectLst/>
                <a:latin typeface="Aptos"/>
                <a:ea typeface="+mn-lt"/>
                <a:cs typeface="+mn-lt"/>
                <a:hlinkClick r:id="rId11">
                  <a:extLst>
                    <a:ext uri="{A12FA001-AC4F-418D-AE19-62706E023703}">
                      <ahyp:hlinkClr xmlns:ahyp="http://schemas.microsoft.com/office/drawing/2018/hyperlinkcolor" val="tx"/>
                    </a:ext>
                  </a:extLst>
                </a:hlinkClick>
              </a:rPr>
              <a:t>/</a:t>
            </a:r>
            <a:r>
              <a:rPr lang="en-US" sz="1100" kern="100">
                <a:latin typeface="Aptos"/>
                <a:ea typeface="+mn-lt"/>
                <a:cs typeface="+mn-lt"/>
              </a:rPr>
              <a:t> </a:t>
            </a:r>
          </a:p>
          <a:p>
            <a:pPr marL="173736" indent="-630936">
              <a:spcAft>
                <a:spcPts val="600"/>
              </a:spcAft>
              <a:buNone/>
            </a:pPr>
            <a:r>
              <a:rPr lang="en-US" sz="1100" kern="100">
                <a:latin typeface="Aptos"/>
                <a:ea typeface="+mn-lt"/>
                <a:cs typeface="+mn-lt"/>
              </a:rPr>
              <a:t>Poplar Bluff School District</a:t>
            </a:r>
            <a:r>
              <a:rPr lang="en-US" sz="1100" kern="100">
                <a:effectLst/>
                <a:latin typeface="Aptos"/>
                <a:ea typeface="+mn-lt"/>
                <a:cs typeface="+mn-lt"/>
              </a:rPr>
              <a:t>. (</a:t>
            </a:r>
            <a:r>
              <a:rPr lang="en-US" sz="1100" kern="100">
                <a:latin typeface="Aptos"/>
                <a:ea typeface="+mn-lt"/>
                <a:cs typeface="+mn-lt"/>
              </a:rPr>
              <a:t>n</a:t>
            </a:r>
            <a:r>
              <a:rPr lang="en-US" sz="1100" kern="100">
                <a:effectLst/>
                <a:latin typeface="Aptos"/>
                <a:ea typeface="+mn-lt"/>
                <a:cs typeface="+mn-lt"/>
              </a:rPr>
              <a:t>.</a:t>
            </a:r>
            <a:r>
              <a:rPr lang="en-US" sz="1100" kern="100">
                <a:latin typeface="Aptos"/>
                <a:ea typeface="+mn-lt"/>
                <a:cs typeface="+mn-lt"/>
              </a:rPr>
              <a:t>d.). </a:t>
            </a:r>
            <a:r>
              <a:rPr lang="en-US" sz="1100" i="1" kern="100">
                <a:latin typeface="Aptos"/>
                <a:ea typeface="+mn-lt"/>
                <a:cs typeface="+mn-lt"/>
              </a:rPr>
              <a:t>Effective practices: Data-based decision making</a:t>
            </a:r>
            <a:r>
              <a:rPr lang="en-US" sz="1100" kern="100">
                <a:latin typeface="Aptos"/>
                <a:ea typeface="+mn-lt"/>
                <a:cs typeface="+mn-lt"/>
              </a:rPr>
              <a:t> [Video]. </a:t>
            </a:r>
            <a:r>
              <a:rPr lang="en-US" sz="1100" kern="100" err="1">
                <a:latin typeface="Aptos"/>
                <a:ea typeface="+mn-lt"/>
                <a:cs typeface="+mn-lt"/>
              </a:rPr>
              <a:t>MoEdu</a:t>
            </a:r>
            <a:r>
              <a:rPr lang="en-US" sz="1100" kern="100">
                <a:latin typeface="Aptos"/>
                <a:ea typeface="+mn-lt"/>
                <a:cs typeface="+mn-lt"/>
              </a:rPr>
              <a:t>-Sail</a:t>
            </a:r>
            <a:r>
              <a:rPr lang="en-US" sz="1100" kern="100">
                <a:effectLst/>
                <a:latin typeface="Aptos"/>
                <a:ea typeface="+mn-lt"/>
                <a:cs typeface="+mn-lt"/>
              </a:rPr>
              <a:t>. </a:t>
            </a:r>
            <a:r>
              <a:rPr lang="en-US" sz="1100" u="sng" kern="100">
                <a:effectLst/>
                <a:latin typeface="Aptos"/>
                <a:ea typeface="+mn-lt"/>
                <a:cs typeface="+mn-lt"/>
                <a:hlinkClick r:id="rId12">
                  <a:extLst>
                    <a:ext uri="{A12FA001-AC4F-418D-AE19-62706E023703}">
                      <ahyp:hlinkClr xmlns:ahyp="http://schemas.microsoft.com/office/drawing/2018/hyperlinkcolor" val="tx"/>
                    </a:ext>
                  </a:extLst>
                </a:hlinkClick>
              </a:rPr>
              <a:t>https://www.</a:t>
            </a:r>
            <a:r>
              <a:rPr lang="en-US" sz="1100" u="sng" kern="100">
                <a:latin typeface="Aptos"/>
                <a:ea typeface="+mn-lt"/>
                <a:cs typeface="+mn-lt"/>
                <a:hlinkClick r:id="rId12">
                  <a:extLst>
                    <a:ext uri="{A12FA001-AC4F-418D-AE19-62706E023703}">
                      <ahyp:hlinkClr xmlns:ahyp="http://schemas.microsoft.com/office/drawing/2018/hyperlinkcolor" val="tx"/>
                    </a:ext>
                  </a:extLst>
                </a:hlinkClick>
              </a:rPr>
              <a:t>moedu-sail</a:t>
            </a:r>
            <a:r>
              <a:rPr lang="en-US" sz="1100" u="sng" kern="100">
                <a:effectLst/>
                <a:latin typeface="Aptos"/>
                <a:ea typeface="+mn-lt"/>
                <a:cs typeface="+mn-lt"/>
                <a:hlinkClick r:id="rId12">
                  <a:extLst>
                    <a:ext uri="{A12FA001-AC4F-418D-AE19-62706E023703}">
                      <ahyp:hlinkClr xmlns:ahyp="http://schemas.microsoft.com/office/drawing/2018/hyperlinkcolor" val="tx"/>
                    </a:ext>
                  </a:extLst>
                </a:hlinkClick>
              </a:rPr>
              <a:t>.</a:t>
            </a:r>
            <a:r>
              <a:rPr lang="en-US" sz="1100" u="sng" kern="100">
                <a:latin typeface="Aptos"/>
                <a:ea typeface="+mn-lt"/>
                <a:cs typeface="+mn-lt"/>
                <a:hlinkClick r:id="rId12">
                  <a:extLst>
                    <a:ext uri="{A12FA001-AC4F-418D-AE19-62706E023703}">
                      <ahyp:hlinkClr xmlns:ahyp="http://schemas.microsoft.com/office/drawing/2018/hyperlinkcolor" val="tx"/>
                    </a:ext>
                  </a:extLst>
                </a:hlinkClick>
              </a:rPr>
              <a:t>org/lessons</a:t>
            </a:r>
            <a:r>
              <a:rPr lang="en-US" sz="1100" u="sng" kern="100">
                <a:effectLst/>
                <a:latin typeface="Aptos"/>
                <a:ea typeface="+mn-lt"/>
                <a:cs typeface="+mn-lt"/>
                <a:hlinkClick r:id="rId12">
                  <a:extLst>
                    <a:ext uri="{A12FA001-AC4F-418D-AE19-62706E023703}">
                      <ahyp:hlinkClr xmlns:ahyp="http://schemas.microsoft.com/office/drawing/2018/hyperlinkcolor" val="tx"/>
                    </a:ext>
                  </a:extLst>
                </a:hlinkClick>
              </a:rPr>
              <a:t>/</a:t>
            </a:r>
            <a:r>
              <a:rPr lang="en-US" sz="1100" u="sng" kern="100">
                <a:latin typeface="Aptos"/>
                <a:ea typeface="+mn-lt"/>
                <a:cs typeface="+mn-lt"/>
                <a:hlinkClick r:id="rId12">
                  <a:extLst>
                    <a:ext uri="{A12FA001-AC4F-418D-AE19-62706E023703}">
                      <ahyp:hlinkClr xmlns:ahyp="http://schemas.microsoft.com/office/drawing/2018/hyperlinkcolor" val="tx"/>
                    </a:ext>
                  </a:extLst>
                </a:hlinkClick>
              </a:rPr>
              <a:t>collaborative-team-structures-overview</a:t>
            </a:r>
            <a:r>
              <a:rPr lang="en-US" sz="1100" u="sng" kern="100">
                <a:effectLst/>
                <a:latin typeface="Aptos"/>
                <a:ea typeface="+mn-lt"/>
                <a:cs typeface="+mn-lt"/>
                <a:hlinkClick r:id="rId12">
                  <a:extLst>
                    <a:ext uri="{A12FA001-AC4F-418D-AE19-62706E023703}">
                      <ahyp:hlinkClr xmlns:ahyp="http://schemas.microsoft.com/office/drawing/2018/hyperlinkcolor" val="tx"/>
                    </a:ext>
                  </a:extLst>
                </a:hlinkClick>
              </a:rPr>
              <a:t>/</a:t>
            </a:r>
            <a:endParaRPr lang="en-US" sz="1100" u="sng" kern="100">
              <a:latin typeface="Aptos"/>
              <a:ea typeface="+mn-lt"/>
              <a:cs typeface="+mn-lt"/>
              <a:hlinkClick r:id="rId12">
                <a:extLst>
                  <a:ext uri="{A12FA001-AC4F-418D-AE19-62706E023703}">
                    <ahyp:hlinkClr xmlns:ahyp="http://schemas.microsoft.com/office/drawing/2018/hyperlinkcolor" val="tx"/>
                  </a:ext>
                </a:extLst>
              </a:hlinkClick>
            </a:endParaRPr>
          </a:p>
          <a:p>
            <a:pPr marL="173736" indent="-630936">
              <a:spcAft>
                <a:spcPts val="600"/>
              </a:spcAft>
              <a:buNone/>
            </a:pPr>
            <a:endParaRPr lang="en-US" sz="1100" kern="100">
              <a:latin typeface="Aptos"/>
              <a:ea typeface="Calibri"/>
              <a:cs typeface="Calibri"/>
            </a:endParaRPr>
          </a:p>
          <a:p>
            <a:pPr marL="173736" indent="-630936">
              <a:spcAft>
                <a:spcPts val="600"/>
              </a:spcAft>
              <a:buNone/>
            </a:pPr>
            <a:endParaRPr lang="en-US" sz="1100" kern="100">
              <a:latin typeface="Calibri"/>
              <a:ea typeface="Calibri"/>
              <a:cs typeface="Calibri"/>
            </a:endParaRPr>
          </a:p>
        </p:txBody>
      </p:sp>
    </p:spTree>
    <p:extLst>
      <p:ext uri="{BB962C8B-B14F-4D97-AF65-F5344CB8AC3E}">
        <p14:creationId xmlns:p14="http://schemas.microsoft.com/office/powerpoint/2010/main" val="384987701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857">
          <a:extLst>
            <a:ext uri="{FF2B5EF4-FFF2-40B4-BE49-F238E27FC236}">
              <a16:creationId xmlns:a16="http://schemas.microsoft.com/office/drawing/2014/main" id="{0230C92F-D0EF-2134-5F56-8FCBF62702EA}"/>
            </a:ext>
          </a:extLst>
        </p:cNvPr>
        <p:cNvGrpSpPr/>
        <p:nvPr/>
      </p:nvGrpSpPr>
      <p:grpSpPr>
        <a:xfrm>
          <a:off x="0" y="0"/>
          <a:ext cx="0" cy="0"/>
          <a:chOff x="0" y="0"/>
          <a:chExt cx="0" cy="0"/>
        </a:xfrm>
      </p:grpSpPr>
      <p:sp>
        <p:nvSpPr>
          <p:cNvPr id="3" name="Google Shape;860;p86">
            <a:extLst>
              <a:ext uri="{FF2B5EF4-FFF2-40B4-BE49-F238E27FC236}">
                <a16:creationId xmlns:a16="http://schemas.microsoft.com/office/drawing/2014/main" id="{939E6F30-A56B-8BBB-8CEC-F75DD88806CF}"/>
              </a:ext>
            </a:extLst>
          </p:cNvPr>
          <p:cNvSpPr txBox="1">
            <a:spLocks noGrp="1"/>
          </p:cNvSpPr>
          <p:nvPr>
            <p:ph type="title" idx="4294967295"/>
          </p:nvPr>
        </p:nvSpPr>
        <p:spPr>
          <a:xfrm>
            <a:off x="628650" y="134276"/>
            <a:ext cx="7886700" cy="592700"/>
          </a:xfrm>
          <a:prstGeom prst="rect">
            <a:avLst/>
          </a:prstGeom>
          <a:noFill/>
          <a:ln>
            <a:noFill/>
            <a:prstDash/>
          </a:ln>
          <a:effectLst/>
        </p:spPr>
        <p:txBody>
          <a:bodyPr rot="0" spcFirstLastPara="1" vertOverflow="overflow" horzOverflow="overflow" vert="horz" wrap="square" lIns="0" tIns="0" rIns="0" bIns="0" numCol="1" spcCol="0" rtlCol="0" fromWordArt="0" anchor="b" anchorCtr="0" forceAA="0" compatLnSpc="1">
            <a:prstTxWarp prst="textNoShape">
              <a:avLst/>
            </a:prstTxWarp>
            <a:noAutofit/>
          </a:bodyPr>
          <a:lstStyle>
            <a:lvl1pPr algn="l" defTabSz="685800" rtl="0" eaLnBrk="1" latinLnBrk="0" hangingPunct="1">
              <a:lnSpc>
                <a:spcPct val="100000"/>
              </a:lnSpc>
              <a:spcBef>
                <a:spcPct val="0"/>
              </a:spcBef>
              <a:buNone/>
              <a:defRPr sz="3300" b="1" kern="1200">
                <a:solidFill>
                  <a:schemeClr val="tx1"/>
                </a:solidFill>
                <a:latin typeface="Aptos" panose="020B0004020202020204" pitchFamily="34" charset="0"/>
                <a:ea typeface="+mj-ea"/>
                <a:cs typeface="+mj-cs"/>
              </a:defRPr>
            </a:lvl1pPr>
          </a:lstStyle>
          <a:p>
            <a:pPr marL="0" marR="0" lvl="0" indent="0" algn="ctr" defTabSz="685800" rtl="0" eaLnBrk="1" fontAlgn="auto" latinLnBrk="0" hangingPunct="1">
              <a:lnSpc>
                <a:spcPct val="90000"/>
              </a:lnSpc>
              <a:spcBef>
                <a:spcPts val="0"/>
              </a:spcBef>
              <a:spcAft>
                <a:spcPts val="0"/>
              </a:spcAft>
              <a:buClr>
                <a:schemeClr val="dk1"/>
              </a:buClr>
              <a:buSzPts val="3200"/>
              <a:buFontTx/>
              <a:buNone/>
              <a:tabLst/>
              <a:defRPr/>
            </a:pPr>
            <a:r>
              <a:rPr kumimoji="0" lang="en-US" sz="2600" b="0" i="0" u="none" strike="noStrike" kern="1200" cap="none" spc="0" normalizeH="0" baseline="0" noProof="0">
                <a:ln>
                  <a:noFill/>
                </a:ln>
                <a:solidFill>
                  <a:schemeClr val="tx1"/>
                </a:solidFill>
                <a:effectLst/>
                <a:uLnTx/>
                <a:uFillTx/>
                <a:latin typeface="Aptos" panose="020B0004020202020204" pitchFamily="34" charset="0"/>
                <a:ea typeface="+mj-ea"/>
                <a:cs typeface="+mj-cs"/>
                <a:sym typeface="Arial"/>
              </a:rPr>
              <a:t>References, Page 8</a:t>
            </a:r>
          </a:p>
        </p:txBody>
      </p:sp>
      <p:sp>
        <p:nvSpPr>
          <p:cNvPr id="859" name="Google Shape;859;g26eb7c63b8d_0_13">
            <a:extLst>
              <a:ext uri="{FF2B5EF4-FFF2-40B4-BE49-F238E27FC236}">
                <a16:creationId xmlns:a16="http://schemas.microsoft.com/office/drawing/2014/main" id="{D233BF3C-4F3D-163D-727D-4BC19F6190D0}"/>
              </a:ext>
            </a:extLst>
          </p:cNvPr>
          <p:cNvSpPr txBox="1">
            <a:spLocks noGrp="1"/>
          </p:cNvSpPr>
          <p:nvPr>
            <p:ph type="body" idx="4294967295"/>
          </p:nvPr>
        </p:nvSpPr>
        <p:spPr>
          <a:xfrm>
            <a:off x="399730" y="726652"/>
            <a:ext cx="8338256" cy="3904778"/>
          </a:xfrm>
          <a:prstGeom prst="rect">
            <a:avLst/>
          </a:prstGeom>
          <a:noFill/>
          <a:ln>
            <a:noFill/>
          </a:ln>
        </p:spPr>
        <p:txBody>
          <a:bodyPr spcFirstLastPara="1" vert="horz" wrap="square" lIns="68569" tIns="34275" rIns="68569" bIns="34275" rtlCol="0" anchor="t" anchorCtr="0">
            <a:noAutofit/>
          </a:bodyPr>
          <a:lstStyle/>
          <a:p>
            <a:pPr marL="173736" indent="-630936">
              <a:spcAft>
                <a:spcPts val="600"/>
              </a:spcAft>
              <a:buNone/>
            </a:pPr>
            <a:r>
              <a:rPr lang="en-US" sz="1100" kern="100">
                <a:latin typeface="Aptos"/>
                <a:cs typeface="Times New Roman"/>
              </a:rPr>
              <a:t>P</a:t>
            </a:r>
            <a:r>
              <a:rPr lang="en-US" sz="1100" kern="100">
                <a:latin typeface="Aptos"/>
                <a:ea typeface="+mn-lt"/>
                <a:cs typeface="+mn-lt"/>
              </a:rPr>
              <a:t>rincipal’s Playbook. (n.d.). </a:t>
            </a:r>
            <a:r>
              <a:rPr lang="en-US" sz="1100" i="1" kern="100">
                <a:latin typeface="Aptos"/>
                <a:ea typeface="+mn-lt"/>
                <a:cs typeface="+mn-lt"/>
              </a:rPr>
              <a:t>Instructional leadership teams</a:t>
            </a:r>
            <a:r>
              <a:rPr lang="en-US" sz="1100" kern="100">
                <a:latin typeface="Aptos"/>
                <a:ea typeface="+mn-lt"/>
                <a:cs typeface="+mn-lt"/>
              </a:rPr>
              <a:t>. </a:t>
            </a:r>
            <a:r>
              <a:rPr lang="en-US" sz="1100" kern="100">
                <a:latin typeface="Aptos"/>
                <a:ea typeface="+mn-lt"/>
                <a:cs typeface="+mn-lt"/>
                <a:hlinkClick r:id="rId3">
                  <a:extLst>
                    <a:ext uri="{A12FA001-AC4F-418D-AE19-62706E023703}">
                      <ahyp:hlinkClr xmlns:ahyp="http://schemas.microsoft.com/office/drawing/2018/hyperlinkcolor" val="tx"/>
                    </a:ext>
                  </a:extLst>
                </a:hlinkClick>
              </a:rPr>
              <a:t>https://www.theprincipalsplaybook.com/instructional-leadership/instructional-leadership-teams</a:t>
            </a:r>
            <a:endParaRPr lang="en-US" sz="1100" kern="100">
              <a:latin typeface="Aptos"/>
              <a:ea typeface="+mn-lt"/>
              <a:cs typeface="+mn-lt"/>
              <a:hlinkClick r:id="" action="ppaction://noaction">
                <a:extLst>
                  <a:ext uri="{A12FA001-AC4F-418D-AE19-62706E023703}">
                    <ahyp:hlinkClr xmlns:ahyp="http://schemas.microsoft.com/office/drawing/2018/hyperlinkcolor" val="tx"/>
                  </a:ext>
                </a:extLst>
              </a:hlinkClick>
            </a:endParaRPr>
          </a:p>
          <a:p>
            <a:pPr marL="173736" indent="-630936">
              <a:spcAft>
                <a:spcPts val="600"/>
              </a:spcAft>
              <a:buNone/>
            </a:pPr>
            <a:r>
              <a:rPr lang="en-US" sz="1100" kern="100">
                <a:latin typeface="Aptos"/>
                <a:ea typeface="+mn-lt"/>
                <a:cs typeface="+mn-lt"/>
              </a:rPr>
              <a:t>Reading Rockets. (n.d.). </a:t>
            </a:r>
            <a:r>
              <a:rPr lang="en-US" sz="1100" i="1" kern="100">
                <a:latin typeface="Aptos"/>
                <a:ea typeface="+mn-lt"/>
                <a:cs typeface="+mn-lt"/>
              </a:rPr>
              <a:t>Inclusive classrooms. </a:t>
            </a:r>
            <a:r>
              <a:rPr lang="en-US" sz="1100" u="sng" kern="100">
                <a:latin typeface="Aptos"/>
                <a:ea typeface="+mn-lt"/>
                <a:cs typeface="+mn-lt"/>
                <a:hlinkClick r:id="rId4">
                  <a:extLst>
                    <a:ext uri="{A12FA001-AC4F-418D-AE19-62706E023703}">
                      <ahyp:hlinkClr xmlns:ahyp="http://schemas.microsoft.com/office/drawing/2018/hyperlinkcolor" val="tx"/>
                    </a:ext>
                  </a:extLst>
                </a:hlinkClick>
              </a:rPr>
              <a:t>https://www.readingrockets.org/helping-all-readers/inclusive-classrooms</a:t>
            </a:r>
            <a:endParaRPr lang="en-US" sz="1100" kern="100">
              <a:latin typeface="Aptos"/>
              <a:ea typeface="+mn-lt"/>
              <a:cs typeface="+mn-lt"/>
              <a:hlinkClick r:id="" action="ppaction://noaction">
                <a:extLst>
                  <a:ext uri="{A12FA001-AC4F-418D-AE19-62706E023703}">
                    <ahyp:hlinkClr xmlns:ahyp="http://schemas.microsoft.com/office/drawing/2018/hyperlinkcolor" val="tx"/>
                  </a:ext>
                </a:extLst>
              </a:hlinkClick>
            </a:endParaRPr>
          </a:p>
          <a:p>
            <a:pPr marL="173736" indent="-630936">
              <a:spcAft>
                <a:spcPts val="600"/>
              </a:spcAft>
              <a:buNone/>
            </a:pPr>
            <a:r>
              <a:rPr lang="en-US" sz="1100" kern="100">
                <a:latin typeface="Aptos"/>
                <a:ea typeface="+mn-lt"/>
                <a:cs typeface="+mn-lt"/>
              </a:rPr>
              <a:t>Rouda, R. (2018, March 28). </a:t>
            </a:r>
            <a:r>
              <a:rPr lang="en-US" sz="1100" i="1" kern="100">
                <a:latin typeface="Aptos"/>
                <a:ea typeface="+mn-lt"/>
                <a:cs typeface="+mn-lt"/>
              </a:rPr>
              <a:t>A framework for effective data use in schools</a:t>
            </a:r>
            <a:r>
              <a:rPr lang="en-US" sz="1100" kern="100">
                <a:latin typeface="Aptos"/>
                <a:ea typeface="+mn-lt"/>
                <a:cs typeface="+mn-lt"/>
              </a:rPr>
              <a:t>. Learning for Action. </a:t>
            </a:r>
            <a:r>
              <a:rPr lang="en-US" sz="1100" kern="100">
                <a:latin typeface="Aptos"/>
                <a:ea typeface="+mn-lt"/>
                <a:cs typeface="+mn-lt"/>
                <a:hlinkClick r:id="rId5">
                  <a:extLst>
                    <a:ext uri="{A12FA001-AC4F-418D-AE19-62706E023703}">
                      <ahyp:hlinkClr xmlns:ahyp="http://schemas.microsoft.com/office/drawing/2018/hyperlinkcolor" val="tx"/>
                    </a:ext>
                  </a:extLst>
                </a:hlinkClick>
              </a:rPr>
              <a:t>http://learningforaction.com/lfa-blogpost/data-matters-framework</a:t>
            </a:r>
            <a:endParaRPr lang="en-US" sz="1100" kern="100">
              <a:latin typeface="Aptos"/>
              <a:ea typeface="+mn-lt"/>
              <a:cs typeface="+mn-lt"/>
              <a:hlinkClick r:id="" action="ppaction://noaction">
                <a:extLst>
                  <a:ext uri="{A12FA001-AC4F-418D-AE19-62706E023703}">
                    <ahyp:hlinkClr xmlns:ahyp="http://schemas.microsoft.com/office/drawing/2018/hyperlinkcolor" val="tx"/>
                  </a:ext>
                </a:extLst>
              </a:hlinkClick>
            </a:endParaRPr>
          </a:p>
          <a:p>
            <a:pPr marL="173736" indent="-630936">
              <a:spcAft>
                <a:spcPts val="600"/>
              </a:spcAft>
              <a:buNone/>
            </a:pPr>
            <a:r>
              <a:rPr lang="en-US" sz="1100" kern="100">
                <a:latin typeface="Aptos"/>
                <a:ea typeface="+mn-lt"/>
                <a:cs typeface="+mn-lt"/>
              </a:rPr>
              <a:t>Rubinstein, S.A. (2014). Strengthening partnerships: How communication and collaboration contribute to school improvement. </a:t>
            </a:r>
            <a:r>
              <a:rPr lang="en-US" sz="1100" i="1" kern="100">
                <a:latin typeface="Aptos"/>
                <a:ea typeface="+mn-lt"/>
                <a:cs typeface="+mn-lt"/>
              </a:rPr>
              <a:t>American Educator</a:t>
            </a:r>
            <a:r>
              <a:rPr lang="en-US" sz="1100" kern="100">
                <a:latin typeface="Aptos"/>
                <a:ea typeface="+mn-lt"/>
                <a:cs typeface="+mn-lt"/>
              </a:rPr>
              <a:t>, Winter 2013-2014, 22-28. </a:t>
            </a:r>
            <a:r>
              <a:rPr lang="en-US" sz="1100" kern="100">
                <a:latin typeface="Aptos"/>
                <a:ea typeface="+mn-lt"/>
                <a:cs typeface="+mn-lt"/>
                <a:hlinkClick r:id="rId6">
                  <a:extLst>
                    <a:ext uri="{A12FA001-AC4F-418D-AE19-62706E023703}">
                      <ahyp:hlinkClr xmlns:ahyp="http://schemas.microsoft.com/office/drawing/2018/hyperlinkcolor" val="tx"/>
                    </a:ext>
                  </a:extLst>
                </a:hlinkClick>
              </a:rPr>
              <a:t>https://www.aft.org/sites/default/files/Rubinstein.pdf</a:t>
            </a:r>
            <a:endParaRPr lang="en-US" sz="1100" kern="100">
              <a:latin typeface="Aptos"/>
              <a:ea typeface="+mn-lt"/>
              <a:cs typeface="+mn-lt"/>
              <a:hlinkClick r:id="" action="ppaction://noaction">
                <a:extLst>
                  <a:ext uri="{A12FA001-AC4F-418D-AE19-62706E023703}">
                    <ahyp:hlinkClr xmlns:ahyp="http://schemas.microsoft.com/office/drawing/2018/hyperlinkcolor" val="tx"/>
                  </a:ext>
                </a:extLst>
              </a:hlinkClick>
            </a:endParaRPr>
          </a:p>
          <a:p>
            <a:pPr marL="173736" indent="-630936">
              <a:spcAft>
                <a:spcPts val="600"/>
              </a:spcAft>
              <a:buNone/>
            </a:pPr>
            <a:r>
              <a:rPr lang="en-US" sz="1100" kern="100" err="1">
                <a:latin typeface="Aptos"/>
                <a:ea typeface="+mn-lt"/>
                <a:cs typeface="+mn-lt"/>
              </a:rPr>
              <a:t>Ruckes</a:t>
            </a:r>
            <a:r>
              <a:rPr lang="en-US" sz="1100" kern="100">
                <a:latin typeface="Aptos"/>
                <a:ea typeface="+mn-lt"/>
                <a:cs typeface="+mn-lt"/>
              </a:rPr>
              <a:t>, V. (2021, August 2). </a:t>
            </a:r>
            <a:r>
              <a:rPr lang="en-US" sz="1100" i="1" kern="100">
                <a:latin typeface="Aptos"/>
                <a:ea typeface="+mn-lt"/>
                <a:cs typeface="+mn-lt"/>
              </a:rPr>
              <a:t>Why schools need both horizontal and vertical collaboration</a:t>
            </a:r>
            <a:r>
              <a:rPr lang="en-US" sz="1100" kern="100">
                <a:latin typeface="Aptos"/>
                <a:ea typeface="+mn-lt"/>
                <a:cs typeface="+mn-lt"/>
              </a:rPr>
              <a:t>. We Are Teachers.</a:t>
            </a:r>
            <a:r>
              <a:rPr lang="en-US" sz="1100" b="1" kern="100">
                <a:latin typeface="Aptos"/>
                <a:ea typeface="+mn-lt"/>
                <a:cs typeface="+mn-lt"/>
              </a:rPr>
              <a:t> </a:t>
            </a:r>
            <a:r>
              <a:rPr lang="en-US" sz="1100" u="sng" kern="100">
                <a:latin typeface="Aptos"/>
                <a:ea typeface="+mn-lt"/>
                <a:cs typeface="+mn-lt"/>
                <a:hlinkClick r:id="rId7">
                  <a:extLst>
                    <a:ext uri="{A12FA001-AC4F-418D-AE19-62706E023703}">
                      <ahyp:hlinkClr xmlns:ahyp="http://schemas.microsoft.com/office/drawing/2018/hyperlinkcolor" val="tx"/>
                    </a:ext>
                  </a:extLst>
                </a:hlinkClick>
              </a:rPr>
              <a:t>https://www.weareteachers.com/collaboration-teams/</a:t>
            </a:r>
            <a:r>
              <a:rPr lang="en-US" sz="1100" kern="100">
                <a:latin typeface="Aptos"/>
                <a:ea typeface="+mn-lt"/>
                <a:cs typeface="+mn-lt"/>
              </a:rPr>
              <a:t> </a:t>
            </a:r>
            <a:endParaRPr lang="en-US" sz="1100" kern="100">
              <a:latin typeface="Aptos"/>
              <a:ea typeface="+mn-lt"/>
              <a:cs typeface="+mn-lt"/>
              <a:hlinkClick r:id="" action="ppaction://noaction">
                <a:extLst>
                  <a:ext uri="{A12FA001-AC4F-418D-AE19-62706E023703}">
                    <ahyp:hlinkClr xmlns:ahyp="http://schemas.microsoft.com/office/drawing/2018/hyperlinkcolor" val="tx"/>
                  </a:ext>
                </a:extLst>
              </a:hlinkClick>
            </a:endParaRPr>
          </a:p>
          <a:p>
            <a:pPr marL="173736" indent="-630936">
              <a:spcAft>
                <a:spcPts val="600"/>
              </a:spcAft>
              <a:buNone/>
            </a:pPr>
            <a:r>
              <a:rPr lang="en-US" sz="1100" kern="100">
                <a:latin typeface="Aptos"/>
                <a:ea typeface="+mn-lt"/>
                <a:cs typeface="+mn-lt"/>
              </a:rPr>
              <a:t>Schleifer, D., Rinehart, C., &amp; </a:t>
            </a:r>
            <a:r>
              <a:rPr lang="en-US" sz="1100" kern="100" err="1">
                <a:latin typeface="Aptos"/>
                <a:ea typeface="+mn-lt"/>
                <a:cs typeface="+mn-lt"/>
              </a:rPr>
              <a:t>Yanisch</a:t>
            </a:r>
            <a:r>
              <a:rPr lang="en-US" sz="1100" kern="100">
                <a:latin typeface="Aptos"/>
                <a:ea typeface="+mn-lt"/>
                <a:cs typeface="+mn-lt"/>
              </a:rPr>
              <a:t>, T. (2017). </a:t>
            </a:r>
            <a:r>
              <a:rPr lang="en-US" sz="1100" i="1" kern="100">
                <a:latin typeface="Aptos"/>
                <a:ea typeface="+mn-lt"/>
                <a:cs typeface="+mn-lt"/>
              </a:rPr>
              <a:t>Teacher collaboration in perspective: A guide to research</a:t>
            </a:r>
            <a:r>
              <a:rPr lang="en-US" sz="1100" kern="100">
                <a:latin typeface="Aptos"/>
                <a:ea typeface="+mn-lt"/>
                <a:cs typeface="+mn-lt"/>
              </a:rPr>
              <a:t>. Spencer Foundation, Public Agenda. </a:t>
            </a:r>
            <a:r>
              <a:rPr lang="en-US" sz="1100" kern="100">
                <a:latin typeface="Aptos"/>
                <a:ea typeface="+mn-lt"/>
                <a:cs typeface="+mn-lt"/>
                <a:hlinkClick r:id="rId8">
                  <a:extLst>
                    <a:ext uri="{A12FA001-AC4F-418D-AE19-62706E023703}">
                      <ahyp:hlinkClr xmlns:ahyp="http://schemas.microsoft.com/office/drawing/2018/hyperlinkcolor" val="tx"/>
                    </a:ext>
                  </a:extLst>
                </a:hlinkClick>
              </a:rPr>
              <a:t>https://files.eric.ed.gov/fulltext/ED591332.pdf</a:t>
            </a:r>
            <a:endParaRPr lang="en-US" sz="1100" kern="100">
              <a:latin typeface="Aptos"/>
              <a:ea typeface="+mn-lt"/>
              <a:cs typeface="+mn-lt"/>
              <a:hlinkClick r:id="" action="ppaction://noaction">
                <a:extLst>
                  <a:ext uri="{A12FA001-AC4F-418D-AE19-62706E023703}">
                    <ahyp:hlinkClr xmlns:ahyp="http://schemas.microsoft.com/office/drawing/2018/hyperlinkcolor" val="tx"/>
                  </a:ext>
                </a:extLst>
              </a:hlinkClick>
            </a:endParaRPr>
          </a:p>
          <a:p>
            <a:pPr marL="173736" indent="-630936">
              <a:spcAft>
                <a:spcPts val="600"/>
              </a:spcAft>
              <a:buNone/>
            </a:pPr>
            <a:r>
              <a:rPr lang="en-US" sz="1100" kern="100">
                <a:latin typeface="Aptos"/>
                <a:ea typeface="+mn-lt"/>
                <a:cs typeface="+mn-lt"/>
              </a:rPr>
              <a:t>Seeds for Change. (2018a, April 11). </a:t>
            </a:r>
            <a:r>
              <a:rPr lang="en-US" sz="1100" i="1" kern="100">
                <a:latin typeface="Aptos"/>
                <a:ea typeface="+mn-lt"/>
                <a:cs typeface="+mn-lt"/>
              </a:rPr>
              <a:t>How to do consensus decision making </a:t>
            </a:r>
            <a:r>
              <a:rPr lang="en-US" sz="1100" kern="100">
                <a:latin typeface="Aptos"/>
                <a:ea typeface="+mn-lt"/>
                <a:cs typeface="+mn-lt"/>
              </a:rPr>
              <a:t>[Video]. YouTube. </a:t>
            </a:r>
            <a:r>
              <a:rPr lang="en-US" sz="1100" u="sng" kern="100">
                <a:latin typeface="Aptos"/>
                <a:ea typeface="+mn-lt"/>
                <a:cs typeface="+mn-lt"/>
                <a:hlinkClick r:id="rId9">
                  <a:extLst>
                    <a:ext uri="{A12FA001-AC4F-418D-AE19-62706E023703}">
                      <ahyp:hlinkClr xmlns:ahyp="http://schemas.microsoft.com/office/drawing/2018/hyperlinkcolor" val="tx"/>
                    </a:ext>
                  </a:extLst>
                </a:hlinkClick>
              </a:rPr>
              <a:t>https://www.youtube.com/watch?v=FgjgXIxHmmI</a:t>
            </a:r>
            <a:endParaRPr lang="en-US" sz="1100" kern="100">
              <a:latin typeface="Aptos"/>
              <a:ea typeface="+mn-lt"/>
              <a:cs typeface="+mn-lt"/>
              <a:hlinkClick r:id="" action="ppaction://noaction">
                <a:extLst>
                  <a:ext uri="{A12FA001-AC4F-418D-AE19-62706E023703}">
                    <ahyp:hlinkClr xmlns:ahyp="http://schemas.microsoft.com/office/drawing/2018/hyperlinkcolor" val="tx"/>
                  </a:ext>
                </a:extLst>
              </a:hlinkClick>
            </a:endParaRPr>
          </a:p>
          <a:p>
            <a:pPr marL="173736" indent="-630936">
              <a:spcAft>
                <a:spcPts val="600"/>
              </a:spcAft>
              <a:buNone/>
            </a:pPr>
            <a:r>
              <a:rPr lang="en-US" sz="1100" kern="100">
                <a:latin typeface="Aptos"/>
                <a:ea typeface="+mn-lt"/>
                <a:cs typeface="+mn-lt"/>
              </a:rPr>
              <a:t>Seeds for Change. (2018b, April 11). </a:t>
            </a:r>
            <a:r>
              <a:rPr lang="en-US" sz="1100" i="1" kern="100">
                <a:latin typeface="Aptos"/>
                <a:ea typeface="+mn-lt"/>
                <a:cs typeface="+mn-lt"/>
              </a:rPr>
              <a:t>What is consensus decision making?</a:t>
            </a:r>
            <a:r>
              <a:rPr lang="en-US" sz="1100" kern="100">
                <a:latin typeface="Aptos"/>
                <a:ea typeface="+mn-lt"/>
                <a:cs typeface="+mn-lt"/>
              </a:rPr>
              <a:t> [Video]. YouTube. </a:t>
            </a:r>
            <a:r>
              <a:rPr lang="en-US" sz="1100" kern="100">
                <a:latin typeface="Aptos"/>
                <a:ea typeface="+mn-lt"/>
                <a:cs typeface="+mn-lt"/>
                <a:hlinkClick r:id="rId10">
                  <a:extLst>
                    <a:ext uri="{A12FA001-AC4F-418D-AE19-62706E023703}">
                      <ahyp:hlinkClr xmlns:ahyp="http://schemas.microsoft.com/office/drawing/2018/hyperlinkcolor" val="tx"/>
                    </a:ext>
                  </a:extLst>
                </a:hlinkClick>
              </a:rPr>
              <a:t>https://www.youtube.com/watch?v=OYMgLi1WrNg</a:t>
            </a:r>
            <a:endParaRPr lang="en-US" sz="1100" kern="100">
              <a:latin typeface="Aptos"/>
              <a:ea typeface="+mn-lt"/>
              <a:cs typeface="+mn-lt"/>
              <a:hlinkClick r:id="" action="ppaction://noaction">
                <a:extLst>
                  <a:ext uri="{A12FA001-AC4F-418D-AE19-62706E023703}">
                    <ahyp:hlinkClr xmlns:ahyp="http://schemas.microsoft.com/office/drawing/2018/hyperlinkcolor" val="tx"/>
                  </a:ext>
                </a:extLst>
              </a:hlinkClick>
            </a:endParaRPr>
          </a:p>
          <a:p>
            <a:pPr marL="173736" indent="-630936">
              <a:spcAft>
                <a:spcPts val="600"/>
              </a:spcAft>
              <a:buNone/>
            </a:pPr>
            <a:r>
              <a:rPr lang="en-US" sz="1100">
                <a:latin typeface="Aptos"/>
                <a:ea typeface="Aptos" panose="020B0004020202020204" pitchFamily="34" charset="0"/>
                <a:cs typeface="Times New Roman"/>
              </a:rPr>
              <a:t>S</a:t>
            </a:r>
            <a:r>
              <a:rPr lang="en-US" sz="1100">
                <a:latin typeface="Aptos"/>
                <a:ea typeface="+mn-lt"/>
                <a:cs typeface="+mn-lt"/>
              </a:rPr>
              <a:t>eeds for Change. (2020a). </a:t>
            </a:r>
            <a:r>
              <a:rPr lang="en-US" sz="1100" i="1">
                <a:latin typeface="Aptos"/>
                <a:ea typeface="+mn-lt"/>
                <a:cs typeface="+mn-lt"/>
              </a:rPr>
              <a:t>Short guide to consensus decision making.</a:t>
            </a:r>
            <a:r>
              <a:rPr lang="en-US" sz="1100">
                <a:latin typeface="Aptos"/>
                <a:ea typeface="+mn-lt"/>
                <a:cs typeface="+mn-lt"/>
              </a:rPr>
              <a:t> </a:t>
            </a:r>
            <a:r>
              <a:rPr lang="en-US" sz="1100">
                <a:latin typeface="Aptos"/>
                <a:ea typeface="+mn-lt"/>
                <a:cs typeface="+mn-lt"/>
                <a:hlinkClick r:id="rId11">
                  <a:extLst>
                    <a:ext uri="{A12FA001-AC4F-418D-AE19-62706E023703}">
                      <ahyp:hlinkClr xmlns:ahyp="http://schemas.microsoft.com/office/drawing/2018/hyperlinkcolor" val="tx"/>
                    </a:ext>
                  </a:extLst>
                </a:hlinkClick>
              </a:rPr>
              <a:t>http://www.seedsforchange.org.uk/shortconsensus</a:t>
            </a:r>
            <a:r>
              <a:rPr lang="en-US" sz="1100">
                <a:latin typeface="Aptos"/>
                <a:ea typeface="+mn-lt"/>
                <a:cs typeface="+mn-lt"/>
              </a:rPr>
              <a:t> </a:t>
            </a:r>
            <a:endParaRPr lang="en-US" sz="1100">
              <a:latin typeface="Aptos"/>
              <a:ea typeface="Calibri"/>
              <a:cs typeface="Calibri"/>
            </a:endParaRPr>
          </a:p>
          <a:p>
            <a:pPr marL="173736" indent="-630936">
              <a:spcAft>
                <a:spcPts val="600"/>
              </a:spcAft>
              <a:buNone/>
            </a:pPr>
            <a:r>
              <a:rPr lang="en-US" sz="1100">
                <a:latin typeface="Aptos"/>
                <a:ea typeface="+mn-lt"/>
                <a:cs typeface="+mn-lt"/>
              </a:rPr>
              <a:t>Seeds for Change. (2020b). </a:t>
            </a:r>
            <a:r>
              <a:rPr lang="en-US" sz="1100" i="1">
                <a:latin typeface="Aptos"/>
                <a:ea typeface="+mn-lt"/>
                <a:cs typeface="+mn-lt"/>
              </a:rPr>
              <a:t>Introduction to consensus decision making.</a:t>
            </a:r>
            <a:r>
              <a:rPr lang="en-US" sz="1100">
                <a:latin typeface="Aptos"/>
                <a:ea typeface="+mn-lt"/>
                <a:cs typeface="+mn-lt"/>
              </a:rPr>
              <a:t> </a:t>
            </a:r>
            <a:r>
              <a:rPr lang="en-US" sz="1100">
                <a:latin typeface="Aptos"/>
                <a:ea typeface="+mn-lt"/>
                <a:cs typeface="+mn-lt"/>
                <a:hlinkClick r:id="rId12">
                  <a:extLst>
                    <a:ext uri="{A12FA001-AC4F-418D-AE19-62706E023703}">
                      <ahyp:hlinkClr xmlns:ahyp="http://schemas.microsoft.com/office/drawing/2018/hyperlinkcolor" val="tx"/>
                    </a:ext>
                  </a:extLst>
                </a:hlinkClick>
              </a:rPr>
              <a:t>https://seedsforchange.org.uk/downloads/shortconsensus.pdf</a:t>
            </a:r>
            <a:r>
              <a:rPr lang="en-US" sz="1100">
                <a:latin typeface="Aptos"/>
                <a:ea typeface="+mn-lt"/>
                <a:cs typeface="+mn-lt"/>
              </a:rPr>
              <a:t> </a:t>
            </a:r>
          </a:p>
          <a:p>
            <a:pPr marL="173736" indent="-630936">
              <a:spcAft>
                <a:spcPts val="600"/>
              </a:spcAft>
              <a:buNone/>
            </a:pPr>
            <a:endParaRPr lang="en-US" sz="1100" kern="100">
              <a:latin typeface="Calibri"/>
              <a:ea typeface="Calibri"/>
              <a:cs typeface="Times New Roman"/>
            </a:endParaRPr>
          </a:p>
          <a:p>
            <a:pPr marL="173736" indent="-630936">
              <a:spcAft>
                <a:spcPts val="600"/>
              </a:spcAft>
              <a:buNone/>
            </a:pPr>
            <a:endParaRPr lang="en-US">
              <a:latin typeface="Calibri"/>
              <a:ea typeface="Calibri"/>
              <a:cs typeface="Calibri"/>
            </a:endParaRPr>
          </a:p>
        </p:txBody>
      </p:sp>
    </p:spTree>
    <p:extLst>
      <p:ext uri="{BB962C8B-B14F-4D97-AF65-F5344CB8AC3E}">
        <p14:creationId xmlns:p14="http://schemas.microsoft.com/office/powerpoint/2010/main" val="249590653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857">
          <a:extLst>
            <a:ext uri="{FF2B5EF4-FFF2-40B4-BE49-F238E27FC236}">
              <a16:creationId xmlns:a16="http://schemas.microsoft.com/office/drawing/2014/main" id="{1C9D44BC-8A8A-2E17-FC1E-01810E33B4CF}"/>
            </a:ext>
          </a:extLst>
        </p:cNvPr>
        <p:cNvGrpSpPr/>
        <p:nvPr/>
      </p:nvGrpSpPr>
      <p:grpSpPr>
        <a:xfrm>
          <a:off x="0" y="0"/>
          <a:ext cx="0" cy="0"/>
          <a:chOff x="0" y="0"/>
          <a:chExt cx="0" cy="0"/>
        </a:xfrm>
      </p:grpSpPr>
      <p:sp>
        <p:nvSpPr>
          <p:cNvPr id="3" name="Google Shape;860;p86">
            <a:extLst>
              <a:ext uri="{FF2B5EF4-FFF2-40B4-BE49-F238E27FC236}">
                <a16:creationId xmlns:a16="http://schemas.microsoft.com/office/drawing/2014/main" id="{5760D856-0B06-9BFA-3E76-AFFF3EA44140}"/>
              </a:ext>
            </a:extLst>
          </p:cNvPr>
          <p:cNvSpPr txBox="1">
            <a:spLocks noGrp="1"/>
          </p:cNvSpPr>
          <p:nvPr>
            <p:ph type="title" idx="4294967295"/>
          </p:nvPr>
        </p:nvSpPr>
        <p:spPr>
          <a:xfrm>
            <a:off x="628650" y="134276"/>
            <a:ext cx="7886700" cy="592700"/>
          </a:xfrm>
          <a:prstGeom prst="rect">
            <a:avLst/>
          </a:prstGeom>
          <a:noFill/>
          <a:ln>
            <a:noFill/>
            <a:prstDash/>
          </a:ln>
          <a:effectLst/>
        </p:spPr>
        <p:txBody>
          <a:bodyPr rot="0" spcFirstLastPara="1" vertOverflow="overflow" horzOverflow="overflow" vert="horz" wrap="square" lIns="0" tIns="0" rIns="0" bIns="0" numCol="1" spcCol="0" rtlCol="0" fromWordArt="0" anchor="b" anchorCtr="0" forceAA="0" compatLnSpc="1">
            <a:prstTxWarp prst="textNoShape">
              <a:avLst/>
            </a:prstTxWarp>
            <a:noAutofit/>
          </a:bodyPr>
          <a:lstStyle>
            <a:lvl1pPr algn="l" defTabSz="685800" rtl="0" eaLnBrk="1" latinLnBrk="0" hangingPunct="1">
              <a:lnSpc>
                <a:spcPct val="100000"/>
              </a:lnSpc>
              <a:spcBef>
                <a:spcPct val="0"/>
              </a:spcBef>
              <a:buNone/>
              <a:defRPr sz="3300" b="1" kern="1200">
                <a:solidFill>
                  <a:schemeClr val="tx1"/>
                </a:solidFill>
                <a:latin typeface="Aptos" panose="020B0004020202020204" pitchFamily="34" charset="0"/>
                <a:ea typeface="+mj-ea"/>
                <a:cs typeface="+mj-cs"/>
              </a:defRPr>
            </a:lvl1pPr>
          </a:lstStyle>
          <a:p>
            <a:pPr marL="0" marR="0" lvl="0" indent="0" algn="ctr" defTabSz="685800" rtl="0" eaLnBrk="1" fontAlgn="auto" latinLnBrk="0" hangingPunct="1">
              <a:lnSpc>
                <a:spcPct val="90000"/>
              </a:lnSpc>
              <a:spcBef>
                <a:spcPts val="0"/>
              </a:spcBef>
              <a:spcAft>
                <a:spcPts val="0"/>
              </a:spcAft>
              <a:buClr>
                <a:schemeClr val="dk1"/>
              </a:buClr>
              <a:buSzPts val="3200"/>
              <a:buFontTx/>
              <a:buNone/>
              <a:tabLst/>
              <a:defRPr/>
            </a:pPr>
            <a:r>
              <a:rPr kumimoji="0" lang="en-US" sz="2600" b="0" i="0" u="none" strike="noStrike" kern="1200" cap="none" spc="0" normalizeH="0" baseline="0" noProof="0">
                <a:ln>
                  <a:noFill/>
                </a:ln>
                <a:solidFill>
                  <a:schemeClr val="tx1"/>
                </a:solidFill>
                <a:effectLst/>
                <a:uLnTx/>
                <a:uFillTx/>
                <a:latin typeface="Aptos" panose="020B0004020202020204" pitchFamily="34" charset="0"/>
                <a:ea typeface="+mj-ea"/>
                <a:cs typeface="+mj-cs"/>
                <a:sym typeface="Arial"/>
              </a:rPr>
              <a:t>References, Page 9</a:t>
            </a:r>
          </a:p>
        </p:txBody>
      </p:sp>
      <p:sp>
        <p:nvSpPr>
          <p:cNvPr id="859" name="Google Shape;859;g26eb7c63b8d_0_13">
            <a:extLst>
              <a:ext uri="{FF2B5EF4-FFF2-40B4-BE49-F238E27FC236}">
                <a16:creationId xmlns:a16="http://schemas.microsoft.com/office/drawing/2014/main" id="{D7FF4D77-1BA1-AC50-9A78-7271E3111E48}"/>
              </a:ext>
            </a:extLst>
          </p:cNvPr>
          <p:cNvSpPr txBox="1">
            <a:spLocks noGrp="1"/>
          </p:cNvSpPr>
          <p:nvPr>
            <p:ph type="body" idx="4294967295"/>
          </p:nvPr>
        </p:nvSpPr>
        <p:spPr>
          <a:xfrm>
            <a:off x="402336" y="719596"/>
            <a:ext cx="8048978" cy="3904778"/>
          </a:xfrm>
          <a:prstGeom prst="rect">
            <a:avLst/>
          </a:prstGeom>
          <a:noFill/>
          <a:ln>
            <a:noFill/>
          </a:ln>
        </p:spPr>
        <p:txBody>
          <a:bodyPr spcFirstLastPara="1" vert="horz" wrap="square" lIns="68569" tIns="34275" rIns="68569" bIns="34275" rtlCol="0" anchor="t" anchorCtr="0">
            <a:noAutofit/>
          </a:bodyPr>
          <a:lstStyle/>
          <a:p>
            <a:pPr marL="173736" indent="-630936">
              <a:spcAft>
                <a:spcPts val="600"/>
              </a:spcAft>
              <a:buNone/>
            </a:pPr>
            <a:r>
              <a:rPr lang="en-US" sz="1100">
                <a:latin typeface="Aptos"/>
                <a:ea typeface="+mn-lt"/>
                <a:cs typeface="+mn-lt"/>
              </a:rPr>
              <a:t>Seeds for Change. (2020c). </a:t>
            </a:r>
            <a:r>
              <a:rPr lang="en-US" sz="1100" i="1">
                <a:latin typeface="Aptos"/>
                <a:ea typeface="+mn-lt"/>
                <a:cs typeface="+mn-lt"/>
              </a:rPr>
              <a:t>Consensus decision-making: A short guide.</a:t>
            </a:r>
            <a:r>
              <a:rPr lang="en-US" sz="1100">
                <a:latin typeface="Aptos"/>
                <a:ea typeface="+mn-lt"/>
                <a:cs typeface="+mn-lt"/>
              </a:rPr>
              <a:t> </a:t>
            </a:r>
            <a:r>
              <a:rPr lang="en-US" sz="1100">
                <a:latin typeface="Aptos"/>
                <a:ea typeface="+mn-lt"/>
                <a:cs typeface="+mn-lt"/>
                <a:hlinkClick r:id="rId3">
                  <a:extLst>
                    <a:ext uri="{A12FA001-AC4F-418D-AE19-62706E023703}">
                      <ahyp:hlinkClr xmlns:ahyp="http://schemas.microsoft.com/office/drawing/2018/hyperlinkcolor" val="tx"/>
                    </a:ext>
                  </a:extLst>
                </a:hlinkClick>
              </a:rPr>
              <a:t>https://seedsforchange.org.uk/shortconsensus#why</a:t>
            </a:r>
            <a:r>
              <a:rPr lang="en-US" sz="1100">
                <a:latin typeface="Aptos"/>
                <a:ea typeface="+mn-lt"/>
                <a:cs typeface="+mn-lt"/>
              </a:rPr>
              <a:t> </a:t>
            </a:r>
          </a:p>
          <a:p>
            <a:pPr marL="173736" indent="-630936">
              <a:spcAft>
                <a:spcPts val="600"/>
              </a:spcAft>
              <a:buNone/>
            </a:pPr>
            <a:r>
              <a:rPr lang="en-US" sz="1100">
                <a:latin typeface="Aptos"/>
                <a:ea typeface="+mn-lt"/>
                <a:cs typeface="+mn-lt"/>
              </a:rPr>
              <a:t>Senn, G., McMurtrie, D., &amp; Coleman, B. (2019). Collaboration in the middle: Teachers in interdisciplinary planning. </a:t>
            </a:r>
            <a:r>
              <a:rPr lang="en-US" sz="1100" i="1">
                <a:latin typeface="Aptos"/>
                <a:ea typeface="+mn-lt"/>
                <a:cs typeface="+mn-lt"/>
              </a:rPr>
              <a:t>Current Issues in Middle Level Education, 24</a:t>
            </a:r>
            <a:r>
              <a:rPr lang="en-US" sz="1100">
                <a:latin typeface="Aptos"/>
                <a:ea typeface="+mn-lt"/>
                <a:cs typeface="+mn-lt"/>
              </a:rPr>
              <a:t>(1), Article 6.  </a:t>
            </a:r>
            <a:r>
              <a:rPr lang="en-US" sz="1100">
                <a:latin typeface="Aptos"/>
                <a:ea typeface="+mn-lt"/>
                <a:cs typeface="+mn-lt"/>
                <a:hlinkClick r:id="rId4">
                  <a:extLst>
                    <a:ext uri="{A12FA001-AC4F-418D-AE19-62706E023703}">
                      <ahyp:hlinkClr xmlns:ahyp="http://schemas.microsoft.com/office/drawing/2018/hyperlinkcolor" val="tx"/>
                    </a:ext>
                  </a:extLst>
                </a:hlinkClick>
              </a:rPr>
              <a:t>https://files.eric.ed.gov/fulltext/EJ1204875.pdf</a:t>
            </a:r>
            <a:r>
              <a:rPr lang="en-US" sz="1100">
                <a:latin typeface="Aptos"/>
                <a:ea typeface="+mn-lt"/>
                <a:cs typeface="+mn-lt"/>
              </a:rPr>
              <a:t> </a:t>
            </a:r>
          </a:p>
          <a:p>
            <a:pPr marL="173736" indent="-630936">
              <a:spcAft>
                <a:spcPts val="600"/>
              </a:spcAft>
              <a:buNone/>
            </a:pPr>
            <a:r>
              <a:rPr lang="en-US" sz="1100">
                <a:latin typeface="Aptos"/>
                <a:ea typeface="+mn-lt"/>
                <a:cs typeface="+mn-lt"/>
              </a:rPr>
              <a:t>Shero, P. (2017, December 4). </a:t>
            </a:r>
            <a:r>
              <a:rPr lang="en-US" sz="1100" i="1">
                <a:latin typeface="Aptos"/>
                <a:ea typeface="+mn-lt"/>
                <a:cs typeface="+mn-lt"/>
              </a:rPr>
              <a:t>3 reasons team members need roles.</a:t>
            </a:r>
            <a:r>
              <a:rPr lang="en-US" sz="1100">
                <a:latin typeface="Aptos"/>
                <a:ea typeface="+mn-lt"/>
                <a:cs typeface="+mn-lt"/>
              </a:rPr>
              <a:t> Masterminds Leadership. </a:t>
            </a:r>
            <a:r>
              <a:rPr lang="en-US" sz="1100">
                <a:latin typeface="Aptos"/>
                <a:ea typeface="+mn-lt"/>
                <a:cs typeface="+mn-lt"/>
                <a:hlinkClick r:id="rId5">
                  <a:extLst>
                    <a:ext uri="{A12FA001-AC4F-418D-AE19-62706E023703}">
                      <ahyp:hlinkClr xmlns:ahyp="http://schemas.microsoft.com/office/drawing/2018/hyperlinkcolor" val="tx"/>
                    </a:ext>
                  </a:extLst>
                </a:hlinkClick>
              </a:rPr>
              <a:t>https://mastermindsleadership.com/development-blog/team-members-roles/</a:t>
            </a:r>
            <a:r>
              <a:rPr lang="en-US" sz="1100">
                <a:latin typeface="Aptos"/>
                <a:ea typeface="+mn-lt"/>
                <a:cs typeface="+mn-lt"/>
              </a:rPr>
              <a:t> </a:t>
            </a:r>
          </a:p>
          <a:p>
            <a:pPr marL="173736" indent="-630936">
              <a:spcAft>
                <a:spcPts val="600"/>
              </a:spcAft>
              <a:buNone/>
            </a:pPr>
            <a:r>
              <a:rPr lang="en-US" sz="1100">
                <a:latin typeface="Aptos"/>
                <a:ea typeface="+mn-lt"/>
                <a:cs typeface="+mn-lt"/>
              </a:rPr>
              <a:t>Sinek, S. (2023, August 4). </a:t>
            </a:r>
            <a:r>
              <a:rPr lang="en-US" sz="1100" i="1">
                <a:latin typeface="Aptos"/>
                <a:ea typeface="+mn-lt"/>
                <a:cs typeface="+mn-lt"/>
              </a:rPr>
              <a:t>How do we actually build trust in our teams?</a:t>
            </a:r>
            <a:r>
              <a:rPr lang="en-US" sz="1100">
                <a:latin typeface="Aptos"/>
                <a:ea typeface="+mn-lt"/>
                <a:cs typeface="+mn-lt"/>
              </a:rPr>
              <a:t> [Video]. YouTube. </a:t>
            </a:r>
            <a:r>
              <a:rPr lang="en-US" sz="1100">
                <a:latin typeface="Aptos"/>
                <a:ea typeface="+mn-lt"/>
                <a:cs typeface="+mn-lt"/>
                <a:hlinkClick r:id="rId6">
                  <a:extLst>
                    <a:ext uri="{A12FA001-AC4F-418D-AE19-62706E023703}">
                      <ahyp:hlinkClr xmlns:ahyp="http://schemas.microsoft.com/office/drawing/2018/hyperlinkcolor" val="tx"/>
                    </a:ext>
                  </a:extLst>
                </a:hlinkClick>
              </a:rPr>
              <a:t>https://www.youtube.com/watch?v=08RU6oiFTdg</a:t>
            </a:r>
            <a:r>
              <a:rPr lang="en-US" sz="1100">
                <a:latin typeface="Aptos"/>
                <a:ea typeface="+mn-lt"/>
                <a:cs typeface="+mn-lt"/>
              </a:rPr>
              <a:t> </a:t>
            </a:r>
          </a:p>
          <a:p>
            <a:pPr marL="173736" indent="-630936">
              <a:spcAft>
                <a:spcPts val="600"/>
              </a:spcAft>
              <a:buNone/>
            </a:pPr>
            <a:r>
              <a:rPr lang="en-US" sz="1100" err="1">
                <a:latin typeface="Aptos"/>
                <a:ea typeface="+mn-lt"/>
                <a:cs typeface="+mn-lt"/>
              </a:rPr>
              <a:t>SkyHealth</a:t>
            </a:r>
            <a:r>
              <a:rPr lang="en-US" sz="1100">
                <a:latin typeface="Aptos"/>
                <a:ea typeface="+mn-lt"/>
                <a:cs typeface="+mn-lt"/>
              </a:rPr>
              <a:t> Learning Academy (2025, January 3). </a:t>
            </a:r>
            <a:r>
              <a:rPr lang="en-US" sz="1100" i="1">
                <a:latin typeface="Aptos"/>
                <a:ea typeface="+mn-lt"/>
                <a:cs typeface="+mn-lt"/>
              </a:rPr>
              <a:t>How to build cohesive teams as a new leader: A step by step guide.</a:t>
            </a:r>
            <a:r>
              <a:rPr lang="en-US" sz="1100">
                <a:latin typeface="Aptos"/>
                <a:ea typeface="+mn-lt"/>
                <a:cs typeface="+mn-lt"/>
              </a:rPr>
              <a:t> [Video]. YouTube. </a:t>
            </a:r>
            <a:r>
              <a:rPr lang="en-US" sz="1100">
                <a:latin typeface="Aptos"/>
                <a:ea typeface="+mn-lt"/>
                <a:cs typeface="+mn-lt"/>
                <a:hlinkClick r:id="rId7">
                  <a:extLst>
                    <a:ext uri="{A12FA001-AC4F-418D-AE19-62706E023703}">
                      <ahyp:hlinkClr xmlns:ahyp="http://schemas.microsoft.com/office/drawing/2018/hyperlinkcolor" val="tx"/>
                    </a:ext>
                  </a:extLst>
                </a:hlinkClick>
              </a:rPr>
              <a:t>https://youtu.be/sIOqw9-8-w8</a:t>
            </a:r>
            <a:r>
              <a:rPr lang="en-US" sz="1100">
                <a:latin typeface="Aptos"/>
                <a:ea typeface="+mn-lt"/>
                <a:cs typeface="+mn-lt"/>
              </a:rPr>
              <a:t> </a:t>
            </a:r>
          </a:p>
          <a:p>
            <a:pPr marL="173736" indent="-630936">
              <a:spcAft>
                <a:spcPts val="600"/>
              </a:spcAft>
              <a:buNone/>
            </a:pPr>
            <a:r>
              <a:rPr lang="en-US" sz="1100">
                <a:latin typeface="Aptos"/>
                <a:ea typeface="Calibri"/>
                <a:cs typeface="Calibri"/>
              </a:rPr>
              <a:t>S</a:t>
            </a:r>
            <a:r>
              <a:rPr lang="en-US" sz="1100">
                <a:latin typeface="Aptos"/>
                <a:ea typeface="+mn-lt"/>
                <a:cs typeface="+mn-lt"/>
              </a:rPr>
              <a:t>loper, C., Grift, G., &amp; Muhammad, A. (2021). </a:t>
            </a:r>
            <a:r>
              <a:rPr lang="en-US" sz="1100" i="1">
                <a:latin typeface="Aptos"/>
                <a:ea typeface="+mn-lt"/>
                <a:cs typeface="+mn-lt"/>
              </a:rPr>
              <a:t>Collaborative teams that work: The definitive guide to cycles of learning in a PLC. </a:t>
            </a:r>
            <a:r>
              <a:rPr lang="en-US" sz="1100">
                <a:latin typeface="Aptos"/>
                <a:ea typeface="+mn-lt"/>
                <a:cs typeface="+mn-lt"/>
              </a:rPr>
              <a:t>Solution Tree Press.</a:t>
            </a:r>
          </a:p>
          <a:p>
            <a:pPr marL="173736" indent="-630936">
              <a:spcAft>
                <a:spcPts val="600"/>
              </a:spcAft>
              <a:buNone/>
            </a:pPr>
            <a:r>
              <a:rPr lang="en-US" sz="1100" kern="100">
                <a:latin typeface="Aptos"/>
                <a:ea typeface="+mn-lt"/>
                <a:cs typeface="+mn-lt"/>
              </a:rPr>
              <a:t>Solone, C. J., Thornton, B. E., Chiappe, J. C., Perez, C., Rearick, M. K., &amp; Falvey, M. A. (2020). Creating collaborative schools in the </a:t>
            </a:r>
            <a:r>
              <a:rPr lang="en-US" sz="1100" kern="100" err="1">
                <a:latin typeface="Aptos"/>
                <a:ea typeface="+mn-lt"/>
                <a:cs typeface="+mn-lt"/>
              </a:rPr>
              <a:t>UnitedStates</a:t>
            </a:r>
            <a:r>
              <a:rPr lang="en-US" sz="1100" kern="100">
                <a:latin typeface="Aptos"/>
                <a:ea typeface="+mn-lt"/>
                <a:cs typeface="+mn-lt"/>
              </a:rPr>
              <a:t>: A review of best practices. </a:t>
            </a:r>
            <a:r>
              <a:rPr lang="en-US" sz="1100" i="1" kern="100">
                <a:latin typeface="Aptos"/>
                <a:ea typeface="+mn-lt"/>
                <a:cs typeface="+mn-lt"/>
              </a:rPr>
              <a:t>International Electronic Journal of Elementary Education, 12</a:t>
            </a:r>
            <a:r>
              <a:rPr lang="en-US" sz="1100" kern="100">
                <a:latin typeface="Aptos"/>
                <a:ea typeface="+mn-lt"/>
                <a:cs typeface="+mn-lt"/>
              </a:rPr>
              <a:t>(3), 283–292.https://doi.org/10.26822/iejee.2020358222</a:t>
            </a:r>
          </a:p>
          <a:p>
            <a:pPr marL="173736" indent="-630936">
              <a:spcAft>
                <a:spcPts val="600"/>
              </a:spcAft>
              <a:buNone/>
            </a:pPr>
            <a:r>
              <a:rPr lang="en-US" sz="1100" kern="100">
                <a:latin typeface="Aptos"/>
                <a:ea typeface="Calibri"/>
                <a:cs typeface="Times New Roman"/>
              </a:rPr>
              <a:t>S</a:t>
            </a:r>
            <a:r>
              <a:rPr lang="en" sz="1100" kern="100">
                <a:latin typeface="Aptos"/>
                <a:ea typeface="+mn-lt"/>
                <a:cs typeface="+mn-lt"/>
              </a:rPr>
              <a:t>tanfordSCOPE. (2018, March 20). </a:t>
            </a:r>
            <a:r>
              <a:rPr lang="en" sz="1100" i="1" kern="100">
                <a:latin typeface="Aptos"/>
                <a:ea typeface="+mn-lt"/>
                <a:cs typeface="+mn-lt"/>
              </a:rPr>
              <a:t>Time matters: Teacher collaboration for learning and leading</a:t>
            </a:r>
            <a:r>
              <a:rPr lang="en" sz="1100" kern="100">
                <a:latin typeface="Aptos"/>
                <a:ea typeface="+mn-lt"/>
                <a:cs typeface="+mn-lt"/>
              </a:rPr>
              <a:t> [Video]. YouTube. </a:t>
            </a:r>
            <a:r>
              <a:rPr lang="en" sz="1100" kern="100">
                <a:latin typeface="Aptos"/>
                <a:ea typeface="+mn-lt"/>
                <a:cs typeface="+mn-lt"/>
                <a:hlinkClick r:id="rId8">
                  <a:extLst>
                    <a:ext uri="{A12FA001-AC4F-418D-AE19-62706E023703}">
                      <ahyp:hlinkClr xmlns:ahyp="http://schemas.microsoft.com/office/drawing/2018/hyperlinkcolor" val="tx"/>
                    </a:ext>
                  </a:extLst>
                </a:hlinkClick>
              </a:rPr>
              <a:t>https://www.youtube.com/watch?v=Ex1zfl-MsDk</a:t>
            </a:r>
            <a:endParaRPr lang="en-US" sz="1100" kern="100">
              <a:latin typeface="Aptos"/>
              <a:ea typeface="+mn-lt"/>
              <a:cs typeface="+mn-lt"/>
            </a:endParaRPr>
          </a:p>
          <a:p>
            <a:pPr marL="173736" indent="-630936">
              <a:spcAft>
                <a:spcPts val="600"/>
              </a:spcAft>
              <a:buNone/>
            </a:pPr>
            <a:r>
              <a:rPr lang="en-US" sz="1100" kern="100">
                <a:latin typeface="Aptos"/>
                <a:ea typeface="+mn-lt"/>
                <a:cs typeface="+mn-lt"/>
              </a:rPr>
              <a:t>Tallman</a:t>
            </a:r>
            <a:r>
              <a:rPr lang="en-US" sz="1100" kern="100">
                <a:effectLst/>
                <a:latin typeface="Aptos"/>
                <a:ea typeface="+mn-lt"/>
                <a:cs typeface="+mn-lt"/>
              </a:rPr>
              <a:t>, </a:t>
            </a:r>
            <a:r>
              <a:rPr lang="en-US" sz="1100" kern="100">
                <a:latin typeface="Aptos"/>
                <a:ea typeface="+mn-lt"/>
                <a:cs typeface="+mn-lt"/>
              </a:rPr>
              <a:t>T</a:t>
            </a:r>
            <a:r>
              <a:rPr lang="en-US" sz="1100" kern="100">
                <a:effectLst/>
                <a:latin typeface="Aptos"/>
                <a:ea typeface="+mn-lt"/>
                <a:cs typeface="+mn-lt"/>
              </a:rPr>
              <a:t>.</a:t>
            </a:r>
            <a:r>
              <a:rPr lang="en-US" sz="1100" kern="100">
                <a:latin typeface="Aptos"/>
                <a:ea typeface="+mn-lt"/>
                <a:cs typeface="+mn-lt"/>
              </a:rPr>
              <a:t> (2020</a:t>
            </a:r>
            <a:r>
              <a:rPr lang="en-US" sz="1100" kern="100">
                <a:effectLst/>
                <a:latin typeface="Aptos"/>
                <a:ea typeface="+mn-lt"/>
                <a:cs typeface="+mn-lt"/>
              </a:rPr>
              <a:t>, </a:t>
            </a:r>
            <a:r>
              <a:rPr lang="en-US" sz="1100" kern="100">
                <a:latin typeface="Aptos"/>
                <a:ea typeface="+mn-lt"/>
                <a:cs typeface="+mn-lt"/>
              </a:rPr>
              <a:t>July 23). How teachers experience collaboration</a:t>
            </a:r>
            <a:r>
              <a:rPr lang="en-US" sz="1100" kern="100">
                <a:effectLst/>
                <a:latin typeface="Aptos"/>
                <a:ea typeface="+mn-lt"/>
                <a:cs typeface="+mn-lt"/>
              </a:rPr>
              <a:t>. </a:t>
            </a:r>
            <a:r>
              <a:rPr lang="en-US" sz="1100" i="1" kern="100">
                <a:latin typeface="Aptos"/>
                <a:ea typeface="+mn-lt"/>
                <a:cs typeface="+mn-lt"/>
              </a:rPr>
              <a:t>Journal of Education</a:t>
            </a:r>
            <a:r>
              <a:rPr lang="en-US" sz="1100" i="1" kern="100">
                <a:effectLst/>
                <a:latin typeface="Aptos"/>
                <a:ea typeface="+mn-lt"/>
                <a:cs typeface="+mn-lt"/>
              </a:rPr>
              <a:t>,</a:t>
            </a:r>
            <a:r>
              <a:rPr lang="en-US" sz="1100" kern="100">
                <a:effectLst/>
                <a:latin typeface="Aptos"/>
                <a:ea typeface="+mn-lt"/>
                <a:cs typeface="+mn-lt"/>
              </a:rPr>
              <a:t> </a:t>
            </a:r>
            <a:r>
              <a:rPr lang="en-US" sz="1100" kern="100">
                <a:latin typeface="Aptos"/>
                <a:ea typeface="+mn-lt"/>
                <a:cs typeface="+mn-lt"/>
              </a:rPr>
              <a:t>201(3). </a:t>
            </a:r>
            <a:r>
              <a:rPr lang="en-US" sz="1100" kern="100">
                <a:latin typeface="Aptos"/>
                <a:ea typeface="+mn-lt"/>
                <a:cs typeface="+mn-lt"/>
                <a:hlinkClick r:id="rId9">
                  <a:extLst>
                    <a:ext uri="{A12FA001-AC4F-418D-AE19-62706E023703}">
                      <ahyp:hlinkClr xmlns:ahyp="http://schemas.microsoft.com/office/drawing/2018/hyperlinkcolor" val="tx"/>
                    </a:ext>
                  </a:extLst>
                </a:hlinkClick>
              </a:rPr>
              <a:t>https://journals.sagepub</a:t>
            </a:r>
            <a:r>
              <a:rPr lang="en-US" sz="1100" kern="100">
                <a:effectLst/>
                <a:latin typeface="Aptos"/>
                <a:ea typeface="+mn-lt"/>
                <a:cs typeface="+mn-lt"/>
                <a:hlinkClick r:id="rId9">
                  <a:extLst>
                    <a:ext uri="{A12FA001-AC4F-418D-AE19-62706E023703}">
                      <ahyp:hlinkClr xmlns:ahyp="http://schemas.microsoft.com/office/drawing/2018/hyperlinkcolor" val="tx"/>
                    </a:ext>
                  </a:extLst>
                </a:hlinkClick>
              </a:rPr>
              <a:t>.</a:t>
            </a:r>
            <a:r>
              <a:rPr lang="en-US" sz="1100" kern="100">
                <a:latin typeface="Aptos"/>
                <a:ea typeface="+mn-lt"/>
                <a:cs typeface="+mn-lt"/>
                <a:hlinkClick r:id="rId9">
                  <a:extLst>
                    <a:ext uri="{A12FA001-AC4F-418D-AE19-62706E023703}">
                      <ahyp:hlinkClr xmlns:ahyp="http://schemas.microsoft.com/office/drawing/2018/hyperlinkcolor" val="tx"/>
                    </a:ext>
                  </a:extLst>
                </a:hlinkClick>
              </a:rPr>
              <a:t>com/doi/10.1177/0022057420908063</a:t>
            </a:r>
            <a:endParaRPr lang="en-US" sz="1100" kern="100">
              <a:latin typeface="Aptos"/>
              <a:ea typeface="+mn-lt"/>
              <a:cs typeface="+mn-lt"/>
            </a:endParaRPr>
          </a:p>
          <a:p>
            <a:pPr marL="173736" indent="-630936">
              <a:spcAft>
                <a:spcPts val="600"/>
              </a:spcAft>
              <a:buNone/>
            </a:pPr>
            <a:endParaRPr lang="en-US" sz="1100">
              <a:latin typeface="Aptos"/>
              <a:ea typeface="+mn-lt"/>
              <a:cs typeface="+mn-lt"/>
            </a:endParaRPr>
          </a:p>
        </p:txBody>
      </p:sp>
    </p:spTree>
    <p:extLst>
      <p:ext uri="{BB962C8B-B14F-4D97-AF65-F5344CB8AC3E}">
        <p14:creationId xmlns:p14="http://schemas.microsoft.com/office/powerpoint/2010/main" val="51836237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57">
          <a:extLst>
            <a:ext uri="{FF2B5EF4-FFF2-40B4-BE49-F238E27FC236}">
              <a16:creationId xmlns:a16="http://schemas.microsoft.com/office/drawing/2014/main" id="{2B308E13-FF69-AC87-89BD-58E1E8DF1678}"/>
            </a:ext>
          </a:extLst>
        </p:cNvPr>
        <p:cNvGrpSpPr/>
        <p:nvPr/>
      </p:nvGrpSpPr>
      <p:grpSpPr>
        <a:xfrm>
          <a:off x="0" y="0"/>
          <a:ext cx="0" cy="0"/>
          <a:chOff x="0" y="0"/>
          <a:chExt cx="0" cy="0"/>
        </a:xfrm>
      </p:grpSpPr>
      <p:sp>
        <p:nvSpPr>
          <p:cNvPr id="3" name="Google Shape;860;p86">
            <a:extLst>
              <a:ext uri="{FF2B5EF4-FFF2-40B4-BE49-F238E27FC236}">
                <a16:creationId xmlns:a16="http://schemas.microsoft.com/office/drawing/2014/main" id="{FF966EE5-5580-CCC8-CA2D-3390B7CE38ED}"/>
              </a:ext>
            </a:extLst>
          </p:cNvPr>
          <p:cNvSpPr txBox="1">
            <a:spLocks noGrp="1"/>
          </p:cNvSpPr>
          <p:nvPr>
            <p:ph type="title" idx="4294967295"/>
          </p:nvPr>
        </p:nvSpPr>
        <p:spPr>
          <a:xfrm>
            <a:off x="628650" y="134276"/>
            <a:ext cx="7886700" cy="592700"/>
          </a:xfrm>
          <a:prstGeom prst="rect">
            <a:avLst/>
          </a:prstGeom>
          <a:noFill/>
          <a:ln>
            <a:noFill/>
            <a:prstDash/>
          </a:ln>
          <a:effectLst/>
        </p:spPr>
        <p:txBody>
          <a:bodyPr rot="0" spcFirstLastPara="1" vertOverflow="overflow" horzOverflow="overflow" vert="horz" wrap="square" lIns="0" tIns="0" rIns="0" bIns="0" numCol="1" spcCol="0" rtlCol="0" fromWordArt="0" anchor="b" anchorCtr="0" forceAA="0" compatLnSpc="1">
            <a:prstTxWarp prst="textNoShape">
              <a:avLst/>
            </a:prstTxWarp>
            <a:noAutofit/>
          </a:bodyPr>
          <a:lstStyle>
            <a:lvl1pPr algn="l" defTabSz="685800" rtl="0" eaLnBrk="1" latinLnBrk="0" hangingPunct="1">
              <a:lnSpc>
                <a:spcPct val="100000"/>
              </a:lnSpc>
              <a:spcBef>
                <a:spcPct val="0"/>
              </a:spcBef>
              <a:buNone/>
              <a:defRPr sz="3300" b="1" kern="1200">
                <a:solidFill>
                  <a:schemeClr val="tx1"/>
                </a:solidFill>
                <a:latin typeface="Aptos" panose="020B0004020202020204" pitchFamily="34" charset="0"/>
                <a:ea typeface="+mj-ea"/>
                <a:cs typeface="+mj-cs"/>
              </a:defRPr>
            </a:lvl1pPr>
          </a:lstStyle>
          <a:p>
            <a:pPr marL="0" marR="0" lvl="0" indent="0" algn="ctr" defTabSz="685800" rtl="0" eaLnBrk="1" fontAlgn="auto" latinLnBrk="0" hangingPunct="1">
              <a:lnSpc>
                <a:spcPct val="90000"/>
              </a:lnSpc>
              <a:spcBef>
                <a:spcPts val="0"/>
              </a:spcBef>
              <a:spcAft>
                <a:spcPts val="0"/>
              </a:spcAft>
              <a:buClr>
                <a:schemeClr val="dk1"/>
              </a:buClr>
              <a:buSzPts val="3200"/>
              <a:buFontTx/>
              <a:buNone/>
              <a:tabLst/>
              <a:defRPr/>
            </a:pPr>
            <a:r>
              <a:rPr kumimoji="0" lang="en-US" sz="2600" b="0" i="0" u="none" strike="noStrike" kern="1200" cap="none" spc="0" normalizeH="0" baseline="0" noProof="0">
                <a:ln>
                  <a:noFill/>
                </a:ln>
                <a:solidFill>
                  <a:schemeClr val="tx1"/>
                </a:solidFill>
                <a:effectLst/>
                <a:uLnTx/>
                <a:uFillTx/>
                <a:latin typeface="Aptos" panose="020B0004020202020204" pitchFamily="34" charset="0"/>
                <a:ea typeface="+mj-ea"/>
                <a:cs typeface="+mj-cs"/>
                <a:sym typeface="Arial"/>
              </a:rPr>
              <a:t>References, Page 10</a:t>
            </a:r>
          </a:p>
        </p:txBody>
      </p:sp>
      <p:sp>
        <p:nvSpPr>
          <p:cNvPr id="859" name="Google Shape;859;g26eb7c63b8d_0_13">
            <a:extLst>
              <a:ext uri="{FF2B5EF4-FFF2-40B4-BE49-F238E27FC236}">
                <a16:creationId xmlns:a16="http://schemas.microsoft.com/office/drawing/2014/main" id="{850025C0-3849-0AAF-5CA1-F721C3EF26BB}"/>
              </a:ext>
            </a:extLst>
          </p:cNvPr>
          <p:cNvSpPr txBox="1">
            <a:spLocks noGrp="1"/>
          </p:cNvSpPr>
          <p:nvPr>
            <p:ph type="body" idx="4294967295"/>
          </p:nvPr>
        </p:nvSpPr>
        <p:spPr>
          <a:xfrm>
            <a:off x="402336" y="726652"/>
            <a:ext cx="8331199" cy="3904778"/>
          </a:xfrm>
          <a:prstGeom prst="rect">
            <a:avLst/>
          </a:prstGeom>
          <a:noFill/>
          <a:ln>
            <a:noFill/>
          </a:ln>
        </p:spPr>
        <p:txBody>
          <a:bodyPr spcFirstLastPara="1" vert="horz" wrap="square" lIns="68569" tIns="34275" rIns="68569" bIns="34275" rtlCol="0" anchor="t" anchorCtr="0">
            <a:noAutofit/>
          </a:bodyPr>
          <a:lstStyle/>
          <a:p>
            <a:pPr marL="173736" indent="-630936">
              <a:spcAft>
                <a:spcPts val="600"/>
              </a:spcAft>
              <a:buNone/>
            </a:pPr>
            <a:r>
              <a:rPr lang="en-US" sz="1100" kern="100">
                <a:latin typeface="Aptos"/>
                <a:ea typeface="+mn-lt"/>
                <a:cs typeface="+mn-lt"/>
              </a:rPr>
              <a:t>Tanner</a:t>
            </a:r>
            <a:r>
              <a:rPr lang="en-US" sz="1100" kern="100">
                <a:effectLst/>
                <a:latin typeface="Aptos"/>
                <a:ea typeface="+mn-lt"/>
                <a:cs typeface="+mn-lt"/>
              </a:rPr>
              <a:t>, </a:t>
            </a:r>
            <a:r>
              <a:rPr lang="en-US" sz="1100" kern="100">
                <a:latin typeface="Aptos"/>
                <a:ea typeface="+mn-lt"/>
                <a:cs typeface="+mn-lt"/>
              </a:rPr>
              <a:t>K</a:t>
            </a:r>
            <a:r>
              <a:rPr lang="en-US" sz="1100" kern="100">
                <a:effectLst/>
                <a:latin typeface="Aptos"/>
                <a:ea typeface="+mn-lt"/>
                <a:cs typeface="+mn-lt"/>
              </a:rPr>
              <a:t>. (2023</a:t>
            </a:r>
            <a:r>
              <a:rPr lang="en-US" sz="1100" kern="100">
                <a:latin typeface="Aptos"/>
                <a:ea typeface="+mn-lt"/>
                <a:cs typeface="+mn-lt"/>
              </a:rPr>
              <a:t>, November 2</a:t>
            </a:r>
            <a:r>
              <a:rPr lang="en-US" sz="1100" kern="100">
                <a:effectLst/>
                <a:latin typeface="Aptos"/>
                <a:ea typeface="+mn-lt"/>
                <a:cs typeface="+mn-lt"/>
              </a:rPr>
              <a:t>). </a:t>
            </a:r>
            <a:r>
              <a:rPr lang="en-US" sz="1100" i="1" kern="100">
                <a:latin typeface="Aptos"/>
                <a:ea typeface="+mn-lt"/>
                <a:cs typeface="+mn-lt"/>
              </a:rPr>
              <a:t>41 games for educators to build better teams</a:t>
            </a:r>
            <a:r>
              <a:rPr lang="en-US" sz="1100" kern="100">
                <a:latin typeface="Aptos"/>
                <a:ea typeface="+mn-lt"/>
                <a:cs typeface="+mn-lt"/>
              </a:rPr>
              <a:t>. Teaching Expertise. </a:t>
            </a:r>
            <a:r>
              <a:rPr lang="en-US" sz="1100" kern="100">
                <a:latin typeface="Aptos"/>
                <a:ea typeface="+mn-lt"/>
                <a:cs typeface="+mn-lt"/>
                <a:hlinkClick r:id="rId3">
                  <a:extLst>
                    <a:ext uri="{A12FA001-AC4F-418D-AE19-62706E023703}">
                      <ahyp:hlinkClr xmlns:ahyp="http://schemas.microsoft.com/office/drawing/2018/hyperlinkcolor" val="tx"/>
                    </a:ext>
                  </a:extLst>
                </a:hlinkClick>
              </a:rPr>
              <a:t>https://www.teachingexpertise.com/teacher-life/games-for-educators/</a:t>
            </a:r>
            <a:endParaRPr lang="en-US" sz="1100" kern="100">
              <a:latin typeface="Aptos"/>
              <a:ea typeface="+mn-lt"/>
              <a:cs typeface="+mn-lt"/>
            </a:endParaRPr>
          </a:p>
          <a:p>
            <a:pPr marL="173736" indent="-630936">
              <a:spcAft>
                <a:spcPts val="600"/>
              </a:spcAft>
              <a:buNone/>
            </a:pPr>
            <a:r>
              <a:rPr lang="en-US" sz="1100" kern="100">
                <a:latin typeface="Aptos"/>
                <a:ea typeface="+mn-lt"/>
                <a:cs typeface="+mn-lt"/>
              </a:rPr>
              <a:t>Team Asana</a:t>
            </a:r>
            <a:r>
              <a:rPr lang="en-US" sz="1100" kern="100">
                <a:effectLst/>
                <a:latin typeface="Aptos"/>
                <a:ea typeface="+mn-lt"/>
                <a:cs typeface="+mn-lt"/>
              </a:rPr>
              <a:t>. (</a:t>
            </a:r>
            <a:r>
              <a:rPr lang="en-US" sz="1100" kern="100">
                <a:latin typeface="Aptos"/>
                <a:ea typeface="+mn-lt"/>
                <a:cs typeface="+mn-lt"/>
              </a:rPr>
              <a:t>2025</a:t>
            </a:r>
            <a:r>
              <a:rPr lang="en-US" sz="1100" kern="100">
                <a:effectLst/>
                <a:latin typeface="Aptos"/>
                <a:ea typeface="+mn-lt"/>
                <a:cs typeface="+mn-lt"/>
              </a:rPr>
              <a:t>, February </a:t>
            </a:r>
            <a:r>
              <a:rPr lang="en-US" sz="1100" kern="100">
                <a:latin typeface="Aptos"/>
                <a:ea typeface="+mn-lt"/>
                <a:cs typeface="+mn-lt"/>
              </a:rPr>
              <a:t>7</a:t>
            </a:r>
            <a:r>
              <a:rPr lang="en-US" sz="1100" kern="100">
                <a:effectLst/>
                <a:latin typeface="Aptos"/>
                <a:ea typeface="+mn-lt"/>
                <a:cs typeface="+mn-lt"/>
              </a:rPr>
              <a:t>). </a:t>
            </a:r>
            <a:r>
              <a:rPr lang="en-US" sz="1100" i="1" kern="100">
                <a:latin typeface="Aptos"/>
                <a:ea typeface="+mn-lt"/>
                <a:cs typeface="+mn-lt"/>
              </a:rPr>
              <a:t>Meeting agenda examples: How to plan, write, and implement</a:t>
            </a:r>
            <a:r>
              <a:rPr lang="en-US" sz="1100" kern="100">
                <a:effectLst/>
                <a:latin typeface="Aptos"/>
                <a:ea typeface="+mn-lt"/>
                <a:cs typeface="+mn-lt"/>
              </a:rPr>
              <a:t>. </a:t>
            </a:r>
            <a:r>
              <a:rPr lang="en-US" sz="1100" kern="100">
                <a:latin typeface="Aptos"/>
                <a:ea typeface="+mn-lt"/>
                <a:cs typeface="+mn-lt"/>
              </a:rPr>
              <a:t>Asana</a:t>
            </a:r>
            <a:r>
              <a:rPr lang="en-US" sz="1100" kern="100">
                <a:effectLst/>
                <a:latin typeface="Aptos"/>
                <a:ea typeface="+mn-lt"/>
                <a:cs typeface="+mn-lt"/>
              </a:rPr>
              <a:t>.</a:t>
            </a:r>
            <a:r>
              <a:rPr lang="en-US" sz="1100" kern="100">
                <a:latin typeface="Aptos"/>
                <a:ea typeface="+mn-lt"/>
                <a:cs typeface="+mn-lt"/>
              </a:rPr>
              <a:t> </a:t>
            </a:r>
            <a:r>
              <a:rPr lang="en-US" sz="1100" kern="100">
                <a:effectLst/>
                <a:latin typeface="Aptos"/>
                <a:ea typeface="+mn-lt"/>
                <a:cs typeface="+mn-lt"/>
                <a:hlinkClick r:id="rId4">
                  <a:extLst>
                    <a:ext uri="{A12FA001-AC4F-418D-AE19-62706E023703}">
                      <ahyp:hlinkClr xmlns:ahyp="http://schemas.microsoft.com/office/drawing/2018/hyperlinkcolor" val="tx"/>
                    </a:ext>
                  </a:extLst>
                </a:hlinkClick>
              </a:rPr>
              <a:t>https://</a:t>
            </a:r>
            <a:r>
              <a:rPr lang="en-US" sz="1100" kern="100">
                <a:latin typeface="Aptos"/>
                <a:ea typeface="+mn-lt"/>
                <a:cs typeface="+mn-lt"/>
                <a:hlinkClick r:id="rId4">
                  <a:extLst>
                    <a:ext uri="{A12FA001-AC4F-418D-AE19-62706E023703}">
                      <ahyp:hlinkClr xmlns:ahyp="http://schemas.microsoft.com/office/drawing/2018/hyperlinkcolor" val="tx"/>
                    </a:ext>
                  </a:extLst>
                </a:hlinkClick>
              </a:rPr>
              <a:t>asana</a:t>
            </a:r>
            <a:r>
              <a:rPr lang="en-US" sz="1100" kern="100">
                <a:effectLst/>
                <a:latin typeface="Aptos"/>
                <a:ea typeface="+mn-lt"/>
                <a:cs typeface="+mn-lt"/>
                <a:hlinkClick r:id="rId4">
                  <a:extLst>
                    <a:ext uri="{A12FA001-AC4F-418D-AE19-62706E023703}">
                      <ahyp:hlinkClr xmlns:ahyp="http://schemas.microsoft.com/office/drawing/2018/hyperlinkcolor" val="tx"/>
                    </a:ext>
                  </a:extLst>
                </a:hlinkClick>
              </a:rPr>
              <a:t>.com/</a:t>
            </a:r>
            <a:r>
              <a:rPr lang="en-US" sz="1100" kern="100">
                <a:latin typeface="Aptos"/>
                <a:ea typeface="+mn-lt"/>
                <a:cs typeface="+mn-lt"/>
                <a:hlinkClick r:id="rId4">
                  <a:extLst>
                    <a:ext uri="{A12FA001-AC4F-418D-AE19-62706E023703}">
                      <ahyp:hlinkClr xmlns:ahyp="http://schemas.microsoft.com/office/drawing/2018/hyperlinkcolor" val="tx"/>
                    </a:ext>
                  </a:extLst>
                </a:hlinkClick>
              </a:rPr>
              <a:t>resources/meeting-agenda</a:t>
            </a:r>
            <a:endParaRPr lang="en-US" sz="1100" kern="100">
              <a:latin typeface="Aptos"/>
              <a:ea typeface="+mn-lt"/>
              <a:cs typeface="+mn-lt"/>
            </a:endParaRPr>
          </a:p>
          <a:p>
            <a:pPr marL="173736" indent="-630936">
              <a:spcAft>
                <a:spcPts val="600"/>
              </a:spcAft>
              <a:buNone/>
            </a:pPr>
            <a:r>
              <a:rPr lang="en-US" sz="1100" kern="100">
                <a:latin typeface="Aptos"/>
                <a:ea typeface="+mn-lt"/>
                <a:cs typeface="+mn-lt"/>
              </a:rPr>
              <a:t>Team Scholarship Acceleration Lab. (n.d.). </a:t>
            </a:r>
            <a:r>
              <a:rPr lang="en-US" sz="1100" i="1" kern="100">
                <a:latin typeface="Aptos"/>
                <a:ea typeface="+mn-lt"/>
                <a:cs typeface="+mn-lt"/>
              </a:rPr>
              <a:t>Seven norms of collaboration: A supporting toolkit</a:t>
            </a:r>
            <a:r>
              <a:rPr lang="en-US" sz="1100" kern="100">
                <a:latin typeface="Aptos"/>
                <a:ea typeface="+mn-lt"/>
                <a:cs typeface="+mn-lt"/>
              </a:rPr>
              <a:t>. </a:t>
            </a:r>
            <a:r>
              <a:rPr lang="en-US" sz="1100" kern="100">
                <a:latin typeface="Aptos"/>
                <a:ea typeface="+mn-lt"/>
                <a:cs typeface="+mn-lt"/>
                <a:hlinkClick r:id="rId5">
                  <a:extLst>
                    <a:ext uri="{A12FA001-AC4F-418D-AE19-62706E023703}">
                      <ahyp:hlinkClr xmlns:ahyp="http://schemas.microsoft.com/office/drawing/2018/hyperlinkcolor" val="tx"/>
                    </a:ext>
                  </a:extLst>
                </a:hlinkClick>
              </a:rPr>
              <a:t>https://tsal.uci.edu/lesson/seven-norms-of-collaboration-a-supporting-toolkit/</a:t>
            </a:r>
            <a:endParaRPr lang="en-US" sz="1100" kern="100">
              <a:latin typeface="Aptos"/>
              <a:ea typeface="+mn-lt"/>
              <a:cs typeface="+mn-lt"/>
            </a:endParaRPr>
          </a:p>
          <a:p>
            <a:pPr marL="173736" indent="-630936">
              <a:spcAft>
                <a:spcPts val="600"/>
              </a:spcAft>
              <a:buFont typeface="Arial" panose="020B0604020202020204" pitchFamily="34" charset="0"/>
              <a:buNone/>
            </a:pPr>
            <a:r>
              <a:rPr lang="en-US" sz="1100" kern="100">
                <a:latin typeface="Aptos"/>
                <a:ea typeface="+mn-lt"/>
                <a:cs typeface="+mn-lt"/>
              </a:rPr>
              <a:t>Thinking Collaborative. (n.d.). </a:t>
            </a:r>
            <a:r>
              <a:rPr lang="en-US" sz="1100" i="1" kern="100">
                <a:latin typeface="Aptos"/>
                <a:ea typeface="+mn-lt"/>
                <a:cs typeface="+mn-lt"/>
              </a:rPr>
              <a:t>Adaptive schools resources</a:t>
            </a:r>
            <a:r>
              <a:rPr lang="en-US" sz="1100" kern="100">
                <a:latin typeface="Aptos"/>
                <a:ea typeface="+mn-lt"/>
                <a:cs typeface="+mn-lt"/>
              </a:rPr>
              <a:t>. </a:t>
            </a:r>
            <a:r>
              <a:rPr lang="en-US" sz="1100" u="sng" kern="100">
                <a:latin typeface="Aptos"/>
                <a:ea typeface="+mn-lt"/>
                <a:cs typeface="+mn-lt"/>
                <a:hlinkClick r:id="rId6">
                  <a:extLst>
                    <a:ext uri="{A12FA001-AC4F-418D-AE19-62706E023703}">
                      <ahyp:hlinkClr xmlns:ahyp="http://schemas.microsoft.com/office/drawing/2018/hyperlinkcolor" val="tx"/>
                    </a:ext>
                  </a:extLst>
                </a:hlinkClick>
              </a:rPr>
              <a:t>https://www.thinkingcollaborative.com/as-resources</a:t>
            </a:r>
            <a:endParaRPr lang="en-US" sz="1100" kern="100">
              <a:latin typeface="Aptos"/>
              <a:ea typeface="+mn-lt"/>
              <a:cs typeface="+mn-lt"/>
            </a:endParaRPr>
          </a:p>
          <a:p>
            <a:pPr marL="173736" indent="-630936">
              <a:spcAft>
                <a:spcPts val="600"/>
              </a:spcAft>
              <a:buNone/>
            </a:pPr>
            <a:r>
              <a:rPr lang="en-US" sz="1100" kern="100">
                <a:latin typeface="Calibri"/>
                <a:ea typeface="Calibri"/>
                <a:cs typeface="Calibri"/>
              </a:rPr>
              <a:t>V</a:t>
            </a:r>
            <a:r>
              <a:rPr lang="en-US" sz="1100" kern="100">
                <a:ea typeface="+mn-lt"/>
                <a:cs typeface="+mn-lt"/>
              </a:rPr>
              <a:t>alenzuela, J. (2022, August 12). </a:t>
            </a:r>
            <a:r>
              <a:rPr lang="en-US" sz="1100" i="1" kern="100">
                <a:ea typeface="+mn-lt"/>
                <a:cs typeface="+mn-lt"/>
              </a:rPr>
              <a:t>Shared agreements for working together benefit teachers and administrators</a:t>
            </a:r>
            <a:r>
              <a:rPr lang="en-US" sz="1100" kern="100">
                <a:ea typeface="+mn-lt"/>
                <a:cs typeface="+mn-lt"/>
              </a:rPr>
              <a:t>. Edutopia. </a:t>
            </a:r>
            <a:r>
              <a:rPr lang="en-US" sz="1100" kern="100">
                <a:ea typeface="+mn-lt"/>
                <a:cs typeface="+mn-lt"/>
                <a:hlinkClick r:id="rId7">
                  <a:extLst>
                    <a:ext uri="{A12FA001-AC4F-418D-AE19-62706E023703}">
                      <ahyp:hlinkClr xmlns:ahyp="http://schemas.microsoft.com/office/drawing/2018/hyperlinkcolor" val="tx"/>
                    </a:ext>
                  </a:extLst>
                </a:hlinkClick>
              </a:rPr>
              <a:t>https://www.edutopia.org/article/shared-agreements-working-together-benefit-teachers-and-administrators/</a:t>
            </a:r>
            <a:endParaRPr lang="en-US" sz="1100" kern="100">
              <a:ea typeface="+mn-lt"/>
              <a:cs typeface="+mn-lt"/>
            </a:endParaRPr>
          </a:p>
          <a:p>
            <a:pPr marL="173736" indent="-630936">
              <a:spcAft>
                <a:spcPts val="600"/>
              </a:spcAft>
              <a:buNone/>
            </a:pPr>
            <a:r>
              <a:rPr lang="en-US" sz="1100" kern="100">
                <a:ea typeface="+mn-lt"/>
                <a:cs typeface="+mn-lt"/>
              </a:rPr>
              <a:t>VanZandt, P. (2023, July 25). </a:t>
            </a:r>
            <a:r>
              <a:rPr lang="en-US" sz="1100" i="1" kern="100">
                <a:ea typeface="+mn-lt"/>
                <a:cs typeface="+mn-lt"/>
              </a:rPr>
              <a:t>What is rose, bud, and thorn? Definition, templates and exercise.</a:t>
            </a:r>
            <a:r>
              <a:rPr lang="en-US" sz="1100" kern="100">
                <a:ea typeface="+mn-lt"/>
                <a:cs typeface="+mn-lt"/>
              </a:rPr>
              <a:t> </a:t>
            </a:r>
            <a:r>
              <a:rPr lang="en-US" sz="1100" kern="100" err="1">
                <a:ea typeface="+mn-lt"/>
                <a:cs typeface="+mn-lt"/>
              </a:rPr>
              <a:t>IdeaScale</a:t>
            </a:r>
            <a:r>
              <a:rPr lang="en-US" sz="1100" kern="100">
                <a:ea typeface="+mn-lt"/>
                <a:cs typeface="+mn-lt"/>
              </a:rPr>
              <a:t>. </a:t>
            </a:r>
            <a:r>
              <a:rPr lang="en-US" sz="1100" kern="100">
                <a:ea typeface="+mn-lt"/>
                <a:cs typeface="+mn-lt"/>
                <a:hlinkClick r:id="rId8">
                  <a:extLst>
                    <a:ext uri="{A12FA001-AC4F-418D-AE19-62706E023703}">
                      <ahyp:hlinkClr xmlns:ahyp="http://schemas.microsoft.com/office/drawing/2018/hyperlinkcolor" val="tx"/>
                    </a:ext>
                  </a:extLst>
                </a:hlinkClick>
              </a:rPr>
              <a:t>https://ideascale.com/blog/rose-bud-and-thorn/</a:t>
            </a:r>
          </a:p>
          <a:p>
            <a:pPr marL="173736" indent="-630936">
              <a:spcAft>
                <a:spcPts val="600"/>
              </a:spcAft>
              <a:buNone/>
            </a:pPr>
            <a:r>
              <a:rPr lang="en-US" sz="1100" kern="100" err="1">
                <a:ea typeface="+mn-lt"/>
                <a:cs typeface="+mn-lt"/>
              </a:rPr>
              <a:t>Vedantam</a:t>
            </a:r>
            <a:r>
              <a:rPr lang="en-US" sz="1100" kern="100">
                <a:ea typeface="+mn-lt"/>
                <a:cs typeface="+mn-lt"/>
              </a:rPr>
              <a:t>, S., &amp; Woolley, A. (2023, September 26). </a:t>
            </a:r>
            <a:r>
              <a:rPr lang="en-US" sz="1100" i="1" kern="100">
                <a:ea typeface="+mn-lt"/>
                <a:cs typeface="+mn-lt"/>
              </a:rPr>
              <a:t>The secret to great teams.</a:t>
            </a:r>
            <a:r>
              <a:rPr lang="en-US" sz="1100" kern="100">
                <a:ea typeface="+mn-lt"/>
                <a:cs typeface="+mn-lt"/>
              </a:rPr>
              <a:t> Hidden Brain. </a:t>
            </a:r>
            <a:r>
              <a:rPr lang="en-US" sz="1100" u="sng" kern="100">
                <a:ea typeface="+mn-lt"/>
                <a:cs typeface="+mn-lt"/>
                <a:hlinkClick r:id="rId9">
                  <a:extLst>
                    <a:ext uri="{A12FA001-AC4F-418D-AE19-62706E023703}">
                      <ahyp:hlinkClr xmlns:ahyp="http://schemas.microsoft.com/office/drawing/2018/hyperlinkcolor" val="tx"/>
                    </a:ext>
                  </a:extLst>
                </a:hlinkClick>
              </a:rPr>
              <a:t>https://hiddenbrain.org/podcast/the-secret-to-great-teams/</a:t>
            </a:r>
          </a:p>
          <a:p>
            <a:pPr marL="173736" indent="-630936">
              <a:spcAft>
                <a:spcPts val="600"/>
              </a:spcAft>
              <a:buNone/>
            </a:pPr>
            <a:r>
              <a:rPr lang="en-US" sz="1100" kern="100">
                <a:ea typeface="+mn-lt"/>
                <a:cs typeface="+mn-lt"/>
              </a:rPr>
              <a:t>Welch, D., &amp; </a:t>
            </a:r>
            <a:r>
              <a:rPr lang="en-US" sz="1100" kern="100" err="1">
                <a:ea typeface="+mn-lt"/>
                <a:cs typeface="+mn-lt"/>
              </a:rPr>
              <a:t>Garmston</a:t>
            </a:r>
            <a:r>
              <a:rPr lang="en-US" sz="1100" kern="100">
                <a:ea typeface="+mn-lt"/>
                <a:cs typeface="+mn-lt"/>
              </a:rPr>
              <a:t>, R. J. (2007). Results-oriented agendas transform meeting into valuable collaborative events. </a:t>
            </a:r>
            <a:r>
              <a:rPr lang="en-US" sz="1100" i="1" kern="100">
                <a:ea typeface="+mn-lt"/>
                <a:cs typeface="+mn-lt"/>
              </a:rPr>
              <a:t>The Learning Professional, 28</a:t>
            </a:r>
            <a:r>
              <a:rPr lang="en-US" sz="1100" kern="100">
                <a:ea typeface="+mn-lt"/>
                <a:cs typeface="+mn-lt"/>
              </a:rPr>
              <a:t>(2). </a:t>
            </a:r>
            <a:r>
              <a:rPr lang="en-US" sz="1100" u="sng" kern="100">
                <a:ea typeface="+mn-lt"/>
                <a:cs typeface="+mn-lt"/>
                <a:hlinkClick r:id="rId10">
                  <a:extLst>
                    <a:ext uri="{A12FA001-AC4F-418D-AE19-62706E023703}">
                      <ahyp:hlinkClr xmlns:ahyp="http://schemas.microsoft.com/office/drawing/2018/hyperlinkcolor" val="tx"/>
                    </a:ext>
                  </a:extLst>
                </a:hlinkClick>
              </a:rPr>
              <a:t>https://learningforward.org/journal/time/results-oriented-agendas-transform-meeting-into-valuable-collaborative-events/</a:t>
            </a:r>
            <a:r>
              <a:rPr lang="en-US" sz="1100" kern="100">
                <a:ea typeface="+mn-lt"/>
                <a:cs typeface="+mn-lt"/>
              </a:rPr>
              <a:t> </a:t>
            </a:r>
          </a:p>
          <a:p>
            <a:pPr marL="173736" indent="-630936">
              <a:spcAft>
                <a:spcPts val="600"/>
              </a:spcAft>
              <a:buNone/>
            </a:pPr>
            <a:r>
              <a:rPr lang="en-US" sz="1100" kern="100">
                <a:ea typeface="+mn-lt"/>
                <a:cs typeface="+mn-lt"/>
              </a:rPr>
              <a:t>Woolley, A.W., Chow, R. M., Mayo, A.T., Riedl, C., &amp; Chang, J.W. (2023). Collective attention and collective intelligence: The role of hierarchy and team gender composition. </a:t>
            </a:r>
            <a:r>
              <a:rPr lang="en-US" sz="1100" i="1" kern="100">
                <a:ea typeface="+mn-lt"/>
                <a:cs typeface="+mn-lt"/>
              </a:rPr>
              <a:t>Organization Science</a:t>
            </a:r>
            <a:r>
              <a:rPr lang="en-US" sz="1100" kern="100">
                <a:ea typeface="+mn-lt"/>
                <a:cs typeface="+mn-lt"/>
              </a:rPr>
              <a:t>, </a:t>
            </a:r>
            <a:r>
              <a:rPr lang="en-US" sz="1100" i="1" kern="100">
                <a:ea typeface="+mn-lt"/>
                <a:cs typeface="+mn-lt"/>
              </a:rPr>
              <a:t>34</a:t>
            </a:r>
            <a:r>
              <a:rPr lang="en-US" sz="1100" kern="100">
                <a:ea typeface="+mn-lt"/>
                <a:cs typeface="+mn-lt"/>
              </a:rPr>
              <a:t>(3), 1315-1331. </a:t>
            </a:r>
            <a:r>
              <a:rPr lang="en-US" sz="1100" u="sng" kern="100">
                <a:ea typeface="+mn-lt"/>
                <a:cs typeface="+mn-lt"/>
                <a:hlinkClick r:id="rId11">
                  <a:extLst>
                    <a:ext uri="{A12FA001-AC4F-418D-AE19-62706E023703}">
                      <ahyp:hlinkClr xmlns:ahyp="http://schemas.microsoft.com/office/drawing/2018/hyperlinkcolor" val="tx"/>
                    </a:ext>
                  </a:extLst>
                </a:hlinkClick>
              </a:rPr>
              <a:t>https://doi.org/10.1287/orsc.2022.1602</a:t>
            </a:r>
          </a:p>
          <a:p>
            <a:pPr marL="173736" indent="-630936">
              <a:spcAft>
                <a:spcPts val="600"/>
              </a:spcAft>
              <a:buNone/>
            </a:pPr>
            <a:r>
              <a:rPr lang="en-US" sz="1100" kern="100" err="1">
                <a:ea typeface="+mn-lt"/>
                <a:cs typeface="+mn-lt"/>
              </a:rPr>
              <a:t>Yussif</a:t>
            </a:r>
            <a:r>
              <a:rPr lang="en-US" sz="1100" kern="100">
                <a:ea typeface="+mn-lt"/>
                <a:cs typeface="+mn-lt"/>
              </a:rPr>
              <a:t>. (2024, February 28). Nineteen strategies for teaching teamwork in your classroom. </a:t>
            </a:r>
            <a:r>
              <a:rPr lang="en-US" sz="1100" i="1" kern="100">
                <a:ea typeface="+mn-lt"/>
                <a:cs typeface="+mn-lt"/>
              </a:rPr>
              <a:t>Classroom Management Expert. </a:t>
            </a:r>
            <a:r>
              <a:rPr lang="en-US" sz="1100" u="sng" kern="100">
                <a:ea typeface="+mn-lt"/>
                <a:cs typeface="+mn-lt"/>
                <a:hlinkClick r:id="rId12">
                  <a:extLst>
                    <a:ext uri="{A12FA001-AC4F-418D-AE19-62706E023703}">
                      <ahyp:hlinkClr xmlns:ahyp="http://schemas.microsoft.com/office/drawing/2018/hyperlinkcolor" val="tx"/>
                    </a:ext>
                  </a:extLst>
                </a:hlinkClick>
              </a:rPr>
              <a:t>https://classroommanagementexpert.com/blog/19-strategies-for-teaching-teamwork-in-your-classroom/</a:t>
            </a:r>
            <a:endParaRPr lang="en-US" sz="1100" kern="100">
              <a:ea typeface="+mn-lt"/>
              <a:cs typeface="+mn-lt"/>
              <a:hlinkClick r:id="rId12">
                <a:extLst>
                  <a:ext uri="{A12FA001-AC4F-418D-AE19-62706E023703}">
                    <ahyp:hlinkClr xmlns:ahyp="http://schemas.microsoft.com/office/drawing/2018/hyperlinkcolor" val="tx"/>
                  </a:ext>
                </a:extLst>
              </a:hlinkClick>
            </a:endParaRPr>
          </a:p>
          <a:p>
            <a:pPr marL="173736" indent="-630936">
              <a:spcAft>
                <a:spcPts val="600"/>
              </a:spcAft>
              <a:buNone/>
            </a:pPr>
            <a:endParaRPr lang="en-US" sz="1100" kern="100">
              <a:latin typeface="Aptos"/>
              <a:ea typeface="Calibri"/>
              <a:cs typeface="Times New Roman"/>
            </a:endParaRPr>
          </a:p>
          <a:p>
            <a:pPr marL="173736" indent="-630936">
              <a:spcAft>
                <a:spcPts val="600"/>
              </a:spcAft>
              <a:buNone/>
            </a:pPr>
            <a:endParaRPr lang="en-US">
              <a:latin typeface="Aptos"/>
              <a:ea typeface="Calibri"/>
              <a:cs typeface="Calibri"/>
            </a:endParaRPr>
          </a:p>
        </p:txBody>
      </p:sp>
    </p:spTree>
    <p:extLst>
      <p:ext uri="{BB962C8B-B14F-4D97-AF65-F5344CB8AC3E}">
        <p14:creationId xmlns:p14="http://schemas.microsoft.com/office/powerpoint/2010/main" val="2682211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2">
          <a:extLst>
            <a:ext uri="{FF2B5EF4-FFF2-40B4-BE49-F238E27FC236}">
              <a16:creationId xmlns:a16="http://schemas.microsoft.com/office/drawing/2014/main" id="{C5174C5C-7464-7D82-7FAD-0EA2BDC63466}"/>
            </a:ext>
          </a:extLst>
        </p:cNvPr>
        <p:cNvGrpSpPr/>
        <p:nvPr/>
      </p:nvGrpSpPr>
      <p:grpSpPr>
        <a:xfrm>
          <a:off x="0" y="0"/>
          <a:ext cx="0" cy="0"/>
          <a:chOff x="0" y="0"/>
          <a:chExt cx="0" cy="0"/>
        </a:xfrm>
      </p:grpSpPr>
      <p:sp>
        <p:nvSpPr>
          <p:cNvPr id="2" name="Google Shape;277;p53">
            <a:extLst>
              <a:ext uri="{FF2B5EF4-FFF2-40B4-BE49-F238E27FC236}">
                <a16:creationId xmlns:a16="http://schemas.microsoft.com/office/drawing/2014/main" id="{8CA6705F-673C-4145-7E74-FC4720AED529}"/>
              </a:ext>
            </a:extLst>
          </p:cNvPr>
          <p:cNvSpPr txBox="1">
            <a:spLocks noGrp="1"/>
          </p:cNvSpPr>
          <p:nvPr>
            <p:ph type="title" idx="4294967295"/>
          </p:nvPr>
        </p:nvSpPr>
        <p:spPr>
          <a:xfrm>
            <a:off x="128588" y="6575"/>
            <a:ext cx="7886700" cy="615315"/>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rmAutofit/>
          </a:bodyPr>
          <a:lstStyle>
            <a:lvl1pPr algn="l" defTabSz="685800" rtl="0" eaLnBrk="1" latinLnBrk="0" hangingPunct="1">
              <a:lnSpc>
                <a:spcPct val="100000"/>
              </a:lnSpc>
              <a:spcBef>
                <a:spcPct val="0"/>
              </a:spcBef>
              <a:buNone/>
              <a:defRPr sz="2700" b="1" kern="1200">
                <a:solidFill>
                  <a:schemeClr val="tx1"/>
                </a:solidFill>
                <a:latin typeface="Aptos" panose="020B0004020202020204" pitchFamily="34" charset="0"/>
                <a:ea typeface="+mj-ea"/>
                <a:cs typeface="+mj-cs"/>
              </a:defRPr>
            </a:lvl1pPr>
          </a:lstStyle>
          <a:p>
            <a:pPr marL="0" marR="0" lvl="0" indent="0" algn="l" defTabSz="685800" rtl="0" eaLnBrk="1" fontAlgn="auto" latinLnBrk="0" hangingPunct="1">
              <a:lnSpc>
                <a:spcPct val="100000"/>
              </a:lnSpc>
              <a:spcBef>
                <a:spcPts val="0"/>
              </a:spcBef>
              <a:spcAft>
                <a:spcPts val="0"/>
              </a:spcAft>
              <a:buClrTx/>
              <a:buSzPts val="2800"/>
              <a:buFontTx/>
              <a:buNone/>
              <a:tabLst/>
              <a:defRPr/>
            </a:pPr>
            <a:r>
              <a:rPr kumimoji="0" lang="en-US" sz="2400" b="1" i="0" u="none" strike="noStrike" kern="1200" cap="none" spc="0" normalizeH="0" baseline="0" noProof="0">
                <a:ln>
                  <a:noFill/>
                </a:ln>
                <a:solidFill>
                  <a:srgbClr val="A5A5A5"/>
                </a:solidFill>
                <a:effectLst/>
                <a:uLnTx/>
                <a:uFillTx/>
                <a:latin typeface="Aptos" panose="020B0004020202020204" pitchFamily="34" charset="0"/>
                <a:ea typeface="+mj-ea"/>
                <a:cs typeface="+mj-cs"/>
                <a:sym typeface="Arial"/>
              </a:rPr>
              <a:t>Hidden Slide #8</a:t>
            </a:r>
            <a:endParaRPr kumimoji="0" lang="en-US" sz="2700" b="1" i="0" u="none" strike="noStrike" kern="1200" cap="none" spc="0" normalizeH="0" baseline="0" noProof="0">
              <a:ln>
                <a:noFill/>
              </a:ln>
              <a:solidFill>
                <a:schemeClr val="tx1"/>
              </a:solidFill>
              <a:effectLst/>
              <a:uLnTx/>
              <a:uFillTx/>
              <a:latin typeface="Aptos" panose="020B0004020202020204" pitchFamily="34" charset="0"/>
              <a:ea typeface="+mj-ea"/>
              <a:cs typeface="+mj-cs"/>
              <a:sym typeface="Arial"/>
            </a:endParaRPr>
          </a:p>
        </p:txBody>
      </p:sp>
      <p:sp>
        <p:nvSpPr>
          <p:cNvPr id="283" name="Google Shape;283;p55">
            <a:extLst>
              <a:ext uri="{FF2B5EF4-FFF2-40B4-BE49-F238E27FC236}">
                <a16:creationId xmlns:a16="http://schemas.microsoft.com/office/drawing/2014/main" id="{1308A383-6060-3BE6-3E46-76DB358CF691}"/>
              </a:ext>
            </a:extLst>
          </p:cNvPr>
          <p:cNvSpPr txBox="1">
            <a:spLocks/>
          </p:cNvSpPr>
          <p:nvPr/>
        </p:nvSpPr>
        <p:spPr>
          <a:xfrm>
            <a:off x="545690" y="532789"/>
            <a:ext cx="7969660" cy="82296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rmAutofit/>
          </a:bodyPr>
          <a:lstStyle/>
          <a:p>
            <a:pPr marL="0" marR="0" lvl="0" indent="0" algn="l" defTabSz="685800" rtl="0" eaLnBrk="1" fontAlgn="auto" latinLnBrk="0" hangingPunct="1">
              <a:lnSpc>
                <a:spcPct val="100000"/>
              </a:lnSpc>
              <a:spcBef>
                <a:spcPts val="0"/>
              </a:spcBef>
              <a:spcAft>
                <a:spcPts val="0"/>
              </a:spcAft>
              <a:buClrTx/>
              <a:buSzPts val="2800"/>
              <a:buFontTx/>
              <a:buNone/>
              <a:tabLst/>
              <a:defRPr/>
            </a:pPr>
            <a:r>
              <a:rPr kumimoji="0" lang="en-US" sz="2700" b="1" i="0" u="none" strike="noStrike" kern="1200" cap="none" spc="0" normalizeH="0" baseline="0" noProof="0">
                <a:ln>
                  <a:noFill/>
                </a:ln>
                <a:solidFill>
                  <a:schemeClr val="tx1"/>
                </a:solidFill>
                <a:effectLst/>
                <a:uLnTx/>
                <a:uFillTx/>
                <a:latin typeface="Aptos" panose="020B0004020202020204" pitchFamily="34" charset="0"/>
                <a:ea typeface="+mj-ea"/>
                <a:cs typeface="+mj-cs"/>
              </a:rPr>
              <a:t>Collaborative Teams Key Terms (Part 1)</a:t>
            </a:r>
          </a:p>
        </p:txBody>
      </p:sp>
      <p:sp>
        <p:nvSpPr>
          <p:cNvPr id="284" name="Google Shape;284;p55">
            <a:extLst>
              <a:ext uri="{FF2B5EF4-FFF2-40B4-BE49-F238E27FC236}">
                <a16:creationId xmlns:a16="http://schemas.microsoft.com/office/drawing/2014/main" id="{F7B7F817-77AF-F5F9-1E0F-835911C59654}"/>
              </a:ext>
            </a:extLst>
          </p:cNvPr>
          <p:cNvSpPr txBox="1">
            <a:spLocks noGrp="1"/>
          </p:cNvSpPr>
          <p:nvPr>
            <p:ph idx="1"/>
          </p:nvPr>
        </p:nvSpPr>
        <p:spPr>
          <a:xfrm>
            <a:off x="630936" y="1039503"/>
            <a:ext cx="7969660" cy="3815717"/>
          </a:xfrm>
          <a:prstGeom prst="rect">
            <a:avLst/>
          </a:prstGeom>
          <a:noFill/>
          <a:ln>
            <a:noFill/>
          </a:ln>
        </p:spPr>
        <p:txBody>
          <a:bodyPr spcFirstLastPara="1" wrap="square" lIns="91425" tIns="91425" rIns="91425" bIns="91425" anchor="t" anchorCtr="0">
            <a:normAutofit fontScale="92500" lnSpcReduction="20000"/>
          </a:bodyPr>
          <a:lstStyle/>
          <a:p>
            <a:pPr marL="0" indent="0">
              <a:lnSpc>
                <a:spcPct val="120000"/>
              </a:lnSpc>
              <a:spcAft>
                <a:spcPts val="600"/>
              </a:spcAft>
              <a:buSzPct val="117647"/>
              <a:buNone/>
            </a:pPr>
            <a:r>
              <a:rPr lang="en-US" sz="1800" b="1">
                <a:solidFill>
                  <a:schemeClr val="dk1"/>
                </a:solidFill>
                <a:ea typeface="Arial"/>
                <a:cs typeface="Calibri" panose="020F0502020204030204" pitchFamily="34" charset="0"/>
                <a:sym typeface="Arial"/>
              </a:rPr>
              <a:t>Data cycles. </a:t>
            </a:r>
            <a:r>
              <a:rPr lang="en-US" sz="1800">
                <a:solidFill>
                  <a:schemeClr val="dk1"/>
                </a:solidFill>
                <a:ea typeface="Arial"/>
                <a:cs typeface="Calibri" panose="020F0502020204030204" pitchFamily="34" charset="0"/>
                <a:sym typeface="Arial"/>
              </a:rPr>
              <a:t>A structured, ongoing process of collecting, analyzing, and using data to inform decision making and improve student outcomes. These cycles help educators track progress, identify areas for improvement, and adjust instructional practices to meet student needs effectively.  </a:t>
            </a:r>
            <a:endParaRPr lang="en-US" sz="1800"/>
          </a:p>
          <a:p>
            <a:pPr marL="0" marR="0" lvl="0" indent="0" algn="l" rtl="0">
              <a:lnSpc>
                <a:spcPct val="120000"/>
              </a:lnSpc>
              <a:spcAft>
                <a:spcPts val="600"/>
              </a:spcAft>
              <a:buSzPct val="117647"/>
              <a:buNone/>
            </a:pPr>
            <a:r>
              <a:rPr lang="en-US" sz="1800" b="1">
                <a:solidFill>
                  <a:schemeClr val="dk1"/>
                </a:solidFill>
                <a:ea typeface="Arial"/>
                <a:cs typeface="Calibri" panose="020F0502020204030204" pitchFamily="34" charset="0"/>
                <a:sym typeface="Arial"/>
              </a:rPr>
              <a:t>Interdependent. </a:t>
            </a:r>
            <a:r>
              <a:rPr lang="en-US" sz="1800">
                <a:solidFill>
                  <a:schemeClr val="dk1"/>
                </a:solidFill>
                <a:ea typeface="Arial"/>
                <a:cs typeface="Calibri" panose="020F0502020204030204" pitchFamily="34" charset="0"/>
                <a:sym typeface="Arial"/>
              </a:rPr>
              <a:t>Dependence upon one another.</a:t>
            </a:r>
          </a:p>
          <a:p>
            <a:pPr marL="0" marR="0" lvl="0" indent="0" algn="l" rtl="0">
              <a:lnSpc>
                <a:spcPct val="120000"/>
              </a:lnSpc>
              <a:spcAft>
                <a:spcPts val="600"/>
              </a:spcAft>
              <a:buSzPct val="117647"/>
              <a:buNone/>
            </a:pPr>
            <a:r>
              <a:rPr lang="en-US" sz="1800" b="1" err="1">
                <a:solidFill>
                  <a:schemeClr val="dk1"/>
                </a:solidFill>
                <a:ea typeface="Arial"/>
                <a:cs typeface="Calibri" panose="020F0502020204030204" pitchFamily="34" charset="0"/>
                <a:sym typeface="Arial"/>
              </a:rPr>
              <a:t>Mindframes</a:t>
            </a:r>
            <a:r>
              <a:rPr lang="en-US" sz="1800" b="1">
                <a:solidFill>
                  <a:schemeClr val="dk1"/>
                </a:solidFill>
                <a:ea typeface="Arial"/>
                <a:cs typeface="Calibri" panose="020F0502020204030204" pitchFamily="34" charset="0"/>
                <a:sym typeface="Arial"/>
              </a:rPr>
              <a:t> for high impact teams. </a:t>
            </a:r>
            <a:r>
              <a:rPr lang="en-US" sz="1800">
                <a:solidFill>
                  <a:schemeClr val="dk1"/>
                </a:solidFill>
              </a:rPr>
              <a:t>Refers to s</a:t>
            </a:r>
            <a:r>
              <a:rPr lang="en-US" sz="1800">
                <a:solidFill>
                  <a:schemeClr val="dk1"/>
                </a:solidFill>
                <a:ea typeface="Arial"/>
                <a:cs typeface="Calibri" panose="020F0502020204030204" pitchFamily="34" charset="0"/>
                <a:sym typeface="Arial"/>
              </a:rPr>
              <a:t>hared beliefs, attitudes, and ways of thinking that drive effective collaboration, decision making, and continuous improvement within a team. These </a:t>
            </a:r>
            <a:r>
              <a:rPr lang="en-US" sz="1800" err="1">
                <a:solidFill>
                  <a:schemeClr val="dk1"/>
                </a:solidFill>
                <a:ea typeface="Arial"/>
                <a:cs typeface="Calibri" panose="020F0502020204030204" pitchFamily="34" charset="0"/>
                <a:sym typeface="Arial"/>
              </a:rPr>
              <a:t>mindframes</a:t>
            </a:r>
            <a:r>
              <a:rPr lang="en-US" sz="1800">
                <a:solidFill>
                  <a:schemeClr val="dk1"/>
                </a:solidFill>
                <a:ea typeface="Arial"/>
                <a:cs typeface="Calibri" panose="020F0502020204030204" pitchFamily="34" charset="0"/>
                <a:sym typeface="Arial"/>
              </a:rPr>
              <a:t> influence how team members interact, solve problems, and work toward common goals, ultimately enhancing team performance and outcomes. </a:t>
            </a:r>
          </a:p>
          <a:p>
            <a:pPr marL="0" marR="0" lvl="0" indent="0" algn="l" rtl="0">
              <a:lnSpc>
                <a:spcPct val="120000"/>
              </a:lnSpc>
              <a:spcAft>
                <a:spcPts val="600"/>
              </a:spcAft>
              <a:buSzPct val="117647"/>
              <a:buNone/>
            </a:pPr>
            <a:r>
              <a:rPr lang="en-US" sz="1800" b="1">
                <a:solidFill>
                  <a:schemeClr val="dk1"/>
                </a:solidFill>
                <a:ea typeface="Arial"/>
                <a:cs typeface="Calibri" panose="020F0502020204030204" pitchFamily="34" charset="0"/>
                <a:sym typeface="Arial"/>
              </a:rPr>
              <a:t>Social perceptiveness.</a:t>
            </a:r>
            <a:r>
              <a:rPr lang="en-US" sz="1800">
                <a:solidFill>
                  <a:schemeClr val="dk1"/>
                </a:solidFill>
                <a:ea typeface="Arial"/>
                <a:cs typeface="Calibri" panose="020F0502020204030204" pitchFamily="34" charset="0"/>
                <a:sym typeface="Arial"/>
              </a:rPr>
              <a:t> The ability to accurately perceive and understand the thoughts, feelings, and behaviors of others in social settings.</a:t>
            </a:r>
          </a:p>
        </p:txBody>
      </p:sp>
    </p:spTree>
    <p:extLst>
      <p:ext uri="{BB962C8B-B14F-4D97-AF65-F5344CB8AC3E}">
        <p14:creationId xmlns:p14="http://schemas.microsoft.com/office/powerpoint/2010/main" val="3712423266"/>
      </p:ext>
    </p:extLst>
  </p:cSld>
  <p:clrMapOvr>
    <a:masterClrMapping/>
  </p:clrMapOvr>
</p:sld>
</file>

<file path=ppt/theme/theme1.xml><?xml version="1.0" encoding="utf-8"?>
<a:theme xmlns:a="http://schemas.openxmlformats.org/drawingml/2006/main" name="MoEdu SAIL PPT">
  <a:themeElements>
    <a:clrScheme name="MoEdu-SAIL Colors">
      <a:dk1>
        <a:sysClr val="windowText" lastClr="000000"/>
      </a:dk1>
      <a:lt1>
        <a:sysClr val="window" lastClr="FFFFFF"/>
      </a:lt1>
      <a:dk2>
        <a:srgbClr val="005579"/>
      </a:dk2>
      <a:lt2>
        <a:srgbClr val="C6C7C6"/>
      </a:lt2>
      <a:accent1>
        <a:srgbClr val="00A89E"/>
      </a:accent1>
      <a:accent2>
        <a:srgbClr val="5CA1D6"/>
      </a:accent2>
      <a:accent3>
        <a:srgbClr val="6D6E71"/>
      </a:accent3>
      <a:accent4>
        <a:srgbClr val="F2B71B"/>
      </a:accent4>
      <a:accent5>
        <a:srgbClr val="7FC344"/>
      </a:accent5>
      <a:accent6>
        <a:srgbClr val="F26D65"/>
      </a:accent6>
      <a:hlink>
        <a:srgbClr val="005579"/>
      </a:hlink>
      <a:folHlink>
        <a:srgbClr val="5CA1D6"/>
      </a:folHlink>
    </a:clrScheme>
    <a:fontScheme name="MoEdu-SAIL">
      <a:majorFont>
        <a:latin typeface="Aptos"/>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Edu-SAIL Template for CT Part 1 3.31 cb.pptm" id="{EF323BC0-0930-4012-8D2C-9393E396D7DF}" vid="{F8E521E8-5FF8-4485-983B-8092C4635F48}"/>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F005CE87BB0324EA832688D3E004320" ma:contentTypeVersion="14" ma:contentTypeDescription="Create a new document." ma:contentTypeScope="" ma:versionID="0c91e8415ae991df342005a22fe0f771">
  <xsd:schema xmlns:xsd="http://www.w3.org/2001/XMLSchema" xmlns:xs="http://www.w3.org/2001/XMLSchema" xmlns:p="http://schemas.microsoft.com/office/2006/metadata/properties" xmlns:ns2="abf19523-dd3e-44b4-aa5b-ebc923d065a5" xmlns:ns3="bc1253f3-7ed0-403d-91ae-a3ec36b7534c" targetNamespace="http://schemas.microsoft.com/office/2006/metadata/properties" ma:root="true" ma:fieldsID="7463dcf4961d33ff6ee9b043f99668e0" ns2:_="" ns3:_="">
    <xsd:import namespace="abf19523-dd3e-44b4-aa5b-ebc923d065a5"/>
    <xsd:import namespace="bc1253f3-7ed0-403d-91ae-a3ec36b7534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ServiceBillingMetadata"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f19523-dd3e-44b4-aa5b-ebc923d065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ab86591-d70f-4a96-900c-bfbe5e6a3186"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BillingMetadata" ma:index="20" nillable="true" ma:displayName="MediaServiceBillingMetadata" ma:hidden="true" ma:internalName="MediaServiceBillingMetadata"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c1253f3-7ed0-403d-91ae-a3ec36b7534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962a2b7-3efe-4cb0-9e1e-e8f1afe90310}" ma:internalName="TaxCatchAll" ma:showField="CatchAllData" ma:web="bc1253f3-7ed0-403d-91ae-a3ec36b7534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c1253f3-7ed0-403d-91ae-a3ec36b7534c" xsi:nil="true"/>
    <lcf76f155ced4ddcb4097134ff3c332f xmlns="abf19523-dd3e-44b4-aa5b-ebc923d065a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D9F7FEF-D774-43A7-A1A2-31C24936728A}">
  <ds:schemaRefs>
    <ds:schemaRef ds:uri="http://schemas.microsoft.com/sharepoint/v3/contenttype/forms"/>
  </ds:schemaRefs>
</ds:datastoreItem>
</file>

<file path=customXml/itemProps2.xml><?xml version="1.0" encoding="utf-8"?>
<ds:datastoreItem xmlns:ds="http://schemas.openxmlformats.org/officeDocument/2006/customXml" ds:itemID="{5F2F5FD9-2CA2-44F4-BA43-50F94A5B091D}">
  <ds:schemaRefs>
    <ds:schemaRef ds:uri="abf19523-dd3e-44b4-aa5b-ebc923d065a5"/>
    <ds:schemaRef ds:uri="bc1253f3-7ed0-403d-91ae-a3ec36b7534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4DB9C49-1743-4D46-9F61-77468C7D6364}">
  <ds:schemaRefs>
    <ds:schemaRef ds:uri="abf19523-dd3e-44b4-aa5b-ebc923d065a5"/>
    <ds:schemaRef ds:uri="bc1253f3-7ed0-403d-91ae-a3ec36b7534c"/>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22512</Words>
  <Application>Microsoft Office PowerPoint</Application>
  <PresentationFormat>On-screen Show (16:9)</PresentationFormat>
  <Paragraphs>1646</Paragraphs>
  <Slides>85</Slides>
  <Notes>83</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85</vt:i4>
      </vt:variant>
    </vt:vector>
  </HeadingPairs>
  <TitlesOfParts>
    <vt:vector size="93" baseType="lpstr">
      <vt:lpstr>Aptos</vt:lpstr>
      <vt:lpstr>Arial</vt:lpstr>
      <vt:lpstr>Arial,Sans-Serif</vt:lpstr>
      <vt:lpstr>Calibri</vt:lpstr>
      <vt:lpstr>Courier New</vt:lpstr>
      <vt:lpstr>Times New Roman</vt:lpstr>
      <vt:lpstr>Wingdings</vt:lpstr>
      <vt:lpstr>MoEdu SAIL PPT</vt:lpstr>
      <vt:lpstr>Hidden Slide Intro</vt:lpstr>
      <vt:lpstr>Hidden Slide #1</vt:lpstr>
      <vt:lpstr>Hidden Slide #2</vt:lpstr>
      <vt:lpstr>Hidden Slide #3</vt:lpstr>
      <vt:lpstr>Hidden Slide #4</vt:lpstr>
      <vt:lpstr>Hidden Slide #5</vt:lpstr>
      <vt:lpstr>Hidden Slide #6</vt:lpstr>
      <vt:lpstr>Hidden Slide #7</vt:lpstr>
      <vt:lpstr>Hidden Slide #8</vt:lpstr>
      <vt:lpstr>Hidden Slide #9</vt:lpstr>
      <vt:lpstr>Hidden Slide #10</vt:lpstr>
      <vt:lpstr>Collaborative Teams</vt:lpstr>
      <vt:lpstr>Acknowledgements</vt:lpstr>
      <vt:lpstr>Welcome and Introductions</vt:lpstr>
      <vt:lpstr>Norms</vt:lpstr>
      <vt:lpstr>District Continuous Improvement (DCI) Framework</vt:lpstr>
      <vt:lpstr>DCI-MTSS Framework </vt:lpstr>
      <vt:lpstr>C.T. Alignment with Missouri Teacher &amp; Leader Standards </vt:lpstr>
      <vt:lpstr>C.T. Alignment with Missouri Teacher and Leader Standards </vt:lpstr>
      <vt:lpstr>Collaborative Teams Infographic</vt:lpstr>
      <vt:lpstr>Collaborative Teams Practice Profile</vt:lpstr>
      <vt:lpstr>Session-at-a-Glance</vt:lpstr>
      <vt:lpstr>Part 1: Learning Objectives  </vt:lpstr>
      <vt:lpstr>Part 1: Essential Questions</vt:lpstr>
      <vt:lpstr>Introduction</vt:lpstr>
      <vt:lpstr>The Power of Teamwork!</vt:lpstr>
      <vt:lpstr>Benefits of Teaming</vt:lpstr>
      <vt:lpstr>Collaborative Teaming</vt:lpstr>
      <vt:lpstr>Collaboration Increases Student Achievement</vt:lpstr>
      <vt:lpstr>Collaboration Improves Teacher Retention</vt:lpstr>
      <vt:lpstr>Interdependent Team Structures</vt:lpstr>
      <vt:lpstr>Pre-Read: Teams and Collective Efficacy</vt:lpstr>
      <vt:lpstr>High Impact Teams</vt:lpstr>
      <vt:lpstr>High Impact Teams Use Data</vt:lpstr>
      <vt:lpstr>Function of Data Cycles</vt:lpstr>
      <vt:lpstr>High Impact Practices Used by Effective Teams</vt:lpstr>
      <vt:lpstr>Effect Size of High Impact Practices used by Effective Teams</vt:lpstr>
      <vt:lpstr>Formative Assessment Process</vt:lpstr>
      <vt:lpstr>Reflecting on Your District’s Collaborative Teams</vt:lpstr>
      <vt:lpstr>Collaborative Team Framework</vt:lpstr>
      <vt:lpstr>Part 1</vt:lpstr>
      <vt:lpstr>Building a Culture of Collective Responsibility </vt:lpstr>
      <vt:lpstr>Purpose &amp; Goals</vt:lpstr>
      <vt:lpstr>Team Purpose &amp; Goals</vt:lpstr>
      <vt:lpstr>How Shared Goals Impact Collaboration </vt:lpstr>
      <vt:lpstr> Mindframes for High Impact Teams</vt:lpstr>
      <vt:lpstr>Mindframes for High Impact Teams  (continued) </vt:lpstr>
      <vt:lpstr>Building a Data Culture to Support Teams</vt:lpstr>
      <vt:lpstr>Reflecting on Team Purpose &amp; Goals</vt:lpstr>
      <vt:lpstr>Trust</vt:lpstr>
      <vt:lpstr>How Trust Impacts Collaboration</vt:lpstr>
      <vt:lpstr>Building Trust in Our Teams </vt:lpstr>
      <vt:lpstr>Video Reflections</vt:lpstr>
      <vt:lpstr>Key Components of Trust </vt:lpstr>
      <vt:lpstr>Taking a Team “TRUST” Snapshot</vt:lpstr>
      <vt:lpstr>Tips for Building Trust</vt:lpstr>
      <vt:lpstr>Rewards of Team Building</vt:lpstr>
      <vt:lpstr>Reflecting on Trust</vt:lpstr>
      <vt:lpstr>Communication</vt:lpstr>
      <vt:lpstr>Team Communication…</vt:lpstr>
      <vt:lpstr>Effective Team Communication           </vt:lpstr>
      <vt:lpstr>Clear communication keeps teams connected to…</vt:lpstr>
      <vt:lpstr>PACK your BAGS </vt:lpstr>
      <vt:lpstr>Collaborative Communication...</vt:lpstr>
      <vt:lpstr>Social Perceptiveness</vt:lpstr>
      <vt:lpstr>Communication Focused on Learning </vt:lpstr>
      <vt:lpstr>Team Communication Tools</vt:lpstr>
      <vt:lpstr>Team Communication</vt:lpstr>
      <vt:lpstr>Team Communication System</vt:lpstr>
      <vt:lpstr>Reflecting on Communication</vt:lpstr>
      <vt:lpstr>Summing it up… Building a Culture of Collective Responsibility</vt:lpstr>
      <vt:lpstr>Part 1: Essential Questions </vt:lpstr>
      <vt:lpstr>Is Your Team Building a Culture of Collective Responsibility?</vt:lpstr>
      <vt:lpstr>Next Steps Action Plan, Part 1</vt:lpstr>
      <vt:lpstr>Closing and Thank You!</vt:lpstr>
      <vt:lpstr>References for all Collaborative Teams Modules</vt:lpstr>
      <vt:lpstr>References, Page 2</vt:lpstr>
      <vt:lpstr>References, Page 3</vt:lpstr>
      <vt:lpstr>References, Page 4</vt:lpstr>
      <vt:lpstr>References, Page 5</vt:lpstr>
      <vt:lpstr>References, Page 6</vt:lpstr>
      <vt:lpstr>References, Page 7</vt:lpstr>
      <vt:lpstr>References, Page 8</vt:lpstr>
      <vt:lpstr>References, Page 9</vt:lpstr>
      <vt:lpstr>References, Page 10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Beverly Kohzadi</dc:creator>
  <cp:lastModifiedBy>Cheryl Wrinkle</cp:lastModifiedBy>
  <cp:revision>1</cp:revision>
  <dcterms:modified xsi:type="dcterms:W3CDTF">2025-07-30T21:11:25Z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0x010100AF005CE87BB0324EA832688D3E004320</vt:lpwstr>
  </property>
  <property fmtid="{D5CDD505-2E9C-101B-9397-08002B2CF9AE}" pid="3" name="ComplianceAssetId">
    <vt:lpwstr/>
  </property>
  <property fmtid="{D5CDD505-2E9C-101B-9397-08002B2CF9AE}" pid="4" name="TriggerFlowInfo">
    <vt:lpwstr/>
  </property>
  <property fmtid="{D5CDD505-2E9C-101B-9397-08002B2CF9AE}" pid="5" name="_activity">
    <vt:lpwstr>{"FileActivityType":"6","FileActivityTimeStamp":"2025-05-13T21:11:22.280Z","FileActivityUsersOnPage":[{"DisplayName":"Cynthia C Beckmann","Id":"cynthia.beckmann@nau.edu"}],"FileActivityNavigationId":null}</vt:lpwstr>
  </property>
  <property fmtid="{D5CDD505-2E9C-101B-9397-08002B2CF9AE}" pid="6" name="_ExtendedDescription">
    <vt:lpwstr/>
  </property>
  <property fmtid="{D5CDD505-2E9C-101B-9397-08002B2CF9AE}" pid="7" name="MediaServiceImageTags">
    <vt:lpwstr/>
  </property>
</Properties>
</file>