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2"/>
  </p:notesMasterIdLst>
  <p:handoutMasterIdLst>
    <p:handoutMasterId r:id="rId113"/>
  </p:handoutMasterIdLst>
  <p:sldIdLst>
    <p:sldId id="257" r:id="rId5"/>
    <p:sldId id="693" r:id="rId6"/>
    <p:sldId id="675" r:id="rId7"/>
    <p:sldId id="355" r:id="rId8"/>
    <p:sldId id="658" r:id="rId9"/>
    <p:sldId id="263" r:id="rId10"/>
    <p:sldId id="262" r:id="rId11"/>
    <p:sldId id="356" r:id="rId12"/>
    <p:sldId id="670" r:id="rId13"/>
    <p:sldId id="671" r:id="rId14"/>
    <p:sldId id="672" r:id="rId15"/>
    <p:sldId id="673" r:id="rId16"/>
    <p:sldId id="648" r:id="rId17"/>
    <p:sldId id="674" r:id="rId18"/>
    <p:sldId id="269" r:id="rId19"/>
    <p:sldId id="553" r:id="rId20"/>
    <p:sldId id="273" r:id="rId21"/>
    <p:sldId id="279" r:id="rId22"/>
    <p:sldId id="280" r:id="rId23"/>
    <p:sldId id="281" r:id="rId24"/>
    <p:sldId id="283" r:id="rId25"/>
    <p:sldId id="284" r:id="rId26"/>
    <p:sldId id="285" r:id="rId27"/>
    <p:sldId id="597" r:id="rId28"/>
    <p:sldId id="274" r:id="rId29"/>
    <p:sldId id="555" r:id="rId30"/>
    <p:sldId id="554" r:id="rId31"/>
    <p:sldId id="291" r:id="rId32"/>
    <p:sldId id="560" r:id="rId33"/>
    <p:sldId id="656" r:id="rId34"/>
    <p:sldId id="679" r:id="rId35"/>
    <p:sldId id="611" r:id="rId36"/>
    <p:sldId id="610" r:id="rId37"/>
    <p:sldId id="650" r:id="rId38"/>
    <p:sldId id="318" r:id="rId39"/>
    <p:sldId id="569" r:id="rId40"/>
    <p:sldId id="570" r:id="rId41"/>
    <p:sldId id="704" r:id="rId42"/>
    <p:sldId id="607" r:id="rId43"/>
    <p:sldId id="309" r:id="rId44"/>
    <p:sldId id="312" r:id="rId45"/>
    <p:sldId id="685" r:id="rId46"/>
    <p:sldId id="563" r:id="rId47"/>
    <p:sldId id="651" r:id="rId48"/>
    <p:sldId id="613" r:id="rId49"/>
    <p:sldId id="602" r:id="rId50"/>
    <p:sldId id="567" r:id="rId51"/>
    <p:sldId id="624" r:id="rId52"/>
    <p:sldId id="705" r:id="rId53"/>
    <p:sldId id="592" r:id="rId54"/>
    <p:sldId id="606" r:id="rId55"/>
    <p:sldId id="676" r:id="rId56"/>
    <p:sldId id="695" r:id="rId57"/>
    <p:sldId id="696" r:id="rId58"/>
    <p:sldId id="627" r:id="rId59"/>
    <p:sldId id="681" r:id="rId60"/>
    <p:sldId id="686" r:id="rId61"/>
    <p:sldId id="604" r:id="rId62"/>
    <p:sldId id="605" r:id="rId63"/>
    <p:sldId id="682" r:id="rId64"/>
    <p:sldId id="571" r:id="rId65"/>
    <p:sldId id="337" r:id="rId66"/>
    <p:sldId id="338" r:id="rId67"/>
    <p:sldId id="683" r:id="rId68"/>
    <p:sldId id="575" r:id="rId69"/>
    <p:sldId id="583" r:id="rId70"/>
    <p:sldId id="582" r:id="rId71"/>
    <p:sldId id="576" r:id="rId72"/>
    <p:sldId id="593" r:id="rId73"/>
    <p:sldId id="579" r:id="rId74"/>
    <p:sldId id="577" r:id="rId75"/>
    <p:sldId id="653" r:id="rId76"/>
    <p:sldId id="584" r:id="rId77"/>
    <p:sldId id="595" r:id="rId78"/>
    <p:sldId id="625" r:id="rId79"/>
    <p:sldId id="603" r:id="rId80"/>
    <p:sldId id="699" r:id="rId81"/>
    <p:sldId id="697" r:id="rId82"/>
    <p:sldId id="684" r:id="rId83"/>
    <p:sldId id="581" r:id="rId84"/>
    <p:sldId id="655" r:id="rId85"/>
    <p:sldId id="614" r:id="rId86"/>
    <p:sldId id="587" r:id="rId87"/>
    <p:sldId id="700" r:id="rId88"/>
    <p:sldId id="586" r:id="rId89"/>
    <p:sldId id="588" r:id="rId90"/>
    <p:sldId id="617" r:id="rId91"/>
    <p:sldId id="703" r:id="rId92"/>
    <p:sldId id="589" r:id="rId93"/>
    <p:sldId id="619" r:id="rId94"/>
    <p:sldId id="701" r:id="rId95"/>
    <p:sldId id="618" r:id="rId96"/>
    <p:sldId id="277" r:id="rId97"/>
    <p:sldId id="294" r:id="rId98"/>
    <p:sldId id="621" r:id="rId99"/>
    <p:sldId id="702" r:id="rId100"/>
    <p:sldId id="654" r:id="rId101"/>
    <p:sldId id="677" r:id="rId102"/>
    <p:sldId id="687" r:id="rId103"/>
    <p:sldId id="612" r:id="rId104"/>
    <p:sldId id="323" r:id="rId105"/>
    <p:sldId id="706" r:id="rId106"/>
    <p:sldId id="710" r:id="rId107"/>
    <p:sldId id="709" r:id="rId108"/>
    <p:sldId id="708" r:id="rId109"/>
    <p:sldId id="707" r:id="rId110"/>
    <p:sldId id="690" r:id="rId1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B23107-CE6F-1CEF-A293-2B09BE788F59}" name="Cynthia C Beckmann" initials="CB" userId="S::Cynthia.Beckmann@nau.edu::36c6a4d0-81f9-4661-beb6-2762229b0327" providerId="AD"/>
  <p188:author id="{7D45AD51-47AA-AA23-C357-64E9FB2BC62E}" name="Nicole Stone" initials="NS" userId="S::Nicole.Stone@nau.edu::77384c7d-bf51-484f-86b4-dd3056915ba5" providerId="AD"/>
  <p188:author id="{01314597-402B-A9F5-94D9-E14EA7040023}" name="Greta L Kreuzer" initials="GK" userId="S::greta.kreuzer@nau.edu::382d9aae-079e-422f-bb34-72c3e3cff740" providerId="AD"/>
  <p188:author id="{388FAFAB-112C-1720-7B89-62217AFE2985}" name="Cynthia C Beckmann" initials="CB" userId="S::cynthia.beckmann@nau.edu::36c6a4d0-81f9-4661-beb6-2762229b032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26D65"/>
    <a:srgbClr val="58AB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F456FF-CA68-41CD-B6C1-1C2D97E702E4}" v="1" dt="2025-09-19T15:12:53.019"/>
    <p1510:client id="{B424C055-D4A0-43AD-BCEF-0A26BFF6EB57}" v="3" dt="2025-09-19T13:50:53.771"/>
    <p1510:client id="{F4C68EB3-BB61-4BE1-97CA-BD9E3DA6FABF}" v="5772" dt="2025-09-19T15:18:54.5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ableStyles" Target="tableStyle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notesMaster" Target="notesMasters/notes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handoutMaster" Target="handoutMasters/handoutMaster1.xml"/><Relationship Id="rId118" Type="http://schemas.microsoft.com/office/2016/11/relationships/changesInfo" Target="changesInfos/changesInfo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presProps" Target="presProps.xml"/><Relationship Id="rId119"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E1CB7A8A-B739-4A6D-BF00-1A6977908CE4}"/>
    <pc:docChg chg="mod">
      <pc:chgData name="" userId="" providerId="" clId="Web-{E1CB7A8A-B739-4A6D-BF00-1A6977908CE4}" dt="2025-09-08T19:47:31.826" v="0"/>
      <pc:docMkLst>
        <pc:docMk/>
      </pc:docMkLst>
    </pc:docChg>
  </pc:docChgLst>
  <pc:docChgLst>
    <pc:chgData name="Nicole Stone" userId="77384c7d-bf51-484f-86b4-dd3056915ba5" providerId="ADAL" clId="{B424C055-D4A0-43AD-BCEF-0A26BFF6EB57}"/>
    <pc:docChg chg="undo custSel addSld delSld modSld sldOrd">
      <pc:chgData name="Nicole Stone" userId="77384c7d-bf51-484f-86b4-dd3056915ba5" providerId="ADAL" clId="{B424C055-D4A0-43AD-BCEF-0A26BFF6EB57}" dt="2025-09-19T13:54:09.479" v="913" actId="13244"/>
      <pc:docMkLst>
        <pc:docMk/>
      </pc:docMkLst>
      <pc:sldChg chg="addSp modSp mod">
        <pc:chgData name="Nicole Stone" userId="77384c7d-bf51-484f-86b4-dd3056915ba5" providerId="ADAL" clId="{B424C055-D4A0-43AD-BCEF-0A26BFF6EB57}" dt="2025-09-19T13:49:34.352" v="901" actId="962"/>
        <pc:sldMkLst>
          <pc:docMk/>
          <pc:sldMk cId="0" sldId="273"/>
        </pc:sldMkLst>
        <pc:picChg chg="add mod">
          <ac:chgData name="Nicole Stone" userId="77384c7d-bf51-484f-86b4-dd3056915ba5" providerId="ADAL" clId="{B424C055-D4A0-43AD-BCEF-0A26BFF6EB57}" dt="2025-09-19T13:49:34.352" v="901" actId="962"/>
          <ac:picMkLst>
            <pc:docMk/>
            <pc:sldMk cId="0" sldId="273"/>
            <ac:picMk id="3" creationId="{FBBA8C8C-FB97-3F9B-4B91-0230C0217392}"/>
          </ac:picMkLst>
        </pc:picChg>
      </pc:sldChg>
      <pc:sldChg chg="modSp mod">
        <pc:chgData name="Nicole Stone" userId="77384c7d-bf51-484f-86b4-dd3056915ba5" providerId="ADAL" clId="{B424C055-D4A0-43AD-BCEF-0A26BFF6EB57}" dt="2025-09-16T13:01:26.103" v="518" actId="962"/>
        <pc:sldMkLst>
          <pc:docMk/>
          <pc:sldMk cId="2874113734" sldId="274"/>
        </pc:sldMkLst>
        <pc:spChg chg="mod">
          <ac:chgData name="Nicole Stone" userId="77384c7d-bf51-484f-86b4-dd3056915ba5" providerId="ADAL" clId="{B424C055-D4A0-43AD-BCEF-0A26BFF6EB57}" dt="2025-09-16T13:01:21.934" v="516" actId="962"/>
          <ac:spMkLst>
            <pc:docMk/>
            <pc:sldMk cId="2874113734" sldId="274"/>
            <ac:spMk id="172" creationId="{00000000-0000-0000-0000-000000000000}"/>
          </ac:spMkLst>
        </pc:spChg>
        <pc:picChg chg="mod">
          <ac:chgData name="Nicole Stone" userId="77384c7d-bf51-484f-86b4-dd3056915ba5" providerId="ADAL" clId="{B424C055-D4A0-43AD-BCEF-0A26BFF6EB57}" dt="2025-09-16T13:01:26.103" v="518" actId="962"/>
          <ac:picMkLst>
            <pc:docMk/>
            <pc:sldMk cId="2874113734" sldId="274"/>
            <ac:picMk id="2" creationId="{C4C08BA9-35B8-E802-3087-96799EDE02BE}"/>
          </ac:picMkLst>
        </pc:picChg>
      </pc:sldChg>
      <pc:sldChg chg="modSp mod">
        <pc:chgData name="Nicole Stone" userId="77384c7d-bf51-484f-86b4-dd3056915ba5" providerId="ADAL" clId="{B424C055-D4A0-43AD-BCEF-0A26BFF6EB57}" dt="2025-09-19T13:54:09.479" v="913" actId="13244"/>
        <pc:sldMkLst>
          <pc:docMk/>
          <pc:sldMk cId="0" sldId="277"/>
        </pc:sldMkLst>
        <pc:spChg chg="ord">
          <ac:chgData name="Nicole Stone" userId="77384c7d-bf51-484f-86b4-dd3056915ba5" providerId="ADAL" clId="{B424C055-D4A0-43AD-BCEF-0A26BFF6EB57}" dt="2025-09-19T13:53:53.475" v="911" actId="13244"/>
          <ac:spMkLst>
            <pc:docMk/>
            <pc:sldMk cId="0" sldId="277"/>
            <ac:spMk id="361" creationId="{00000000-0000-0000-0000-000000000000}"/>
          </ac:spMkLst>
        </pc:spChg>
        <pc:spChg chg="ord">
          <ac:chgData name="Nicole Stone" userId="77384c7d-bf51-484f-86b4-dd3056915ba5" providerId="ADAL" clId="{B424C055-D4A0-43AD-BCEF-0A26BFF6EB57}" dt="2025-09-19T13:53:56.400" v="912" actId="13244"/>
          <ac:spMkLst>
            <pc:docMk/>
            <pc:sldMk cId="0" sldId="277"/>
            <ac:spMk id="362" creationId="{00000000-0000-0000-0000-000000000000}"/>
          </ac:spMkLst>
        </pc:spChg>
        <pc:spChg chg="ord">
          <ac:chgData name="Nicole Stone" userId="77384c7d-bf51-484f-86b4-dd3056915ba5" providerId="ADAL" clId="{B424C055-D4A0-43AD-BCEF-0A26BFF6EB57}" dt="2025-09-19T13:54:09.479" v="913" actId="13244"/>
          <ac:spMkLst>
            <pc:docMk/>
            <pc:sldMk cId="0" sldId="277"/>
            <ac:spMk id="363" creationId="{00000000-0000-0000-0000-000000000000}"/>
          </ac:spMkLst>
        </pc:spChg>
        <pc:spChg chg="ord">
          <ac:chgData name="Nicole Stone" userId="77384c7d-bf51-484f-86b4-dd3056915ba5" providerId="ADAL" clId="{B424C055-D4A0-43AD-BCEF-0A26BFF6EB57}" dt="2025-09-19T13:51:36.968" v="910" actId="13244"/>
          <ac:spMkLst>
            <pc:docMk/>
            <pc:sldMk cId="0" sldId="277"/>
            <ac:spMk id="384" creationId="{00000000-0000-0000-0000-000000000000}"/>
          </ac:spMkLst>
        </pc:spChg>
        <pc:cxnChg chg="mod">
          <ac:chgData name="Nicole Stone" userId="77384c7d-bf51-484f-86b4-dd3056915ba5" providerId="ADAL" clId="{B424C055-D4A0-43AD-BCEF-0A26BFF6EB57}" dt="2025-09-16T13:18:27.815" v="548" actId="962"/>
          <ac:cxnSpMkLst>
            <pc:docMk/>
            <pc:sldMk cId="0" sldId="277"/>
            <ac:cxnSpMk id="365" creationId="{00000000-0000-0000-0000-000000000000}"/>
          </ac:cxnSpMkLst>
        </pc:cxnChg>
        <pc:cxnChg chg="mod">
          <ac:chgData name="Nicole Stone" userId="77384c7d-bf51-484f-86b4-dd3056915ba5" providerId="ADAL" clId="{B424C055-D4A0-43AD-BCEF-0A26BFF6EB57}" dt="2025-09-16T13:18:28.419" v="549" actId="962"/>
          <ac:cxnSpMkLst>
            <pc:docMk/>
            <pc:sldMk cId="0" sldId="277"/>
            <ac:cxnSpMk id="366" creationId="{00000000-0000-0000-0000-000000000000}"/>
          </ac:cxnSpMkLst>
        </pc:cxnChg>
        <pc:cxnChg chg="mod">
          <ac:chgData name="Nicole Stone" userId="77384c7d-bf51-484f-86b4-dd3056915ba5" providerId="ADAL" clId="{B424C055-D4A0-43AD-BCEF-0A26BFF6EB57}" dt="2025-09-16T13:18:29.036" v="550" actId="962"/>
          <ac:cxnSpMkLst>
            <pc:docMk/>
            <pc:sldMk cId="0" sldId="277"/>
            <ac:cxnSpMk id="367" creationId="{00000000-0000-0000-0000-000000000000}"/>
          </ac:cxnSpMkLst>
        </pc:cxnChg>
        <pc:cxnChg chg="mod">
          <ac:chgData name="Nicole Stone" userId="77384c7d-bf51-484f-86b4-dd3056915ba5" providerId="ADAL" clId="{B424C055-D4A0-43AD-BCEF-0A26BFF6EB57}" dt="2025-09-16T13:18:29.701" v="551" actId="962"/>
          <ac:cxnSpMkLst>
            <pc:docMk/>
            <pc:sldMk cId="0" sldId="277"/>
            <ac:cxnSpMk id="368" creationId="{00000000-0000-0000-0000-000000000000}"/>
          </ac:cxnSpMkLst>
        </pc:cxnChg>
        <pc:cxnChg chg="mod">
          <ac:chgData name="Nicole Stone" userId="77384c7d-bf51-484f-86b4-dd3056915ba5" providerId="ADAL" clId="{B424C055-D4A0-43AD-BCEF-0A26BFF6EB57}" dt="2025-09-16T13:18:30.246" v="552" actId="962"/>
          <ac:cxnSpMkLst>
            <pc:docMk/>
            <pc:sldMk cId="0" sldId="277"/>
            <ac:cxnSpMk id="369" creationId="{00000000-0000-0000-0000-000000000000}"/>
          </ac:cxnSpMkLst>
        </pc:cxnChg>
        <pc:cxnChg chg="mod">
          <ac:chgData name="Nicole Stone" userId="77384c7d-bf51-484f-86b4-dd3056915ba5" providerId="ADAL" clId="{B424C055-D4A0-43AD-BCEF-0A26BFF6EB57}" dt="2025-09-16T13:18:30.852" v="553" actId="962"/>
          <ac:cxnSpMkLst>
            <pc:docMk/>
            <pc:sldMk cId="0" sldId="277"/>
            <ac:cxnSpMk id="370" creationId="{00000000-0000-0000-0000-000000000000}"/>
          </ac:cxnSpMkLst>
        </pc:cxnChg>
        <pc:cxnChg chg="mod">
          <ac:chgData name="Nicole Stone" userId="77384c7d-bf51-484f-86b4-dd3056915ba5" providerId="ADAL" clId="{B424C055-D4A0-43AD-BCEF-0A26BFF6EB57}" dt="2025-09-16T13:18:31.308" v="554" actId="962"/>
          <ac:cxnSpMkLst>
            <pc:docMk/>
            <pc:sldMk cId="0" sldId="277"/>
            <ac:cxnSpMk id="371" creationId="{00000000-0000-0000-0000-000000000000}"/>
          </ac:cxnSpMkLst>
        </pc:cxnChg>
        <pc:cxnChg chg="mod">
          <ac:chgData name="Nicole Stone" userId="77384c7d-bf51-484f-86b4-dd3056915ba5" providerId="ADAL" clId="{B424C055-D4A0-43AD-BCEF-0A26BFF6EB57}" dt="2025-09-16T13:18:31.814" v="555" actId="962"/>
          <ac:cxnSpMkLst>
            <pc:docMk/>
            <pc:sldMk cId="0" sldId="277"/>
            <ac:cxnSpMk id="372" creationId="{00000000-0000-0000-0000-000000000000}"/>
          </ac:cxnSpMkLst>
        </pc:cxnChg>
        <pc:cxnChg chg="mod">
          <ac:chgData name="Nicole Stone" userId="77384c7d-bf51-484f-86b4-dd3056915ba5" providerId="ADAL" clId="{B424C055-D4A0-43AD-BCEF-0A26BFF6EB57}" dt="2025-09-16T13:18:32.294" v="556" actId="962"/>
          <ac:cxnSpMkLst>
            <pc:docMk/>
            <pc:sldMk cId="0" sldId="277"/>
            <ac:cxnSpMk id="373" creationId="{00000000-0000-0000-0000-000000000000}"/>
          </ac:cxnSpMkLst>
        </pc:cxnChg>
        <pc:cxnChg chg="mod">
          <ac:chgData name="Nicole Stone" userId="77384c7d-bf51-484f-86b4-dd3056915ba5" providerId="ADAL" clId="{B424C055-D4A0-43AD-BCEF-0A26BFF6EB57}" dt="2025-09-16T13:18:32.772" v="557" actId="962"/>
          <ac:cxnSpMkLst>
            <pc:docMk/>
            <pc:sldMk cId="0" sldId="277"/>
            <ac:cxnSpMk id="374" creationId="{00000000-0000-0000-0000-000000000000}"/>
          </ac:cxnSpMkLst>
        </pc:cxnChg>
        <pc:cxnChg chg="mod">
          <ac:chgData name="Nicole Stone" userId="77384c7d-bf51-484f-86b4-dd3056915ba5" providerId="ADAL" clId="{B424C055-D4A0-43AD-BCEF-0A26BFF6EB57}" dt="2025-09-16T13:18:33.476" v="558" actId="962"/>
          <ac:cxnSpMkLst>
            <pc:docMk/>
            <pc:sldMk cId="0" sldId="277"/>
            <ac:cxnSpMk id="375" creationId="{00000000-0000-0000-0000-000000000000}"/>
          </ac:cxnSpMkLst>
        </pc:cxnChg>
        <pc:cxnChg chg="mod">
          <ac:chgData name="Nicole Stone" userId="77384c7d-bf51-484f-86b4-dd3056915ba5" providerId="ADAL" clId="{B424C055-D4A0-43AD-BCEF-0A26BFF6EB57}" dt="2025-09-16T13:18:34.194" v="559" actId="962"/>
          <ac:cxnSpMkLst>
            <pc:docMk/>
            <pc:sldMk cId="0" sldId="277"/>
            <ac:cxnSpMk id="376" creationId="{00000000-0000-0000-0000-000000000000}"/>
          </ac:cxnSpMkLst>
        </pc:cxnChg>
        <pc:cxnChg chg="mod">
          <ac:chgData name="Nicole Stone" userId="77384c7d-bf51-484f-86b4-dd3056915ba5" providerId="ADAL" clId="{B424C055-D4A0-43AD-BCEF-0A26BFF6EB57}" dt="2025-09-16T13:18:34.760" v="560" actId="962"/>
          <ac:cxnSpMkLst>
            <pc:docMk/>
            <pc:sldMk cId="0" sldId="277"/>
            <ac:cxnSpMk id="377" creationId="{00000000-0000-0000-0000-000000000000}"/>
          </ac:cxnSpMkLst>
        </pc:cxnChg>
        <pc:cxnChg chg="mod">
          <ac:chgData name="Nicole Stone" userId="77384c7d-bf51-484f-86b4-dd3056915ba5" providerId="ADAL" clId="{B424C055-D4A0-43AD-BCEF-0A26BFF6EB57}" dt="2025-09-16T13:18:35.286" v="561" actId="962"/>
          <ac:cxnSpMkLst>
            <pc:docMk/>
            <pc:sldMk cId="0" sldId="277"/>
            <ac:cxnSpMk id="378" creationId="{00000000-0000-0000-0000-000000000000}"/>
          </ac:cxnSpMkLst>
        </pc:cxnChg>
        <pc:cxnChg chg="mod">
          <ac:chgData name="Nicole Stone" userId="77384c7d-bf51-484f-86b4-dd3056915ba5" providerId="ADAL" clId="{B424C055-D4A0-43AD-BCEF-0A26BFF6EB57}" dt="2025-09-16T13:18:35.867" v="562" actId="962"/>
          <ac:cxnSpMkLst>
            <pc:docMk/>
            <pc:sldMk cId="0" sldId="277"/>
            <ac:cxnSpMk id="379" creationId="{00000000-0000-0000-0000-000000000000}"/>
          </ac:cxnSpMkLst>
        </pc:cxnChg>
        <pc:cxnChg chg="mod">
          <ac:chgData name="Nicole Stone" userId="77384c7d-bf51-484f-86b4-dd3056915ba5" providerId="ADAL" clId="{B424C055-D4A0-43AD-BCEF-0A26BFF6EB57}" dt="2025-09-16T13:18:36.439" v="563" actId="962"/>
          <ac:cxnSpMkLst>
            <pc:docMk/>
            <pc:sldMk cId="0" sldId="277"/>
            <ac:cxnSpMk id="380" creationId="{00000000-0000-0000-0000-000000000000}"/>
          </ac:cxnSpMkLst>
        </pc:cxnChg>
        <pc:cxnChg chg="mod">
          <ac:chgData name="Nicole Stone" userId="77384c7d-bf51-484f-86b4-dd3056915ba5" providerId="ADAL" clId="{B424C055-D4A0-43AD-BCEF-0A26BFF6EB57}" dt="2025-09-16T13:18:36.994" v="564" actId="962"/>
          <ac:cxnSpMkLst>
            <pc:docMk/>
            <pc:sldMk cId="0" sldId="277"/>
            <ac:cxnSpMk id="381" creationId="{00000000-0000-0000-0000-000000000000}"/>
          </ac:cxnSpMkLst>
        </pc:cxnChg>
        <pc:cxnChg chg="mod">
          <ac:chgData name="Nicole Stone" userId="77384c7d-bf51-484f-86b4-dd3056915ba5" providerId="ADAL" clId="{B424C055-D4A0-43AD-BCEF-0A26BFF6EB57}" dt="2025-09-16T13:18:37.729" v="565" actId="962"/>
          <ac:cxnSpMkLst>
            <pc:docMk/>
            <pc:sldMk cId="0" sldId="277"/>
            <ac:cxnSpMk id="382" creationId="{00000000-0000-0000-0000-000000000000}"/>
          </ac:cxnSpMkLst>
        </pc:cxnChg>
        <pc:cxnChg chg="mod">
          <ac:chgData name="Nicole Stone" userId="77384c7d-bf51-484f-86b4-dd3056915ba5" providerId="ADAL" clId="{B424C055-D4A0-43AD-BCEF-0A26BFF6EB57}" dt="2025-09-16T13:18:38.362" v="566" actId="962"/>
          <ac:cxnSpMkLst>
            <pc:docMk/>
            <pc:sldMk cId="0" sldId="277"/>
            <ac:cxnSpMk id="383" creationId="{00000000-0000-0000-0000-000000000000}"/>
          </ac:cxnSpMkLst>
        </pc:cxnChg>
      </pc:sldChg>
      <pc:sldChg chg="addSp modSp mod">
        <pc:chgData name="Nicole Stone" userId="77384c7d-bf51-484f-86b4-dd3056915ba5" providerId="ADAL" clId="{B424C055-D4A0-43AD-BCEF-0A26BFF6EB57}" dt="2025-09-19T13:48:28.131" v="787" actId="962"/>
        <pc:sldMkLst>
          <pc:docMk/>
          <pc:sldMk cId="0" sldId="279"/>
        </pc:sldMkLst>
        <pc:picChg chg="add mod">
          <ac:chgData name="Nicole Stone" userId="77384c7d-bf51-484f-86b4-dd3056915ba5" providerId="ADAL" clId="{B424C055-D4A0-43AD-BCEF-0A26BFF6EB57}" dt="2025-09-19T13:48:28.131" v="787" actId="962"/>
          <ac:picMkLst>
            <pc:docMk/>
            <pc:sldMk cId="0" sldId="279"/>
            <ac:picMk id="3" creationId="{281A8E41-D6F3-52AC-D203-B00A27D64627}"/>
          </ac:picMkLst>
        </pc:picChg>
      </pc:sldChg>
      <pc:sldChg chg="delSp modSp mod">
        <pc:chgData name="Nicole Stone" userId="77384c7d-bf51-484f-86b4-dd3056915ba5" providerId="ADAL" clId="{B424C055-D4A0-43AD-BCEF-0A26BFF6EB57}" dt="2025-09-16T13:01:38.272" v="522" actId="478"/>
        <pc:sldMkLst>
          <pc:docMk/>
          <pc:sldMk cId="0" sldId="291"/>
        </pc:sldMkLst>
      </pc:sldChg>
      <pc:sldChg chg="delSp modSp mod">
        <pc:chgData name="Nicole Stone" userId="77384c7d-bf51-484f-86b4-dd3056915ba5" providerId="ADAL" clId="{B424C055-D4A0-43AD-BCEF-0A26BFF6EB57}" dt="2025-09-16T13:18:43.042" v="567" actId="478"/>
        <pc:sldMkLst>
          <pc:docMk/>
          <pc:sldMk cId="0" sldId="294"/>
        </pc:sldMkLst>
        <pc:graphicFrameChg chg="mod">
          <ac:chgData name="Nicole Stone" userId="77384c7d-bf51-484f-86b4-dd3056915ba5" providerId="ADAL" clId="{B424C055-D4A0-43AD-BCEF-0A26BFF6EB57}" dt="2025-09-10T17:50:11.854" v="340" actId="1076"/>
          <ac:graphicFrameMkLst>
            <pc:docMk/>
            <pc:sldMk cId="0" sldId="294"/>
            <ac:graphicFrameMk id="3" creationId="{E8AF5A56-D674-F9DB-4D97-8776CF100662}"/>
          </ac:graphicFrameMkLst>
        </pc:graphicFrameChg>
      </pc:sldChg>
      <pc:sldChg chg="ord">
        <pc:chgData name="Nicole Stone" userId="77384c7d-bf51-484f-86b4-dd3056915ba5" providerId="ADAL" clId="{B424C055-D4A0-43AD-BCEF-0A26BFF6EB57}" dt="2025-09-19T13:42:37.787" v="689"/>
        <pc:sldMkLst>
          <pc:docMk/>
          <pc:sldMk cId="3510137136" sldId="553"/>
        </pc:sldMkLst>
      </pc:sldChg>
      <pc:sldChg chg="modSp mod">
        <pc:chgData name="Nicole Stone" userId="77384c7d-bf51-484f-86b4-dd3056915ba5" providerId="ADAL" clId="{B424C055-D4A0-43AD-BCEF-0A26BFF6EB57}" dt="2025-09-16T13:01:27.817" v="519" actId="962"/>
        <pc:sldMkLst>
          <pc:docMk/>
          <pc:sldMk cId="1358074308" sldId="555"/>
        </pc:sldMkLst>
        <pc:picChg chg="mod">
          <ac:chgData name="Nicole Stone" userId="77384c7d-bf51-484f-86b4-dd3056915ba5" providerId="ADAL" clId="{B424C055-D4A0-43AD-BCEF-0A26BFF6EB57}" dt="2025-09-16T13:01:27.817" v="519" actId="962"/>
          <ac:picMkLst>
            <pc:docMk/>
            <pc:sldMk cId="1358074308" sldId="555"/>
            <ac:picMk id="6" creationId="{2425C531-0B01-88DA-D7F7-79040641AF7B}"/>
          </ac:picMkLst>
        </pc:picChg>
      </pc:sldChg>
      <pc:sldChg chg="modSp mod">
        <pc:chgData name="Nicole Stone" userId="77384c7d-bf51-484f-86b4-dd3056915ba5" providerId="ADAL" clId="{B424C055-D4A0-43AD-BCEF-0A26BFF6EB57}" dt="2025-09-16T13:16:44.228" v="524" actId="962"/>
        <pc:sldMkLst>
          <pc:docMk/>
          <pc:sldMk cId="1316221188" sldId="560"/>
        </pc:sldMkLst>
        <pc:picChg chg="mod">
          <ac:chgData name="Nicole Stone" userId="77384c7d-bf51-484f-86b4-dd3056915ba5" providerId="ADAL" clId="{B424C055-D4A0-43AD-BCEF-0A26BFF6EB57}" dt="2025-09-16T13:16:44.228" v="524" actId="962"/>
          <ac:picMkLst>
            <pc:docMk/>
            <pc:sldMk cId="1316221188" sldId="560"/>
            <ac:picMk id="4" creationId="{A7716D2C-A73C-1A72-297A-4E59A215ED6B}"/>
          </ac:picMkLst>
        </pc:picChg>
      </pc:sldChg>
      <pc:sldChg chg="addSp delSp modSp mod">
        <pc:chgData name="Nicole Stone" userId="77384c7d-bf51-484f-86b4-dd3056915ba5" providerId="ADAL" clId="{B424C055-D4A0-43AD-BCEF-0A26BFF6EB57}" dt="2025-09-16T13:16:48.941" v="526" actId="962"/>
        <pc:sldMkLst>
          <pc:docMk/>
          <pc:sldMk cId="3169292171" sldId="567"/>
        </pc:sldMkLst>
        <pc:spChg chg="mod">
          <ac:chgData name="Nicole Stone" userId="77384c7d-bf51-484f-86b4-dd3056915ba5" providerId="ADAL" clId="{B424C055-D4A0-43AD-BCEF-0A26BFF6EB57}" dt="2025-09-15T19:58:20.032" v="507" actId="33553"/>
          <ac:spMkLst>
            <pc:docMk/>
            <pc:sldMk cId="3169292171" sldId="567"/>
            <ac:spMk id="4" creationId="{D4C83790-6080-F37C-ECAA-190627DAA8C9}"/>
          </ac:spMkLst>
        </pc:spChg>
        <pc:picChg chg="mod">
          <ac:chgData name="Nicole Stone" userId="77384c7d-bf51-484f-86b4-dd3056915ba5" providerId="ADAL" clId="{B424C055-D4A0-43AD-BCEF-0A26BFF6EB57}" dt="2025-09-16T13:16:48.941" v="526" actId="962"/>
          <ac:picMkLst>
            <pc:docMk/>
            <pc:sldMk cId="3169292171" sldId="567"/>
            <ac:picMk id="16" creationId="{D00388CA-DCBB-6BC7-8A6E-00805461BCC6}"/>
          </ac:picMkLst>
        </pc:picChg>
      </pc:sldChg>
      <pc:sldChg chg="delSp mod">
        <pc:chgData name="Nicole Stone" userId="77384c7d-bf51-484f-86b4-dd3056915ba5" providerId="ADAL" clId="{B424C055-D4A0-43AD-BCEF-0A26BFF6EB57}" dt="2025-09-04T13:12:21.895" v="31" actId="478"/>
        <pc:sldMkLst>
          <pc:docMk/>
          <pc:sldMk cId="3116465738" sldId="571"/>
        </pc:sldMkLst>
      </pc:sldChg>
      <pc:sldChg chg="del">
        <pc:chgData name="Nicole Stone" userId="77384c7d-bf51-484f-86b4-dd3056915ba5" providerId="ADAL" clId="{B424C055-D4A0-43AD-BCEF-0A26BFF6EB57}" dt="2025-09-03T16:08:50.031" v="9" actId="47"/>
        <pc:sldMkLst>
          <pc:docMk/>
          <pc:sldMk cId="1895773755" sldId="572"/>
        </pc:sldMkLst>
      </pc:sldChg>
      <pc:sldChg chg="modSp mod">
        <pc:chgData name="Nicole Stone" userId="77384c7d-bf51-484f-86b4-dd3056915ba5" providerId="ADAL" clId="{B424C055-D4A0-43AD-BCEF-0A26BFF6EB57}" dt="2025-09-19T13:51:15.115" v="908"/>
        <pc:sldMkLst>
          <pc:docMk/>
          <pc:sldMk cId="2139297046" sldId="575"/>
        </pc:sldMkLst>
        <pc:spChg chg="mod ord">
          <ac:chgData name="Nicole Stone" userId="77384c7d-bf51-484f-86b4-dd3056915ba5" providerId="ADAL" clId="{B424C055-D4A0-43AD-BCEF-0A26BFF6EB57}" dt="2025-09-19T13:51:15.115" v="908"/>
          <ac:spMkLst>
            <pc:docMk/>
            <pc:sldMk cId="2139297046" sldId="575"/>
            <ac:spMk id="4" creationId="{F4944C52-8A8E-6E7F-B437-6D0C113BFA1B}"/>
          </ac:spMkLst>
        </pc:spChg>
      </pc:sldChg>
      <pc:sldChg chg="modSp mod">
        <pc:chgData name="Nicole Stone" userId="77384c7d-bf51-484f-86b4-dd3056915ba5" providerId="ADAL" clId="{B424C055-D4A0-43AD-BCEF-0A26BFF6EB57}" dt="2025-09-16T13:17:59.149" v="538" actId="962"/>
        <pc:sldMkLst>
          <pc:docMk/>
          <pc:sldMk cId="2427950622" sldId="577"/>
        </pc:sldMkLst>
        <pc:picChg chg="mod">
          <ac:chgData name="Nicole Stone" userId="77384c7d-bf51-484f-86b4-dd3056915ba5" providerId="ADAL" clId="{B424C055-D4A0-43AD-BCEF-0A26BFF6EB57}" dt="2025-09-16T13:17:59.149" v="538" actId="962"/>
          <ac:picMkLst>
            <pc:docMk/>
            <pc:sldMk cId="2427950622" sldId="577"/>
            <ac:picMk id="9" creationId="{03674A8E-C4AB-85DE-3BDA-243940FE1819}"/>
          </ac:picMkLst>
        </pc:picChg>
      </pc:sldChg>
      <pc:sldChg chg="addSp delSp modSp mod">
        <pc:chgData name="Nicole Stone" userId="77384c7d-bf51-484f-86b4-dd3056915ba5" providerId="ADAL" clId="{B424C055-D4A0-43AD-BCEF-0A26BFF6EB57}" dt="2025-09-16T13:17:56.603" v="537" actId="962"/>
        <pc:sldMkLst>
          <pc:docMk/>
          <pc:sldMk cId="1805865824" sldId="579"/>
        </pc:sldMkLst>
        <pc:spChg chg="mod">
          <ac:chgData name="Nicole Stone" userId="77384c7d-bf51-484f-86b4-dd3056915ba5" providerId="ADAL" clId="{B424C055-D4A0-43AD-BCEF-0A26BFF6EB57}" dt="2025-09-02T19:32:15.558" v="0" actId="20577"/>
          <ac:spMkLst>
            <pc:docMk/>
            <pc:sldMk cId="1805865824" sldId="579"/>
            <ac:spMk id="2" creationId="{FE180851-C617-EABE-9BDE-E7935DDB523C}"/>
          </ac:spMkLst>
        </pc:spChg>
        <pc:picChg chg="add mod">
          <ac:chgData name="Nicole Stone" userId="77384c7d-bf51-484f-86b4-dd3056915ba5" providerId="ADAL" clId="{B424C055-D4A0-43AD-BCEF-0A26BFF6EB57}" dt="2025-09-16T13:17:56.603" v="537" actId="962"/>
          <ac:picMkLst>
            <pc:docMk/>
            <pc:sldMk cId="1805865824" sldId="579"/>
            <ac:picMk id="6" creationId="{363CFB62-6D7C-08D5-84B2-FB50E671D889}"/>
          </ac:picMkLst>
        </pc:picChg>
      </pc:sldChg>
      <pc:sldChg chg="modSp mod">
        <pc:chgData name="Nicole Stone" userId="77384c7d-bf51-484f-86b4-dd3056915ba5" providerId="ADAL" clId="{B424C055-D4A0-43AD-BCEF-0A26BFF6EB57}" dt="2025-09-04T13:12:49.819" v="36" actId="404"/>
        <pc:sldMkLst>
          <pc:docMk/>
          <pc:sldMk cId="331191095" sldId="583"/>
        </pc:sldMkLst>
        <pc:spChg chg="mod">
          <ac:chgData name="Nicole Stone" userId="77384c7d-bf51-484f-86b4-dd3056915ba5" providerId="ADAL" clId="{B424C055-D4A0-43AD-BCEF-0A26BFF6EB57}" dt="2025-09-04T13:12:49.819" v="36" actId="404"/>
          <ac:spMkLst>
            <pc:docMk/>
            <pc:sldMk cId="331191095" sldId="583"/>
            <ac:spMk id="3" creationId="{8E1B289D-0701-FF5A-95D2-962ACBE9CE81}"/>
          </ac:spMkLst>
        </pc:spChg>
      </pc:sldChg>
      <pc:sldChg chg="modSp mod">
        <pc:chgData name="Nicole Stone" userId="77384c7d-bf51-484f-86b4-dd3056915ba5" providerId="ADAL" clId="{B424C055-D4A0-43AD-BCEF-0A26BFF6EB57}" dt="2025-09-16T13:18:01.243" v="539" actId="962"/>
        <pc:sldMkLst>
          <pc:docMk/>
          <pc:sldMk cId="2255777556" sldId="584"/>
        </pc:sldMkLst>
        <pc:picChg chg="mod">
          <ac:chgData name="Nicole Stone" userId="77384c7d-bf51-484f-86b4-dd3056915ba5" providerId="ADAL" clId="{B424C055-D4A0-43AD-BCEF-0A26BFF6EB57}" dt="2025-09-16T13:18:01.243" v="539" actId="962"/>
          <ac:picMkLst>
            <pc:docMk/>
            <pc:sldMk cId="2255777556" sldId="584"/>
            <ac:picMk id="6" creationId="{2BB71BF4-7DAB-F23A-2B3D-8D8B18CBC9AF}"/>
          </ac:picMkLst>
        </pc:picChg>
      </pc:sldChg>
      <pc:sldChg chg="modSp mod">
        <pc:chgData name="Nicole Stone" userId="77384c7d-bf51-484f-86b4-dd3056915ba5" providerId="ADAL" clId="{B424C055-D4A0-43AD-BCEF-0A26BFF6EB57}" dt="2025-09-16T13:18:22.267" v="544" actId="962"/>
        <pc:sldMkLst>
          <pc:docMk/>
          <pc:sldMk cId="4046935929" sldId="586"/>
        </pc:sldMkLst>
        <pc:picChg chg="mod">
          <ac:chgData name="Nicole Stone" userId="77384c7d-bf51-484f-86b4-dd3056915ba5" providerId="ADAL" clId="{B424C055-D4A0-43AD-BCEF-0A26BFF6EB57}" dt="2025-09-16T13:18:22.267" v="544" actId="962"/>
          <ac:picMkLst>
            <pc:docMk/>
            <pc:sldMk cId="4046935929" sldId="586"/>
            <ac:picMk id="5" creationId="{F99024E1-7001-E848-1B54-DAC0B5B57579}"/>
          </ac:picMkLst>
        </pc:picChg>
      </pc:sldChg>
      <pc:sldChg chg="modSp mod">
        <pc:chgData name="Nicole Stone" userId="77384c7d-bf51-484f-86b4-dd3056915ba5" providerId="ADAL" clId="{B424C055-D4A0-43AD-BCEF-0A26BFF6EB57}" dt="2025-09-16T13:18:23.006" v="545" actId="962"/>
        <pc:sldMkLst>
          <pc:docMk/>
          <pc:sldMk cId="10157123" sldId="588"/>
        </pc:sldMkLst>
        <pc:picChg chg="mod">
          <ac:chgData name="Nicole Stone" userId="77384c7d-bf51-484f-86b4-dd3056915ba5" providerId="ADAL" clId="{B424C055-D4A0-43AD-BCEF-0A26BFF6EB57}" dt="2025-09-16T13:18:23.006" v="545" actId="962"/>
          <ac:picMkLst>
            <pc:docMk/>
            <pc:sldMk cId="10157123" sldId="588"/>
            <ac:picMk id="2" creationId="{EECCB473-6A4F-9AC7-E17D-AE086C05545D}"/>
          </ac:picMkLst>
        </pc:picChg>
      </pc:sldChg>
      <pc:sldChg chg="modSp mod">
        <pc:chgData name="Nicole Stone" userId="77384c7d-bf51-484f-86b4-dd3056915ba5" providerId="ADAL" clId="{B424C055-D4A0-43AD-BCEF-0A26BFF6EB57}" dt="2025-09-16T13:18:24.833" v="547" actId="962"/>
        <pc:sldMkLst>
          <pc:docMk/>
          <pc:sldMk cId="1818407489" sldId="589"/>
        </pc:sldMkLst>
        <pc:spChg chg="mod">
          <ac:chgData name="Nicole Stone" userId="77384c7d-bf51-484f-86b4-dd3056915ba5" providerId="ADAL" clId="{B424C055-D4A0-43AD-BCEF-0A26BFF6EB57}" dt="2025-09-08T19:47:54.157" v="175" actId="404"/>
          <ac:spMkLst>
            <pc:docMk/>
            <pc:sldMk cId="1818407489" sldId="589"/>
            <ac:spMk id="4" creationId="{B91891FE-EBBE-0566-B231-9A37D97F328D}"/>
          </ac:spMkLst>
        </pc:spChg>
        <pc:picChg chg="mod">
          <ac:chgData name="Nicole Stone" userId="77384c7d-bf51-484f-86b4-dd3056915ba5" providerId="ADAL" clId="{B424C055-D4A0-43AD-BCEF-0A26BFF6EB57}" dt="2025-09-16T13:18:24.833" v="547" actId="962"/>
          <ac:picMkLst>
            <pc:docMk/>
            <pc:sldMk cId="1818407489" sldId="589"/>
            <ac:picMk id="5" creationId="{E428F14D-4221-85F9-7B9C-EDDDF9B08854}"/>
          </ac:picMkLst>
        </pc:picChg>
      </pc:sldChg>
      <pc:sldChg chg="modSp mod">
        <pc:chgData name="Nicole Stone" userId="77384c7d-bf51-484f-86b4-dd3056915ba5" providerId="ADAL" clId="{B424C055-D4A0-43AD-BCEF-0A26BFF6EB57}" dt="2025-09-19T13:50:14.125" v="904"/>
        <pc:sldMkLst>
          <pc:docMk/>
          <pc:sldMk cId="604717812" sldId="592"/>
        </pc:sldMkLst>
        <pc:spChg chg="ord">
          <ac:chgData name="Nicole Stone" userId="77384c7d-bf51-484f-86b4-dd3056915ba5" providerId="ADAL" clId="{B424C055-D4A0-43AD-BCEF-0A26BFF6EB57}" dt="2025-09-19T13:50:14.125" v="904"/>
          <ac:spMkLst>
            <pc:docMk/>
            <pc:sldMk cId="604717812" sldId="592"/>
            <ac:spMk id="4" creationId="{175A9260-39EC-80DF-261D-0BA0E0E1F2F0}"/>
          </ac:spMkLst>
        </pc:spChg>
      </pc:sldChg>
      <pc:sldChg chg="modSp mod">
        <pc:chgData name="Nicole Stone" userId="77384c7d-bf51-484f-86b4-dd3056915ba5" providerId="ADAL" clId="{B424C055-D4A0-43AD-BCEF-0A26BFF6EB57}" dt="2025-09-19T13:50:03.794" v="902"/>
        <pc:sldMkLst>
          <pc:docMk/>
          <pc:sldMk cId="3817296888" sldId="597"/>
        </pc:sldMkLst>
        <pc:spChg chg="ord">
          <ac:chgData name="Nicole Stone" userId="77384c7d-bf51-484f-86b4-dd3056915ba5" providerId="ADAL" clId="{B424C055-D4A0-43AD-BCEF-0A26BFF6EB57}" dt="2025-09-19T13:50:03.794" v="902"/>
          <ac:spMkLst>
            <pc:docMk/>
            <pc:sldMk cId="3817296888" sldId="597"/>
            <ac:spMk id="6" creationId="{CF595C14-33A7-1638-7272-85DB45DBF17C}"/>
          </ac:spMkLst>
        </pc:spChg>
      </pc:sldChg>
      <pc:sldChg chg="add del">
        <pc:chgData name="Nicole Stone" userId="77384c7d-bf51-484f-86b4-dd3056915ba5" providerId="ADAL" clId="{B424C055-D4A0-43AD-BCEF-0A26BFF6EB57}" dt="2025-09-03T16:08:41.121" v="8" actId="2696"/>
        <pc:sldMkLst>
          <pc:docMk/>
          <pc:sldMk cId="1970958799" sldId="602"/>
        </pc:sldMkLst>
      </pc:sldChg>
      <pc:sldChg chg="addSp delSp modSp mod">
        <pc:chgData name="Nicole Stone" userId="77384c7d-bf51-484f-86b4-dd3056915ba5" providerId="ADAL" clId="{B424C055-D4A0-43AD-BCEF-0A26BFF6EB57}" dt="2025-09-16T13:18:10.943" v="541" actId="962"/>
        <pc:sldMkLst>
          <pc:docMk/>
          <pc:sldMk cId="529780928" sldId="603"/>
        </pc:sldMkLst>
        <pc:spChg chg="mod">
          <ac:chgData name="Nicole Stone" userId="77384c7d-bf51-484f-86b4-dd3056915ba5" providerId="ADAL" clId="{B424C055-D4A0-43AD-BCEF-0A26BFF6EB57}" dt="2025-09-15T15:33:56.578" v="430" actId="14100"/>
          <ac:spMkLst>
            <pc:docMk/>
            <pc:sldMk cId="529780928" sldId="603"/>
            <ac:spMk id="3" creationId="{015BDCE8-39EA-322D-AD71-A4382CAAEDD4}"/>
          </ac:spMkLst>
        </pc:spChg>
        <pc:picChg chg="add mod">
          <ac:chgData name="Nicole Stone" userId="77384c7d-bf51-484f-86b4-dd3056915ba5" providerId="ADAL" clId="{B424C055-D4A0-43AD-BCEF-0A26BFF6EB57}" dt="2025-09-16T13:18:10.943" v="541" actId="962"/>
          <ac:picMkLst>
            <pc:docMk/>
            <pc:sldMk cId="529780928" sldId="603"/>
            <ac:picMk id="6" creationId="{E05A4258-BB00-7659-C5D5-0BE3C5122D60}"/>
          </ac:picMkLst>
        </pc:picChg>
      </pc:sldChg>
      <pc:sldChg chg="delSp modSp mod">
        <pc:chgData name="Nicole Stone" userId="77384c7d-bf51-484f-86b4-dd3056915ba5" providerId="ADAL" clId="{B424C055-D4A0-43AD-BCEF-0A26BFF6EB57}" dt="2025-09-16T13:16:59.359" v="532" actId="478"/>
        <pc:sldMkLst>
          <pc:docMk/>
          <pc:sldMk cId="1546035575" sldId="604"/>
        </pc:sldMkLst>
        <pc:graphicFrameChg chg="modGraphic">
          <ac:chgData name="Nicole Stone" userId="77384c7d-bf51-484f-86b4-dd3056915ba5" providerId="ADAL" clId="{B424C055-D4A0-43AD-BCEF-0A26BFF6EB57}" dt="2025-09-15T19:58:42.670" v="510" actId="13238"/>
          <ac:graphicFrameMkLst>
            <pc:docMk/>
            <pc:sldMk cId="1546035575" sldId="604"/>
            <ac:graphicFrameMk id="4" creationId="{17561F86-9427-BD9E-6FF5-62829A28E9DB}"/>
          </ac:graphicFrameMkLst>
        </pc:graphicFrameChg>
      </pc:sldChg>
      <pc:sldChg chg="addSp delSp modSp mod modClrScheme chgLayout">
        <pc:chgData name="Nicole Stone" userId="77384c7d-bf51-484f-86b4-dd3056915ba5" providerId="ADAL" clId="{B424C055-D4A0-43AD-BCEF-0A26BFF6EB57}" dt="2025-09-16T13:17:54.467" v="536" actId="962"/>
        <pc:sldMkLst>
          <pc:docMk/>
          <pc:sldMk cId="3964406089" sldId="605"/>
        </pc:sldMkLst>
        <pc:spChg chg="mod ord">
          <ac:chgData name="Nicole Stone" userId="77384c7d-bf51-484f-86b4-dd3056915ba5" providerId="ADAL" clId="{B424C055-D4A0-43AD-BCEF-0A26BFF6EB57}" dt="2025-09-15T14:53:29.670" v="406" actId="700"/>
          <ac:spMkLst>
            <pc:docMk/>
            <pc:sldMk cId="3964406089" sldId="605"/>
            <ac:spMk id="2" creationId="{02BB78E7-1D7B-5E8C-BB02-55C68800AB3A}"/>
          </ac:spMkLst>
        </pc:spChg>
        <pc:graphicFrameChg chg="add mod ord">
          <ac:chgData name="Nicole Stone" userId="77384c7d-bf51-484f-86b4-dd3056915ba5" providerId="ADAL" clId="{B424C055-D4A0-43AD-BCEF-0A26BFF6EB57}" dt="2025-09-16T13:17:54.467" v="536" actId="962"/>
          <ac:graphicFrameMkLst>
            <pc:docMk/>
            <pc:sldMk cId="3964406089" sldId="605"/>
            <ac:graphicFrameMk id="7" creationId="{DBB8B297-7CEB-BBE1-5953-7C58058B707B}"/>
          </ac:graphicFrameMkLst>
        </pc:graphicFrameChg>
      </pc:sldChg>
      <pc:sldChg chg="addSp delSp modSp del mod modClrScheme chgLayout">
        <pc:chgData name="Nicole Stone" userId="77384c7d-bf51-484f-86b4-dd3056915ba5" providerId="ADAL" clId="{B424C055-D4A0-43AD-BCEF-0A26BFF6EB57}" dt="2025-09-15T16:02:21.569" v="460" actId="47"/>
        <pc:sldMkLst>
          <pc:docMk/>
          <pc:sldMk cId="4256108051" sldId="609"/>
        </pc:sldMkLst>
      </pc:sldChg>
      <pc:sldChg chg="addSp delSp modSp mod">
        <pc:chgData name="Nicole Stone" userId="77384c7d-bf51-484f-86b4-dd3056915ba5" providerId="ADAL" clId="{B424C055-D4A0-43AD-BCEF-0A26BFF6EB57}" dt="2025-09-16T13:18:21.224" v="543" actId="962"/>
        <pc:sldMkLst>
          <pc:docMk/>
          <pc:sldMk cId="2101029799" sldId="614"/>
        </pc:sldMkLst>
        <pc:spChg chg="mod">
          <ac:chgData name="Nicole Stone" userId="77384c7d-bf51-484f-86b4-dd3056915ba5" providerId="ADAL" clId="{B424C055-D4A0-43AD-BCEF-0A26BFF6EB57}" dt="2025-09-15T18:45:53.792" v="490" actId="3064"/>
          <ac:spMkLst>
            <pc:docMk/>
            <pc:sldMk cId="2101029799" sldId="614"/>
            <ac:spMk id="3" creationId="{CA6D757E-4B1D-BD03-40DF-034FAC3EA791}"/>
          </ac:spMkLst>
        </pc:spChg>
        <pc:picChg chg="add mod">
          <ac:chgData name="Nicole Stone" userId="77384c7d-bf51-484f-86b4-dd3056915ba5" providerId="ADAL" clId="{B424C055-D4A0-43AD-BCEF-0A26BFF6EB57}" dt="2025-09-16T13:18:21.224" v="543" actId="962"/>
          <ac:picMkLst>
            <pc:docMk/>
            <pc:sldMk cId="2101029799" sldId="614"/>
            <ac:picMk id="11" creationId="{5411A59B-46E4-42B1-D4ED-88DBDDC23519}"/>
          </ac:picMkLst>
        </pc:picChg>
      </pc:sldChg>
      <pc:sldChg chg="modSp mod">
        <pc:chgData name="Nicole Stone" userId="77384c7d-bf51-484f-86b4-dd3056915ba5" providerId="ADAL" clId="{B424C055-D4A0-43AD-BCEF-0A26BFF6EB57}" dt="2025-09-16T13:20:54.791" v="607" actId="27636"/>
        <pc:sldMkLst>
          <pc:docMk/>
          <pc:sldMk cId="3793956679" sldId="615"/>
        </pc:sldMkLst>
      </pc:sldChg>
      <pc:sldChg chg="delSp modSp mod">
        <pc:chgData name="Nicole Stone" userId="77384c7d-bf51-484f-86b4-dd3056915ba5" providerId="ADAL" clId="{B424C055-D4A0-43AD-BCEF-0A26BFF6EB57}" dt="2025-09-10T17:01:35.969" v="338" actId="113"/>
        <pc:sldMkLst>
          <pc:docMk/>
          <pc:sldMk cId="3191733235" sldId="618"/>
        </pc:sldMkLst>
        <pc:spChg chg="mod topLvl">
          <ac:chgData name="Nicole Stone" userId="77384c7d-bf51-484f-86b4-dd3056915ba5" providerId="ADAL" clId="{B424C055-D4A0-43AD-BCEF-0A26BFF6EB57}" dt="2025-09-10T17:01:35.969" v="338" actId="113"/>
          <ac:spMkLst>
            <pc:docMk/>
            <pc:sldMk cId="3191733235" sldId="618"/>
            <ac:spMk id="12" creationId="{6B9F59A0-5364-407B-297F-4D6E474E8C25}"/>
          </ac:spMkLst>
        </pc:spChg>
        <pc:spChg chg="mod topLvl">
          <ac:chgData name="Nicole Stone" userId="77384c7d-bf51-484f-86b4-dd3056915ba5" providerId="ADAL" clId="{B424C055-D4A0-43AD-BCEF-0A26BFF6EB57}" dt="2025-09-10T17:01:29.021" v="337" actId="20577"/>
          <ac:spMkLst>
            <pc:docMk/>
            <pc:sldMk cId="3191733235" sldId="618"/>
            <ac:spMk id="16" creationId="{26A60F23-97C8-2494-8A48-46DE82470E5A}"/>
          </ac:spMkLst>
        </pc:spChg>
        <pc:spChg chg="mod topLvl">
          <ac:chgData name="Nicole Stone" userId="77384c7d-bf51-484f-86b4-dd3056915ba5" providerId="ADAL" clId="{B424C055-D4A0-43AD-BCEF-0A26BFF6EB57}" dt="2025-09-10T17:01:09.452" v="335" actId="14100"/>
          <ac:spMkLst>
            <pc:docMk/>
            <pc:sldMk cId="3191733235" sldId="618"/>
            <ac:spMk id="19" creationId="{F3D69B83-2DBA-9D1C-A37A-F91466FCA95C}"/>
          </ac:spMkLst>
        </pc:spChg>
        <pc:spChg chg="mod topLvl">
          <ac:chgData name="Nicole Stone" userId="77384c7d-bf51-484f-86b4-dd3056915ba5" providerId="ADAL" clId="{B424C055-D4A0-43AD-BCEF-0A26BFF6EB57}" dt="2025-09-10T17:01:09.452" v="335" actId="14100"/>
          <ac:spMkLst>
            <pc:docMk/>
            <pc:sldMk cId="3191733235" sldId="618"/>
            <ac:spMk id="21" creationId="{CD6B64DE-7439-4480-94E2-0B776BE2FE2B}"/>
          </ac:spMkLst>
        </pc:spChg>
        <pc:spChg chg="mod topLvl">
          <ac:chgData name="Nicole Stone" userId="77384c7d-bf51-484f-86b4-dd3056915ba5" providerId="ADAL" clId="{B424C055-D4A0-43AD-BCEF-0A26BFF6EB57}" dt="2025-09-10T17:01:09.452" v="335" actId="14100"/>
          <ac:spMkLst>
            <pc:docMk/>
            <pc:sldMk cId="3191733235" sldId="618"/>
            <ac:spMk id="23" creationId="{CABDD950-2946-E2C0-E572-ED774713E9AC}"/>
          </ac:spMkLst>
        </pc:spChg>
        <pc:spChg chg="mod topLvl">
          <ac:chgData name="Nicole Stone" userId="77384c7d-bf51-484f-86b4-dd3056915ba5" providerId="ADAL" clId="{B424C055-D4A0-43AD-BCEF-0A26BFF6EB57}" dt="2025-09-10T17:01:09.452" v="335" actId="14100"/>
          <ac:spMkLst>
            <pc:docMk/>
            <pc:sldMk cId="3191733235" sldId="618"/>
            <ac:spMk id="24" creationId="{D733A1F3-5EBB-EE7A-36F7-EFA26868641A}"/>
          </ac:spMkLst>
        </pc:spChg>
      </pc:sldChg>
      <pc:sldChg chg="delSp modSp mod">
        <pc:chgData name="Nicole Stone" userId="77384c7d-bf51-484f-86b4-dd3056915ba5" providerId="ADAL" clId="{B424C055-D4A0-43AD-BCEF-0A26BFF6EB57}" dt="2025-09-08T19:47:17.406" v="170" actId="20577"/>
        <pc:sldMkLst>
          <pc:docMk/>
          <pc:sldMk cId="3768222594" sldId="619"/>
        </pc:sldMkLst>
        <pc:spChg chg="mod">
          <ac:chgData name="Nicole Stone" userId="77384c7d-bf51-484f-86b4-dd3056915ba5" providerId="ADAL" clId="{B424C055-D4A0-43AD-BCEF-0A26BFF6EB57}" dt="2025-09-08T19:47:17.406" v="170" actId="20577"/>
          <ac:spMkLst>
            <pc:docMk/>
            <pc:sldMk cId="3768222594" sldId="619"/>
            <ac:spMk id="3" creationId="{016C44D7-5BA7-35A6-B6DA-6545E0B66C6E}"/>
          </ac:spMkLst>
        </pc:spChg>
      </pc:sldChg>
      <pc:sldChg chg="delSp modSp mod">
        <pc:chgData name="Nicole Stone" userId="77384c7d-bf51-484f-86b4-dd3056915ba5" providerId="ADAL" clId="{B424C055-D4A0-43AD-BCEF-0A26BFF6EB57}" dt="2025-09-08T19:46:51.649" v="160" actId="139"/>
        <pc:sldMkLst>
          <pc:docMk/>
          <pc:sldMk cId="1026094170" sldId="620"/>
        </pc:sldMkLst>
      </pc:sldChg>
      <pc:sldChg chg="addSp delSp modSp mod">
        <pc:chgData name="Nicole Stone" userId="77384c7d-bf51-484f-86b4-dd3056915ba5" providerId="ADAL" clId="{B424C055-D4A0-43AD-BCEF-0A26BFF6EB57}" dt="2025-09-16T13:18:44.928" v="568" actId="962"/>
        <pc:sldMkLst>
          <pc:docMk/>
          <pc:sldMk cId="3452023982" sldId="621"/>
        </pc:sldMkLst>
        <pc:picChg chg="add mod">
          <ac:chgData name="Nicole Stone" userId="77384c7d-bf51-484f-86b4-dd3056915ba5" providerId="ADAL" clId="{B424C055-D4A0-43AD-BCEF-0A26BFF6EB57}" dt="2025-09-16T13:18:44.928" v="568" actId="962"/>
          <ac:picMkLst>
            <pc:docMk/>
            <pc:sldMk cId="3452023982" sldId="621"/>
            <ac:picMk id="13" creationId="{653305F3-6FEE-24E4-C176-04F08F8EE969}"/>
          </ac:picMkLst>
        </pc:picChg>
      </pc:sldChg>
      <pc:sldChg chg="addSp delSp modSp mod">
        <pc:chgData name="Nicole Stone" userId="77384c7d-bf51-484f-86b4-dd3056915ba5" providerId="ADAL" clId="{B424C055-D4A0-43AD-BCEF-0A26BFF6EB57}" dt="2025-09-16T13:18:45.637" v="569" actId="962"/>
        <pc:sldMkLst>
          <pc:docMk/>
          <pc:sldMk cId="2467985903" sldId="622"/>
        </pc:sldMkLst>
      </pc:sldChg>
      <pc:sldChg chg="delSp modSp mod">
        <pc:chgData name="Nicole Stone" userId="77384c7d-bf51-484f-86b4-dd3056915ba5" providerId="ADAL" clId="{B424C055-D4A0-43AD-BCEF-0A26BFF6EB57}" dt="2025-09-16T13:19:44.067" v="603" actId="20577"/>
        <pc:sldMkLst>
          <pc:docMk/>
          <pc:sldMk cId="2005511868" sldId="624"/>
        </pc:sldMkLst>
        <pc:spChg chg="mod">
          <ac:chgData name="Nicole Stone" userId="77384c7d-bf51-484f-86b4-dd3056915ba5" providerId="ADAL" clId="{B424C055-D4A0-43AD-BCEF-0A26BFF6EB57}" dt="2025-09-16T13:19:44.067" v="603" actId="20577"/>
          <ac:spMkLst>
            <pc:docMk/>
            <pc:sldMk cId="2005511868" sldId="624"/>
            <ac:spMk id="2" creationId="{30B50AEE-8CF4-E32E-0338-017BE0E1E303}"/>
          </ac:spMkLst>
        </pc:spChg>
        <pc:picChg chg="mod">
          <ac:chgData name="Nicole Stone" userId="77384c7d-bf51-484f-86b4-dd3056915ba5" providerId="ADAL" clId="{B424C055-D4A0-43AD-BCEF-0A26BFF6EB57}" dt="2025-09-16T13:16:49.144" v="527" actId="962"/>
          <ac:picMkLst>
            <pc:docMk/>
            <pc:sldMk cId="2005511868" sldId="624"/>
            <ac:picMk id="3" creationId="{F84F36C5-3D9E-FC00-7919-C05B73187EF8}"/>
          </ac:picMkLst>
        </pc:picChg>
      </pc:sldChg>
      <pc:sldChg chg="addSp delSp modSp mod">
        <pc:chgData name="Nicole Stone" userId="77384c7d-bf51-484f-86b4-dd3056915ba5" providerId="ADAL" clId="{B424C055-D4A0-43AD-BCEF-0A26BFF6EB57}" dt="2025-09-16T13:18:02.569" v="540" actId="962"/>
        <pc:sldMkLst>
          <pc:docMk/>
          <pc:sldMk cId="1899830095" sldId="625"/>
        </pc:sldMkLst>
        <pc:picChg chg="add mod">
          <ac:chgData name="Nicole Stone" userId="77384c7d-bf51-484f-86b4-dd3056915ba5" providerId="ADAL" clId="{B424C055-D4A0-43AD-BCEF-0A26BFF6EB57}" dt="2025-09-16T13:18:02.569" v="540" actId="962"/>
          <ac:picMkLst>
            <pc:docMk/>
            <pc:sldMk cId="1899830095" sldId="625"/>
            <ac:picMk id="4" creationId="{7215DCB2-174A-AE24-A732-5ED208157D62}"/>
          </ac:picMkLst>
        </pc:picChg>
      </pc:sldChg>
      <pc:sldChg chg="addSp delSp modSp mod">
        <pc:chgData name="Nicole Stone" userId="77384c7d-bf51-484f-86b4-dd3056915ba5" providerId="ADAL" clId="{B424C055-D4A0-43AD-BCEF-0A26BFF6EB57}" dt="2025-09-19T13:50:42.765" v="907" actId="478"/>
        <pc:sldMkLst>
          <pc:docMk/>
          <pc:sldMk cId="93946048" sldId="627"/>
        </pc:sldMkLst>
        <pc:spChg chg="mod ord">
          <ac:chgData name="Nicole Stone" userId="77384c7d-bf51-484f-86b4-dd3056915ba5" providerId="ADAL" clId="{B424C055-D4A0-43AD-BCEF-0A26BFF6EB57}" dt="2025-09-19T13:50:29.771" v="906"/>
          <ac:spMkLst>
            <pc:docMk/>
            <pc:sldMk cId="93946048" sldId="627"/>
            <ac:spMk id="2" creationId="{76B58749-43F7-D343-326F-7D0D62E0D9D1}"/>
          </ac:spMkLst>
        </pc:spChg>
        <pc:spChg chg="del">
          <ac:chgData name="Nicole Stone" userId="77384c7d-bf51-484f-86b4-dd3056915ba5" providerId="ADAL" clId="{B424C055-D4A0-43AD-BCEF-0A26BFF6EB57}" dt="2025-09-19T13:50:42.765" v="907" actId="478"/>
          <ac:spMkLst>
            <pc:docMk/>
            <pc:sldMk cId="93946048" sldId="627"/>
            <ac:spMk id="10" creationId="{E8952FFC-1A30-1522-5871-AD905E89EF75}"/>
          </ac:spMkLst>
        </pc:spChg>
        <pc:spChg chg="mod">
          <ac:chgData name="Nicole Stone" userId="77384c7d-bf51-484f-86b4-dd3056915ba5" providerId="ADAL" clId="{B424C055-D4A0-43AD-BCEF-0A26BFF6EB57}" dt="2025-09-04T13:10:05.352" v="20" actId="14100"/>
          <ac:spMkLst>
            <pc:docMk/>
            <pc:sldMk cId="93946048" sldId="627"/>
            <ac:spMk id="468" creationId="{697243C8-8E3A-EB31-8FDE-19E348A3B2B6}"/>
          </ac:spMkLst>
        </pc:spChg>
        <pc:picChg chg="add mod">
          <ac:chgData name="Nicole Stone" userId="77384c7d-bf51-484f-86b4-dd3056915ba5" providerId="ADAL" clId="{B424C055-D4A0-43AD-BCEF-0A26BFF6EB57}" dt="2025-09-16T13:16:52.889" v="530" actId="962"/>
          <ac:picMkLst>
            <pc:docMk/>
            <pc:sldMk cId="93946048" sldId="627"/>
            <ac:picMk id="4" creationId="{625B571A-1D09-AB6D-DD94-B7D1C75EFF9D}"/>
          </ac:picMkLst>
        </pc:picChg>
      </pc:sldChg>
      <pc:sldChg chg="addSp delSp modSp mod chgLayout">
        <pc:chgData name="Nicole Stone" userId="77384c7d-bf51-484f-86b4-dd3056915ba5" providerId="ADAL" clId="{B424C055-D4A0-43AD-BCEF-0A26BFF6EB57}" dt="2025-09-05T16:40:24.085" v="114" actId="1076"/>
        <pc:sldMkLst>
          <pc:docMk/>
          <pc:sldMk cId="0" sldId="650"/>
        </pc:sldMkLst>
        <pc:spChg chg="mod ord">
          <ac:chgData name="Nicole Stone" userId="77384c7d-bf51-484f-86b4-dd3056915ba5" providerId="ADAL" clId="{B424C055-D4A0-43AD-BCEF-0A26BFF6EB57}" dt="2025-09-05T16:35:08.577" v="61" actId="6264"/>
          <ac:spMkLst>
            <pc:docMk/>
            <pc:sldMk cId="0" sldId="650"/>
            <ac:spMk id="3" creationId="{F1A50ED3-33E5-723D-3220-B2B3300BDFCE}"/>
          </ac:spMkLst>
        </pc:spChg>
        <pc:graphicFrameChg chg="add mod ord modGraphic">
          <ac:chgData name="Nicole Stone" userId="77384c7d-bf51-484f-86b4-dd3056915ba5" providerId="ADAL" clId="{B424C055-D4A0-43AD-BCEF-0A26BFF6EB57}" dt="2025-09-05T16:40:24.085" v="114" actId="1076"/>
          <ac:graphicFrameMkLst>
            <pc:docMk/>
            <pc:sldMk cId="0" sldId="650"/>
            <ac:graphicFrameMk id="6" creationId="{126DC680-597F-C3AE-B342-4F6254AC8616}"/>
          </ac:graphicFrameMkLst>
        </pc:graphicFrameChg>
      </pc:sldChg>
      <pc:sldChg chg="modSp mod">
        <pc:chgData name="Nicole Stone" userId="77384c7d-bf51-484f-86b4-dd3056915ba5" providerId="ADAL" clId="{B424C055-D4A0-43AD-BCEF-0A26BFF6EB57}" dt="2025-09-19T13:51:18.056" v="909"/>
        <pc:sldMkLst>
          <pc:docMk/>
          <pc:sldMk cId="2554444549" sldId="655"/>
        </pc:sldMkLst>
        <pc:spChg chg="ord">
          <ac:chgData name="Nicole Stone" userId="77384c7d-bf51-484f-86b4-dd3056915ba5" providerId="ADAL" clId="{B424C055-D4A0-43AD-BCEF-0A26BFF6EB57}" dt="2025-09-19T13:51:18.056" v="909"/>
          <ac:spMkLst>
            <pc:docMk/>
            <pc:sldMk cId="2554444549" sldId="655"/>
            <ac:spMk id="6" creationId="{7CC68A97-4D90-46A5-4BDB-169A37706AE3}"/>
          </ac:spMkLst>
        </pc:spChg>
      </pc:sldChg>
      <pc:sldChg chg="modSp mod">
        <pc:chgData name="Nicole Stone" userId="77384c7d-bf51-484f-86b4-dd3056915ba5" providerId="ADAL" clId="{B424C055-D4A0-43AD-BCEF-0A26BFF6EB57}" dt="2025-09-19T13:50:07.641" v="903"/>
        <pc:sldMkLst>
          <pc:docMk/>
          <pc:sldMk cId="1362978933" sldId="656"/>
        </pc:sldMkLst>
        <pc:spChg chg="ord">
          <ac:chgData name="Nicole Stone" userId="77384c7d-bf51-484f-86b4-dd3056915ba5" providerId="ADAL" clId="{B424C055-D4A0-43AD-BCEF-0A26BFF6EB57}" dt="2025-09-19T13:50:07.641" v="903"/>
          <ac:spMkLst>
            <pc:docMk/>
            <pc:sldMk cId="1362978933" sldId="656"/>
            <ac:spMk id="6" creationId="{A1DA4FA7-806A-2EC2-FFED-D6FBACCBC61D}"/>
          </ac:spMkLst>
        </pc:spChg>
      </pc:sldChg>
      <pc:sldChg chg="modSp mod">
        <pc:chgData name="Nicole Stone" userId="77384c7d-bf51-484f-86b4-dd3056915ba5" providerId="ADAL" clId="{B424C055-D4A0-43AD-BCEF-0A26BFF6EB57}" dt="2025-09-17T12:55:56.539" v="685" actId="207"/>
        <pc:sldMkLst>
          <pc:docMk/>
          <pc:sldMk cId="648428496" sldId="677"/>
        </pc:sldMkLst>
        <pc:spChg chg="mod">
          <ac:chgData name="Nicole Stone" userId="77384c7d-bf51-484f-86b4-dd3056915ba5" providerId="ADAL" clId="{B424C055-D4A0-43AD-BCEF-0A26BFF6EB57}" dt="2025-09-17T12:55:56.539" v="685" actId="207"/>
          <ac:spMkLst>
            <pc:docMk/>
            <pc:sldMk cId="648428496" sldId="677"/>
            <ac:spMk id="243" creationId="{C655DC28-34BE-2BDA-D6E1-88F027922091}"/>
          </ac:spMkLst>
        </pc:spChg>
      </pc:sldChg>
      <pc:sldChg chg="addSp delSp modSp mod">
        <pc:chgData name="Nicole Stone" userId="77384c7d-bf51-484f-86b4-dd3056915ba5" providerId="ADAL" clId="{B424C055-D4A0-43AD-BCEF-0A26BFF6EB57}" dt="2025-09-08T19:26:43.765" v="131"/>
        <pc:sldMkLst>
          <pc:docMk/>
          <pc:sldMk cId="907234159" sldId="680"/>
        </pc:sldMkLst>
      </pc:sldChg>
      <pc:sldChg chg="modSp mod">
        <pc:chgData name="Nicole Stone" userId="77384c7d-bf51-484f-86b4-dd3056915ba5" providerId="ADAL" clId="{B424C055-D4A0-43AD-BCEF-0A26BFF6EB57}" dt="2025-09-17T12:56:50.349" v="687" actId="1582"/>
        <pc:sldMkLst>
          <pc:docMk/>
          <pc:sldMk cId="2543778660" sldId="687"/>
        </pc:sldMkLst>
        <pc:picChg chg="mod">
          <ac:chgData name="Nicole Stone" userId="77384c7d-bf51-484f-86b4-dd3056915ba5" providerId="ADAL" clId="{B424C055-D4A0-43AD-BCEF-0A26BFF6EB57}" dt="2025-09-17T12:56:50.349" v="687" actId="1582"/>
          <ac:picMkLst>
            <pc:docMk/>
            <pc:sldMk cId="2543778660" sldId="687"/>
            <ac:picMk id="3" creationId="{27B741A5-0367-CCDA-5922-CF0CEF67386E}"/>
          </ac:picMkLst>
        </pc:picChg>
      </pc:sldChg>
      <pc:sldChg chg="modSp mod">
        <pc:chgData name="Nicole Stone" userId="77384c7d-bf51-484f-86b4-dd3056915ba5" providerId="ADAL" clId="{B424C055-D4A0-43AD-BCEF-0A26BFF6EB57}" dt="2025-09-16T13:16:50.704" v="528" actId="962"/>
        <pc:sldMkLst>
          <pc:docMk/>
          <pc:sldMk cId="3284532392" sldId="695"/>
        </pc:sldMkLst>
        <pc:picChg chg="mod">
          <ac:chgData name="Nicole Stone" userId="77384c7d-bf51-484f-86b4-dd3056915ba5" providerId="ADAL" clId="{B424C055-D4A0-43AD-BCEF-0A26BFF6EB57}" dt="2025-09-16T13:16:50.704" v="528" actId="962"/>
          <ac:picMkLst>
            <pc:docMk/>
            <pc:sldMk cId="3284532392" sldId="695"/>
            <ac:picMk id="6" creationId="{27D97DE2-5426-0297-6F5E-49152319FA6C}"/>
          </ac:picMkLst>
        </pc:picChg>
      </pc:sldChg>
      <pc:sldChg chg="addSp delSp modSp mod">
        <pc:chgData name="Nicole Stone" userId="77384c7d-bf51-484f-86b4-dd3056915ba5" providerId="ADAL" clId="{B424C055-D4A0-43AD-BCEF-0A26BFF6EB57}" dt="2025-09-16T13:16:51.924" v="529" actId="962"/>
        <pc:sldMkLst>
          <pc:docMk/>
          <pc:sldMk cId="2701143064" sldId="696"/>
        </pc:sldMkLst>
        <pc:spChg chg="mod">
          <ac:chgData name="Nicole Stone" userId="77384c7d-bf51-484f-86b4-dd3056915ba5" providerId="ADAL" clId="{B424C055-D4A0-43AD-BCEF-0A26BFF6EB57}" dt="2025-09-15T19:58:21.528" v="508" actId="33553"/>
          <ac:spMkLst>
            <pc:docMk/>
            <pc:sldMk cId="2701143064" sldId="696"/>
            <ac:spMk id="5" creationId="{82A5504C-5A77-58AD-7F39-E01F6950A905}"/>
          </ac:spMkLst>
        </pc:spChg>
        <pc:picChg chg="add mod">
          <ac:chgData name="Nicole Stone" userId="77384c7d-bf51-484f-86b4-dd3056915ba5" providerId="ADAL" clId="{B424C055-D4A0-43AD-BCEF-0A26BFF6EB57}" dt="2025-09-16T13:16:51.924" v="529" actId="962"/>
          <ac:picMkLst>
            <pc:docMk/>
            <pc:sldMk cId="2701143064" sldId="696"/>
            <ac:picMk id="10" creationId="{8FAF2946-B492-DEE8-353A-E63FA135EAB7}"/>
          </ac:picMkLst>
        </pc:picChg>
      </pc:sldChg>
      <pc:sldChg chg="modSp mod">
        <pc:chgData name="Nicole Stone" userId="77384c7d-bf51-484f-86b4-dd3056915ba5" providerId="ADAL" clId="{B424C055-D4A0-43AD-BCEF-0A26BFF6EB57}" dt="2025-09-16T13:18:11.985" v="542" actId="962"/>
        <pc:sldMkLst>
          <pc:docMk/>
          <pc:sldMk cId="3438699267" sldId="699"/>
        </pc:sldMkLst>
        <pc:picChg chg="mod">
          <ac:chgData name="Nicole Stone" userId="77384c7d-bf51-484f-86b4-dd3056915ba5" providerId="ADAL" clId="{B424C055-D4A0-43AD-BCEF-0A26BFF6EB57}" dt="2025-09-16T13:18:11.985" v="542" actId="962"/>
          <ac:picMkLst>
            <pc:docMk/>
            <pc:sldMk cId="3438699267" sldId="699"/>
            <ac:picMk id="4" creationId="{3692DF3A-B448-942D-55EB-0E7428E44CB5}"/>
          </ac:picMkLst>
        </pc:picChg>
      </pc:sldChg>
      <pc:sldChg chg="addSp delSp modSp mod chgLayout">
        <pc:chgData name="Nicole Stone" userId="77384c7d-bf51-484f-86b4-dd3056915ba5" providerId="ADAL" clId="{B424C055-D4A0-43AD-BCEF-0A26BFF6EB57}" dt="2025-09-17T12:54:44.397" v="664" actId="207"/>
        <pc:sldMkLst>
          <pc:docMk/>
          <pc:sldMk cId="1177593967" sldId="700"/>
        </pc:sldMkLst>
        <pc:spChg chg="mod ord">
          <ac:chgData name="Nicole Stone" userId="77384c7d-bf51-484f-86b4-dd3056915ba5" providerId="ADAL" clId="{B424C055-D4A0-43AD-BCEF-0A26BFF6EB57}" dt="2025-09-16T13:23:52.352" v="646" actId="207"/>
          <ac:spMkLst>
            <pc:docMk/>
            <pc:sldMk cId="1177593967" sldId="700"/>
            <ac:spMk id="2" creationId="{ACB68A8E-9217-E6DD-940C-5AD43D86DCA5}"/>
          </ac:spMkLst>
        </pc:spChg>
        <pc:spChg chg="mod ord">
          <ac:chgData name="Nicole Stone" userId="77384c7d-bf51-484f-86b4-dd3056915ba5" providerId="ADAL" clId="{B424C055-D4A0-43AD-BCEF-0A26BFF6EB57}" dt="2025-09-17T12:54:44.397" v="664" actId="207"/>
          <ac:spMkLst>
            <pc:docMk/>
            <pc:sldMk cId="1177593967" sldId="700"/>
            <ac:spMk id="3" creationId="{751B88F6-FD1A-2994-EB5F-D55CCA7B8399}"/>
          </ac:spMkLst>
        </pc:spChg>
      </pc:sldChg>
      <pc:sldChg chg="modSp mod">
        <pc:chgData name="Nicole Stone" userId="77384c7d-bf51-484f-86b4-dd3056915ba5" providerId="ADAL" clId="{B424C055-D4A0-43AD-BCEF-0A26BFF6EB57}" dt="2025-09-16T13:31:28.787" v="662" actId="20577"/>
        <pc:sldMkLst>
          <pc:docMk/>
          <pc:sldMk cId="1125246603" sldId="702"/>
        </pc:sldMkLst>
        <pc:spChg chg="mod">
          <ac:chgData name="Nicole Stone" userId="77384c7d-bf51-484f-86b4-dd3056915ba5" providerId="ADAL" clId="{B424C055-D4A0-43AD-BCEF-0A26BFF6EB57}" dt="2025-09-16T13:31:28.787" v="662" actId="20577"/>
          <ac:spMkLst>
            <pc:docMk/>
            <pc:sldMk cId="1125246603" sldId="702"/>
            <ac:spMk id="2" creationId="{DBF72E98-BE29-4234-911B-42710327E0C8}"/>
          </ac:spMkLst>
        </pc:spChg>
        <pc:picChg chg="mod">
          <ac:chgData name="Nicole Stone" userId="77384c7d-bf51-484f-86b4-dd3056915ba5" providerId="ADAL" clId="{B424C055-D4A0-43AD-BCEF-0A26BFF6EB57}" dt="2025-09-16T13:18:46.572" v="570" actId="962"/>
          <ac:picMkLst>
            <pc:docMk/>
            <pc:sldMk cId="1125246603" sldId="702"/>
            <ac:picMk id="3" creationId="{BB888D36-BC94-1CD7-BA04-3494A99D018B}"/>
          </ac:picMkLst>
        </pc:picChg>
      </pc:sldChg>
      <pc:sldChg chg="addSp delSp modSp add del mod modClrScheme chgLayout">
        <pc:chgData name="Nicole Stone" userId="77384c7d-bf51-484f-86b4-dd3056915ba5" providerId="ADAL" clId="{B424C055-D4A0-43AD-BCEF-0A26BFF6EB57}" dt="2025-09-15T14:55:57.514" v="421" actId="2696"/>
        <pc:sldMkLst>
          <pc:docMk/>
          <pc:sldMk cId="2398937606" sldId="703"/>
        </pc:sldMkLst>
      </pc:sldChg>
      <pc:sldChg chg="modSp mod">
        <pc:chgData name="Nicole Stone" userId="77384c7d-bf51-484f-86b4-dd3056915ba5" providerId="ADAL" clId="{B424C055-D4A0-43AD-BCEF-0A26BFF6EB57}" dt="2025-09-16T13:18:23.929" v="546" actId="962"/>
        <pc:sldMkLst>
          <pc:docMk/>
          <pc:sldMk cId="3120737549" sldId="703"/>
        </pc:sldMkLst>
        <pc:picChg chg="mod">
          <ac:chgData name="Nicole Stone" userId="77384c7d-bf51-484f-86b4-dd3056915ba5" providerId="ADAL" clId="{B424C055-D4A0-43AD-BCEF-0A26BFF6EB57}" dt="2025-09-16T13:18:23.929" v="546" actId="962"/>
          <ac:picMkLst>
            <pc:docMk/>
            <pc:sldMk cId="3120737549" sldId="703"/>
            <ac:picMk id="5" creationId="{D2FF5E94-5756-3E5B-895A-32493417CF33}"/>
          </ac:picMkLst>
        </pc:picChg>
      </pc:sldChg>
      <pc:sldChg chg="addSp delSp modSp add mod">
        <pc:chgData name="Nicole Stone" userId="77384c7d-bf51-484f-86b4-dd3056915ba5" providerId="ADAL" clId="{B424C055-D4A0-43AD-BCEF-0A26BFF6EB57}" dt="2025-09-16T13:16:47.468" v="525" actId="962"/>
        <pc:sldMkLst>
          <pc:docMk/>
          <pc:sldMk cId="409350276" sldId="704"/>
        </pc:sldMkLst>
        <pc:picChg chg="add mod">
          <ac:chgData name="Nicole Stone" userId="77384c7d-bf51-484f-86b4-dd3056915ba5" providerId="ADAL" clId="{B424C055-D4A0-43AD-BCEF-0A26BFF6EB57}" dt="2025-09-16T13:16:47.468" v="525" actId="962"/>
          <ac:picMkLst>
            <pc:docMk/>
            <pc:sldMk cId="409350276" sldId="704"/>
            <ac:picMk id="5" creationId="{F7F50984-E003-92C1-E9C2-00A4EAE11B95}"/>
          </ac:picMkLst>
        </pc:picChg>
      </pc:sldChg>
    </pc:docChg>
  </pc:docChgLst>
  <pc:docChgLst>
    <pc:chgData name="Cynthia C Beckmann" userId="36c6a4d0-81f9-4661-beb6-2762229b0327" providerId="ADAL" clId="{F4C68EB3-BB61-4BE1-97CA-BD9E3DA6FABF}"/>
    <pc:docChg chg="undo redo custSel addSld delSld modSld sldOrd">
      <pc:chgData name="Cynthia C Beckmann" userId="36c6a4d0-81f9-4661-beb6-2762229b0327" providerId="ADAL" clId="{F4C68EB3-BB61-4BE1-97CA-BD9E3DA6FABF}" dt="2025-09-19T15:18:54.591" v="38517" actId="20577"/>
      <pc:docMkLst>
        <pc:docMk/>
      </pc:docMkLst>
      <pc:sldChg chg="addSp modSp mod modShow modNotesTx">
        <pc:chgData name="Cynthia C Beckmann" userId="36c6a4d0-81f9-4661-beb6-2762229b0327" providerId="ADAL" clId="{F4C68EB3-BB61-4BE1-97CA-BD9E3DA6FABF}" dt="2025-09-19T11:54:49.626" v="38309" actId="6549"/>
        <pc:sldMkLst>
          <pc:docMk/>
          <pc:sldMk cId="0" sldId="257"/>
        </pc:sldMkLst>
        <pc:spChg chg="mod">
          <ac:chgData name="Cynthia C Beckmann" userId="36c6a4d0-81f9-4661-beb6-2762229b0327" providerId="ADAL" clId="{F4C68EB3-BB61-4BE1-97CA-BD9E3DA6FABF}" dt="2025-09-05T13:04:24.569" v="4327" actId="6549"/>
          <ac:spMkLst>
            <pc:docMk/>
            <pc:sldMk cId="0" sldId="257"/>
            <ac:spMk id="2" creationId="{4E9EF497-288C-C3F9-1EFB-9F61617ADDCB}"/>
          </ac:spMkLst>
        </pc:spChg>
        <pc:spChg chg="add mod">
          <ac:chgData name="Cynthia C Beckmann" userId="36c6a4d0-81f9-4661-beb6-2762229b0327" providerId="ADAL" clId="{F4C68EB3-BB61-4BE1-97CA-BD9E3DA6FABF}" dt="2025-09-08T20:03:35.104" v="10839" actId="20577"/>
          <ac:spMkLst>
            <pc:docMk/>
            <pc:sldMk cId="0" sldId="257"/>
            <ac:spMk id="3" creationId="{8A04F0A7-7573-1E9F-C91D-F133B880B454}"/>
          </ac:spMkLst>
        </pc:spChg>
        <pc:spChg chg="mod">
          <ac:chgData name="Cynthia C Beckmann" userId="36c6a4d0-81f9-4661-beb6-2762229b0327" providerId="ADAL" clId="{F4C68EB3-BB61-4BE1-97CA-BD9E3DA6FABF}" dt="2025-09-05T13:03:19.857" v="4288" actId="20577"/>
          <ac:spMkLst>
            <pc:docMk/>
            <pc:sldMk cId="0" sldId="257"/>
            <ac:spMk id="8" creationId="{7097B3D8-B5AD-C5C2-7E5A-24C2B046AECF}"/>
          </ac:spMkLst>
        </pc:spChg>
      </pc:sldChg>
      <pc:sldChg chg="modSp mod modNotesTx">
        <pc:chgData name="Cynthia C Beckmann" userId="36c6a4d0-81f9-4661-beb6-2762229b0327" providerId="ADAL" clId="{F4C68EB3-BB61-4BE1-97CA-BD9E3DA6FABF}" dt="2025-09-19T11:56:19.146" v="38318" actId="6549"/>
        <pc:sldMkLst>
          <pc:docMk/>
          <pc:sldMk cId="0" sldId="262"/>
        </pc:sldMkLst>
        <pc:spChg chg="mod">
          <ac:chgData name="Cynthia C Beckmann" userId="36c6a4d0-81f9-4661-beb6-2762229b0327" providerId="ADAL" clId="{F4C68EB3-BB61-4BE1-97CA-BD9E3DA6FABF}" dt="2025-09-08T20:03:08.952" v="10813" actId="20577"/>
          <ac:spMkLst>
            <pc:docMk/>
            <pc:sldMk cId="0" sldId="262"/>
            <ac:spMk id="4" creationId="{C6CB51FD-3943-9F95-5C68-9D5BF8136176}"/>
          </ac:spMkLst>
        </pc:spChg>
        <pc:spChg chg="mod">
          <ac:chgData name="Cynthia C Beckmann" userId="36c6a4d0-81f9-4661-beb6-2762229b0327" providerId="ADAL" clId="{F4C68EB3-BB61-4BE1-97CA-BD9E3DA6FABF}" dt="2025-09-16T18:05:29.868" v="30608" actId="20577"/>
          <ac:spMkLst>
            <pc:docMk/>
            <pc:sldMk cId="0" sldId="262"/>
            <ac:spMk id="5" creationId="{2638AA6A-A060-98FD-A200-ADE9D3DEDE5A}"/>
          </ac:spMkLst>
        </pc:spChg>
      </pc:sldChg>
      <pc:sldChg chg="modSp mod modShow modNotesTx">
        <pc:chgData name="Cynthia C Beckmann" userId="36c6a4d0-81f9-4661-beb6-2762229b0327" providerId="ADAL" clId="{F4C68EB3-BB61-4BE1-97CA-BD9E3DA6FABF}" dt="2025-09-19T11:55:55.194" v="38317" actId="255"/>
        <pc:sldMkLst>
          <pc:docMk/>
          <pc:sldMk cId="0" sldId="263"/>
        </pc:sldMkLst>
        <pc:spChg chg="mod">
          <ac:chgData name="Cynthia C Beckmann" userId="36c6a4d0-81f9-4661-beb6-2762229b0327" providerId="ADAL" clId="{F4C68EB3-BB61-4BE1-97CA-BD9E3DA6FABF}" dt="2025-09-19T11:55:55.194" v="38317" actId="255"/>
          <ac:spMkLst>
            <pc:docMk/>
            <pc:sldMk cId="0" sldId="263"/>
            <ac:spMk id="2" creationId="{5D578A81-959E-205B-5CEA-3F98543CC94B}"/>
          </ac:spMkLst>
        </pc:spChg>
      </pc:sldChg>
      <pc:sldChg chg="modNotesTx">
        <pc:chgData name="Cynthia C Beckmann" userId="36c6a4d0-81f9-4661-beb6-2762229b0327" providerId="ADAL" clId="{F4C68EB3-BB61-4BE1-97CA-BD9E3DA6FABF}" dt="2025-09-19T11:58:23.934" v="38332" actId="6549"/>
        <pc:sldMkLst>
          <pc:docMk/>
          <pc:sldMk cId="0" sldId="269"/>
        </pc:sldMkLst>
      </pc:sldChg>
      <pc:sldChg chg="del">
        <pc:chgData name="Cynthia C Beckmann" userId="36c6a4d0-81f9-4661-beb6-2762229b0327" providerId="ADAL" clId="{F4C68EB3-BB61-4BE1-97CA-BD9E3DA6FABF}" dt="2025-09-10T15:48:05.766" v="18063" actId="47"/>
        <pc:sldMkLst>
          <pc:docMk/>
          <pc:sldMk cId="0" sldId="272"/>
        </pc:sldMkLst>
      </pc:sldChg>
      <pc:sldChg chg="modSp mod modNotesTx">
        <pc:chgData name="Cynthia C Beckmann" userId="36c6a4d0-81f9-4661-beb6-2762229b0327" providerId="ADAL" clId="{F4C68EB3-BB61-4BE1-97CA-BD9E3DA6FABF}" dt="2025-09-08T20:08:55.750" v="10963" actId="20577"/>
        <pc:sldMkLst>
          <pc:docMk/>
          <pc:sldMk cId="0" sldId="273"/>
        </pc:sldMkLst>
        <pc:spChg chg="mod">
          <ac:chgData name="Cynthia C Beckmann" userId="36c6a4d0-81f9-4661-beb6-2762229b0327" providerId="ADAL" clId="{F4C68EB3-BB61-4BE1-97CA-BD9E3DA6FABF}" dt="2025-09-08T17:15:21.805" v="10271" actId="6549"/>
          <ac:spMkLst>
            <pc:docMk/>
            <pc:sldMk cId="0" sldId="273"/>
            <ac:spMk id="165" creationId="{00000000-0000-0000-0000-000000000000}"/>
          </ac:spMkLst>
        </pc:spChg>
      </pc:sldChg>
      <pc:sldChg chg="modNotesTx">
        <pc:chgData name="Cynthia C Beckmann" userId="36c6a4d0-81f9-4661-beb6-2762229b0327" providerId="ADAL" clId="{F4C68EB3-BB61-4BE1-97CA-BD9E3DA6FABF}" dt="2025-09-19T12:00:27.879" v="38349" actId="6549"/>
        <pc:sldMkLst>
          <pc:docMk/>
          <pc:sldMk cId="2874113734" sldId="274"/>
        </pc:sldMkLst>
      </pc:sldChg>
      <pc:sldChg chg="modNotesTx">
        <pc:chgData name="Cynthia C Beckmann" userId="36c6a4d0-81f9-4661-beb6-2762229b0327" providerId="ADAL" clId="{F4C68EB3-BB61-4BE1-97CA-BD9E3DA6FABF}" dt="2025-09-19T12:15:39.258" v="38503" actId="6549"/>
        <pc:sldMkLst>
          <pc:docMk/>
          <pc:sldMk cId="0" sldId="277"/>
        </pc:sldMkLst>
      </pc:sldChg>
      <pc:sldChg chg="addSp delSp modSp del mod chgLayout">
        <pc:chgData name="Cynthia C Beckmann" userId="36c6a4d0-81f9-4661-beb6-2762229b0327" providerId="ADAL" clId="{F4C68EB3-BB61-4BE1-97CA-BD9E3DA6FABF}" dt="2025-09-10T15:48:03.881" v="18061" actId="47"/>
        <pc:sldMkLst>
          <pc:docMk/>
          <pc:sldMk cId="0" sldId="278"/>
        </pc:sldMkLst>
      </pc:sldChg>
      <pc:sldChg chg="modSp mod modNotesTx">
        <pc:chgData name="Cynthia C Beckmann" userId="36c6a4d0-81f9-4661-beb6-2762229b0327" providerId="ADAL" clId="{F4C68EB3-BB61-4BE1-97CA-BD9E3DA6FABF}" dt="2025-09-15T16:36:15.153" v="26471" actId="20577"/>
        <pc:sldMkLst>
          <pc:docMk/>
          <pc:sldMk cId="0" sldId="279"/>
        </pc:sldMkLst>
        <pc:spChg chg="mod">
          <ac:chgData name="Cynthia C Beckmann" userId="36c6a4d0-81f9-4661-beb6-2762229b0327" providerId="ADAL" clId="{F4C68EB3-BB61-4BE1-97CA-BD9E3DA6FABF}" dt="2025-09-08T17:15:27.907" v="10272" actId="6549"/>
          <ac:spMkLst>
            <pc:docMk/>
            <pc:sldMk cId="0" sldId="279"/>
            <ac:spMk id="205" creationId="{00000000-0000-0000-0000-000000000000}"/>
          </ac:spMkLst>
        </pc:spChg>
      </pc:sldChg>
      <pc:sldChg chg="modNotesTx">
        <pc:chgData name="Cynthia C Beckmann" userId="36c6a4d0-81f9-4661-beb6-2762229b0327" providerId="ADAL" clId="{F4C68EB3-BB61-4BE1-97CA-BD9E3DA6FABF}" dt="2025-09-19T11:59:31.312" v="38342" actId="20577"/>
        <pc:sldMkLst>
          <pc:docMk/>
          <pc:sldMk cId="0" sldId="280"/>
        </pc:sldMkLst>
      </pc:sldChg>
      <pc:sldChg chg="modSp mod modNotesTx">
        <pc:chgData name="Cynthia C Beckmann" userId="36c6a4d0-81f9-4661-beb6-2762229b0327" providerId="ADAL" clId="{F4C68EB3-BB61-4BE1-97CA-BD9E3DA6FABF}" dt="2025-09-19T11:59:24.854" v="38335" actId="6549"/>
        <pc:sldMkLst>
          <pc:docMk/>
          <pc:sldMk cId="0" sldId="281"/>
        </pc:sldMkLst>
        <pc:spChg chg="mod">
          <ac:chgData name="Cynthia C Beckmann" userId="36c6a4d0-81f9-4661-beb6-2762229b0327" providerId="ADAL" clId="{F4C68EB3-BB61-4BE1-97CA-BD9E3DA6FABF}" dt="2025-09-11T18:32:38.687" v="22389" actId="20577"/>
          <ac:spMkLst>
            <pc:docMk/>
            <pc:sldMk cId="0" sldId="281"/>
            <ac:spMk id="3" creationId="{03AB6CCB-AD86-44F5-DAA4-14CBB8273453}"/>
          </ac:spMkLst>
        </pc:spChg>
      </pc:sldChg>
      <pc:sldChg chg="del">
        <pc:chgData name="Cynthia C Beckmann" userId="36c6a4d0-81f9-4661-beb6-2762229b0327" providerId="ADAL" clId="{F4C68EB3-BB61-4BE1-97CA-BD9E3DA6FABF}" dt="2025-09-05T13:40:18.980" v="4512" actId="2696"/>
        <pc:sldMkLst>
          <pc:docMk/>
          <pc:sldMk cId="0" sldId="282"/>
        </pc:sldMkLst>
      </pc:sldChg>
      <pc:sldChg chg="add del">
        <pc:chgData name="Cynthia C Beckmann" userId="36c6a4d0-81f9-4661-beb6-2762229b0327" providerId="ADAL" clId="{F4C68EB3-BB61-4BE1-97CA-BD9E3DA6FABF}" dt="2025-09-05T13:41:37.997" v="4517" actId="47"/>
        <pc:sldMkLst>
          <pc:docMk/>
          <pc:sldMk cId="1362300710" sldId="282"/>
        </pc:sldMkLst>
      </pc:sldChg>
      <pc:sldChg chg="modSp mod modNotesTx">
        <pc:chgData name="Cynthia C Beckmann" userId="36c6a4d0-81f9-4661-beb6-2762229b0327" providerId="ADAL" clId="{F4C68EB3-BB61-4BE1-97CA-BD9E3DA6FABF}" dt="2025-09-19T11:59:58.959" v="38345" actId="20577"/>
        <pc:sldMkLst>
          <pc:docMk/>
          <pc:sldMk cId="0" sldId="283"/>
        </pc:sldMkLst>
        <pc:spChg chg="mod">
          <ac:chgData name="Cynthia C Beckmann" userId="36c6a4d0-81f9-4661-beb6-2762229b0327" providerId="ADAL" clId="{F4C68EB3-BB61-4BE1-97CA-BD9E3DA6FABF}" dt="2025-09-05T14:00:47.253" v="4595" actId="20577"/>
          <ac:spMkLst>
            <pc:docMk/>
            <pc:sldMk cId="0" sldId="283"/>
            <ac:spMk id="231" creationId="{00000000-0000-0000-0000-000000000000}"/>
          </ac:spMkLst>
        </pc:spChg>
        <pc:spChg chg="mod">
          <ac:chgData name="Cynthia C Beckmann" userId="36c6a4d0-81f9-4661-beb6-2762229b0327" providerId="ADAL" clId="{F4C68EB3-BB61-4BE1-97CA-BD9E3DA6FABF}" dt="2025-09-16T18:08:16.462" v="30613" actId="20577"/>
          <ac:spMkLst>
            <pc:docMk/>
            <pc:sldMk cId="0" sldId="283"/>
            <ac:spMk id="232" creationId="{00000000-0000-0000-0000-000000000000}"/>
          </ac:spMkLst>
        </pc:spChg>
      </pc:sldChg>
      <pc:sldChg chg="modSp mod modNotesTx">
        <pc:chgData name="Cynthia C Beckmann" userId="36c6a4d0-81f9-4661-beb6-2762229b0327" providerId="ADAL" clId="{F4C68EB3-BB61-4BE1-97CA-BD9E3DA6FABF}" dt="2025-09-19T12:00:06.201" v="38346" actId="6549"/>
        <pc:sldMkLst>
          <pc:docMk/>
          <pc:sldMk cId="0" sldId="284"/>
        </pc:sldMkLst>
        <pc:spChg chg="mod">
          <ac:chgData name="Cynthia C Beckmann" userId="36c6a4d0-81f9-4661-beb6-2762229b0327" providerId="ADAL" clId="{F4C68EB3-BB61-4BE1-97CA-BD9E3DA6FABF}" dt="2025-09-05T14:00:40.448" v="4575" actId="20577"/>
          <ac:spMkLst>
            <pc:docMk/>
            <pc:sldMk cId="0" sldId="284"/>
            <ac:spMk id="237" creationId="{00000000-0000-0000-0000-000000000000}"/>
          </ac:spMkLst>
        </pc:spChg>
        <pc:spChg chg="mod">
          <ac:chgData name="Cynthia C Beckmann" userId="36c6a4d0-81f9-4661-beb6-2762229b0327" providerId="ADAL" clId="{F4C68EB3-BB61-4BE1-97CA-BD9E3DA6FABF}" dt="2025-09-16T18:08:42.110" v="30615" actId="14100"/>
          <ac:spMkLst>
            <pc:docMk/>
            <pc:sldMk cId="0" sldId="284"/>
            <ac:spMk id="238" creationId="{00000000-0000-0000-0000-000000000000}"/>
          </ac:spMkLst>
        </pc:spChg>
      </pc:sldChg>
      <pc:sldChg chg="modSp mod modNotesTx">
        <pc:chgData name="Cynthia C Beckmann" userId="36c6a4d0-81f9-4661-beb6-2762229b0327" providerId="ADAL" clId="{F4C68EB3-BB61-4BE1-97CA-BD9E3DA6FABF}" dt="2025-09-19T12:00:12.478" v="38347" actId="6549"/>
        <pc:sldMkLst>
          <pc:docMk/>
          <pc:sldMk cId="0" sldId="285"/>
        </pc:sldMkLst>
        <pc:spChg chg="mod">
          <ac:chgData name="Cynthia C Beckmann" userId="36c6a4d0-81f9-4661-beb6-2762229b0327" providerId="ADAL" clId="{F4C68EB3-BB61-4BE1-97CA-BD9E3DA6FABF}" dt="2025-09-05T14:00:33.569" v="4555" actId="20577"/>
          <ac:spMkLst>
            <pc:docMk/>
            <pc:sldMk cId="0" sldId="285"/>
            <ac:spMk id="243" creationId="{00000000-0000-0000-0000-000000000000}"/>
          </ac:spMkLst>
        </pc:spChg>
        <pc:spChg chg="mod">
          <ac:chgData name="Cynthia C Beckmann" userId="36c6a4d0-81f9-4661-beb6-2762229b0327" providerId="ADAL" clId="{F4C68EB3-BB61-4BE1-97CA-BD9E3DA6FABF}" dt="2025-09-05T13:30:26.987" v="4505" actId="6549"/>
          <ac:spMkLst>
            <pc:docMk/>
            <pc:sldMk cId="0" sldId="285"/>
            <ac:spMk id="244" creationId="{00000000-0000-0000-0000-000000000000}"/>
          </ac:spMkLst>
        </pc:spChg>
      </pc:sldChg>
      <pc:sldChg chg="modNotesTx">
        <pc:chgData name="Cynthia C Beckmann" userId="36c6a4d0-81f9-4661-beb6-2762229b0327" providerId="ADAL" clId="{F4C68EB3-BB61-4BE1-97CA-BD9E3DA6FABF}" dt="2025-09-19T12:01:20.656" v="38353" actId="113"/>
        <pc:sldMkLst>
          <pc:docMk/>
          <pc:sldMk cId="0" sldId="291"/>
        </pc:sldMkLst>
      </pc:sldChg>
      <pc:sldChg chg="addSp delSp modSp mod chgLayout modNotesTx">
        <pc:chgData name="Cynthia C Beckmann" userId="36c6a4d0-81f9-4661-beb6-2762229b0327" providerId="ADAL" clId="{F4C68EB3-BB61-4BE1-97CA-BD9E3DA6FABF}" dt="2025-09-19T12:15:51.424" v="38504" actId="6549"/>
        <pc:sldMkLst>
          <pc:docMk/>
          <pc:sldMk cId="0" sldId="294"/>
        </pc:sldMkLst>
        <pc:spChg chg="mod ord">
          <ac:chgData name="Cynthia C Beckmann" userId="36c6a4d0-81f9-4661-beb6-2762229b0327" providerId="ADAL" clId="{F4C68EB3-BB61-4BE1-97CA-BD9E3DA6FABF}" dt="2025-09-09T17:24:58.528" v="14625" actId="6264"/>
          <ac:spMkLst>
            <pc:docMk/>
            <pc:sldMk cId="0" sldId="294"/>
            <ac:spMk id="368" creationId="{00000000-0000-0000-0000-000000000000}"/>
          </ac:spMkLst>
        </pc:spChg>
        <pc:graphicFrameChg chg="mod ord modGraphic">
          <ac:chgData name="Cynthia C Beckmann" userId="36c6a4d0-81f9-4661-beb6-2762229b0327" providerId="ADAL" clId="{F4C68EB3-BB61-4BE1-97CA-BD9E3DA6FABF}" dt="2025-09-16T18:31:44.504" v="30947" actId="20577"/>
          <ac:graphicFrameMkLst>
            <pc:docMk/>
            <pc:sldMk cId="0" sldId="294"/>
            <ac:graphicFrameMk id="3" creationId="{E8AF5A56-D674-F9DB-4D97-8776CF100662}"/>
          </ac:graphicFrameMkLst>
        </pc:graphicFrameChg>
      </pc:sldChg>
      <pc:sldChg chg="modSp mod modNotesTx">
        <pc:chgData name="Cynthia C Beckmann" userId="36c6a4d0-81f9-4661-beb6-2762229b0327" providerId="ADAL" clId="{F4C68EB3-BB61-4BE1-97CA-BD9E3DA6FABF}" dt="2025-09-19T12:04:02.096" v="38368" actId="6549"/>
        <pc:sldMkLst>
          <pc:docMk/>
          <pc:sldMk cId="0" sldId="309"/>
        </pc:sldMkLst>
        <pc:spChg chg="mod">
          <ac:chgData name="Cynthia C Beckmann" userId="36c6a4d0-81f9-4661-beb6-2762229b0327" providerId="ADAL" clId="{F4C68EB3-BB61-4BE1-97CA-BD9E3DA6FABF}" dt="2025-09-17T15:16:45.504" v="32006" actId="6549"/>
          <ac:spMkLst>
            <pc:docMk/>
            <pc:sldMk cId="0" sldId="309"/>
            <ac:spMk id="433" creationId="{00000000-0000-0000-0000-000000000000}"/>
          </ac:spMkLst>
        </pc:spChg>
      </pc:sldChg>
      <pc:sldChg chg="del">
        <pc:chgData name="Cynthia C Beckmann" userId="36c6a4d0-81f9-4661-beb6-2762229b0327" providerId="ADAL" clId="{F4C68EB3-BB61-4BE1-97CA-BD9E3DA6FABF}" dt="2025-09-10T15:47:55.260" v="18054" actId="47"/>
        <pc:sldMkLst>
          <pc:docMk/>
          <pc:sldMk cId="0" sldId="311"/>
        </pc:sldMkLst>
      </pc:sldChg>
      <pc:sldChg chg="addSp delSp modSp mod modNotesTx">
        <pc:chgData name="Cynthia C Beckmann" userId="36c6a4d0-81f9-4661-beb6-2762229b0327" providerId="ADAL" clId="{F4C68EB3-BB61-4BE1-97CA-BD9E3DA6FABF}" dt="2025-09-19T12:04:15.242" v="38369" actId="6549"/>
        <pc:sldMkLst>
          <pc:docMk/>
          <pc:sldMk cId="0" sldId="312"/>
        </pc:sldMkLst>
        <pc:spChg chg="add mod">
          <ac:chgData name="Cynthia C Beckmann" userId="36c6a4d0-81f9-4661-beb6-2762229b0327" providerId="ADAL" clId="{F4C68EB3-BB61-4BE1-97CA-BD9E3DA6FABF}" dt="2025-09-11T18:34:17.364" v="22399" actId="6549"/>
          <ac:spMkLst>
            <pc:docMk/>
            <pc:sldMk cId="0" sldId="312"/>
            <ac:spMk id="2" creationId="{5C7E3572-1DD9-E158-E844-12D6B9A60606}"/>
          </ac:spMkLst>
        </pc:spChg>
        <pc:spChg chg="mod">
          <ac:chgData name="Cynthia C Beckmann" userId="36c6a4d0-81f9-4661-beb6-2762229b0327" providerId="ADAL" clId="{F4C68EB3-BB61-4BE1-97CA-BD9E3DA6FABF}" dt="2025-09-02T18:55:56.630" v="314" actId="207"/>
          <ac:spMkLst>
            <pc:docMk/>
            <pc:sldMk cId="0" sldId="312"/>
            <ac:spMk id="5" creationId="{1FD72300-98A9-D036-3F60-DBD2E449F57C}"/>
          </ac:spMkLst>
        </pc:spChg>
        <pc:graphicFrameChg chg="mod modGraphic">
          <ac:chgData name="Cynthia C Beckmann" userId="36c6a4d0-81f9-4661-beb6-2762229b0327" providerId="ADAL" clId="{F4C68EB3-BB61-4BE1-97CA-BD9E3DA6FABF}" dt="2025-09-16T18:12:03.854" v="30623" actId="20577"/>
          <ac:graphicFrameMkLst>
            <pc:docMk/>
            <pc:sldMk cId="0" sldId="312"/>
            <ac:graphicFrameMk id="7" creationId="{EF85E7BC-7DB6-785C-4BDA-049DB64FCA5E}"/>
          </ac:graphicFrameMkLst>
        </pc:graphicFrameChg>
      </pc:sldChg>
      <pc:sldChg chg="del">
        <pc:chgData name="Cynthia C Beckmann" userId="36c6a4d0-81f9-4661-beb6-2762229b0327" providerId="ADAL" clId="{F4C68EB3-BB61-4BE1-97CA-BD9E3DA6FABF}" dt="2025-09-10T15:47:56.555" v="18055" actId="47"/>
        <pc:sldMkLst>
          <pc:docMk/>
          <pc:sldMk cId="0" sldId="314"/>
        </pc:sldMkLst>
      </pc:sldChg>
      <pc:sldChg chg="modNotesTx">
        <pc:chgData name="Cynthia C Beckmann" userId="36c6a4d0-81f9-4661-beb6-2762229b0327" providerId="ADAL" clId="{F4C68EB3-BB61-4BE1-97CA-BD9E3DA6FABF}" dt="2025-09-19T12:02:41.236" v="38360" actId="6549"/>
        <pc:sldMkLst>
          <pc:docMk/>
          <pc:sldMk cId="0" sldId="318"/>
        </pc:sldMkLst>
      </pc:sldChg>
      <pc:sldChg chg="modSp mod modNotesTx">
        <pc:chgData name="Cynthia C Beckmann" userId="36c6a4d0-81f9-4661-beb6-2762229b0327" providerId="ADAL" clId="{F4C68EB3-BB61-4BE1-97CA-BD9E3DA6FABF}" dt="2025-09-19T12:16:59.503" v="38511" actId="6549"/>
        <pc:sldMkLst>
          <pc:docMk/>
          <pc:sldMk cId="0" sldId="323"/>
        </pc:sldMkLst>
        <pc:spChg chg="mod">
          <ac:chgData name="Cynthia C Beckmann" userId="36c6a4d0-81f9-4661-beb6-2762229b0327" providerId="ADAL" clId="{F4C68EB3-BB61-4BE1-97CA-BD9E3DA6FABF}" dt="2025-09-04T15:41:53.872" v="2119" actId="948"/>
          <ac:spMkLst>
            <pc:docMk/>
            <pc:sldMk cId="0" sldId="323"/>
            <ac:spMk id="7" creationId="{46F72437-AD13-B653-05B7-14C2900A9628}"/>
          </ac:spMkLst>
        </pc:spChg>
      </pc:sldChg>
      <pc:sldChg chg="modSp del mod modClrScheme chgLayout modNotesTx">
        <pc:chgData name="Cynthia C Beckmann" userId="36c6a4d0-81f9-4661-beb6-2762229b0327" providerId="ADAL" clId="{F4C68EB3-BB61-4BE1-97CA-BD9E3DA6FABF}" dt="2025-09-16T18:51:17.821" v="31058" actId="47"/>
        <pc:sldMkLst>
          <pc:docMk/>
          <pc:sldMk cId="0" sldId="325"/>
        </pc:sldMkLst>
      </pc:sldChg>
      <pc:sldChg chg="addSp delSp modSp mod modClrScheme chgLayout modNotesTx">
        <pc:chgData name="Cynthia C Beckmann" userId="36c6a4d0-81f9-4661-beb6-2762229b0327" providerId="ADAL" clId="{F4C68EB3-BB61-4BE1-97CA-BD9E3DA6FABF}" dt="2025-09-19T12:09:53.623" v="38426" actId="6549"/>
        <pc:sldMkLst>
          <pc:docMk/>
          <pc:sldMk cId="0" sldId="337"/>
        </pc:sldMkLst>
        <pc:spChg chg="mod ord">
          <ac:chgData name="Cynthia C Beckmann" userId="36c6a4d0-81f9-4661-beb6-2762229b0327" providerId="ADAL" clId="{F4C68EB3-BB61-4BE1-97CA-BD9E3DA6FABF}" dt="2025-09-08T12:43:29.152" v="7579" actId="207"/>
          <ac:spMkLst>
            <pc:docMk/>
            <pc:sldMk cId="0" sldId="337"/>
            <ac:spMk id="656" creationId="{00000000-0000-0000-0000-000000000000}"/>
          </ac:spMkLst>
        </pc:spChg>
        <pc:spChg chg="mod ord">
          <ac:chgData name="Cynthia C Beckmann" userId="36c6a4d0-81f9-4661-beb6-2762229b0327" providerId="ADAL" clId="{F4C68EB3-BB61-4BE1-97CA-BD9E3DA6FABF}" dt="2025-09-08T12:47:04.346" v="7607" actId="14100"/>
          <ac:spMkLst>
            <pc:docMk/>
            <pc:sldMk cId="0" sldId="337"/>
            <ac:spMk id="657" creationId="{00000000-0000-0000-0000-000000000000}"/>
          </ac:spMkLst>
        </pc:spChg>
      </pc:sldChg>
      <pc:sldChg chg="addSp delSp modSp mod modClrScheme chgLayout modNotesTx">
        <pc:chgData name="Cynthia C Beckmann" userId="36c6a4d0-81f9-4661-beb6-2762229b0327" providerId="ADAL" clId="{F4C68EB3-BB61-4BE1-97CA-BD9E3DA6FABF}" dt="2025-09-19T12:10:09.983" v="38427" actId="6549"/>
        <pc:sldMkLst>
          <pc:docMk/>
          <pc:sldMk cId="0" sldId="338"/>
        </pc:sldMkLst>
        <pc:spChg chg="mod ord">
          <ac:chgData name="Cynthia C Beckmann" userId="36c6a4d0-81f9-4661-beb6-2762229b0327" providerId="ADAL" clId="{F4C68EB3-BB61-4BE1-97CA-BD9E3DA6FABF}" dt="2025-09-16T14:49:52.070" v="28970" actId="700"/>
          <ac:spMkLst>
            <pc:docMk/>
            <pc:sldMk cId="0" sldId="338"/>
            <ac:spMk id="662" creationId="{00000000-0000-0000-0000-000000000000}"/>
          </ac:spMkLst>
        </pc:spChg>
        <pc:spChg chg="mod ord">
          <ac:chgData name="Cynthia C Beckmann" userId="36c6a4d0-81f9-4661-beb6-2762229b0327" providerId="ADAL" clId="{F4C68EB3-BB61-4BE1-97CA-BD9E3DA6FABF}" dt="2025-09-17T15:48:58.352" v="32787" actId="20577"/>
          <ac:spMkLst>
            <pc:docMk/>
            <pc:sldMk cId="0" sldId="338"/>
            <ac:spMk id="663" creationId="{00000000-0000-0000-0000-000000000000}"/>
          </ac:spMkLst>
        </pc:spChg>
      </pc:sldChg>
      <pc:sldChg chg="modSp mod modNotesTx">
        <pc:chgData name="Cynthia C Beckmann" userId="36c6a4d0-81f9-4661-beb6-2762229b0327" providerId="ADAL" clId="{F4C68EB3-BB61-4BE1-97CA-BD9E3DA6FABF}" dt="2025-09-19T11:55:21.940" v="38312" actId="6549"/>
        <pc:sldMkLst>
          <pc:docMk/>
          <pc:sldMk cId="655944331" sldId="355"/>
        </pc:sldMkLst>
        <pc:spChg chg="mod">
          <ac:chgData name="Cynthia C Beckmann" userId="36c6a4d0-81f9-4661-beb6-2762229b0327" providerId="ADAL" clId="{F4C68EB3-BB61-4BE1-97CA-BD9E3DA6FABF}" dt="2025-09-16T18:04:02.575" v="30601" actId="20577"/>
          <ac:spMkLst>
            <pc:docMk/>
            <pc:sldMk cId="655944331" sldId="355"/>
            <ac:spMk id="3" creationId="{A5C1C65B-A138-D986-1BFB-D648D9D142BF}"/>
          </ac:spMkLst>
        </pc:spChg>
        <pc:spChg chg="ord">
          <ac:chgData name="Cynthia C Beckmann" userId="36c6a4d0-81f9-4661-beb6-2762229b0327" providerId="ADAL" clId="{F4C68EB3-BB61-4BE1-97CA-BD9E3DA6FABF}" dt="2025-09-18T16:58:19.654" v="36289" actId="13244"/>
          <ac:spMkLst>
            <pc:docMk/>
            <pc:sldMk cId="655944331" sldId="355"/>
            <ac:spMk id="9" creationId="{7386B0D0-A65B-913B-6A46-07AA57C6A1BD}"/>
          </ac:spMkLst>
        </pc:spChg>
      </pc:sldChg>
      <pc:sldChg chg="modNotesTx">
        <pc:chgData name="Cynthia C Beckmann" userId="36c6a4d0-81f9-4661-beb6-2762229b0327" providerId="ADAL" clId="{F4C68EB3-BB61-4BE1-97CA-BD9E3DA6FABF}" dt="2025-09-19T11:57:15.932" v="38325" actId="6549"/>
        <pc:sldMkLst>
          <pc:docMk/>
          <pc:sldMk cId="3712423266" sldId="356"/>
        </pc:sldMkLst>
      </pc:sldChg>
      <pc:sldChg chg="del">
        <pc:chgData name="Cynthia C Beckmann" userId="36c6a4d0-81f9-4661-beb6-2762229b0327" providerId="ADAL" clId="{F4C68EB3-BB61-4BE1-97CA-BD9E3DA6FABF}" dt="2025-09-10T15:48:02.871" v="18060" actId="47"/>
        <pc:sldMkLst>
          <pc:docMk/>
          <pc:sldMk cId="865915242" sldId="372"/>
        </pc:sldMkLst>
      </pc:sldChg>
      <pc:sldChg chg="modNotesTx">
        <pc:chgData name="Cynthia C Beckmann" userId="36c6a4d0-81f9-4661-beb6-2762229b0327" providerId="ADAL" clId="{F4C68EB3-BB61-4BE1-97CA-BD9E3DA6FABF}" dt="2025-09-19T11:58:30.315" v="38333" actId="6549"/>
        <pc:sldMkLst>
          <pc:docMk/>
          <pc:sldMk cId="3510137136" sldId="553"/>
        </pc:sldMkLst>
      </pc:sldChg>
      <pc:sldChg chg="modNotesTx">
        <pc:chgData name="Cynthia C Beckmann" userId="36c6a4d0-81f9-4661-beb6-2762229b0327" providerId="ADAL" clId="{F4C68EB3-BB61-4BE1-97CA-BD9E3DA6FABF}" dt="2025-09-19T12:00:59.784" v="38351" actId="6549"/>
        <pc:sldMkLst>
          <pc:docMk/>
          <pc:sldMk cId="3776077828" sldId="554"/>
        </pc:sldMkLst>
      </pc:sldChg>
      <pc:sldChg chg="modNotesTx">
        <pc:chgData name="Cynthia C Beckmann" userId="36c6a4d0-81f9-4661-beb6-2762229b0327" providerId="ADAL" clId="{F4C68EB3-BB61-4BE1-97CA-BD9E3DA6FABF}" dt="2025-09-19T12:00:47.859" v="38350" actId="6549"/>
        <pc:sldMkLst>
          <pc:docMk/>
          <pc:sldMk cId="1358074308" sldId="555"/>
        </pc:sldMkLst>
      </pc:sldChg>
      <pc:sldChg chg="addSp modSp mod modClrScheme chgLayout modNotesTx">
        <pc:chgData name="Cynthia C Beckmann" userId="36c6a4d0-81f9-4661-beb6-2762229b0327" providerId="ADAL" clId="{F4C68EB3-BB61-4BE1-97CA-BD9E3DA6FABF}" dt="2025-09-19T12:01:30.051" v="38354" actId="6549"/>
        <pc:sldMkLst>
          <pc:docMk/>
          <pc:sldMk cId="1316221188" sldId="560"/>
        </pc:sldMkLst>
        <pc:spChg chg="mod ord">
          <ac:chgData name="Cynthia C Beckmann" userId="36c6a4d0-81f9-4661-beb6-2762229b0327" providerId="ADAL" clId="{F4C68EB3-BB61-4BE1-97CA-BD9E3DA6FABF}" dt="2025-09-15T20:14:01.701" v="28123" actId="700"/>
          <ac:spMkLst>
            <pc:docMk/>
            <pc:sldMk cId="1316221188" sldId="560"/>
            <ac:spMk id="2" creationId="{46362D82-38D5-5D28-4691-732539DF6D77}"/>
          </ac:spMkLst>
        </pc:spChg>
        <pc:spChg chg="mod ord">
          <ac:chgData name="Cynthia C Beckmann" userId="36c6a4d0-81f9-4661-beb6-2762229b0327" providerId="ADAL" clId="{F4C68EB3-BB61-4BE1-97CA-BD9E3DA6FABF}" dt="2025-09-15T20:14:01.701" v="28123" actId="700"/>
          <ac:spMkLst>
            <pc:docMk/>
            <pc:sldMk cId="1316221188" sldId="560"/>
            <ac:spMk id="3" creationId="{F34E42E8-BAF1-5419-BFD9-47060D5CB930}"/>
          </ac:spMkLst>
        </pc:spChg>
        <pc:picChg chg="add mod">
          <ac:chgData name="Cynthia C Beckmann" userId="36c6a4d0-81f9-4661-beb6-2762229b0327" providerId="ADAL" clId="{F4C68EB3-BB61-4BE1-97CA-BD9E3DA6FABF}" dt="2025-09-15T20:14:24.657" v="28135" actId="1036"/>
          <ac:picMkLst>
            <pc:docMk/>
            <pc:sldMk cId="1316221188" sldId="560"/>
            <ac:picMk id="4" creationId="{A7716D2C-A73C-1A72-297A-4E59A215ED6B}"/>
          </ac:picMkLst>
        </pc:picChg>
      </pc:sldChg>
      <pc:sldChg chg="addSp delSp modSp mod modClrScheme chgLayout modNotesTx">
        <pc:chgData name="Cynthia C Beckmann" userId="36c6a4d0-81f9-4661-beb6-2762229b0327" providerId="ADAL" clId="{F4C68EB3-BB61-4BE1-97CA-BD9E3DA6FABF}" dt="2025-09-19T12:05:49.073" v="38394" actId="6549"/>
        <pc:sldMkLst>
          <pc:docMk/>
          <pc:sldMk cId="396686948" sldId="563"/>
        </pc:sldMkLst>
        <pc:spChg chg="mod ord">
          <ac:chgData name="Cynthia C Beckmann" userId="36c6a4d0-81f9-4661-beb6-2762229b0327" providerId="ADAL" clId="{F4C68EB3-BB61-4BE1-97CA-BD9E3DA6FABF}" dt="2025-09-18T13:11:57.688" v="35021" actId="6549"/>
          <ac:spMkLst>
            <pc:docMk/>
            <pc:sldMk cId="396686948" sldId="563"/>
            <ac:spMk id="2" creationId="{12B2A9F9-CDD3-C06A-4A21-A83F39CA7815}"/>
          </ac:spMkLst>
        </pc:spChg>
        <pc:spChg chg="mod ord">
          <ac:chgData name="Cynthia C Beckmann" userId="36c6a4d0-81f9-4661-beb6-2762229b0327" providerId="ADAL" clId="{F4C68EB3-BB61-4BE1-97CA-BD9E3DA6FABF}" dt="2025-09-18T13:10:16.095" v="34941" actId="20577"/>
          <ac:spMkLst>
            <pc:docMk/>
            <pc:sldMk cId="396686948" sldId="563"/>
            <ac:spMk id="3" creationId="{5D6659E2-9D75-F05E-3B8E-50920F543289}"/>
          </ac:spMkLst>
        </pc:spChg>
      </pc:sldChg>
      <pc:sldChg chg="del">
        <pc:chgData name="Cynthia C Beckmann" userId="36c6a4d0-81f9-4661-beb6-2762229b0327" providerId="ADAL" clId="{F4C68EB3-BB61-4BE1-97CA-BD9E3DA6FABF}" dt="2025-09-05T15:15:03.832" v="5431" actId="2696"/>
        <pc:sldMkLst>
          <pc:docMk/>
          <pc:sldMk cId="2502200619" sldId="564"/>
        </pc:sldMkLst>
      </pc:sldChg>
      <pc:sldChg chg="addSp delSp modSp mod ord modNotesTx">
        <pc:chgData name="Cynthia C Beckmann" userId="36c6a4d0-81f9-4661-beb6-2762229b0327" providerId="ADAL" clId="{F4C68EB3-BB61-4BE1-97CA-BD9E3DA6FABF}" dt="2025-09-19T12:07:50.413" v="38415" actId="20577"/>
        <pc:sldMkLst>
          <pc:docMk/>
          <pc:sldMk cId="3169292171" sldId="567"/>
        </pc:sldMkLst>
        <pc:spChg chg="add mod">
          <ac:chgData name="Cynthia C Beckmann" userId="36c6a4d0-81f9-4661-beb6-2762229b0327" providerId="ADAL" clId="{F4C68EB3-BB61-4BE1-97CA-BD9E3DA6FABF}" dt="2025-09-05T15:14:17.035" v="5427" actId="207"/>
          <ac:spMkLst>
            <pc:docMk/>
            <pc:sldMk cId="3169292171" sldId="567"/>
            <ac:spMk id="4" creationId="{D4C83790-6080-F37C-ECAA-190627DAA8C9}"/>
          </ac:spMkLst>
        </pc:spChg>
        <pc:spChg chg="add mod">
          <ac:chgData name="Cynthia C Beckmann" userId="36c6a4d0-81f9-4661-beb6-2762229b0327" providerId="ADAL" clId="{F4C68EB3-BB61-4BE1-97CA-BD9E3DA6FABF}" dt="2025-09-05T15:14:33.588" v="5430" actId="948"/>
          <ac:spMkLst>
            <pc:docMk/>
            <pc:sldMk cId="3169292171" sldId="567"/>
            <ac:spMk id="15" creationId="{3956A0C5-707D-5277-9967-076D76CAAEA4}"/>
          </ac:spMkLst>
        </pc:spChg>
        <pc:picChg chg="add mod">
          <ac:chgData name="Cynthia C Beckmann" userId="36c6a4d0-81f9-4661-beb6-2762229b0327" providerId="ADAL" clId="{F4C68EB3-BB61-4BE1-97CA-BD9E3DA6FABF}" dt="2025-09-05T15:52:34.949" v="5911" actId="1076"/>
          <ac:picMkLst>
            <pc:docMk/>
            <pc:sldMk cId="3169292171" sldId="567"/>
            <ac:picMk id="16" creationId="{D00388CA-DCBB-6BC7-8A6E-00805461BCC6}"/>
          </ac:picMkLst>
        </pc:picChg>
      </pc:sldChg>
      <pc:sldChg chg="modNotesTx">
        <pc:chgData name="Cynthia C Beckmann" userId="36c6a4d0-81f9-4661-beb6-2762229b0327" providerId="ADAL" clId="{F4C68EB3-BB61-4BE1-97CA-BD9E3DA6FABF}" dt="2025-09-19T12:02:54.640" v="38361" actId="6549"/>
        <pc:sldMkLst>
          <pc:docMk/>
          <pc:sldMk cId="1960730039" sldId="569"/>
        </pc:sldMkLst>
      </pc:sldChg>
      <pc:sldChg chg="modSp mod modNotesTx">
        <pc:chgData name="Cynthia C Beckmann" userId="36c6a4d0-81f9-4661-beb6-2762229b0327" providerId="ADAL" clId="{F4C68EB3-BB61-4BE1-97CA-BD9E3DA6FABF}" dt="2025-09-19T12:03:03.029" v="38362" actId="6549"/>
        <pc:sldMkLst>
          <pc:docMk/>
          <pc:sldMk cId="588876714" sldId="570"/>
        </pc:sldMkLst>
        <pc:spChg chg="mod">
          <ac:chgData name="Cynthia C Beckmann" userId="36c6a4d0-81f9-4661-beb6-2762229b0327" providerId="ADAL" clId="{F4C68EB3-BB61-4BE1-97CA-BD9E3DA6FABF}" dt="2025-09-16T18:10:33.242" v="30617" actId="20577"/>
          <ac:spMkLst>
            <pc:docMk/>
            <pc:sldMk cId="588876714" sldId="570"/>
            <ac:spMk id="4" creationId="{6426828F-3270-C761-8EB1-F93F88449D49}"/>
          </ac:spMkLst>
        </pc:spChg>
      </pc:sldChg>
      <pc:sldChg chg="addSp delSp modSp mod modCm chgLayout modNotesTx">
        <pc:chgData name="Cynthia C Beckmann" userId="36c6a4d0-81f9-4661-beb6-2762229b0327" providerId="ADAL" clId="{F4C68EB3-BB61-4BE1-97CA-BD9E3DA6FABF}" dt="2025-09-19T12:09:44.151" v="38425" actId="6549"/>
        <pc:sldMkLst>
          <pc:docMk/>
          <pc:sldMk cId="3116465738" sldId="571"/>
        </pc:sldMkLst>
        <pc:spChg chg="mod ord">
          <ac:chgData name="Cynthia C Beckmann" userId="36c6a4d0-81f9-4661-beb6-2762229b0327" providerId="ADAL" clId="{F4C68EB3-BB61-4BE1-97CA-BD9E3DA6FABF}" dt="2025-09-05T19:13:50.731" v="6581" actId="207"/>
          <ac:spMkLst>
            <pc:docMk/>
            <pc:sldMk cId="3116465738" sldId="571"/>
            <ac:spMk id="2" creationId="{9F891619-A97C-5189-D5F2-EF7C9531AACB}"/>
          </ac:spMkLst>
        </pc:spChg>
        <pc:spChg chg="mod ord">
          <ac:chgData name="Cynthia C Beckmann" userId="36c6a4d0-81f9-4661-beb6-2762229b0327" providerId="ADAL" clId="{F4C68EB3-BB61-4BE1-97CA-BD9E3DA6FABF}" dt="2025-09-16T18:20:28.845" v="30809" actId="20577"/>
          <ac:spMkLst>
            <pc:docMk/>
            <pc:sldMk cId="3116465738" sldId="571"/>
            <ac:spMk id="3" creationId="{C6782E17-E7AD-7083-EE33-97E4D309406F}"/>
          </ac:spMkLst>
        </pc:spChg>
        <pc:spChg chg="add mod">
          <ac:chgData name="Cynthia C Beckmann" userId="36c6a4d0-81f9-4661-beb6-2762229b0327" providerId="ADAL" clId="{F4C68EB3-BB61-4BE1-97CA-BD9E3DA6FABF}" dt="2025-09-11T18:38:12.393" v="22433" actId="20577"/>
          <ac:spMkLst>
            <pc:docMk/>
            <pc:sldMk cId="3116465738" sldId="571"/>
            <ac:spMk id="4" creationId="{0F4A97D7-BA19-DFBE-B3B1-6C04BB0D5332}"/>
          </ac:spMkLst>
        </pc:spChg>
        <pc:extLst>
          <p:ext xmlns:p="http://schemas.openxmlformats.org/presentationml/2006/main" uri="{D6D511B9-2390-475A-947B-AFAB55BFBCF1}">
            <pc226:cmChg xmlns:pc226="http://schemas.microsoft.com/office/powerpoint/2022/06/main/command" chg="mod">
              <pc226:chgData name="Cynthia C Beckmann" userId="36c6a4d0-81f9-4661-beb6-2762229b0327" providerId="ADAL" clId="{F4C68EB3-BB61-4BE1-97CA-BD9E3DA6FABF}" dt="2025-09-05T19:13:46.987" v="6580" actId="6264"/>
              <pc2:cmMkLst xmlns:pc2="http://schemas.microsoft.com/office/powerpoint/2019/9/main/command">
                <pc:docMk/>
                <pc:sldMk cId="3116465738" sldId="571"/>
                <pc2:cmMk id="{5E2CEB52-EDF5-4E77-827F-0D04209FFB57}"/>
              </pc2:cmMkLst>
            </pc226:cmChg>
          </p:ext>
        </pc:extLst>
      </pc:sldChg>
      <pc:sldChg chg="addSp delSp modSp mod chgLayout modNotesTx">
        <pc:chgData name="Cynthia C Beckmann" userId="36c6a4d0-81f9-4661-beb6-2762229b0327" providerId="ADAL" clId="{F4C68EB3-BB61-4BE1-97CA-BD9E3DA6FABF}" dt="2025-09-19T12:10:18.640" v="38428" actId="6549"/>
        <pc:sldMkLst>
          <pc:docMk/>
          <pc:sldMk cId="2139297046" sldId="575"/>
        </pc:sldMkLst>
        <pc:spChg chg="mod ord">
          <ac:chgData name="Cynthia C Beckmann" userId="36c6a4d0-81f9-4661-beb6-2762229b0327" providerId="ADAL" clId="{F4C68EB3-BB61-4BE1-97CA-BD9E3DA6FABF}" dt="2025-09-17T15:50:35.683" v="32847" actId="6549"/>
          <ac:spMkLst>
            <pc:docMk/>
            <pc:sldMk cId="2139297046" sldId="575"/>
            <ac:spMk id="3" creationId="{CC51B96C-4AA0-34DE-7FB3-F6FD151DC204}"/>
          </ac:spMkLst>
        </pc:spChg>
        <pc:spChg chg="add del">
          <ac:chgData name="Cynthia C Beckmann" userId="36c6a4d0-81f9-4661-beb6-2762229b0327" providerId="ADAL" clId="{F4C68EB3-BB61-4BE1-97CA-BD9E3DA6FABF}" dt="2025-09-08T13:14:29.823" v="9038" actId="478"/>
          <ac:spMkLst>
            <pc:docMk/>
            <pc:sldMk cId="2139297046" sldId="575"/>
            <ac:spMk id="4" creationId="{F4944C52-8A8E-6E7F-B437-6D0C113BFA1B}"/>
          </ac:spMkLst>
        </pc:spChg>
      </pc:sldChg>
      <pc:sldChg chg="addSp delSp modSp mod modClrScheme chgLayout modNotesTx">
        <pc:chgData name="Cynthia C Beckmann" userId="36c6a4d0-81f9-4661-beb6-2762229b0327" providerId="ADAL" clId="{F4C68EB3-BB61-4BE1-97CA-BD9E3DA6FABF}" dt="2025-09-19T12:10:51.484" v="38431" actId="6549"/>
        <pc:sldMkLst>
          <pc:docMk/>
          <pc:sldMk cId="4093244517" sldId="576"/>
        </pc:sldMkLst>
        <pc:spChg chg="mod ord">
          <ac:chgData name="Cynthia C Beckmann" userId="36c6a4d0-81f9-4661-beb6-2762229b0327" providerId="ADAL" clId="{F4C68EB3-BB61-4BE1-97CA-BD9E3DA6FABF}" dt="2025-09-16T14:06:52.591" v="28380" actId="700"/>
          <ac:spMkLst>
            <pc:docMk/>
            <pc:sldMk cId="4093244517" sldId="576"/>
            <ac:spMk id="2" creationId="{A94747AD-AAD7-4737-CE37-63212AB7EA20}"/>
          </ac:spMkLst>
        </pc:spChg>
        <pc:spChg chg="mod ord">
          <ac:chgData name="Cynthia C Beckmann" userId="36c6a4d0-81f9-4661-beb6-2762229b0327" providerId="ADAL" clId="{F4C68EB3-BB61-4BE1-97CA-BD9E3DA6FABF}" dt="2025-09-16T18:26:04.231" v="30901" actId="20577"/>
          <ac:spMkLst>
            <pc:docMk/>
            <pc:sldMk cId="4093244517" sldId="576"/>
            <ac:spMk id="3" creationId="{96C1B0F0-5257-49AC-8484-197CABA6A140}"/>
          </ac:spMkLst>
        </pc:spChg>
      </pc:sldChg>
      <pc:sldChg chg="addSp delSp modSp mod ord modClrScheme chgLayout modNotesTx">
        <pc:chgData name="Cynthia C Beckmann" userId="36c6a4d0-81f9-4661-beb6-2762229b0327" providerId="ADAL" clId="{F4C68EB3-BB61-4BE1-97CA-BD9E3DA6FABF}" dt="2025-09-19T12:11:24.653" v="38435" actId="6549"/>
        <pc:sldMkLst>
          <pc:docMk/>
          <pc:sldMk cId="2427950622" sldId="577"/>
        </pc:sldMkLst>
        <pc:spChg chg="mod ord">
          <ac:chgData name="Cynthia C Beckmann" userId="36c6a4d0-81f9-4661-beb6-2762229b0327" providerId="ADAL" clId="{F4C68EB3-BB61-4BE1-97CA-BD9E3DA6FABF}" dt="2025-09-15T15:44:11.714" v="26238" actId="207"/>
          <ac:spMkLst>
            <pc:docMk/>
            <pc:sldMk cId="2427950622" sldId="577"/>
            <ac:spMk id="4" creationId="{CC8227A6-98FE-4A84-064C-0D19E2DC699A}"/>
          </ac:spMkLst>
        </pc:spChg>
        <pc:spChg chg="mod ord">
          <ac:chgData name="Cynthia C Beckmann" userId="36c6a4d0-81f9-4661-beb6-2762229b0327" providerId="ADAL" clId="{F4C68EB3-BB61-4BE1-97CA-BD9E3DA6FABF}" dt="2025-09-16T18:27:05.656" v="30912" actId="20577"/>
          <ac:spMkLst>
            <pc:docMk/>
            <pc:sldMk cId="2427950622" sldId="577"/>
            <ac:spMk id="5" creationId="{30650760-3DFF-8766-5FA9-D7CEE7405F4F}"/>
          </ac:spMkLst>
        </pc:spChg>
        <pc:spChg chg="add mod">
          <ac:chgData name="Cynthia C Beckmann" userId="36c6a4d0-81f9-4661-beb6-2762229b0327" providerId="ADAL" clId="{F4C68EB3-BB61-4BE1-97CA-BD9E3DA6FABF}" dt="2025-09-12T14:08:51.870" v="23920" actId="20577"/>
          <ac:spMkLst>
            <pc:docMk/>
            <pc:sldMk cId="2427950622" sldId="577"/>
            <ac:spMk id="6" creationId="{A5623432-E712-15FB-97BF-F61FB48B3A08}"/>
          </ac:spMkLst>
        </pc:spChg>
        <pc:picChg chg="add mod">
          <ac:chgData name="Cynthia C Beckmann" userId="36c6a4d0-81f9-4661-beb6-2762229b0327" providerId="ADAL" clId="{F4C68EB3-BB61-4BE1-97CA-BD9E3DA6FABF}" dt="2025-09-12T14:19:28.511" v="24418" actId="1036"/>
          <ac:picMkLst>
            <pc:docMk/>
            <pc:sldMk cId="2427950622" sldId="577"/>
            <ac:picMk id="9" creationId="{03674A8E-C4AB-85DE-3BDA-243940FE1819}"/>
          </ac:picMkLst>
        </pc:picChg>
      </pc:sldChg>
      <pc:sldChg chg="addSp delSp modSp mod modClrScheme chgLayout modNotesTx">
        <pc:chgData name="Cynthia C Beckmann" userId="36c6a4d0-81f9-4661-beb6-2762229b0327" providerId="ADAL" clId="{F4C68EB3-BB61-4BE1-97CA-BD9E3DA6FABF}" dt="2025-09-19T12:11:12.677" v="38433" actId="6549"/>
        <pc:sldMkLst>
          <pc:docMk/>
          <pc:sldMk cId="1805865824" sldId="579"/>
        </pc:sldMkLst>
        <pc:spChg chg="mod ord">
          <ac:chgData name="Cynthia C Beckmann" userId="36c6a4d0-81f9-4661-beb6-2762229b0327" providerId="ADAL" clId="{F4C68EB3-BB61-4BE1-97CA-BD9E3DA6FABF}" dt="2025-09-05T20:24:25.493" v="7406" actId="20577"/>
          <ac:spMkLst>
            <pc:docMk/>
            <pc:sldMk cId="1805865824" sldId="579"/>
            <ac:spMk id="2" creationId="{FE180851-C617-EABE-9BDE-E7935DDB523C}"/>
          </ac:spMkLst>
        </pc:spChg>
        <pc:spChg chg="mod ord">
          <ac:chgData name="Cynthia C Beckmann" userId="36c6a4d0-81f9-4661-beb6-2762229b0327" providerId="ADAL" clId="{F4C68EB3-BB61-4BE1-97CA-BD9E3DA6FABF}" dt="2025-09-05T20:42:10.057" v="7421" actId="6549"/>
          <ac:spMkLst>
            <pc:docMk/>
            <pc:sldMk cId="1805865824" sldId="579"/>
            <ac:spMk id="3" creationId="{D17ADD93-CF99-ED4E-7EFD-74B4E7C4FD59}"/>
          </ac:spMkLst>
        </pc:spChg>
      </pc:sldChg>
      <pc:sldChg chg="addSp delSp modSp mod ord chgLayout modNotesTx">
        <pc:chgData name="Cynthia C Beckmann" userId="36c6a4d0-81f9-4661-beb6-2762229b0327" providerId="ADAL" clId="{F4C68EB3-BB61-4BE1-97CA-BD9E3DA6FABF}" dt="2025-09-19T12:12:59.127" v="38483" actId="6549"/>
        <pc:sldMkLst>
          <pc:docMk/>
          <pc:sldMk cId="4196110563" sldId="581"/>
        </pc:sldMkLst>
        <pc:spChg chg="mod ord">
          <ac:chgData name="Cynthia C Beckmann" userId="36c6a4d0-81f9-4661-beb6-2762229b0327" providerId="ADAL" clId="{F4C68EB3-BB61-4BE1-97CA-BD9E3DA6FABF}" dt="2025-09-09T12:56:03.793" v="11021" actId="6549"/>
          <ac:spMkLst>
            <pc:docMk/>
            <pc:sldMk cId="4196110563" sldId="581"/>
            <ac:spMk id="2" creationId="{D978B38D-AAE3-4A85-568A-2E077C6029AF}"/>
          </ac:spMkLst>
        </pc:spChg>
        <pc:spChg chg="mod ord">
          <ac:chgData name="Cynthia C Beckmann" userId="36c6a4d0-81f9-4661-beb6-2762229b0327" providerId="ADAL" clId="{F4C68EB3-BB61-4BE1-97CA-BD9E3DA6FABF}" dt="2025-09-09T12:57:30.875" v="11034" actId="6549"/>
          <ac:spMkLst>
            <pc:docMk/>
            <pc:sldMk cId="4196110563" sldId="581"/>
            <ac:spMk id="3" creationId="{873587C9-1AC0-03A5-30DC-550584697ADA}"/>
          </ac:spMkLst>
        </pc:spChg>
      </pc:sldChg>
      <pc:sldChg chg="addSp delSp modSp mod ord modClrScheme chgLayout modNotesTx">
        <pc:chgData name="Cynthia C Beckmann" userId="36c6a4d0-81f9-4661-beb6-2762229b0327" providerId="ADAL" clId="{F4C68EB3-BB61-4BE1-97CA-BD9E3DA6FABF}" dt="2025-09-19T12:10:40.048" v="38430" actId="6549"/>
        <pc:sldMkLst>
          <pc:docMk/>
          <pc:sldMk cId="75661502" sldId="582"/>
        </pc:sldMkLst>
        <pc:spChg chg="mod ord">
          <ac:chgData name="Cynthia C Beckmann" userId="36c6a4d0-81f9-4661-beb6-2762229b0327" providerId="ADAL" clId="{F4C68EB3-BB61-4BE1-97CA-BD9E3DA6FABF}" dt="2025-09-17T17:54:24.509" v="33309" actId="6549"/>
          <ac:spMkLst>
            <pc:docMk/>
            <pc:sldMk cId="75661502" sldId="582"/>
            <ac:spMk id="2" creationId="{DD7E45C8-BFC4-5AC7-18D7-D79CC291A0F7}"/>
          </ac:spMkLst>
        </pc:spChg>
        <pc:spChg chg="add mod topLvl">
          <ac:chgData name="Cynthia C Beckmann" userId="36c6a4d0-81f9-4661-beb6-2762229b0327" providerId="ADAL" clId="{F4C68EB3-BB61-4BE1-97CA-BD9E3DA6FABF}" dt="2025-09-18T17:40:34.676" v="36331" actId="403"/>
          <ac:spMkLst>
            <pc:docMk/>
            <pc:sldMk cId="75661502" sldId="582"/>
            <ac:spMk id="7" creationId="{8F72E9CD-74D7-A3C7-6990-11090319878D}"/>
          </ac:spMkLst>
        </pc:spChg>
        <pc:spChg chg="mod ord">
          <ac:chgData name="Cynthia C Beckmann" userId="36c6a4d0-81f9-4661-beb6-2762229b0327" providerId="ADAL" clId="{F4C68EB3-BB61-4BE1-97CA-BD9E3DA6FABF}" dt="2025-09-18T17:41:17.296" v="36335" actId="403"/>
          <ac:spMkLst>
            <pc:docMk/>
            <pc:sldMk cId="75661502" sldId="582"/>
            <ac:spMk id="8" creationId="{F2940E16-A356-1E38-A9F4-6C1CE51DCE6B}"/>
          </ac:spMkLst>
        </pc:spChg>
        <pc:grpChg chg="add del mod">
          <ac:chgData name="Cynthia C Beckmann" userId="36c6a4d0-81f9-4661-beb6-2762229b0327" providerId="ADAL" clId="{F4C68EB3-BB61-4BE1-97CA-BD9E3DA6FABF}" dt="2025-09-18T17:40:53.705" v="36333" actId="21"/>
          <ac:grpSpMkLst>
            <pc:docMk/>
            <pc:sldMk cId="75661502" sldId="582"/>
            <ac:grpSpMk id="3" creationId="{FD8CA172-BDEA-F4A8-3D7F-E9A117512446}"/>
          </ac:grpSpMkLst>
        </pc:grpChg>
        <pc:grpChg chg="add del mod">
          <ac:chgData name="Cynthia C Beckmann" userId="36c6a4d0-81f9-4661-beb6-2762229b0327" providerId="ADAL" clId="{F4C68EB3-BB61-4BE1-97CA-BD9E3DA6FABF}" dt="2025-09-18T17:38:06.906" v="36295" actId="165"/>
          <ac:grpSpMkLst>
            <pc:docMk/>
            <pc:sldMk cId="75661502" sldId="582"/>
            <ac:grpSpMk id="9" creationId="{13C2E742-3943-1CEA-79F8-EC6F9279CF67}"/>
          </ac:grpSpMkLst>
        </pc:grpChg>
        <pc:picChg chg="add mod ord topLvl">
          <ac:chgData name="Cynthia C Beckmann" userId="36c6a4d0-81f9-4661-beb6-2762229b0327" providerId="ADAL" clId="{F4C68EB3-BB61-4BE1-97CA-BD9E3DA6FABF}" dt="2025-09-18T17:38:26.642" v="36307" actId="164"/>
          <ac:picMkLst>
            <pc:docMk/>
            <pc:sldMk cId="75661502" sldId="582"/>
            <ac:picMk id="5" creationId="{4BD419FB-2DF7-5CE6-8058-4B9E58A8134E}"/>
          </ac:picMkLst>
        </pc:picChg>
      </pc:sldChg>
      <pc:sldChg chg="addSp delSp modSp mod modClrScheme chgLayout modNotesTx">
        <pc:chgData name="Cynthia C Beckmann" userId="36c6a4d0-81f9-4661-beb6-2762229b0327" providerId="ADAL" clId="{F4C68EB3-BB61-4BE1-97CA-BD9E3DA6FABF}" dt="2025-09-19T12:10:30.595" v="38429" actId="6549"/>
        <pc:sldMkLst>
          <pc:docMk/>
          <pc:sldMk cId="331191095" sldId="583"/>
        </pc:sldMkLst>
        <pc:spChg chg="mod ord">
          <ac:chgData name="Cynthia C Beckmann" userId="36c6a4d0-81f9-4661-beb6-2762229b0327" providerId="ADAL" clId="{F4C68EB3-BB61-4BE1-97CA-BD9E3DA6FABF}" dt="2025-09-05T20:45:49.111" v="7478" actId="6264"/>
          <ac:spMkLst>
            <pc:docMk/>
            <pc:sldMk cId="331191095" sldId="583"/>
            <ac:spMk id="2" creationId="{211C8C3A-BAA9-1BF2-4782-11462A78277C}"/>
          </ac:spMkLst>
        </pc:spChg>
        <pc:spChg chg="mod ord">
          <ac:chgData name="Cynthia C Beckmann" userId="36c6a4d0-81f9-4661-beb6-2762229b0327" providerId="ADAL" clId="{F4C68EB3-BB61-4BE1-97CA-BD9E3DA6FABF}" dt="2025-09-08T16:12:01.153" v="10265" actId="6549"/>
          <ac:spMkLst>
            <pc:docMk/>
            <pc:sldMk cId="331191095" sldId="583"/>
            <ac:spMk id="3" creationId="{8E1B289D-0701-FF5A-95D2-962ACBE9CE81}"/>
          </ac:spMkLst>
        </pc:spChg>
      </pc:sldChg>
      <pc:sldChg chg="addSp delSp modSp mod ord modClrScheme chgLayout modNotesTx">
        <pc:chgData name="Cynthia C Beckmann" userId="36c6a4d0-81f9-4661-beb6-2762229b0327" providerId="ADAL" clId="{F4C68EB3-BB61-4BE1-97CA-BD9E3DA6FABF}" dt="2025-09-19T12:11:41.563" v="38477" actId="6549"/>
        <pc:sldMkLst>
          <pc:docMk/>
          <pc:sldMk cId="2255777556" sldId="584"/>
        </pc:sldMkLst>
        <pc:spChg chg="add mod">
          <ac:chgData name="Cynthia C Beckmann" userId="36c6a4d0-81f9-4661-beb6-2762229b0327" providerId="ADAL" clId="{F4C68EB3-BB61-4BE1-97CA-BD9E3DA6FABF}" dt="2025-09-12T14:22:01.918" v="24434" actId="20577"/>
          <ac:spMkLst>
            <pc:docMk/>
            <pc:sldMk cId="2255777556" sldId="584"/>
            <ac:spMk id="3" creationId="{75D0B373-CCC3-600E-11E9-19BCB6FF1A99}"/>
          </ac:spMkLst>
        </pc:spChg>
        <pc:spChg chg="mod ord">
          <ac:chgData name="Cynthia C Beckmann" userId="36c6a4d0-81f9-4661-beb6-2762229b0327" providerId="ADAL" clId="{F4C68EB3-BB61-4BE1-97CA-BD9E3DA6FABF}" dt="2025-09-15T15:44:32.292" v="26240" actId="207"/>
          <ac:spMkLst>
            <pc:docMk/>
            <pc:sldMk cId="2255777556" sldId="584"/>
            <ac:spMk id="4" creationId="{14350446-E190-9A6F-8DCE-06BCFC37CC4B}"/>
          </ac:spMkLst>
        </pc:spChg>
        <pc:spChg chg="mod ord">
          <ac:chgData name="Cynthia C Beckmann" userId="36c6a4d0-81f9-4661-beb6-2762229b0327" providerId="ADAL" clId="{F4C68EB3-BB61-4BE1-97CA-BD9E3DA6FABF}" dt="2025-09-16T18:26:54.508" v="30908" actId="6549"/>
          <ac:spMkLst>
            <pc:docMk/>
            <pc:sldMk cId="2255777556" sldId="584"/>
            <ac:spMk id="5" creationId="{FE45A4A6-15EC-207F-209E-D6548CD46652}"/>
          </ac:spMkLst>
        </pc:spChg>
        <pc:picChg chg="add mod">
          <ac:chgData name="Cynthia C Beckmann" userId="36c6a4d0-81f9-4661-beb6-2762229b0327" providerId="ADAL" clId="{F4C68EB3-BB61-4BE1-97CA-BD9E3DA6FABF}" dt="2025-09-09T17:25:36.339" v="14631" actId="1076"/>
          <ac:picMkLst>
            <pc:docMk/>
            <pc:sldMk cId="2255777556" sldId="584"/>
            <ac:picMk id="6" creationId="{2BB71BF4-7DAB-F23A-2B3D-8D8B18CBC9AF}"/>
          </ac:picMkLst>
        </pc:picChg>
      </pc:sldChg>
      <pc:sldChg chg="addSp delSp modSp mod ord modClrScheme chgLayout modNotesTx">
        <pc:chgData name="Cynthia C Beckmann" userId="36c6a4d0-81f9-4661-beb6-2762229b0327" providerId="ADAL" clId="{F4C68EB3-BB61-4BE1-97CA-BD9E3DA6FABF}" dt="2025-09-19T12:13:40.864" v="38487" actId="6549"/>
        <pc:sldMkLst>
          <pc:docMk/>
          <pc:sldMk cId="4046935929" sldId="586"/>
        </pc:sldMkLst>
        <pc:spChg chg="mod">
          <ac:chgData name="Cynthia C Beckmann" userId="36c6a4d0-81f9-4661-beb6-2762229b0327" providerId="ADAL" clId="{F4C68EB3-BB61-4BE1-97CA-BD9E3DA6FABF}" dt="2025-09-15T15:49:30.610" v="26265" actId="207"/>
          <ac:spMkLst>
            <pc:docMk/>
            <pc:sldMk cId="4046935929" sldId="586"/>
            <ac:spMk id="3" creationId="{E0150E3F-3CA9-5024-A001-FEF4E6F0EADB}"/>
          </ac:spMkLst>
        </pc:spChg>
        <pc:spChg chg="mod">
          <ac:chgData name="Cynthia C Beckmann" userId="36c6a4d0-81f9-4661-beb6-2762229b0327" providerId="ADAL" clId="{F4C68EB3-BB61-4BE1-97CA-BD9E3DA6FABF}" dt="2025-09-15T15:49:20.966" v="26264" actId="26606"/>
          <ac:spMkLst>
            <pc:docMk/>
            <pc:sldMk cId="4046935929" sldId="586"/>
            <ac:spMk id="4" creationId="{1B39B0C5-8D5C-831B-5D08-60BC6EDA961E}"/>
          </ac:spMkLst>
        </pc:spChg>
        <pc:picChg chg="add mod">
          <ac:chgData name="Cynthia C Beckmann" userId="36c6a4d0-81f9-4661-beb6-2762229b0327" providerId="ADAL" clId="{F4C68EB3-BB61-4BE1-97CA-BD9E3DA6FABF}" dt="2025-09-15T15:49:20.966" v="26264" actId="26606"/>
          <ac:picMkLst>
            <pc:docMk/>
            <pc:sldMk cId="4046935929" sldId="586"/>
            <ac:picMk id="5" creationId="{F99024E1-7001-E848-1B54-DAC0B5B57579}"/>
          </ac:picMkLst>
        </pc:picChg>
      </pc:sldChg>
      <pc:sldChg chg="addSp delSp modSp mod ord modClrScheme chgLayout modNotesTx">
        <pc:chgData name="Cynthia C Beckmann" userId="36c6a4d0-81f9-4661-beb6-2762229b0327" providerId="ADAL" clId="{F4C68EB3-BB61-4BE1-97CA-BD9E3DA6FABF}" dt="2025-09-19T12:13:19.904" v="38485" actId="6549"/>
        <pc:sldMkLst>
          <pc:docMk/>
          <pc:sldMk cId="3744877015" sldId="587"/>
        </pc:sldMkLst>
        <pc:spChg chg="mod ord">
          <ac:chgData name="Cynthia C Beckmann" userId="36c6a4d0-81f9-4661-beb6-2762229b0327" providerId="ADAL" clId="{F4C68EB3-BB61-4BE1-97CA-BD9E3DA6FABF}" dt="2025-09-15T16:00:16.092" v="26382" actId="207"/>
          <ac:spMkLst>
            <pc:docMk/>
            <pc:sldMk cId="3744877015" sldId="587"/>
            <ac:spMk id="3" creationId="{006E9907-454D-EFD1-5230-BA074F0CB21A}"/>
          </ac:spMkLst>
        </pc:spChg>
        <pc:spChg chg="mod ord">
          <ac:chgData name="Cynthia C Beckmann" userId="36c6a4d0-81f9-4661-beb6-2762229b0327" providerId="ADAL" clId="{F4C68EB3-BB61-4BE1-97CA-BD9E3DA6FABF}" dt="2025-09-10T11:55:33.972" v="14914" actId="5793"/>
          <ac:spMkLst>
            <pc:docMk/>
            <pc:sldMk cId="3744877015" sldId="587"/>
            <ac:spMk id="4" creationId="{2CEE0941-CBF5-DDF0-320F-93596CD3DBB3}"/>
          </ac:spMkLst>
        </pc:spChg>
      </pc:sldChg>
      <pc:sldChg chg="addSp modSp mod modClrScheme chgLayout modNotesTx">
        <pc:chgData name="Cynthia C Beckmann" userId="36c6a4d0-81f9-4661-beb6-2762229b0327" providerId="ADAL" clId="{F4C68EB3-BB61-4BE1-97CA-BD9E3DA6FABF}" dt="2025-09-19T12:13:55.174" v="38488" actId="6549"/>
        <pc:sldMkLst>
          <pc:docMk/>
          <pc:sldMk cId="10157123" sldId="588"/>
        </pc:sldMkLst>
        <pc:spChg chg="mod ord">
          <ac:chgData name="Cynthia C Beckmann" userId="36c6a4d0-81f9-4661-beb6-2762229b0327" providerId="ADAL" clId="{F4C68EB3-BB61-4BE1-97CA-BD9E3DA6FABF}" dt="2025-09-15T15:49:39.570" v="26266" actId="207"/>
          <ac:spMkLst>
            <pc:docMk/>
            <pc:sldMk cId="10157123" sldId="588"/>
            <ac:spMk id="3" creationId="{CBDD4168-8587-3B8F-FC5D-BFA04B4C3014}"/>
          </ac:spMkLst>
        </pc:spChg>
        <pc:spChg chg="mod ord">
          <ac:chgData name="Cynthia C Beckmann" userId="36c6a4d0-81f9-4661-beb6-2762229b0327" providerId="ADAL" clId="{F4C68EB3-BB61-4BE1-97CA-BD9E3DA6FABF}" dt="2025-09-18T11:57:48.455" v="34011" actId="27636"/>
          <ac:spMkLst>
            <pc:docMk/>
            <pc:sldMk cId="10157123" sldId="588"/>
            <ac:spMk id="4" creationId="{21B96038-2BCE-C82D-1232-C092A29ED1AC}"/>
          </ac:spMkLst>
        </pc:spChg>
        <pc:picChg chg="add mod">
          <ac:chgData name="Cynthia C Beckmann" userId="36c6a4d0-81f9-4661-beb6-2762229b0327" providerId="ADAL" clId="{F4C68EB3-BB61-4BE1-97CA-BD9E3DA6FABF}" dt="2025-09-15T15:48:31.324" v="26261" actId="26606"/>
          <ac:picMkLst>
            <pc:docMk/>
            <pc:sldMk cId="10157123" sldId="588"/>
            <ac:picMk id="2" creationId="{EECCB473-6A4F-9AC7-E17D-AE086C05545D}"/>
          </ac:picMkLst>
        </pc:picChg>
      </pc:sldChg>
      <pc:sldChg chg="addSp delSp modSp mod modClrScheme chgLayout modNotesTx">
        <pc:chgData name="Cynthia C Beckmann" userId="36c6a4d0-81f9-4661-beb6-2762229b0327" providerId="ADAL" clId="{F4C68EB3-BB61-4BE1-97CA-BD9E3DA6FABF}" dt="2025-09-19T12:14:38.174" v="38491" actId="6549"/>
        <pc:sldMkLst>
          <pc:docMk/>
          <pc:sldMk cId="1818407489" sldId="589"/>
        </pc:sldMkLst>
        <pc:spChg chg="mod ord">
          <ac:chgData name="Cynthia C Beckmann" userId="36c6a4d0-81f9-4661-beb6-2762229b0327" providerId="ADAL" clId="{F4C68EB3-BB61-4BE1-97CA-BD9E3DA6FABF}" dt="2025-09-15T15:50:14.663" v="26272" actId="207"/>
          <ac:spMkLst>
            <pc:docMk/>
            <pc:sldMk cId="1818407489" sldId="589"/>
            <ac:spMk id="3" creationId="{8A244A6D-C739-A5E9-753E-A5346E88242D}"/>
          </ac:spMkLst>
        </pc:spChg>
        <pc:spChg chg="mod ord">
          <ac:chgData name="Cynthia C Beckmann" userId="36c6a4d0-81f9-4661-beb6-2762229b0327" providerId="ADAL" clId="{F4C68EB3-BB61-4BE1-97CA-BD9E3DA6FABF}" dt="2025-09-16T18:30:21.634" v="30931" actId="27636"/>
          <ac:spMkLst>
            <pc:docMk/>
            <pc:sldMk cId="1818407489" sldId="589"/>
            <ac:spMk id="4" creationId="{B91891FE-EBBE-0566-B231-9A37D97F328D}"/>
          </ac:spMkLst>
        </pc:spChg>
        <pc:picChg chg="add mod">
          <ac:chgData name="Cynthia C Beckmann" userId="36c6a4d0-81f9-4661-beb6-2762229b0327" providerId="ADAL" clId="{F4C68EB3-BB61-4BE1-97CA-BD9E3DA6FABF}" dt="2025-09-15T15:50:10.194" v="26271" actId="26606"/>
          <ac:picMkLst>
            <pc:docMk/>
            <pc:sldMk cId="1818407489" sldId="589"/>
            <ac:picMk id="5" creationId="{E428F14D-4221-85F9-7B9C-EDDDF9B08854}"/>
          </ac:picMkLst>
        </pc:picChg>
      </pc:sldChg>
      <pc:sldChg chg="addSp delSp modSp del mod chgLayout">
        <pc:chgData name="Cynthia C Beckmann" userId="36c6a4d0-81f9-4661-beb6-2762229b0327" providerId="ADAL" clId="{F4C68EB3-BB61-4BE1-97CA-BD9E3DA6FABF}" dt="2025-09-15T15:52:16.092" v="26286" actId="47"/>
        <pc:sldMkLst>
          <pc:docMk/>
          <pc:sldMk cId="1900075740" sldId="590"/>
        </pc:sldMkLst>
      </pc:sldChg>
      <pc:sldChg chg="modSp mod modNotesTx">
        <pc:chgData name="Cynthia C Beckmann" userId="36c6a4d0-81f9-4661-beb6-2762229b0327" providerId="ADAL" clId="{F4C68EB3-BB61-4BE1-97CA-BD9E3DA6FABF}" dt="2025-09-16T18:18:09.934" v="30769" actId="20577"/>
        <pc:sldMkLst>
          <pc:docMk/>
          <pc:sldMk cId="604717812" sldId="592"/>
        </pc:sldMkLst>
        <pc:spChg chg="mod">
          <ac:chgData name="Cynthia C Beckmann" userId="36c6a4d0-81f9-4661-beb6-2762229b0327" providerId="ADAL" clId="{F4C68EB3-BB61-4BE1-97CA-BD9E3DA6FABF}" dt="2025-09-16T18:18:09.934" v="30769" actId="20577"/>
          <ac:spMkLst>
            <pc:docMk/>
            <pc:sldMk cId="604717812" sldId="592"/>
            <ac:spMk id="3" creationId="{7C2172AF-37C1-470C-7B79-F4777B0CA1A2}"/>
          </ac:spMkLst>
        </pc:spChg>
      </pc:sldChg>
      <pc:sldChg chg="addSp delSp modSp mod modClrScheme chgLayout modNotesTx">
        <pc:chgData name="Cynthia C Beckmann" userId="36c6a4d0-81f9-4661-beb6-2762229b0327" providerId="ADAL" clId="{F4C68EB3-BB61-4BE1-97CA-BD9E3DA6FABF}" dt="2025-09-19T12:11:02.451" v="38432" actId="6549"/>
        <pc:sldMkLst>
          <pc:docMk/>
          <pc:sldMk cId="3722740610" sldId="593"/>
        </pc:sldMkLst>
        <pc:spChg chg="mod ord">
          <ac:chgData name="Cynthia C Beckmann" userId="36c6a4d0-81f9-4661-beb6-2762229b0327" providerId="ADAL" clId="{F4C68EB3-BB61-4BE1-97CA-BD9E3DA6FABF}" dt="2025-09-16T14:07:30.817" v="28387" actId="700"/>
          <ac:spMkLst>
            <pc:docMk/>
            <pc:sldMk cId="3722740610" sldId="593"/>
            <ac:spMk id="2" creationId="{25E3BBDE-0426-16D1-6DBC-99A7FA04130A}"/>
          </ac:spMkLst>
        </pc:spChg>
        <pc:spChg chg="add del mod ord">
          <ac:chgData name="Cynthia C Beckmann" userId="36c6a4d0-81f9-4661-beb6-2762229b0327" providerId="ADAL" clId="{F4C68EB3-BB61-4BE1-97CA-BD9E3DA6FABF}" dt="2025-09-16T18:26:13.370" v="30903" actId="20577"/>
          <ac:spMkLst>
            <pc:docMk/>
            <pc:sldMk cId="3722740610" sldId="593"/>
            <ac:spMk id="4" creationId="{0EE2A8EE-7551-F261-7781-1573A053EE35}"/>
          </ac:spMkLst>
        </pc:spChg>
      </pc:sldChg>
      <pc:sldChg chg="del">
        <pc:chgData name="Cynthia C Beckmann" userId="36c6a4d0-81f9-4661-beb6-2762229b0327" providerId="ADAL" clId="{F4C68EB3-BB61-4BE1-97CA-BD9E3DA6FABF}" dt="2025-09-10T15:48:00.029" v="18058" actId="47"/>
        <pc:sldMkLst>
          <pc:docMk/>
          <pc:sldMk cId="1310027078" sldId="594"/>
        </pc:sldMkLst>
      </pc:sldChg>
      <pc:sldChg chg="addSp delSp modSp mod ord modClrScheme chgLayout modNotesTx">
        <pc:chgData name="Cynthia C Beckmann" userId="36c6a4d0-81f9-4661-beb6-2762229b0327" providerId="ADAL" clId="{F4C68EB3-BB61-4BE1-97CA-BD9E3DA6FABF}" dt="2025-09-19T12:11:48.772" v="38478" actId="6549"/>
        <pc:sldMkLst>
          <pc:docMk/>
          <pc:sldMk cId="1983843956" sldId="595"/>
        </pc:sldMkLst>
        <pc:spChg chg="mod ord">
          <ac:chgData name="Cynthia C Beckmann" userId="36c6a4d0-81f9-4661-beb6-2762229b0327" providerId="ADAL" clId="{F4C68EB3-BB61-4BE1-97CA-BD9E3DA6FABF}" dt="2025-09-15T15:44:38.309" v="26241" actId="207"/>
          <ac:spMkLst>
            <pc:docMk/>
            <pc:sldMk cId="1983843956" sldId="595"/>
            <ac:spMk id="4" creationId="{DC3D592E-62A7-F47D-D2E7-B89C69D22669}"/>
          </ac:spMkLst>
        </pc:spChg>
        <pc:spChg chg="mod ord">
          <ac:chgData name="Cynthia C Beckmann" userId="36c6a4d0-81f9-4661-beb6-2762229b0327" providerId="ADAL" clId="{F4C68EB3-BB61-4BE1-97CA-BD9E3DA6FABF}" dt="2025-09-09T17:36:37.360" v="14808" actId="20577"/>
          <ac:spMkLst>
            <pc:docMk/>
            <pc:sldMk cId="1983843956" sldId="595"/>
            <ac:spMk id="5" creationId="{38AB4DC4-C251-09AA-E283-5C9672B83FFB}"/>
          </ac:spMkLst>
        </pc:spChg>
      </pc:sldChg>
      <pc:sldChg chg="del mod modShow">
        <pc:chgData name="Cynthia C Beckmann" userId="36c6a4d0-81f9-4661-beb6-2762229b0327" providerId="ADAL" clId="{F4C68EB3-BB61-4BE1-97CA-BD9E3DA6FABF}" dt="2025-09-09T13:20:52.281" v="11586" actId="2696"/>
        <pc:sldMkLst>
          <pc:docMk/>
          <pc:sldMk cId="3352178349" sldId="596"/>
        </pc:sldMkLst>
      </pc:sldChg>
      <pc:sldChg chg="modNotesTx">
        <pc:chgData name="Cynthia C Beckmann" userId="36c6a4d0-81f9-4661-beb6-2762229b0327" providerId="ADAL" clId="{F4C68EB3-BB61-4BE1-97CA-BD9E3DA6FABF}" dt="2025-09-19T12:00:22.218" v="38348" actId="6549"/>
        <pc:sldMkLst>
          <pc:docMk/>
          <pc:sldMk cId="3817296888" sldId="597"/>
        </pc:sldMkLst>
      </pc:sldChg>
      <pc:sldChg chg="del">
        <pc:chgData name="Cynthia C Beckmann" userId="36c6a4d0-81f9-4661-beb6-2762229b0327" providerId="ADAL" clId="{F4C68EB3-BB61-4BE1-97CA-BD9E3DA6FABF}" dt="2025-09-10T15:47:57.643" v="18056" actId="47"/>
        <pc:sldMkLst>
          <pc:docMk/>
          <pc:sldMk cId="964682815" sldId="601"/>
        </pc:sldMkLst>
      </pc:sldChg>
      <pc:sldChg chg="addSp delSp modSp mod modClrScheme chgLayout modNotesTx">
        <pc:chgData name="Cynthia C Beckmann" userId="36c6a4d0-81f9-4661-beb6-2762229b0327" providerId="ADAL" clId="{F4C68EB3-BB61-4BE1-97CA-BD9E3DA6FABF}" dt="2025-09-19T12:06:27.175" v="38397" actId="6549"/>
        <pc:sldMkLst>
          <pc:docMk/>
          <pc:sldMk cId="1970958799" sldId="602"/>
        </pc:sldMkLst>
        <pc:spChg chg="mod ord">
          <ac:chgData name="Cynthia C Beckmann" userId="36c6a4d0-81f9-4661-beb6-2762229b0327" providerId="ADAL" clId="{F4C68EB3-BB61-4BE1-97CA-BD9E3DA6FABF}" dt="2025-09-05T15:06:31.879" v="5258" actId="6264"/>
          <ac:spMkLst>
            <pc:docMk/>
            <pc:sldMk cId="1970958799" sldId="602"/>
            <ac:spMk id="2" creationId="{E3903B65-1FE2-69EF-6E3E-7D680CC1509A}"/>
          </ac:spMkLst>
        </pc:spChg>
        <pc:spChg chg="mod ord">
          <ac:chgData name="Cynthia C Beckmann" userId="36c6a4d0-81f9-4661-beb6-2762229b0327" providerId="ADAL" clId="{F4C68EB3-BB61-4BE1-97CA-BD9E3DA6FABF}" dt="2025-09-16T18:17:08.783" v="30746"/>
          <ac:spMkLst>
            <pc:docMk/>
            <pc:sldMk cId="1970958799" sldId="602"/>
            <ac:spMk id="3" creationId="{E796BA28-FD77-D8BB-6B5C-C192688A4C5E}"/>
          </ac:spMkLst>
        </pc:spChg>
      </pc:sldChg>
      <pc:sldChg chg="addSp delSp modSp mod ord modClrScheme chgLayout modNotesTx">
        <pc:chgData name="Cynthia C Beckmann" userId="36c6a4d0-81f9-4661-beb6-2762229b0327" providerId="ADAL" clId="{F4C68EB3-BB61-4BE1-97CA-BD9E3DA6FABF}" dt="2025-09-19T12:12:06.559" v="38480" actId="6549"/>
        <pc:sldMkLst>
          <pc:docMk/>
          <pc:sldMk cId="529780928" sldId="603"/>
        </pc:sldMkLst>
        <pc:spChg chg="mod ord">
          <ac:chgData name="Cynthia C Beckmann" userId="36c6a4d0-81f9-4661-beb6-2762229b0327" providerId="ADAL" clId="{F4C68EB3-BB61-4BE1-97CA-BD9E3DA6FABF}" dt="2025-09-16T18:42:55.441" v="31022" actId="20577"/>
          <ac:spMkLst>
            <pc:docMk/>
            <pc:sldMk cId="529780928" sldId="603"/>
            <ac:spMk id="2" creationId="{8B98B152-D365-60CB-32DD-652C60987A42}"/>
          </ac:spMkLst>
        </pc:spChg>
        <pc:spChg chg="mod ord">
          <ac:chgData name="Cynthia C Beckmann" userId="36c6a4d0-81f9-4661-beb6-2762229b0327" providerId="ADAL" clId="{F4C68EB3-BB61-4BE1-97CA-BD9E3DA6FABF}" dt="2025-09-16T18:27:34.969" v="30915" actId="6549"/>
          <ac:spMkLst>
            <pc:docMk/>
            <pc:sldMk cId="529780928" sldId="603"/>
            <ac:spMk id="3" creationId="{015BDCE8-39EA-322D-AD71-A4382CAAEDD4}"/>
          </ac:spMkLst>
        </pc:spChg>
        <pc:picChg chg="mod">
          <ac:chgData name="Cynthia C Beckmann" userId="36c6a4d0-81f9-4661-beb6-2762229b0327" providerId="ADAL" clId="{F4C68EB3-BB61-4BE1-97CA-BD9E3DA6FABF}" dt="2025-09-18T16:56:28.953" v="36286" actId="1076"/>
          <ac:picMkLst>
            <pc:docMk/>
            <pc:sldMk cId="529780928" sldId="603"/>
            <ac:picMk id="6" creationId="{E05A4258-BB00-7659-C5D5-0BE3C5122D60}"/>
          </ac:picMkLst>
        </pc:picChg>
      </pc:sldChg>
      <pc:sldChg chg="modNotesTx">
        <pc:chgData name="Cynthia C Beckmann" userId="36c6a4d0-81f9-4661-beb6-2762229b0327" providerId="ADAL" clId="{F4C68EB3-BB61-4BE1-97CA-BD9E3DA6FABF}" dt="2025-09-19T12:09:20.512" v="38423" actId="6549"/>
        <pc:sldMkLst>
          <pc:docMk/>
          <pc:sldMk cId="1546035575" sldId="604"/>
        </pc:sldMkLst>
      </pc:sldChg>
      <pc:sldChg chg="modSp modNotesTx">
        <pc:chgData name="Cynthia C Beckmann" userId="36c6a4d0-81f9-4661-beb6-2762229b0327" providerId="ADAL" clId="{F4C68EB3-BB61-4BE1-97CA-BD9E3DA6FABF}" dt="2025-09-19T12:09:33.600" v="38424" actId="6549"/>
        <pc:sldMkLst>
          <pc:docMk/>
          <pc:sldMk cId="3964406089" sldId="605"/>
        </pc:sldMkLst>
        <pc:graphicFrameChg chg="mod">
          <ac:chgData name="Cynthia C Beckmann" userId="36c6a4d0-81f9-4661-beb6-2762229b0327" providerId="ADAL" clId="{F4C68EB3-BB61-4BE1-97CA-BD9E3DA6FABF}" dt="2025-09-12T13:46:32.789" v="23286" actId="403"/>
          <ac:graphicFrameMkLst>
            <pc:docMk/>
            <pc:sldMk cId="3964406089" sldId="605"/>
            <ac:graphicFrameMk id="7" creationId="{DBB8B297-7CEB-BBE1-5953-7C58058B707B}"/>
          </ac:graphicFrameMkLst>
        </pc:graphicFrameChg>
      </pc:sldChg>
      <pc:sldChg chg="modSp mod modNotesTx">
        <pc:chgData name="Cynthia C Beckmann" userId="36c6a4d0-81f9-4661-beb6-2762229b0327" providerId="ADAL" clId="{F4C68EB3-BB61-4BE1-97CA-BD9E3DA6FABF}" dt="2025-09-19T12:08:26.781" v="38418" actId="6549"/>
        <pc:sldMkLst>
          <pc:docMk/>
          <pc:sldMk cId="3546896215" sldId="606"/>
        </pc:sldMkLst>
        <pc:spChg chg="mod">
          <ac:chgData name="Cynthia C Beckmann" userId="36c6a4d0-81f9-4661-beb6-2762229b0327" providerId="ADAL" clId="{F4C68EB3-BB61-4BE1-97CA-BD9E3DA6FABF}" dt="2025-09-05T18:30:54.673" v="6503" actId="6549"/>
          <ac:spMkLst>
            <pc:docMk/>
            <pc:sldMk cId="3546896215" sldId="606"/>
            <ac:spMk id="3" creationId="{A6560D75-B6C6-9ACE-022A-A67B18AB6392}"/>
          </ac:spMkLst>
        </pc:spChg>
        <pc:spChg chg="mod">
          <ac:chgData name="Cynthia C Beckmann" userId="36c6a4d0-81f9-4661-beb6-2762229b0327" providerId="ADAL" clId="{F4C68EB3-BB61-4BE1-97CA-BD9E3DA6FABF}" dt="2025-09-15T15:57:36.686" v="26361" actId="20577"/>
          <ac:spMkLst>
            <pc:docMk/>
            <pc:sldMk cId="3546896215" sldId="606"/>
            <ac:spMk id="4" creationId="{B6788076-B111-BC83-CC59-8B708B4C18C8}"/>
          </ac:spMkLst>
        </pc:spChg>
      </pc:sldChg>
      <pc:sldChg chg="modSp mod modNotesTx">
        <pc:chgData name="Cynthia C Beckmann" userId="36c6a4d0-81f9-4661-beb6-2762229b0327" providerId="ADAL" clId="{F4C68EB3-BB61-4BE1-97CA-BD9E3DA6FABF}" dt="2025-09-19T12:03:40.343" v="38367" actId="6549"/>
        <pc:sldMkLst>
          <pc:docMk/>
          <pc:sldMk cId="0" sldId="607"/>
        </pc:sldMkLst>
        <pc:graphicFrameChg chg="mod modGraphic">
          <ac:chgData name="Cynthia C Beckmann" userId="36c6a4d0-81f9-4661-beb6-2762229b0327" providerId="ADAL" clId="{F4C68EB3-BB61-4BE1-97CA-BD9E3DA6FABF}" dt="2025-09-15T17:27:08.312" v="26518" actId="20577"/>
          <ac:graphicFrameMkLst>
            <pc:docMk/>
            <pc:sldMk cId="0" sldId="607"/>
            <ac:graphicFrameMk id="5" creationId="{FEE955DC-14B8-2ACF-73C6-56B6A5E6B06B}"/>
          </ac:graphicFrameMkLst>
        </pc:graphicFrameChg>
      </pc:sldChg>
      <pc:sldChg chg="del">
        <pc:chgData name="Cynthia C Beckmann" userId="36c6a4d0-81f9-4661-beb6-2762229b0327" providerId="ADAL" clId="{F4C68EB3-BB61-4BE1-97CA-BD9E3DA6FABF}" dt="2025-09-10T15:47:58.723" v="18057" actId="47"/>
        <pc:sldMkLst>
          <pc:docMk/>
          <pc:sldMk cId="679715372" sldId="608"/>
        </pc:sldMkLst>
      </pc:sldChg>
      <pc:sldChg chg="modNotesTx">
        <pc:chgData name="Cynthia C Beckmann" userId="36c6a4d0-81f9-4661-beb6-2762229b0327" providerId="ADAL" clId="{F4C68EB3-BB61-4BE1-97CA-BD9E3DA6FABF}" dt="2025-09-19T12:02:16.361" v="38358" actId="6549"/>
        <pc:sldMkLst>
          <pc:docMk/>
          <pc:sldMk cId="681610592" sldId="610"/>
        </pc:sldMkLst>
      </pc:sldChg>
      <pc:sldChg chg="modNotesTx">
        <pc:chgData name="Cynthia C Beckmann" userId="36c6a4d0-81f9-4661-beb6-2762229b0327" providerId="ADAL" clId="{F4C68EB3-BB61-4BE1-97CA-BD9E3DA6FABF}" dt="2025-09-19T12:02:03.822" v="38357" actId="6549"/>
        <pc:sldMkLst>
          <pc:docMk/>
          <pc:sldMk cId="3624151508" sldId="611"/>
        </pc:sldMkLst>
      </pc:sldChg>
      <pc:sldChg chg="delSp modSp mod modNotesTx">
        <pc:chgData name="Cynthia C Beckmann" userId="36c6a4d0-81f9-4661-beb6-2762229b0327" providerId="ADAL" clId="{F4C68EB3-BB61-4BE1-97CA-BD9E3DA6FABF}" dt="2025-09-19T12:16:48.732" v="38510" actId="478"/>
        <pc:sldMkLst>
          <pc:docMk/>
          <pc:sldMk cId="3349660858" sldId="612"/>
        </pc:sldMkLst>
        <pc:spChg chg="del mod topLvl">
          <ac:chgData name="Cynthia C Beckmann" userId="36c6a4d0-81f9-4661-beb6-2762229b0327" providerId="ADAL" clId="{F4C68EB3-BB61-4BE1-97CA-BD9E3DA6FABF}" dt="2025-09-19T12:16:48.732" v="38510" actId="478"/>
          <ac:spMkLst>
            <pc:docMk/>
            <pc:sldMk cId="3349660858" sldId="612"/>
            <ac:spMk id="10" creationId="{A4596BFC-387D-3CF9-DCAB-DC171C0FB955}"/>
          </ac:spMkLst>
        </pc:spChg>
      </pc:sldChg>
      <pc:sldChg chg="modSp mod modNotesTx">
        <pc:chgData name="Cynthia C Beckmann" userId="36c6a4d0-81f9-4661-beb6-2762229b0327" providerId="ADAL" clId="{F4C68EB3-BB61-4BE1-97CA-BD9E3DA6FABF}" dt="2025-09-19T12:06:16.119" v="38396" actId="6549"/>
        <pc:sldMkLst>
          <pc:docMk/>
          <pc:sldMk cId="1694013340" sldId="613"/>
        </pc:sldMkLst>
        <pc:spChg chg="mod">
          <ac:chgData name="Cynthia C Beckmann" userId="36c6a4d0-81f9-4661-beb6-2762229b0327" providerId="ADAL" clId="{F4C68EB3-BB61-4BE1-97CA-BD9E3DA6FABF}" dt="2025-09-15T15:54:25.687" v="26292" actId="207"/>
          <ac:spMkLst>
            <pc:docMk/>
            <pc:sldMk cId="1694013340" sldId="613"/>
            <ac:spMk id="2" creationId="{C626DECD-7A93-D5DD-A044-BB2F22D255F1}"/>
          </ac:spMkLst>
        </pc:spChg>
      </pc:sldChg>
      <pc:sldChg chg="addSp delSp modSp mod modClrScheme chgLayout modNotesTx">
        <pc:chgData name="Cynthia C Beckmann" userId="36c6a4d0-81f9-4661-beb6-2762229b0327" providerId="ADAL" clId="{F4C68EB3-BB61-4BE1-97CA-BD9E3DA6FABF}" dt="2025-09-19T12:13:13.056" v="38484" actId="6549"/>
        <pc:sldMkLst>
          <pc:docMk/>
          <pc:sldMk cId="2101029799" sldId="614"/>
        </pc:sldMkLst>
        <pc:spChg chg="mod ord">
          <ac:chgData name="Cynthia C Beckmann" userId="36c6a4d0-81f9-4661-beb6-2762229b0327" providerId="ADAL" clId="{F4C68EB3-BB61-4BE1-97CA-BD9E3DA6FABF}" dt="2025-09-15T20:01:44.794" v="28068" actId="6549"/>
          <ac:spMkLst>
            <pc:docMk/>
            <pc:sldMk cId="2101029799" sldId="614"/>
            <ac:spMk id="2" creationId="{473ED404-EB93-A935-4F37-84C8E8B3DCE1}"/>
          </ac:spMkLst>
        </pc:spChg>
        <pc:spChg chg="mod ord">
          <ac:chgData name="Cynthia C Beckmann" userId="36c6a4d0-81f9-4661-beb6-2762229b0327" providerId="ADAL" clId="{F4C68EB3-BB61-4BE1-97CA-BD9E3DA6FABF}" dt="2025-09-15T20:04:10.992" v="28121" actId="20577"/>
          <ac:spMkLst>
            <pc:docMk/>
            <pc:sldMk cId="2101029799" sldId="614"/>
            <ac:spMk id="3" creationId="{CA6D757E-4B1D-BD03-40DF-034FAC3EA791}"/>
          </ac:spMkLst>
        </pc:spChg>
        <pc:picChg chg="mod ord">
          <ac:chgData name="Cynthia C Beckmann" userId="36c6a4d0-81f9-4661-beb6-2762229b0327" providerId="ADAL" clId="{F4C68EB3-BB61-4BE1-97CA-BD9E3DA6FABF}" dt="2025-09-15T20:01:10.947" v="28058" actId="26606"/>
          <ac:picMkLst>
            <pc:docMk/>
            <pc:sldMk cId="2101029799" sldId="614"/>
            <ac:picMk id="11" creationId="{5411A59B-46E4-42B1-D4ED-88DBDDC23519}"/>
          </ac:picMkLst>
        </pc:picChg>
      </pc:sldChg>
      <pc:sldChg chg="addSp delSp modSp del mod chgLayout modNotesTx">
        <pc:chgData name="Cynthia C Beckmann" userId="36c6a4d0-81f9-4661-beb6-2762229b0327" providerId="ADAL" clId="{F4C68EB3-BB61-4BE1-97CA-BD9E3DA6FABF}" dt="2025-09-18T17:45:30.350" v="36499" actId="2696"/>
        <pc:sldMkLst>
          <pc:docMk/>
          <pc:sldMk cId="3793956679" sldId="615"/>
        </pc:sldMkLst>
      </pc:sldChg>
      <pc:sldChg chg="addSp delSp modSp mod chgLayout modNotesTx">
        <pc:chgData name="Cynthia C Beckmann" userId="36c6a4d0-81f9-4661-beb6-2762229b0327" providerId="ADAL" clId="{F4C68EB3-BB61-4BE1-97CA-BD9E3DA6FABF}" dt="2025-09-19T12:14:10.978" v="38489" actId="6549"/>
        <pc:sldMkLst>
          <pc:docMk/>
          <pc:sldMk cId="793539702" sldId="617"/>
        </pc:sldMkLst>
        <pc:spChg chg="mod ord">
          <ac:chgData name="Cynthia C Beckmann" userId="36c6a4d0-81f9-4661-beb6-2762229b0327" providerId="ADAL" clId="{F4C68EB3-BB61-4BE1-97CA-BD9E3DA6FABF}" dt="2025-09-10T12:25:33.953" v="15846" actId="6264"/>
          <ac:spMkLst>
            <pc:docMk/>
            <pc:sldMk cId="793539702" sldId="617"/>
            <ac:spMk id="2" creationId="{6142976A-C5EB-FBA2-3801-A9B77D10DCF0}"/>
          </ac:spMkLst>
        </pc:spChg>
        <pc:spChg chg="mod ord">
          <ac:chgData name="Cynthia C Beckmann" userId="36c6a4d0-81f9-4661-beb6-2762229b0327" providerId="ADAL" clId="{F4C68EB3-BB61-4BE1-97CA-BD9E3DA6FABF}" dt="2025-09-16T18:29:56.450" v="30928" actId="20577"/>
          <ac:spMkLst>
            <pc:docMk/>
            <pc:sldMk cId="793539702" sldId="617"/>
            <ac:spMk id="3" creationId="{E8B46189-6869-2A98-6D8D-7006CE8A9AC9}"/>
          </ac:spMkLst>
        </pc:spChg>
      </pc:sldChg>
      <pc:sldChg chg="addSp delSp modSp mod modClrScheme chgLayout modNotesTx">
        <pc:chgData name="Cynthia C Beckmann" userId="36c6a4d0-81f9-4661-beb6-2762229b0327" providerId="ADAL" clId="{F4C68EB3-BB61-4BE1-97CA-BD9E3DA6FABF}" dt="2025-09-19T12:15:28.774" v="38502" actId="6549"/>
        <pc:sldMkLst>
          <pc:docMk/>
          <pc:sldMk cId="3191733235" sldId="618"/>
        </pc:sldMkLst>
        <pc:spChg chg="add mod ord">
          <ac:chgData name="Cynthia C Beckmann" userId="36c6a4d0-81f9-4661-beb6-2762229b0327" providerId="ADAL" clId="{F4C68EB3-BB61-4BE1-97CA-BD9E3DA6FABF}" dt="2025-09-10T12:55:39.623" v="16692" actId="26606"/>
          <ac:spMkLst>
            <pc:docMk/>
            <pc:sldMk cId="3191733235" sldId="618"/>
            <ac:spMk id="3" creationId="{D1120FA3-6454-2373-BF0C-1945A693D18D}"/>
          </ac:spMkLst>
        </pc:spChg>
        <pc:spChg chg="mod">
          <ac:chgData name="Cynthia C Beckmann" userId="36c6a4d0-81f9-4661-beb6-2762229b0327" providerId="ADAL" clId="{F4C68EB3-BB61-4BE1-97CA-BD9E3DA6FABF}" dt="2025-09-10T16:30:18.835" v="18072" actId="113"/>
          <ac:spMkLst>
            <pc:docMk/>
            <pc:sldMk cId="3191733235" sldId="618"/>
            <ac:spMk id="12" creationId="{6B9F59A0-5364-407B-297F-4D6E474E8C25}"/>
          </ac:spMkLst>
        </pc:spChg>
        <pc:spChg chg="mod">
          <ac:chgData name="Cynthia C Beckmann" userId="36c6a4d0-81f9-4661-beb6-2762229b0327" providerId="ADAL" clId="{F4C68EB3-BB61-4BE1-97CA-BD9E3DA6FABF}" dt="2025-09-10T12:58:47.629" v="16742" actId="20577"/>
          <ac:spMkLst>
            <pc:docMk/>
            <pc:sldMk cId="3191733235" sldId="618"/>
            <ac:spMk id="16" creationId="{26A60F23-97C8-2494-8A48-46DE82470E5A}"/>
          </ac:spMkLst>
        </pc:spChg>
        <pc:spChg chg="mod">
          <ac:chgData name="Cynthia C Beckmann" userId="36c6a4d0-81f9-4661-beb6-2762229b0327" providerId="ADAL" clId="{F4C68EB3-BB61-4BE1-97CA-BD9E3DA6FABF}" dt="2025-09-10T12:59:29.812" v="16764" actId="20577"/>
          <ac:spMkLst>
            <pc:docMk/>
            <pc:sldMk cId="3191733235" sldId="618"/>
            <ac:spMk id="19" creationId="{F3D69B83-2DBA-9D1C-A37A-F91466FCA95C}"/>
          </ac:spMkLst>
        </pc:spChg>
        <pc:spChg chg="mod">
          <ac:chgData name="Cynthia C Beckmann" userId="36c6a4d0-81f9-4661-beb6-2762229b0327" providerId="ADAL" clId="{F4C68EB3-BB61-4BE1-97CA-BD9E3DA6FABF}" dt="2025-09-10T17:29:34.922" v="18101" actId="255"/>
          <ac:spMkLst>
            <pc:docMk/>
            <pc:sldMk cId="3191733235" sldId="618"/>
            <ac:spMk id="21" creationId="{CD6B64DE-7439-4480-94E2-0B776BE2FE2B}"/>
          </ac:spMkLst>
        </pc:spChg>
        <pc:spChg chg="mod">
          <ac:chgData name="Cynthia C Beckmann" userId="36c6a4d0-81f9-4661-beb6-2762229b0327" providerId="ADAL" clId="{F4C68EB3-BB61-4BE1-97CA-BD9E3DA6FABF}" dt="2025-09-10T17:27:34.132" v="18076" actId="20577"/>
          <ac:spMkLst>
            <pc:docMk/>
            <pc:sldMk cId="3191733235" sldId="618"/>
            <ac:spMk id="23" creationId="{CABDD950-2946-E2C0-E572-ED774713E9AC}"/>
          </ac:spMkLst>
        </pc:spChg>
        <pc:spChg chg="mod">
          <ac:chgData name="Cynthia C Beckmann" userId="36c6a4d0-81f9-4661-beb6-2762229b0327" providerId="ADAL" clId="{F4C68EB3-BB61-4BE1-97CA-BD9E3DA6FABF}" dt="2025-09-10T17:27:23.737" v="18074" actId="6549"/>
          <ac:spMkLst>
            <pc:docMk/>
            <pc:sldMk cId="3191733235" sldId="618"/>
            <ac:spMk id="24" creationId="{D733A1F3-5EBB-EE7A-36F7-EFA26868641A}"/>
          </ac:spMkLst>
        </pc:spChg>
      </pc:sldChg>
      <pc:sldChg chg="addSp delSp modSp mod modClrScheme chgLayout modNotesTx">
        <pc:chgData name="Cynthia C Beckmann" userId="36c6a4d0-81f9-4661-beb6-2762229b0327" providerId="ADAL" clId="{F4C68EB3-BB61-4BE1-97CA-BD9E3DA6FABF}" dt="2025-09-19T12:15:04.443" v="38496" actId="114"/>
        <pc:sldMkLst>
          <pc:docMk/>
          <pc:sldMk cId="3768222594" sldId="619"/>
        </pc:sldMkLst>
        <pc:spChg chg="mod ord">
          <ac:chgData name="Cynthia C Beckmann" userId="36c6a4d0-81f9-4661-beb6-2762229b0327" providerId="ADAL" clId="{F4C68EB3-BB61-4BE1-97CA-BD9E3DA6FABF}" dt="2025-09-16T14:09:06.309" v="28404" actId="207"/>
          <ac:spMkLst>
            <pc:docMk/>
            <pc:sldMk cId="3768222594" sldId="619"/>
            <ac:spMk id="2" creationId="{360454D5-5420-0DD4-ACCA-47AA84B63CF7}"/>
          </ac:spMkLst>
        </pc:spChg>
        <pc:spChg chg="mod ord">
          <ac:chgData name="Cynthia C Beckmann" userId="36c6a4d0-81f9-4661-beb6-2762229b0327" providerId="ADAL" clId="{F4C68EB3-BB61-4BE1-97CA-BD9E3DA6FABF}" dt="2025-09-16T14:08:39.172" v="28399" actId="1076"/>
          <ac:spMkLst>
            <pc:docMk/>
            <pc:sldMk cId="3768222594" sldId="619"/>
            <ac:spMk id="3" creationId="{016C44D7-5BA7-35A6-B6DA-6545E0B66C6E}"/>
          </ac:spMkLst>
        </pc:spChg>
        <pc:spChg chg="add mod">
          <ac:chgData name="Cynthia C Beckmann" userId="36c6a4d0-81f9-4661-beb6-2762229b0327" providerId="ADAL" clId="{F4C68EB3-BB61-4BE1-97CA-BD9E3DA6FABF}" dt="2025-09-16T18:30:33.942" v="30941" actId="14100"/>
          <ac:spMkLst>
            <pc:docMk/>
            <pc:sldMk cId="3768222594" sldId="619"/>
            <ac:spMk id="7" creationId="{488E67F6-C665-42DC-F076-457897BAA934}"/>
          </ac:spMkLst>
        </pc:spChg>
      </pc:sldChg>
      <pc:sldChg chg="addSp delSp modSp del mod chgLayout">
        <pc:chgData name="Cynthia C Beckmann" userId="36c6a4d0-81f9-4661-beb6-2762229b0327" providerId="ADAL" clId="{F4C68EB3-BB61-4BE1-97CA-BD9E3DA6FABF}" dt="2025-09-10T12:46:16.741" v="16567" actId="2696"/>
        <pc:sldMkLst>
          <pc:docMk/>
          <pc:sldMk cId="1026094170" sldId="620"/>
        </pc:sldMkLst>
      </pc:sldChg>
      <pc:sldChg chg="modNotesTx">
        <pc:chgData name="Cynthia C Beckmann" userId="36c6a4d0-81f9-4661-beb6-2762229b0327" providerId="ADAL" clId="{F4C68EB3-BB61-4BE1-97CA-BD9E3DA6FABF}" dt="2025-09-19T12:15:58.942" v="38505" actId="6549"/>
        <pc:sldMkLst>
          <pc:docMk/>
          <pc:sldMk cId="3452023982" sldId="621"/>
        </pc:sldMkLst>
      </pc:sldChg>
      <pc:sldChg chg="del modNotesTx">
        <pc:chgData name="Cynthia C Beckmann" userId="36c6a4d0-81f9-4661-beb6-2762229b0327" providerId="ADAL" clId="{F4C68EB3-BB61-4BE1-97CA-BD9E3DA6FABF}" dt="2025-09-16T14:51:08.697" v="28971" actId="2696"/>
        <pc:sldMkLst>
          <pc:docMk/>
          <pc:sldMk cId="2467985903" sldId="622"/>
        </pc:sldMkLst>
      </pc:sldChg>
      <pc:sldChg chg="addSp modSp mod modNotesTx">
        <pc:chgData name="Cynthia C Beckmann" userId="36c6a4d0-81f9-4661-beb6-2762229b0327" providerId="ADAL" clId="{F4C68EB3-BB61-4BE1-97CA-BD9E3DA6FABF}" dt="2025-09-19T12:08:02.908" v="38416" actId="6549"/>
        <pc:sldMkLst>
          <pc:docMk/>
          <pc:sldMk cId="2005511868" sldId="624"/>
        </pc:sldMkLst>
        <pc:spChg chg="mod">
          <ac:chgData name="Cynthia C Beckmann" userId="36c6a4d0-81f9-4661-beb6-2762229b0327" providerId="ADAL" clId="{F4C68EB3-BB61-4BE1-97CA-BD9E3DA6FABF}" dt="2025-09-16T13:23:52.950" v="28228" actId="6549"/>
          <ac:spMkLst>
            <pc:docMk/>
            <pc:sldMk cId="2005511868" sldId="624"/>
            <ac:spMk id="2" creationId="{30B50AEE-8CF4-E32E-0338-017BE0E1E303}"/>
          </ac:spMkLst>
        </pc:spChg>
        <pc:picChg chg="add mod">
          <ac:chgData name="Cynthia C Beckmann" userId="36c6a4d0-81f9-4661-beb6-2762229b0327" providerId="ADAL" clId="{F4C68EB3-BB61-4BE1-97CA-BD9E3DA6FABF}" dt="2025-09-16T13:24:56.606" v="28230" actId="1076"/>
          <ac:picMkLst>
            <pc:docMk/>
            <pc:sldMk cId="2005511868" sldId="624"/>
            <ac:picMk id="3" creationId="{F84F36C5-3D9E-FC00-7919-C05B73187EF8}"/>
          </ac:picMkLst>
        </pc:picChg>
      </pc:sldChg>
      <pc:sldChg chg="modSp mod modNotesTx">
        <pc:chgData name="Cynthia C Beckmann" userId="36c6a4d0-81f9-4661-beb6-2762229b0327" providerId="ADAL" clId="{F4C68EB3-BB61-4BE1-97CA-BD9E3DA6FABF}" dt="2025-09-19T12:11:58.176" v="38479" actId="6549"/>
        <pc:sldMkLst>
          <pc:docMk/>
          <pc:sldMk cId="1899830095" sldId="625"/>
        </pc:sldMkLst>
        <pc:spChg chg="mod">
          <ac:chgData name="Cynthia C Beckmann" userId="36c6a4d0-81f9-4661-beb6-2762229b0327" providerId="ADAL" clId="{F4C68EB3-BB61-4BE1-97CA-BD9E3DA6FABF}" dt="2025-09-15T15:59:33.201" v="26380" actId="20577"/>
          <ac:spMkLst>
            <pc:docMk/>
            <pc:sldMk cId="1899830095" sldId="625"/>
            <ac:spMk id="2" creationId="{BF273875-F315-0A1A-425D-7FCBE2DA4CC1}"/>
          </ac:spMkLst>
        </pc:spChg>
      </pc:sldChg>
      <pc:sldChg chg="addSp delSp modSp mod modClrScheme chgLayout modNotesTx">
        <pc:chgData name="Cynthia C Beckmann" userId="36c6a4d0-81f9-4661-beb6-2762229b0327" providerId="ADAL" clId="{F4C68EB3-BB61-4BE1-97CA-BD9E3DA6FABF}" dt="2025-09-19T12:08:58.604" v="38421" actId="6549"/>
        <pc:sldMkLst>
          <pc:docMk/>
          <pc:sldMk cId="93946048" sldId="627"/>
        </pc:sldMkLst>
        <pc:spChg chg="add del mod">
          <ac:chgData name="Cynthia C Beckmann" userId="36c6a4d0-81f9-4661-beb6-2762229b0327" providerId="ADAL" clId="{F4C68EB3-BB61-4BE1-97CA-BD9E3DA6FABF}" dt="2025-09-15T15:43:02.376" v="26237" actId="207"/>
          <ac:spMkLst>
            <pc:docMk/>
            <pc:sldMk cId="93946048" sldId="627"/>
            <ac:spMk id="2" creationId="{76B58749-43F7-D343-326F-7D0D62E0D9D1}"/>
          </ac:spMkLst>
        </pc:spChg>
        <pc:spChg chg="add del mod ord">
          <ac:chgData name="Cynthia C Beckmann" userId="36c6a4d0-81f9-4661-beb6-2762229b0327" providerId="ADAL" clId="{F4C68EB3-BB61-4BE1-97CA-BD9E3DA6FABF}" dt="2025-09-16T18:19:08.941" v="30793" actId="6549"/>
          <ac:spMkLst>
            <pc:docMk/>
            <pc:sldMk cId="93946048" sldId="627"/>
            <ac:spMk id="468" creationId="{697243C8-8E3A-EB31-8FDE-19E348A3B2B6}"/>
          </ac:spMkLst>
        </pc:spChg>
        <pc:picChg chg="mod">
          <ac:chgData name="Cynthia C Beckmann" userId="36c6a4d0-81f9-4661-beb6-2762229b0327" providerId="ADAL" clId="{F4C68EB3-BB61-4BE1-97CA-BD9E3DA6FABF}" dt="2025-09-08T20:01:14.531" v="10730" actId="1076"/>
          <ac:picMkLst>
            <pc:docMk/>
            <pc:sldMk cId="93946048" sldId="627"/>
            <ac:picMk id="4" creationId="{625B571A-1D09-AB6D-DD94-B7D1C75EFF9D}"/>
          </ac:picMkLst>
        </pc:picChg>
      </pc:sldChg>
      <pc:sldChg chg="del">
        <pc:chgData name="Cynthia C Beckmann" userId="36c6a4d0-81f9-4661-beb6-2762229b0327" providerId="ADAL" clId="{F4C68EB3-BB61-4BE1-97CA-BD9E3DA6FABF}" dt="2025-09-10T15:48:10.344" v="18064" actId="47"/>
        <pc:sldMkLst>
          <pc:docMk/>
          <pc:sldMk cId="2707946428" sldId="631"/>
        </pc:sldMkLst>
      </pc:sldChg>
      <pc:sldChg chg="del">
        <pc:chgData name="Cynthia C Beckmann" userId="36c6a4d0-81f9-4661-beb6-2762229b0327" providerId="ADAL" clId="{F4C68EB3-BB61-4BE1-97CA-BD9E3DA6FABF}" dt="2025-09-10T15:48:01.287" v="18059" actId="47"/>
        <pc:sldMkLst>
          <pc:docMk/>
          <pc:sldMk cId="3189168614" sldId="644"/>
        </pc:sldMkLst>
      </pc:sldChg>
      <pc:sldChg chg="del">
        <pc:chgData name="Cynthia C Beckmann" userId="36c6a4d0-81f9-4661-beb6-2762229b0327" providerId="ADAL" clId="{F4C68EB3-BB61-4BE1-97CA-BD9E3DA6FABF}" dt="2025-09-10T15:48:04.755" v="18062" actId="47"/>
        <pc:sldMkLst>
          <pc:docMk/>
          <pc:sldMk cId="1862117644" sldId="646"/>
        </pc:sldMkLst>
      </pc:sldChg>
      <pc:sldChg chg="modSp mod modNotesTx">
        <pc:chgData name="Cynthia C Beckmann" userId="36c6a4d0-81f9-4661-beb6-2762229b0327" providerId="ADAL" clId="{F4C68EB3-BB61-4BE1-97CA-BD9E3DA6FABF}" dt="2025-09-19T11:58:04.665" v="38330" actId="6549"/>
        <pc:sldMkLst>
          <pc:docMk/>
          <pc:sldMk cId="0" sldId="648"/>
        </pc:sldMkLst>
        <pc:spChg chg="mod">
          <ac:chgData name="Cynthia C Beckmann" userId="36c6a4d0-81f9-4661-beb6-2762229b0327" providerId="ADAL" clId="{F4C68EB3-BB61-4BE1-97CA-BD9E3DA6FABF}" dt="2025-09-04T16:17:49.499" v="3166" actId="20577"/>
          <ac:spMkLst>
            <pc:docMk/>
            <pc:sldMk cId="0" sldId="648"/>
            <ac:spMk id="60" creationId="{00000000-0000-0000-0000-000000000000}"/>
          </ac:spMkLst>
        </pc:spChg>
      </pc:sldChg>
      <pc:sldChg chg="modSp mod modNotesTx">
        <pc:chgData name="Cynthia C Beckmann" userId="36c6a4d0-81f9-4661-beb6-2762229b0327" providerId="ADAL" clId="{F4C68EB3-BB61-4BE1-97CA-BD9E3DA6FABF}" dt="2025-09-19T12:02:27.285" v="38359" actId="6549"/>
        <pc:sldMkLst>
          <pc:docMk/>
          <pc:sldMk cId="0" sldId="650"/>
        </pc:sldMkLst>
        <pc:graphicFrameChg chg="modGraphic">
          <ac:chgData name="Cynthia C Beckmann" userId="36c6a4d0-81f9-4661-beb6-2762229b0327" providerId="ADAL" clId="{F4C68EB3-BB61-4BE1-97CA-BD9E3DA6FABF}" dt="2025-09-05T18:19:17.708" v="6460" actId="20577"/>
          <ac:graphicFrameMkLst>
            <pc:docMk/>
            <pc:sldMk cId="0" sldId="650"/>
            <ac:graphicFrameMk id="6" creationId="{126DC680-597F-C3AE-B342-4F6254AC8616}"/>
          </ac:graphicFrameMkLst>
        </pc:graphicFrameChg>
      </pc:sldChg>
      <pc:sldChg chg="modSp mod modNotesTx">
        <pc:chgData name="Cynthia C Beckmann" userId="36c6a4d0-81f9-4661-beb6-2762229b0327" providerId="ADAL" clId="{F4C68EB3-BB61-4BE1-97CA-BD9E3DA6FABF}" dt="2025-09-19T12:06:04.671" v="38395" actId="6549"/>
        <pc:sldMkLst>
          <pc:docMk/>
          <pc:sldMk cId="2953121831" sldId="651"/>
        </pc:sldMkLst>
        <pc:spChg chg="mod">
          <ac:chgData name="Cynthia C Beckmann" userId="36c6a4d0-81f9-4661-beb6-2762229b0327" providerId="ADAL" clId="{F4C68EB3-BB61-4BE1-97CA-BD9E3DA6FABF}" dt="2025-09-15T15:54:16.070" v="26290" actId="207"/>
          <ac:spMkLst>
            <pc:docMk/>
            <pc:sldMk cId="2953121831" sldId="651"/>
            <ac:spMk id="454" creationId="{E851316B-E741-A81C-B8AA-B84FF7B1370E}"/>
          </ac:spMkLst>
        </pc:spChg>
        <pc:graphicFrameChg chg="mod modGraphic">
          <ac:chgData name="Cynthia C Beckmann" userId="36c6a4d0-81f9-4661-beb6-2762229b0327" providerId="ADAL" clId="{F4C68EB3-BB61-4BE1-97CA-BD9E3DA6FABF}" dt="2025-09-16T18:15:51.626" v="30742" actId="20577"/>
          <ac:graphicFrameMkLst>
            <pc:docMk/>
            <pc:sldMk cId="2953121831" sldId="651"/>
            <ac:graphicFrameMk id="3" creationId="{0BAFC653-48F0-88E9-0CFE-9D72E44A94F5}"/>
          </ac:graphicFrameMkLst>
        </pc:graphicFrameChg>
      </pc:sldChg>
      <pc:sldChg chg="addSp delSp modSp del mod modNotesTx">
        <pc:chgData name="Cynthia C Beckmann" userId="36c6a4d0-81f9-4661-beb6-2762229b0327" providerId="ADAL" clId="{F4C68EB3-BB61-4BE1-97CA-BD9E3DA6FABF}" dt="2025-09-16T13:31:04.555" v="28377" actId="47"/>
        <pc:sldMkLst>
          <pc:docMk/>
          <pc:sldMk cId="1409506144" sldId="652"/>
        </pc:sldMkLst>
      </pc:sldChg>
      <pc:sldChg chg="addSp delSp modSp mod ord modClrScheme chgLayout modNotesTx">
        <pc:chgData name="Cynthia C Beckmann" userId="36c6a4d0-81f9-4661-beb6-2762229b0327" providerId="ADAL" clId="{F4C68EB3-BB61-4BE1-97CA-BD9E3DA6FABF}" dt="2025-09-19T12:11:31.077" v="38436" actId="6549"/>
        <pc:sldMkLst>
          <pc:docMk/>
          <pc:sldMk cId="738638682" sldId="653"/>
        </pc:sldMkLst>
        <pc:spChg chg="mod ord">
          <ac:chgData name="Cynthia C Beckmann" userId="36c6a4d0-81f9-4661-beb6-2762229b0327" providerId="ADAL" clId="{F4C68EB3-BB61-4BE1-97CA-BD9E3DA6FABF}" dt="2025-09-15T15:44:23.146" v="26239" actId="207"/>
          <ac:spMkLst>
            <pc:docMk/>
            <pc:sldMk cId="738638682" sldId="653"/>
            <ac:spMk id="4" creationId="{4E53E1CD-9FE0-E88C-450A-308AC03FD14F}"/>
          </ac:spMkLst>
        </pc:spChg>
        <pc:spChg chg="mod ord">
          <ac:chgData name="Cynthia C Beckmann" userId="36c6a4d0-81f9-4661-beb6-2762229b0327" providerId="ADAL" clId="{F4C68EB3-BB61-4BE1-97CA-BD9E3DA6FABF}" dt="2025-09-09T17:32:29.749" v="14727" actId="14100"/>
          <ac:spMkLst>
            <pc:docMk/>
            <pc:sldMk cId="738638682" sldId="653"/>
            <ac:spMk id="5" creationId="{2202D8F9-1EE5-6F45-BEFB-FEE304FA3EF9}"/>
          </ac:spMkLst>
        </pc:spChg>
      </pc:sldChg>
      <pc:sldChg chg="modSp mod">
        <pc:chgData name="Cynthia C Beckmann" userId="36c6a4d0-81f9-4661-beb6-2762229b0327" providerId="ADAL" clId="{F4C68EB3-BB61-4BE1-97CA-BD9E3DA6FABF}" dt="2025-09-16T18:28:38.038" v="30921" actId="20577"/>
        <pc:sldMkLst>
          <pc:docMk/>
          <pc:sldMk cId="2554444549" sldId="655"/>
        </pc:sldMkLst>
        <pc:spChg chg="mod">
          <ac:chgData name="Cynthia C Beckmann" userId="36c6a4d0-81f9-4661-beb6-2762229b0327" providerId="ADAL" clId="{F4C68EB3-BB61-4BE1-97CA-BD9E3DA6FABF}" dt="2025-09-16T18:28:38.038" v="30921" actId="20577"/>
          <ac:spMkLst>
            <pc:docMk/>
            <pc:sldMk cId="2554444549" sldId="655"/>
            <ac:spMk id="2" creationId="{42F09AE1-AA6E-93DD-1D91-9684817649E4}"/>
          </ac:spMkLst>
        </pc:spChg>
      </pc:sldChg>
      <pc:sldChg chg="modNotesTx">
        <pc:chgData name="Cynthia C Beckmann" userId="36c6a4d0-81f9-4661-beb6-2762229b0327" providerId="ADAL" clId="{F4C68EB3-BB61-4BE1-97CA-BD9E3DA6FABF}" dt="2025-09-19T12:01:42.749" v="38355" actId="6549"/>
        <pc:sldMkLst>
          <pc:docMk/>
          <pc:sldMk cId="1362978933" sldId="656"/>
        </pc:sldMkLst>
      </pc:sldChg>
      <pc:sldChg chg="addSp delSp modSp del mod modClrScheme chgLayout modNotesTx">
        <pc:chgData name="Cynthia C Beckmann" userId="36c6a4d0-81f9-4661-beb6-2762229b0327" providerId="ADAL" clId="{F4C68EB3-BB61-4BE1-97CA-BD9E3DA6FABF}" dt="2025-09-16T18:53:58.460" v="31077" actId="47"/>
        <pc:sldMkLst>
          <pc:docMk/>
          <pc:sldMk cId="3698642043" sldId="657"/>
        </pc:sldMkLst>
      </pc:sldChg>
      <pc:sldChg chg="modSp mod modNotesTx">
        <pc:chgData name="Cynthia C Beckmann" userId="36c6a4d0-81f9-4661-beb6-2762229b0327" providerId="ADAL" clId="{F4C68EB3-BB61-4BE1-97CA-BD9E3DA6FABF}" dt="2025-09-19T11:55:30.616" v="38313" actId="6549"/>
        <pc:sldMkLst>
          <pc:docMk/>
          <pc:sldMk cId="3086451968" sldId="658"/>
        </pc:sldMkLst>
        <pc:spChg chg="mod">
          <ac:chgData name="Cynthia C Beckmann" userId="36c6a4d0-81f9-4661-beb6-2762229b0327" providerId="ADAL" clId="{F4C68EB3-BB61-4BE1-97CA-BD9E3DA6FABF}" dt="2025-09-16T18:04:15.259" v="30603" actId="20577"/>
          <ac:spMkLst>
            <pc:docMk/>
            <pc:sldMk cId="3086451968" sldId="658"/>
            <ac:spMk id="4" creationId="{91D41DF8-0DEA-4C88-4270-46D3549D97E8}"/>
          </ac:spMkLst>
        </pc:spChg>
      </pc:sldChg>
      <pc:sldChg chg="modSp del mod">
        <pc:chgData name="Cynthia C Beckmann" userId="36c6a4d0-81f9-4661-beb6-2762229b0327" providerId="ADAL" clId="{F4C68EB3-BB61-4BE1-97CA-BD9E3DA6FABF}" dt="2025-09-05T13:03:27.133" v="4289" actId="2696"/>
        <pc:sldMkLst>
          <pc:docMk/>
          <pc:sldMk cId="0" sldId="659"/>
        </pc:sldMkLst>
      </pc:sldChg>
      <pc:sldChg chg="modSp mod modNotesTx">
        <pc:chgData name="Cynthia C Beckmann" userId="36c6a4d0-81f9-4661-beb6-2762229b0327" providerId="ADAL" clId="{F4C68EB3-BB61-4BE1-97CA-BD9E3DA6FABF}" dt="2025-09-19T11:57:26.377" v="38326" actId="6549"/>
        <pc:sldMkLst>
          <pc:docMk/>
          <pc:sldMk cId="437813410" sldId="670"/>
        </pc:sldMkLst>
        <pc:spChg chg="mod">
          <ac:chgData name="Cynthia C Beckmann" userId="36c6a4d0-81f9-4661-beb6-2762229b0327" providerId="ADAL" clId="{F4C68EB3-BB61-4BE1-97CA-BD9E3DA6FABF}" dt="2025-09-10T13:25:44.517" v="18050" actId="6549"/>
          <ac:spMkLst>
            <pc:docMk/>
            <pc:sldMk cId="437813410" sldId="670"/>
            <ac:spMk id="5" creationId="{D708FAA2-F9B8-3FBF-863F-3E9F50AFF41F}"/>
          </ac:spMkLst>
        </pc:spChg>
      </pc:sldChg>
      <pc:sldChg chg="modSp modNotesTx">
        <pc:chgData name="Cynthia C Beckmann" userId="36c6a4d0-81f9-4661-beb6-2762229b0327" providerId="ADAL" clId="{F4C68EB3-BB61-4BE1-97CA-BD9E3DA6FABF}" dt="2025-09-19T11:57:33.791" v="38327" actId="6549"/>
        <pc:sldMkLst>
          <pc:docMk/>
          <pc:sldMk cId="575753145" sldId="671"/>
        </pc:sldMkLst>
        <pc:spChg chg="mod">
          <ac:chgData name="Cynthia C Beckmann" userId="36c6a4d0-81f9-4661-beb6-2762229b0327" providerId="ADAL" clId="{F4C68EB3-BB61-4BE1-97CA-BD9E3DA6FABF}" dt="2025-09-10T13:25:53.592" v="18051"/>
          <ac:spMkLst>
            <pc:docMk/>
            <pc:sldMk cId="575753145" sldId="671"/>
            <ac:spMk id="4" creationId="{7EA96A62-59FA-5A15-999C-8B887C633383}"/>
          </ac:spMkLst>
        </pc:spChg>
      </pc:sldChg>
      <pc:sldChg chg="modSp modNotesTx">
        <pc:chgData name="Cynthia C Beckmann" userId="36c6a4d0-81f9-4661-beb6-2762229b0327" providerId="ADAL" clId="{F4C68EB3-BB61-4BE1-97CA-BD9E3DA6FABF}" dt="2025-09-19T11:57:43.524" v="38328" actId="6549"/>
        <pc:sldMkLst>
          <pc:docMk/>
          <pc:sldMk cId="2340890028" sldId="672"/>
        </pc:sldMkLst>
        <pc:spChg chg="mod">
          <ac:chgData name="Cynthia C Beckmann" userId="36c6a4d0-81f9-4661-beb6-2762229b0327" providerId="ADAL" clId="{F4C68EB3-BB61-4BE1-97CA-BD9E3DA6FABF}" dt="2025-09-10T13:26:00.072" v="18052"/>
          <ac:spMkLst>
            <pc:docMk/>
            <pc:sldMk cId="2340890028" sldId="672"/>
            <ac:spMk id="4" creationId="{9103B369-80CA-B66A-CFE6-38A832A72775}"/>
          </ac:spMkLst>
        </pc:spChg>
      </pc:sldChg>
      <pc:sldChg chg="modSp mod modNotesTx">
        <pc:chgData name="Cynthia C Beckmann" userId="36c6a4d0-81f9-4661-beb6-2762229b0327" providerId="ADAL" clId="{F4C68EB3-BB61-4BE1-97CA-BD9E3DA6FABF}" dt="2025-09-19T11:57:53.386" v="38329" actId="6549"/>
        <pc:sldMkLst>
          <pc:docMk/>
          <pc:sldMk cId="3613347259" sldId="673"/>
        </pc:sldMkLst>
        <pc:spChg chg="mod">
          <ac:chgData name="Cynthia C Beckmann" userId="36c6a4d0-81f9-4661-beb6-2762229b0327" providerId="ADAL" clId="{F4C68EB3-BB61-4BE1-97CA-BD9E3DA6FABF}" dt="2025-09-16T18:06:45.075" v="30610" actId="20577"/>
          <ac:spMkLst>
            <pc:docMk/>
            <pc:sldMk cId="3613347259" sldId="673"/>
            <ac:spMk id="4" creationId="{19C33D40-181F-312E-F497-F5E28C2216B8}"/>
          </ac:spMkLst>
        </pc:spChg>
      </pc:sldChg>
      <pc:sldChg chg="modSp mod modNotesTx">
        <pc:chgData name="Cynthia C Beckmann" userId="36c6a4d0-81f9-4661-beb6-2762229b0327" providerId="ADAL" clId="{F4C68EB3-BB61-4BE1-97CA-BD9E3DA6FABF}" dt="2025-09-19T11:58:11.552" v="38331" actId="6549"/>
        <pc:sldMkLst>
          <pc:docMk/>
          <pc:sldMk cId="3067282286" sldId="674"/>
        </pc:sldMkLst>
        <pc:spChg chg="mod">
          <ac:chgData name="Cynthia C Beckmann" userId="36c6a4d0-81f9-4661-beb6-2762229b0327" providerId="ADAL" clId="{F4C68EB3-BB61-4BE1-97CA-BD9E3DA6FABF}" dt="2025-09-16T16:44:47.339" v="30589" actId="6549"/>
          <ac:spMkLst>
            <pc:docMk/>
            <pc:sldMk cId="3067282286" sldId="674"/>
            <ac:spMk id="8" creationId="{A91B60C6-BC81-88A4-EA31-4207CFEC1445}"/>
          </ac:spMkLst>
        </pc:spChg>
      </pc:sldChg>
      <pc:sldChg chg="modSp mod modNotesTx">
        <pc:chgData name="Cynthia C Beckmann" userId="36c6a4d0-81f9-4661-beb6-2762229b0327" providerId="ADAL" clId="{F4C68EB3-BB61-4BE1-97CA-BD9E3DA6FABF}" dt="2025-09-19T11:55:08.179" v="38311" actId="6549"/>
        <pc:sldMkLst>
          <pc:docMk/>
          <pc:sldMk cId="2373229108" sldId="675"/>
        </pc:sldMkLst>
        <pc:graphicFrameChg chg="mod modGraphic">
          <ac:chgData name="Cynthia C Beckmann" userId="36c6a4d0-81f9-4661-beb6-2762229b0327" providerId="ADAL" clId="{F4C68EB3-BB61-4BE1-97CA-BD9E3DA6FABF}" dt="2025-09-05T13:06:21.808" v="4344" actId="20577"/>
          <ac:graphicFrameMkLst>
            <pc:docMk/>
            <pc:sldMk cId="2373229108" sldId="675"/>
            <ac:graphicFrameMk id="4" creationId="{23AEC133-7DA0-832A-0D1D-C52680AE0626}"/>
          </ac:graphicFrameMkLst>
        </pc:graphicFrameChg>
      </pc:sldChg>
      <pc:sldChg chg="modSp mod">
        <pc:chgData name="Cynthia C Beckmann" userId="36c6a4d0-81f9-4661-beb6-2762229b0327" providerId="ADAL" clId="{F4C68EB3-BB61-4BE1-97CA-BD9E3DA6FABF}" dt="2025-09-15T20:16:08.521" v="28153" actId="1038"/>
        <pc:sldMkLst>
          <pc:docMk/>
          <pc:sldMk cId="4254767291" sldId="676"/>
        </pc:sldMkLst>
        <pc:spChg chg="mod">
          <ac:chgData name="Cynthia C Beckmann" userId="36c6a4d0-81f9-4661-beb6-2762229b0327" providerId="ADAL" clId="{F4C68EB3-BB61-4BE1-97CA-BD9E3DA6FABF}" dt="2025-09-15T20:16:08.521" v="28153" actId="1038"/>
          <ac:spMkLst>
            <pc:docMk/>
            <pc:sldMk cId="4254767291" sldId="676"/>
            <ac:spMk id="5" creationId="{281D03F3-E74A-AF34-E9CD-9693F80676BB}"/>
          </ac:spMkLst>
        </pc:spChg>
      </pc:sldChg>
      <pc:sldChg chg="modSp mod modNotesTx">
        <pc:chgData name="Cynthia C Beckmann" userId="36c6a4d0-81f9-4661-beb6-2762229b0327" providerId="ADAL" clId="{F4C68EB3-BB61-4BE1-97CA-BD9E3DA6FABF}" dt="2025-09-19T12:16:24.333" v="38507" actId="6549"/>
        <pc:sldMkLst>
          <pc:docMk/>
          <pc:sldMk cId="648428496" sldId="677"/>
        </pc:sldMkLst>
        <pc:spChg chg="mod">
          <ac:chgData name="Cynthia C Beckmann" userId="36c6a4d0-81f9-4661-beb6-2762229b0327" providerId="ADAL" clId="{F4C68EB3-BB61-4BE1-97CA-BD9E3DA6FABF}" dt="2025-09-09T15:54:15.306" v="14401" actId="6549"/>
          <ac:spMkLst>
            <pc:docMk/>
            <pc:sldMk cId="648428496" sldId="677"/>
            <ac:spMk id="243" creationId="{C655DC28-34BE-2BDA-D6E1-88F027922091}"/>
          </ac:spMkLst>
        </pc:spChg>
      </pc:sldChg>
      <pc:sldChg chg="modSp mod modNotesTx">
        <pc:chgData name="Cynthia C Beckmann" userId="36c6a4d0-81f9-4661-beb6-2762229b0327" providerId="ADAL" clId="{F4C68EB3-BB61-4BE1-97CA-BD9E3DA6FABF}" dt="2025-09-19T15:18:54.591" v="38517" actId="20577"/>
        <pc:sldMkLst>
          <pc:docMk/>
          <pc:sldMk cId="1561636540" sldId="679"/>
        </pc:sldMkLst>
        <pc:spChg chg="mod">
          <ac:chgData name="Cynthia C Beckmann" userId="36c6a4d0-81f9-4661-beb6-2762229b0327" providerId="ADAL" clId="{F4C68EB3-BB61-4BE1-97CA-BD9E3DA6FABF}" dt="2025-09-19T15:18:54.591" v="38517" actId="20577"/>
          <ac:spMkLst>
            <pc:docMk/>
            <pc:sldMk cId="1561636540" sldId="679"/>
            <ac:spMk id="5" creationId="{BC6C0851-4514-9D12-B3B8-6F38AB274973}"/>
          </ac:spMkLst>
        </pc:spChg>
      </pc:sldChg>
      <pc:sldChg chg="addSp delSp modSp del mod modClrScheme chgLayout modNotesTx">
        <pc:chgData name="Cynthia C Beckmann" userId="36c6a4d0-81f9-4661-beb6-2762229b0327" providerId="ADAL" clId="{F4C68EB3-BB61-4BE1-97CA-BD9E3DA6FABF}" dt="2025-09-08T19:53:41.583" v="10615" actId="47"/>
        <pc:sldMkLst>
          <pc:docMk/>
          <pc:sldMk cId="907234159" sldId="680"/>
        </pc:sldMkLst>
      </pc:sldChg>
      <pc:sldChg chg="modSp mod">
        <pc:chgData name="Cynthia C Beckmann" userId="36c6a4d0-81f9-4661-beb6-2762229b0327" providerId="ADAL" clId="{F4C68EB3-BB61-4BE1-97CA-BD9E3DA6FABF}" dt="2025-09-15T20:16:24.691" v="28161" actId="1038"/>
        <pc:sldMkLst>
          <pc:docMk/>
          <pc:sldMk cId="3985293466" sldId="681"/>
        </pc:sldMkLst>
        <pc:spChg chg="mod">
          <ac:chgData name="Cynthia C Beckmann" userId="36c6a4d0-81f9-4661-beb6-2762229b0327" providerId="ADAL" clId="{F4C68EB3-BB61-4BE1-97CA-BD9E3DA6FABF}" dt="2025-09-15T20:16:24.691" v="28161" actId="1038"/>
          <ac:spMkLst>
            <pc:docMk/>
            <pc:sldMk cId="3985293466" sldId="681"/>
            <ac:spMk id="5" creationId="{ADFAA64F-8653-C480-E5CA-D4BB602B9A42}"/>
          </ac:spMkLst>
        </pc:spChg>
      </pc:sldChg>
      <pc:sldChg chg="addSp delSp modSp mod">
        <pc:chgData name="Cynthia C Beckmann" userId="36c6a4d0-81f9-4661-beb6-2762229b0327" providerId="ADAL" clId="{F4C68EB3-BB61-4BE1-97CA-BD9E3DA6FABF}" dt="2025-09-15T20:17:28.956" v="28190" actId="478"/>
        <pc:sldMkLst>
          <pc:docMk/>
          <pc:sldMk cId="1632522970" sldId="682"/>
        </pc:sldMkLst>
        <pc:spChg chg="add mod">
          <ac:chgData name="Cynthia C Beckmann" userId="36c6a4d0-81f9-4661-beb6-2762229b0327" providerId="ADAL" clId="{F4C68EB3-BB61-4BE1-97CA-BD9E3DA6FABF}" dt="2025-09-15T20:17:20.494" v="28188" actId="1038"/>
          <ac:spMkLst>
            <pc:docMk/>
            <pc:sldMk cId="1632522970" sldId="682"/>
            <ac:spMk id="2" creationId="{5CC2D15D-A666-5541-3036-BF52834195D0}"/>
          </ac:spMkLst>
        </pc:spChg>
        <pc:spChg chg="mod">
          <ac:chgData name="Cynthia C Beckmann" userId="36c6a4d0-81f9-4661-beb6-2762229b0327" providerId="ADAL" clId="{F4C68EB3-BB61-4BE1-97CA-BD9E3DA6FABF}" dt="2025-09-15T20:17:03.952" v="28168" actId="404"/>
          <ac:spMkLst>
            <pc:docMk/>
            <pc:sldMk cId="1632522970" sldId="682"/>
            <ac:spMk id="4" creationId="{FB86C928-9442-B059-9B04-A43E8D6F66AD}"/>
          </ac:spMkLst>
        </pc:spChg>
      </pc:sldChg>
      <pc:sldChg chg="addSp delSp modSp mod">
        <pc:chgData name="Cynthia C Beckmann" userId="36c6a4d0-81f9-4661-beb6-2762229b0327" providerId="ADAL" clId="{F4C68EB3-BB61-4BE1-97CA-BD9E3DA6FABF}" dt="2025-09-15T20:16:47.566" v="28166" actId="478"/>
        <pc:sldMkLst>
          <pc:docMk/>
          <pc:sldMk cId="2873900110" sldId="683"/>
        </pc:sldMkLst>
        <pc:spChg chg="add mod">
          <ac:chgData name="Cynthia C Beckmann" userId="36c6a4d0-81f9-4661-beb6-2762229b0327" providerId="ADAL" clId="{F4C68EB3-BB61-4BE1-97CA-BD9E3DA6FABF}" dt="2025-09-15T20:16:41.305" v="28164" actId="20577"/>
          <ac:spMkLst>
            <pc:docMk/>
            <pc:sldMk cId="2873900110" sldId="683"/>
            <ac:spMk id="2" creationId="{9E5EE870-A472-87C0-45B3-C56752DE9153}"/>
          </ac:spMkLst>
        </pc:spChg>
      </pc:sldChg>
      <pc:sldChg chg="addSp delSp modSp mod ord">
        <pc:chgData name="Cynthia C Beckmann" userId="36c6a4d0-81f9-4661-beb6-2762229b0327" providerId="ADAL" clId="{F4C68EB3-BB61-4BE1-97CA-BD9E3DA6FABF}" dt="2025-09-16T18:28:18.018" v="30920" actId="478"/>
        <pc:sldMkLst>
          <pc:docMk/>
          <pc:sldMk cId="1445245906" sldId="684"/>
        </pc:sldMkLst>
        <pc:spChg chg="add mod">
          <ac:chgData name="Cynthia C Beckmann" userId="36c6a4d0-81f9-4661-beb6-2762229b0327" providerId="ADAL" clId="{F4C68EB3-BB61-4BE1-97CA-BD9E3DA6FABF}" dt="2025-09-16T18:28:10.485" v="30918" actId="6549"/>
          <ac:spMkLst>
            <pc:docMk/>
            <pc:sldMk cId="1445245906" sldId="684"/>
            <ac:spMk id="2" creationId="{2C2E3B40-4EA7-C110-DF38-11AA48394936}"/>
          </ac:spMkLst>
        </pc:spChg>
      </pc:sldChg>
      <pc:sldChg chg="addSp delSp modSp mod modClrScheme chgLayout modNotesTx">
        <pc:chgData name="Cynthia C Beckmann" userId="36c6a4d0-81f9-4661-beb6-2762229b0327" providerId="ADAL" clId="{F4C68EB3-BB61-4BE1-97CA-BD9E3DA6FABF}" dt="2025-09-19T12:05:00.146" v="38377" actId="6549"/>
        <pc:sldMkLst>
          <pc:docMk/>
          <pc:sldMk cId="3447606722" sldId="685"/>
        </pc:sldMkLst>
        <pc:spChg chg="mod ord">
          <ac:chgData name="Cynthia C Beckmann" userId="36c6a4d0-81f9-4661-beb6-2762229b0327" providerId="ADAL" clId="{F4C68EB3-BB61-4BE1-97CA-BD9E3DA6FABF}" dt="2025-09-16T14:10:29.253" v="28468" actId="207"/>
          <ac:spMkLst>
            <pc:docMk/>
            <pc:sldMk cId="3447606722" sldId="685"/>
            <ac:spMk id="2" creationId="{7D4AE906-917A-9F8B-4750-FF810CCE7907}"/>
          </ac:spMkLst>
        </pc:spChg>
        <pc:spChg chg="mod ord">
          <ac:chgData name="Cynthia C Beckmann" userId="36c6a4d0-81f9-4661-beb6-2762229b0327" providerId="ADAL" clId="{F4C68EB3-BB61-4BE1-97CA-BD9E3DA6FABF}" dt="2025-09-16T14:10:19.751" v="28467" actId="1036"/>
          <ac:spMkLst>
            <pc:docMk/>
            <pc:sldMk cId="3447606722" sldId="685"/>
            <ac:spMk id="3" creationId="{35080ED2-33A6-3DF2-DF6B-C0DA90DBA2BF}"/>
          </ac:spMkLst>
        </pc:spChg>
      </pc:sldChg>
      <pc:sldChg chg="modSp mod modNotesTx">
        <pc:chgData name="Cynthia C Beckmann" userId="36c6a4d0-81f9-4661-beb6-2762229b0327" providerId="ADAL" clId="{F4C68EB3-BB61-4BE1-97CA-BD9E3DA6FABF}" dt="2025-09-19T12:09:12.594" v="38422" actId="6549"/>
        <pc:sldMkLst>
          <pc:docMk/>
          <pc:sldMk cId="803415506" sldId="686"/>
        </pc:sldMkLst>
        <pc:spChg chg="mod">
          <ac:chgData name="Cynthia C Beckmann" userId="36c6a4d0-81f9-4661-beb6-2762229b0327" providerId="ADAL" clId="{F4C68EB3-BB61-4BE1-97CA-BD9E3DA6FABF}" dt="2025-09-15T15:58:08.252" v="26367" actId="6549"/>
          <ac:spMkLst>
            <pc:docMk/>
            <pc:sldMk cId="803415506" sldId="686"/>
            <ac:spMk id="3" creationId="{5F7449C6-8B76-8012-C954-1E905B14D572}"/>
          </ac:spMkLst>
        </pc:spChg>
        <pc:spChg chg="mod">
          <ac:chgData name="Cynthia C Beckmann" userId="36c6a4d0-81f9-4661-beb6-2762229b0327" providerId="ADAL" clId="{F4C68EB3-BB61-4BE1-97CA-BD9E3DA6FABF}" dt="2025-09-16T18:19:38.172" v="30794" actId="20577"/>
          <ac:spMkLst>
            <pc:docMk/>
            <pc:sldMk cId="803415506" sldId="686"/>
            <ac:spMk id="4" creationId="{E672271C-AE7C-432E-35BF-C964C3721E57}"/>
          </ac:spMkLst>
        </pc:spChg>
      </pc:sldChg>
      <pc:sldChg chg="addSp modSp mod modNotesTx">
        <pc:chgData name="Cynthia C Beckmann" userId="36c6a4d0-81f9-4661-beb6-2762229b0327" providerId="ADAL" clId="{F4C68EB3-BB61-4BE1-97CA-BD9E3DA6FABF}" dt="2025-09-19T12:16:29.650" v="38508" actId="6549"/>
        <pc:sldMkLst>
          <pc:docMk/>
          <pc:sldMk cId="2543778660" sldId="687"/>
        </pc:sldMkLst>
        <pc:picChg chg="add mod">
          <ac:chgData name="Cynthia C Beckmann" userId="36c6a4d0-81f9-4661-beb6-2762229b0327" providerId="ADAL" clId="{F4C68EB3-BB61-4BE1-97CA-BD9E3DA6FABF}" dt="2025-09-10T15:49:53.488" v="18065"/>
          <ac:picMkLst>
            <pc:docMk/>
            <pc:sldMk cId="2543778660" sldId="687"/>
            <ac:picMk id="2" creationId="{070605BB-C105-A158-1F4E-23BA8194BF7D}"/>
          </ac:picMkLst>
        </pc:picChg>
        <pc:picChg chg="mod">
          <ac:chgData name="Cynthia C Beckmann" userId="36c6a4d0-81f9-4661-beb6-2762229b0327" providerId="ADAL" clId="{F4C68EB3-BB61-4BE1-97CA-BD9E3DA6FABF}" dt="2025-09-10T15:51:07.949" v="18068" actId="208"/>
          <ac:picMkLst>
            <pc:docMk/>
            <pc:sldMk cId="2543778660" sldId="687"/>
            <ac:picMk id="3" creationId="{27B741A5-0367-CCDA-5922-CF0CEF67386E}"/>
          </ac:picMkLst>
        </pc:picChg>
      </pc:sldChg>
      <pc:sldChg chg="modSp del mod modNotesTx">
        <pc:chgData name="Cynthia C Beckmann" userId="36c6a4d0-81f9-4661-beb6-2762229b0327" providerId="ADAL" clId="{F4C68EB3-BB61-4BE1-97CA-BD9E3DA6FABF}" dt="2025-09-16T18:50:07.651" v="31047" actId="47"/>
        <pc:sldMkLst>
          <pc:docMk/>
          <pc:sldMk cId="3709922518" sldId="688"/>
        </pc:sldMkLst>
      </pc:sldChg>
      <pc:sldChg chg="modSp del mod modCm">
        <pc:chgData name="Cynthia C Beckmann" userId="36c6a4d0-81f9-4661-beb6-2762229b0327" providerId="ADAL" clId="{F4C68EB3-BB61-4BE1-97CA-BD9E3DA6FABF}" dt="2025-09-16T18:46:47.270" v="31030" actId="47"/>
        <pc:sldMkLst>
          <pc:docMk/>
          <pc:sldMk cId="4167386968" sldId="689"/>
        </pc:sldMkLst>
        <pc:extLst>
          <p:ext xmlns:p="http://schemas.openxmlformats.org/presentationml/2006/main" uri="{D6D511B9-2390-475A-947B-AFAB55BFBCF1}">
            <pc226:cmChg xmlns:pc226="http://schemas.microsoft.com/office/powerpoint/2022/06/main/command" chg="mod">
              <pc226:chgData name="Cynthia C Beckmann" userId="36c6a4d0-81f9-4661-beb6-2762229b0327" providerId="ADAL" clId="{F4C68EB3-BB61-4BE1-97CA-BD9E3DA6FABF}" dt="2025-09-04T18:16:26.251" v="3674" actId="21"/>
              <pc2:cmMkLst xmlns:pc2="http://schemas.microsoft.com/office/powerpoint/2019/9/main/command">
                <pc:docMk/>
                <pc:sldMk cId="4167386968" sldId="689"/>
                <pc2:cmMk id="{73D8E706-0DD2-41DC-927C-899FF61ACCDA}"/>
              </pc2:cmMkLst>
            </pc226:cmChg>
            <pc226:cmChg xmlns:pc226="http://schemas.microsoft.com/office/powerpoint/2022/06/main/command" chg="mod">
              <pc226:chgData name="Cynthia C Beckmann" userId="36c6a4d0-81f9-4661-beb6-2762229b0327" providerId="ADAL" clId="{F4C68EB3-BB61-4BE1-97CA-BD9E3DA6FABF}" dt="2025-09-04T18:16:26.251" v="3674" actId="21"/>
              <pc2:cmMkLst xmlns:pc2="http://schemas.microsoft.com/office/powerpoint/2019/9/main/command">
                <pc:docMk/>
                <pc:sldMk cId="4167386968" sldId="689"/>
                <pc2:cmMk id="{DA576D51-B8D4-4BC0-9F61-42E859BC629B}"/>
              </pc2:cmMkLst>
            </pc226:cmChg>
          </p:ext>
        </pc:extLst>
      </pc:sldChg>
      <pc:sldChg chg="modSp mod modNotesTx">
        <pc:chgData name="Cynthia C Beckmann" userId="36c6a4d0-81f9-4661-beb6-2762229b0327" providerId="ADAL" clId="{F4C68EB3-BB61-4BE1-97CA-BD9E3DA6FABF}" dt="2025-09-11T19:07:27.561" v="22471" actId="21"/>
        <pc:sldMkLst>
          <pc:docMk/>
          <pc:sldMk cId="191691387" sldId="690"/>
        </pc:sldMkLst>
        <pc:spChg chg="mod">
          <ac:chgData name="Cynthia C Beckmann" userId="36c6a4d0-81f9-4661-beb6-2762229b0327" providerId="ADAL" clId="{F4C68EB3-BB61-4BE1-97CA-BD9E3DA6FABF}" dt="2025-09-11T19:07:27.561" v="22471" actId="21"/>
          <ac:spMkLst>
            <pc:docMk/>
            <pc:sldMk cId="191691387" sldId="690"/>
            <ac:spMk id="574" creationId="{C807F535-27E7-E778-9C36-DF3BC77D740D}"/>
          </ac:spMkLst>
        </pc:spChg>
      </pc:sldChg>
      <pc:sldChg chg="modSp del mod modCm modNotesTx">
        <pc:chgData name="Cynthia C Beckmann" userId="36c6a4d0-81f9-4661-beb6-2762229b0327" providerId="ADAL" clId="{F4C68EB3-BB61-4BE1-97CA-BD9E3DA6FABF}" dt="2025-09-16T18:47:45.988" v="31041" actId="2696"/>
        <pc:sldMkLst>
          <pc:docMk/>
          <pc:sldMk cId="2153776706" sldId="692"/>
        </pc:sldMkLst>
        <pc:extLst>
          <p:ext xmlns:p="http://schemas.openxmlformats.org/presentationml/2006/main" uri="{D6D511B9-2390-475A-947B-AFAB55BFBCF1}">
            <pc226:cmChg xmlns:pc226="http://schemas.microsoft.com/office/powerpoint/2022/06/main/command" chg="mod">
              <pc226:chgData name="Cynthia C Beckmann" userId="36c6a4d0-81f9-4661-beb6-2762229b0327" providerId="ADAL" clId="{F4C68EB3-BB61-4BE1-97CA-BD9E3DA6FABF}" dt="2025-09-04T18:16:42.535" v="3677" actId="20577"/>
              <pc2:cmMkLst xmlns:pc2="http://schemas.microsoft.com/office/powerpoint/2019/9/main/command">
                <pc:docMk/>
                <pc:sldMk cId="2153776706" sldId="692"/>
                <pc2:cmMk id="{D658F557-DB87-4CDD-AA04-B830DC1FF519}"/>
              </pc2:cmMkLst>
            </pc226:cmChg>
          </p:ext>
        </pc:extLst>
      </pc:sldChg>
      <pc:sldChg chg="modSp add mod modNotesTx">
        <pc:chgData name="Cynthia C Beckmann" userId="36c6a4d0-81f9-4661-beb6-2762229b0327" providerId="ADAL" clId="{F4C68EB3-BB61-4BE1-97CA-BD9E3DA6FABF}" dt="2025-09-19T11:54:58.885" v="38310" actId="6549"/>
        <pc:sldMkLst>
          <pc:docMk/>
          <pc:sldMk cId="4096794079" sldId="693"/>
        </pc:sldMkLst>
        <pc:spChg chg="mod">
          <ac:chgData name="Cynthia C Beckmann" userId="36c6a4d0-81f9-4661-beb6-2762229b0327" providerId="ADAL" clId="{F4C68EB3-BB61-4BE1-97CA-BD9E3DA6FABF}" dt="2025-09-08T20:03:52.584" v="10862" actId="20577"/>
          <ac:spMkLst>
            <pc:docMk/>
            <pc:sldMk cId="4096794079" sldId="693"/>
            <ac:spMk id="2" creationId="{68E00F29-8C68-964B-F33B-DE284ED66FE8}"/>
          </ac:spMkLst>
        </pc:spChg>
      </pc:sldChg>
      <pc:sldChg chg="add del">
        <pc:chgData name="Cynthia C Beckmann" userId="36c6a4d0-81f9-4661-beb6-2762229b0327" providerId="ADAL" clId="{F4C68EB3-BB61-4BE1-97CA-BD9E3DA6FABF}" dt="2025-09-10T15:47:53.665" v="18053" actId="47"/>
        <pc:sldMkLst>
          <pc:docMk/>
          <pc:sldMk cId="1395677421" sldId="694"/>
        </pc:sldMkLst>
      </pc:sldChg>
      <pc:sldChg chg="modSp add mod modNotesTx">
        <pc:chgData name="Cynthia C Beckmann" userId="36c6a4d0-81f9-4661-beb6-2762229b0327" providerId="ADAL" clId="{F4C68EB3-BB61-4BE1-97CA-BD9E3DA6FABF}" dt="2025-09-19T12:08:39.169" v="38419" actId="6549"/>
        <pc:sldMkLst>
          <pc:docMk/>
          <pc:sldMk cId="3284532392" sldId="695"/>
        </pc:sldMkLst>
        <pc:spChg chg="mod">
          <ac:chgData name="Cynthia C Beckmann" userId="36c6a4d0-81f9-4661-beb6-2762229b0327" providerId="ADAL" clId="{F4C68EB3-BB61-4BE1-97CA-BD9E3DA6FABF}" dt="2025-09-05T19:21:39.345" v="6724" actId="13926"/>
          <ac:spMkLst>
            <pc:docMk/>
            <pc:sldMk cId="3284532392" sldId="695"/>
            <ac:spMk id="3" creationId="{EAC337B5-65EC-EF5B-36B8-D0BCA1094186}"/>
          </ac:spMkLst>
        </pc:spChg>
      </pc:sldChg>
      <pc:sldChg chg="addSp delSp modSp add mod modNotesTx">
        <pc:chgData name="Cynthia C Beckmann" userId="36c6a4d0-81f9-4661-beb6-2762229b0327" providerId="ADAL" clId="{F4C68EB3-BB61-4BE1-97CA-BD9E3DA6FABF}" dt="2025-09-19T12:08:47.357" v="38420" actId="6549"/>
        <pc:sldMkLst>
          <pc:docMk/>
          <pc:sldMk cId="2701143064" sldId="696"/>
        </pc:sldMkLst>
        <pc:spChg chg="add mod">
          <ac:chgData name="Cynthia C Beckmann" userId="36c6a4d0-81f9-4661-beb6-2762229b0327" providerId="ADAL" clId="{F4C68EB3-BB61-4BE1-97CA-BD9E3DA6FABF}" dt="2025-09-05T19:28:14.516" v="6845" actId="6549"/>
          <ac:spMkLst>
            <pc:docMk/>
            <pc:sldMk cId="2701143064" sldId="696"/>
            <ac:spMk id="3" creationId="{56843143-22D0-DD07-6494-0203CB6468BE}"/>
          </ac:spMkLst>
        </pc:spChg>
        <pc:spChg chg="mod">
          <ac:chgData name="Cynthia C Beckmann" userId="36c6a4d0-81f9-4661-beb6-2762229b0327" providerId="ADAL" clId="{F4C68EB3-BB61-4BE1-97CA-BD9E3DA6FABF}" dt="2025-09-15T15:42:40.384" v="26235" actId="207"/>
          <ac:spMkLst>
            <pc:docMk/>
            <pc:sldMk cId="2701143064" sldId="696"/>
            <ac:spMk id="5" creationId="{82A5504C-5A77-58AD-7F39-E01F6950A905}"/>
          </ac:spMkLst>
        </pc:spChg>
        <pc:picChg chg="mod">
          <ac:chgData name="Cynthia C Beckmann" userId="36c6a4d0-81f9-4661-beb6-2762229b0327" providerId="ADAL" clId="{F4C68EB3-BB61-4BE1-97CA-BD9E3DA6FABF}" dt="2025-09-08T19:54:01.077" v="10617" actId="1076"/>
          <ac:picMkLst>
            <pc:docMk/>
            <pc:sldMk cId="2701143064" sldId="696"/>
            <ac:picMk id="10" creationId="{8FAF2946-B492-DEE8-353A-E63FA135EAB7}"/>
          </ac:picMkLst>
        </pc:picChg>
      </pc:sldChg>
      <pc:sldChg chg="addSp delSp modSp add del mod">
        <pc:chgData name="Cynthia C Beckmann" userId="36c6a4d0-81f9-4661-beb6-2762229b0327" providerId="ADAL" clId="{F4C68EB3-BB61-4BE1-97CA-BD9E3DA6FABF}" dt="2025-09-05T20:35:14.457" v="7413" actId="47"/>
        <pc:sldMkLst>
          <pc:docMk/>
          <pc:sldMk cId="1548136969" sldId="697"/>
        </pc:sldMkLst>
      </pc:sldChg>
      <pc:sldChg chg="modSp add mod ord modNotesTx">
        <pc:chgData name="Cynthia C Beckmann" userId="36c6a4d0-81f9-4661-beb6-2762229b0327" providerId="ADAL" clId="{F4C68EB3-BB61-4BE1-97CA-BD9E3DA6FABF}" dt="2025-09-19T12:12:44.093" v="38482" actId="6549"/>
        <pc:sldMkLst>
          <pc:docMk/>
          <pc:sldMk cId="1764788840" sldId="697"/>
        </pc:sldMkLst>
        <pc:spChg chg="mod">
          <ac:chgData name="Cynthia C Beckmann" userId="36c6a4d0-81f9-4661-beb6-2762229b0327" providerId="ADAL" clId="{F4C68EB3-BB61-4BE1-97CA-BD9E3DA6FABF}" dt="2025-09-09T13:29:03.411" v="11930" actId="404"/>
          <ac:spMkLst>
            <pc:docMk/>
            <pc:sldMk cId="1764788840" sldId="697"/>
            <ac:spMk id="3" creationId="{CEB48FC6-8980-62A3-6ABF-3BA9CEA3E251}"/>
          </ac:spMkLst>
        </pc:spChg>
        <pc:spChg chg="mod">
          <ac:chgData name="Cynthia C Beckmann" userId="36c6a4d0-81f9-4661-beb6-2762229b0327" providerId="ADAL" clId="{F4C68EB3-BB61-4BE1-97CA-BD9E3DA6FABF}" dt="2025-09-09T15:36:11.355" v="14039" actId="20577"/>
          <ac:spMkLst>
            <pc:docMk/>
            <pc:sldMk cId="1764788840" sldId="697"/>
            <ac:spMk id="5" creationId="{602A2D79-354B-A435-5E68-2854C1E6DF7C}"/>
          </ac:spMkLst>
        </pc:spChg>
      </pc:sldChg>
      <pc:sldChg chg="addSp delSp modSp add del mod modClrScheme chgLayout">
        <pc:chgData name="Cynthia C Beckmann" userId="36c6a4d0-81f9-4661-beb6-2762229b0327" providerId="ADAL" clId="{F4C68EB3-BB61-4BE1-97CA-BD9E3DA6FABF}" dt="2025-09-09T13:31:40.004" v="11970" actId="47"/>
        <pc:sldMkLst>
          <pc:docMk/>
          <pc:sldMk cId="1087676154" sldId="698"/>
        </pc:sldMkLst>
      </pc:sldChg>
      <pc:sldChg chg="addSp delSp modSp add mod modClrScheme chgLayout modNotesTx">
        <pc:chgData name="Cynthia C Beckmann" userId="36c6a4d0-81f9-4661-beb6-2762229b0327" providerId="ADAL" clId="{F4C68EB3-BB61-4BE1-97CA-BD9E3DA6FABF}" dt="2025-09-19T12:12:22.962" v="38481" actId="6549"/>
        <pc:sldMkLst>
          <pc:docMk/>
          <pc:sldMk cId="3438699267" sldId="699"/>
        </pc:sldMkLst>
        <pc:spChg chg="mod ord">
          <ac:chgData name="Cynthia C Beckmann" userId="36c6a4d0-81f9-4661-beb6-2762229b0327" providerId="ADAL" clId="{F4C68EB3-BB61-4BE1-97CA-BD9E3DA6FABF}" dt="2025-09-09T17:43:06.474" v="14870" actId="20577"/>
          <ac:spMkLst>
            <pc:docMk/>
            <pc:sldMk cId="3438699267" sldId="699"/>
            <ac:spMk id="2" creationId="{155A59A7-F9EB-5D1C-6870-7541597A57B3}"/>
          </ac:spMkLst>
        </pc:spChg>
        <pc:spChg chg="add mod">
          <ac:chgData name="Cynthia C Beckmann" userId="36c6a4d0-81f9-4661-beb6-2762229b0327" providerId="ADAL" clId="{F4C68EB3-BB61-4BE1-97CA-BD9E3DA6FABF}" dt="2025-09-09T13:31:13.033" v="11953" actId="1036"/>
          <ac:spMkLst>
            <pc:docMk/>
            <pc:sldMk cId="3438699267" sldId="699"/>
            <ac:spMk id="8" creationId="{FC2D4A8D-94A5-ACA7-C520-029E5A24C444}"/>
          </ac:spMkLst>
        </pc:spChg>
        <pc:spChg chg="add mod">
          <ac:chgData name="Cynthia C Beckmann" userId="36c6a4d0-81f9-4661-beb6-2762229b0327" providerId="ADAL" clId="{F4C68EB3-BB61-4BE1-97CA-BD9E3DA6FABF}" dt="2025-09-09T15:02:18.863" v="13954" actId="207"/>
          <ac:spMkLst>
            <pc:docMk/>
            <pc:sldMk cId="3438699267" sldId="699"/>
            <ac:spMk id="9" creationId="{298E6D60-F1D2-4F64-72A0-3839FE354952}"/>
          </ac:spMkLst>
        </pc:spChg>
        <pc:spChg chg="add mod">
          <ac:chgData name="Cynthia C Beckmann" userId="36c6a4d0-81f9-4661-beb6-2762229b0327" providerId="ADAL" clId="{F4C68EB3-BB61-4BE1-97CA-BD9E3DA6FABF}" dt="2025-09-09T13:31:13.033" v="11953" actId="1036"/>
          <ac:spMkLst>
            <pc:docMk/>
            <pc:sldMk cId="3438699267" sldId="699"/>
            <ac:spMk id="10" creationId="{8DBC66C5-58A6-C288-07EE-8CEF0E9D9F3A}"/>
          </ac:spMkLst>
        </pc:spChg>
        <pc:spChg chg="add mod">
          <ac:chgData name="Cynthia C Beckmann" userId="36c6a4d0-81f9-4661-beb6-2762229b0327" providerId="ADAL" clId="{F4C68EB3-BB61-4BE1-97CA-BD9E3DA6FABF}" dt="2025-09-09T15:02:44.702" v="13974" actId="20577"/>
          <ac:spMkLst>
            <pc:docMk/>
            <pc:sldMk cId="3438699267" sldId="699"/>
            <ac:spMk id="11" creationId="{00603B85-9B53-4099-A741-A50A4B078A28}"/>
          </ac:spMkLst>
        </pc:spChg>
        <pc:picChg chg="mod">
          <ac:chgData name="Cynthia C Beckmann" userId="36c6a4d0-81f9-4661-beb6-2762229b0327" providerId="ADAL" clId="{F4C68EB3-BB61-4BE1-97CA-BD9E3DA6FABF}" dt="2025-09-09T13:31:51.043" v="11976" actId="1036"/>
          <ac:picMkLst>
            <pc:docMk/>
            <pc:sldMk cId="3438699267" sldId="699"/>
            <ac:picMk id="4" creationId="{3692DF3A-B448-942D-55EB-0E7428E44CB5}"/>
          </ac:picMkLst>
        </pc:picChg>
      </pc:sldChg>
      <pc:sldChg chg="addSp delSp modSp add mod modNotesTx">
        <pc:chgData name="Cynthia C Beckmann" userId="36c6a4d0-81f9-4661-beb6-2762229b0327" providerId="ADAL" clId="{F4C68EB3-BB61-4BE1-97CA-BD9E3DA6FABF}" dt="2025-09-19T12:13:32.590" v="38486" actId="6549"/>
        <pc:sldMkLst>
          <pc:docMk/>
          <pc:sldMk cId="1177593967" sldId="700"/>
        </pc:sldMkLst>
        <pc:spChg chg="mod">
          <ac:chgData name="Cynthia C Beckmann" userId="36c6a4d0-81f9-4661-beb6-2762229b0327" providerId="ADAL" clId="{F4C68EB3-BB61-4BE1-97CA-BD9E3DA6FABF}" dt="2025-09-18T17:47:01.306" v="36542" actId="552"/>
          <ac:spMkLst>
            <pc:docMk/>
            <pc:sldMk cId="1177593967" sldId="700"/>
            <ac:spMk id="2" creationId="{ACB68A8E-9217-E6DD-940C-5AD43D86DCA5}"/>
          </ac:spMkLst>
        </pc:spChg>
        <pc:spChg chg="mod">
          <ac:chgData name="Cynthia C Beckmann" userId="36c6a4d0-81f9-4661-beb6-2762229b0327" providerId="ADAL" clId="{F4C68EB3-BB61-4BE1-97CA-BD9E3DA6FABF}" dt="2025-09-18T17:47:01.306" v="36542" actId="552"/>
          <ac:spMkLst>
            <pc:docMk/>
            <pc:sldMk cId="1177593967" sldId="700"/>
            <ac:spMk id="3" creationId="{751B88F6-FD1A-2994-EB5F-D55CCA7B8399}"/>
          </ac:spMkLst>
        </pc:spChg>
        <pc:spChg chg="add del mod">
          <ac:chgData name="Cynthia C Beckmann" userId="36c6a4d0-81f9-4661-beb6-2762229b0327" providerId="ADAL" clId="{F4C68EB3-BB61-4BE1-97CA-BD9E3DA6FABF}" dt="2025-09-18T17:45:08.036" v="36498" actId="478"/>
          <ac:spMkLst>
            <pc:docMk/>
            <pc:sldMk cId="1177593967" sldId="700"/>
            <ac:spMk id="5" creationId="{5BC1F6DD-6A4C-283C-6F33-F6308D2ACFE3}"/>
          </ac:spMkLst>
        </pc:spChg>
      </pc:sldChg>
      <pc:sldChg chg="modSp add mod modClrScheme chgLayout modNotesTx">
        <pc:chgData name="Cynthia C Beckmann" userId="36c6a4d0-81f9-4661-beb6-2762229b0327" providerId="ADAL" clId="{F4C68EB3-BB61-4BE1-97CA-BD9E3DA6FABF}" dt="2025-09-19T12:15:19.617" v="38501" actId="114"/>
        <pc:sldMkLst>
          <pc:docMk/>
          <pc:sldMk cId="2975354206" sldId="701"/>
        </pc:sldMkLst>
        <pc:spChg chg="mod ord">
          <ac:chgData name="Cynthia C Beckmann" userId="36c6a4d0-81f9-4661-beb6-2762229b0327" providerId="ADAL" clId="{F4C68EB3-BB61-4BE1-97CA-BD9E3DA6FABF}" dt="2025-09-16T14:09:41.978" v="28427" actId="1036"/>
          <ac:spMkLst>
            <pc:docMk/>
            <pc:sldMk cId="2975354206" sldId="701"/>
            <ac:spMk id="2" creationId="{A85D9DB7-1852-A3B9-B59B-088B9343798A}"/>
          </ac:spMkLst>
        </pc:spChg>
        <pc:spChg chg="mod ord">
          <ac:chgData name="Cynthia C Beckmann" userId="36c6a4d0-81f9-4661-beb6-2762229b0327" providerId="ADAL" clId="{F4C68EB3-BB61-4BE1-97CA-BD9E3DA6FABF}" dt="2025-09-16T14:09:35.128" v="28419" actId="1036"/>
          <ac:spMkLst>
            <pc:docMk/>
            <pc:sldMk cId="2975354206" sldId="701"/>
            <ac:spMk id="3" creationId="{86E00832-E5C7-F8D3-C5DA-BFB73D9DBC90}"/>
          </ac:spMkLst>
        </pc:spChg>
        <pc:spChg chg="mod">
          <ac:chgData name="Cynthia C Beckmann" userId="36c6a4d0-81f9-4661-beb6-2762229b0327" providerId="ADAL" clId="{F4C68EB3-BB61-4BE1-97CA-BD9E3DA6FABF}" dt="2025-09-16T18:30:54.018" v="30942" actId="14100"/>
          <ac:spMkLst>
            <pc:docMk/>
            <pc:sldMk cId="2975354206" sldId="701"/>
            <ac:spMk id="7" creationId="{FA924E4E-1325-1281-48FB-2A5EC10F22E5}"/>
          </ac:spMkLst>
        </pc:spChg>
      </pc:sldChg>
      <pc:sldChg chg="addSp delSp modSp add mod modNotesTx">
        <pc:chgData name="Cynthia C Beckmann" userId="36c6a4d0-81f9-4661-beb6-2762229b0327" providerId="ADAL" clId="{F4C68EB3-BB61-4BE1-97CA-BD9E3DA6FABF}" dt="2025-09-19T12:16:11.922" v="38506" actId="6549"/>
        <pc:sldMkLst>
          <pc:docMk/>
          <pc:sldMk cId="1125246603" sldId="702"/>
        </pc:sldMkLst>
        <pc:spChg chg="mod">
          <ac:chgData name="Cynthia C Beckmann" userId="36c6a4d0-81f9-4661-beb6-2762229b0327" providerId="ADAL" clId="{F4C68EB3-BB61-4BE1-97CA-BD9E3DA6FABF}" dt="2025-09-10T19:17:23.963" v="18237"/>
          <ac:spMkLst>
            <pc:docMk/>
            <pc:sldMk cId="1125246603" sldId="702"/>
            <ac:spMk id="2" creationId="{DBF72E98-BE29-4234-911B-42710327E0C8}"/>
          </ac:spMkLst>
        </pc:spChg>
        <pc:spChg chg="mod">
          <ac:chgData name="Cynthia C Beckmann" userId="36c6a4d0-81f9-4661-beb6-2762229b0327" providerId="ADAL" clId="{F4C68EB3-BB61-4BE1-97CA-BD9E3DA6FABF}" dt="2025-09-10T19:26:45.699" v="18651" actId="6549"/>
          <ac:spMkLst>
            <pc:docMk/>
            <pc:sldMk cId="1125246603" sldId="702"/>
            <ac:spMk id="9" creationId="{B22BA1DD-D31D-86B3-922B-A8B877258FDC}"/>
          </ac:spMkLst>
        </pc:spChg>
        <pc:spChg chg="mod">
          <ac:chgData name="Cynthia C Beckmann" userId="36c6a4d0-81f9-4661-beb6-2762229b0327" providerId="ADAL" clId="{F4C68EB3-BB61-4BE1-97CA-BD9E3DA6FABF}" dt="2025-09-10T19:27:00.160" v="18670" actId="20577"/>
          <ac:spMkLst>
            <pc:docMk/>
            <pc:sldMk cId="1125246603" sldId="702"/>
            <ac:spMk id="11" creationId="{95764CA8-1F36-F4AE-3E4A-8322F55F7DA7}"/>
          </ac:spMkLst>
        </pc:spChg>
        <pc:picChg chg="add mod">
          <ac:chgData name="Cynthia C Beckmann" userId="36c6a4d0-81f9-4661-beb6-2762229b0327" providerId="ADAL" clId="{F4C68EB3-BB61-4BE1-97CA-BD9E3DA6FABF}" dt="2025-09-12T12:21:14.046" v="22477" actId="1076"/>
          <ac:picMkLst>
            <pc:docMk/>
            <pc:sldMk cId="1125246603" sldId="702"/>
            <ac:picMk id="3" creationId="{BB888D36-BC94-1CD7-BA04-3494A99D018B}"/>
          </ac:picMkLst>
        </pc:picChg>
      </pc:sldChg>
      <pc:sldChg chg="add del">
        <pc:chgData name="Cynthia C Beckmann" userId="36c6a4d0-81f9-4661-beb6-2762229b0327" providerId="ADAL" clId="{F4C68EB3-BB61-4BE1-97CA-BD9E3DA6FABF}" dt="2025-09-15T12:28:47.303" v="26091" actId="2696"/>
        <pc:sldMkLst>
          <pc:docMk/>
          <pc:sldMk cId="312211559" sldId="703"/>
        </pc:sldMkLst>
      </pc:sldChg>
      <pc:sldChg chg="modSp add del mod modClrScheme chgLayout">
        <pc:chgData name="Cynthia C Beckmann" userId="36c6a4d0-81f9-4661-beb6-2762229b0327" providerId="ADAL" clId="{F4C68EB3-BB61-4BE1-97CA-BD9E3DA6FABF}" dt="2025-09-11T18:59:40.958" v="22462" actId="2696"/>
        <pc:sldMkLst>
          <pc:docMk/>
          <pc:sldMk cId="1442117695" sldId="703"/>
        </pc:sldMkLst>
      </pc:sldChg>
      <pc:sldChg chg="addSp delSp modSp new del mod modClrScheme chgLayout">
        <pc:chgData name="Cynthia C Beckmann" userId="36c6a4d0-81f9-4661-beb6-2762229b0327" providerId="ADAL" clId="{F4C68EB3-BB61-4BE1-97CA-BD9E3DA6FABF}" dt="2025-09-11T18:46:19.100" v="22451" actId="2696"/>
        <pc:sldMkLst>
          <pc:docMk/>
          <pc:sldMk cId="1736737852" sldId="703"/>
        </pc:sldMkLst>
      </pc:sldChg>
      <pc:sldChg chg="add del">
        <pc:chgData name="Cynthia C Beckmann" userId="36c6a4d0-81f9-4661-beb6-2762229b0327" providerId="ADAL" clId="{F4C68EB3-BB61-4BE1-97CA-BD9E3DA6FABF}" dt="2025-09-12T14:28:14.894" v="24469" actId="47"/>
        <pc:sldMkLst>
          <pc:docMk/>
          <pc:sldMk cId="2449273931" sldId="703"/>
        </pc:sldMkLst>
      </pc:sldChg>
      <pc:sldChg chg="add del">
        <pc:chgData name="Cynthia C Beckmann" userId="36c6a4d0-81f9-4661-beb6-2762229b0327" providerId="ADAL" clId="{F4C68EB3-BB61-4BE1-97CA-BD9E3DA6FABF}" dt="2025-09-10T19:16:14.578" v="18236" actId="47"/>
        <pc:sldMkLst>
          <pc:docMk/>
          <pc:sldMk cId="2650314287" sldId="703"/>
        </pc:sldMkLst>
      </pc:sldChg>
      <pc:sldChg chg="modSp add mod ord modNotesTx">
        <pc:chgData name="Cynthia C Beckmann" userId="36c6a4d0-81f9-4661-beb6-2762229b0327" providerId="ADAL" clId="{F4C68EB3-BB61-4BE1-97CA-BD9E3DA6FABF}" dt="2025-09-19T12:14:29.331" v="38490" actId="6549"/>
        <pc:sldMkLst>
          <pc:docMk/>
          <pc:sldMk cId="3120737549" sldId="703"/>
        </pc:sldMkLst>
        <pc:spChg chg="mod">
          <ac:chgData name="Cynthia C Beckmann" userId="36c6a4d0-81f9-4661-beb6-2762229b0327" providerId="ADAL" clId="{F4C68EB3-BB61-4BE1-97CA-BD9E3DA6FABF}" dt="2025-09-15T15:51:17.722" v="26279" actId="20577"/>
          <ac:spMkLst>
            <pc:docMk/>
            <pc:sldMk cId="3120737549" sldId="703"/>
            <ac:spMk id="3" creationId="{2564FD30-F9A0-EEB9-52BD-CABDEF9F8A71}"/>
          </ac:spMkLst>
        </pc:spChg>
      </pc:sldChg>
      <pc:sldChg chg="modSp mod modNotesTx">
        <pc:chgData name="Cynthia C Beckmann" userId="36c6a4d0-81f9-4661-beb6-2762229b0327" providerId="ADAL" clId="{F4C68EB3-BB61-4BE1-97CA-BD9E3DA6FABF}" dt="2025-09-19T12:03:24.368" v="38366" actId="20577"/>
        <pc:sldMkLst>
          <pc:docMk/>
          <pc:sldMk cId="409350276" sldId="704"/>
        </pc:sldMkLst>
        <pc:spChg chg="mod">
          <ac:chgData name="Cynthia C Beckmann" userId="36c6a4d0-81f9-4661-beb6-2762229b0327" providerId="ADAL" clId="{F4C68EB3-BB61-4BE1-97CA-BD9E3DA6FABF}" dt="2025-09-16T18:11:13.436" v="30621" actId="20577"/>
          <ac:spMkLst>
            <pc:docMk/>
            <pc:sldMk cId="409350276" sldId="704"/>
            <ac:spMk id="3" creationId="{13A5ED3B-E781-EDA5-EA07-28F59B2389CF}"/>
          </ac:spMkLst>
        </pc:spChg>
      </pc:sldChg>
      <pc:sldChg chg="addSp delSp modSp add del mod ord">
        <pc:chgData name="Cynthia C Beckmann" userId="36c6a4d0-81f9-4661-beb6-2762229b0327" providerId="ADAL" clId="{F4C68EB3-BB61-4BE1-97CA-BD9E3DA6FABF}" dt="2025-09-15T13:42:50.737" v="26111" actId="2696"/>
        <pc:sldMkLst>
          <pc:docMk/>
          <pc:sldMk cId="4087269111" sldId="704"/>
        </pc:sldMkLst>
      </pc:sldChg>
      <pc:sldChg chg="add del">
        <pc:chgData name="Cynthia C Beckmann" userId="36c6a4d0-81f9-4661-beb6-2762229b0327" providerId="ADAL" clId="{F4C68EB3-BB61-4BE1-97CA-BD9E3DA6FABF}" dt="2025-09-15T20:14:36.321" v="28136" actId="2696"/>
        <pc:sldMkLst>
          <pc:docMk/>
          <pc:sldMk cId="294526651" sldId="705"/>
        </pc:sldMkLst>
      </pc:sldChg>
      <pc:sldChg chg="modSp add mod modNotesTx">
        <pc:chgData name="Cynthia C Beckmann" userId="36c6a4d0-81f9-4661-beb6-2762229b0327" providerId="ADAL" clId="{F4C68EB3-BB61-4BE1-97CA-BD9E3DA6FABF}" dt="2025-09-19T12:08:13.211" v="38417" actId="6549"/>
        <pc:sldMkLst>
          <pc:docMk/>
          <pc:sldMk cId="3148368557" sldId="705"/>
        </pc:sldMkLst>
        <pc:spChg chg="mod">
          <ac:chgData name="Cynthia C Beckmann" userId="36c6a4d0-81f9-4661-beb6-2762229b0327" providerId="ADAL" clId="{F4C68EB3-BB61-4BE1-97CA-BD9E3DA6FABF}" dt="2025-09-16T13:28:06.777" v="28338" actId="14100"/>
          <ac:spMkLst>
            <pc:docMk/>
            <pc:sldMk cId="3148368557" sldId="705"/>
            <ac:spMk id="3" creationId="{C21FBCB4-729A-C619-EB09-A2453CAB5E64}"/>
          </ac:spMkLst>
        </pc:spChg>
        <pc:spChg chg="mod">
          <ac:chgData name="Cynthia C Beckmann" userId="36c6a4d0-81f9-4661-beb6-2762229b0327" providerId="ADAL" clId="{F4C68EB3-BB61-4BE1-97CA-BD9E3DA6FABF}" dt="2025-09-16T15:50:17.101" v="30479" actId="20577"/>
          <ac:spMkLst>
            <pc:docMk/>
            <pc:sldMk cId="3148368557" sldId="705"/>
            <ac:spMk id="5" creationId="{0162F5B0-CF6D-396A-5654-7AA9F285E383}"/>
          </ac:spMkLst>
        </pc:spChg>
      </pc:sldChg>
      <pc:sldChg chg="modSp add del mod modClrScheme chgLayout">
        <pc:chgData name="Cynthia C Beckmann" userId="36c6a4d0-81f9-4661-beb6-2762229b0327" providerId="ADAL" clId="{F4C68EB3-BB61-4BE1-97CA-BD9E3DA6FABF}" dt="2025-09-16T18:53:51.628" v="31076" actId="6549"/>
        <pc:sldMkLst>
          <pc:docMk/>
          <pc:sldMk cId="167112876" sldId="706"/>
        </pc:sldMkLst>
        <pc:spChg chg="mod ord">
          <ac:chgData name="Cynthia C Beckmann" userId="36c6a4d0-81f9-4661-beb6-2762229b0327" providerId="ADAL" clId="{F4C68EB3-BB61-4BE1-97CA-BD9E3DA6FABF}" dt="2025-09-16T18:51:27.690" v="31061" actId="20577"/>
          <ac:spMkLst>
            <pc:docMk/>
            <pc:sldMk cId="167112876" sldId="706"/>
            <ac:spMk id="573" creationId="{0CAE30E3-9DB3-9FDE-AF35-B43C538B26D2}"/>
          </ac:spMkLst>
        </pc:spChg>
        <pc:spChg chg="mod ord">
          <ac:chgData name="Cynthia C Beckmann" userId="36c6a4d0-81f9-4661-beb6-2762229b0327" providerId="ADAL" clId="{F4C68EB3-BB61-4BE1-97CA-BD9E3DA6FABF}" dt="2025-09-16T18:53:51.628" v="31076" actId="6549"/>
          <ac:spMkLst>
            <pc:docMk/>
            <pc:sldMk cId="167112876" sldId="706"/>
            <ac:spMk id="574" creationId="{A117E129-086A-8225-F263-05DADC966DD0}"/>
          </ac:spMkLst>
        </pc:spChg>
      </pc:sldChg>
      <pc:sldChg chg="addSp delSp modSp add del mod modClrScheme chgLayout">
        <pc:chgData name="Cynthia C Beckmann" userId="36c6a4d0-81f9-4661-beb6-2762229b0327" providerId="ADAL" clId="{F4C68EB3-BB61-4BE1-97CA-BD9E3DA6FABF}" dt="2025-09-16T18:38:47.297" v="31020" actId="47"/>
        <pc:sldMkLst>
          <pc:docMk/>
          <pc:sldMk cId="2161466955" sldId="706"/>
        </pc:sldMkLst>
      </pc:sldChg>
      <pc:sldChg chg="addSp modSp new del mod chgLayout">
        <pc:chgData name="Cynthia C Beckmann" userId="36c6a4d0-81f9-4661-beb6-2762229b0327" providerId="ADAL" clId="{F4C68EB3-BB61-4BE1-97CA-BD9E3DA6FABF}" dt="2025-09-16T18:38:41.295" v="31018" actId="47"/>
        <pc:sldMkLst>
          <pc:docMk/>
          <pc:sldMk cId="1865223828" sldId="707"/>
        </pc:sldMkLst>
      </pc:sldChg>
      <pc:sldChg chg="modSp add mod">
        <pc:chgData name="Cynthia C Beckmann" userId="36c6a4d0-81f9-4661-beb6-2762229b0327" providerId="ADAL" clId="{F4C68EB3-BB61-4BE1-97CA-BD9E3DA6FABF}" dt="2025-09-16T18:59:41.428" v="31143" actId="6549"/>
        <pc:sldMkLst>
          <pc:docMk/>
          <pc:sldMk cId="1932451509" sldId="707"/>
        </pc:sldMkLst>
        <pc:spChg chg="mod">
          <ac:chgData name="Cynthia C Beckmann" userId="36c6a4d0-81f9-4661-beb6-2762229b0327" providerId="ADAL" clId="{F4C68EB3-BB61-4BE1-97CA-BD9E3DA6FABF}" dt="2025-09-16T18:59:41.428" v="31143" actId="6549"/>
          <ac:spMkLst>
            <pc:docMk/>
            <pc:sldMk cId="1932451509" sldId="707"/>
            <ac:spMk id="574" creationId="{7BC39561-D571-3296-8042-77B4BC118F74}"/>
          </ac:spMkLst>
        </pc:spChg>
      </pc:sldChg>
      <pc:sldChg chg="new del">
        <pc:chgData name="Cynthia C Beckmann" userId="36c6a4d0-81f9-4661-beb6-2762229b0327" providerId="ADAL" clId="{F4C68EB3-BB61-4BE1-97CA-BD9E3DA6FABF}" dt="2025-09-16T18:36:10.637" v="31000" actId="680"/>
        <pc:sldMkLst>
          <pc:docMk/>
          <pc:sldMk cId="2511954589" sldId="707"/>
        </pc:sldMkLst>
      </pc:sldChg>
      <pc:sldChg chg="new del">
        <pc:chgData name="Cynthia C Beckmann" userId="36c6a4d0-81f9-4661-beb6-2762229b0327" providerId="ADAL" clId="{F4C68EB3-BB61-4BE1-97CA-BD9E3DA6FABF}" dt="2025-09-16T18:38:42.814" v="31019" actId="47"/>
        <pc:sldMkLst>
          <pc:docMk/>
          <pc:sldMk cId="834230191" sldId="708"/>
        </pc:sldMkLst>
      </pc:sldChg>
      <pc:sldChg chg="modSp add mod">
        <pc:chgData name="Cynthia C Beckmann" userId="36c6a4d0-81f9-4661-beb6-2762229b0327" providerId="ADAL" clId="{F4C68EB3-BB61-4BE1-97CA-BD9E3DA6FABF}" dt="2025-09-16T18:57:58.450" v="31116" actId="114"/>
        <pc:sldMkLst>
          <pc:docMk/>
          <pc:sldMk cId="2574296142" sldId="708"/>
        </pc:sldMkLst>
        <pc:spChg chg="mod">
          <ac:chgData name="Cynthia C Beckmann" userId="36c6a4d0-81f9-4661-beb6-2762229b0327" providerId="ADAL" clId="{F4C68EB3-BB61-4BE1-97CA-BD9E3DA6FABF}" dt="2025-09-16T18:57:58.450" v="31116" actId="114"/>
          <ac:spMkLst>
            <pc:docMk/>
            <pc:sldMk cId="2574296142" sldId="708"/>
            <ac:spMk id="574" creationId="{5F07B903-5977-D860-3B14-BBADA5C322EA}"/>
          </ac:spMkLst>
        </pc:spChg>
      </pc:sldChg>
      <pc:sldChg chg="modSp add mod">
        <pc:chgData name="Cynthia C Beckmann" userId="36c6a4d0-81f9-4661-beb6-2762229b0327" providerId="ADAL" clId="{F4C68EB3-BB61-4BE1-97CA-BD9E3DA6FABF}" dt="2025-09-16T18:56:55.496" v="31107" actId="114"/>
        <pc:sldMkLst>
          <pc:docMk/>
          <pc:sldMk cId="1288778819" sldId="709"/>
        </pc:sldMkLst>
        <pc:spChg chg="mod">
          <ac:chgData name="Cynthia C Beckmann" userId="36c6a4d0-81f9-4661-beb6-2762229b0327" providerId="ADAL" clId="{F4C68EB3-BB61-4BE1-97CA-BD9E3DA6FABF}" dt="2025-09-16T18:56:55.496" v="31107" actId="114"/>
          <ac:spMkLst>
            <pc:docMk/>
            <pc:sldMk cId="1288778819" sldId="709"/>
            <ac:spMk id="574" creationId="{5D9D24F4-F7DE-E23E-724B-79558E964A74}"/>
          </ac:spMkLst>
        </pc:spChg>
      </pc:sldChg>
      <pc:sldChg chg="modSp add mod">
        <pc:chgData name="Cynthia C Beckmann" userId="36c6a4d0-81f9-4661-beb6-2762229b0327" providerId="ADAL" clId="{F4C68EB3-BB61-4BE1-97CA-BD9E3DA6FABF}" dt="2025-09-16T18:55:40.020" v="31099" actId="6549"/>
        <pc:sldMkLst>
          <pc:docMk/>
          <pc:sldMk cId="2355041776" sldId="710"/>
        </pc:sldMkLst>
        <pc:spChg chg="mod">
          <ac:chgData name="Cynthia C Beckmann" userId="36c6a4d0-81f9-4661-beb6-2762229b0327" providerId="ADAL" clId="{F4C68EB3-BB61-4BE1-97CA-BD9E3DA6FABF}" dt="2025-09-16T18:55:40.020" v="31099" actId="6549"/>
          <ac:spMkLst>
            <pc:docMk/>
            <pc:sldMk cId="2355041776" sldId="710"/>
            <ac:spMk id="574" creationId="{E35D7FBF-2D22-E148-28D6-6278A4ABDEAE}"/>
          </ac:spMkLst>
        </pc:spChg>
      </pc:sldChg>
    </pc:docChg>
  </pc:docChgLst>
  <pc:docChgLst>
    <pc:chgData name="Greta L Kreuzer" userId="S::greta.kreuzer@nau.edu::382d9aae-079e-422f-bb34-72c3e3cff740" providerId="AD" clId="Web-{8A45135D-B8EE-2F55-D064-C3F5157A071F}"/>
    <pc:docChg chg="addSld delSld modSld">
      <pc:chgData name="Greta L Kreuzer" userId="S::greta.kreuzer@nau.edu::382d9aae-079e-422f-bb34-72c3e3cff740" providerId="AD" clId="Web-{8A45135D-B8EE-2F55-D064-C3F5157A071F}" dt="2025-09-03T20:11:35.752" v="522" actId="20577"/>
      <pc:docMkLst>
        <pc:docMk/>
      </pc:docMkLst>
      <pc:sldChg chg="modNotes">
        <pc:chgData name="Greta L Kreuzer" userId="S::greta.kreuzer@nau.edu::382d9aae-079e-422f-bb34-72c3e3cff740" providerId="AD" clId="Web-{8A45135D-B8EE-2F55-D064-C3F5157A071F}" dt="2025-09-03T19:24:42.681" v="227"/>
        <pc:sldMkLst>
          <pc:docMk/>
          <pc:sldMk cId="2874113734" sldId="274"/>
        </pc:sldMkLst>
      </pc:sldChg>
      <pc:sldChg chg="add del">
        <pc:chgData name="Greta L Kreuzer" userId="S::greta.kreuzer@nau.edu::382d9aae-079e-422f-bb34-72c3e3cff740" providerId="AD" clId="Web-{8A45135D-B8EE-2F55-D064-C3F5157A071F}" dt="2025-09-03T19:24:04.275" v="217"/>
        <pc:sldMkLst>
          <pc:docMk/>
          <pc:sldMk cId="0" sldId="279"/>
        </pc:sldMkLst>
      </pc:sldChg>
      <pc:sldChg chg="add del modNotes">
        <pc:chgData name="Greta L Kreuzer" userId="S::greta.kreuzer@nau.edu::382d9aae-079e-422f-bb34-72c3e3cff740" providerId="AD" clId="Web-{8A45135D-B8EE-2F55-D064-C3F5157A071F}" dt="2025-09-03T19:24:55.806" v="232"/>
        <pc:sldMkLst>
          <pc:docMk/>
          <pc:sldMk cId="0" sldId="280"/>
        </pc:sldMkLst>
      </pc:sldChg>
      <pc:sldChg chg="modNotes">
        <pc:chgData name="Greta L Kreuzer" userId="S::greta.kreuzer@nau.edu::382d9aae-079e-422f-bb34-72c3e3cff740" providerId="AD" clId="Web-{8A45135D-B8EE-2F55-D064-C3F5157A071F}" dt="2025-09-03T19:25:32.291" v="234"/>
        <pc:sldMkLst>
          <pc:docMk/>
          <pc:sldMk cId="0" sldId="281"/>
        </pc:sldMkLst>
      </pc:sldChg>
      <pc:sldChg chg="modSp modNotes">
        <pc:chgData name="Greta L Kreuzer" userId="S::greta.kreuzer@nau.edu::382d9aae-079e-422f-bb34-72c3e3cff740" providerId="AD" clId="Web-{8A45135D-B8EE-2F55-D064-C3F5157A071F}" dt="2025-09-03T19:37:32.167" v="319" actId="20577"/>
        <pc:sldMkLst>
          <pc:docMk/>
          <pc:sldMk cId="0" sldId="309"/>
        </pc:sldMkLst>
        <pc:spChg chg="mod">
          <ac:chgData name="Greta L Kreuzer" userId="S::greta.kreuzer@nau.edu::382d9aae-079e-422f-bb34-72c3e3cff740" providerId="AD" clId="Web-{8A45135D-B8EE-2F55-D064-C3F5157A071F}" dt="2025-09-03T19:37:32.167" v="319" actId="20577"/>
          <ac:spMkLst>
            <pc:docMk/>
            <pc:sldMk cId="0" sldId="309"/>
            <ac:spMk id="6" creationId="{C5B4FC39-67A0-5AA3-8904-1596F5A388F3}"/>
          </ac:spMkLst>
        </pc:spChg>
      </pc:sldChg>
      <pc:sldChg chg="modSp modNotes">
        <pc:chgData name="Greta L Kreuzer" userId="S::greta.kreuzer@nau.edu::382d9aae-079e-422f-bb34-72c3e3cff740" providerId="AD" clId="Web-{8A45135D-B8EE-2F55-D064-C3F5157A071F}" dt="2025-09-03T19:37:59.136" v="326"/>
        <pc:sldMkLst>
          <pc:docMk/>
          <pc:sldMk cId="0" sldId="312"/>
        </pc:sldMkLst>
      </pc:sldChg>
      <pc:sldChg chg="modSp modNotes">
        <pc:chgData name="Greta L Kreuzer" userId="S::greta.kreuzer@nau.edu::382d9aae-079e-422f-bb34-72c3e3cff740" providerId="AD" clId="Web-{8A45135D-B8EE-2F55-D064-C3F5157A071F}" dt="2025-09-03T19:36:27.417" v="304"/>
        <pc:sldMkLst>
          <pc:docMk/>
          <pc:sldMk cId="0" sldId="318"/>
        </pc:sldMkLst>
        <pc:spChg chg="mod">
          <ac:chgData name="Greta L Kreuzer" userId="S::greta.kreuzer@nau.edu::382d9aae-079e-422f-bb34-72c3e3cff740" providerId="AD" clId="Web-{8A45135D-B8EE-2F55-D064-C3F5157A071F}" dt="2025-09-03T19:36:21.933" v="303" actId="20577"/>
          <ac:spMkLst>
            <pc:docMk/>
            <pc:sldMk cId="0" sldId="318"/>
            <ac:spMk id="7" creationId="{53BA5C82-6650-EAB0-4352-A35B81D515C1}"/>
          </ac:spMkLst>
        </pc:spChg>
      </pc:sldChg>
      <pc:sldChg chg="modSp">
        <pc:chgData name="Greta L Kreuzer" userId="S::greta.kreuzer@nau.edu::382d9aae-079e-422f-bb34-72c3e3cff740" providerId="AD" clId="Web-{8A45135D-B8EE-2F55-D064-C3F5157A071F}" dt="2025-09-03T17:52:09.820" v="21" actId="20577"/>
        <pc:sldMkLst>
          <pc:docMk/>
          <pc:sldMk cId="0" sldId="323"/>
        </pc:sldMkLst>
        <pc:spChg chg="mod">
          <ac:chgData name="Greta L Kreuzer" userId="S::greta.kreuzer@nau.edu::382d9aae-079e-422f-bb34-72c3e3cff740" providerId="AD" clId="Web-{8A45135D-B8EE-2F55-D064-C3F5157A071F}" dt="2025-09-03T17:52:09.820" v="21" actId="20577"/>
          <ac:spMkLst>
            <pc:docMk/>
            <pc:sldMk cId="0" sldId="323"/>
            <ac:spMk id="7" creationId="{46F72437-AD13-B653-05B7-14C2900A9628}"/>
          </ac:spMkLst>
        </pc:spChg>
      </pc:sldChg>
      <pc:sldChg chg="modSp">
        <pc:chgData name="Greta L Kreuzer" userId="S::greta.kreuzer@nau.edu::382d9aae-079e-422f-bb34-72c3e3cff740" providerId="AD" clId="Web-{8A45135D-B8EE-2F55-D064-C3F5157A071F}" dt="2025-09-03T19:08:16.488" v="90" actId="20577"/>
        <pc:sldMkLst>
          <pc:docMk/>
          <pc:sldMk cId="0" sldId="325"/>
        </pc:sldMkLst>
      </pc:sldChg>
      <pc:sldChg chg="modNotes">
        <pc:chgData name="Greta L Kreuzer" userId="S::greta.kreuzer@nau.edu::382d9aae-079e-422f-bb34-72c3e3cff740" providerId="AD" clId="Web-{8A45135D-B8EE-2F55-D064-C3F5157A071F}" dt="2025-09-03T19:51:45.716" v="455"/>
        <pc:sldMkLst>
          <pc:docMk/>
          <pc:sldMk cId="0" sldId="337"/>
        </pc:sldMkLst>
      </pc:sldChg>
      <pc:sldChg chg="modNotes">
        <pc:chgData name="Greta L Kreuzer" userId="S::greta.kreuzer@nau.edu::382d9aae-079e-422f-bb34-72c3e3cff740" providerId="AD" clId="Web-{8A45135D-B8EE-2F55-D064-C3F5157A071F}" dt="2025-09-03T19:52:03.716" v="460"/>
        <pc:sldMkLst>
          <pc:docMk/>
          <pc:sldMk cId="0" sldId="338"/>
        </pc:sldMkLst>
      </pc:sldChg>
      <pc:sldChg chg="modNotes">
        <pc:chgData name="Greta L Kreuzer" userId="S::greta.kreuzer@nau.edu::382d9aae-079e-422f-bb34-72c3e3cff740" providerId="AD" clId="Web-{8A45135D-B8EE-2F55-D064-C3F5157A071F}" dt="2025-09-03T19:13:22.583" v="144"/>
        <pc:sldMkLst>
          <pc:docMk/>
          <pc:sldMk cId="3712423266" sldId="356"/>
        </pc:sldMkLst>
      </pc:sldChg>
      <pc:sldChg chg="modNotes">
        <pc:chgData name="Greta L Kreuzer" userId="S::greta.kreuzer@nau.edu::382d9aae-079e-422f-bb34-72c3e3cff740" providerId="AD" clId="Web-{8A45135D-B8EE-2F55-D064-C3F5157A071F}" dt="2025-09-03T19:30:49.714" v="261"/>
        <pc:sldMkLst>
          <pc:docMk/>
          <pc:sldMk cId="3776077828" sldId="554"/>
        </pc:sldMkLst>
      </pc:sldChg>
      <pc:sldChg chg="modNotes">
        <pc:chgData name="Greta L Kreuzer" userId="S::greta.kreuzer@nau.edu::382d9aae-079e-422f-bb34-72c3e3cff740" providerId="AD" clId="Web-{8A45135D-B8EE-2F55-D064-C3F5157A071F}" dt="2025-09-03T19:30:27.089" v="258"/>
        <pc:sldMkLst>
          <pc:docMk/>
          <pc:sldMk cId="1358074308" sldId="555"/>
        </pc:sldMkLst>
      </pc:sldChg>
      <pc:sldChg chg="modNotes">
        <pc:chgData name="Greta L Kreuzer" userId="S::greta.kreuzer@nau.edu::382d9aae-079e-422f-bb34-72c3e3cff740" providerId="AD" clId="Web-{8A45135D-B8EE-2F55-D064-C3F5157A071F}" dt="2025-09-03T19:33:41.339" v="280"/>
        <pc:sldMkLst>
          <pc:docMk/>
          <pc:sldMk cId="1316221188" sldId="560"/>
        </pc:sldMkLst>
      </pc:sldChg>
      <pc:sldChg chg="modNotes">
        <pc:chgData name="Greta L Kreuzer" userId="S::greta.kreuzer@nau.edu::382d9aae-079e-422f-bb34-72c3e3cff740" providerId="AD" clId="Web-{8A45135D-B8EE-2F55-D064-C3F5157A071F}" dt="2025-09-03T19:42:42.497" v="353"/>
        <pc:sldMkLst>
          <pc:docMk/>
          <pc:sldMk cId="396686948" sldId="563"/>
        </pc:sldMkLst>
      </pc:sldChg>
      <pc:sldChg chg="modNotes">
        <pc:chgData name="Greta L Kreuzer" userId="S::greta.kreuzer@nau.edu::382d9aae-079e-422f-bb34-72c3e3cff740" providerId="AD" clId="Web-{8A45135D-B8EE-2F55-D064-C3F5157A071F}" dt="2025-09-03T19:48:55.060" v="397"/>
        <pc:sldMkLst>
          <pc:docMk/>
          <pc:sldMk cId="2502200619" sldId="564"/>
        </pc:sldMkLst>
      </pc:sldChg>
      <pc:sldChg chg="modSp modNotes">
        <pc:chgData name="Greta L Kreuzer" userId="S::greta.kreuzer@nau.edu::382d9aae-079e-422f-bb34-72c3e3cff740" providerId="AD" clId="Web-{8A45135D-B8EE-2F55-D064-C3F5157A071F}" dt="2025-09-03T19:37:02.480" v="309" actId="20577"/>
        <pc:sldMkLst>
          <pc:docMk/>
          <pc:sldMk cId="1960730039" sldId="569"/>
        </pc:sldMkLst>
        <pc:spChg chg="mod">
          <ac:chgData name="Greta L Kreuzer" userId="S::greta.kreuzer@nau.edu::382d9aae-079e-422f-bb34-72c3e3cff740" providerId="AD" clId="Web-{8A45135D-B8EE-2F55-D064-C3F5157A071F}" dt="2025-09-03T19:37:02.480" v="309" actId="20577"/>
          <ac:spMkLst>
            <pc:docMk/>
            <pc:sldMk cId="1960730039" sldId="569"/>
            <ac:spMk id="5" creationId="{8B092B36-D75D-A0E2-EAD9-9A6077AB98FE}"/>
          </ac:spMkLst>
        </pc:spChg>
      </pc:sldChg>
      <pc:sldChg chg="modSp modNotes">
        <pc:chgData name="Greta L Kreuzer" userId="S::greta.kreuzer@nau.edu::382d9aae-079e-422f-bb34-72c3e3cff740" providerId="AD" clId="Web-{8A45135D-B8EE-2F55-D064-C3F5157A071F}" dt="2025-09-03T19:37:16.574" v="313"/>
        <pc:sldMkLst>
          <pc:docMk/>
          <pc:sldMk cId="588876714" sldId="570"/>
        </pc:sldMkLst>
        <pc:spChg chg="mod">
          <ac:chgData name="Greta L Kreuzer" userId="S::greta.kreuzer@nau.edu::382d9aae-079e-422f-bb34-72c3e3cff740" providerId="AD" clId="Web-{8A45135D-B8EE-2F55-D064-C3F5157A071F}" dt="2025-09-03T19:37:10.121" v="310" actId="20577"/>
          <ac:spMkLst>
            <pc:docMk/>
            <pc:sldMk cId="588876714" sldId="570"/>
            <ac:spMk id="3" creationId="{97753A6F-0F89-152C-BC6A-4F34A4C7E356}"/>
          </ac:spMkLst>
        </pc:spChg>
      </pc:sldChg>
      <pc:sldChg chg="modSp modNotes">
        <pc:chgData name="Greta L Kreuzer" userId="S::greta.kreuzer@nau.edu::382d9aae-079e-422f-bb34-72c3e3cff740" providerId="AD" clId="Web-{8A45135D-B8EE-2F55-D064-C3F5157A071F}" dt="2025-09-03T19:57:20.060" v="491"/>
        <pc:sldMkLst>
          <pc:docMk/>
          <pc:sldMk cId="3116465738" sldId="571"/>
        </pc:sldMkLst>
      </pc:sldChg>
      <pc:sldChg chg="modNotes">
        <pc:chgData name="Greta L Kreuzer" userId="S::greta.kreuzer@nau.edu::382d9aae-079e-422f-bb34-72c3e3cff740" providerId="AD" clId="Web-{8A45135D-B8EE-2F55-D064-C3F5157A071F}" dt="2025-09-03T19:53:36.294" v="487"/>
        <pc:sldMkLst>
          <pc:docMk/>
          <pc:sldMk cId="2139297046" sldId="575"/>
        </pc:sldMkLst>
      </pc:sldChg>
      <pc:sldChg chg="modNotes">
        <pc:chgData name="Greta L Kreuzer" userId="S::greta.kreuzer@nau.edu::382d9aae-079e-422f-bb34-72c3e3cff740" providerId="AD" clId="Web-{8A45135D-B8EE-2F55-D064-C3F5157A071F}" dt="2025-09-03T19:35:29.777" v="297"/>
        <pc:sldMkLst>
          <pc:docMk/>
          <pc:sldMk cId="681610592" sldId="610"/>
        </pc:sldMkLst>
      </pc:sldChg>
      <pc:sldChg chg="modNotes">
        <pc:chgData name="Greta L Kreuzer" userId="S::greta.kreuzer@nau.edu::382d9aae-079e-422f-bb34-72c3e3cff740" providerId="AD" clId="Web-{8A45135D-B8EE-2F55-D064-C3F5157A071F}" dt="2025-09-03T19:43:51.778" v="375"/>
        <pc:sldMkLst>
          <pc:docMk/>
          <pc:sldMk cId="1694013340" sldId="613"/>
        </pc:sldMkLst>
      </pc:sldChg>
      <pc:sldChg chg="modSp modNotes">
        <pc:chgData name="Greta L Kreuzer" userId="S::greta.kreuzer@nau.edu::382d9aae-079e-422f-bb34-72c3e3cff740" providerId="AD" clId="Web-{8A45135D-B8EE-2F55-D064-C3F5157A071F}" dt="2025-09-03T19:50:07.872" v="407" actId="1076"/>
        <pc:sldMkLst>
          <pc:docMk/>
          <pc:sldMk cId="93946048" sldId="627"/>
        </pc:sldMkLst>
      </pc:sldChg>
      <pc:sldChg chg="modNotes">
        <pc:chgData name="Greta L Kreuzer" userId="S::greta.kreuzer@nau.edu::382d9aae-079e-422f-bb34-72c3e3cff740" providerId="AD" clId="Web-{8A45135D-B8EE-2F55-D064-C3F5157A071F}" dt="2025-09-03T19:36:14.089" v="300"/>
        <pc:sldMkLst>
          <pc:docMk/>
          <pc:sldMk cId="0" sldId="650"/>
        </pc:sldMkLst>
      </pc:sldChg>
      <pc:sldChg chg="modSp">
        <pc:chgData name="Greta L Kreuzer" userId="S::greta.kreuzer@nau.edu::382d9aae-079e-422f-bb34-72c3e3cff740" providerId="AD" clId="Web-{8A45135D-B8EE-2F55-D064-C3F5157A071F}" dt="2025-09-03T19:48:44.466" v="395" actId="20577"/>
        <pc:sldMkLst>
          <pc:docMk/>
          <pc:sldMk cId="3698642043" sldId="657"/>
        </pc:sldMkLst>
      </pc:sldChg>
      <pc:sldChg chg="modSp modNotes">
        <pc:chgData name="Greta L Kreuzer" userId="S::greta.kreuzer@nau.edu::382d9aae-079e-422f-bb34-72c3e3cff740" providerId="AD" clId="Web-{8A45135D-B8EE-2F55-D064-C3F5157A071F}" dt="2025-09-03T19:25:38.463" v="235"/>
        <pc:sldMkLst>
          <pc:docMk/>
          <pc:sldMk cId="3613347259" sldId="673"/>
        </pc:sldMkLst>
        <pc:spChg chg="mod">
          <ac:chgData name="Greta L Kreuzer" userId="S::greta.kreuzer@nau.edu::382d9aae-079e-422f-bb34-72c3e3cff740" providerId="AD" clId="Web-{8A45135D-B8EE-2F55-D064-C3F5157A071F}" dt="2025-09-03T19:20:42.384" v="195" actId="20577"/>
          <ac:spMkLst>
            <pc:docMk/>
            <pc:sldMk cId="3613347259" sldId="673"/>
            <ac:spMk id="11" creationId="{86B9A067-59AD-597D-4901-DB0F0F1BD591}"/>
          </ac:spMkLst>
        </pc:spChg>
      </pc:sldChg>
      <pc:sldChg chg="modNotes">
        <pc:chgData name="Greta L Kreuzer" userId="S::greta.kreuzer@nau.edu::382d9aae-079e-422f-bb34-72c3e3cff740" providerId="AD" clId="Web-{8A45135D-B8EE-2F55-D064-C3F5157A071F}" dt="2025-09-03T19:34:11.417" v="283"/>
        <pc:sldMkLst>
          <pc:docMk/>
          <pc:sldMk cId="1561636540" sldId="679"/>
        </pc:sldMkLst>
      </pc:sldChg>
      <pc:sldChg chg="modSp">
        <pc:chgData name="Greta L Kreuzer" userId="S::greta.kreuzer@nau.edu::382d9aae-079e-422f-bb34-72c3e3cff740" providerId="AD" clId="Web-{8A45135D-B8EE-2F55-D064-C3F5157A071F}" dt="2025-09-03T19:40:25.402" v="330" actId="20577"/>
        <pc:sldMkLst>
          <pc:docMk/>
          <pc:sldMk cId="3447606722" sldId="685"/>
        </pc:sldMkLst>
        <pc:spChg chg="mod">
          <ac:chgData name="Greta L Kreuzer" userId="S::greta.kreuzer@nau.edu::382d9aae-079e-422f-bb34-72c3e3cff740" providerId="AD" clId="Web-{8A45135D-B8EE-2F55-D064-C3F5157A071F}" dt="2025-09-03T19:40:25.402" v="330" actId="20577"/>
          <ac:spMkLst>
            <pc:docMk/>
            <pc:sldMk cId="3447606722" sldId="685"/>
            <ac:spMk id="4" creationId="{D75F9298-F917-A01B-C4D0-A4AEAAED7163}"/>
          </ac:spMkLst>
        </pc:spChg>
      </pc:sldChg>
      <pc:sldChg chg="modSp add replId">
        <pc:chgData name="Greta L Kreuzer" userId="S::greta.kreuzer@nau.edu::382d9aae-079e-422f-bb34-72c3e3cff740" providerId="AD" clId="Web-{8A45135D-B8EE-2F55-D064-C3F5157A071F}" dt="2025-09-03T19:40:46.309" v="333" actId="20577"/>
        <pc:sldMkLst>
          <pc:docMk/>
          <pc:sldMk cId="3709922518" sldId="688"/>
        </pc:sldMkLst>
      </pc:sldChg>
      <pc:sldChg chg="modSp add replId modCm">
        <pc:chgData name="Greta L Kreuzer" userId="S::greta.kreuzer@nau.edu::382d9aae-079e-422f-bb34-72c3e3cff740" providerId="AD" clId="Web-{8A45135D-B8EE-2F55-D064-C3F5157A071F}" dt="2025-09-03T20:11:32.689" v="521" actId="20577"/>
        <pc:sldMkLst>
          <pc:docMk/>
          <pc:sldMk cId="4167386968" sldId="689"/>
        </pc:sldMkLst>
        <pc:extLst>
          <p:ext xmlns:p="http://schemas.openxmlformats.org/presentationml/2006/main" uri="{D6D511B9-2390-475A-947B-AFAB55BFBCF1}">
            <pc226:cmChg xmlns:pc226="http://schemas.microsoft.com/office/powerpoint/2022/06/main/command" chg="mod">
              <pc226:chgData name="Greta L Kreuzer" userId="S::greta.kreuzer@nau.edu::382d9aae-079e-422f-bb34-72c3e3cff740" providerId="AD" clId="Web-{8A45135D-B8EE-2F55-D064-C3F5157A071F}" dt="2025-09-03T20:11:05.642" v="511" actId="20577"/>
              <pc2:cmMkLst xmlns:pc2="http://schemas.microsoft.com/office/powerpoint/2019/9/main/command">
                <pc:docMk/>
                <pc:sldMk cId="4167386968" sldId="689"/>
                <pc2:cmMk id="{73D8E706-0DD2-41DC-927C-899FF61ACCDA}"/>
              </pc2:cmMkLst>
            </pc226:cmChg>
            <pc226:cmChg xmlns:pc226="http://schemas.microsoft.com/office/powerpoint/2022/06/main/command" chg="mod">
              <pc226:chgData name="Greta L Kreuzer" userId="S::greta.kreuzer@nau.edu::382d9aae-079e-422f-bb34-72c3e3cff740" providerId="AD" clId="Web-{8A45135D-B8EE-2F55-D064-C3F5157A071F}" dt="2025-09-03T20:10:40.361" v="504" actId="20577"/>
              <pc2:cmMkLst xmlns:pc2="http://schemas.microsoft.com/office/powerpoint/2019/9/main/command">
                <pc:docMk/>
                <pc:sldMk cId="4167386968" sldId="689"/>
                <pc2:cmMk id="{D658F557-DB87-4CDD-AA04-B830DC1FF519}"/>
              </pc2:cmMkLst>
            </pc226:cmChg>
          </p:ext>
        </pc:extLst>
      </pc:sldChg>
      <pc:sldChg chg="modSp add replId modCm">
        <pc:chgData name="Greta L Kreuzer" userId="S::greta.kreuzer@nau.edu::382d9aae-079e-422f-bb34-72c3e3cff740" providerId="AD" clId="Web-{8A45135D-B8EE-2F55-D064-C3F5157A071F}" dt="2025-09-03T20:11:35.752" v="522" actId="20577"/>
        <pc:sldMkLst>
          <pc:docMk/>
          <pc:sldMk cId="191691387" sldId="690"/>
        </pc:sldMkLst>
        <pc:spChg chg="mod">
          <ac:chgData name="Greta L Kreuzer" userId="S::greta.kreuzer@nau.edu::382d9aae-079e-422f-bb34-72c3e3cff740" providerId="AD" clId="Web-{8A45135D-B8EE-2F55-D064-C3F5157A071F}" dt="2025-09-03T20:11:35.752" v="522" actId="20577"/>
          <ac:spMkLst>
            <pc:docMk/>
            <pc:sldMk cId="191691387" sldId="690"/>
            <ac:spMk id="573" creationId="{7418A91A-EF4B-9ECF-9906-236D2FB94142}"/>
          </ac:spMkLst>
        </pc:spChg>
        <pc:spChg chg="mod">
          <ac:chgData name="Greta L Kreuzer" userId="S::greta.kreuzer@nau.edu::382d9aae-079e-422f-bb34-72c3e3cff740" providerId="AD" clId="Web-{8A45135D-B8EE-2F55-D064-C3F5157A071F}" dt="2025-09-03T20:11:19.611" v="517" actId="20577"/>
          <ac:spMkLst>
            <pc:docMk/>
            <pc:sldMk cId="191691387" sldId="690"/>
            <ac:spMk id="574" creationId="{C807F535-27E7-E778-9C36-DF3BC77D740D}"/>
          </ac:spMkLst>
        </pc:spChg>
        <pc:extLst>
          <p:ext xmlns:p="http://schemas.openxmlformats.org/presentationml/2006/main" uri="{D6D511B9-2390-475A-947B-AFAB55BFBCF1}">
            <pc226:cmChg xmlns:pc226="http://schemas.microsoft.com/office/powerpoint/2022/06/main/command" chg="mod">
              <pc226:chgData name="Greta L Kreuzer" userId="S::greta.kreuzer@nau.edu::382d9aae-079e-422f-bb34-72c3e3cff740" providerId="AD" clId="Web-{8A45135D-B8EE-2F55-D064-C3F5157A071F}" dt="2025-09-03T20:11:00.439" v="508" actId="20577"/>
              <pc2:cmMkLst xmlns:pc2="http://schemas.microsoft.com/office/powerpoint/2019/9/main/command">
                <pc:docMk/>
                <pc:sldMk cId="191691387" sldId="690"/>
                <pc2:cmMk id="{DA576D51-B8D4-4BC0-9F61-42E859BC629B}"/>
              </pc2:cmMkLst>
            </pc226:cmChg>
          </p:ext>
        </pc:extLst>
      </pc:sldChg>
      <pc:sldChg chg="modSp add del replId">
        <pc:chgData name="Greta L Kreuzer" userId="S::greta.kreuzer@nau.edu::382d9aae-079e-422f-bb34-72c3e3cff740" providerId="AD" clId="Web-{8A45135D-B8EE-2F55-D064-C3F5157A071F}" dt="2025-09-03T20:11:21.721" v="518"/>
        <pc:sldMkLst>
          <pc:docMk/>
          <pc:sldMk cId="3628959785" sldId="691"/>
        </pc:sldMkLst>
      </pc:sldChg>
      <pc:sldChg chg="modSp add replId">
        <pc:chgData name="Greta L Kreuzer" userId="S::greta.kreuzer@nau.edu::382d9aae-079e-422f-bb34-72c3e3cff740" providerId="AD" clId="Web-{8A45135D-B8EE-2F55-D064-C3F5157A071F}" dt="2025-09-03T20:11:28.564" v="520" actId="20577"/>
        <pc:sldMkLst>
          <pc:docMk/>
          <pc:sldMk cId="2153776706" sldId="692"/>
        </pc:sldMkLst>
      </pc:sldChg>
      <pc:sldChg chg="new del">
        <pc:chgData name="Greta L Kreuzer" userId="S::greta.kreuzer@nau.edu::382d9aae-079e-422f-bb34-72c3e3cff740" providerId="AD" clId="Web-{8A45135D-B8EE-2F55-D064-C3F5157A071F}" dt="2025-09-03T19:33:08.917" v="278"/>
        <pc:sldMkLst>
          <pc:docMk/>
          <pc:sldMk cId="3726480688" sldId="692"/>
        </pc:sldMkLst>
      </pc:sldChg>
    </pc:docChg>
  </pc:docChgLst>
  <pc:docChgLst>
    <pc:chgData name="Greta L Kreuzer" userId="S::greta.kreuzer@nau.edu::382d9aae-079e-422f-bb34-72c3e3cff740" providerId="AD" clId="Web-{6625C161-A146-07BC-E5B3-0C6F249DB987}"/>
    <pc:docChg chg="modSld">
      <pc:chgData name="Greta L Kreuzer" userId="S::greta.kreuzer@nau.edu::382d9aae-079e-422f-bb34-72c3e3cff740" providerId="AD" clId="Web-{6625C161-A146-07BC-E5B3-0C6F249DB987}" dt="2025-09-12T16:57:07.430" v="17"/>
      <pc:docMkLst>
        <pc:docMk/>
      </pc:docMkLst>
      <pc:sldChg chg="modSp">
        <pc:chgData name="Greta L Kreuzer" userId="S::greta.kreuzer@nau.edu::382d9aae-079e-422f-bb34-72c3e3cff740" providerId="AD" clId="Web-{6625C161-A146-07BC-E5B3-0C6F249DB987}" dt="2025-09-12T16:44:55.119" v="9" actId="20577"/>
        <pc:sldMkLst>
          <pc:docMk/>
          <pc:sldMk cId="0" sldId="325"/>
        </pc:sldMkLst>
      </pc:sldChg>
      <pc:sldChg chg="modNotes">
        <pc:chgData name="Greta L Kreuzer" userId="S::greta.kreuzer@nau.edu::382d9aae-079e-422f-bb34-72c3e3cff740" providerId="AD" clId="Web-{6625C161-A146-07BC-E5B3-0C6F249DB987}" dt="2025-09-12T16:57:07.430" v="17"/>
        <pc:sldMkLst>
          <pc:docMk/>
          <pc:sldMk cId="1316221188" sldId="560"/>
        </pc:sldMkLst>
      </pc:sldChg>
      <pc:sldChg chg="modSp">
        <pc:chgData name="Greta L Kreuzer" userId="S::greta.kreuzer@nau.edu::382d9aae-079e-422f-bb34-72c3e3cff740" providerId="AD" clId="Web-{6625C161-A146-07BC-E5B3-0C6F249DB987}" dt="2025-09-12T16:56:02.240" v="13" actId="20577"/>
        <pc:sldMkLst>
          <pc:docMk/>
          <pc:sldMk cId="3709922518" sldId="688"/>
        </pc:sldMkLst>
      </pc:sldChg>
      <pc:sldChg chg="modSp">
        <pc:chgData name="Greta L Kreuzer" userId="S::greta.kreuzer@nau.edu::382d9aae-079e-422f-bb34-72c3e3cff740" providerId="AD" clId="Web-{6625C161-A146-07BC-E5B3-0C6F249DB987}" dt="2025-09-12T16:55:47.302" v="12" actId="20577"/>
        <pc:sldMkLst>
          <pc:docMk/>
          <pc:sldMk cId="2153776706" sldId="69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25D_EC4C0949.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i="0" u="none" strike="noStrike" kern="1200" spc="0" baseline="0">
                <a:solidFill>
                  <a:schemeClr val="tx1"/>
                </a:solidFill>
              </a:rPr>
              <a:t>Sample Literacy Screening Data</a:t>
            </a:r>
          </a:p>
          <a:p>
            <a:pPr>
              <a:defRPr/>
            </a:pPr>
            <a:r>
              <a:rPr lang="en-US" sz="2000" b="0" i="0" u="none" strike="noStrike" kern="1200" spc="0" baseline="0">
                <a:solidFill>
                  <a:schemeClr val="tx1"/>
                </a:solidFill>
              </a:rPr>
              <a:t>Number of Students by Grade Level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Tier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Grade K</c:v>
                </c:pt>
                <c:pt idx="1">
                  <c:v>Grade 1 </c:v>
                </c:pt>
                <c:pt idx="2">
                  <c:v>Grade 2</c:v>
                </c:pt>
                <c:pt idx="3">
                  <c:v>Grade 3</c:v>
                </c:pt>
                <c:pt idx="4">
                  <c:v>Grade 4</c:v>
                </c:pt>
                <c:pt idx="5">
                  <c:v>Grade 5</c:v>
                </c:pt>
                <c:pt idx="6">
                  <c:v>Grade 6</c:v>
                </c:pt>
                <c:pt idx="7">
                  <c:v>Grade 7</c:v>
                </c:pt>
                <c:pt idx="8">
                  <c:v>Grade 8 </c:v>
                </c:pt>
                <c:pt idx="9">
                  <c:v>Grade 9</c:v>
                </c:pt>
                <c:pt idx="10">
                  <c:v>Grade 10 </c:v>
                </c:pt>
                <c:pt idx="11">
                  <c:v>Grade 11</c:v>
                </c:pt>
                <c:pt idx="12">
                  <c:v>Grade 12</c:v>
                </c:pt>
              </c:strCache>
            </c:strRef>
          </c:cat>
          <c:val>
            <c:numRef>
              <c:f>Sheet1!$B$2:$B$14</c:f>
              <c:numCache>
                <c:formatCode>General</c:formatCode>
                <c:ptCount val="13"/>
                <c:pt idx="0">
                  <c:v>37</c:v>
                </c:pt>
                <c:pt idx="1">
                  <c:v>11</c:v>
                </c:pt>
                <c:pt idx="2">
                  <c:v>21</c:v>
                </c:pt>
                <c:pt idx="3">
                  <c:v>40</c:v>
                </c:pt>
                <c:pt idx="4">
                  <c:v>40</c:v>
                </c:pt>
                <c:pt idx="5">
                  <c:v>39</c:v>
                </c:pt>
                <c:pt idx="6">
                  <c:v>35</c:v>
                </c:pt>
                <c:pt idx="7">
                  <c:v>37</c:v>
                </c:pt>
                <c:pt idx="8">
                  <c:v>37</c:v>
                </c:pt>
                <c:pt idx="9">
                  <c:v>44</c:v>
                </c:pt>
                <c:pt idx="10">
                  <c:v>43</c:v>
                </c:pt>
                <c:pt idx="11">
                  <c:v>41</c:v>
                </c:pt>
                <c:pt idx="12">
                  <c:v>42</c:v>
                </c:pt>
              </c:numCache>
            </c:numRef>
          </c:val>
          <c:extLst>
            <c:ext xmlns:c16="http://schemas.microsoft.com/office/drawing/2014/chart" uri="{C3380CC4-5D6E-409C-BE32-E72D297353CC}">
              <c16:uniqueId val="{00000000-FC85-4A6D-80D1-2A8B6ACAB40B}"/>
            </c:ext>
          </c:extLst>
        </c:ser>
        <c:ser>
          <c:idx val="1"/>
          <c:order val="1"/>
          <c:tx>
            <c:strRef>
              <c:f>Sheet1!$C$1</c:f>
              <c:strCache>
                <c:ptCount val="1"/>
                <c:pt idx="0">
                  <c:v>Tier 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Grade K</c:v>
                </c:pt>
                <c:pt idx="1">
                  <c:v>Grade 1 </c:v>
                </c:pt>
                <c:pt idx="2">
                  <c:v>Grade 2</c:v>
                </c:pt>
                <c:pt idx="3">
                  <c:v>Grade 3</c:v>
                </c:pt>
                <c:pt idx="4">
                  <c:v>Grade 4</c:v>
                </c:pt>
                <c:pt idx="5">
                  <c:v>Grade 5</c:v>
                </c:pt>
                <c:pt idx="6">
                  <c:v>Grade 6</c:v>
                </c:pt>
                <c:pt idx="7">
                  <c:v>Grade 7</c:v>
                </c:pt>
                <c:pt idx="8">
                  <c:v>Grade 8 </c:v>
                </c:pt>
                <c:pt idx="9">
                  <c:v>Grade 9</c:v>
                </c:pt>
                <c:pt idx="10">
                  <c:v>Grade 10 </c:v>
                </c:pt>
                <c:pt idx="11">
                  <c:v>Grade 11</c:v>
                </c:pt>
                <c:pt idx="12">
                  <c:v>Grade 12</c:v>
                </c:pt>
              </c:strCache>
            </c:strRef>
          </c:cat>
          <c:val>
            <c:numRef>
              <c:f>Sheet1!$C$2:$C$14</c:f>
              <c:numCache>
                <c:formatCode>General</c:formatCode>
                <c:ptCount val="13"/>
                <c:pt idx="0">
                  <c:v>63</c:v>
                </c:pt>
                <c:pt idx="1">
                  <c:v>82</c:v>
                </c:pt>
                <c:pt idx="2">
                  <c:v>48</c:v>
                </c:pt>
                <c:pt idx="3">
                  <c:v>28</c:v>
                </c:pt>
                <c:pt idx="4">
                  <c:v>37</c:v>
                </c:pt>
                <c:pt idx="5">
                  <c:v>28</c:v>
                </c:pt>
                <c:pt idx="6">
                  <c:v>25</c:v>
                </c:pt>
                <c:pt idx="7">
                  <c:v>24</c:v>
                </c:pt>
                <c:pt idx="8">
                  <c:v>20</c:v>
                </c:pt>
                <c:pt idx="9">
                  <c:v>34</c:v>
                </c:pt>
                <c:pt idx="10">
                  <c:v>35</c:v>
                </c:pt>
                <c:pt idx="11">
                  <c:v>39</c:v>
                </c:pt>
                <c:pt idx="12">
                  <c:v>40</c:v>
                </c:pt>
              </c:numCache>
            </c:numRef>
          </c:val>
          <c:extLst>
            <c:ext xmlns:c16="http://schemas.microsoft.com/office/drawing/2014/chart" uri="{C3380CC4-5D6E-409C-BE32-E72D297353CC}">
              <c16:uniqueId val="{00000001-FC85-4A6D-80D1-2A8B6ACAB40B}"/>
            </c:ext>
          </c:extLst>
        </c:ser>
        <c:ser>
          <c:idx val="2"/>
          <c:order val="2"/>
          <c:tx>
            <c:strRef>
              <c:f>Sheet1!$D$1</c:f>
              <c:strCache>
                <c:ptCount val="1"/>
                <c:pt idx="0">
                  <c:v>Tier 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Grade K</c:v>
                </c:pt>
                <c:pt idx="1">
                  <c:v>Grade 1 </c:v>
                </c:pt>
                <c:pt idx="2">
                  <c:v>Grade 2</c:v>
                </c:pt>
                <c:pt idx="3">
                  <c:v>Grade 3</c:v>
                </c:pt>
                <c:pt idx="4">
                  <c:v>Grade 4</c:v>
                </c:pt>
                <c:pt idx="5">
                  <c:v>Grade 5</c:v>
                </c:pt>
                <c:pt idx="6">
                  <c:v>Grade 6</c:v>
                </c:pt>
                <c:pt idx="7">
                  <c:v>Grade 7</c:v>
                </c:pt>
                <c:pt idx="8">
                  <c:v>Grade 8 </c:v>
                </c:pt>
                <c:pt idx="9">
                  <c:v>Grade 9</c:v>
                </c:pt>
                <c:pt idx="10">
                  <c:v>Grade 10 </c:v>
                </c:pt>
                <c:pt idx="11">
                  <c:v>Grade 11</c:v>
                </c:pt>
                <c:pt idx="12">
                  <c:v>Grade 12</c:v>
                </c:pt>
              </c:strCache>
            </c:strRef>
          </c:cat>
          <c:val>
            <c:numRef>
              <c:f>Sheet1!$D$2:$D$14</c:f>
              <c:numCache>
                <c:formatCode>General</c:formatCode>
                <c:ptCount val="13"/>
                <c:pt idx="0">
                  <c:v>0</c:v>
                </c:pt>
                <c:pt idx="1">
                  <c:v>7</c:v>
                </c:pt>
                <c:pt idx="2">
                  <c:v>31</c:v>
                </c:pt>
                <c:pt idx="3">
                  <c:v>32</c:v>
                </c:pt>
                <c:pt idx="4">
                  <c:v>23</c:v>
                </c:pt>
                <c:pt idx="5">
                  <c:v>33</c:v>
                </c:pt>
                <c:pt idx="6">
                  <c:v>40</c:v>
                </c:pt>
                <c:pt idx="7">
                  <c:v>39</c:v>
                </c:pt>
                <c:pt idx="8">
                  <c:v>43</c:v>
                </c:pt>
                <c:pt idx="9">
                  <c:v>22</c:v>
                </c:pt>
                <c:pt idx="10">
                  <c:v>22</c:v>
                </c:pt>
                <c:pt idx="11">
                  <c:v>20</c:v>
                </c:pt>
                <c:pt idx="12">
                  <c:v>18</c:v>
                </c:pt>
              </c:numCache>
            </c:numRef>
          </c:val>
          <c:extLst>
            <c:ext xmlns:c16="http://schemas.microsoft.com/office/drawing/2014/chart" uri="{C3380CC4-5D6E-409C-BE32-E72D297353CC}">
              <c16:uniqueId val="{00000002-FC85-4A6D-80D1-2A8B6ACAB40B}"/>
            </c:ext>
          </c:extLst>
        </c:ser>
        <c:dLbls>
          <c:dLblPos val="ctr"/>
          <c:showLegendKey val="0"/>
          <c:showVal val="1"/>
          <c:showCatName val="0"/>
          <c:showSerName val="0"/>
          <c:showPercent val="0"/>
          <c:showBubbleSize val="0"/>
        </c:dLbls>
        <c:gapWidth val="55"/>
        <c:overlap val="100"/>
        <c:axId val="1317627664"/>
        <c:axId val="1317611344"/>
      </c:barChart>
      <c:catAx>
        <c:axId val="131762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317611344"/>
        <c:crosses val="autoZero"/>
        <c:auto val="1"/>
        <c:lblAlgn val="ctr"/>
        <c:lblOffset val="100"/>
        <c:noMultiLvlLbl val="0"/>
      </c:catAx>
      <c:valAx>
        <c:axId val="1317611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7627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EBF2E3-F9BB-AB3F-21D1-81F40B8C0F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FDB8AF4-8593-53C5-A90F-F6ED2EA465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36277F-429B-44DB-B983-AE7D589F39AA}" type="datetimeFigureOut">
              <a:rPr lang="en-US" smtClean="0"/>
              <a:t>9/19/2025</a:t>
            </a:fld>
            <a:endParaRPr lang="en-US"/>
          </a:p>
        </p:txBody>
      </p:sp>
      <p:sp>
        <p:nvSpPr>
          <p:cNvPr id="4" name="Footer Placeholder 3">
            <a:extLst>
              <a:ext uri="{FF2B5EF4-FFF2-40B4-BE49-F238E27FC236}">
                <a16:creationId xmlns:a16="http://schemas.microsoft.com/office/drawing/2014/main" id="{2BFBE8FB-E3DF-9F4C-6DA5-4378E6CD6E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AD1AA1E-9289-49DF-128A-5A06051584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F77167-4AE8-44B4-BEF4-DA898572BB8D}" type="slidenum">
              <a:rPr lang="en-US" smtClean="0"/>
              <a:t>‹#›</a:t>
            </a:fld>
            <a:endParaRPr lang="en-US"/>
          </a:p>
        </p:txBody>
      </p:sp>
    </p:spTree>
    <p:extLst>
      <p:ext uri="{BB962C8B-B14F-4D97-AF65-F5344CB8AC3E}">
        <p14:creationId xmlns:p14="http://schemas.microsoft.com/office/powerpoint/2010/main" val="3016149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D24014-4987-4CD2-A31D-5D914475013E}" type="datetimeFigureOut">
              <a:rPr lang="en-US" smtClean="0"/>
              <a:t>9/19/2025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FFBABC-BC8D-452E-84DA-F1E06C758D56}" type="slidenum">
              <a:rPr lang="en-US" smtClean="0"/>
              <a:t>‹#›</a:t>
            </a:fld>
            <a:endParaRPr lang="en-US"/>
          </a:p>
        </p:txBody>
      </p:sp>
    </p:spTree>
    <p:extLst>
      <p:ext uri="{BB962C8B-B14F-4D97-AF65-F5344CB8AC3E}">
        <p14:creationId xmlns:p14="http://schemas.microsoft.com/office/powerpoint/2010/main" val="706953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eedar.education.ufl.edu/wp-content/uploads/2020/12/Assessment-Practices-Within-a-Multi-Tiered-System-of-Supports-2.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dn.prod.website-files.com/5d3725188825e071f1670246/5eb435206705b2123f3c6b82_Universal%20Screening%202019%20RDQ%20Brief2.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ese.mo.gov/media/pdf/oeq-ed-principalstandard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dese.mo.gov/media/pdf/oeq-ed-superintendentstandard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ese.mo.gov/educator-quality/educator-preparation/media/pdf/teacher-standard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moedu-sail.org/wp-content/uploads/2023/09/DCI-MTSS-District-Level-Implementation-Practice-Profile-June-2023-1.docx"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oi.org/10.1111/j.1750-8606.2008.00072.x"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moedu-sail.org/wp-content/uploads/2024/12/DCI-MTSS-Roadmap-2024-25.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doi.org/10.1598/RRQ.41.1.4"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doi.org/10.1080/02796015.2006.1208798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ceedar.education.ufl.edu/wp-content/uploads/2020/12/Assessment-Practices-Within-a-Multi-Tiered-System-of-Supports-2.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mtss4success.org/"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intensiveintervention.org/" TargetMode="External"/><Relationship Id="rId5" Type="http://schemas.openxmlformats.org/officeDocument/2006/relationships/hyperlink" Target="https://psycnet.apa.org/doi/10.1016/j.jsp.2006.05.005" TargetMode="External"/><Relationship Id="rId4" Type="http://schemas.openxmlformats.org/officeDocument/2006/relationships/hyperlink" Target="https://fcrr.org/"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iris.peabody.vanderbilt.edu/module/rti02/cresource/q2/p02/"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iris.peabody.vanderbilt.edu/module/rti02/cresource/q2/p02/"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iris.peabody.vanderbilt.edu/module/rti02/cresource/q2/p02/"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iris.peabody.vanderbilt.edu/module/rti02/cresource/q2/p02/"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iris.peabody.vanderbilt.edu/module/rti02/cresource/q2/p02/"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intensiveintervention.org/resource/academic-screening-tools-chart"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charts.intensiveintervention.org/ascreening?_gl=1*y88pit*_ga*MTU0MzQwMjQwMi4xNzM1Njg2MTA4*_ga_8HTR3VBRFZ*MTczNTY4NjEwNy4xLjAuMTczNTY4NjEwNy4wLjAuMA" TargetMode="External"/><Relationship Id="rId7" Type="http://schemas.openxmlformats.org/officeDocument/2006/relationships/hyperlink" Target="https://charts.intensiveintervention.org/bscreening?_gl=18qeo5r_gaMTU0MzQwMjQwMi4xNzM1Njg2MTA4_ga_8HTR3VBRFZ*MTczNTY4NjEwNy4xLjEuMTczNTY4NjE1OS4wLjAuMA"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intensiveintervention.org/resource/academic-screening-tools-chart" TargetMode="External"/><Relationship Id="rId5" Type="http://schemas.openxmlformats.org/officeDocument/2006/relationships/hyperlink" Target="https://ies.ed.gov/ncee/wwc/" TargetMode="External"/><Relationship Id="rId4" Type="http://schemas.openxmlformats.org/officeDocument/2006/relationships/hyperlink" Target="https://charts.intensiveintervention.org/bscreening?_gl=1*8qeo5r*_ga*MTU0MzQwMjQwMi4xNzM1Njg2MTA4*_ga_8HTR3VBRFZ*MTczNTY4NjEwNy4xLjEuMTczNTY4NjE1OS4wLjAuMA"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global-uploads.webflow.com/5d3725188825e071f1670246/5d8393cfa70460bf54f37f21_Screener%20Tools%20Table.pdf"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fcrr.org/sites/g/files/upcbnu2836/files/media/PDFs/Winter%202022%20Troester%20Raines%20and%20Marencin%20Final%20p21-25.pdf"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pbismissouri.org/courses/student-identification-process/" TargetMode="External"/><Relationship Id="rId2" Type="http://schemas.openxmlformats.org/officeDocument/2006/relationships/slide" Target="../slides/slide55.xml"/><Relationship Id="rId1" Type="http://schemas.openxmlformats.org/officeDocument/2006/relationships/notesMaster" Target="../notesMasters/notesMaster1.xml"/><Relationship Id="rId5" Type="http://schemas.openxmlformats.org/officeDocument/2006/relationships/hyperlink" Target="https://pbismissouri.org/wp-content/uploads/2018/08/Tier-3-2018_Ch.-4.pdf" TargetMode="External"/><Relationship Id="rId4" Type="http://schemas.openxmlformats.org/officeDocument/2006/relationships/hyperlink" Target="https://pbismissouri.org/tier-3-overview/" TargetMode="Externa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pbismissouri.org/wp-content/uploads/2025/08/Base-Rate-Calculator.xlsx" TargetMode="External"/><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https://dpi.wi.gov/sites/default/files/imce/sspw/pdf/mental_health_screening_guide_web.pdf" TargetMode="Externa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pbismissouri.org/wp-content/uploads/2025/08/Base-Rate-Calculator.xlsx" TargetMode="External"/><Relationship Id="rId2" Type="http://schemas.openxmlformats.org/officeDocument/2006/relationships/slide" Target="../slides/slide62.xml"/><Relationship Id="rId1" Type="http://schemas.openxmlformats.org/officeDocument/2006/relationships/notesMaster" Target="../notesMasters/notesMaster1.xml"/><Relationship Id="rId4" Type="http://schemas.openxmlformats.org/officeDocument/2006/relationships/hyperlink" Target="https://dpi.wi.gov/sites/default/files/imce/sspw/pdf/mental_health_screening_guide_web.pdf" TargetMode="Externa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researchgate.net/publication/299437499"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intensiveintervention.org/"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zed.gov/sites/default/files/2015/12/MTSS%20Glossary%20of%20Terms%20Final%2012_7.pdf?id=56782c09aadebe1788b310dd" TargetMode="External"/><Relationship Id="rId7" Type="http://schemas.openxmlformats.org/officeDocument/2006/relationships/hyperlink" Target="https://www.ets.org/Media/Research/pdf/Cut_Scores_Primer.pdf"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nemtss.unl.edu/wp-content/uploads/2018/08/NeMTSS-Glossary-of-Terms.pdf" TargetMode="External"/><Relationship Id="rId5" Type="http://schemas.openxmlformats.org/officeDocument/2006/relationships/hyperlink" Target="https://iris.peabody.vanderbilt.edu/module/rti02/cresource/q2/p05/#content" TargetMode="External"/><Relationship Id="rId4" Type="http://schemas.openxmlformats.org/officeDocument/2006/relationships/hyperlink" Target="https://branchingminds.com/mtss-key-terms" TargetMode="Externa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8fef22f821_1_112: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8fef22f821_1_112:notes"/>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a:latin typeface="Calibri" panose="020F0502020204030204" pitchFamily="34" charset="0"/>
              <a:cs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89387113-2665-5C98-5E46-73AC59CF9426}"/>
            </a:ext>
          </a:extLst>
        </p:cNvPr>
        <p:cNvGrpSpPr/>
        <p:nvPr/>
      </p:nvGrpSpPr>
      <p:grpSpPr>
        <a:xfrm>
          <a:off x="0" y="0"/>
          <a:ext cx="0" cy="0"/>
          <a:chOff x="0" y="0"/>
          <a:chExt cx="0" cy="0"/>
        </a:xfrm>
      </p:grpSpPr>
      <p:sp>
        <p:nvSpPr>
          <p:cNvPr id="280" name="Google Shape;280;p55:notes">
            <a:extLst>
              <a:ext uri="{FF2B5EF4-FFF2-40B4-BE49-F238E27FC236}">
                <a16:creationId xmlns:a16="http://schemas.microsoft.com/office/drawing/2014/main" id="{B2DB40C3-D366-E87C-9198-3D2BCF8163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55:notes">
            <a:extLst>
              <a:ext uri="{FF2B5EF4-FFF2-40B4-BE49-F238E27FC236}">
                <a16:creationId xmlns:a16="http://schemas.microsoft.com/office/drawing/2014/main" id="{E4B8B47B-0D24-90E5-3D58-4CCC88D0F37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a:lnSpc>
                <a:spcPct val="100000"/>
              </a:lnSpc>
              <a:spcBef>
                <a:spcPts val="0"/>
              </a:spcBef>
              <a:spcAft>
                <a:spcPts val="0"/>
              </a:spcAft>
              <a:buSzPts val="1100"/>
              <a:buNone/>
            </a:pP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163697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a:extLst>
            <a:ext uri="{FF2B5EF4-FFF2-40B4-BE49-F238E27FC236}">
              <a16:creationId xmlns:a16="http://schemas.microsoft.com/office/drawing/2014/main" id="{368BD273-81FA-3A07-437F-811C8BB963C4}"/>
            </a:ext>
          </a:extLst>
        </p:cNvPr>
        <p:cNvGrpSpPr/>
        <p:nvPr/>
      </p:nvGrpSpPr>
      <p:grpSpPr>
        <a:xfrm>
          <a:off x="0" y="0"/>
          <a:ext cx="0" cy="0"/>
          <a:chOff x="0" y="0"/>
          <a:chExt cx="0" cy="0"/>
        </a:xfrm>
      </p:grpSpPr>
      <p:sp>
        <p:nvSpPr>
          <p:cNvPr id="849" name="Google Shape;849;g2fca96be22a_0_110:notes">
            <a:extLst>
              <a:ext uri="{FF2B5EF4-FFF2-40B4-BE49-F238E27FC236}">
                <a16:creationId xmlns:a16="http://schemas.microsoft.com/office/drawing/2014/main" id="{A71B9444-4E55-5B23-5930-C75C13BC9B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g2fca96be22a_0_110:notes">
            <a:extLst>
              <a:ext uri="{FF2B5EF4-FFF2-40B4-BE49-F238E27FC236}">
                <a16:creationId xmlns:a16="http://schemas.microsoft.com/office/drawing/2014/main" id="{7A7CD499-6EC3-2058-F74B-4ED992EAD2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b="1">
                <a:solidFill>
                  <a:schemeClr val="dk1"/>
                </a:solidFill>
                <a:latin typeface="+mn-lt"/>
                <a:cs typeface="Calibri" panose="020F0502020204030204" pitchFamily="34" charset="0"/>
              </a:rPr>
              <a:t>Notes</a:t>
            </a:r>
            <a:endParaRPr sz="1100" b="1">
              <a:solidFill>
                <a:schemeClr val="dk1"/>
              </a:solidFill>
              <a:latin typeface="+mn-lt"/>
              <a:cs typeface="Calibri" panose="020F0502020204030204" pitchFamily="34" charset="0"/>
            </a:endParaRPr>
          </a:p>
          <a:p>
            <a:pPr marL="171450" lvl="0" indent="-171450" algn="l" rtl="0">
              <a:lnSpc>
                <a:spcPct val="115000"/>
              </a:lnSpc>
              <a:spcBef>
                <a:spcPts val="0"/>
              </a:spcBef>
              <a:spcAft>
                <a:spcPts val="0"/>
              </a:spcAft>
              <a:buFont typeface="Arial" panose="020B0604020202020204" pitchFamily="34" charset="0"/>
              <a:buChar char="•"/>
            </a:pPr>
            <a:r>
              <a:rPr lang="en" sz="1100">
                <a:solidFill>
                  <a:schemeClr val="dk1"/>
                </a:solidFill>
                <a:latin typeface="+mn-lt"/>
                <a:cs typeface="Calibri" panose="020F0502020204030204" pitchFamily="34" charset="0"/>
              </a:rPr>
              <a:t>Include your contact information in case participants have follow-up questions or requests.</a:t>
            </a:r>
          </a:p>
          <a:p>
            <a:pPr marL="171450" lvl="0" indent="-171450" algn="l" rtl="0">
              <a:lnSpc>
                <a:spcPct val="115000"/>
              </a:lnSpc>
              <a:spcBef>
                <a:spcPts val="0"/>
              </a:spcBef>
              <a:spcAft>
                <a:spcPts val="0"/>
              </a:spcAft>
              <a:buFont typeface="Arial" panose="020B0604020202020204" pitchFamily="34" charset="0"/>
              <a:buChar char="•"/>
            </a:pPr>
            <a:r>
              <a:rPr lang="en" sz="1100">
                <a:solidFill>
                  <a:schemeClr val="dk1"/>
                </a:solidFill>
                <a:latin typeface="+mn-lt"/>
                <a:cs typeface="Calibri" panose="020F0502020204030204" pitchFamily="34" charset="0"/>
              </a:rPr>
              <a:t>Show the reference slides if appropriate.</a:t>
            </a:r>
            <a:endParaRPr sz="1100">
              <a:solidFill>
                <a:schemeClr val="dk1"/>
              </a:solidFill>
              <a:latin typeface="+mn-lt"/>
              <a:cs typeface="Calibri" panose="020F0502020204030204" pitchFamily="34" charset="0"/>
            </a:endParaRPr>
          </a:p>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176980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94b055ec3d_1_0: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294b055ec3d_1_0:notes"/>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t>The following slides are the references used in the development of this module. You can show these slides if you desire.</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a:extLst>
            <a:ext uri="{FF2B5EF4-FFF2-40B4-BE49-F238E27FC236}">
              <a16:creationId xmlns:a16="http://schemas.microsoft.com/office/drawing/2014/main" id="{4D4040D3-89A5-8576-55A9-CDA19B7F1165}"/>
            </a:ext>
          </a:extLst>
        </p:cNvPr>
        <p:cNvGrpSpPr/>
        <p:nvPr/>
      </p:nvGrpSpPr>
      <p:grpSpPr>
        <a:xfrm>
          <a:off x="0" y="0"/>
          <a:ext cx="0" cy="0"/>
          <a:chOff x="0" y="0"/>
          <a:chExt cx="0" cy="0"/>
        </a:xfrm>
      </p:grpSpPr>
      <p:sp>
        <p:nvSpPr>
          <p:cNvPr id="570" name="Google Shape;570;g294b055ec3d_1_10:notes">
            <a:extLst>
              <a:ext uri="{FF2B5EF4-FFF2-40B4-BE49-F238E27FC236}">
                <a16:creationId xmlns:a16="http://schemas.microsoft.com/office/drawing/2014/main" id="{D8BD5E03-5ACD-2110-1DE1-1D1861DE7CAC}"/>
              </a:ext>
            </a:extLst>
          </p:cNvPr>
          <p:cNvSpPr>
            <a:spLocks noGrp="1" noRot="1" noChangeAspect="1"/>
          </p:cNvSpPr>
          <p:nvPr>
            <p:ph type="sldImg" idx="2"/>
          </p:nvPr>
        </p:nvSpPr>
        <p:spPr>
          <a:xfrm>
            <a:off x="539750" y="677863"/>
            <a:ext cx="6024563"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294b055ec3d_1_10:notes">
            <a:extLst>
              <a:ext uri="{FF2B5EF4-FFF2-40B4-BE49-F238E27FC236}">
                <a16:creationId xmlns:a16="http://schemas.microsoft.com/office/drawing/2014/main" id="{51466C78-EDA1-DC1D-9EE5-3CA74B83F7FA}"/>
              </a:ext>
            </a:extLst>
          </p:cNvPr>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961267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a:extLst>
            <a:ext uri="{FF2B5EF4-FFF2-40B4-BE49-F238E27FC236}">
              <a16:creationId xmlns:a16="http://schemas.microsoft.com/office/drawing/2014/main" id="{2D63E71D-9036-E2FD-BAE5-6A06FC3E0392}"/>
            </a:ext>
          </a:extLst>
        </p:cNvPr>
        <p:cNvGrpSpPr/>
        <p:nvPr/>
      </p:nvGrpSpPr>
      <p:grpSpPr>
        <a:xfrm>
          <a:off x="0" y="0"/>
          <a:ext cx="0" cy="0"/>
          <a:chOff x="0" y="0"/>
          <a:chExt cx="0" cy="0"/>
        </a:xfrm>
      </p:grpSpPr>
      <p:sp>
        <p:nvSpPr>
          <p:cNvPr id="570" name="Google Shape;570;g294b055ec3d_1_10:notes">
            <a:extLst>
              <a:ext uri="{FF2B5EF4-FFF2-40B4-BE49-F238E27FC236}">
                <a16:creationId xmlns:a16="http://schemas.microsoft.com/office/drawing/2014/main" id="{69635E08-307F-4B99-24C0-37E515608A12}"/>
              </a:ext>
            </a:extLst>
          </p:cNvPr>
          <p:cNvSpPr>
            <a:spLocks noGrp="1" noRot="1" noChangeAspect="1"/>
          </p:cNvSpPr>
          <p:nvPr>
            <p:ph type="sldImg" idx="2"/>
          </p:nvPr>
        </p:nvSpPr>
        <p:spPr>
          <a:xfrm>
            <a:off x="539750" y="677863"/>
            <a:ext cx="6024563"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294b055ec3d_1_10:notes">
            <a:extLst>
              <a:ext uri="{FF2B5EF4-FFF2-40B4-BE49-F238E27FC236}">
                <a16:creationId xmlns:a16="http://schemas.microsoft.com/office/drawing/2014/main" id="{A1D2423C-4A0A-27F7-FEC6-F67C0A339CA0}"/>
              </a:ext>
            </a:extLst>
          </p:cNvPr>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886501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a:extLst>
            <a:ext uri="{FF2B5EF4-FFF2-40B4-BE49-F238E27FC236}">
              <a16:creationId xmlns:a16="http://schemas.microsoft.com/office/drawing/2014/main" id="{B34CE359-C563-F88D-CE6E-25518F22150E}"/>
            </a:ext>
          </a:extLst>
        </p:cNvPr>
        <p:cNvGrpSpPr/>
        <p:nvPr/>
      </p:nvGrpSpPr>
      <p:grpSpPr>
        <a:xfrm>
          <a:off x="0" y="0"/>
          <a:ext cx="0" cy="0"/>
          <a:chOff x="0" y="0"/>
          <a:chExt cx="0" cy="0"/>
        </a:xfrm>
      </p:grpSpPr>
      <p:sp>
        <p:nvSpPr>
          <p:cNvPr id="570" name="Google Shape;570;g294b055ec3d_1_10:notes">
            <a:extLst>
              <a:ext uri="{FF2B5EF4-FFF2-40B4-BE49-F238E27FC236}">
                <a16:creationId xmlns:a16="http://schemas.microsoft.com/office/drawing/2014/main" id="{4EB48A8D-7C35-28BC-9FB1-8567E79BDBCE}"/>
              </a:ext>
            </a:extLst>
          </p:cNvPr>
          <p:cNvSpPr>
            <a:spLocks noGrp="1" noRot="1" noChangeAspect="1"/>
          </p:cNvSpPr>
          <p:nvPr>
            <p:ph type="sldImg" idx="2"/>
          </p:nvPr>
        </p:nvSpPr>
        <p:spPr>
          <a:xfrm>
            <a:off x="539750" y="677863"/>
            <a:ext cx="6024563"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294b055ec3d_1_10:notes">
            <a:extLst>
              <a:ext uri="{FF2B5EF4-FFF2-40B4-BE49-F238E27FC236}">
                <a16:creationId xmlns:a16="http://schemas.microsoft.com/office/drawing/2014/main" id="{56ED84FA-5AEF-4D5D-6E2C-9B2A297930F1}"/>
              </a:ext>
            </a:extLst>
          </p:cNvPr>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635935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a:extLst>
            <a:ext uri="{FF2B5EF4-FFF2-40B4-BE49-F238E27FC236}">
              <a16:creationId xmlns:a16="http://schemas.microsoft.com/office/drawing/2014/main" id="{2C02730E-1D44-7FA5-1032-C5335C8225DA}"/>
            </a:ext>
          </a:extLst>
        </p:cNvPr>
        <p:cNvGrpSpPr/>
        <p:nvPr/>
      </p:nvGrpSpPr>
      <p:grpSpPr>
        <a:xfrm>
          <a:off x="0" y="0"/>
          <a:ext cx="0" cy="0"/>
          <a:chOff x="0" y="0"/>
          <a:chExt cx="0" cy="0"/>
        </a:xfrm>
      </p:grpSpPr>
      <p:sp>
        <p:nvSpPr>
          <p:cNvPr id="570" name="Google Shape;570;g294b055ec3d_1_10:notes">
            <a:extLst>
              <a:ext uri="{FF2B5EF4-FFF2-40B4-BE49-F238E27FC236}">
                <a16:creationId xmlns:a16="http://schemas.microsoft.com/office/drawing/2014/main" id="{C8637485-A312-4507-3BF9-F731EC941853}"/>
              </a:ext>
            </a:extLst>
          </p:cNvPr>
          <p:cNvSpPr>
            <a:spLocks noGrp="1" noRot="1" noChangeAspect="1"/>
          </p:cNvSpPr>
          <p:nvPr>
            <p:ph type="sldImg" idx="2"/>
          </p:nvPr>
        </p:nvSpPr>
        <p:spPr>
          <a:xfrm>
            <a:off x="539750" y="677863"/>
            <a:ext cx="6024563"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294b055ec3d_1_10:notes">
            <a:extLst>
              <a:ext uri="{FF2B5EF4-FFF2-40B4-BE49-F238E27FC236}">
                <a16:creationId xmlns:a16="http://schemas.microsoft.com/office/drawing/2014/main" id="{33B9388B-963F-A610-0742-DE1BA1CC0E52}"/>
              </a:ext>
            </a:extLst>
          </p:cNvPr>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243673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a:extLst>
            <a:ext uri="{FF2B5EF4-FFF2-40B4-BE49-F238E27FC236}">
              <a16:creationId xmlns:a16="http://schemas.microsoft.com/office/drawing/2014/main" id="{60ACD988-7370-4421-36B6-C2C8E9EBA97F}"/>
            </a:ext>
          </a:extLst>
        </p:cNvPr>
        <p:cNvGrpSpPr/>
        <p:nvPr/>
      </p:nvGrpSpPr>
      <p:grpSpPr>
        <a:xfrm>
          <a:off x="0" y="0"/>
          <a:ext cx="0" cy="0"/>
          <a:chOff x="0" y="0"/>
          <a:chExt cx="0" cy="0"/>
        </a:xfrm>
      </p:grpSpPr>
      <p:sp>
        <p:nvSpPr>
          <p:cNvPr id="570" name="Google Shape;570;g294b055ec3d_1_10:notes">
            <a:extLst>
              <a:ext uri="{FF2B5EF4-FFF2-40B4-BE49-F238E27FC236}">
                <a16:creationId xmlns:a16="http://schemas.microsoft.com/office/drawing/2014/main" id="{D48280A7-BEF4-CDD1-0C63-DC631D2889C0}"/>
              </a:ext>
            </a:extLst>
          </p:cNvPr>
          <p:cNvSpPr>
            <a:spLocks noGrp="1" noRot="1" noChangeAspect="1"/>
          </p:cNvSpPr>
          <p:nvPr>
            <p:ph type="sldImg" idx="2"/>
          </p:nvPr>
        </p:nvSpPr>
        <p:spPr>
          <a:xfrm>
            <a:off x="539750" y="677863"/>
            <a:ext cx="6024563"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294b055ec3d_1_10:notes">
            <a:extLst>
              <a:ext uri="{FF2B5EF4-FFF2-40B4-BE49-F238E27FC236}">
                <a16:creationId xmlns:a16="http://schemas.microsoft.com/office/drawing/2014/main" id="{E8EA5A29-BD39-4CB5-B76D-CBEFEDD8636C}"/>
              </a:ext>
            </a:extLst>
          </p:cNvPr>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602953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a:extLst>
            <a:ext uri="{FF2B5EF4-FFF2-40B4-BE49-F238E27FC236}">
              <a16:creationId xmlns:a16="http://schemas.microsoft.com/office/drawing/2014/main" id="{8E5403E6-32E8-E24A-D85E-2DB114EEF024}"/>
            </a:ext>
          </a:extLst>
        </p:cNvPr>
        <p:cNvGrpSpPr/>
        <p:nvPr/>
      </p:nvGrpSpPr>
      <p:grpSpPr>
        <a:xfrm>
          <a:off x="0" y="0"/>
          <a:ext cx="0" cy="0"/>
          <a:chOff x="0" y="0"/>
          <a:chExt cx="0" cy="0"/>
        </a:xfrm>
      </p:grpSpPr>
      <p:sp>
        <p:nvSpPr>
          <p:cNvPr id="570" name="Google Shape;570;g294b055ec3d_1_10:notes">
            <a:extLst>
              <a:ext uri="{FF2B5EF4-FFF2-40B4-BE49-F238E27FC236}">
                <a16:creationId xmlns:a16="http://schemas.microsoft.com/office/drawing/2014/main" id="{718FEF37-F88A-5958-5CC6-851421A0CAE7}"/>
              </a:ext>
            </a:extLst>
          </p:cNvPr>
          <p:cNvSpPr>
            <a:spLocks noGrp="1" noRot="1" noChangeAspect="1"/>
          </p:cNvSpPr>
          <p:nvPr>
            <p:ph type="sldImg" idx="2"/>
          </p:nvPr>
        </p:nvSpPr>
        <p:spPr>
          <a:xfrm>
            <a:off x="539750" y="677863"/>
            <a:ext cx="6024563"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294b055ec3d_1_10:notes">
            <a:extLst>
              <a:ext uri="{FF2B5EF4-FFF2-40B4-BE49-F238E27FC236}">
                <a16:creationId xmlns:a16="http://schemas.microsoft.com/office/drawing/2014/main" id="{B1A75994-E25E-5516-8428-331551FBAA56}"/>
              </a:ext>
            </a:extLst>
          </p:cNvPr>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Page ok</a:t>
            </a:r>
            <a:endParaRPr/>
          </a:p>
        </p:txBody>
      </p:sp>
    </p:spTree>
    <p:extLst>
      <p:ext uri="{BB962C8B-B14F-4D97-AF65-F5344CB8AC3E}">
        <p14:creationId xmlns:p14="http://schemas.microsoft.com/office/powerpoint/2010/main" val="3456771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E34AD898-A715-CD3A-85DB-9D7F5280E547}"/>
            </a:ext>
          </a:extLst>
        </p:cNvPr>
        <p:cNvGrpSpPr/>
        <p:nvPr/>
      </p:nvGrpSpPr>
      <p:grpSpPr>
        <a:xfrm>
          <a:off x="0" y="0"/>
          <a:ext cx="0" cy="0"/>
          <a:chOff x="0" y="0"/>
          <a:chExt cx="0" cy="0"/>
        </a:xfrm>
      </p:grpSpPr>
      <p:sp>
        <p:nvSpPr>
          <p:cNvPr id="280" name="Google Shape;280;p55:notes">
            <a:extLst>
              <a:ext uri="{FF2B5EF4-FFF2-40B4-BE49-F238E27FC236}">
                <a16:creationId xmlns:a16="http://schemas.microsoft.com/office/drawing/2014/main" id="{164CA4D8-74A1-2EA6-6910-67B52ABFD6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55:notes">
            <a:extLst>
              <a:ext uri="{FF2B5EF4-FFF2-40B4-BE49-F238E27FC236}">
                <a16:creationId xmlns:a16="http://schemas.microsoft.com/office/drawing/2014/main" id="{4009B2E8-2E61-6A29-5D72-34F1806B41E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a:lnSpc>
                <a:spcPct val="100000"/>
              </a:lnSpc>
              <a:spcBef>
                <a:spcPts val="0"/>
              </a:spcBef>
              <a:spcAft>
                <a:spcPts val="0"/>
              </a:spcAft>
              <a:buSzPts val="1100"/>
              <a:buNone/>
            </a:pP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8461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a:extLst>
            <a:ext uri="{FF2B5EF4-FFF2-40B4-BE49-F238E27FC236}">
              <a16:creationId xmlns:a16="http://schemas.microsoft.com/office/drawing/2014/main" id="{AE232516-D9C0-B93E-8643-250CC0F9B10F}"/>
            </a:ext>
          </a:extLst>
        </p:cNvPr>
        <p:cNvGrpSpPr/>
        <p:nvPr/>
      </p:nvGrpSpPr>
      <p:grpSpPr>
        <a:xfrm>
          <a:off x="0" y="0"/>
          <a:ext cx="0" cy="0"/>
          <a:chOff x="0" y="0"/>
          <a:chExt cx="0" cy="0"/>
        </a:xfrm>
      </p:grpSpPr>
      <p:sp>
        <p:nvSpPr>
          <p:cNvPr id="273" name="Google Shape;273;p53:notes">
            <a:extLst>
              <a:ext uri="{FF2B5EF4-FFF2-40B4-BE49-F238E27FC236}">
                <a16:creationId xmlns:a16="http://schemas.microsoft.com/office/drawing/2014/main" id="{19F6C73B-1FA5-0825-4461-13DE13F525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53:notes">
            <a:extLst>
              <a:ext uri="{FF2B5EF4-FFF2-40B4-BE49-F238E27FC236}">
                <a16:creationId xmlns:a16="http://schemas.microsoft.com/office/drawing/2014/main" id="{8231B559-E491-4E33-490A-D83B4B3386E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mn-lt"/>
                <a:ea typeface="Calibri"/>
                <a:cs typeface="Calibri"/>
                <a:sym typeface="Calibri"/>
              </a:rPr>
              <a:t>Link to Pre-Training Pre-Read </a:t>
            </a:r>
            <a:endParaRPr lang="en-US" sz="1200" b="1">
              <a:solidFill>
                <a:schemeClr val="dk1"/>
              </a:solidFill>
              <a:latin typeface="+mn-lt"/>
              <a:ea typeface="Calibri"/>
              <a:cs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200" i="1">
                <a:solidFill>
                  <a:schemeClr val="dk1"/>
                </a:solidFill>
                <a:latin typeface="+mn-lt"/>
              </a:rPr>
              <a:t>Assessment Practices Within a Multi-tiered System of Supports, </a:t>
            </a:r>
            <a:r>
              <a:rPr lang="en-US" sz="1200" i="0">
                <a:solidFill>
                  <a:schemeClr val="dk1"/>
                </a:solidFill>
                <a:latin typeface="+mn-lt"/>
              </a:rPr>
              <a:t>section on </a:t>
            </a:r>
            <a:r>
              <a:rPr lang="en-US" sz="1200" i="1">
                <a:solidFill>
                  <a:schemeClr val="dk1"/>
                </a:solidFill>
                <a:latin typeface="+mn-lt"/>
              </a:rPr>
              <a:t>Foundations of MTSS Assessment</a:t>
            </a:r>
            <a:r>
              <a:rPr lang="en-US" sz="1200" i="0">
                <a:solidFill>
                  <a:schemeClr val="dk1"/>
                </a:solidFill>
                <a:latin typeface="+mn-lt"/>
              </a:rPr>
              <a:t>, pages 8-12</a:t>
            </a:r>
            <a:endParaRPr lang="en-US" sz="1200" b="1" i="0">
              <a:solidFill>
                <a:schemeClr val="dk1"/>
              </a:solidFill>
              <a:latin typeface="+mn-lt"/>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200" u="sng">
                <a:latin typeface="+mn-lt"/>
                <a:hlinkClick r:id="rId3">
                  <a:extLst>
                    <a:ext uri="{A12FA001-AC4F-418D-AE19-62706E023703}">
                      <ahyp:hlinkClr xmlns:ahyp="http://schemas.microsoft.com/office/drawing/2018/hyperlinkcolor" val="tx"/>
                    </a:ext>
                  </a:extLst>
                </a:hlinkClick>
              </a:rPr>
              <a:t>https://ceedar.education.ufl.edu/wp-content/uploads/2020/12/Assessment-Practices-Within-a-Multi-Tiered-System-of-Supports-2.pdf</a:t>
            </a:r>
            <a:r>
              <a:rPr lang="en-US" sz="1200" u="sng">
                <a:latin typeface="+mn-lt"/>
              </a:rPr>
              <a:t>#page=8</a:t>
            </a:r>
          </a:p>
          <a:p>
            <a:pPr marL="0" lvl="0" indent="0" algn="l" rtl="0">
              <a:lnSpc>
                <a:spcPct val="115000"/>
              </a:lnSpc>
              <a:spcBef>
                <a:spcPts val="0"/>
              </a:spcBef>
              <a:spcAft>
                <a:spcPts val="0"/>
              </a:spcAft>
              <a:buClr>
                <a:schemeClr val="dk1"/>
              </a:buClr>
              <a:buSzPts val="1100"/>
              <a:buFont typeface="Arial"/>
              <a:buNone/>
            </a:pPr>
            <a:endParaRPr lang="en-US" sz="1200" b="1">
              <a:solidFill>
                <a:schemeClr val="dk1"/>
              </a:solidFill>
              <a:latin typeface="+mn-lt"/>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mn-lt"/>
                <a:ea typeface="Calibri"/>
                <a:cs typeface="Calibri"/>
                <a:sym typeface="Calibri"/>
              </a:rPr>
              <a:t>Notes</a:t>
            </a:r>
            <a:endParaRPr lang="en-US" sz="1200" b="1">
              <a:solidFill>
                <a:schemeClr val="dk1"/>
              </a:solidFill>
              <a:latin typeface="+mn-lt"/>
              <a:ea typeface="Calibri"/>
              <a:cs typeface="Calibri"/>
            </a:endParaRP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200">
                <a:solidFill>
                  <a:schemeClr val="dk1"/>
                </a:solidFill>
                <a:latin typeface="+mn-lt"/>
                <a:ea typeface="Calibri"/>
                <a:cs typeface="Calibri"/>
                <a:sym typeface="Calibri"/>
              </a:rPr>
              <a:t>The link to this information should be sent to participants prior to this session. They should read pages 8-12, </a:t>
            </a:r>
            <a:r>
              <a:rPr lang="en-US" sz="1200" i="1">
                <a:solidFill>
                  <a:schemeClr val="dk1"/>
                </a:solidFill>
                <a:latin typeface="+mn-lt"/>
                <a:ea typeface="Calibri"/>
                <a:cs typeface="Calibri"/>
                <a:sym typeface="Calibri"/>
              </a:rPr>
              <a:t>Foundations of MTSS Assessment.</a:t>
            </a:r>
            <a:endParaRPr lang="en-US" sz="1200" i="1">
              <a:solidFill>
                <a:schemeClr val="dk1"/>
              </a:solidFill>
              <a:latin typeface="+mn-lt"/>
              <a:ea typeface="Calibri"/>
              <a:cs typeface="Calibri"/>
            </a:endParaRP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200">
                <a:solidFill>
                  <a:schemeClr val="dk1"/>
                </a:solidFill>
                <a:latin typeface="+mn-lt"/>
                <a:ea typeface="Calibri"/>
                <a:cs typeface="Calibri"/>
                <a:sym typeface="Calibri"/>
              </a:rPr>
              <a:t>Make sure to include the follow-up activity at the beginning of the training to review and provide opportunity to debrief.</a:t>
            </a:r>
            <a:endParaRPr lang="en-US" sz="1200">
              <a:solidFill>
                <a:schemeClr val="dk1"/>
              </a:solidFill>
              <a:latin typeface="+mn-lt"/>
              <a:ea typeface="Calibri"/>
              <a:cs typeface="Calibri"/>
            </a:endParaRPr>
          </a:p>
          <a:p>
            <a:pPr marL="0" lvl="0" indent="0" algn="l" rtl="0">
              <a:lnSpc>
                <a:spcPct val="115000"/>
              </a:lnSpc>
              <a:spcBef>
                <a:spcPts val="0"/>
              </a:spcBef>
              <a:spcAft>
                <a:spcPts val="0"/>
              </a:spcAft>
              <a:buClr>
                <a:schemeClr val="dk1"/>
              </a:buClr>
              <a:buSzPts val="1100"/>
              <a:buFont typeface="Arial"/>
              <a:buNone/>
            </a:pPr>
            <a:endParaRPr lang="en-US" sz="1200" b="1">
              <a:solidFill>
                <a:schemeClr val="dk1"/>
              </a:solidFill>
              <a:latin typeface="+mn-lt"/>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200" b="1">
                <a:solidFill>
                  <a:schemeClr val="dk1"/>
                </a:solidFill>
                <a:latin typeface="+mn-lt"/>
              </a:rPr>
              <a:t>O</a:t>
            </a:r>
            <a:r>
              <a:rPr lang="en-US" sz="1200" b="1">
                <a:latin typeface="+mn-lt"/>
              </a:rPr>
              <a:t>ptional article</a:t>
            </a:r>
          </a:p>
          <a:p>
            <a:pPr marL="171450" indent="-171450">
              <a:lnSpc>
                <a:spcPct val="115000"/>
              </a:lnSpc>
              <a:buClr>
                <a:schemeClr val="dk1"/>
              </a:buClr>
              <a:buSzPts val="1100"/>
              <a:buFont typeface="Arial" panose="020B0604020202020204" pitchFamily="34" charset="0"/>
              <a:buChar char="•"/>
            </a:pPr>
            <a:r>
              <a:rPr lang="en-US" sz="1200" u="none">
                <a:latin typeface="+mn-lt"/>
              </a:rPr>
              <a:t>Lane, K. L., Powers, L., Oakes, W. P., Buckman, M. M., Sherod, R. L., &amp; Lane, K. S. (2020). </a:t>
            </a:r>
            <a:r>
              <a:rPr lang="en-US" sz="1200" i="1" u="none">
                <a:latin typeface="+mn-lt"/>
              </a:rPr>
              <a:t>Universal screening – systematic screening to shape instruction: Lessons learned and practicalities</a:t>
            </a:r>
            <a:r>
              <a:rPr lang="en-US" i="1"/>
              <a:t>.</a:t>
            </a:r>
            <a:r>
              <a:rPr lang="en-US" sz="1200" i="1" u="none">
                <a:latin typeface="+mn-lt"/>
              </a:rPr>
              <a:t> </a:t>
            </a:r>
            <a:r>
              <a:rPr lang="en-US" sz="1200" u="none">
                <a:latin typeface="+mn-lt"/>
                <a:hlinkClick r:id="rId4">
                  <a:extLst>
                    <a:ext uri="{A12FA001-AC4F-418D-AE19-62706E023703}">
                      <ahyp:hlinkClr xmlns:ahyp="http://schemas.microsoft.com/office/drawing/2018/hyperlinkcolor" val="tx"/>
                    </a:ext>
                  </a:extLst>
                </a:hlinkClick>
              </a:rPr>
              <a:t>https://cdn.prod.website-files.com/5d3725188825e071f1670246/5eb435206705b2123f3c6b82_Universal%20Screening%202019%20RDQ%20Brief2.pdf</a:t>
            </a:r>
            <a:r>
              <a:rPr lang="en-US" sz="1200" u="none">
                <a:latin typeface="+mn-lt"/>
              </a:rPr>
              <a:t>  </a:t>
            </a:r>
            <a:r>
              <a:rPr lang="en-US"/>
              <a:t> </a:t>
            </a:r>
            <a:endParaRPr lang="en-US" sz="1200" u="none">
              <a:latin typeface="+mn-lt"/>
            </a:endParaRPr>
          </a:p>
          <a:p>
            <a:pPr marL="0" lvl="0" indent="0" algn="l" rtl="0">
              <a:lnSpc>
                <a:spcPct val="115000"/>
              </a:lnSpc>
              <a:spcBef>
                <a:spcPts val="0"/>
              </a:spcBef>
              <a:spcAft>
                <a:spcPts val="0"/>
              </a:spcAft>
              <a:buClr>
                <a:schemeClr val="dk1"/>
              </a:buClr>
              <a:buSzPts val="1100"/>
              <a:buFont typeface="Arial"/>
              <a:buNone/>
            </a:pPr>
            <a:endParaRPr lang="en-US" sz="1200" b="1">
              <a:latin typeface="+mn-lt"/>
              <a:ea typeface="Calibri"/>
              <a:cs typeface="Calibri"/>
            </a:endParaRPr>
          </a:p>
          <a:p>
            <a:pPr marL="0" lvl="0" indent="0" algn="l" rtl="0">
              <a:lnSpc>
                <a:spcPct val="100000"/>
              </a:lnSpc>
              <a:spcBef>
                <a:spcPts val="0"/>
              </a:spcBef>
              <a:spcAft>
                <a:spcPts val="0"/>
              </a:spcAft>
              <a:buSzPts val="1100"/>
              <a:buNone/>
            </a:pPr>
            <a:r>
              <a:rPr lang="en-US" b="1">
                <a:solidFill>
                  <a:schemeClr val="dk1"/>
                </a:solidFill>
              </a:rPr>
              <a:t>Reference</a:t>
            </a:r>
            <a:endParaRPr lang="en-US">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a:buChar char="•"/>
            </a:pPr>
            <a:r>
              <a:rPr lang="en-US"/>
              <a:t>Bailey, T., Colpo, A., &amp; Foley, A. (2020). </a:t>
            </a:r>
            <a:r>
              <a:rPr lang="en-US" i="1"/>
              <a:t>Assessment practices within a multi-tiered system of supports.</a:t>
            </a:r>
            <a:r>
              <a:rPr lang="en-US"/>
              <a:t> National Center on Intensive Intervention; American Institutes for Research. </a:t>
            </a:r>
            <a:r>
              <a:rPr lang="en-US">
                <a:hlinkClick r:id="rId3">
                  <a:extLst>
                    <a:ext uri="{A12FA001-AC4F-418D-AE19-62706E023703}">
                      <ahyp:hlinkClr xmlns:ahyp="http://schemas.microsoft.com/office/drawing/2018/hyperlinkcolor" val="tx"/>
                    </a:ext>
                  </a:extLst>
                </a:hlinkClick>
              </a:rPr>
              <a:t>https://ceedar.education.ufl.edu/wp-content/uploads/2020/12/Assessment-Practices-Within-a-Multi-Tiered-System-of-Supports-2.pdf</a:t>
            </a:r>
            <a:r>
              <a:rPr lang="en-US"/>
              <a:t> </a:t>
            </a:r>
            <a:endParaRPr lang="en-US" sz="800" b="1">
              <a:solidFill>
                <a:schemeClr val="dk1"/>
              </a:solidFill>
              <a:latin typeface="Calibri"/>
              <a:ea typeface="Calibri"/>
              <a:cs typeface="Calibri"/>
              <a:sym typeface="Calibri"/>
            </a:endParaRPr>
          </a:p>
          <a:p>
            <a:pPr marL="190500" lvl="0" indent="0" algn="l" rtl="0">
              <a:lnSpc>
                <a:spcPct val="115000"/>
              </a:lnSpc>
              <a:spcBef>
                <a:spcPts val="0"/>
              </a:spcBef>
              <a:spcAft>
                <a:spcPts val="0"/>
              </a:spcAft>
              <a:buClr>
                <a:schemeClr val="dk1"/>
              </a:buClr>
              <a:buSzPts val="1100"/>
              <a:buFont typeface="Arial"/>
              <a:buNone/>
            </a:pPr>
            <a:endParaRPr lang="en-US" sz="800">
              <a:solidFill>
                <a:schemeClr val="dk1"/>
              </a:solidFill>
              <a:latin typeface="Calibri"/>
              <a:ea typeface="Calibri"/>
              <a:cs typeface="Calibri"/>
              <a:sym typeface="Calibri"/>
            </a:endParaRPr>
          </a:p>
        </p:txBody>
      </p:sp>
      <p:sp>
        <p:nvSpPr>
          <p:cNvPr id="275" name="Google Shape;275;p53:notes">
            <a:extLst>
              <a:ext uri="{FF2B5EF4-FFF2-40B4-BE49-F238E27FC236}">
                <a16:creationId xmlns:a16="http://schemas.microsoft.com/office/drawing/2014/main" id="{D806FF92-DF57-AB0C-18E3-B6E89DF29A3E}"/>
              </a:ext>
            </a:extLst>
          </p:cNvPr>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604238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8fef22f821_0_0: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8fef22f821_0_0:notes"/>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18D33-B457-7FB1-89AB-9D9F50EB9D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902FF1-304C-BE5F-F16A-233573604F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AB75A-D09A-5E33-D362-5150A89CEDE8}"/>
              </a:ext>
            </a:extLst>
          </p:cNvPr>
          <p:cNvSpPr>
            <a:spLocks noGrp="1"/>
          </p:cNvSpPr>
          <p:nvPr>
            <p:ph type="body" idx="1"/>
          </p:nvPr>
        </p:nvSpPr>
        <p:spPr/>
        <p:txBody>
          <a:bodyPr/>
          <a:lstStyle/>
          <a:p>
            <a:pPr marL="0" indent="0">
              <a:buSzPts val="300"/>
            </a:pPr>
            <a:r>
              <a:rPr lang="en-US" sz="2800"/>
              <a:t>Give a special thanks to all contributors to the development and revision of this Professional Learning Module.</a:t>
            </a:r>
          </a:p>
          <a:p>
            <a:endParaRPr lang="en-US"/>
          </a:p>
        </p:txBody>
      </p:sp>
      <p:sp>
        <p:nvSpPr>
          <p:cNvPr id="4" name="Slide Number Placeholder 3">
            <a:extLst>
              <a:ext uri="{FF2B5EF4-FFF2-40B4-BE49-F238E27FC236}">
                <a16:creationId xmlns:a16="http://schemas.microsoft.com/office/drawing/2014/main" id="{1445D621-7D08-163B-8445-6063CA7ABF5F}"/>
              </a:ext>
            </a:extLst>
          </p:cNvPr>
          <p:cNvSpPr>
            <a:spLocks noGrp="1"/>
          </p:cNvSpPr>
          <p:nvPr>
            <p:ph type="sldNum" sz="quarter" idx="5"/>
          </p:nvPr>
        </p:nvSpPr>
        <p:spPr/>
        <p:txBody>
          <a:bodyPr/>
          <a:lstStyle/>
          <a:p>
            <a:fld id="{FA7FD7A5-9943-401E-A49C-2C5B15F7741C}" type="slidenum">
              <a:rPr lang="en-US" smtClean="0"/>
              <a:t>14</a:t>
            </a:fld>
            <a:endParaRPr lang="en-US"/>
          </a:p>
        </p:txBody>
      </p:sp>
    </p:spTree>
    <p:extLst>
      <p:ext uri="{BB962C8B-B14F-4D97-AF65-F5344CB8AC3E}">
        <p14:creationId xmlns:p14="http://schemas.microsoft.com/office/powerpoint/2010/main" val="3775038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b="1">
                <a:latin typeface="Calibri" panose="020F0502020204030204" pitchFamily="34" charset="0"/>
                <a:cs typeface="Calibri" panose="020F0502020204030204" pitchFamily="34" charset="0"/>
              </a:rPr>
              <a:t>Notes</a:t>
            </a:r>
            <a:endParaRPr b="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Font typeface="Arial" panose="020B0604020202020204" pitchFamily="34" charset="0"/>
              <a:buChar char="•"/>
            </a:pPr>
            <a:r>
              <a:rPr lang="en" b="0">
                <a:latin typeface="Calibri" panose="020F0502020204030204" pitchFamily="34" charset="0"/>
                <a:cs typeface="Calibri" panose="020F0502020204030204" pitchFamily="34" charset="0"/>
              </a:rPr>
              <a:t>Add presenter information to the slide and introduce yourself and other presenters. </a:t>
            </a:r>
          </a:p>
          <a:p>
            <a:pPr marL="171450" lvl="0" indent="-171450" algn="l" rtl="0">
              <a:lnSpc>
                <a:spcPct val="100000"/>
              </a:lnSpc>
              <a:spcBef>
                <a:spcPts val="0"/>
              </a:spcBef>
              <a:spcAft>
                <a:spcPts val="0"/>
              </a:spcAft>
              <a:buFont typeface="Arial" panose="020B0604020202020204" pitchFamily="34" charset="0"/>
              <a:buChar char="•"/>
            </a:pPr>
            <a:r>
              <a:rPr lang="en" b="0">
                <a:latin typeface="Calibri" panose="020F0502020204030204" pitchFamily="34" charset="0"/>
                <a:cs typeface="Calibri" panose="020F0502020204030204" pitchFamily="34" charset="0"/>
              </a:rPr>
              <a:t>An icebreaker can be added here as a way for participants to introduce themselves if you would like.</a:t>
            </a:r>
            <a:endParaRPr lang="en-US">
              <a:latin typeface="Calibri" panose="020F0502020204030204" pitchFamily="34" charset="0"/>
              <a:cs typeface="Calibri" panose="020F0502020204030204" pitchFamily="34" charset="0"/>
            </a:endParaRPr>
          </a:p>
        </p:txBody>
      </p:sp>
      <p:sp>
        <p:nvSpPr>
          <p:cNvPr id="323" name="Google Shape;323;p7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300"/>
              <a:buFont typeface="Arial" panose="020B0604020202020204" pitchFamily="34" charset="0"/>
              <a:buNone/>
            </a:pPr>
            <a:r>
              <a:rPr lang="en-US" sz="2800" b="1">
                <a:latin typeface="Calibri" panose="020F0502020204030204" pitchFamily="34" charset="0"/>
                <a:cs typeface="Calibri" panose="020F0502020204030204" pitchFamily="34" charset="0"/>
                <a:sym typeface="Arial"/>
              </a:rPr>
              <a:t>Notes</a:t>
            </a:r>
          </a:p>
          <a:p>
            <a:pPr marL="171450" lvl="0" indent="-171450" algn="l" rtl="0">
              <a:lnSpc>
                <a:spcPct val="100000"/>
              </a:lnSpc>
              <a:spcBef>
                <a:spcPts val="0"/>
              </a:spcBef>
              <a:spcAft>
                <a:spcPts val="0"/>
              </a:spcAft>
              <a:buSzPts val="300"/>
              <a:buFont typeface="Arial" panose="020B0604020202020204" pitchFamily="34" charset="0"/>
              <a:buChar char="•"/>
            </a:pPr>
            <a:r>
              <a:rPr lang="en-US" sz="2800">
                <a:latin typeface="Calibri" panose="020F0502020204030204" pitchFamily="34" charset="0"/>
                <a:cs typeface="Calibri" panose="020F0502020204030204" pitchFamily="34" charset="0"/>
                <a:sym typeface="Arial"/>
              </a:rPr>
              <a:t>It is important to establish norms for training. Review the norms for this training, trainers are free to adjust this list of norms.</a:t>
            </a:r>
          </a:p>
          <a:p>
            <a:pPr marL="171450" lvl="0" indent="-171450" algn="l" rtl="0">
              <a:lnSpc>
                <a:spcPct val="100000"/>
              </a:lnSpc>
              <a:spcBef>
                <a:spcPts val="0"/>
              </a:spcBef>
              <a:spcAft>
                <a:spcPts val="0"/>
              </a:spcAft>
              <a:buSzPts val="300"/>
              <a:buFont typeface="Arial" panose="020B0604020202020204" pitchFamily="34" charset="0"/>
              <a:buChar char="•"/>
            </a:pPr>
            <a:r>
              <a:rPr lang="en-US" sz="2800">
                <a:latin typeface="Calibri" panose="020F0502020204030204" pitchFamily="34" charset="0"/>
                <a:cs typeface="Calibri" panose="020F0502020204030204" pitchFamily="34" charset="0"/>
                <a:sym typeface="Arial"/>
              </a:rPr>
              <a:t>Consider including a check mid-way through trainings to assess a norm or norms. </a:t>
            </a:r>
          </a:p>
          <a:p>
            <a:pPr marL="171450" lvl="0" indent="-171450" algn="l" rtl="0">
              <a:lnSpc>
                <a:spcPct val="100000"/>
              </a:lnSpc>
              <a:spcBef>
                <a:spcPts val="0"/>
              </a:spcBef>
              <a:spcAft>
                <a:spcPts val="0"/>
              </a:spcAft>
              <a:buSzPts val="300"/>
              <a:buFont typeface="Arial" panose="020B0604020202020204" pitchFamily="34" charset="0"/>
              <a:buChar char="•"/>
            </a:pPr>
            <a:r>
              <a:rPr lang="en-US" sz="2800">
                <a:latin typeface="Calibri" panose="020F0502020204030204" pitchFamily="34" charset="0"/>
                <a:cs typeface="Calibri" panose="020F0502020204030204" pitchFamily="34" charset="0"/>
                <a:sym typeface="Arial"/>
              </a:rPr>
              <a:t>The presenter may want to print norms as handouts, or on the agenda, so they are always present.</a:t>
            </a:r>
          </a:p>
          <a:p>
            <a:pPr marL="171450" lvl="0" indent="-171450" algn="l" rtl="0">
              <a:lnSpc>
                <a:spcPct val="100000"/>
              </a:lnSpc>
              <a:spcBef>
                <a:spcPts val="0"/>
              </a:spcBef>
              <a:spcAft>
                <a:spcPts val="0"/>
              </a:spcAft>
              <a:buSzPts val="300"/>
              <a:buFont typeface="Arial" panose="020B0604020202020204" pitchFamily="34" charset="0"/>
              <a:buChar char="•"/>
            </a:pPr>
            <a:r>
              <a:rPr lang="en-US" sz="2800">
                <a:latin typeface="Calibri" panose="020F0502020204030204" pitchFamily="34" charset="0"/>
                <a:cs typeface="Calibri" panose="020F0502020204030204" pitchFamily="34" charset="0"/>
                <a:sym typeface="Arial"/>
              </a:rPr>
              <a:t>Norms may be added to address specific school needs. Some schools already have established norms for all PD. In that case, adapt to their norms.</a:t>
            </a:r>
          </a:p>
          <a:p>
            <a:pPr marL="171450" lvl="0" indent="-171450" algn="l" rtl="0">
              <a:lnSpc>
                <a:spcPct val="100000"/>
              </a:lnSpc>
              <a:spcBef>
                <a:spcPts val="0"/>
              </a:spcBef>
              <a:spcAft>
                <a:spcPts val="0"/>
              </a:spcAft>
              <a:buSzPts val="300"/>
              <a:buFont typeface="Arial" panose="020B0604020202020204" pitchFamily="34" charset="0"/>
              <a:buChar char="•"/>
            </a:pPr>
            <a:r>
              <a:rPr lang="en-US" sz="2800">
                <a:latin typeface="Calibri" panose="020F0502020204030204" pitchFamily="34" charset="0"/>
                <a:cs typeface="Calibri" panose="020F0502020204030204" pitchFamily="34" charset="0"/>
                <a:sym typeface="Arial"/>
              </a:rPr>
              <a:t>Ask if there are any additions/adjustments that need to be made to the norms at this time.</a:t>
            </a:r>
            <a:endParaRPr lang="en-US" sz="280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A7FD7A5-9943-401E-A49C-2C5B15F7741C}" type="slidenum">
              <a:rPr lang="en-US" smtClean="0"/>
              <a:t>16</a:t>
            </a:fld>
            <a:endParaRPr lang="en-US"/>
          </a:p>
        </p:txBody>
      </p:sp>
    </p:spTree>
    <p:extLst>
      <p:ext uri="{BB962C8B-B14F-4D97-AF65-F5344CB8AC3E}">
        <p14:creationId xmlns:p14="http://schemas.microsoft.com/office/powerpoint/2010/main" val="2707998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4e1ad64302_0_8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4e1ad64302_0_8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a:t>Slide notes ok cb</a:t>
            </a:r>
          </a:p>
          <a:p>
            <a:pPr marL="0" lvl="0" indent="0" algn="l" rtl="0">
              <a:spcBef>
                <a:spcPts val="0"/>
              </a:spcBef>
              <a:spcAft>
                <a:spcPts val="0"/>
              </a:spcAft>
              <a:buNone/>
            </a:pPr>
            <a:r>
              <a:rPr lang="en" sz="2800" b="1"/>
              <a:t>Handout </a:t>
            </a:r>
          </a:p>
          <a:p>
            <a:pPr marL="0" lvl="0" indent="0" algn="l" rtl="0">
              <a:spcBef>
                <a:spcPts val="0"/>
              </a:spcBef>
              <a:spcAft>
                <a:spcPts val="0"/>
              </a:spcAft>
              <a:buNone/>
            </a:pPr>
            <a:r>
              <a:rPr lang="en" sz="2800" b="0"/>
              <a:t>USTI 1, </a:t>
            </a:r>
            <a:r>
              <a:rPr lang="en" sz="2800" b="0">
                <a:highlight>
                  <a:srgbClr val="FFFF00"/>
                </a:highlight>
              </a:rPr>
              <a:t>Universal Screening for Tiered Interventions Infographic</a:t>
            </a:r>
          </a:p>
          <a:p>
            <a:pPr marL="0" lvl="0" indent="0" algn="l" rtl="0">
              <a:spcBef>
                <a:spcPts val="0"/>
              </a:spcBef>
              <a:spcAft>
                <a:spcPts val="0"/>
              </a:spcAft>
              <a:buNone/>
            </a:pPr>
            <a:endParaRPr lang="en" sz="2800" b="1"/>
          </a:p>
          <a:p>
            <a:pPr marL="0" lvl="0" indent="0" algn="l" rtl="0">
              <a:spcBef>
                <a:spcPts val="0"/>
              </a:spcBef>
              <a:spcAft>
                <a:spcPts val="0"/>
              </a:spcAft>
              <a:buNone/>
            </a:pPr>
            <a:r>
              <a:rPr lang="en-US" sz="2800" b="1"/>
              <a:t>Notes</a:t>
            </a:r>
            <a:endParaRPr lang="en" sz="2800" b="1"/>
          </a:p>
          <a:p>
            <a:pPr marL="0" lvl="0" indent="0" algn="l" rtl="0">
              <a:spcBef>
                <a:spcPts val="0"/>
              </a:spcBef>
              <a:spcAft>
                <a:spcPts val="0"/>
              </a:spcAft>
              <a:buNone/>
            </a:pPr>
            <a:r>
              <a:rPr lang="en" sz="2800" b="0"/>
              <a:t>This infographic summarizes key content from this module. Briefly review the infographic with participants.</a:t>
            </a:r>
            <a:endParaRPr sz="2800" b="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8fef22f821_2_1124:notes"/>
          <p:cNvSpPr>
            <a:spLocks noGrp="1" noRot="1" noChangeAspect="1"/>
          </p:cNvSpPr>
          <p:nvPr>
            <p:ph type="sldImg" idx="2"/>
          </p:nvPr>
        </p:nvSpPr>
        <p:spPr>
          <a:xfrm>
            <a:off x="539750" y="677863"/>
            <a:ext cx="6024563"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8fef22f821_2_1124:notes"/>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800" b="1">
                <a:solidFill>
                  <a:schemeClr val="dk1"/>
                </a:solidFill>
                <a:latin typeface="+mn-lt"/>
                <a:ea typeface="Calibri"/>
                <a:cs typeface="Calibri"/>
                <a:sym typeface="Calibri"/>
              </a:rPr>
              <a:t>CB Notes ok</a:t>
            </a:r>
          </a:p>
          <a:p>
            <a:pPr marL="0" lvl="0" indent="0" algn="l" rtl="0">
              <a:lnSpc>
                <a:spcPct val="115000"/>
              </a:lnSpc>
              <a:spcBef>
                <a:spcPts val="0"/>
              </a:spcBef>
              <a:spcAft>
                <a:spcPts val="0"/>
              </a:spcAft>
              <a:buClr>
                <a:schemeClr val="dk1"/>
              </a:buClr>
              <a:buSzPts val="1100"/>
              <a:buFont typeface="Arial"/>
              <a:buNone/>
            </a:pPr>
            <a:r>
              <a:rPr lang="en" sz="2800" b="1">
                <a:solidFill>
                  <a:schemeClr val="dk1"/>
                </a:solidFill>
                <a:latin typeface="+mn-lt"/>
                <a:ea typeface="Calibri"/>
                <a:cs typeface="Calibri"/>
                <a:sym typeface="Calibri"/>
              </a:rPr>
              <a:t>Handout</a:t>
            </a:r>
          </a:p>
          <a:p>
            <a:pPr marL="0" lvl="0" indent="0" algn="l" rtl="0">
              <a:lnSpc>
                <a:spcPct val="115000"/>
              </a:lnSpc>
              <a:spcBef>
                <a:spcPts val="0"/>
              </a:spcBef>
              <a:spcAft>
                <a:spcPts val="0"/>
              </a:spcAft>
              <a:buClr>
                <a:schemeClr val="dk1"/>
              </a:buClr>
              <a:buSzPts val="1100"/>
              <a:buFont typeface="Arial"/>
              <a:buNone/>
            </a:pPr>
            <a:r>
              <a:rPr lang="en" sz="2800" b="0">
                <a:solidFill>
                  <a:schemeClr val="dk1"/>
                </a:solidFill>
                <a:latin typeface="+mn-lt"/>
                <a:ea typeface="Calibri"/>
                <a:cs typeface="Calibri"/>
                <a:sym typeface="Calibri"/>
              </a:rPr>
              <a:t>USTI 2, Universal Screening for Tiered Interventions Practice Profile</a:t>
            </a:r>
          </a:p>
          <a:p>
            <a:pPr marL="0" lvl="0" indent="0" algn="l" rtl="0">
              <a:lnSpc>
                <a:spcPct val="115000"/>
              </a:lnSpc>
              <a:spcBef>
                <a:spcPts val="0"/>
              </a:spcBef>
              <a:spcAft>
                <a:spcPts val="0"/>
              </a:spcAft>
              <a:buClr>
                <a:schemeClr val="dk1"/>
              </a:buClr>
              <a:buSzPts val="1100"/>
              <a:buFont typeface="Arial"/>
              <a:buNone/>
            </a:pPr>
            <a:endParaRPr sz="2800" b="1">
              <a:solidFill>
                <a:schemeClr val="dk1"/>
              </a:solidFill>
              <a:latin typeface="+mn-lt"/>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2800" b="1">
                <a:solidFill>
                  <a:schemeClr val="dk1"/>
                </a:solidFill>
                <a:latin typeface="+mn-lt"/>
                <a:ea typeface="Calibri"/>
                <a:cs typeface="Calibri"/>
                <a:sym typeface="Calibri"/>
              </a:rPr>
              <a:t>Notes</a:t>
            </a:r>
            <a:endParaRPr lang="en-US" sz="1200">
              <a:solidFill>
                <a:schemeClr val="dk1"/>
              </a:solidFill>
              <a:latin typeface="Calibri"/>
              <a:ea typeface="Calibri"/>
              <a:cs typeface="Calibri"/>
              <a:sym typeface="Calibri"/>
            </a:endParaRPr>
          </a:p>
          <a:p>
            <a:pPr marL="171450" lvl="0" indent="-171450" algn="l" rtl="0">
              <a:lnSpc>
                <a:spcPct val="80000"/>
              </a:lnSpc>
              <a:spcBef>
                <a:spcPts val="300"/>
              </a:spcBef>
              <a:spcAft>
                <a:spcPts val="0"/>
              </a:spcAft>
              <a:buClr>
                <a:schemeClr val="dk1"/>
              </a:buClr>
              <a:buSzPts val="1100"/>
              <a:buFont typeface="Arial" panose="020B0604020202020204" pitchFamily="34" charset="0"/>
              <a:buChar char="•"/>
            </a:pPr>
            <a:r>
              <a:rPr lang="en" sz="2800">
                <a:solidFill>
                  <a:schemeClr val="dk1"/>
                </a:solidFill>
                <a:latin typeface="+mn-lt"/>
                <a:ea typeface="Calibri"/>
                <a:cs typeface="Calibri"/>
                <a:sym typeface="Calibri"/>
              </a:rPr>
              <a:t>Make sure each participant has a handout of the Practice Profile. </a:t>
            </a:r>
          </a:p>
          <a:p>
            <a:pPr marL="171450" lvl="0" indent="-171450" algn="l" rtl="0">
              <a:lnSpc>
                <a:spcPct val="80000"/>
              </a:lnSpc>
              <a:spcBef>
                <a:spcPts val="300"/>
              </a:spcBef>
              <a:spcAft>
                <a:spcPts val="0"/>
              </a:spcAft>
              <a:buClr>
                <a:schemeClr val="dk1"/>
              </a:buClr>
              <a:buSzPts val="1100"/>
              <a:buFont typeface="Arial" panose="020B0604020202020204" pitchFamily="34" charset="0"/>
              <a:buChar char="•"/>
            </a:pPr>
            <a:r>
              <a:rPr lang="en" sz="2800">
                <a:solidFill>
                  <a:schemeClr val="dk1"/>
                </a:solidFill>
                <a:latin typeface="+mn-lt"/>
                <a:ea typeface="Calibri"/>
                <a:cs typeface="Calibri"/>
                <a:sym typeface="Calibri"/>
              </a:rPr>
              <a:t>The Practice Profile provides a rubric that serves as an educator’s roadmap for implementation of universal screening.</a:t>
            </a:r>
          </a:p>
          <a:p>
            <a:pPr marL="171450" lvl="0" indent="-171450" algn="l" rtl="0">
              <a:lnSpc>
                <a:spcPct val="80000"/>
              </a:lnSpc>
              <a:spcBef>
                <a:spcPts val="300"/>
              </a:spcBef>
              <a:spcAft>
                <a:spcPts val="0"/>
              </a:spcAft>
              <a:buClr>
                <a:schemeClr val="dk1"/>
              </a:buClr>
              <a:buSzPts val="1100"/>
              <a:buFont typeface="Arial" panose="020B0604020202020204" pitchFamily="34" charset="0"/>
              <a:buChar char="•"/>
            </a:pPr>
            <a:r>
              <a:rPr lang="en" sz="2800">
                <a:solidFill>
                  <a:schemeClr val="dk1"/>
                </a:solidFill>
                <a:latin typeface="+mn-lt"/>
                <a:ea typeface="Calibri"/>
                <a:cs typeface="Calibri"/>
                <a:sym typeface="Calibri"/>
              </a:rPr>
              <a:t>Each of the three essential functions align with content contained in this module.</a:t>
            </a:r>
          </a:p>
          <a:p>
            <a:pPr marL="171450" lvl="0" indent="-171450" algn="l" rtl="0">
              <a:lnSpc>
                <a:spcPct val="80000"/>
              </a:lnSpc>
              <a:spcBef>
                <a:spcPts val="300"/>
              </a:spcBef>
              <a:spcAft>
                <a:spcPts val="0"/>
              </a:spcAft>
              <a:buClr>
                <a:schemeClr val="dk1"/>
              </a:buClr>
              <a:buSzPts val="1100"/>
              <a:buFont typeface="Arial" panose="020B0604020202020204" pitchFamily="34" charset="0"/>
              <a:buChar char="•"/>
            </a:pPr>
            <a:r>
              <a:rPr lang="en" sz="2800">
                <a:solidFill>
                  <a:schemeClr val="dk1"/>
                </a:solidFill>
                <a:latin typeface="+mn-lt"/>
                <a:ea typeface="Calibri"/>
                <a:cs typeface="Calibri"/>
                <a:sym typeface="Calibri"/>
              </a:rPr>
              <a:t>Briefly discuss the three essential functions. </a:t>
            </a:r>
          </a:p>
          <a:p>
            <a:pPr marL="171450" lvl="0" indent="-171450" algn="l" rtl="0">
              <a:lnSpc>
                <a:spcPct val="80000"/>
              </a:lnSpc>
              <a:spcBef>
                <a:spcPts val="300"/>
              </a:spcBef>
              <a:spcAft>
                <a:spcPts val="0"/>
              </a:spcAft>
              <a:buClr>
                <a:schemeClr val="dk1"/>
              </a:buClr>
              <a:buSzPts val="1100"/>
              <a:buFont typeface="Arial" panose="020B0604020202020204" pitchFamily="34" charset="0"/>
              <a:buChar char="•"/>
            </a:pPr>
            <a:r>
              <a:rPr lang="en" sz="2800">
                <a:solidFill>
                  <a:schemeClr val="dk1"/>
                </a:solidFill>
                <a:latin typeface="+mn-lt"/>
                <a:ea typeface="Calibri"/>
                <a:cs typeface="Calibri"/>
                <a:sym typeface="Calibri"/>
              </a:rPr>
              <a:t>Then have educators do a quick self-assessment by highlighting indicators they currently see occurring in their classrooms/buildings/district.</a:t>
            </a:r>
            <a:endParaRPr sz="2800">
              <a:solidFill>
                <a:schemeClr val="dk1"/>
              </a:solidFill>
              <a:latin typeface="+mn-lt"/>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8fef22f821_2_1182:notes"/>
          <p:cNvSpPr>
            <a:spLocks noGrp="1" noRot="1" noChangeAspect="1"/>
          </p:cNvSpPr>
          <p:nvPr>
            <p:ph type="sldImg" idx="2"/>
          </p:nvPr>
        </p:nvSpPr>
        <p:spPr>
          <a:xfrm>
            <a:off x="539750" y="677863"/>
            <a:ext cx="6024563"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8fef22f821_2_1182:notes"/>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a:t>Notes</a:t>
            </a:r>
          </a:p>
          <a:p>
            <a:pPr marL="0" lvl="0" indent="0" algn="l" rtl="0">
              <a:spcBef>
                <a:spcPts val="0"/>
              </a:spcBef>
              <a:spcAft>
                <a:spcPts val="0"/>
              </a:spcAft>
              <a:buNone/>
            </a:pPr>
            <a:r>
              <a:rPr lang="en-US" sz="2800"/>
              <a:t>Review how this module is aligned with both the Missouri Superintendent and Principal Standards.</a:t>
            </a:r>
          </a:p>
          <a:p>
            <a:pPr marL="0" lvl="0" indent="0" algn="l" rtl="0">
              <a:spcBef>
                <a:spcPts val="0"/>
              </a:spcBef>
              <a:spcAft>
                <a:spcPts val="0"/>
              </a:spcAft>
              <a:buNone/>
            </a:pPr>
            <a:endParaRPr lang="en-US" sz="2800"/>
          </a:p>
          <a:p>
            <a:pPr marL="0" lvl="0" indent="0" algn="l" rtl="0">
              <a:lnSpc>
                <a:spcPct val="100000"/>
              </a:lnSpc>
              <a:spcBef>
                <a:spcPts val="0"/>
              </a:spcBef>
              <a:spcAft>
                <a:spcPts val="0"/>
              </a:spcAft>
              <a:buSzPts val="1100"/>
              <a:buNone/>
            </a:pPr>
            <a:r>
              <a:rPr lang="en-US" sz="2400" b="1">
                <a:solidFill>
                  <a:schemeClr val="tx1"/>
                </a:solidFill>
                <a:latin typeface="+mn-lt"/>
                <a:cs typeface="Arial"/>
              </a:rPr>
              <a:t>References</a:t>
            </a:r>
            <a:endParaRPr lang="en-US" sz="240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a:buChar char="•"/>
            </a:pPr>
            <a:r>
              <a:rPr lang="en-US"/>
              <a:t>Missouri Department of Elementary and Secondary Education. (2018, May). </a:t>
            </a:r>
            <a:r>
              <a:rPr lang="en-US" i="1"/>
              <a:t>Principal standards.</a:t>
            </a:r>
            <a:r>
              <a:rPr lang="en-US"/>
              <a:t> </a:t>
            </a:r>
            <a:r>
              <a:rPr lang="en-US">
                <a:hlinkClick r:id="rId3">
                  <a:extLst>
                    <a:ext uri="{A12FA001-AC4F-418D-AE19-62706E023703}">
                      <ahyp:hlinkClr xmlns:ahyp="http://schemas.microsoft.com/office/drawing/2018/hyperlinkcolor" val="tx"/>
                    </a:ext>
                  </a:extLst>
                </a:hlinkClick>
              </a:rPr>
              <a:t>https://dese.mo.gov/media/pdf/oeq-ed-principalstandards</a:t>
            </a:r>
            <a:r>
              <a:rPr lang="en-US"/>
              <a:t> </a:t>
            </a:r>
            <a:endParaRPr lang="en-US" sz="2800"/>
          </a:p>
          <a:p>
            <a:pPr marL="171450" lvl="0" indent="-171450" algn="l" rtl="0">
              <a:lnSpc>
                <a:spcPct val="100000"/>
              </a:lnSpc>
              <a:spcBef>
                <a:spcPts val="0"/>
              </a:spcBef>
              <a:spcAft>
                <a:spcPts val="0"/>
              </a:spcAft>
              <a:buSzPts val="1100"/>
              <a:buFont typeface="Arial"/>
              <a:buChar char="•"/>
            </a:pPr>
            <a:r>
              <a:rPr lang="en-US"/>
              <a:t>Missouri Department of Elementary and Secondary Education. (2021, August). </a:t>
            </a:r>
            <a:r>
              <a:rPr lang="en-US" i="1"/>
              <a:t>Superintendent standards.</a:t>
            </a:r>
            <a:r>
              <a:rPr lang="en-US"/>
              <a:t> </a:t>
            </a:r>
            <a:r>
              <a:rPr lang="en-US">
                <a:hlinkClick r:id="rId4">
                  <a:extLst>
                    <a:ext uri="{A12FA001-AC4F-418D-AE19-62706E023703}">
                      <ahyp:hlinkClr xmlns:ahyp="http://schemas.microsoft.com/office/drawing/2018/hyperlinkcolor" val="tx"/>
                    </a:ext>
                  </a:extLst>
                </a:hlinkClick>
              </a:rPr>
              <a:t>https://dese.mo.gov/media/pdf/oeq-ed-superintendentstandards</a:t>
            </a:r>
            <a:r>
              <a:rPr lang="en-US"/>
              <a:t> </a:t>
            </a:r>
          </a:p>
          <a:p>
            <a:br>
              <a:rPr lang="en-US"/>
            </a:b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a:extLst>
            <a:ext uri="{FF2B5EF4-FFF2-40B4-BE49-F238E27FC236}">
              <a16:creationId xmlns:a16="http://schemas.microsoft.com/office/drawing/2014/main" id="{1A8A8DC0-21FD-8206-9BF7-972F27B00923}"/>
            </a:ext>
          </a:extLst>
        </p:cNvPr>
        <p:cNvGrpSpPr/>
        <p:nvPr/>
      </p:nvGrpSpPr>
      <p:grpSpPr>
        <a:xfrm>
          <a:off x="0" y="0"/>
          <a:ext cx="0" cy="0"/>
          <a:chOff x="0" y="0"/>
          <a:chExt cx="0" cy="0"/>
        </a:xfrm>
      </p:grpSpPr>
      <p:sp>
        <p:nvSpPr>
          <p:cNvPr id="63" name="Google Shape;63;g28fef22f821_1_112:notes">
            <a:extLst>
              <a:ext uri="{FF2B5EF4-FFF2-40B4-BE49-F238E27FC236}">
                <a16:creationId xmlns:a16="http://schemas.microsoft.com/office/drawing/2014/main" id="{09889B86-B44D-57C2-82E4-D62BA0F7D14B}"/>
              </a:ext>
            </a:extLst>
          </p:cNvPr>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8fef22f821_1_112:notes">
            <a:extLst>
              <a:ext uri="{FF2B5EF4-FFF2-40B4-BE49-F238E27FC236}">
                <a16:creationId xmlns:a16="http://schemas.microsoft.com/office/drawing/2014/main" id="{C9D13AEE-47F2-0E0B-2893-BA3BAA03AC56}"/>
              </a:ext>
            </a:extLst>
          </p:cNvPr>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a:t>Notes</a:t>
            </a:r>
          </a:p>
          <a:p>
            <a:pPr marL="171450" lvl="0" indent="-171450" algn="l" rtl="0">
              <a:lnSpc>
                <a:spcPct val="80000"/>
              </a:lnSpc>
              <a:spcBef>
                <a:spcPts val="300"/>
              </a:spcBef>
              <a:spcAft>
                <a:spcPts val="0"/>
              </a:spcAft>
              <a:buClr>
                <a:schemeClr val="dk1"/>
              </a:buClr>
              <a:buSzPts val="1100"/>
              <a:buFont typeface="Arial" panose="020B0604020202020204" pitchFamily="34" charset="0"/>
              <a:buChar char="•"/>
            </a:pPr>
            <a:r>
              <a:rPr lang="en-US" sz="2800">
                <a:latin typeface="+mn-lt"/>
              </a:rPr>
              <a:t>This module is divided into 4 sections (described on the next slide) that can be presented in separate sessions or combined depending on the available time. </a:t>
            </a:r>
          </a:p>
          <a:p>
            <a:pPr marL="171450" lvl="0" indent="-171450" algn="l" rtl="0">
              <a:lnSpc>
                <a:spcPct val="80000"/>
              </a:lnSpc>
              <a:spcBef>
                <a:spcPts val="300"/>
              </a:spcBef>
              <a:spcAft>
                <a:spcPts val="0"/>
              </a:spcAft>
              <a:buClr>
                <a:schemeClr val="dk1"/>
              </a:buClr>
              <a:buSzPts val="1100"/>
              <a:buFont typeface="Arial" panose="020B0604020202020204" pitchFamily="34" charset="0"/>
              <a:buChar char="•"/>
            </a:pPr>
            <a:r>
              <a:rPr lang="en-US" sz="2800">
                <a:latin typeface="+mn-lt"/>
              </a:rPr>
              <a:t>Each section focuses on a separate part of setting up and using a Universal Screening System for literacy and/or behavior. </a:t>
            </a:r>
          </a:p>
          <a:p>
            <a:pPr marL="171450" lvl="0" indent="-171450" algn="l" rtl="0">
              <a:lnSpc>
                <a:spcPct val="80000"/>
              </a:lnSpc>
              <a:spcBef>
                <a:spcPts val="300"/>
              </a:spcBef>
              <a:spcAft>
                <a:spcPts val="0"/>
              </a:spcAft>
              <a:buClr>
                <a:schemeClr val="dk1"/>
              </a:buClr>
              <a:buSzPts val="1100"/>
              <a:buFont typeface="Arial" panose="020B0604020202020204" pitchFamily="34" charset="0"/>
              <a:buChar char="•"/>
            </a:pPr>
            <a:r>
              <a:rPr lang="en-US" sz="2800">
                <a:latin typeface="+mn-lt"/>
              </a:rPr>
              <a:t>It is not necessary for all teams to go through all sections of the module. Consultants can customize by presenting only the sections that a district is ready to work through. </a:t>
            </a:r>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5766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8fef22f821_2_1238: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8fef22f821_2_1238:notes"/>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a:t>Notes</a:t>
            </a:r>
          </a:p>
          <a:p>
            <a:pPr marL="0" lvl="0" indent="0" algn="l" rtl="0">
              <a:spcBef>
                <a:spcPts val="0"/>
              </a:spcBef>
              <a:spcAft>
                <a:spcPts val="0"/>
              </a:spcAft>
              <a:buNone/>
            </a:pPr>
            <a:r>
              <a:rPr lang="en-US" sz="2800"/>
              <a:t>Review how this module is aligned with the Missouri Teacher Standards.</a:t>
            </a:r>
          </a:p>
          <a:p>
            <a:pPr marL="0" lvl="0" indent="0" algn="l" rtl="0">
              <a:spcBef>
                <a:spcPts val="0"/>
              </a:spcBef>
              <a:spcAft>
                <a:spcPts val="0"/>
              </a:spcAft>
              <a:buNone/>
            </a:pPr>
            <a:endParaRPr lang="en-US" sz="2800"/>
          </a:p>
          <a:p>
            <a:pPr marL="0" indent="0">
              <a:buNone/>
            </a:pPr>
            <a:r>
              <a:rPr lang="en-US" sz="2400" b="1">
                <a:cs typeface="Arial"/>
              </a:rPr>
              <a:t>Reference</a:t>
            </a:r>
            <a:endParaRPr lang="en-US" sz="2400" b="1">
              <a:solidFill>
                <a:schemeClr val="tx1"/>
              </a:solidFill>
              <a:latin typeface="+mn-lt"/>
              <a:cs typeface="Arial"/>
            </a:endParaRPr>
          </a:p>
          <a:p>
            <a:pPr marL="171450" indent="-171450">
              <a:buFont typeface="Arial" panose="020B0604020202020204" pitchFamily="34" charset="0"/>
              <a:buChar char="•"/>
            </a:pPr>
            <a:r>
              <a:rPr lang="en-US"/>
              <a:t>Missouri Department of Elementary and Secondary Education. (2025, August). </a:t>
            </a:r>
            <a:r>
              <a:rPr lang="en-US" i="1"/>
              <a:t>Missouri teacher standards.</a:t>
            </a:r>
            <a:r>
              <a:rPr lang="en-US"/>
              <a:t> </a:t>
            </a:r>
            <a:r>
              <a:rPr lang="en-US">
                <a:hlinkClick r:id="rId3">
                  <a:extLst>
                    <a:ext uri="{A12FA001-AC4F-418D-AE19-62706E023703}">
                      <ahyp:hlinkClr xmlns:ahyp="http://schemas.microsoft.com/office/drawing/2018/hyperlinkcolor" val="tx"/>
                    </a:ext>
                  </a:extLst>
                </a:hlinkClick>
              </a:rPr>
              <a:t>https://dese.mo.gov/educator-quality/educator-preparation/media/pdf/teacher-standards</a:t>
            </a:r>
            <a:endParaRPr lang="en-US" sz="28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8fef22f821_2_1350:notes"/>
          <p:cNvSpPr>
            <a:spLocks noGrp="1" noRot="1" noChangeAspect="1"/>
          </p:cNvSpPr>
          <p:nvPr>
            <p:ph type="sldImg" idx="2"/>
          </p:nvPr>
        </p:nvSpPr>
        <p:spPr>
          <a:xfrm>
            <a:off x="539750" y="677863"/>
            <a:ext cx="6024563"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8fef22f821_2_1350:notes"/>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800" b="1">
                <a:solidFill>
                  <a:schemeClr val="dk1"/>
                </a:solidFill>
                <a:latin typeface="+mn-lt"/>
                <a:ea typeface="Calibri"/>
                <a:cs typeface="Calibri"/>
                <a:sym typeface="Calibri"/>
              </a:rPr>
              <a:t>Notes</a:t>
            </a:r>
            <a:endParaRPr lang="en-US" sz="2800" b="1">
              <a:solidFill>
                <a:schemeClr val="dk1"/>
              </a:solidFill>
              <a:latin typeface="+mn-lt"/>
              <a:ea typeface="Calibri"/>
              <a:cs typeface="Calibri"/>
              <a:sym typeface="Calibri"/>
            </a:endParaRPr>
          </a:p>
          <a:p>
            <a:pPr marL="171450" indent="-171450">
              <a:buFont typeface="Arial" panose="020B0604020202020204" pitchFamily="34" charset="0"/>
              <a:buChar char="•"/>
            </a:pPr>
            <a:r>
              <a:rPr lang="en-US" sz="2800">
                <a:solidFill>
                  <a:schemeClr val="dk1"/>
                </a:solidFill>
                <a:latin typeface="+mn-lt"/>
                <a:ea typeface="Calibri"/>
                <a:cs typeface="Calibri"/>
                <a:sym typeface="Calibri"/>
              </a:rPr>
              <a:t>This slide provides an overview of the sections of the Universal Screening module.</a:t>
            </a:r>
          </a:p>
          <a:p>
            <a:pPr marL="171450" indent="-171450">
              <a:buFont typeface="Arial" panose="020B0604020202020204" pitchFamily="34" charset="0"/>
              <a:buChar char="•"/>
            </a:pPr>
            <a:r>
              <a:rPr lang="en" sz="2800">
                <a:solidFill>
                  <a:schemeClr val="dk1"/>
                </a:solidFill>
                <a:latin typeface="+mn-lt"/>
                <a:ea typeface="Calibri"/>
                <a:cs typeface="Calibri"/>
                <a:sym typeface="Calibri"/>
              </a:rPr>
              <a:t>Review those sections you will be addressing during this session. </a:t>
            </a:r>
          </a:p>
          <a:p>
            <a:pPr marL="171450" indent="-171450">
              <a:buFont typeface="Arial" panose="020B0604020202020204" pitchFamily="34" charset="0"/>
              <a:buChar char="•"/>
            </a:pPr>
            <a:r>
              <a:rPr lang="en-US" sz="1200" b="0">
                <a:solidFill>
                  <a:schemeClr val="dk1"/>
                </a:solidFill>
                <a:latin typeface="+mn-lt"/>
                <a:cs typeface="Calibri"/>
                <a:sym typeface="Calibri"/>
              </a:rPr>
              <a:t>Section A, Universal Screening and </a:t>
            </a:r>
            <a:r>
              <a:rPr lang="en-US" sz="1200" b="0">
                <a:latin typeface="+mn-lt"/>
              </a:rPr>
              <a:t>DCI-MTSS</a:t>
            </a:r>
          </a:p>
          <a:p>
            <a:pPr marL="628650" marR="0" lvl="1" indent="-171450" algn="l" defTabSz="914400" rtl="0" eaLnBrk="1" fontAlgn="auto" latinLnBrk="0" hangingPunct="1">
              <a:lnSpc>
                <a:spcPct val="80000"/>
              </a:lnSpc>
              <a:spcBef>
                <a:spcPts val="300"/>
              </a:spcBef>
              <a:spcAft>
                <a:spcPts val="0"/>
              </a:spcAft>
              <a:buClr>
                <a:schemeClr val="dk1"/>
              </a:buClr>
              <a:buSzPts val="1100"/>
              <a:buFont typeface="Courier New" panose="02070309020205020404" pitchFamily="49" charset="0"/>
              <a:buChar char="o"/>
              <a:tabLst/>
              <a:defRPr/>
            </a:pPr>
            <a:r>
              <a:rPr lang="en-US" sz="1200"/>
              <a:t>Defines MTSS as </a:t>
            </a:r>
            <a:r>
              <a:rPr lang="en-US" sz="800" b="0">
                <a:solidFill>
                  <a:schemeClr val="dk1"/>
                </a:solidFill>
                <a:latin typeface="Calibri"/>
                <a:ea typeface="Calibri"/>
                <a:cs typeface="Calibri"/>
                <a:sym typeface="Calibri"/>
              </a:rPr>
              <a:t>a</a:t>
            </a:r>
            <a:r>
              <a:rPr lang="en-US" sz="1200" b="0">
                <a:latin typeface="+mn-lt"/>
              </a:rPr>
              <a:t> proactive and systematic approach to assessing all students to identify those who may need additional support</a:t>
            </a:r>
            <a:endParaRPr lang="en-US" sz="1200"/>
          </a:p>
          <a:p>
            <a:pPr marL="628650" marR="0" lvl="1" indent="-171450" algn="l" defTabSz="914400" rtl="0" eaLnBrk="1" fontAlgn="auto" latinLnBrk="0" hangingPunct="1">
              <a:lnSpc>
                <a:spcPct val="80000"/>
              </a:lnSpc>
              <a:spcBef>
                <a:spcPts val="300"/>
              </a:spcBef>
              <a:spcAft>
                <a:spcPts val="0"/>
              </a:spcAft>
              <a:buClr>
                <a:schemeClr val="dk1"/>
              </a:buClr>
              <a:buSzPts val="1100"/>
              <a:buFont typeface="Courier New" panose="02070309020205020404" pitchFamily="49" charset="0"/>
              <a:buChar char="o"/>
              <a:tabLst/>
              <a:defRPr/>
            </a:pPr>
            <a:r>
              <a:rPr lang="en-US" sz="1200"/>
              <a:t>Reviews DCI-MTSS</a:t>
            </a:r>
          </a:p>
          <a:p>
            <a:pPr marL="628650" marR="0" lvl="1" indent="-171450" algn="l" defTabSz="914400" rtl="0" eaLnBrk="1" fontAlgn="auto" latinLnBrk="0" hangingPunct="1">
              <a:lnSpc>
                <a:spcPct val="80000"/>
              </a:lnSpc>
              <a:spcBef>
                <a:spcPts val="300"/>
              </a:spcBef>
              <a:spcAft>
                <a:spcPts val="0"/>
              </a:spcAft>
              <a:buClr>
                <a:schemeClr val="dk1"/>
              </a:buClr>
              <a:buSzPts val="1100"/>
              <a:buFont typeface="Courier New" panose="02070309020205020404" pitchFamily="49" charset="0"/>
              <a:buChar char="o"/>
              <a:tabLst/>
              <a:defRPr/>
            </a:pPr>
            <a:r>
              <a:rPr lang="en-US" sz="1200"/>
              <a:t>Highlights the traits and benefits of universal screening and tiered intervention</a:t>
            </a:r>
          </a:p>
          <a:p>
            <a:pPr marL="914400" marR="0" lvl="2" indent="0" algn="l" defTabSz="914400" rtl="0" eaLnBrk="1" fontAlgn="auto" latinLnBrk="0" hangingPunct="1">
              <a:lnSpc>
                <a:spcPct val="80000"/>
              </a:lnSpc>
              <a:spcBef>
                <a:spcPts val="300"/>
              </a:spcBef>
              <a:spcAft>
                <a:spcPts val="0"/>
              </a:spcAft>
              <a:buClr>
                <a:schemeClr val="dk1"/>
              </a:buClr>
              <a:buSzPts val="1100"/>
              <a:buFont typeface="Courier New" panose="02070309020205020404" pitchFamily="49" charset="0"/>
              <a:buNone/>
              <a:tabLst/>
              <a:defRPr/>
            </a:pPr>
            <a:r>
              <a:rPr lang="en-US" sz="2800" b="0">
                <a:latin typeface="+mn-lt"/>
              </a:rPr>
              <a:t>Early identification of students at risk, informing instruction, and emphasizing how universal screening aligns with DCI-MTSS principles to ensure no students "fall through the cracks“</a:t>
            </a:r>
          </a:p>
          <a:p>
            <a:pPr marL="171450" indent="-171450">
              <a:buFont typeface="Arial" panose="020B0604020202020204" pitchFamily="34" charset="0"/>
              <a:buChar char="•"/>
            </a:pPr>
            <a:r>
              <a:rPr lang="en" sz="2800" b="0">
                <a:solidFill>
                  <a:schemeClr val="dk1"/>
                </a:solidFill>
                <a:latin typeface="+mn-lt"/>
                <a:ea typeface="Calibri"/>
                <a:cs typeface="Calibri"/>
                <a:sym typeface="Calibri"/>
              </a:rPr>
              <a:t>Section B, S</a:t>
            </a:r>
            <a:r>
              <a:rPr lang="en-US" sz="2800" b="0">
                <a:latin typeface="+mn-lt"/>
              </a:rPr>
              <a:t>electing and Implementing Universal Screening</a:t>
            </a:r>
            <a:endParaRPr lang="en-US" sz="1200" b="0">
              <a:latin typeface="+mn-lt"/>
            </a:endParaRPr>
          </a:p>
          <a:p>
            <a:pPr marL="628650" marR="0" lvl="1" indent="-171450" algn="l" defTabSz="914400" rtl="0" eaLnBrk="1" fontAlgn="auto" latinLnBrk="0" hangingPunct="1">
              <a:lnSpc>
                <a:spcPct val="80000"/>
              </a:lnSpc>
              <a:spcBef>
                <a:spcPts val="300"/>
              </a:spcBef>
              <a:spcAft>
                <a:spcPts val="0"/>
              </a:spcAft>
              <a:buClr>
                <a:schemeClr val="dk1"/>
              </a:buClr>
              <a:buSzPts val="1100"/>
              <a:buFont typeface="Courier New" panose="02070309020205020404" pitchFamily="49" charset="0"/>
              <a:buChar char="o"/>
              <a:tabLst/>
              <a:defRPr/>
            </a:pPr>
            <a:r>
              <a:rPr lang="en-US" sz="1200"/>
              <a:t>For districts new to using universal screening for literacy and/or behavior </a:t>
            </a:r>
          </a:p>
          <a:p>
            <a:pPr marL="628650" marR="0" lvl="1" indent="-171450" algn="l" defTabSz="914400" rtl="0" eaLnBrk="1" fontAlgn="auto" latinLnBrk="0" hangingPunct="1">
              <a:lnSpc>
                <a:spcPct val="80000"/>
              </a:lnSpc>
              <a:spcBef>
                <a:spcPts val="300"/>
              </a:spcBef>
              <a:spcAft>
                <a:spcPts val="0"/>
              </a:spcAft>
              <a:buClr>
                <a:schemeClr val="dk1"/>
              </a:buClr>
              <a:buSzPts val="1100"/>
              <a:buFont typeface="Courier New" panose="02070309020205020404" pitchFamily="49" charset="0"/>
              <a:buChar char="o"/>
              <a:tabLst/>
              <a:defRPr/>
            </a:pPr>
            <a:r>
              <a:rPr lang="en-US" sz="1200"/>
              <a:t>Provides opportunity for districts to spend time selecting and/or planning for their own universal screening system</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1200" b="0">
                <a:solidFill>
                  <a:schemeClr val="dk1"/>
                </a:solidFill>
                <a:latin typeface="Calibri"/>
                <a:ea typeface="Calibri"/>
                <a:cs typeface="Calibri"/>
                <a:sym typeface="Calibri"/>
              </a:rPr>
              <a:t>K</a:t>
            </a:r>
            <a:r>
              <a:rPr lang="en-US" sz="2800" b="0">
                <a:latin typeface="+mn-lt"/>
              </a:rPr>
              <a:t>ey considerations include the importance of staff training and clear implementation procedures to ensure consistent and accurate data collection</a:t>
            </a:r>
          </a:p>
          <a:p>
            <a:pPr marL="171450" indent="-171450">
              <a:buFont typeface="Arial" panose="020B0604020202020204" pitchFamily="34" charset="0"/>
              <a:buChar char="•"/>
            </a:pPr>
            <a:r>
              <a:rPr lang="en-US" sz="1200" b="0">
                <a:solidFill>
                  <a:schemeClr val="dk1"/>
                </a:solidFill>
                <a:latin typeface="+mn-lt"/>
                <a:cs typeface="Calibri"/>
                <a:sym typeface="Calibri"/>
              </a:rPr>
              <a:t>Section C, Using Data to Support Instruction and Tiered Intervention</a:t>
            </a:r>
            <a:endParaRPr lang="en-US" sz="1200" b="0">
              <a:latin typeface="+mn-lt"/>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1200"/>
              <a:t>Provides a process for reviewing data and determining tiered intervention groups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latin typeface="+mn-lt"/>
              </a:rPr>
              <a:t>Emphasizes how data should drive decision-making </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latin typeface="+mn-lt"/>
              </a:rPr>
              <a:t>Connecting results into actionable next steps</a:t>
            </a:r>
          </a:p>
          <a:p>
            <a:pPr marL="914400" lvl="2" indent="0" algn="l" rtl="0">
              <a:lnSpc>
                <a:spcPct val="80000"/>
              </a:lnSpc>
              <a:spcBef>
                <a:spcPts val="300"/>
              </a:spcBef>
              <a:spcAft>
                <a:spcPts val="0"/>
              </a:spcAft>
              <a:buClr>
                <a:schemeClr val="dk1"/>
              </a:buClr>
              <a:buSzPts val="1100"/>
              <a:buFont typeface="Courier New" panose="02070309020205020404" pitchFamily="49" charset="0"/>
              <a:buNone/>
            </a:pPr>
            <a:r>
              <a:rPr lang="en-US" sz="1800"/>
              <a:t>Districts practice using data and spend time with their own data identifying tiered intervention groups</a:t>
            </a:r>
            <a:endParaRPr lang="en-US" sz="2800" b="0">
              <a:latin typeface="+mn-lt"/>
            </a:endParaRPr>
          </a:p>
          <a:p>
            <a:pPr marL="171450" indent="-171450">
              <a:buFont typeface="Arial" panose="020B0604020202020204" pitchFamily="34" charset="0"/>
              <a:buChar char="•"/>
            </a:pPr>
            <a:r>
              <a:rPr lang="en-US" sz="1200" b="0">
                <a:solidFill>
                  <a:schemeClr val="dk1"/>
                </a:solidFill>
                <a:latin typeface="+mn-lt"/>
                <a:cs typeface="Calibri"/>
                <a:sym typeface="Calibri"/>
              </a:rPr>
              <a:t>Section D, Introduction to Tiered Interventions </a:t>
            </a:r>
            <a:endParaRPr lang="en-US" sz="1200" b="0">
              <a:latin typeface="+mn-lt"/>
            </a:endParaRPr>
          </a:p>
          <a:p>
            <a:pPr marL="628650" marR="0" lvl="1" indent="-171450" algn="l" defTabSz="914400" rtl="0" eaLnBrk="1" fontAlgn="auto" latinLnBrk="0" hangingPunct="1">
              <a:lnSpc>
                <a:spcPct val="80000"/>
              </a:lnSpc>
              <a:spcBef>
                <a:spcPts val="300"/>
              </a:spcBef>
              <a:spcAft>
                <a:spcPts val="0"/>
              </a:spcAft>
              <a:buClr>
                <a:schemeClr val="dk1"/>
              </a:buClr>
              <a:buSzPts val="1100"/>
              <a:buFont typeface="Courier New" panose="02070309020205020404" pitchFamily="49" charset="0"/>
              <a:buChar char="o"/>
              <a:tabLst/>
              <a:defRPr/>
            </a:pPr>
            <a:r>
              <a:rPr lang="en-US" sz="2800"/>
              <a:t>Presents guidelines leadership should consider when implementing tiered interventions for literacy and/or behavior</a:t>
            </a:r>
            <a:endParaRPr lang="en-US" sz="2800" b="0">
              <a:latin typeface="+mn-lt"/>
            </a:endParaRPr>
          </a:p>
          <a:p>
            <a:pPr marL="171450" indent="-171450">
              <a:buFont typeface="Arial" panose="020B0604020202020204" pitchFamily="34" charset="0"/>
              <a:buChar char="•"/>
            </a:pPr>
            <a:r>
              <a:rPr lang="en-US" sz="2800" b="0">
                <a:latin typeface="+mn-lt"/>
              </a:rPr>
              <a:t>Lastly, Action Planning</a:t>
            </a:r>
            <a:r>
              <a:rPr lang="en-US" sz="1200" b="0">
                <a:solidFill>
                  <a:schemeClr val="dk1"/>
                </a:solidFill>
                <a:latin typeface="+mn-lt"/>
                <a:cs typeface="Calibri"/>
                <a:sym typeface="Calibri"/>
              </a:rPr>
              <a:t> </a:t>
            </a:r>
            <a:endParaRPr lang="en-US" sz="1200" b="0">
              <a:latin typeface="+mn-lt"/>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latin typeface="+mn-lt"/>
              </a:rPr>
              <a:t>Presents time to talk about next steps, set some goals, and begin to develop an action plan to implement universal screening</a:t>
            </a:r>
            <a:endParaRPr lang="en-US" sz="2800" b="0">
              <a:solidFill>
                <a:schemeClr val="dk1"/>
              </a:solidFill>
              <a:latin typeface="+mn-lt"/>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8fef22f821_2_1406:notes"/>
          <p:cNvSpPr>
            <a:spLocks noGrp="1" noRot="1" noChangeAspect="1"/>
          </p:cNvSpPr>
          <p:nvPr>
            <p:ph type="sldImg" idx="2"/>
          </p:nvPr>
        </p:nvSpPr>
        <p:spPr>
          <a:xfrm>
            <a:off x="539750" y="677863"/>
            <a:ext cx="6024563"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8fef22f821_2_1406:notes"/>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800" b="1">
                <a:solidFill>
                  <a:schemeClr val="dk1"/>
                </a:solidFill>
                <a:latin typeface="+mn-lt"/>
                <a:ea typeface="Calibri"/>
                <a:cs typeface="Calibri"/>
                <a:sym typeface="Calibri"/>
              </a:rPr>
              <a:t>Notes</a:t>
            </a:r>
            <a:endParaRPr lang="en-US" sz="2800" b="1">
              <a:solidFill>
                <a:schemeClr val="dk1"/>
              </a:solidFill>
              <a:latin typeface="+mn-lt"/>
              <a:ea typeface="Calibri"/>
              <a:cs typeface="Calibri"/>
              <a:sym typeface="Calibri"/>
            </a:endParaRPr>
          </a:p>
          <a:p>
            <a:pPr marL="171450" indent="-171450">
              <a:buFont typeface="Arial" panose="020B0604020202020204" pitchFamily="34" charset="0"/>
              <a:buChar char="•"/>
            </a:pPr>
            <a:r>
              <a:rPr lang="en-US" sz="2800">
                <a:solidFill>
                  <a:schemeClr val="dk1"/>
                </a:solidFill>
                <a:latin typeface="+mn-lt"/>
                <a:ea typeface="Calibri"/>
                <a:cs typeface="Calibri"/>
                <a:sym typeface="Calibri"/>
              </a:rPr>
              <a:t>The </a:t>
            </a:r>
            <a:r>
              <a:rPr lang="en" sz="2800">
                <a:solidFill>
                  <a:schemeClr val="dk1"/>
                </a:solidFill>
                <a:latin typeface="+mn-lt"/>
                <a:ea typeface="Calibri"/>
                <a:cs typeface="Calibri"/>
                <a:sym typeface="Calibri"/>
              </a:rPr>
              <a:t>learning objectives for this module primarily address the essential functions of the Practice Profile.</a:t>
            </a:r>
          </a:p>
          <a:p>
            <a:pPr marL="171450" indent="-171450">
              <a:buFont typeface="Arial" panose="020B0604020202020204" pitchFamily="34" charset="0"/>
              <a:buChar char="•"/>
            </a:pPr>
            <a:r>
              <a:rPr lang="en" sz="2800">
                <a:solidFill>
                  <a:schemeClr val="dk1"/>
                </a:solidFill>
                <a:latin typeface="+mn-lt"/>
                <a:ea typeface="Calibri"/>
                <a:cs typeface="Calibri"/>
                <a:sym typeface="Calibri"/>
              </a:rPr>
              <a:t>Review the learning objectives listed on the slide with participants.</a:t>
            </a:r>
            <a:endParaRPr sz="1000"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8fef22f821_2_1462:notes"/>
          <p:cNvSpPr>
            <a:spLocks noGrp="1" noRot="1" noChangeAspect="1"/>
          </p:cNvSpPr>
          <p:nvPr>
            <p:ph type="sldImg" idx="2"/>
          </p:nvPr>
        </p:nvSpPr>
        <p:spPr>
          <a:xfrm>
            <a:off x="539750" y="677863"/>
            <a:ext cx="6024563"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8fef22f821_2_1462:notes"/>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800" b="1">
                <a:solidFill>
                  <a:schemeClr val="dk1"/>
                </a:solidFill>
                <a:latin typeface="+mn-lt"/>
                <a:ea typeface="Calibri"/>
                <a:cs typeface="Calibri"/>
                <a:sym typeface="Calibri"/>
              </a:rPr>
              <a:t>Notes</a:t>
            </a:r>
            <a:endParaRPr lang="en-US" sz="2800" b="1">
              <a:solidFill>
                <a:schemeClr val="dk1"/>
              </a:solidFill>
              <a:latin typeface="+mn-lt"/>
              <a:ea typeface="Calibri"/>
              <a:cs typeface="Calibri"/>
              <a:sym typeface="Calibri"/>
            </a:endParaRPr>
          </a:p>
          <a:p>
            <a:pPr marL="171450" indent="-171450">
              <a:buFont typeface="Arial" panose="020B0604020202020204" pitchFamily="34" charset="0"/>
              <a:buChar char="•"/>
            </a:pPr>
            <a:r>
              <a:rPr lang="en" sz="2800">
                <a:solidFill>
                  <a:schemeClr val="dk1"/>
                </a:solidFill>
                <a:latin typeface="+mn-lt"/>
                <a:ea typeface="Calibri"/>
                <a:cs typeface="Calibri"/>
                <a:sym typeface="Calibri"/>
              </a:rPr>
              <a:t>Essential questions guide the participants to begin thinking about the information provided in the module.</a:t>
            </a:r>
          </a:p>
          <a:p>
            <a:pPr marL="171450" indent="-171450">
              <a:buFont typeface="Arial" panose="020B0604020202020204" pitchFamily="34" charset="0"/>
              <a:buChar char="•"/>
            </a:pPr>
            <a:r>
              <a:rPr lang="en" sz="2800">
                <a:solidFill>
                  <a:schemeClr val="dk1"/>
                </a:solidFill>
                <a:latin typeface="+mn-lt"/>
                <a:ea typeface="Calibri"/>
                <a:cs typeface="Calibri"/>
                <a:sym typeface="Calibri"/>
              </a:rPr>
              <a:t>Essential questions also give the presenter a guide for what information needs to be reviewed and discussed at the end of the presentation. </a:t>
            </a:r>
          </a:p>
          <a:p>
            <a:pPr marL="171450" indent="-171450">
              <a:buFont typeface="Arial" panose="020B0604020202020204" pitchFamily="34" charset="0"/>
              <a:buChar char="•"/>
            </a:pPr>
            <a:r>
              <a:rPr lang="en" sz="2800">
                <a:solidFill>
                  <a:schemeClr val="dk1"/>
                </a:solidFill>
                <a:latin typeface="+mn-lt"/>
                <a:ea typeface="Calibri"/>
                <a:cs typeface="Calibri"/>
                <a:sym typeface="Calibri"/>
              </a:rPr>
              <a:t>Participants will need time throughout the presentation to discuss and reflect on these questions.</a:t>
            </a:r>
          </a:p>
          <a:p>
            <a:pPr marL="171450" indent="-171450">
              <a:buFont typeface="Arial" panose="020B0604020202020204" pitchFamily="34" charset="0"/>
              <a:buChar char="•"/>
            </a:pPr>
            <a:r>
              <a:rPr lang="en" sz="2800">
                <a:solidFill>
                  <a:schemeClr val="dk1"/>
                </a:solidFill>
                <a:latin typeface="+mn-lt"/>
                <a:ea typeface="Calibri"/>
                <a:cs typeface="Calibri"/>
                <a:sym typeface="Calibri"/>
              </a:rPr>
              <a:t>Encourage participants to keep these questions in mind as they reflect on the content of this module. </a:t>
            </a:r>
          </a:p>
          <a:p>
            <a:pPr marL="0" lvl="0" indent="0" algn="l" rtl="0">
              <a:lnSpc>
                <a:spcPct val="115000"/>
              </a:lnSpc>
              <a:spcBef>
                <a:spcPts val="400"/>
              </a:spcBef>
              <a:spcAft>
                <a:spcPts val="0"/>
              </a:spcAft>
              <a:buNone/>
            </a:pPr>
            <a:endParaRPr sz="2800">
              <a:solidFill>
                <a:schemeClr val="dk1"/>
              </a:solidFill>
              <a:latin typeface="+mn-lt"/>
              <a:ea typeface="Calibri"/>
              <a:cs typeface="Calibri"/>
              <a:sym typeface="Calibri"/>
            </a:endParaRPr>
          </a:p>
          <a:p>
            <a:pPr marL="0" lvl="0" indent="0" algn="l" rtl="0">
              <a:lnSpc>
                <a:spcPct val="100000"/>
              </a:lnSpc>
              <a:spcBef>
                <a:spcPts val="0"/>
              </a:spcBef>
              <a:spcAft>
                <a:spcPts val="0"/>
              </a:spcAft>
              <a:buSzPts val="300"/>
              <a:buNone/>
            </a:pPr>
            <a:r>
              <a:rPr lang="en-US" sz="1200" b="1">
                <a:latin typeface="+mn-lt"/>
                <a:cs typeface="Calibri" panose="020F0502020204030204" pitchFamily="34" charset="0"/>
              </a:rPr>
              <a:t>Optional Activity</a:t>
            </a:r>
            <a:endParaRPr lang="en-US" sz="1200">
              <a:latin typeface="+mn-lt"/>
              <a:cs typeface="Calibri" panose="020F0502020204030204" pitchFamily="34" charset="0"/>
            </a:endParaRPr>
          </a:p>
          <a:p>
            <a:pPr marL="0" lvl="0" indent="0" algn="l" rtl="0">
              <a:lnSpc>
                <a:spcPct val="100000"/>
              </a:lnSpc>
              <a:spcBef>
                <a:spcPts val="0"/>
              </a:spcBef>
              <a:spcAft>
                <a:spcPts val="0"/>
              </a:spcAft>
              <a:buSzPts val="300"/>
              <a:buFont typeface="Arial" panose="020B0604020202020204" pitchFamily="34" charset="0"/>
              <a:buNone/>
            </a:pPr>
            <a:r>
              <a:rPr lang="en-US" sz="1200">
                <a:latin typeface="+mn-lt"/>
                <a:cs typeface="Calibri" panose="020F0502020204030204" pitchFamily="34" charset="0"/>
              </a:rPr>
              <a:t>Essential questions may be written on individual chart paper and placed around the room so they can be referred to throughout the presentation. </a:t>
            </a:r>
          </a:p>
          <a:p>
            <a:pPr marL="171450" lvl="0" indent="-171450" algn="l" rtl="0">
              <a:lnSpc>
                <a:spcPct val="100000"/>
              </a:lnSpc>
              <a:spcBef>
                <a:spcPts val="0"/>
              </a:spcBef>
              <a:spcAft>
                <a:spcPts val="0"/>
              </a:spcAft>
              <a:buSzPts val="300"/>
              <a:buFont typeface="Arial" panose="020B0604020202020204" pitchFamily="34" charset="0"/>
              <a:buChar char="•"/>
            </a:pPr>
            <a:r>
              <a:rPr lang="en-US" sz="1200">
                <a:latin typeface="+mn-lt"/>
                <a:cs typeface="Calibri" panose="020F0502020204030204" pitchFamily="34" charset="0"/>
              </a:rPr>
              <a:t>You might have participants respond to the questions initially and then later provide opportunities to add to the responses once more learning has taken place. </a:t>
            </a:r>
          </a:p>
          <a:p>
            <a:pPr marL="171450" lvl="0" indent="-171450" algn="l" rtl="0">
              <a:lnSpc>
                <a:spcPct val="100000"/>
              </a:lnSpc>
              <a:spcBef>
                <a:spcPts val="0"/>
              </a:spcBef>
              <a:spcAft>
                <a:spcPts val="0"/>
              </a:spcAft>
              <a:buSzPts val="300"/>
              <a:buFont typeface="Arial" panose="020B0604020202020204" pitchFamily="34" charset="0"/>
              <a:buChar char="•"/>
            </a:pPr>
            <a:r>
              <a:rPr lang="en-US" sz="1200">
                <a:latin typeface="+mn-lt"/>
                <a:cs typeface="Calibri" panose="020F0502020204030204" pitchFamily="34" charset="0"/>
              </a:rPr>
              <a:t>If time permits, a carousel structure could be used so participants can respond, collaborate, and process the questions.</a:t>
            </a:r>
            <a:endParaRPr>
              <a:solidFill>
                <a:srgbClr val="595959"/>
              </a:solidFill>
            </a:endParaRPr>
          </a:p>
          <a:p>
            <a:pPr marL="0" lvl="0" indent="0" algn="l" rtl="0">
              <a:spcBef>
                <a:spcPts val="100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3942E6F3-3CB3-993D-6BD5-0EB2B8887617}"/>
            </a:ext>
          </a:extLst>
        </p:cNvPr>
        <p:cNvGrpSpPr/>
        <p:nvPr/>
      </p:nvGrpSpPr>
      <p:grpSpPr>
        <a:xfrm>
          <a:off x="0" y="0"/>
          <a:ext cx="0" cy="0"/>
          <a:chOff x="0" y="0"/>
          <a:chExt cx="0" cy="0"/>
        </a:xfrm>
      </p:grpSpPr>
      <p:sp>
        <p:nvSpPr>
          <p:cNvPr id="253" name="Google Shape;253;g28fef22f821_2_1575:notes">
            <a:extLst>
              <a:ext uri="{FF2B5EF4-FFF2-40B4-BE49-F238E27FC236}">
                <a16:creationId xmlns:a16="http://schemas.microsoft.com/office/drawing/2014/main" id="{77F23293-C8D1-5307-6B57-F21FCCC2F1A9}"/>
              </a:ext>
            </a:extLst>
          </p:cNvPr>
          <p:cNvSpPr>
            <a:spLocks noGrp="1" noRot="1" noChangeAspect="1"/>
          </p:cNvSpPr>
          <p:nvPr>
            <p:ph type="sldImg" idx="2"/>
          </p:nvPr>
        </p:nvSpPr>
        <p:spPr>
          <a:xfrm>
            <a:off x="539750" y="677863"/>
            <a:ext cx="6024563"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8fef22f821_2_1575:notes">
            <a:extLst>
              <a:ext uri="{FF2B5EF4-FFF2-40B4-BE49-F238E27FC236}">
                <a16:creationId xmlns:a16="http://schemas.microsoft.com/office/drawing/2014/main" id="{125D22B2-2700-26AC-25A0-8FFFB6139B68}"/>
              </a:ext>
            </a:extLst>
          </p:cNvPr>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2791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8fef22f821_2_785:notes"/>
          <p:cNvSpPr>
            <a:spLocks noGrp="1" noRot="1" noChangeAspect="1"/>
          </p:cNvSpPr>
          <p:nvPr>
            <p:ph type="sldImg" idx="2"/>
          </p:nvPr>
        </p:nvSpPr>
        <p:spPr>
          <a:xfrm>
            <a:off x="539750" y="677863"/>
            <a:ext cx="6024563"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8fef22f821_2_785:notes"/>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a:latin typeface="+mn-lt"/>
                <a:cs typeface="Arial"/>
              </a:rPr>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kern="100">
                <a:effectLst/>
                <a:latin typeface="+mn-lt"/>
                <a:ea typeface="Times New Roman" panose="02020603050405020304" pitchFamily="18" charset="0"/>
                <a:cs typeface="Times New Roman" panose="02020603050405020304" pitchFamily="18" charset="0"/>
              </a:rPr>
              <a:t>DCI-MTSS is built on the evidence-based premises of an MTSS framework. With an overarching goal to </a:t>
            </a:r>
            <a:r>
              <a:rPr lang="en-US" sz="1100" i="1" kern="100">
                <a:effectLst/>
                <a:latin typeface="+mn-lt"/>
                <a:ea typeface="Times New Roman" panose="02020603050405020304" pitchFamily="18" charset="0"/>
                <a:cs typeface="Times New Roman" panose="02020603050405020304" pitchFamily="18" charset="0"/>
              </a:rPr>
              <a:t>improve literacy outcomes for all students, especially students with disabilities, by providing high-quality professional development focused on district- and building-level implementation of evidence-based academic and behavioral practices and system, with an emphasis on evidence-based literacy practices, within a multi-tiered system of support (MTSS), </a:t>
            </a:r>
            <a:r>
              <a:rPr lang="en-US" sz="1100" i="0" kern="100">
                <a:effectLst/>
                <a:latin typeface="+mn-lt"/>
                <a:ea typeface="Times New Roman" panose="02020603050405020304" pitchFamily="18" charset="0"/>
                <a:cs typeface="Times New Roman" panose="02020603050405020304" pitchFamily="18" charset="0"/>
              </a:rPr>
              <a:t>the DCI-MTSS Framework </a:t>
            </a:r>
            <a:r>
              <a:rPr lang="en-US" sz="1100" kern="100">
                <a:effectLst/>
                <a:latin typeface="+mn-lt"/>
                <a:ea typeface="Times New Roman" panose="02020603050405020304" pitchFamily="18" charset="0"/>
                <a:cs typeface="Times New Roman" panose="02020603050405020304" pitchFamily="18" charset="0"/>
              </a:rPr>
              <a:t>creates a cohesive system that focuses on increasing both academic (e.g., literacy) and behavioral outcomes to equitably support the varying needs of all students. </a:t>
            </a:r>
            <a:endParaRPr lang="en-US" sz="1100" b="1">
              <a:latin typeface="+mn-lt"/>
              <a:cs typeface="Arial"/>
            </a:endParaRPr>
          </a:p>
          <a:p>
            <a:pPr marL="171450" lvl="0" indent="-171450" algn="l" rtl="0">
              <a:spcBef>
                <a:spcPts val="0"/>
              </a:spcBef>
              <a:spcAft>
                <a:spcPts val="0"/>
              </a:spcAft>
              <a:buFont typeface="Arial" panose="020B0604020202020204" pitchFamily="34" charset="0"/>
              <a:buChar char="•"/>
            </a:pPr>
            <a:r>
              <a:rPr lang="en-US" sz="1100">
                <a:effectLst/>
                <a:latin typeface="+mn-lt"/>
                <a:ea typeface="Calibri"/>
                <a:cs typeface="Arial"/>
              </a:rPr>
              <a:t>DCI-MTSS focuses on blending elements of DCI, SW-PBS, and/or Literacy providing a Multi-Tiered System of Support (MTSS) </a:t>
            </a:r>
            <a:r>
              <a:rPr lang="en-US" sz="1100" b="1">
                <a:effectLst/>
                <a:latin typeface="+mn-lt"/>
                <a:ea typeface="Calibri"/>
                <a:cs typeface="Arial"/>
              </a:rPr>
              <a:t>based on the specific needs of a district</a:t>
            </a:r>
            <a:r>
              <a:rPr lang="en-US" sz="1100">
                <a:effectLst/>
                <a:latin typeface="+mn-lt"/>
                <a:ea typeface="Calibri"/>
                <a:cs typeface="Arial"/>
              </a:rPr>
              <a:t>.</a:t>
            </a:r>
            <a:endParaRPr lang="en-US" sz="1100" kern="100">
              <a:effectLst/>
              <a:latin typeface="+mn-lt"/>
              <a:ea typeface="Calibri"/>
              <a:cs typeface="Arial"/>
            </a:endParaRPr>
          </a:p>
          <a:p>
            <a:pPr marL="171450" lvl="0" indent="-171450" algn="l" rtl="0">
              <a:spcBef>
                <a:spcPts val="0"/>
              </a:spcBef>
              <a:spcAft>
                <a:spcPts val="0"/>
              </a:spcAft>
              <a:buFont typeface="Arial" panose="020B0604020202020204" pitchFamily="34" charset="0"/>
              <a:buChar char="•"/>
            </a:pPr>
            <a:r>
              <a:rPr lang="en-US" sz="1100">
                <a:latin typeface="+mn-lt"/>
                <a:cs typeface="Arial"/>
              </a:rPr>
              <a:t>This graphic illustrates the DCI-MTSS Framework as described in the DCI-MTSS District-Level Implementation Practice Profile. </a:t>
            </a:r>
          </a:p>
          <a:p>
            <a:pPr marL="171450" lvl="0" indent="-171450" algn="l" rtl="0">
              <a:spcBef>
                <a:spcPts val="0"/>
              </a:spcBef>
              <a:spcAft>
                <a:spcPts val="0"/>
              </a:spcAft>
              <a:buFont typeface="Arial" panose="020B0604020202020204" pitchFamily="34" charset="0"/>
              <a:buChar char="•"/>
            </a:pPr>
            <a:r>
              <a:rPr lang="en-US" sz="1100">
                <a:latin typeface="+mn-lt"/>
                <a:cs typeface="Arial"/>
              </a:rPr>
              <a:t>The outside of this graphic highlights the 6 essential functions that have </a:t>
            </a:r>
            <a:r>
              <a:rPr lang="en-US" sz="1100" u="none" kern="100">
                <a:solidFill>
                  <a:schemeClr val="tx1"/>
                </a:solidFill>
                <a:effectLst/>
                <a:latin typeface="+mn-lt"/>
                <a:ea typeface="Times New Roman" panose="02020603050405020304" pitchFamily="18" charset="0"/>
                <a:cs typeface="Arial"/>
              </a:rPr>
              <a:t>been identified as important for district leadership teams in the effective implementation of DCI-MTSS.</a:t>
            </a:r>
          </a:p>
          <a:p>
            <a:pPr marL="800100" lvl="1" indent="-342900" algn="l" rtl="0">
              <a:spcBef>
                <a:spcPts val="0"/>
              </a:spcBef>
              <a:spcAft>
                <a:spcPts val="0"/>
              </a:spcAft>
              <a:buFont typeface="+mj-lt"/>
              <a:buAutoNum type="arabicPeriod"/>
            </a:pPr>
            <a:r>
              <a:rPr lang="en-US" sz="1100" u="none" kern="100">
                <a:solidFill>
                  <a:schemeClr val="tx1"/>
                </a:solidFill>
                <a:effectLst/>
                <a:latin typeface="+mn-lt"/>
                <a:ea typeface="Times New Roman" panose="02020603050405020304" pitchFamily="18" charset="0"/>
                <a:cs typeface="Arial"/>
              </a:rPr>
              <a:t>District leaders maintain a collaborative culture and climate to build capacity for an outcome-driven approach to school improvement.</a:t>
            </a:r>
          </a:p>
          <a:p>
            <a:pPr marL="800100" lvl="1" indent="-342900" algn="l" rtl="0">
              <a:spcBef>
                <a:spcPts val="0"/>
              </a:spcBef>
              <a:spcAft>
                <a:spcPts val="0"/>
              </a:spcAft>
              <a:buFont typeface="+mj-lt"/>
              <a:buAutoNum type="arabicPeriod"/>
            </a:pPr>
            <a:r>
              <a:rPr lang="en-US" sz="1100" u="none" kern="100">
                <a:solidFill>
                  <a:schemeClr val="tx1"/>
                </a:solidFill>
                <a:effectLst/>
                <a:latin typeface="+mn-lt"/>
                <a:ea typeface="Times New Roman" panose="02020603050405020304" pitchFamily="18" charset="0"/>
                <a:cs typeface="Arial"/>
              </a:rPr>
              <a:t>District leaders maintain an assessment system designed to support educational teams in making informed instructional and programmatic decisions to support students.</a:t>
            </a:r>
          </a:p>
          <a:p>
            <a:pPr marL="800100" lvl="1" indent="-342900" algn="l" rtl="0">
              <a:spcBef>
                <a:spcPts val="0"/>
              </a:spcBef>
              <a:spcAft>
                <a:spcPts val="0"/>
              </a:spcAft>
              <a:buFont typeface="+mj-lt"/>
              <a:buAutoNum type="arabicPeriod"/>
            </a:pPr>
            <a:r>
              <a:rPr lang="en-US" sz="1100" u="none" kern="100">
                <a:solidFill>
                  <a:schemeClr val="tx1"/>
                </a:solidFill>
                <a:effectLst/>
                <a:latin typeface="+mn-lt"/>
                <a:ea typeface="Times New Roman" panose="02020603050405020304" pitchFamily="18" charset="0"/>
                <a:cs typeface="Arial"/>
              </a:rPr>
              <a:t>District leaders engage in cycles of data-based decision making to meet the needs of all students.</a:t>
            </a:r>
          </a:p>
          <a:p>
            <a:pPr marL="800100" lvl="1" indent="-342900" algn="l" rtl="0">
              <a:spcBef>
                <a:spcPts val="0"/>
              </a:spcBef>
              <a:spcAft>
                <a:spcPts val="0"/>
              </a:spcAft>
              <a:buFont typeface="+mj-lt"/>
              <a:buAutoNum type="arabicPeriod"/>
            </a:pPr>
            <a:r>
              <a:rPr lang="en-US" sz="1100" u="none" kern="100">
                <a:solidFill>
                  <a:schemeClr val="tx1"/>
                </a:solidFill>
                <a:effectLst/>
                <a:latin typeface="+mn-lt"/>
                <a:ea typeface="Times New Roman" panose="02020603050405020304" pitchFamily="18" charset="0"/>
                <a:cs typeface="Arial"/>
              </a:rPr>
              <a:t>District leaders maintain a tiered system of supports that provides efficient, effective, and equitable allocation of resources to support all students.</a:t>
            </a:r>
          </a:p>
          <a:p>
            <a:pPr marL="800100" lvl="1" indent="-342900" algn="l" rtl="0">
              <a:spcBef>
                <a:spcPts val="0"/>
              </a:spcBef>
              <a:spcAft>
                <a:spcPts val="0"/>
              </a:spcAft>
              <a:buFont typeface="+mj-lt"/>
              <a:buAutoNum type="arabicPeriod"/>
            </a:pPr>
            <a:r>
              <a:rPr lang="en-US" sz="1100" u="none" kern="100">
                <a:solidFill>
                  <a:schemeClr val="tx1"/>
                </a:solidFill>
                <a:effectLst/>
                <a:latin typeface="+mn-lt"/>
                <a:ea typeface="Times New Roman" panose="02020603050405020304" pitchFamily="18" charset="0"/>
                <a:cs typeface="Arial"/>
              </a:rPr>
              <a:t>District leaders select and align effective teaching and learning practices to increase the probability that instruction, interventions, and supports meet the needs of all students.</a:t>
            </a:r>
          </a:p>
          <a:p>
            <a:pPr marL="800100" lvl="1" indent="-342900" algn="l" rtl="0">
              <a:spcBef>
                <a:spcPts val="0"/>
              </a:spcBef>
              <a:spcAft>
                <a:spcPts val="0"/>
              </a:spcAft>
              <a:buFont typeface="+mj-lt"/>
              <a:buAutoNum type="arabicPeriod"/>
            </a:pPr>
            <a:r>
              <a:rPr lang="en-US" sz="1100" u="none" kern="100">
                <a:solidFill>
                  <a:schemeClr val="tx1"/>
                </a:solidFill>
                <a:effectLst/>
                <a:latin typeface="+mn-lt"/>
                <a:ea typeface="Times New Roman" panose="02020603050405020304" pitchFamily="18" charset="0"/>
                <a:cs typeface="Arial"/>
              </a:rPr>
              <a:t>District leaders provide staff with ongoing support to ensure the integration and sustainability of their continuous improvement efforts.</a:t>
            </a:r>
            <a:endParaRPr lang="en-US" sz="1100" u="none" kern="100">
              <a:solidFill>
                <a:schemeClr val="tx1"/>
              </a:solidFill>
              <a:effectLst/>
              <a:latin typeface="+mn-lt"/>
              <a:ea typeface="Calibri" panose="020F0502020204030204" pitchFamily="34" charset="0"/>
              <a:cs typeface="Arial"/>
            </a:endParaRPr>
          </a:p>
          <a:p>
            <a:pPr marL="171450" lvl="0" indent="-171450" algn="l" rtl="0">
              <a:spcBef>
                <a:spcPts val="0"/>
              </a:spcBef>
              <a:spcAft>
                <a:spcPts val="0"/>
              </a:spcAft>
              <a:buFont typeface="Arial" panose="020B0604020202020204" pitchFamily="34" charset="0"/>
              <a:buChar char="•"/>
            </a:pPr>
            <a:r>
              <a:rPr lang="en-US" sz="1100" u="none">
                <a:solidFill>
                  <a:schemeClr val="tx1"/>
                </a:solidFill>
                <a:effectLst/>
                <a:latin typeface="+mn-lt"/>
                <a:cs typeface="Arial"/>
              </a:rPr>
              <a:t>Within the white space in the center you see the three content areas on which DCI-MTSS focuses: behavior, instruction, and literacy. The triangular center of the diagram represents the tiers. </a:t>
            </a:r>
          </a:p>
          <a:p>
            <a:pPr marL="171450" lvl="0" indent="-171450" algn="l" rtl="0">
              <a:spcBef>
                <a:spcPts val="0"/>
              </a:spcBef>
              <a:spcAft>
                <a:spcPts val="0"/>
              </a:spcAft>
              <a:buFont typeface="Arial" panose="020B0604020202020204" pitchFamily="34" charset="0"/>
              <a:buChar char="•"/>
            </a:pPr>
            <a:r>
              <a:rPr lang="en-US" sz="1100" u="none">
                <a:solidFill>
                  <a:schemeClr val="tx1"/>
                </a:solidFill>
                <a:effectLst/>
                <a:latin typeface="+mn-lt"/>
                <a:cs typeface="Calibri" panose="020F0502020204030204" pitchFamily="34" charset="0"/>
              </a:rPr>
              <a:t>Universal Screening involves Essential Function 1, 2, 3, and 4 from the DCI-MTSS Framework – collaborative culture, assessment, DBDM, and Tiered Instruction. </a:t>
            </a:r>
          </a:p>
          <a:p>
            <a:pPr marL="171450" lvl="0" indent="-171450" algn="l" rtl="0">
              <a:spcBef>
                <a:spcPts val="0"/>
              </a:spcBef>
              <a:spcAft>
                <a:spcPts val="0"/>
              </a:spcAft>
              <a:buFont typeface="Arial" panose="020B0604020202020204" pitchFamily="34" charset="0"/>
              <a:buChar char="•"/>
            </a:pPr>
            <a:r>
              <a:rPr lang="en-US" sz="1100">
                <a:latin typeface="+mn-lt"/>
                <a:cs typeface="Arial"/>
              </a:rPr>
              <a:t>Note that for this module </a:t>
            </a:r>
            <a:r>
              <a:rPr lang="en-US" sz="1100">
                <a:latin typeface="+mn-lt"/>
              </a:rPr>
              <a:t>we are focused on both the assessment practices and the data-based decision making that supports decisions about tiered intervention. </a:t>
            </a:r>
          </a:p>
          <a:p>
            <a:pPr marL="0" lvl="0" indent="0" algn="l" rtl="0">
              <a:spcBef>
                <a:spcPts val="0"/>
              </a:spcBef>
              <a:spcAft>
                <a:spcPts val="0"/>
              </a:spcAft>
              <a:buNone/>
            </a:pPr>
            <a:endParaRPr lang="en-US" sz="2800">
              <a:latin typeface="+mn-lt"/>
            </a:endParaRPr>
          </a:p>
          <a:p>
            <a:pPr marL="0" lvl="0" indent="0" algn="l" rtl="0">
              <a:lnSpc>
                <a:spcPct val="100000"/>
              </a:lnSpc>
              <a:spcBef>
                <a:spcPts val="0"/>
              </a:spcBef>
              <a:spcAft>
                <a:spcPts val="0"/>
              </a:spcAft>
              <a:buSzPts val="1100"/>
              <a:buNone/>
            </a:pPr>
            <a:r>
              <a:rPr lang="en-US" sz="2800" b="1">
                <a:latin typeface="+mn-lt"/>
              </a:rPr>
              <a:t>Reference</a:t>
            </a:r>
            <a:r>
              <a:rPr lang="en-US" sz="2800" b="1">
                <a:latin typeface="Calibri" panose="020F0502020204030204" pitchFamily="34" charset="0"/>
                <a:cs typeface="Calibri" panose="020F0502020204030204" pitchFamily="34" charset="0"/>
              </a:rPr>
              <a:t>s</a:t>
            </a:r>
            <a:endParaRPr lang="en-US" sz="280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a:buChar char="•"/>
            </a:pPr>
            <a:r>
              <a:rPr lang="en-US" err="1"/>
              <a:t>MoEdu</a:t>
            </a:r>
            <a:r>
              <a:rPr lang="en-US"/>
              <a:t>-SAIL. (2023). </a:t>
            </a:r>
            <a:r>
              <a:rPr lang="en-US" i="1"/>
              <a:t>DCI-MTSS district-level implementation practice profile.</a:t>
            </a:r>
            <a:r>
              <a:rPr lang="en-US"/>
              <a:t> </a:t>
            </a:r>
            <a:r>
              <a:rPr lang="en-US">
                <a:hlinkClick r:id="rId3">
                  <a:extLst>
                    <a:ext uri="{A12FA001-AC4F-418D-AE19-62706E023703}">
                      <ahyp:hlinkClr xmlns:ahyp="http://schemas.microsoft.com/office/drawing/2018/hyperlinkcolor" val="tx"/>
                    </a:ext>
                  </a:extLst>
                </a:hlinkClick>
              </a:rPr>
              <a:t>https://www.moedu-sail.org/wp-content/uploads/2023/09/DCI-MTSS-District-Level-Implementation-Practice-Profile-June-2023-1.docx</a:t>
            </a:r>
            <a:endParaRPr lang="en-US"/>
          </a:p>
          <a:p>
            <a:br>
              <a:rPr lang="en-US"/>
            </a:br>
            <a:endParaRPr lang="en-US"/>
          </a:p>
          <a:p>
            <a:pPr marL="0" lvl="0" indent="0" algn="l" rtl="0">
              <a:spcBef>
                <a:spcPts val="0"/>
              </a:spcBef>
              <a:spcAft>
                <a:spcPts val="0"/>
              </a:spcAft>
              <a:buNone/>
            </a:pPr>
            <a:endParaRPr lang="en-US"/>
          </a:p>
        </p:txBody>
      </p:sp>
    </p:spTree>
    <p:extLst>
      <p:ext uri="{BB962C8B-B14F-4D97-AF65-F5344CB8AC3E}">
        <p14:creationId xmlns:p14="http://schemas.microsoft.com/office/powerpoint/2010/main" val="23573228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800" b="1">
                <a:latin typeface="+mn-lt"/>
              </a:rPr>
              <a:t>Notes</a:t>
            </a:r>
          </a:p>
          <a:p>
            <a:pPr marL="0" indent="0">
              <a:buNone/>
            </a:pPr>
            <a:r>
              <a:rPr lang="en-US" sz="2800">
                <a:latin typeface="+mn-lt"/>
              </a:rPr>
              <a:t>DCI-MTS is a framework designed to provide targeted support to students based on their specific needs. The evidence-based benefits of MTSS are well-documented and encompass improvements in academic performance, behavior, and overall school climate. Key benefits include the following.</a:t>
            </a:r>
            <a:endParaRPr lang="en-US" sz="2800" b="1">
              <a:latin typeface="+mn-lt"/>
              <a:cs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latin typeface="+mn-lt"/>
              </a:rPr>
              <a:t>Improved academic outcomes. </a:t>
            </a:r>
            <a:r>
              <a:rPr lang="en-US" sz="2800" b="0">
                <a:latin typeface="+mn-lt"/>
              </a:rPr>
              <a:t>MTSS frameworks enhance academic achievement by providing systematic and individualized support. MTSS facilitates the early identification of students struggling academically and provides timely interventions which can lead to significant improvements in reading and math performance. By tailoring instruction to meet the diverse needs of students, MTSS helps in closing achievement gaps and improving overall academic performance.</a:t>
            </a:r>
            <a:r>
              <a:rPr lang="en-US" sz="2800" b="1">
                <a:latin typeface="+mn-lt"/>
              </a:rPr>
              <a: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latin typeface="+mn-lt"/>
              </a:rPr>
              <a:t>Behavioral improvements. </a:t>
            </a:r>
            <a:r>
              <a:rPr lang="en-US" sz="2800" b="0">
                <a:latin typeface="+mn-lt"/>
              </a:rPr>
              <a:t>MTSS frameworks, particularly when incorporating Positive Behavioral Interventions and Supports (PBIS), lead to improved student behavior and reduced disciplinary actions. Schools implementing MTSS report significant decreases in office discipline referrals and suspensions. </a:t>
            </a:r>
            <a:r>
              <a:rPr lang="en-US" sz="2800">
                <a:latin typeface="+mn-lt"/>
              </a:rPr>
              <a:t>MTSS promotes the use of positive behavioral interventions, resulting in a more positive and conducive learning environment.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latin typeface="+mn-lt"/>
              </a:rPr>
              <a:t>Enhanced social-emotional development. </a:t>
            </a:r>
            <a:r>
              <a:rPr lang="en-US" sz="2800" b="0">
                <a:latin typeface="+mn-lt"/>
              </a:rPr>
              <a:t>MTSS frameworks often incorporate social-emotional learning, leading to better student well-being and social skills. </a:t>
            </a:r>
            <a:r>
              <a:rPr lang="en-US" sz="2800">
                <a:latin typeface="+mn-lt"/>
              </a:rPr>
              <a:t>Students demonstrate improved emotional regulation and resilience. MTSS can help students develop essential social skills, fostering a more supportive and empathetic school community.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latin typeface="+mn-lt"/>
              </a:rPr>
              <a:t>Improved access for all. </a:t>
            </a:r>
            <a:r>
              <a:rPr lang="en-US" sz="2800" b="0">
                <a:latin typeface="+mn-lt"/>
              </a:rPr>
              <a:t>MTSS ensures that all students, regardless of background, receive the support they need to succeed. </a:t>
            </a:r>
            <a:r>
              <a:rPr lang="en-US" sz="2800">
                <a:latin typeface="+mn-lt"/>
              </a:rPr>
              <a:t>MTSS provides structured, tailored support for all students, ensuring advanced learners are challenged with enriched curriculum while students requiring additional help receive targeted interventions to meet their needs. MTSS helps close achievement gaps by providing targeted interventions to students who need them most.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latin typeface="+mn-lt"/>
              </a:rPr>
              <a:t>Data-driven decision making. </a:t>
            </a:r>
            <a:r>
              <a:rPr lang="en-US" sz="2800" b="0">
                <a:latin typeface="+mn-lt"/>
              </a:rPr>
              <a:t>MTSS frameworks use data to inform instructional practices and interventions, leading to more effective and efficient education. </a:t>
            </a:r>
            <a:r>
              <a:rPr lang="en-US" sz="2800">
                <a:latin typeface="+mn-lt"/>
              </a:rPr>
              <a:t>Continuous monitoring and data collection allow educators to adjust instruction and interventions to meet student needs more effectively. Data-driven decision making helps schools allocate resources more efficiently by targeting the specific needs of students.</a:t>
            </a:r>
            <a:endParaRPr lang="en-US" sz="2800" b="0">
              <a:latin typeface="+mn-lt"/>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latin typeface="+mn-lt"/>
              </a:rPr>
              <a:t>Enhanced family and community engagement. </a:t>
            </a:r>
            <a:r>
              <a:rPr lang="en-US" sz="2800" b="0">
                <a:latin typeface="+mn-lt"/>
              </a:rPr>
              <a:t>MTSS encourages family and community involvement, which is critical for the holistic development of students. </a:t>
            </a:r>
            <a:r>
              <a:rPr lang="en-US" sz="2800">
                <a:latin typeface="+mn-lt"/>
              </a:rPr>
              <a:t>MTSS fosters collaboration between schools and families, leading to increased parental involvement and better support for students. Engaging community stakeholders in MTSS can provide additional support and resources for students, enhancing their educational experience.</a:t>
            </a:r>
          </a:p>
          <a:p>
            <a:pPr marL="0" lvl="1" indent="0">
              <a:buFont typeface="Arial" panose="020B0604020202020204" pitchFamily="34" charset="0"/>
              <a:buNone/>
            </a:pPr>
            <a:r>
              <a:rPr lang="en-US" sz="2800" b="1">
                <a:latin typeface="+mn-lt"/>
              </a:rPr>
              <a:t>		</a:t>
            </a:r>
          </a:p>
          <a:p>
            <a:pPr marL="0" lvl="0" indent="0">
              <a:buFont typeface="Arial" panose="020B0604020202020204" pitchFamily="34" charset="0"/>
              <a:buNone/>
            </a:pPr>
            <a:r>
              <a:rPr lang="en-US" sz="2800" b="1">
                <a:latin typeface="+mn-lt"/>
              </a:rPr>
              <a:t>References</a:t>
            </a:r>
            <a:endParaRPr lang="en-US" sz="2800">
              <a:latin typeface="+mn-lt"/>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t>Anderson, J. A., &amp; Roddy, L. (2020). Enhancing family-school partnerships through multi-tiered systems of support: Considerations for school psychologists. </a:t>
            </a:r>
            <a:r>
              <a:rPr lang="en-US" i="1"/>
              <a:t>School Psychology, 35</a:t>
            </a:r>
            <a:r>
              <a:rPr lang="en-US"/>
              <a:t>(3), 193–201.</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t>Baker, S. K., </a:t>
            </a:r>
            <a:r>
              <a:rPr lang="en-US" err="1"/>
              <a:t>Fien</a:t>
            </a:r>
            <a:r>
              <a:rPr lang="en-US"/>
              <a:t>, H., &amp; Baker, D. L. (2020). Considering the potential impact of multi-tiered systems of support on social justice: Critical questions for research and practice. </a:t>
            </a:r>
            <a:r>
              <a:rPr lang="en-US" i="1"/>
              <a:t>Journal of Educational and Psychological Consultation, 30</a:t>
            </a:r>
            <a:r>
              <a:rPr lang="en-US"/>
              <a:t>(1), 63–79.</a:t>
            </a:r>
          </a:p>
          <a:p>
            <a:pPr marL="171450" marR="0" lvl="0" indent="-171450" algn="l" defTabSz="914400">
              <a:lnSpc>
                <a:spcPct val="100000"/>
              </a:lnSpc>
              <a:spcBef>
                <a:spcPts val="0"/>
              </a:spcBef>
              <a:spcAft>
                <a:spcPts val="0"/>
              </a:spcAft>
              <a:buClr>
                <a:srgbClr val="000000"/>
              </a:buClr>
              <a:buSzPts val="1100"/>
              <a:buFont typeface="Arial" panose="020B0604020202020204" pitchFamily="34" charset="0"/>
              <a:buChar char="•"/>
              <a:tabLst/>
              <a:defRPr/>
            </a:pPr>
            <a:r>
              <a:rPr lang="en-US" b="0"/>
              <a:t>Burns, M. K., &amp; Gibbons, K. (2019). Implementing multi-tiered systems of support: Strategies for developing academic competence and social skills. </a:t>
            </a:r>
            <a:r>
              <a:rPr lang="en-US" b="0" i="1"/>
              <a:t>School Psychology International, 40</a:t>
            </a:r>
            <a:r>
              <a:rPr lang="en-US" b="0"/>
              <a:t>(1), </a:t>
            </a:r>
            <a:r>
              <a:rPr lang="en-US"/>
              <a:t>20–36</a:t>
            </a:r>
            <a:r>
              <a:rPr lang="en-US" b="0"/>
              <a:t>.</a:t>
            </a:r>
            <a:endParaRPr lang="en-US"/>
          </a:p>
          <a:p>
            <a:pPr marL="171450" marR="0" lvl="0" indent="-171450" algn="l" defTabSz="914400">
              <a:lnSpc>
                <a:spcPct val="100000"/>
              </a:lnSpc>
              <a:spcBef>
                <a:spcPts val="0"/>
              </a:spcBef>
              <a:spcAft>
                <a:spcPts val="0"/>
              </a:spcAft>
              <a:buClr>
                <a:srgbClr val="000000"/>
              </a:buClr>
              <a:buSzPts val="1100"/>
              <a:buFont typeface="Arial" panose="020B0604020202020204" pitchFamily="34" charset="0"/>
              <a:buChar char="•"/>
              <a:tabLst/>
              <a:defRPr/>
            </a:pPr>
            <a:r>
              <a:rPr lang="en-US"/>
              <a:t>Cook, C. R., &amp; Mayer, G. R. (2016). Using a multi-tiered system of support to prevent and reduce problem behaviors: A guide for teachers. </a:t>
            </a:r>
            <a:r>
              <a:rPr lang="en-US" i="1"/>
              <a:t>Intervention in School and Clinic, 51</a:t>
            </a:r>
            <a:r>
              <a:rPr lang="en-US"/>
              <a:t>(3), 151–156.</a:t>
            </a:r>
          </a:p>
          <a:p>
            <a:pPr marL="171450" indent="-171450">
              <a:buClr>
                <a:srgbClr val="000000"/>
              </a:buClr>
              <a:buSzPts val="1100"/>
              <a:buFont typeface="Arial" panose="020B0604020202020204" pitchFamily="34" charset="0"/>
              <a:buChar char="•"/>
              <a:defRPr/>
            </a:pPr>
            <a:r>
              <a:rPr lang="en-US"/>
              <a:t>Fletcher, J. M., &amp; Vaughn, S. (2009). Response to intervention: Preventing and remediating academic difficulties. </a:t>
            </a:r>
            <a:r>
              <a:rPr lang="en-US" i="1"/>
              <a:t>Child Development Perspectives, 3</a:t>
            </a:r>
            <a:r>
              <a:rPr lang="en-US"/>
              <a:t>(1), 30-37. </a:t>
            </a:r>
            <a:r>
              <a:rPr lang="en-US" u="sng"/>
              <a:t> </a:t>
            </a:r>
            <a:r>
              <a:rPr lang="en-US">
                <a:hlinkClick r:id="rId3">
                  <a:extLst>
                    <a:ext uri="{A12FA001-AC4F-418D-AE19-62706E023703}">
                      <ahyp:hlinkClr xmlns:ahyp="http://schemas.microsoft.com/office/drawing/2018/hyperlinkcolor" val="tx"/>
                    </a:ext>
                  </a:extLst>
                </a:hlinkClick>
              </a:rPr>
              <a:t>https://doi.org/10.1111/j.1750-8606.2008.00072.x</a:t>
            </a:r>
            <a:r>
              <a:rPr lang="en-US" u="sng"/>
              <a:t> </a:t>
            </a:r>
          </a:p>
          <a:p>
            <a:pPr marL="171450" indent="-171450">
              <a:buClr>
                <a:srgbClr val="000000"/>
              </a:buClr>
              <a:buSzPts val="1100"/>
              <a:buFont typeface="Arial" panose="020B0604020202020204" pitchFamily="34" charset="0"/>
              <a:buChar char="•"/>
              <a:defRPr/>
            </a:pPr>
            <a:r>
              <a:rPr lang="en-US"/>
              <a:t>Freeman, E. W., &amp; Sugai, G. (2020). Multi-tiered systems of support: Current status and future directions. </a:t>
            </a:r>
            <a:r>
              <a:rPr lang="en-US" i="1"/>
              <a:t>Journal of Positive Behavior Interventions, 22</a:t>
            </a:r>
            <a:r>
              <a:rPr lang="en-US"/>
              <a:t>(1), 3–17.</a:t>
            </a:r>
          </a:p>
          <a:p>
            <a:pPr marL="171450" marR="0" lvl="0" indent="-171450" algn="l" defTabSz="914400">
              <a:lnSpc>
                <a:spcPct val="100000"/>
              </a:lnSpc>
              <a:spcBef>
                <a:spcPts val="0"/>
              </a:spcBef>
              <a:spcAft>
                <a:spcPts val="0"/>
              </a:spcAft>
              <a:buClr>
                <a:srgbClr val="000000"/>
              </a:buClr>
              <a:buSzPts val="1100"/>
              <a:buFont typeface="Arial" panose="020B0604020202020204" pitchFamily="34" charset="0"/>
              <a:buChar char="•"/>
              <a:tabLst/>
              <a:defRPr/>
            </a:pPr>
            <a:r>
              <a:rPr lang="en-US"/>
              <a:t>Freeman, J., Simonsen, B., Briere, D. E., &amp; MacSuga-Gage, A. S. (2017). Do learning outcomes improve when teachers improve their classroom management? </a:t>
            </a:r>
            <a:r>
              <a:rPr lang="en-US" i="1"/>
              <a:t>Review of Educational Research, 87</a:t>
            </a:r>
            <a:r>
              <a:rPr lang="en-US"/>
              <a:t>(1), 79–112.</a:t>
            </a:r>
          </a:p>
          <a:p>
            <a:pPr marL="171450" marR="0" lvl="0" indent="-171450" algn="l" defTabSz="914400">
              <a:lnSpc>
                <a:spcPct val="100000"/>
              </a:lnSpc>
              <a:spcBef>
                <a:spcPts val="0"/>
              </a:spcBef>
              <a:spcAft>
                <a:spcPts val="0"/>
              </a:spcAft>
              <a:buClr>
                <a:srgbClr val="000000"/>
              </a:buClr>
              <a:buSzPts val="1100"/>
              <a:buFont typeface="Arial" panose="020B0604020202020204" pitchFamily="34" charset="0"/>
              <a:buChar char="•"/>
              <a:tabLst/>
              <a:defRPr/>
            </a:pPr>
            <a:r>
              <a:rPr lang="en-US"/>
              <a:t>McIntosh, K., &amp; Goodman, S. (Eds.). (2016). </a:t>
            </a:r>
            <a:r>
              <a:rPr lang="en-US" i="1"/>
              <a:t>Integrated multi-tiered systems of support: Blending RTI and PBIS.</a:t>
            </a:r>
            <a:r>
              <a:rPr lang="en-US"/>
              <a:t> Guilford Publications.</a:t>
            </a:r>
          </a:p>
          <a:p>
            <a:pPr marL="171450" indent="-171450">
              <a:buClr>
                <a:srgbClr val="000000"/>
              </a:buClr>
              <a:buSzPts val="1100"/>
              <a:buFont typeface="Arial" panose="020B0604020202020204" pitchFamily="34" charset="0"/>
              <a:buChar char="•"/>
              <a:defRPr/>
            </a:pPr>
            <a:r>
              <a:rPr lang="en-US"/>
              <a:t>Nelson, R. J., &amp; </a:t>
            </a:r>
            <a:r>
              <a:rPr lang="en-US" err="1"/>
              <a:t>Ysseldyke</a:t>
            </a:r>
            <a:r>
              <a:rPr lang="en-US"/>
              <a:t>, J. E. (2017). Data-based decision making in MTSS: Questions, considerations, and implementation guidelines. </a:t>
            </a:r>
            <a:r>
              <a:rPr lang="en-US" i="1"/>
              <a:t>School Psychology Forum, 11</a:t>
            </a:r>
            <a:r>
              <a:rPr lang="en-US"/>
              <a:t>(2), 23–33.</a:t>
            </a:r>
          </a:p>
          <a:p>
            <a:pPr marL="171450" marR="0" lvl="0" indent="-171450" algn="l" defTabSz="914400">
              <a:lnSpc>
                <a:spcPct val="100000"/>
              </a:lnSpc>
              <a:spcBef>
                <a:spcPts val="0"/>
              </a:spcBef>
              <a:spcAft>
                <a:spcPts val="0"/>
              </a:spcAft>
              <a:buClr>
                <a:srgbClr val="000000"/>
              </a:buClr>
              <a:buSzPts val="1100"/>
              <a:buFont typeface="Arial" panose="020B0604020202020204" pitchFamily="34" charset="0"/>
              <a:buChar char="•"/>
              <a:tabLst/>
              <a:defRPr/>
            </a:pPr>
            <a:r>
              <a:rPr lang="en-US"/>
              <a:t>O’Connor, E. P., &amp; Freeman, E. W. (2018). Examining the relationship between classroom context and social behavior in students. </a:t>
            </a:r>
            <a:r>
              <a:rPr lang="en-US" i="1"/>
              <a:t>Journal of Positive Behavior Interventions, 20</a:t>
            </a:r>
            <a:r>
              <a:rPr lang="en-US"/>
              <a:t>(2), 92–104.</a:t>
            </a:r>
          </a:p>
          <a:p>
            <a:pPr marL="171450" marR="0" lvl="0" indent="-171450" algn="l" defTabSz="914400">
              <a:lnSpc>
                <a:spcPct val="100000"/>
              </a:lnSpc>
              <a:spcBef>
                <a:spcPts val="0"/>
              </a:spcBef>
              <a:spcAft>
                <a:spcPts val="0"/>
              </a:spcAft>
              <a:buClr>
                <a:srgbClr val="000000"/>
              </a:buClr>
              <a:buSzPts val="1100"/>
              <a:buFont typeface="Arial" panose="020B0604020202020204" pitchFamily="34" charset="0"/>
              <a:buChar char="•"/>
              <a:tabLst/>
              <a:defRPr/>
            </a:pPr>
            <a:r>
              <a:rPr lang="en-US" b="0"/>
              <a:t>Swanson, E., Solis, M., Ciullo, S., &amp; McKenna, J. W. (2020). Special education teachers’ implementation of evidence-based practices for writing. </a:t>
            </a:r>
            <a:r>
              <a:rPr lang="en-US" b="0" i="1"/>
              <a:t>Exceptional Children, 86</a:t>
            </a:r>
            <a:r>
              <a:rPr lang="en-US" b="0"/>
              <a:t>(2), </a:t>
            </a:r>
            <a:r>
              <a:rPr lang="en-US"/>
              <a:t>113–131</a:t>
            </a:r>
            <a:r>
              <a:rPr lang="en-US" b="0"/>
              <a:t>.</a:t>
            </a:r>
            <a:endParaRPr lang="en-US"/>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a:p>
          <a:p>
            <a:pPr marL="158750" indent="0">
              <a:buNone/>
            </a:pPr>
            <a:endParaRPr lang="en-US"/>
          </a:p>
        </p:txBody>
      </p:sp>
    </p:spTree>
    <p:extLst>
      <p:ext uri="{BB962C8B-B14F-4D97-AF65-F5344CB8AC3E}">
        <p14:creationId xmlns:p14="http://schemas.microsoft.com/office/powerpoint/2010/main" val="4196350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8fef22f821_2_1745: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8fef22f821_2_1745:notes"/>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a:t>Notes</a:t>
            </a:r>
          </a:p>
          <a:p>
            <a:pPr marL="0" lvl="0" indent="0" algn="l" rtl="0">
              <a:spcBef>
                <a:spcPts val="0"/>
              </a:spcBef>
              <a:spcAft>
                <a:spcPts val="0"/>
              </a:spcAft>
              <a:buNone/>
            </a:pPr>
            <a:r>
              <a:rPr lang="en-US" sz="2800"/>
              <a:t>MTSS is oriented around data collection and problem solving in order to provide students with the support that best fits their needs. These are key features of DCI-MTSS. </a:t>
            </a:r>
            <a:endParaRPr lang="en-US" sz="2800" u="none">
              <a:solidFill>
                <a:schemeClr val="tx1"/>
              </a:solidFil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u="none">
                <a:solidFill>
                  <a:schemeClr val="dk1"/>
                </a:solidFill>
              </a:rPr>
              <a:t>Integrated academic and behavioral supports. </a:t>
            </a:r>
            <a:r>
              <a:rPr lang="en-US" sz="2800" b="0" u="none">
                <a:solidFill>
                  <a:schemeClr val="dk1"/>
                </a:solidFill>
              </a:rPr>
              <a:t>Addressing </a:t>
            </a:r>
            <a:r>
              <a:rPr lang="en-US" sz="2800"/>
              <a:t>both academic and behavioral needs through a unified approach</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i="1"/>
              <a:t>Alignment. </a:t>
            </a:r>
            <a:r>
              <a:rPr lang="en-US" sz="2800"/>
              <a:t>Aligning MTSS with school-wide goals and seamless integration of MTSS with other initiatives and collaborative efforts</a:t>
            </a:r>
            <a:endParaRPr lang="en-US" sz="2800" u="none">
              <a:solidFill>
                <a:schemeClr val="tx1"/>
              </a:solidFil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i="1" u="none">
                <a:solidFill>
                  <a:schemeClr val="dk1"/>
                </a:solidFill>
              </a:rPr>
              <a:t>Collaboration. </a:t>
            </a:r>
            <a:r>
              <a:rPr lang="en-US" sz="2800" u="none">
                <a:solidFill>
                  <a:schemeClr val="dk1"/>
                </a:solidFill>
              </a:rPr>
              <a:t>Regular collaboration at the DLT, BLT, and CT levels for a team-based approach to problem-solving and decision making, promoting shared responsibility for student outcomes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i="1" u="none">
                <a:solidFill>
                  <a:schemeClr val="dk1"/>
                </a:solidFill>
              </a:rPr>
              <a:t>Universal screening. </a:t>
            </a:r>
            <a:r>
              <a:rPr lang="en-US" sz="2800" u="none">
                <a:solidFill>
                  <a:schemeClr val="dk1"/>
                </a:solidFill>
              </a:rPr>
              <a:t>Regular assessment a</a:t>
            </a:r>
            <a:r>
              <a:rPr lang="en-US" sz="2800"/>
              <a:t>dministered multiple times throughout the year (e.g., fall, winter, spring) to detect early signs of academic or behavioral difficulties</a:t>
            </a:r>
            <a:endParaRPr lang="en-US" sz="2800" u="none">
              <a:solidFill>
                <a:schemeClr val="tx1"/>
              </a:solidFil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i="1" u="none">
                <a:solidFill>
                  <a:schemeClr val="dk1"/>
                </a:solidFill>
              </a:rPr>
              <a:t>DBDM. </a:t>
            </a:r>
            <a:r>
              <a:rPr lang="en-US" sz="2800"/>
              <a:t>Use of assessment data to guide instructional decisions and intervention strategies; regular team meetings to review data, adjust interventions, and make informed instructional decisions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i="1" u="none">
                <a:solidFill>
                  <a:schemeClr val="dk1"/>
                </a:solidFill>
              </a:rPr>
              <a:t>ETLP. </a:t>
            </a:r>
            <a:r>
              <a:rPr lang="en-US" sz="2800"/>
              <a:t>Implementation of instructional strategies and interventions proven effective through research, with continuous review and adjustment based on the effectiveness of practices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i="1"/>
              <a:t>Family and community engagement. </a:t>
            </a:r>
            <a:r>
              <a:rPr lang="en-US" sz="2800"/>
              <a:t>Involving families and the community in the MTSS process; keeping families informed about student progress; and collaborating with community resources to support student needs</a:t>
            </a:r>
            <a:endParaRPr lang="en-US" sz="2800">
              <a:solidFill>
                <a:schemeClr val="dk1"/>
              </a:solidFill>
            </a:endParaRPr>
          </a:p>
          <a:p>
            <a:pPr marL="0" lvl="0" indent="0" algn="l" rtl="0">
              <a:spcBef>
                <a:spcPts val="0"/>
              </a:spcBef>
              <a:spcAft>
                <a:spcPts val="0"/>
              </a:spcAft>
              <a:buNone/>
            </a:pPr>
            <a:endParaRPr lang="en-US" sz="2800"/>
          </a:p>
          <a:p>
            <a:pPr marL="0" lvl="0" indent="0" algn="l" rtl="0">
              <a:spcBef>
                <a:spcPts val="0"/>
              </a:spcBef>
              <a:spcAft>
                <a:spcPts val="0"/>
              </a:spcAft>
              <a:buNone/>
            </a:pPr>
            <a:r>
              <a:rPr lang="en-US" sz="2800" b="1"/>
              <a:t>Reference</a:t>
            </a:r>
          </a:p>
          <a:p>
            <a:pPr marL="171450" indent="-171450">
              <a:buClr>
                <a:srgbClr val="000000"/>
              </a:buClr>
              <a:buSzPts val="1100"/>
              <a:buFont typeface="Arial" panose="020B0604020202020204" pitchFamily="34" charset="0"/>
              <a:buChar char="•"/>
              <a:defRPr/>
            </a:pPr>
            <a:r>
              <a:rPr lang="en-US" err="1"/>
              <a:t>MoEdu</a:t>
            </a:r>
            <a:r>
              <a:rPr lang="en-US"/>
              <a:t>-SAIL. (2024). </a:t>
            </a:r>
            <a:r>
              <a:rPr lang="en-US" i="1"/>
              <a:t>DCI-MTSS roadmap, an overview.</a:t>
            </a:r>
            <a:r>
              <a:rPr lang="en-US"/>
              <a:t> Missouri Department of Elementary and Secondary Education: Northern Arizona University, Institute for Human Development. </a:t>
            </a:r>
            <a:r>
              <a:rPr lang="en-US">
                <a:hlinkClick r:id="rId3">
                  <a:extLst>
                    <a:ext uri="{A12FA001-AC4F-418D-AE19-62706E023703}">
                      <ahyp:hlinkClr xmlns:ahyp="http://schemas.microsoft.com/office/drawing/2018/hyperlinkcolor" val="tx"/>
                    </a:ext>
                  </a:extLst>
                </a:hlinkClick>
              </a:rPr>
              <a:t>https://www.moedu-sail.org/wp-content/uploads/2024/12/DCI-MTSS-Roadmap-2024-25.pdf</a:t>
            </a:r>
            <a:endParaRPr lang="en-US"/>
          </a:p>
          <a:p>
            <a:pPr marL="0" lvl="0" indent="0" algn="l" rtl="0">
              <a:spcBef>
                <a:spcPts val="0"/>
              </a:spcBef>
              <a:spcAft>
                <a:spcPts val="0"/>
              </a:spcAft>
              <a:buNone/>
            </a:pPr>
            <a:endParaRPr lang="en-US"/>
          </a:p>
        </p:txBody>
      </p:sp>
    </p:spTree>
    <p:extLst>
      <p:ext uri="{BB962C8B-B14F-4D97-AF65-F5344CB8AC3E}">
        <p14:creationId xmlns:p14="http://schemas.microsoft.com/office/powerpoint/2010/main" val="1461955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8fef22f821_2_1745: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8fef22f821_2_1745:notes"/>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Notes</a:t>
            </a:r>
          </a:p>
          <a:p>
            <a:r>
              <a:rPr lang="en-US"/>
              <a:t>Universal screening is key to creating a tiered system of intervention; therefore, it is important to emphasize some foundational principles of an effective tiered system of support for both behavior and academics.</a:t>
            </a:r>
            <a:endParaRPr lang="en-US" sz="1200" u="none">
              <a:solidFill>
                <a:schemeClr val="tx1"/>
              </a:solidFil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i="0"/>
              <a:t>First, all students receive high-quality Tier 1 instruction. This means every student has access to strong, evidence-based core instruction in the general education setting.</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i="0"/>
              <a:t>Next, it’s important to remember that movement among the three tiers is fluid. Support is based on a student’s needs at a given time - it’s not fixed or permanent based on a label.</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i="0"/>
              <a:t>Because of this, students are </a:t>
            </a:r>
            <a:r>
              <a:rPr lang="en-US" b="0" i="0"/>
              <a:t>never labeled </a:t>
            </a:r>
            <a:r>
              <a:rPr lang="en-US" i="0"/>
              <a:t>by tier. We don’t want to refer to students as a tier 1, tier 2 or tier 3 student - instead, we want to talk about what supports they need at this moment.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i="0"/>
              <a:t>Also, Tier 3 is not the same as special education. Tier 3 provides the most intensive interventions and </a:t>
            </a:r>
            <a:r>
              <a:rPr lang="en-US" i="0">
                <a:solidFill>
                  <a:schemeClr val="dk1"/>
                </a:solidFill>
              </a:rPr>
              <a:t>is for students whose data shows they need intensive support in academics and/or behavior. All students who qualify for special education will not need this level of support.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i="0"/>
              <a:t>Finally, all of the above work best within a system of sustainability. This means we have structures, data, and teams in place to ensure these practices continue and improve over time, even as staff or students change.</a:t>
            </a:r>
          </a:p>
          <a:p>
            <a:pPr marL="0" lvl="0" indent="0" algn="l" rtl="0">
              <a:spcBef>
                <a:spcPts val="0"/>
              </a:spcBef>
              <a:spcAft>
                <a:spcPts val="0"/>
              </a:spcAft>
              <a:buNone/>
            </a:pPr>
            <a:endParaRPr lang="en-US" i="0"/>
          </a:p>
          <a:p>
            <a:pPr marL="0" lvl="0" indent="0" algn="l" rtl="0">
              <a:spcBef>
                <a:spcPts val="0"/>
              </a:spcBef>
              <a:spcAft>
                <a:spcPts val="0"/>
              </a:spcAft>
              <a:buNone/>
            </a:pPr>
            <a:endParaRPr lang="en-US"/>
          </a:p>
          <a:p>
            <a:pPr marL="0" lvl="0" indent="0" algn="l" rtl="0">
              <a:spcBef>
                <a:spcPts val="0"/>
              </a:spcBef>
              <a:spcAft>
                <a:spcPts val="0"/>
              </a:spcAft>
              <a:buNone/>
            </a:pPr>
            <a:endParaRPr lang="en-US"/>
          </a:p>
          <a:p>
            <a:pPr marL="0" lvl="0" indent="0" algn="l" rtl="0">
              <a:spcBef>
                <a:spcPts val="0"/>
              </a:spcBef>
              <a:spcAft>
                <a:spcPts val="0"/>
              </a:spcAft>
              <a:buNone/>
            </a:pP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800" b="1"/>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a:t>Many times, when districts begin to create an MTSS system, they want to start with Tiers 2 and 3 interventions. It is important to keep in mind, however, that a strong Tier 1 is the foundation of a strong MTSS system.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Creates the foundation for all students. </a:t>
            </a:r>
            <a:r>
              <a:rPr lang="en-US" sz="2800"/>
              <a:t>All students receive core curriculum through Tier 1. An effective Tier 1 addresses the needs of approximately 80% students, creating a strong foundation for academic and social-emotional learning, ensuring that 80% of students achieve success without additional intervention.</a:t>
            </a:r>
            <a:endParaRPr lang="en-US" sz="2800" b="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Increases access for all students. </a:t>
            </a:r>
            <a:r>
              <a:rPr lang="en-US" sz="2800"/>
              <a:t>With all students receiving high-quality Tier 1, districts can ensure all students receive the same opportunities to succeed. All students benefit from consistent, evidence-based practices that increase access for all students.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Supports early identification. </a:t>
            </a:r>
            <a:r>
              <a:rPr lang="en-US" sz="2800"/>
              <a:t>When Tier 1 instruction is consistently strong, educators can better identify which students truly need additional support versus those who benefit from improved instructional quality. Strong universal supports help differentiate between performance gaps caused by instruction vs. individual needs.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Enhances engagement and outcomes. </a:t>
            </a:r>
            <a:r>
              <a:rPr lang="en-US" sz="2800"/>
              <a:t>Positive relationships and evidence-based teaching methods improve student engagement, classroom behavior, and learning outcomes. Positive teacher-student interactions foster motivation, participation, and academic growth.</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Maximizes resource efficiency. </a:t>
            </a:r>
            <a:r>
              <a:rPr lang="en-US" sz="2800"/>
              <a:t>A robust Tier 1 framework reduces the number of students requiring intensive interventions, allowing schools to allocate resources effectively. Effective Tier 1 teaching minimizes the need for Tier 2 or Tier 3 interventions.</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2800"/>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2800"/>
              <a:t>When districts analyze their Universal Screening data, they often discover that Tier 1 is not yet meeting the needs of 80% of their students and they have too many students requiring intervention to manage effectively. In such cases, it’s crucial for the district to focus on strengthening Tier 1 practices.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2800"/>
          </a:p>
          <a:p>
            <a:pPr marL="0" lvl="0" indent="0">
              <a:buNone/>
            </a:pPr>
            <a:r>
              <a:rPr lang="en-US" sz="2800" b="1"/>
              <a:t>References</a:t>
            </a:r>
            <a:endParaRPr lang="en-US" sz="2800"/>
          </a:p>
          <a:p>
            <a:pPr marL="171450" indent="-171450">
              <a:buClr>
                <a:srgbClr val="000000"/>
              </a:buClr>
              <a:buSzPts val="1100"/>
              <a:buFont typeface="Arial" panose="020B0604020202020204" pitchFamily="34" charset="0"/>
              <a:buChar char="•"/>
              <a:defRPr/>
            </a:pPr>
            <a:r>
              <a:rPr lang="en-US"/>
              <a:t>Hattie, J. (2009). </a:t>
            </a:r>
            <a:r>
              <a:rPr lang="en-US" i="1"/>
              <a:t>Visible learning: A synthesis of over 800 meta-analyses relating to achievement.</a:t>
            </a:r>
            <a:r>
              <a:rPr lang="en-US"/>
              <a:t> Routledge.</a:t>
            </a:r>
          </a:p>
          <a:p>
            <a:pPr marL="171450" indent="-171450">
              <a:buClr>
                <a:srgbClr val="000000"/>
              </a:buClr>
              <a:buSzPts val="1100"/>
              <a:buFont typeface="Arial" panose="020B0604020202020204" pitchFamily="34" charset="0"/>
              <a:buChar char="•"/>
              <a:defRPr/>
            </a:pPr>
            <a:r>
              <a:rPr lang="en-US"/>
              <a:t>Fuchs, D., &amp; Fuchs, L. S. (2006). Introduction to response to intervention: What, why, and how valid is it? </a:t>
            </a:r>
            <a:r>
              <a:rPr lang="en-US" i="1"/>
              <a:t>Reading Research Quarterly, 41</a:t>
            </a:r>
            <a:r>
              <a:rPr lang="en-US"/>
              <a:t>(1), 93–99. </a:t>
            </a:r>
            <a:r>
              <a:rPr lang="en-US">
                <a:hlinkClick r:id="rId3">
                  <a:extLst>
                    <a:ext uri="{A12FA001-AC4F-418D-AE19-62706E023703}">
                      <ahyp:hlinkClr xmlns:ahyp="http://schemas.microsoft.com/office/drawing/2018/hyperlinkcolor" val="tx"/>
                    </a:ext>
                  </a:extLst>
                </a:hlinkClick>
              </a:rPr>
              <a:t>https://doi.org/10.1598/RRQ.41.1.4</a:t>
            </a:r>
            <a:endParaRPr lang="en-US" sz="2800">
              <a:hlinkClick r:id="rId3">
                <a:extLst>
                  <a:ext uri="{A12FA001-AC4F-418D-AE19-62706E023703}">
                    <ahyp:hlinkClr xmlns:ahyp="http://schemas.microsoft.com/office/drawing/2018/hyperlinkcolor" val="tx"/>
                  </a:ext>
                </a:extLst>
              </a:hlinkClick>
            </a:endParaRPr>
          </a:p>
          <a:p>
            <a:pPr marL="171450" indent="-171450">
              <a:buClr>
                <a:srgbClr val="000000"/>
              </a:buClr>
              <a:buSzPts val="1100"/>
              <a:buFont typeface="Arial" panose="020B0604020202020204" pitchFamily="34" charset="0"/>
              <a:buChar char="•"/>
              <a:defRPr/>
            </a:pPr>
            <a:r>
              <a:rPr lang="en-US"/>
              <a:t>Sugai, G., &amp; Horner, R. (2006). A promising approach for expanding and sustaining school-wide positive behavior support. </a:t>
            </a:r>
            <a:r>
              <a:rPr lang="en-US" i="1"/>
              <a:t>School Psychology Review, 35</a:t>
            </a:r>
            <a:r>
              <a:rPr lang="en-US"/>
              <a:t>(2), 245–259. </a:t>
            </a:r>
            <a:r>
              <a:rPr lang="en-US">
                <a:hlinkClick r:id="rId4">
                  <a:extLst>
                    <a:ext uri="{A12FA001-AC4F-418D-AE19-62706E023703}">
                      <ahyp:hlinkClr xmlns:ahyp="http://schemas.microsoft.com/office/drawing/2018/hyperlinkcolor" val="tx"/>
                    </a:ext>
                  </a:extLst>
                </a:hlinkClick>
              </a:rPr>
              <a:t>https://doi.org/10.1080/02796015.2006.12087989</a:t>
            </a:r>
            <a:endParaRPr lang="en-US" sz="2800">
              <a:hlinkClick r:id="rId4">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64458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a:extLst>
            <a:ext uri="{FF2B5EF4-FFF2-40B4-BE49-F238E27FC236}">
              <a16:creationId xmlns:a16="http://schemas.microsoft.com/office/drawing/2014/main" id="{87AFD4FB-0451-8000-61A5-7A0F6F07CD6A}"/>
            </a:ext>
          </a:extLst>
        </p:cNvPr>
        <p:cNvGrpSpPr/>
        <p:nvPr/>
      </p:nvGrpSpPr>
      <p:grpSpPr>
        <a:xfrm>
          <a:off x="0" y="0"/>
          <a:ext cx="0" cy="0"/>
          <a:chOff x="0" y="0"/>
          <a:chExt cx="0" cy="0"/>
        </a:xfrm>
      </p:grpSpPr>
      <p:sp>
        <p:nvSpPr>
          <p:cNvPr id="63" name="Google Shape;63;g28fef22f821_1_112:notes">
            <a:extLst>
              <a:ext uri="{FF2B5EF4-FFF2-40B4-BE49-F238E27FC236}">
                <a16:creationId xmlns:a16="http://schemas.microsoft.com/office/drawing/2014/main" id="{AC3BE486-09C9-8694-E45E-797B366C230D}"/>
              </a:ext>
            </a:extLst>
          </p:cNvPr>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8fef22f821_1_112:notes">
            <a:extLst>
              <a:ext uri="{FF2B5EF4-FFF2-40B4-BE49-F238E27FC236}">
                <a16:creationId xmlns:a16="http://schemas.microsoft.com/office/drawing/2014/main" id="{DDD1FE7B-CC37-54B3-1242-26D5FA9CA60A}"/>
              </a:ext>
            </a:extLst>
          </p:cNvPr>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a:t>Notes</a:t>
            </a:r>
          </a:p>
          <a:p>
            <a:pPr marL="171450" lvl="0" indent="-171450" algn="l" rtl="0">
              <a:lnSpc>
                <a:spcPct val="80000"/>
              </a:lnSpc>
              <a:spcBef>
                <a:spcPts val="300"/>
              </a:spcBef>
              <a:spcAft>
                <a:spcPts val="0"/>
              </a:spcAft>
              <a:buClr>
                <a:schemeClr val="dk1"/>
              </a:buClr>
              <a:buSzPts val="1100"/>
              <a:buFont typeface="Arial" panose="020B0604020202020204" pitchFamily="34" charset="0"/>
              <a:buChar char="•"/>
            </a:pPr>
            <a:r>
              <a:rPr lang="en-US" sz="2800">
                <a:latin typeface="+mn-lt"/>
              </a:rPr>
              <a:t>This module is divided into 4 sections that can be presented in separate sessions or combined depending on the available time. </a:t>
            </a:r>
          </a:p>
          <a:p>
            <a:pPr marL="171450" lvl="0" indent="-171450" algn="l" rtl="0">
              <a:lnSpc>
                <a:spcPct val="80000"/>
              </a:lnSpc>
              <a:spcBef>
                <a:spcPts val="300"/>
              </a:spcBef>
              <a:spcAft>
                <a:spcPts val="0"/>
              </a:spcAft>
              <a:buClr>
                <a:schemeClr val="dk1"/>
              </a:buClr>
              <a:buSzPts val="1100"/>
              <a:buFont typeface="Arial" panose="020B0604020202020204" pitchFamily="34" charset="0"/>
              <a:buChar char="•"/>
            </a:pPr>
            <a:r>
              <a:rPr lang="en-US" sz="2800">
                <a:latin typeface="+mn-lt"/>
              </a:rPr>
              <a:t>Each section focuses on a separate part of setting up and using universal screening for literacy and/or behavior. </a:t>
            </a:r>
          </a:p>
          <a:p>
            <a:pPr marL="171450" lvl="0" indent="-171450" algn="l" rtl="0">
              <a:lnSpc>
                <a:spcPct val="80000"/>
              </a:lnSpc>
              <a:spcBef>
                <a:spcPts val="300"/>
              </a:spcBef>
              <a:spcAft>
                <a:spcPts val="0"/>
              </a:spcAft>
              <a:buClr>
                <a:schemeClr val="dk1"/>
              </a:buClr>
              <a:buSzPts val="1100"/>
              <a:buFont typeface="Arial" panose="020B0604020202020204" pitchFamily="34" charset="0"/>
              <a:buChar char="•"/>
            </a:pPr>
            <a:r>
              <a:rPr lang="en-US" sz="2800">
                <a:latin typeface="+mn-lt"/>
              </a:rPr>
              <a:t>It is not necessary for all teams to go through all sections of the module. Consultants can customize by presenting only the sections that a district is ready to work through. </a:t>
            </a:r>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4691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AF8EE3F3-8BDF-42FD-C20A-ACBFF3D0EE0D}"/>
            </a:ext>
          </a:extLst>
        </p:cNvPr>
        <p:cNvGrpSpPr/>
        <p:nvPr/>
      </p:nvGrpSpPr>
      <p:grpSpPr>
        <a:xfrm>
          <a:off x="0" y="0"/>
          <a:ext cx="0" cy="0"/>
          <a:chOff x="0" y="0"/>
          <a:chExt cx="0" cy="0"/>
        </a:xfrm>
      </p:grpSpPr>
      <p:sp>
        <p:nvSpPr>
          <p:cNvPr id="253" name="Google Shape;253;g28fef22f821_2_1575:notes">
            <a:extLst>
              <a:ext uri="{FF2B5EF4-FFF2-40B4-BE49-F238E27FC236}">
                <a16:creationId xmlns:a16="http://schemas.microsoft.com/office/drawing/2014/main" id="{6DD162F0-9C4A-932D-481B-0687EDCEAD17}"/>
              </a:ext>
            </a:extLst>
          </p:cNvPr>
          <p:cNvSpPr>
            <a:spLocks noGrp="1" noRot="1" noChangeAspect="1"/>
          </p:cNvSpPr>
          <p:nvPr>
            <p:ph type="sldImg" idx="2"/>
          </p:nvPr>
        </p:nvSpPr>
        <p:spPr>
          <a:xfrm>
            <a:off x="539750" y="677863"/>
            <a:ext cx="6024563"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8fef22f821_2_1575:notes">
            <a:extLst>
              <a:ext uri="{FF2B5EF4-FFF2-40B4-BE49-F238E27FC236}">
                <a16:creationId xmlns:a16="http://schemas.microsoft.com/office/drawing/2014/main" id="{3C63D2BA-B744-3B22-DC6D-7A3F6078992B}"/>
              </a:ext>
            </a:extLst>
          </p:cNvPr>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03428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a:extLst>
            <a:ext uri="{FF2B5EF4-FFF2-40B4-BE49-F238E27FC236}">
              <a16:creationId xmlns:a16="http://schemas.microsoft.com/office/drawing/2014/main" id="{5B0DDD49-093C-FBDA-DD2D-C426B5DC7F6A}"/>
            </a:ext>
          </a:extLst>
        </p:cNvPr>
        <p:cNvGrpSpPr/>
        <p:nvPr/>
      </p:nvGrpSpPr>
      <p:grpSpPr>
        <a:xfrm>
          <a:off x="0" y="0"/>
          <a:ext cx="0" cy="0"/>
          <a:chOff x="0" y="0"/>
          <a:chExt cx="0" cy="0"/>
        </a:xfrm>
      </p:grpSpPr>
      <p:sp>
        <p:nvSpPr>
          <p:cNvPr id="814" name="Google Shape;814;g26d8723cbc8_0_0:notes">
            <a:extLst>
              <a:ext uri="{FF2B5EF4-FFF2-40B4-BE49-F238E27FC236}">
                <a16:creationId xmlns:a16="http://schemas.microsoft.com/office/drawing/2014/main" id="{C23C7944-A582-337E-3103-6895B683F9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5" name="Google Shape;815;g26d8723cbc8_0_0:notes">
            <a:extLst>
              <a:ext uri="{FF2B5EF4-FFF2-40B4-BE49-F238E27FC236}">
                <a16:creationId xmlns:a16="http://schemas.microsoft.com/office/drawing/2014/main" id="{9BEF61D2-A2BF-EE47-2903-7FD8C89D07A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1"/>
              <a:t>Link</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i="1">
                <a:solidFill>
                  <a:schemeClr val="dk1"/>
                </a:solidFill>
                <a:latin typeface="+mn-lt"/>
              </a:rPr>
              <a:t>Assessment Practices Within a Multi-tiered System of Supports, </a:t>
            </a:r>
            <a:r>
              <a:rPr lang="en-US" sz="1100" i="0">
                <a:solidFill>
                  <a:schemeClr val="dk1"/>
                </a:solidFill>
                <a:latin typeface="+mn-lt"/>
              </a:rPr>
              <a:t>section on </a:t>
            </a:r>
            <a:r>
              <a:rPr lang="en-US" sz="1100" i="1">
                <a:solidFill>
                  <a:schemeClr val="dk1"/>
                </a:solidFill>
                <a:latin typeface="+mn-lt"/>
              </a:rPr>
              <a:t>Foundations of MTSS Assessment</a:t>
            </a:r>
            <a:r>
              <a:rPr lang="en-US" sz="1100" i="0">
                <a:solidFill>
                  <a:schemeClr val="dk1"/>
                </a:solidFill>
                <a:latin typeface="+mn-lt"/>
              </a:rPr>
              <a:t>, pages 8-12</a:t>
            </a:r>
            <a:endParaRPr lang="en-US" sz="1100" b="1" i="0">
              <a:solidFill>
                <a:schemeClr val="dk1"/>
              </a:solidFill>
              <a:latin typeface="+mn-lt"/>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u="sng">
                <a:solidFill>
                  <a:srgbClr val="0097A7"/>
                </a:solidFill>
                <a:latin typeface="+mn-lt"/>
                <a:hlinkClick r:id="rId3">
                  <a:extLst>
                    <a:ext uri="{A12FA001-AC4F-418D-AE19-62706E023703}">
                      <ahyp:hlinkClr xmlns:ahyp="http://schemas.microsoft.com/office/drawing/2018/hyperlinkcolor" val="tx"/>
                    </a:ext>
                  </a:extLst>
                </a:hlinkClick>
              </a:rPr>
              <a:t>https://ceedar.education.ufl.edu/wp-content/uploads/2020/12/Assessment-Practices-Within-a-Multi-Tiered-System-of-Supports-2.pdf</a:t>
            </a:r>
            <a:r>
              <a:rPr lang="en-US" sz="1100" u="sng">
                <a:solidFill>
                  <a:srgbClr val="0097A7"/>
                </a:solidFill>
                <a:latin typeface="+mn-lt"/>
              </a:rPr>
              <a:t>#page=8</a:t>
            </a:r>
            <a:endParaRPr lang="en-US" sz="1100" b="0"/>
          </a:p>
          <a:p>
            <a:pPr marL="0" lvl="0" indent="0" algn="l" rtl="0">
              <a:spcBef>
                <a:spcPts val="0"/>
              </a:spcBef>
              <a:spcAft>
                <a:spcPts val="0"/>
              </a:spcAft>
              <a:buNone/>
            </a:pPr>
            <a:endParaRPr lang="en-US" sz="1100" b="1"/>
          </a:p>
          <a:p>
            <a:pPr marL="0" lvl="0" indent="0" algn="l" rtl="0">
              <a:spcBef>
                <a:spcPts val="0"/>
              </a:spcBef>
              <a:spcAft>
                <a:spcPts val="0"/>
              </a:spcAft>
              <a:buNone/>
            </a:pPr>
            <a:r>
              <a:rPr lang="en-US" sz="11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a:t>This is a reflection activity over the pre-read article and provides participants an opportunity to connect new learning.</a:t>
            </a:r>
            <a:endParaRPr lang="en-US" sz="1100">
              <a:solidFill>
                <a:schemeClr val="tx1"/>
              </a:solidFil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a:solidFill>
                  <a:schemeClr val="dk1"/>
                </a:solidFill>
              </a:rPr>
              <a:t>Review the directions on the slide.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US" sz="1100">
                <a:solidFill>
                  <a:schemeClr val="dk1"/>
                </a:solidFill>
              </a:rPr>
              <a:t>Once all participants have finished reviewing the reading and jotting down their new learning begin the STOP &amp; SWITCH sharing.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US" sz="1100">
                <a:solidFill>
                  <a:schemeClr val="dk1"/>
                </a:solidFill>
              </a:rPr>
              <a:t>Provide 2 minutes for the first partner to share their new learning.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US" sz="1100">
                <a:solidFill>
                  <a:schemeClr val="dk1"/>
                </a:solidFill>
              </a:rPr>
              <a:t>STOP, then provide another two minutes for partner 2 to share.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US" sz="1100">
                <a:solidFill>
                  <a:schemeClr val="dk1"/>
                </a:solidFill>
              </a:rPr>
              <a:t>If time allows, this may be done several times with different partners.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US" sz="1100">
                <a:solidFill>
                  <a:schemeClr val="dk1"/>
                </a:solidFill>
              </a:rPr>
              <a:t>Share out key takeaways with the whole group.</a:t>
            </a:r>
          </a:p>
          <a:p>
            <a:pPr marL="0" lvl="0" indent="0" algn="l" rtl="0">
              <a:spcBef>
                <a:spcPts val="0"/>
              </a:spcBef>
              <a:spcAft>
                <a:spcPts val="0"/>
              </a:spcAft>
              <a:buNone/>
            </a:pPr>
            <a:endParaRPr lang="en-US" sz="1100"/>
          </a:p>
          <a:p>
            <a:pPr marL="0" lvl="0" indent="0" algn="l" rtl="0">
              <a:lnSpc>
                <a:spcPct val="105000"/>
              </a:lnSpc>
              <a:spcBef>
                <a:spcPts val="1200"/>
              </a:spcBef>
              <a:spcAft>
                <a:spcPts val="0"/>
              </a:spcAft>
              <a:buClr>
                <a:schemeClr val="dk1"/>
              </a:buClr>
              <a:buSzPts val="1100"/>
              <a:buFont typeface="Arial"/>
              <a:buNone/>
            </a:pPr>
            <a:r>
              <a:rPr lang="en-US" sz="1100" b="1">
                <a:solidFill>
                  <a:schemeClr val="dk1"/>
                </a:solidFill>
              </a:rPr>
              <a:t>Reference</a:t>
            </a:r>
            <a:endParaRPr lang="en-US" sz="1100" b="1"/>
          </a:p>
          <a:p>
            <a:pPr marL="171450" indent="-171450">
              <a:buClr>
                <a:srgbClr val="000000"/>
              </a:buClr>
              <a:buSzPts val="1100"/>
              <a:buFont typeface="Arial" panose="020B0604020202020204" pitchFamily="34" charset="0"/>
              <a:buChar char="•"/>
              <a:defRPr/>
            </a:pPr>
            <a:r>
              <a:rPr lang="en-US"/>
              <a:t>Bailey, T., Colpo, A., &amp; Foley, A. (2020). </a:t>
            </a:r>
            <a:r>
              <a:rPr lang="en-US" i="1"/>
              <a:t>Assessment practices within a multi-tiered system of supports.</a:t>
            </a:r>
            <a:r>
              <a:rPr lang="en-US"/>
              <a:t> National Center on Intensive Intervention; American Institutes for Research. </a:t>
            </a:r>
            <a:r>
              <a:rPr lang="en-US">
                <a:hlinkClick r:id="rId3">
                  <a:extLst>
                    <a:ext uri="{A12FA001-AC4F-418D-AE19-62706E023703}">
                      <ahyp:hlinkClr xmlns:ahyp="http://schemas.microsoft.com/office/drawing/2018/hyperlinkcolor" val="tx"/>
                    </a:ext>
                  </a:extLst>
                </a:hlinkClick>
              </a:rPr>
              <a:t>https://ceedar.education.ufl.edu/wp-content/uploads/2020/12/Assessment-Practices-Within-a-Multi-Tiered-System-of-Supports-2.pdf</a:t>
            </a:r>
            <a:r>
              <a:rPr lang="en-US"/>
              <a:t> </a:t>
            </a:r>
            <a:endParaRPr lang="en-US" sz="1100"/>
          </a:p>
        </p:txBody>
      </p:sp>
    </p:spTree>
    <p:extLst>
      <p:ext uri="{BB962C8B-B14F-4D97-AF65-F5344CB8AC3E}">
        <p14:creationId xmlns:p14="http://schemas.microsoft.com/office/powerpoint/2010/main" val="9279336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i="0"/>
              <a:t>A universal screening system isn’t about adding more tests - it’s about using efficient tools and data in a systematic way to ensure early identification and timely support for all students. It’s a process schools use to proactively identify students who may be at risk academically or behaviorally before significant problems develop.</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i="0"/>
              <a:t>A strong universal screening system has three parts: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US" sz="2800" b="0" i="1"/>
              <a:t>A standardized screener. </a:t>
            </a:r>
            <a:r>
              <a:rPr lang="en-US" sz="2800" i="0"/>
              <a:t>A research-based tool given to all students on a regular schedule (e.g., STAR Reading, SAEBRS, </a:t>
            </a:r>
            <a:r>
              <a:rPr lang="en-US" sz="2800" i="0" err="1"/>
              <a:t>FastBridge</a:t>
            </a:r>
            <a:r>
              <a:rPr lang="en-US" sz="2800" i="0"/>
              <a:t>)</a:t>
            </a:r>
            <a:endParaRPr lang="en-US" sz="2800" b="0" i="0"/>
          </a:p>
          <a:p>
            <a:pPr marL="628650" marR="0" lvl="1" indent="-171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US" sz="2800" b="0" i="1"/>
              <a:t>Multiple sources of data. </a:t>
            </a:r>
            <a:r>
              <a:rPr lang="en-US" sz="2800" i="0"/>
              <a:t>Office Discipline Referrals (ODRs), attendance, grades, or other risk indicators</a:t>
            </a:r>
            <a:endParaRPr lang="en-US" sz="2800" b="0" i="0"/>
          </a:p>
          <a:p>
            <a:pPr marL="628650" marR="0" lvl="1" indent="-171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US" sz="2800" b="0" i="1"/>
              <a:t>Teacher input. </a:t>
            </a:r>
            <a:r>
              <a:rPr lang="en-US" sz="2800" i="0"/>
              <a:t>Teacher professional judgment</a:t>
            </a:r>
            <a:endParaRPr lang="en-US"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0"/>
              <a:t>Why use multiple sources?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US" sz="2800" b="0" i="0"/>
              <a:t>No single measure tells the whole story. </a:t>
            </a:r>
            <a:r>
              <a:rPr lang="en-US" sz="2800" i="0"/>
              <a:t>A student might not score ‘at-risk’ on the screener but could still show warning signs in other ways.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US" sz="2800" b="0" i="0"/>
              <a:t>ODRs </a:t>
            </a:r>
            <a:r>
              <a:rPr lang="en-US" sz="2800" i="0"/>
              <a:t>help flag students with frequent, significant behavior problems that might not show up on a rating scale.</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US" sz="2800" b="0" i="0"/>
              <a:t>Teachers have day-to-day knowledge of the academic and behavioral learning and challenges of their students. This allows them to interpret assessment data in context, recognize patterns that standardized tools might miss, and account for factors like language barriers, trauma, or inconsistent attendance. </a:t>
            </a:r>
            <a:endParaRPr lang="en-US"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0"/>
              <a:t>DCI-MTSS is designed to by dynamic. Teachers can adjust tiers based on real time observations, advocate for students who may not meet strict data thresholds, and prevent over-identification by balancing data with insight.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i="0"/>
              <a:t>Together, these sources create a more complete picture, so no student slips through the cracks.</a:t>
            </a:r>
          </a:p>
          <a:p>
            <a:pPr marL="0" lvl="1"/>
            <a:endParaRPr lang="en-US" sz="2800" i="0"/>
          </a:p>
          <a:p>
            <a:pPr marL="0" lvl="0" indent="0" algn="l" rtl="0">
              <a:spcBef>
                <a:spcPts val="0"/>
              </a:spcBef>
              <a:spcAft>
                <a:spcPts val="0"/>
              </a:spcAft>
              <a:buNone/>
            </a:pPr>
            <a:r>
              <a:rPr lang="en-US" sz="2800" b="1" i="0"/>
              <a:t>Activity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i="0"/>
              <a:t>Have participants read the slide, identify key words, and discuss with a partner why and how they are essential to universal screening.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i="0"/>
              <a:t>Then have participants share out or as a group highlight important key points. </a:t>
            </a:r>
          </a:p>
          <a:p>
            <a:pPr marL="158750" indent="0">
              <a:buNone/>
            </a:pPr>
            <a:endParaRPr lang="en-US"/>
          </a:p>
        </p:txBody>
      </p:sp>
    </p:spTree>
    <p:extLst>
      <p:ext uri="{BB962C8B-B14F-4D97-AF65-F5344CB8AC3E}">
        <p14:creationId xmlns:p14="http://schemas.microsoft.com/office/powerpoint/2010/main" val="41134984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800" b="1"/>
              <a:t>Notes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2800" i="0"/>
              <a:t>A standardized Universal Screener is one part of an effective universal screening system. Universal Screeners are evidence-based tools that are brief, efficient, and reliable. These tools are quick to administer, not taking too much instructional time, while still providing valid data to guide decisions. The data from these screenings help teams make informed decisions and provides insights into the overall effectiveness of Tier 1 instruction, while also identifying students who might need Tier 2 or Tier 3 interventions. </a:t>
            </a:r>
          </a:p>
          <a:p>
            <a:pPr marL="0" indent="0">
              <a:buNone/>
            </a:pPr>
            <a:endParaRPr lang="en-US" sz="2800" i="0"/>
          </a:p>
          <a:p>
            <a:pPr marL="0" indent="0">
              <a:buNone/>
            </a:pPr>
            <a:r>
              <a:rPr lang="en-US" sz="2800" b="0" i="1">
                <a:solidFill>
                  <a:srgbClr val="F26D65"/>
                </a:solidFill>
              </a:rPr>
              <a:t>Proactive. </a:t>
            </a:r>
            <a:r>
              <a:rPr lang="en-US" sz="2800" i="0"/>
              <a:t>A Universal Screener is designed to catch potential risk before it turns into significant gaps or failure. A screener, therefore, is proactive, not reactive, and that’s why it </a:t>
            </a:r>
            <a:r>
              <a:rPr lang="en-US" sz="2800" b="0" i="0"/>
              <a:t>is administered to all students - not just the ones teachers suspect might struggle. By administering to all students, we… remove guesswork and unconscious bias; don’t rely on what we see in the classroom; and </a:t>
            </a:r>
            <a:r>
              <a:rPr lang="en-US" sz="2800" i="0"/>
              <a:t>use data to ensure every student is considered. A good practice is to give a universal </a:t>
            </a:r>
            <a:r>
              <a:rPr lang="en-US" sz="2800" b="0" i="0"/>
              <a:t>screener two to three times per year (</a:t>
            </a:r>
            <a:r>
              <a:rPr lang="en-US" sz="2800" i="0"/>
              <a:t>fall, winter, spring) to catch changes over time and see if students are responding to instruction.</a:t>
            </a:r>
          </a:p>
          <a:p>
            <a:pPr marL="0" indent="0">
              <a:buNone/>
            </a:pPr>
            <a:endParaRPr lang="en-US" sz="2800" b="1" i="0"/>
          </a:p>
          <a:p>
            <a:pPr marL="0" indent="0">
              <a:buNone/>
            </a:pPr>
            <a:r>
              <a:rPr lang="en-US" sz="2800" b="0" i="1">
                <a:solidFill>
                  <a:srgbClr val="F26D65"/>
                </a:solidFill>
              </a:rPr>
              <a:t>Standardized. </a:t>
            </a:r>
            <a:r>
              <a:rPr lang="en-US" sz="2800" b="0" i="0">
                <a:solidFill>
                  <a:srgbClr val="F26D65"/>
                </a:solidFill>
              </a:rPr>
              <a:t>The screener </a:t>
            </a:r>
            <a:r>
              <a:rPr lang="en-US" sz="2800" b="0" i="0"/>
              <a:t>uses the same reliable tasks, scoring, and benchmarks for all students, no matter who administers it, ensuring schools can compare students across grades, classes</a:t>
            </a:r>
            <a:r>
              <a:rPr lang="en-US" sz="2800" i="0"/>
              <a:t>, and even buildings. Standardization makes the data valid for decision-making, providing a clear picture of who might need more support.</a:t>
            </a:r>
          </a:p>
          <a:p>
            <a:pPr marL="0" indent="0">
              <a:buNone/>
            </a:pPr>
            <a:endParaRPr lang="en-US" sz="2800" i="0"/>
          </a:p>
          <a:p>
            <a:pPr marL="0" indent="0">
              <a:buNone/>
            </a:pPr>
            <a:r>
              <a:rPr lang="en-US" sz="2800" b="0" i="1">
                <a:solidFill>
                  <a:srgbClr val="F26D65"/>
                </a:solidFill>
              </a:rPr>
              <a:t>Predictive. </a:t>
            </a:r>
            <a:r>
              <a:rPr lang="en-US" sz="2800" b="0" i="0"/>
              <a:t>T</a:t>
            </a:r>
            <a:r>
              <a:rPr lang="en-US" sz="2800" i="0"/>
              <a:t>his is key! It focuses on factors that research has proven are strong predictors of future successes or difficulties. For example, in early reading, skills like letter naming, phonemic awareness, and oral reading fluency are strongly linked to later reading achievement. For behavior, tools like SAEBRS or SRSS look at risk factors that predict future internalizing or externalizing problems. Instead of only measuring what has already been taught, a screener shows us who might be at risk so we can intervene early.</a:t>
            </a:r>
          </a:p>
          <a:p>
            <a:pPr marL="0" indent="0">
              <a:buNone/>
            </a:pPr>
            <a:endParaRPr lang="en-US" sz="2800" i="0"/>
          </a:p>
          <a:p>
            <a:pPr marL="0" indent="0">
              <a:buNone/>
            </a:pPr>
            <a:r>
              <a:rPr lang="en-US" sz="2800" i="0"/>
              <a:t>A true universal screener is quick, cost-effective, and helps schools act before students fall behind. It’s one piece of a larger MTSS system that ensures all students get the right level of support at the right time.</a:t>
            </a:r>
          </a:p>
          <a:p>
            <a:pPr marL="0"/>
            <a:endParaRPr lang="en-US" sz="2800" i="0"/>
          </a:p>
          <a:p>
            <a:pPr marL="0" lvl="0" indent="0">
              <a:buFont typeface="+mj-lt"/>
              <a:buNone/>
            </a:pPr>
            <a:r>
              <a:rPr lang="en-US" sz="2800" b="1"/>
              <a:t>References</a:t>
            </a:r>
          </a:p>
          <a:p>
            <a:pPr marL="171450" indent="-171450">
              <a:buClr>
                <a:srgbClr val="000000"/>
              </a:buClr>
              <a:buSzPts val="1100"/>
              <a:buFont typeface="Arial" panose="020B0604020202020204" pitchFamily="34" charset="0"/>
              <a:buChar char="•"/>
              <a:defRPr/>
            </a:pPr>
            <a:r>
              <a:rPr lang="en-US"/>
              <a:t>Center on Multi-Tiered System of Supports. (n.d.). </a:t>
            </a:r>
            <a:r>
              <a:rPr lang="en-US" i="1"/>
              <a:t>Welcome to the MTSS Center. </a:t>
            </a:r>
            <a:r>
              <a:rPr lang="en-US"/>
              <a:t>American Institutes for Research. Retrieved September 3, 2025, from </a:t>
            </a:r>
            <a:r>
              <a:rPr lang="en-US">
                <a:hlinkClick r:id="rId3">
                  <a:extLst>
                    <a:ext uri="{A12FA001-AC4F-418D-AE19-62706E023703}">
                      <ahyp:hlinkClr xmlns:ahyp="http://schemas.microsoft.com/office/drawing/2018/hyperlinkcolor" val="tx"/>
                    </a:ext>
                  </a:extLst>
                </a:hlinkClick>
              </a:rPr>
              <a:t>https://mtss4success.org</a:t>
            </a:r>
          </a:p>
          <a:p>
            <a:pPr marL="171450" indent="-171450">
              <a:buClr>
                <a:srgbClr val="000000"/>
              </a:buClr>
              <a:buSzPts val="1100"/>
              <a:buFont typeface="Arial" panose="020B0604020202020204" pitchFamily="34" charset="0"/>
              <a:buChar char="•"/>
              <a:defRPr/>
            </a:pPr>
            <a:r>
              <a:rPr lang="en-US"/>
              <a:t>Florida Center for Reading Research. (n.d.). </a:t>
            </a:r>
            <a:r>
              <a:rPr lang="en-US" i="1"/>
              <a:t>Homepage. </a:t>
            </a:r>
            <a:r>
              <a:rPr lang="en-US"/>
              <a:t>Florida State University. Retrieved September 3, 2025, from </a:t>
            </a:r>
            <a:r>
              <a:rPr lang="en-US">
                <a:hlinkClick r:id="rId4">
                  <a:extLst>
                    <a:ext uri="{A12FA001-AC4F-418D-AE19-62706E023703}">
                      <ahyp:hlinkClr xmlns:ahyp="http://schemas.microsoft.com/office/drawing/2018/hyperlinkcolor" val="tx"/>
                    </a:ext>
                  </a:extLst>
                </a:hlinkClick>
              </a:rPr>
              <a:t>https://fcrr.org</a:t>
            </a:r>
          </a:p>
          <a:p>
            <a:pPr marL="171450" indent="-171450">
              <a:buClr>
                <a:srgbClr val="000000"/>
              </a:buClr>
              <a:buSzPts val="1100"/>
              <a:buFont typeface="Arial" panose="020B0604020202020204" pitchFamily="34" charset="0"/>
              <a:buChar char="•"/>
              <a:defRPr/>
            </a:pPr>
            <a:r>
              <a:rPr lang="en-US"/>
              <a:t>Glover, T. A., &amp; Albers, C. A. (2007). Considerations for evaluating universal screening assessments. </a:t>
            </a:r>
            <a:r>
              <a:rPr lang="en-US" i="1"/>
              <a:t>Journal of School Psychology, 45</a:t>
            </a:r>
            <a:r>
              <a:rPr lang="en-US"/>
              <a:t>(2), 117–135. </a:t>
            </a:r>
            <a:r>
              <a:rPr lang="en-US">
                <a:hlinkClick r:id="rId5">
                  <a:extLst>
                    <a:ext uri="{A12FA001-AC4F-418D-AE19-62706E023703}">
                      <ahyp:hlinkClr xmlns:ahyp="http://schemas.microsoft.com/office/drawing/2018/hyperlinkcolor" val="tx"/>
                    </a:ext>
                  </a:extLst>
                </a:hlinkClick>
              </a:rPr>
              <a:t>https://doi.org/10.1016/j.jsp.2006.05.005</a:t>
            </a:r>
          </a:p>
          <a:p>
            <a:pPr marL="171450" indent="-171450">
              <a:buClr>
                <a:srgbClr val="000000"/>
              </a:buClr>
              <a:buSzPts val="1100"/>
              <a:buFont typeface="Arial" panose="020B0604020202020204" pitchFamily="34" charset="0"/>
              <a:buChar char="•"/>
              <a:defRPr/>
            </a:pPr>
            <a:r>
              <a:rPr lang="en-US"/>
              <a:t>National Center on Intensive Intervention. (n.d.). </a:t>
            </a:r>
            <a:r>
              <a:rPr lang="en-US" i="1"/>
              <a:t>Homepage. </a:t>
            </a:r>
            <a:r>
              <a:rPr lang="en-US"/>
              <a:t>American Institutes for Research. Retrieved September 3, 2025, from </a:t>
            </a:r>
            <a:r>
              <a:rPr lang="en-US">
                <a:hlinkClick r:id="rId6">
                  <a:extLst>
                    <a:ext uri="{A12FA001-AC4F-418D-AE19-62706E023703}">
                      <ahyp:hlinkClr xmlns:ahyp="http://schemas.microsoft.com/office/drawing/2018/hyperlinkcolor" val="tx"/>
                    </a:ext>
                  </a:extLst>
                </a:hlinkClick>
              </a:rPr>
              <a:t>https://intensiveintervention.org</a:t>
            </a:r>
            <a:endParaRPr lang="en-US"/>
          </a:p>
          <a:p>
            <a:pPr marR="0" lvl="0" algn="l" defTabSz="914400" rtl="0" eaLnBrk="1" fontAlgn="auto" latinLnBrk="0" hangingPunct="1">
              <a:lnSpc>
                <a:spcPct val="100000"/>
              </a:lnSpc>
              <a:spcBef>
                <a:spcPts val="0"/>
              </a:spcBef>
              <a:spcAft>
                <a:spcPts val="0"/>
              </a:spcAft>
              <a:tabLst/>
              <a:defRPr/>
            </a:pPr>
            <a:endParaRPr lang="en-US"/>
          </a:p>
        </p:txBody>
      </p:sp>
    </p:spTree>
    <p:extLst>
      <p:ext uri="{BB962C8B-B14F-4D97-AF65-F5344CB8AC3E}">
        <p14:creationId xmlns:p14="http://schemas.microsoft.com/office/powerpoint/2010/main" val="42427174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8fef22f821_2_2906:notes"/>
          <p:cNvSpPr>
            <a:spLocks noGrp="1" noRot="1" noChangeAspect="1"/>
          </p:cNvSpPr>
          <p:nvPr>
            <p:ph type="sldImg" idx="2"/>
          </p:nvPr>
        </p:nvSpPr>
        <p:spPr>
          <a:xfrm>
            <a:off x="539750" y="677863"/>
            <a:ext cx="6024563"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28fef22f821_2_2906:notes"/>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a:latin typeface="+mn-lt"/>
              </a:rPr>
              <a:t>Notes</a:t>
            </a:r>
            <a:endParaRPr lang="en-US"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 sz="2800">
                <a:latin typeface="+mn-lt"/>
              </a:rPr>
              <a:t>The frequency of the universal screener and data analysis is critical to the DCI-MTSS process.</a:t>
            </a:r>
            <a:endParaRPr lang="en" sz="280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 sz="2800">
                <a:solidFill>
                  <a:schemeClr val="tx1"/>
                </a:solidFill>
                <a:latin typeface="+mn-lt"/>
                <a:ea typeface="+mn-ea"/>
                <a:cs typeface="+mn-cs"/>
                <a:sym typeface="Open Sans"/>
              </a:rPr>
              <a:t>T</a:t>
            </a:r>
            <a:r>
              <a:rPr lang="en" sz="2800">
                <a:solidFill>
                  <a:schemeClr val="dk1"/>
                </a:solidFill>
                <a:latin typeface="+mn-lt"/>
                <a:ea typeface="Open Sans"/>
                <a:cs typeface="Open Sans"/>
                <a:sym typeface="Open Sans"/>
              </a:rPr>
              <a:t>he universal screener is administered between one and three times per year, depending on district need. </a:t>
            </a:r>
            <a:endParaRPr lang="en" sz="2800">
              <a:solidFill>
                <a:schemeClr val="dk1"/>
              </a:solidFill>
              <a:latin typeface="+mn-lt"/>
              <a:ea typeface="Open Sans"/>
              <a:cs typeface="Open Sans"/>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 sz="2800">
                <a:solidFill>
                  <a:schemeClr val="dk1"/>
                </a:solidFill>
                <a:latin typeface="+mn-lt"/>
                <a:ea typeface="Open Sans"/>
                <a:cs typeface="Open Sans"/>
                <a:sym typeface="Open Sans"/>
              </a:rPr>
              <a:t>Its purpose changes slightly depending on the time at which it is administered, as outlined in the table on the slide.</a:t>
            </a:r>
            <a:endParaRPr lang="en" sz="2800">
              <a:solidFill>
                <a:schemeClr val="dk1"/>
              </a:solidFill>
              <a:latin typeface="+mn-lt"/>
              <a:ea typeface="Open Sans"/>
              <a:cs typeface="Open Sans"/>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 sz="2800">
                <a:solidFill>
                  <a:schemeClr val="dk1"/>
                </a:solidFill>
                <a:latin typeface="+mn-lt"/>
                <a:ea typeface="Open Sans"/>
                <a:cs typeface="Open Sans"/>
                <a:sym typeface="Open Sans"/>
              </a:rPr>
              <a:t>Ask participants to share when their current screener and/or benchmarks are administered.  </a:t>
            </a:r>
            <a:endParaRPr sz="2800">
              <a:solidFill>
                <a:schemeClr val="dk1"/>
              </a:solidFill>
              <a:latin typeface="+mn-lt"/>
              <a:ea typeface="Open Sans"/>
              <a:cs typeface="Open Sans"/>
              <a:sym typeface="Open Sans"/>
            </a:endParaRPr>
          </a:p>
          <a:p>
            <a:pPr marL="0" lvl="0" indent="0" algn="l" rtl="0">
              <a:spcBef>
                <a:spcPts val="0"/>
              </a:spcBef>
              <a:spcAft>
                <a:spcPts val="0"/>
              </a:spcAft>
              <a:buNone/>
            </a:pPr>
            <a:endParaRPr sz="2800">
              <a:solidFill>
                <a:schemeClr val="dk1"/>
              </a:solidFill>
              <a:latin typeface="+mn-lt"/>
              <a:ea typeface="Open Sans"/>
              <a:cs typeface="Open Sans"/>
              <a:sym typeface="Open Sans"/>
            </a:endParaRPr>
          </a:p>
          <a:p>
            <a:pPr marL="0" lvl="0" indent="0" algn="l" rtl="0">
              <a:spcBef>
                <a:spcPts val="0"/>
              </a:spcBef>
              <a:spcAft>
                <a:spcPts val="0"/>
              </a:spcAft>
              <a:buNone/>
            </a:pPr>
            <a:r>
              <a:rPr lang="en" sz="2800" b="1">
                <a:solidFill>
                  <a:schemeClr val="dk1"/>
                </a:solidFill>
                <a:latin typeface="+mn-lt"/>
                <a:ea typeface="Open Sans"/>
                <a:cs typeface="Open Sans"/>
                <a:sym typeface="Open Sans"/>
              </a:rPr>
              <a:t>Reference</a:t>
            </a:r>
            <a:endParaRPr lang="en-US" sz="2800" b="1"/>
          </a:p>
          <a:p>
            <a:pPr marL="171450" indent="-171450">
              <a:buClr>
                <a:srgbClr val="000000"/>
              </a:buClr>
              <a:buSzPts val="1100"/>
              <a:buFont typeface="Arial" panose="020B0604020202020204" pitchFamily="34" charset="0"/>
              <a:buChar char="•"/>
              <a:defRPr/>
            </a:pPr>
            <a:r>
              <a:rPr lang="en-US"/>
              <a:t>IRIS Center. (n.d.). </a:t>
            </a:r>
            <a:r>
              <a:rPr lang="en-US" i="1"/>
              <a:t>Universal screening components.</a:t>
            </a:r>
            <a:r>
              <a:rPr lang="en-US"/>
              <a:t> Vanderbilt University.  </a:t>
            </a:r>
            <a:r>
              <a:rPr lang="en-US">
                <a:hlinkClick r:id="rId3">
                  <a:extLst>
                    <a:ext uri="{A12FA001-AC4F-418D-AE19-62706E023703}">
                      <ahyp:hlinkClr xmlns:ahyp="http://schemas.microsoft.com/office/drawing/2018/hyperlinkcolor" val="tx"/>
                    </a:ext>
                  </a:extLst>
                </a:hlinkClick>
              </a:rPr>
              <a:t>https://iris.peabody.vanderbilt.edu/module/rti02/cresource/q2/p02/</a:t>
            </a:r>
            <a:endParaRPr lang="en-US" sz="2800">
              <a:latin typeface="+mn-lt"/>
            </a:endParaRPr>
          </a:p>
          <a:p>
            <a:pPr marL="0" lvl="0" indent="0" algn="l" rtl="0">
              <a:spcBef>
                <a:spcPts val="0"/>
              </a:spcBef>
              <a:spcAft>
                <a:spcPts val="0"/>
              </a:spcAft>
              <a:buNone/>
            </a:pPr>
            <a:endParaRPr sz="1050">
              <a:solidFill>
                <a:schemeClr val="dk1"/>
              </a:solidFill>
              <a:latin typeface="Open Sans"/>
              <a:ea typeface="Open Sans"/>
              <a:cs typeface="Open Sans"/>
              <a:sym typeface="Open Sans"/>
            </a:endParaRPr>
          </a:p>
          <a:p>
            <a:pPr marL="0" lvl="0" indent="0" algn="l" rtl="0">
              <a:spcBef>
                <a:spcPts val="0"/>
              </a:spcBef>
              <a:spcAft>
                <a:spcPts val="0"/>
              </a:spcAft>
              <a:buNone/>
            </a:pPr>
            <a:endParaRPr sz="1050" b="1">
              <a:solidFill>
                <a:schemeClr val="dk1"/>
              </a:solidFill>
              <a:latin typeface="Open Sans"/>
              <a:ea typeface="Open Sans"/>
              <a:cs typeface="Open Sans"/>
              <a:sym typeface="Open San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8fef22f821_2_3304:notes"/>
          <p:cNvSpPr>
            <a:spLocks noGrp="1" noRot="1" noChangeAspect="1"/>
          </p:cNvSpPr>
          <p:nvPr>
            <p:ph type="sldImg" idx="2"/>
          </p:nvPr>
        </p:nvSpPr>
        <p:spPr>
          <a:xfrm>
            <a:off x="539750" y="677863"/>
            <a:ext cx="6024563"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28fef22f821_2_3304:notes"/>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800" b="1">
                <a:latin typeface="+mn-lt"/>
              </a:rPr>
              <a:t>Notes</a:t>
            </a:r>
            <a:endParaRPr lang="en-US"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latin typeface="+mn-lt"/>
              </a:rPr>
              <a:t>District leadership teams use universal screening data as a critical tool for driving data-informed decisions within DCI-MTSS. By analyzing district-wide data collected from universal screenings, leadership teams can identify trends across the district, such as the percentage of students meeting benchmarks, areas of strength, and skill deficits that may require systemic attention. This allows them to make strategic decisions about curriculum, resource allocation, professional development priorities, and the effectiveness of core instruction.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latin typeface="+mn-lt"/>
              </a:rPr>
              <a:t>For example, if screening data reveals that a significant number of students are struggling with foundational reading skills, the team may prioritize professional learning for teachers on phonics instruction or invest in research-based literacy programs. Or if district-wide behavior screening data show a high number of students across multiple buildings are struggling with self-regulation and peer interactions, the district might prioritize professional development on classroom management strategies or allocate resources for behavior specialists or counselors in schools with the highest needs.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latin typeface="+mn-lt"/>
              </a:rPr>
              <a:t>Additionally, universal screening data help district leadership teams evaluate the overall effectiveness of their MTSS implementation. Teams can use the data to monitor the fidelity of core instruction and identify buildings or grade levels where additional support may be needed. By disaggregating data by subgroups, such as students with disabilities or English learners, leadership teams can ensure that all students have access to the support they need to succeed.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latin typeface="+mn-lt"/>
              </a:rPr>
              <a:t>Universal screening data also provide an objective basis for setting district-wide goals, tracking progress over time, and engaging district leadership and educators in conversations about continuous improvement. This empowers leadership teams to make informed decisions that strengthen outcomes for all students.</a:t>
            </a:r>
          </a:p>
          <a:p>
            <a:pPr marL="0" lvl="0" indent="0" algn="l" rtl="0">
              <a:lnSpc>
                <a:spcPct val="115000"/>
              </a:lnSpc>
              <a:spcBef>
                <a:spcPts val="0"/>
              </a:spcBef>
              <a:spcAft>
                <a:spcPts val="0"/>
              </a:spcAft>
              <a:buClr>
                <a:schemeClr val="dk1"/>
              </a:buClr>
              <a:buSzPts val="1100"/>
              <a:buFont typeface="Arial"/>
              <a:buNone/>
            </a:pPr>
            <a:endParaRPr sz="2800">
              <a:latin typeface="+mn-lt"/>
            </a:endParaRPr>
          </a:p>
          <a:p>
            <a:pPr marL="0" lvl="0" indent="0" algn="l" rtl="0">
              <a:spcBef>
                <a:spcPts val="1200"/>
              </a:spcBef>
              <a:spcAft>
                <a:spcPts val="0"/>
              </a:spcAft>
              <a:buClr>
                <a:schemeClr val="dk1"/>
              </a:buClr>
              <a:buSzPts val="1100"/>
              <a:buFont typeface="Arial"/>
              <a:buNone/>
            </a:pPr>
            <a:r>
              <a:rPr lang="en" sz="2800" b="1">
                <a:solidFill>
                  <a:schemeClr val="dk1"/>
                </a:solidFill>
                <a:latin typeface="+mn-lt"/>
                <a:ea typeface="Open Sans"/>
                <a:cs typeface="Open Sans"/>
                <a:sym typeface="Open Sans"/>
              </a:rPr>
              <a:t>Reference</a:t>
            </a:r>
            <a:endParaRPr lang="en-US" sz="2800" b="1"/>
          </a:p>
          <a:p>
            <a:pPr marL="171450" indent="-171450">
              <a:buClr>
                <a:srgbClr val="000000"/>
              </a:buClr>
              <a:buSzPts val="1100"/>
              <a:buFont typeface="Arial" panose="020B0604020202020204" pitchFamily="34" charset="0"/>
              <a:buChar char="•"/>
              <a:defRPr/>
            </a:pPr>
            <a:r>
              <a:rPr lang="en-US"/>
              <a:t>IRIS Center. (n.d.). </a:t>
            </a:r>
            <a:r>
              <a:rPr lang="en-US" i="1"/>
              <a:t>Universal screening components.</a:t>
            </a:r>
            <a:r>
              <a:rPr lang="en-US"/>
              <a:t> Vanderbilt University.  </a:t>
            </a:r>
            <a:r>
              <a:rPr lang="en-US">
                <a:hlinkClick r:id="rId3">
                  <a:extLst>
                    <a:ext uri="{A12FA001-AC4F-418D-AE19-62706E023703}">
                      <ahyp:hlinkClr xmlns:ahyp="http://schemas.microsoft.com/office/drawing/2018/hyperlinkcolor" val="tx"/>
                    </a:ext>
                  </a:extLst>
                </a:hlinkClick>
              </a:rPr>
              <a:t>https://iris.peabody.vanderbilt.edu/module/rti02/cresource/q2/p02/</a:t>
            </a:r>
            <a:endParaRPr lang="en-US" sz="2800">
              <a:latin typeface="+mn-lt"/>
            </a:endParaRPr>
          </a:p>
          <a:p>
            <a:pPr marL="0" lvl="0" indent="0" algn="l" rtl="0">
              <a:spcBef>
                <a:spcPts val="0"/>
              </a:spcBef>
              <a:spcAft>
                <a:spcPts val="0"/>
              </a:spcAft>
              <a:buClr>
                <a:schemeClr val="dk1"/>
              </a:buClr>
              <a:buSzPts val="1100"/>
              <a:buFont typeface="Arial"/>
              <a:buNone/>
            </a:pPr>
            <a:endParaRPr sz="1050">
              <a:solidFill>
                <a:schemeClr val="dk1"/>
              </a:solidFill>
              <a:latin typeface="Open Sans"/>
              <a:ea typeface="Open Sans"/>
              <a:cs typeface="Open Sans"/>
              <a:sym typeface="Open Sans"/>
            </a:endParaRPr>
          </a:p>
          <a:p>
            <a:pPr marL="0" lvl="0" indent="0" algn="l" rtl="0">
              <a:lnSpc>
                <a:spcPct val="115000"/>
              </a:lnSpc>
              <a:spcBef>
                <a:spcPts val="0"/>
              </a:spcBef>
              <a:spcAft>
                <a:spcPts val="1200"/>
              </a:spcAft>
              <a:buClr>
                <a:schemeClr val="dk1"/>
              </a:buClr>
              <a:buSzPts val="1100"/>
              <a:buFont typeface="Arial"/>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a:extLst>
            <a:ext uri="{FF2B5EF4-FFF2-40B4-BE49-F238E27FC236}">
              <a16:creationId xmlns:a16="http://schemas.microsoft.com/office/drawing/2014/main" id="{6A255C6A-53E6-E6D8-59A4-1666D8C2D777}"/>
            </a:ext>
          </a:extLst>
        </p:cNvPr>
        <p:cNvGrpSpPr/>
        <p:nvPr/>
      </p:nvGrpSpPr>
      <p:grpSpPr>
        <a:xfrm>
          <a:off x="0" y="0"/>
          <a:ext cx="0" cy="0"/>
          <a:chOff x="0" y="0"/>
          <a:chExt cx="0" cy="0"/>
        </a:xfrm>
      </p:grpSpPr>
      <p:sp>
        <p:nvSpPr>
          <p:cNvPr id="495" name="Google Shape;495;g28fef22f821_2_3304:notes">
            <a:extLst>
              <a:ext uri="{FF2B5EF4-FFF2-40B4-BE49-F238E27FC236}">
                <a16:creationId xmlns:a16="http://schemas.microsoft.com/office/drawing/2014/main" id="{91DA0C33-A046-CB80-AF95-1735001159FB}"/>
              </a:ext>
            </a:extLst>
          </p:cNvPr>
          <p:cNvSpPr>
            <a:spLocks noGrp="1" noRot="1" noChangeAspect="1"/>
          </p:cNvSpPr>
          <p:nvPr>
            <p:ph type="sldImg" idx="2"/>
          </p:nvPr>
        </p:nvSpPr>
        <p:spPr>
          <a:xfrm>
            <a:off x="539750" y="677863"/>
            <a:ext cx="6024563"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28fef22f821_2_3304:notes">
            <a:extLst>
              <a:ext uri="{FF2B5EF4-FFF2-40B4-BE49-F238E27FC236}">
                <a16:creationId xmlns:a16="http://schemas.microsoft.com/office/drawing/2014/main" id="{B803BF0E-437C-E9F0-9DF3-0C880B9A03AE}"/>
              </a:ext>
            </a:extLst>
          </p:cNvPr>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800" b="1">
                <a:latin typeface="+mn-lt"/>
              </a:rPr>
              <a:t>Notes</a:t>
            </a:r>
            <a:endParaRPr lang="en-US"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latin typeface="+mn-lt"/>
              </a:rPr>
              <a:t>Building leadership teams use universal screening data to guide building-wide decision making and ensure that all students receive the support they need to succeed.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latin typeface="+mn-lt"/>
              </a:rPr>
              <a:t>One of their primary uses of these data is to assess the effectiveness of core instruction. By analyzing the percentage of students meeting benchmarks in areas like reading or behavior, leadership teams can identify whether the majority of students are responding well to Tier 1 instruction or if adjustments are needed to improve outcomes. If a significant number of students are not meeting expectations, the team might consider professional development, curriculum enhancements, or adjustments to instructional time as strategies to address the gaps.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latin typeface="+mn-lt"/>
              </a:rPr>
              <a:t>Universal screening data also help building leadership teams identify students in need of additional support and place them in appropriate interventions. By reviewing results, the team can prioritize students for Tier 2 or Tier 3 supports and group them based on specific skill deficits.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latin typeface="+mn-lt"/>
              </a:rPr>
              <a:t>The data also supports progress monitoring by establishing a baseline for growth.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latin typeface="+mn-lt"/>
              </a:rPr>
              <a:t>Additionally, building leadership teams can use disaggregated data to examine trends for specific subgroups (e.g., English learners or students with disabilities) to address potential disparities in outcomes. This use of data ensure that resources are allocated effectively and interventions are targeted to meet the unique needs of the student population.</a:t>
            </a:r>
          </a:p>
          <a:p>
            <a:pPr marL="0" lvl="0" indent="0" algn="l" rtl="0">
              <a:lnSpc>
                <a:spcPct val="115000"/>
              </a:lnSpc>
              <a:spcBef>
                <a:spcPts val="0"/>
              </a:spcBef>
              <a:spcAft>
                <a:spcPts val="0"/>
              </a:spcAft>
              <a:buClr>
                <a:schemeClr val="dk1"/>
              </a:buClr>
              <a:buSzPts val="1100"/>
              <a:buFont typeface="Arial"/>
              <a:buNone/>
            </a:pPr>
            <a:endParaRPr sz="2800">
              <a:latin typeface="+mn-lt"/>
            </a:endParaRPr>
          </a:p>
          <a:p>
            <a:pPr marL="0" lvl="0" indent="0" algn="l" rtl="0">
              <a:spcBef>
                <a:spcPts val="1200"/>
              </a:spcBef>
              <a:spcAft>
                <a:spcPts val="0"/>
              </a:spcAft>
              <a:buClr>
                <a:schemeClr val="dk1"/>
              </a:buClr>
              <a:buSzPts val="1100"/>
              <a:buFont typeface="Arial"/>
              <a:buNone/>
            </a:pPr>
            <a:r>
              <a:rPr lang="en" sz="2800" b="1">
                <a:solidFill>
                  <a:schemeClr val="dk1"/>
                </a:solidFill>
                <a:latin typeface="+mn-lt"/>
                <a:ea typeface="Open Sans"/>
                <a:cs typeface="Open Sans"/>
                <a:sym typeface="Open Sans"/>
              </a:rPr>
              <a:t>Reference</a:t>
            </a:r>
            <a:endParaRPr lang="en-US" sz="2800" b="1"/>
          </a:p>
          <a:p>
            <a:pPr marL="171450" indent="-171450">
              <a:buClr>
                <a:srgbClr val="000000"/>
              </a:buClr>
              <a:buSzPts val="1100"/>
              <a:buFont typeface="Arial" panose="020B0604020202020204" pitchFamily="34" charset="0"/>
              <a:buChar char="•"/>
              <a:defRPr/>
            </a:pPr>
            <a:r>
              <a:rPr lang="en-US"/>
              <a:t>IRIS Center. (n.d.). </a:t>
            </a:r>
            <a:r>
              <a:rPr lang="en-US" i="1"/>
              <a:t>Universal screening components.</a:t>
            </a:r>
            <a:r>
              <a:rPr lang="en-US"/>
              <a:t> Vanderbilt University.  </a:t>
            </a:r>
            <a:r>
              <a:rPr lang="en-US">
                <a:hlinkClick r:id="rId3">
                  <a:extLst>
                    <a:ext uri="{A12FA001-AC4F-418D-AE19-62706E023703}">
                      <ahyp:hlinkClr xmlns:ahyp="http://schemas.microsoft.com/office/drawing/2018/hyperlinkcolor" val="tx"/>
                    </a:ext>
                  </a:extLst>
                </a:hlinkClick>
              </a:rPr>
              <a:t>https://iris.peabody.vanderbilt.edu/module/rti02/cresource/q2/p02/</a:t>
            </a:r>
            <a:endParaRPr lang="en-US" sz="2800">
              <a:latin typeface="+mn-lt"/>
            </a:endParaRPr>
          </a:p>
          <a:p>
            <a:pPr marL="0" lvl="0" indent="0" algn="l" rtl="0">
              <a:spcBef>
                <a:spcPts val="0"/>
              </a:spcBef>
              <a:spcAft>
                <a:spcPts val="0"/>
              </a:spcAft>
              <a:buClr>
                <a:schemeClr val="dk1"/>
              </a:buClr>
              <a:buSzPts val="1100"/>
              <a:buFont typeface="Arial"/>
              <a:buNone/>
            </a:pPr>
            <a:endParaRPr sz="1050">
              <a:solidFill>
                <a:schemeClr val="dk1"/>
              </a:solidFill>
              <a:latin typeface="Open Sans"/>
              <a:ea typeface="Open Sans"/>
              <a:cs typeface="Open Sans"/>
              <a:sym typeface="Open Sans"/>
            </a:endParaRPr>
          </a:p>
          <a:p>
            <a:pPr marL="0" lvl="0" indent="0" algn="l" rtl="0">
              <a:lnSpc>
                <a:spcPct val="115000"/>
              </a:lnSpc>
              <a:spcBef>
                <a:spcPts val="0"/>
              </a:spcBef>
              <a:spcAft>
                <a:spcPts val="1200"/>
              </a:spcAft>
              <a:buClr>
                <a:schemeClr val="dk1"/>
              </a:buClr>
              <a:buSzPts val="1100"/>
              <a:buFont typeface="Arial"/>
              <a:buNone/>
            </a:pPr>
            <a:endParaRPr/>
          </a:p>
        </p:txBody>
      </p:sp>
    </p:spTree>
    <p:extLst>
      <p:ext uri="{BB962C8B-B14F-4D97-AF65-F5344CB8AC3E}">
        <p14:creationId xmlns:p14="http://schemas.microsoft.com/office/powerpoint/2010/main" val="10518235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a:extLst>
            <a:ext uri="{FF2B5EF4-FFF2-40B4-BE49-F238E27FC236}">
              <a16:creationId xmlns:a16="http://schemas.microsoft.com/office/drawing/2014/main" id="{D5CD248E-BEFA-ECCB-4939-86528E1D7A05}"/>
            </a:ext>
          </a:extLst>
        </p:cNvPr>
        <p:cNvGrpSpPr/>
        <p:nvPr/>
      </p:nvGrpSpPr>
      <p:grpSpPr>
        <a:xfrm>
          <a:off x="0" y="0"/>
          <a:ext cx="0" cy="0"/>
          <a:chOff x="0" y="0"/>
          <a:chExt cx="0" cy="0"/>
        </a:xfrm>
      </p:grpSpPr>
      <p:sp>
        <p:nvSpPr>
          <p:cNvPr id="495" name="Google Shape;495;g28fef22f821_2_3304:notes">
            <a:extLst>
              <a:ext uri="{FF2B5EF4-FFF2-40B4-BE49-F238E27FC236}">
                <a16:creationId xmlns:a16="http://schemas.microsoft.com/office/drawing/2014/main" id="{490F3442-F5B6-5D73-8FAB-0025C9146B65}"/>
              </a:ext>
            </a:extLst>
          </p:cNvPr>
          <p:cNvSpPr>
            <a:spLocks noGrp="1" noRot="1" noChangeAspect="1"/>
          </p:cNvSpPr>
          <p:nvPr>
            <p:ph type="sldImg" idx="2"/>
          </p:nvPr>
        </p:nvSpPr>
        <p:spPr>
          <a:xfrm>
            <a:off x="539750" y="677863"/>
            <a:ext cx="6024563"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28fef22f821_2_3304:notes">
            <a:extLst>
              <a:ext uri="{FF2B5EF4-FFF2-40B4-BE49-F238E27FC236}">
                <a16:creationId xmlns:a16="http://schemas.microsoft.com/office/drawing/2014/main" id="{71CF2C46-DE66-6C5C-331B-D4EB9D9B72E6}"/>
              </a:ext>
            </a:extLst>
          </p:cNvPr>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800" b="1">
                <a:latin typeface="+mn-lt"/>
              </a:rPr>
              <a:t>Notes</a:t>
            </a:r>
            <a:endParaRPr lang="en-US"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latin typeface="+mn-lt"/>
              </a:rPr>
              <a:t>Collaborative teacher teams use universal screening data to inform instructional practices and ensure all students receive the support they need to succeed in the classroom.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latin typeface="+mn-lt"/>
              </a:rPr>
              <a:t>One key use of the data is identifying trends in student performance within a grade level or subject area. By analyzing the screening results, teacher teams can determine whether most students are meeting benchmarks or if there are common areas of need that require adjustments to core instruction. For example, if screening data indicates that many students in a grade level struggle with reading fluency, teachers can collaborate to implement targeted strategies, such as increased practice opportunities or focused mini-lessons.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latin typeface="+mn-lt"/>
              </a:rPr>
              <a:t>Another critical way teacher teams use universal screening data is to identify specific students who may require additional intervention or enrichment. Teams can group students based on shared skill deficits or strengths, enabling differentiated instruction that addresses individual needs.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latin typeface="+mn-lt"/>
              </a:rPr>
              <a:t>In an MTSS framework, teacher teams also play a key role in designing and monitoring Tier 2 interventions based on screening results, ensuring that supports are matched to the identified gaps.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latin typeface="+mn-lt"/>
              </a:rPr>
              <a:t>Regular collaboration around screening data fosters shared accountability and allows teachers to refine instructional strategies, monitor progress, and work together to close achievement gaps</a:t>
            </a:r>
            <a:r>
              <a:rPr lang="en" sz="2800">
                <a:latin typeface="+mn-lt"/>
              </a:rPr>
              <a:t>.</a:t>
            </a:r>
          </a:p>
          <a:p>
            <a:pPr marL="0" lvl="0" indent="0" algn="l" rtl="0">
              <a:lnSpc>
                <a:spcPct val="115000"/>
              </a:lnSpc>
              <a:spcBef>
                <a:spcPts val="0"/>
              </a:spcBef>
              <a:spcAft>
                <a:spcPts val="0"/>
              </a:spcAft>
              <a:buClr>
                <a:schemeClr val="dk1"/>
              </a:buClr>
              <a:buSzPts val="1100"/>
              <a:buFont typeface="Arial"/>
              <a:buNone/>
            </a:pPr>
            <a:endParaRPr sz="2800">
              <a:latin typeface="+mn-lt"/>
            </a:endParaRPr>
          </a:p>
          <a:p>
            <a:pPr marL="0" lvl="0" indent="0" algn="l" rtl="0">
              <a:spcBef>
                <a:spcPts val="1200"/>
              </a:spcBef>
              <a:spcAft>
                <a:spcPts val="0"/>
              </a:spcAft>
              <a:buClr>
                <a:schemeClr val="dk1"/>
              </a:buClr>
              <a:buSzPts val="1100"/>
              <a:buFont typeface="Arial"/>
              <a:buNone/>
            </a:pPr>
            <a:r>
              <a:rPr lang="en" sz="2800" b="1">
                <a:solidFill>
                  <a:schemeClr val="dk1"/>
                </a:solidFill>
                <a:latin typeface="+mn-lt"/>
                <a:ea typeface="Open Sans"/>
                <a:cs typeface="Open Sans"/>
                <a:sym typeface="Open Sans"/>
              </a:rPr>
              <a:t>Reference</a:t>
            </a:r>
            <a:endParaRPr sz="2800" b="1">
              <a:solidFill>
                <a:schemeClr val="dk1"/>
              </a:solidFill>
              <a:latin typeface="+mn-lt"/>
              <a:ea typeface="Open Sans"/>
              <a:cs typeface="Open Sans"/>
              <a:sym typeface="Open Sans"/>
            </a:endParaRPr>
          </a:p>
          <a:p>
            <a:pPr marL="171450" indent="-171450">
              <a:buClr>
                <a:srgbClr val="000000"/>
              </a:buClr>
              <a:buSzPts val="1100"/>
              <a:buFont typeface="Arial" panose="020B0604020202020204" pitchFamily="34" charset="0"/>
              <a:buChar char="•"/>
              <a:defRPr/>
            </a:pPr>
            <a:r>
              <a:rPr lang="en-US"/>
              <a:t>IRIS Center. (n.d.). </a:t>
            </a:r>
            <a:r>
              <a:rPr lang="en-US" i="1"/>
              <a:t>Universal screening components.</a:t>
            </a:r>
            <a:r>
              <a:rPr lang="en-US"/>
              <a:t> Vanderbilt University.  </a:t>
            </a:r>
            <a:r>
              <a:rPr lang="en-US">
                <a:hlinkClick r:id="rId3">
                  <a:extLst>
                    <a:ext uri="{A12FA001-AC4F-418D-AE19-62706E023703}">
                      <ahyp:hlinkClr xmlns:ahyp="http://schemas.microsoft.com/office/drawing/2018/hyperlinkcolor" val="tx"/>
                    </a:ext>
                  </a:extLst>
                </a:hlinkClick>
              </a:rPr>
              <a:t>https://iris.peabody.vanderbilt.edu/module/rti02/cresource/q2/p02/</a:t>
            </a:r>
            <a:endParaRPr lang="en-US" sz="2800">
              <a:latin typeface="+mn-lt"/>
            </a:endParaRPr>
          </a:p>
          <a:p>
            <a:pPr marL="0" lvl="0" indent="0" algn="l" rtl="0">
              <a:spcBef>
                <a:spcPts val="0"/>
              </a:spcBef>
              <a:spcAft>
                <a:spcPts val="0"/>
              </a:spcAft>
              <a:buClr>
                <a:schemeClr val="dk1"/>
              </a:buClr>
              <a:buSzPts val="1100"/>
              <a:buFont typeface="Arial"/>
              <a:buNone/>
            </a:pPr>
            <a:endParaRPr sz="1050">
              <a:solidFill>
                <a:schemeClr val="dk1"/>
              </a:solidFill>
              <a:latin typeface="Open Sans"/>
              <a:ea typeface="Open Sans"/>
              <a:cs typeface="Open Sans"/>
              <a:sym typeface="Open Sans"/>
            </a:endParaRPr>
          </a:p>
          <a:p>
            <a:pPr marL="0" lvl="0" indent="0" algn="l" rtl="0">
              <a:lnSpc>
                <a:spcPct val="115000"/>
              </a:lnSpc>
              <a:spcBef>
                <a:spcPts val="0"/>
              </a:spcBef>
              <a:spcAft>
                <a:spcPts val="1200"/>
              </a:spcAft>
              <a:buClr>
                <a:schemeClr val="dk1"/>
              </a:buClr>
              <a:buSzPts val="1100"/>
              <a:buFont typeface="Arial"/>
              <a:buNone/>
            </a:pPr>
            <a:endParaRPr/>
          </a:p>
        </p:txBody>
      </p:sp>
    </p:spTree>
    <p:extLst>
      <p:ext uri="{BB962C8B-B14F-4D97-AF65-F5344CB8AC3E}">
        <p14:creationId xmlns:p14="http://schemas.microsoft.com/office/powerpoint/2010/main" val="19648717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630D0-0331-C65B-4310-C214C3236E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957006-1272-F926-F007-420169B052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FDB606-61B8-1B19-2B4E-8FBA4407B2BB}"/>
              </a:ext>
            </a:extLst>
          </p:cNvPr>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 sz="2800" b="1">
                <a:latin typeface="+mn-lt"/>
              </a:rPr>
              <a:t>Notes</a:t>
            </a:r>
            <a:endParaRPr lang="en-US"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Sometimes people ask 'Don’t we already have enough assessment data?’</a:t>
            </a:r>
            <a:r>
              <a:rPr lang="en-US" sz="2800" i="0"/>
              <a:t> It’s important to clarify that universal screeners serve a unique purpose </a:t>
            </a:r>
            <a:r>
              <a:rPr lang="en-US" sz="2800" b="0" i="0"/>
              <a:t>in that they are specifically designed to look at predictive factors that research shows are correlated with later success or difficulty. For example, early phonemic awareness, letter knowledge, rapid naming, and oral language skills are strong predictors of reading proficiency in the early grades.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0"/>
              <a:t>A good universal screener measures these predictors through short, reliable tasks. Their goal is to flag students who may be at risk, even if they don’t yet show obvious signs in daily work, so districts can provide targeted intervention early.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0"/>
              <a:t>Universal screeners are not perfect predictors, but they give districts a scientifically grounded estimate of risk. They do not diagnose disabilities, rather they identify students who need a closer look or additional support. </a:t>
            </a:r>
            <a:r>
              <a:rPr lang="en-US" sz="2800" i="0"/>
              <a:t>Unlike curriculum-based or summative tests, screeners proactively flag students who may not appear to be struggling yet.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i="0"/>
              <a:t>They are brief, consistent, and given to all students to ensure no one slips through the cracks.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i="0"/>
              <a:t>Screeners help us spot needs early so we can intervene before gaps widen. Without screeners, some students may go unnoticed until they fail. Screeners prevent that by catching risk early.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i="0"/>
              <a:t>Universal screeners do not replace other assessments; they complement them and guide where to focus intervention resources.</a:t>
            </a:r>
          </a:p>
          <a:p>
            <a:pPr marL="0" indent="0">
              <a:buNone/>
            </a:pPr>
            <a:endParaRPr lang="en-US"/>
          </a:p>
          <a:p>
            <a:pPr marL="158750" indent="0">
              <a:buNone/>
            </a:pPr>
            <a:endParaRPr lang="en-US"/>
          </a:p>
        </p:txBody>
      </p:sp>
    </p:spTree>
    <p:extLst>
      <p:ext uri="{BB962C8B-B14F-4D97-AF65-F5344CB8AC3E}">
        <p14:creationId xmlns:p14="http://schemas.microsoft.com/office/powerpoint/2010/main" val="15378241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2800" b="1">
                <a:solidFill>
                  <a:srgbClr val="FF0000"/>
                </a:solidFill>
              </a:rPr>
              <a:t>OPTIONAL SLIDE</a:t>
            </a:r>
          </a:p>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This is an optional slide to use if you need to clarify the difference between Universal Screening and other district assessment.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This chart highlights the differences between key types of assessments used in education and their unique purposes. </a:t>
            </a:r>
            <a:endParaRPr lang="en-US" sz="2800" b="0"/>
          </a:p>
          <a:p>
            <a:pPr marL="0" lvl="0" indent="0" algn="l" rtl="0">
              <a:spcBef>
                <a:spcPts val="0"/>
              </a:spcBef>
              <a:spcAft>
                <a:spcPts val="0"/>
              </a:spcAft>
              <a:buNone/>
            </a:pPr>
            <a:endParaRPr lang="en-US" sz="2800" b="0"/>
          </a:p>
          <a:p>
            <a:pPr marL="0" lvl="0" indent="0" algn="l" rtl="0">
              <a:spcBef>
                <a:spcPts val="0"/>
              </a:spcBef>
              <a:spcAft>
                <a:spcPts val="0"/>
              </a:spcAft>
              <a:buNone/>
            </a:pPr>
            <a:r>
              <a:rPr lang="en-US" sz="2800" b="1"/>
              <a:t>Universal Screening </a:t>
            </a:r>
            <a:r>
              <a:rPr lang="en-US" sz="2800" b="0"/>
              <a:t>(administered to </a:t>
            </a:r>
            <a:r>
              <a:rPr lang="en-US" sz="2800"/>
              <a:t>all students, multiple times a year to identify those at risk and in need of additional support)</a:t>
            </a:r>
          </a:p>
          <a:p>
            <a:pPr marL="0" lvl="0" indent="0" algn="l" rtl="0">
              <a:spcBef>
                <a:spcPts val="0"/>
              </a:spcBef>
              <a:spcAft>
                <a:spcPts val="0"/>
              </a:spcAft>
              <a:buNone/>
            </a:pPr>
            <a:r>
              <a:rPr lang="en-US" sz="2800" b="0" i="1"/>
              <a:t>Purpose. </a:t>
            </a:r>
            <a:r>
              <a:rPr lang="en-US" sz="2800"/>
              <a:t>Identify students who may be at risk for academic or behavioral difficulties</a:t>
            </a:r>
          </a:p>
          <a:p>
            <a:pPr>
              <a:buFont typeface="Arial" panose="020B0604020202020204" pitchFamily="34" charset="0"/>
              <a:buNone/>
            </a:pPr>
            <a:r>
              <a:rPr lang="en-US" sz="2800" b="0" i="1"/>
              <a:t>Timing. </a:t>
            </a:r>
            <a:r>
              <a:rPr lang="en-US" sz="2800"/>
              <a:t>Administered to all students, typically 2-3 times a year (e.g., fall, winter, spring)</a:t>
            </a:r>
          </a:p>
          <a:p>
            <a:pPr>
              <a:buFont typeface="Arial" panose="020B0604020202020204" pitchFamily="34" charset="0"/>
              <a:buNone/>
            </a:pPr>
            <a:r>
              <a:rPr lang="en-US" sz="2800" b="0" i="1"/>
              <a:t>Focus. </a:t>
            </a:r>
            <a:r>
              <a:rPr lang="en-US" sz="2800"/>
              <a:t>Broad measures of critical skills (e.g., reading fluency, math computation)</a:t>
            </a:r>
          </a:p>
          <a:p>
            <a:pPr>
              <a:buFont typeface="Arial" panose="020B0604020202020204" pitchFamily="34" charset="0"/>
              <a:buNone/>
            </a:pPr>
            <a:r>
              <a:rPr lang="en-US" sz="2800" b="0" i="1"/>
              <a:t>Use. </a:t>
            </a:r>
            <a:r>
              <a:rPr lang="en-US" sz="2800"/>
              <a:t>Flagging students for additional monitoring or intervention; informing tiered supports in MTSS</a:t>
            </a:r>
          </a:p>
          <a:p>
            <a:pPr>
              <a:buFont typeface="Arial" panose="020B0604020202020204" pitchFamily="34" charset="0"/>
              <a:buNone/>
            </a:pPr>
            <a:r>
              <a:rPr lang="en-US" sz="2800" b="0" i="1"/>
              <a:t>Example. </a:t>
            </a:r>
            <a:r>
              <a:rPr lang="en-US" sz="2800"/>
              <a:t>STAR, </a:t>
            </a:r>
            <a:r>
              <a:rPr lang="en-US" sz="2800" err="1"/>
              <a:t>iReady</a:t>
            </a:r>
            <a:r>
              <a:rPr lang="en-US" sz="2800"/>
              <a:t>, etc.</a:t>
            </a:r>
            <a:endParaRPr lang="en-US" sz="2800" b="0"/>
          </a:p>
          <a:p>
            <a:pPr>
              <a:buFont typeface="Arial" panose="020B0604020202020204" pitchFamily="34" charset="0"/>
              <a:buNone/>
            </a:pPr>
            <a:endParaRPr lang="en-US" sz="2800" b="0"/>
          </a:p>
          <a:p>
            <a:pPr>
              <a:buFont typeface="Arial" panose="020B0604020202020204" pitchFamily="34" charset="0"/>
              <a:buNone/>
            </a:pPr>
            <a:r>
              <a:rPr lang="en-US" sz="2800" b="1"/>
              <a:t>Diagnostic Assessments </a:t>
            </a:r>
            <a:r>
              <a:rPr lang="en-US" sz="2800" b="0"/>
              <a:t>(d</a:t>
            </a:r>
            <a:r>
              <a:rPr lang="en-US" sz="2800"/>
              <a:t>ig deeper into specific student needs, typically after a concern has been identified) </a:t>
            </a:r>
            <a:endParaRPr lang="en-US" sz="2800" b="1"/>
          </a:p>
          <a:p>
            <a:pPr>
              <a:buFont typeface="Arial" panose="020B0604020202020204" pitchFamily="34" charset="0"/>
              <a:buNone/>
            </a:pPr>
            <a:r>
              <a:rPr lang="en-US" sz="2800" b="0" i="1"/>
              <a:t>Purpose. </a:t>
            </a:r>
            <a:r>
              <a:rPr lang="en-US" sz="2800"/>
              <a:t>Identify specific strengths and weaknesses, or underlying reasons for a student's difficulties</a:t>
            </a:r>
          </a:p>
          <a:p>
            <a:pPr>
              <a:buFont typeface="Arial" panose="020B0604020202020204" pitchFamily="34" charset="0"/>
              <a:buNone/>
            </a:pPr>
            <a:r>
              <a:rPr lang="en-US" sz="2800" b="0" i="1"/>
              <a:t>Timing: </a:t>
            </a:r>
            <a:r>
              <a:rPr lang="en-US" sz="2800"/>
              <a:t>Administered only to students flagged as at risk (e.g., after a screening)</a:t>
            </a:r>
          </a:p>
          <a:p>
            <a:pPr>
              <a:buFont typeface="Arial" panose="020B0604020202020204" pitchFamily="34" charset="0"/>
              <a:buNone/>
            </a:pPr>
            <a:r>
              <a:rPr lang="en-US" sz="2800" b="0" i="1"/>
              <a:t>Focus. </a:t>
            </a:r>
            <a:r>
              <a:rPr lang="en-US" sz="2800"/>
              <a:t>In-depth analysis of skills to guide targeted interventions</a:t>
            </a:r>
          </a:p>
          <a:p>
            <a:pPr>
              <a:buFont typeface="Arial" panose="020B0604020202020204" pitchFamily="34" charset="0"/>
              <a:buNone/>
            </a:pPr>
            <a:r>
              <a:rPr lang="en-US" sz="2800" b="0" i="1"/>
              <a:t>Use. </a:t>
            </a:r>
            <a:r>
              <a:rPr lang="en-US" sz="2800"/>
              <a:t>Pinpointing areas needing intervention (e.g., phonemic awareness or vocabulary gaps); designing individualized instruction plans</a:t>
            </a:r>
          </a:p>
          <a:p>
            <a:pPr>
              <a:buFont typeface="Arial" panose="020B0604020202020204" pitchFamily="34" charset="0"/>
              <a:buNone/>
            </a:pPr>
            <a:r>
              <a:rPr lang="en-US" sz="2800" b="0" i="1"/>
              <a:t>Example: </a:t>
            </a:r>
            <a:r>
              <a:rPr lang="en-US" sz="2800"/>
              <a:t>A phonological awareness screener or an FBA.</a:t>
            </a:r>
            <a:br>
              <a:rPr lang="en-US" sz="2800"/>
            </a:br>
            <a:endParaRPr lang="en-US" sz="2800"/>
          </a:p>
          <a:p>
            <a:pPr>
              <a:buFont typeface="Arial" panose="020B0604020202020204" pitchFamily="34" charset="0"/>
              <a:buNone/>
            </a:pPr>
            <a:r>
              <a:rPr lang="en-US" sz="2800" b="1"/>
              <a:t>Common Formative Assessments (CFA)</a:t>
            </a:r>
            <a:r>
              <a:rPr lang="en-US" sz="2800"/>
              <a:t> (quick, ongoing checks during instruction to guide teaching)</a:t>
            </a:r>
            <a:endParaRPr lang="en-US" sz="2800" b="1"/>
          </a:p>
          <a:p>
            <a:pPr>
              <a:buFont typeface="Arial" panose="020B0604020202020204" pitchFamily="34" charset="0"/>
              <a:buNone/>
            </a:pPr>
            <a:r>
              <a:rPr lang="en-US" sz="2800" b="0" i="1"/>
              <a:t>Purpose. </a:t>
            </a:r>
            <a:r>
              <a:rPr lang="en-US" sz="2800"/>
              <a:t>Monitor student learning and provide ongoing feedback during instruction</a:t>
            </a:r>
          </a:p>
          <a:p>
            <a:pPr>
              <a:buFont typeface="Arial" panose="020B0604020202020204" pitchFamily="34" charset="0"/>
              <a:buNone/>
            </a:pPr>
            <a:r>
              <a:rPr lang="en-US" sz="2800" b="0" i="1"/>
              <a:t>Timing. </a:t>
            </a:r>
            <a:r>
              <a:rPr lang="en-US" sz="2800"/>
              <a:t>Short, frequent, and informal; aligned with instructional units or lessons</a:t>
            </a:r>
          </a:p>
          <a:p>
            <a:pPr>
              <a:buFont typeface="Arial" panose="020B0604020202020204" pitchFamily="34" charset="0"/>
              <a:buNone/>
            </a:pPr>
            <a:r>
              <a:rPr lang="en-US" sz="2800" b="0" i="1"/>
              <a:t>Focus. </a:t>
            </a:r>
            <a:r>
              <a:rPr lang="en-US" sz="2800"/>
              <a:t>Specific learning targets aligned with standards</a:t>
            </a:r>
          </a:p>
          <a:p>
            <a:pPr>
              <a:buFont typeface="Arial" panose="020B0604020202020204" pitchFamily="34" charset="0"/>
              <a:buNone/>
            </a:pPr>
            <a:r>
              <a:rPr lang="en-US" sz="2800" b="0" i="1"/>
              <a:t>Use. </a:t>
            </a:r>
            <a:r>
              <a:rPr lang="en-US" sz="2800"/>
              <a:t>Guiding day-to-day teaching and learning adjustments; supporting collaboration among teachers to refine practices</a:t>
            </a:r>
          </a:p>
          <a:p>
            <a:pPr>
              <a:buFont typeface="Arial" panose="020B0604020202020204" pitchFamily="34" charset="0"/>
              <a:buNone/>
            </a:pPr>
            <a:r>
              <a:rPr lang="en-US" sz="2800" b="0" i="1"/>
              <a:t>Example. </a:t>
            </a:r>
            <a:r>
              <a:rPr lang="en-US" sz="2800"/>
              <a:t>A quick exit ticket or quiz at the end of a lesson to check for understanding</a:t>
            </a:r>
          </a:p>
          <a:p>
            <a:pPr>
              <a:buFont typeface="Arial" panose="020B0604020202020204" pitchFamily="34" charset="0"/>
              <a:buNone/>
            </a:pPr>
            <a:endParaRPr lang="en-US" sz="2800" b="1"/>
          </a:p>
          <a:p>
            <a:pPr>
              <a:buFont typeface="Arial" panose="020B0604020202020204" pitchFamily="34" charset="0"/>
              <a:buNone/>
            </a:pPr>
            <a:r>
              <a:rPr lang="en-US" sz="2800" b="1"/>
              <a:t>Progress Monitoring </a:t>
            </a:r>
            <a:r>
              <a:rPr lang="en-US" sz="2800"/>
              <a:t>(tracks the growth of students in interventions, often on a weekly basis, to evaluate their progress and the effectiveness of supports) </a:t>
            </a:r>
            <a:endParaRPr lang="en-US" sz="2800" b="1"/>
          </a:p>
          <a:p>
            <a:pPr>
              <a:buFont typeface="Arial" panose="020B0604020202020204" pitchFamily="34" charset="0"/>
              <a:buNone/>
            </a:pPr>
            <a:r>
              <a:rPr lang="en-US" sz="2800" b="0" i="1"/>
              <a:t>Purpose. </a:t>
            </a:r>
            <a:r>
              <a:rPr lang="en-US" sz="2800"/>
              <a:t>Track student growth and the effectiveness of interventions over time</a:t>
            </a:r>
          </a:p>
          <a:p>
            <a:pPr>
              <a:buFont typeface="Arial" panose="020B0604020202020204" pitchFamily="34" charset="0"/>
              <a:buNone/>
            </a:pPr>
            <a:r>
              <a:rPr lang="en-US" sz="2800" b="0" i="1"/>
              <a:t>Timing. </a:t>
            </a:r>
            <a:r>
              <a:rPr lang="en-US" sz="2800"/>
              <a:t>Administered frequently (e.g., weekly or biweekly) to students receiving interventions</a:t>
            </a:r>
          </a:p>
          <a:p>
            <a:pPr>
              <a:buFont typeface="Arial" panose="020B0604020202020204" pitchFamily="34" charset="0"/>
              <a:buNone/>
            </a:pPr>
            <a:r>
              <a:rPr lang="en-US" sz="2800" b="0" i="1"/>
              <a:t>Focus. </a:t>
            </a:r>
            <a:r>
              <a:rPr lang="en-US" sz="2800"/>
              <a:t>Specific skill areas targeted by the intervention</a:t>
            </a:r>
          </a:p>
          <a:p>
            <a:pPr>
              <a:buFont typeface="Arial" panose="020B0604020202020204" pitchFamily="34" charset="0"/>
              <a:buNone/>
            </a:pPr>
            <a:r>
              <a:rPr lang="en-US" sz="2800" b="0" i="1"/>
              <a:t>Use. </a:t>
            </a:r>
            <a:r>
              <a:rPr lang="en-US" sz="2800"/>
              <a:t>Determining if a student is making adequate progress toward goals; adjusting interventions as needed</a:t>
            </a:r>
          </a:p>
          <a:p>
            <a:pPr>
              <a:buFont typeface="Arial" panose="020B0604020202020204" pitchFamily="34" charset="0"/>
              <a:buNone/>
            </a:pPr>
            <a:r>
              <a:rPr lang="en-US" sz="2800" b="0" i="1"/>
              <a:t>Example. </a:t>
            </a:r>
            <a:r>
              <a:rPr lang="en-US" sz="2800"/>
              <a:t>Weekly probes for a student in Tier 2 of MTSS</a:t>
            </a:r>
          </a:p>
          <a:p>
            <a:pPr>
              <a:buFont typeface="Arial" panose="020B0604020202020204" pitchFamily="34" charset="0"/>
              <a:buNone/>
            </a:pPr>
            <a:endParaRPr lang="en-US" sz="2800" b="1"/>
          </a:p>
          <a:p>
            <a:pPr>
              <a:buFont typeface="Arial" panose="020B0604020202020204" pitchFamily="34" charset="0"/>
              <a:buNone/>
            </a:pPr>
            <a:r>
              <a:rPr lang="en-US" sz="2800" b="1"/>
              <a:t>Curriculum-Based Assessments (CBA) </a:t>
            </a:r>
            <a:r>
              <a:rPr lang="en-US" sz="2800"/>
              <a:t>(focus on measuring mastery of content tied directly to classroom instruction, such as end-of-unit tests)</a:t>
            </a:r>
            <a:endParaRPr lang="en-US" sz="2800" b="1"/>
          </a:p>
          <a:p>
            <a:pPr>
              <a:buFont typeface="Arial" panose="020B0604020202020204" pitchFamily="34" charset="0"/>
              <a:buNone/>
            </a:pPr>
            <a:r>
              <a:rPr lang="en-US" sz="2800" b="0" i="1"/>
              <a:t>Purpose. </a:t>
            </a:r>
            <a:r>
              <a:rPr lang="en-US" sz="2800"/>
              <a:t>Assess mastery of content taught in the classroom, often tied to curriculum materials</a:t>
            </a:r>
          </a:p>
          <a:p>
            <a:pPr>
              <a:buFont typeface="Arial" panose="020B0604020202020204" pitchFamily="34" charset="0"/>
              <a:buNone/>
            </a:pPr>
            <a:r>
              <a:rPr lang="en-US" sz="2800" b="0" i="1"/>
              <a:t>Timing</a:t>
            </a:r>
            <a:r>
              <a:rPr lang="en-US" sz="2800" b="1"/>
              <a:t>.</a:t>
            </a:r>
            <a:r>
              <a:rPr lang="en-US" sz="2800"/>
              <a:t> Aligned with the instructional sequence (e.g., after a unit of study)</a:t>
            </a:r>
          </a:p>
          <a:p>
            <a:pPr>
              <a:buFont typeface="Arial" panose="020B0604020202020204" pitchFamily="34" charset="0"/>
              <a:buNone/>
            </a:pPr>
            <a:r>
              <a:rPr lang="en-US" sz="2800" b="0" i="1"/>
              <a:t>Focus. </a:t>
            </a:r>
            <a:r>
              <a:rPr lang="en-US" sz="2800"/>
              <a:t>Content-specific skills or knowledge directly related to the curriculum</a:t>
            </a:r>
          </a:p>
          <a:p>
            <a:pPr>
              <a:buFont typeface="Arial" panose="020B0604020202020204" pitchFamily="34" charset="0"/>
              <a:buNone/>
            </a:pPr>
            <a:r>
              <a:rPr lang="en-US" sz="2800" b="0" i="1"/>
              <a:t>Use. </a:t>
            </a:r>
            <a:r>
              <a:rPr lang="en-US" sz="2800"/>
              <a:t>Measuring mastery of instructional objectives; providing grades or summative evaluation within the curriculum</a:t>
            </a:r>
          </a:p>
          <a:p>
            <a:pPr>
              <a:buFont typeface="Arial" panose="020B0604020202020204" pitchFamily="34" charset="0"/>
              <a:buNone/>
            </a:pPr>
            <a:r>
              <a:rPr lang="en-US" sz="2800" b="0" i="1"/>
              <a:t>Example. </a:t>
            </a:r>
            <a:r>
              <a:rPr lang="en-US" sz="2800"/>
              <a:t>A unit test on fractions from a math textbook  </a:t>
            </a:r>
          </a:p>
          <a:p>
            <a:pPr marL="0" lvl="0" indent="0" algn="l" rtl="0">
              <a:spcBef>
                <a:spcPts val="0"/>
              </a:spcBef>
              <a:spcAft>
                <a:spcPts val="0"/>
              </a:spcAft>
              <a:buNone/>
            </a:pPr>
            <a:endParaRPr lang="en-US" sz="2800"/>
          </a:p>
          <a:p>
            <a:pPr marL="0" lvl="0" indent="0" algn="l" rtl="0">
              <a:spcBef>
                <a:spcPts val="0"/>
              </a:spcBef>
              <a:spcAft>
                <a:spcPts val="0"/>
              </a:spcAft>
              <a:buNone/>
            </a:pPr>
            <a:r>
              <a:rPr lang="en-US" sz="2800"/>
              <a:t>Together, these assessments form a comprehensive system for addressing and supporting student learning. </a:t>
            </a:r>
          </a:p>
          <a:p>
            <a:pPr marL="0" lvl="0" indent="0" algn="l" rtl="0">
              <a:spcBef>
                <a:spcPts val="0"/>
              </a:spcBef>
              <a:spcAft>
                <a:spcPts val="0"/>
              </a:spcAft>
              <a:buNone/>
            </a:pPr>
            <a:endParaRPr lang="en-US" sz="2800"/>
          </a:p>
          <a:p>
            <a:pPr marL="0" lvl="0" indent="0" algn="l" rtl="0">
              <a:spcBef>
                <a:spcPts val="0"/>
              </a:spcBef>
              <a:spcAft>
                <a:spcPts val="0"/>
              </a:spcAft>
              <a:buNone/>
            </a:pPr>
            <a:r>
              <a:rPr lang="en-US" sz="2800" b="1"/>
              <a:t>Optional Activity</a:t>
            </a:r>
            <a:endParaRPr lang="en-US" sz="2800"/>
          </a:p>
          <a:p>
            <a:pPr marL="0" lvl="0" indent="0" algn="l" rtl="0">
              <a:spcBef>
                <a:spcPts val="0"/>
              </a:spcBef>
              <a:spcAft>
                <a:spcPts val="0"/>
              </a:spcAft>
              <a:buNone/>
            </a:pPr>
            <a:r>
              <a:rPr lang="en-US" sz="2800"/>
              <a:t>If the group is struggling with understanding the purpose of assessment, you may have the group define what they use for each of these purposes. You may also pull in the District Assessment Continuum from the Common Formative Assessment Module as well.  Note, there is an opportunity later in this module for the group to outline and refine their assessment plan. </a:t>
            </a:r>
          </a:p>
          <a:p>
            <a:endParaRPr lang="en-US"/>
          </a:p>
        </p:txBody>
      </p:sp>
    </p:spTree>
    <p:extLst>
      <p:ext uri="{BB962C8B-B14F-4D97-AF65-F5344CB8AC3E}">
        <p14:creationId xmlns:p14="http://schemas.microsoft.com/office/powerpoint/2010/main" val="1207999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23111-24AF-9FEB-6DD1-7110DF4C9F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300534-E3A5-692B-07B3-E5EDDF46D20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213FBA3-1FA6-A89B-6FD3-15DF0943D570}"/>
              </a:ext>
            </a:extLst>
          </p:cNvPr>
          <p:cNvSpPr>
            <a:spLocks noGrp="1"/>
          </p:cNvSpPr>
          <p:nvPr>
            <p:ph type="body" idx="1"/>
          </p:nvPr>
        </p:nvSpPr>
        <p:spPr/>
        <p:txBody>
          <a:bodyPr/>
          <a:lstStyle/>
          <a:p>
            <a:pPr marL="0" lvl="0" indent="0" algn="l" rtl="0">
              <a:lnSpc>
                <a:spcPct val="80000"/>
              </a:lnSpc>
              <a:spcBef>
                <a:spcPts val="181"/>
              </a:spcBef>
              <a:spcAft>
                <a:spcPts val="0"/>
              </a:spcAft>
              <a:buNone/>
            </a:pPr>
            <a:r>
              <a:rPr lang="en-US" b="1">
                <a:latin typeface="Calibri" panose="020F0502020204030204" pitchFamily="34" charset="0"/>
                <a:cs typeface="Calibri" panose="020F0502020204030204" pitchFamily="34" charset="0"/>
              </a:rPr>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atin typeface="Calibri" panose="020F0502020204030204" pitchFamily="34" charset="0"/>
                <a:cs typeface="Calibri" panose="020F0502020204030204" pitchFamily="34" charset="0"/>
              </a:rPr>
              <a:t>Presenter notes are included in the PowerPoint slides and provide important background information.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atin typeface="Calibri" panose="020F0502020204030204" pitchFamily="34" charset="0"/>
                <a:cs typeface="Calibri" panose="020F0502020204030204" pitchFamily="34" charset="0"/>
              </a:rPr>
              <a:t>The presenter notes also include cues </a:t>
            </a:r>
            <a:r>
              <a:rPr lang="en-US" b="0">
                <a:latin typeface="Calibri" panose="020F0502020204030204" pitchFamily="34" charset="0"/>
                <a:cs typeface="Calibri" panose="020F0502020204030204" pitchFamily="34" charset="0"/>
              </a:rPr>
              <a:t>for “Handouts” and </a:t>
            </a:r>
            <a:r>
              <a:rPr lang="en-US">
                <a:latin typeface="Calibri" panose="020F0502020204030204" pitchFamily="34" charset="0"/>
                <a:cs typeface="Calibri" panose="020F0502020204030204" pitchFamily="34" charset="0"/>
              </a:rPr>
              <a:t>activities.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atin typeface="Calibri" panose="020F0502020204030204" pitchFamily="34" charset="0"/>
                <a:cs typeface="Calibri" panose="020F0502020204030204" pitchFamily="34" charset="0"/>
              </a:rPr>
              <a:t>Additional activities, examples, videos, etc. are included in the Universal Screening Coaching Companion. You can add material from the Coaching Companion to corresponding PowerPoint content.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atin typeface="Calibri" panose="020F0502020204030204" pitchFamily="34" charset="0"/>
                <a:cs typeface="Calibri" panose="020F0502020204030204" pitchFamily="34" charset="0"/>
              </a:rPr>
              <a:t>A printed Practice Profile and an electronic Self-Assessment Practice Profile (SAPP) tool are available for use by individuals, teams, or schools for periodic self-assessment, monitoring of implementation of the practice, or to identify training/coaching needs.</a:t>
            </a:r>
          </a:p>
        </p:txBody>
      </p:sp>
    </p:spTree>
    <p:extLst>
      <p:ext uri="{BB962C8B-B14F-4D97-AF65-F5344CB8AC3E}">
        <p14:creationId xmlns:p14="http://schemas.microsoft.com/office/powerpoint/2010/main" val="16227490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8fef22f821_2_2849:notes"/>
          <p:cNvSpPr>
            <a:spLocks noGrp="1" noRot="1" noChangeAspect="1"/>
          </p:cNvSpPr>
          <p:nvPr>
            <p:ph type="sldImg" idx="2"/>
          </p:nvPr>
        </p:nvSpPr>
        <p:spPr>
          <a:xfrm>
            <a:off x="539750" y="677863"/>
            <a:ext cx="6024563"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28fef22f821_2_2849:notes"/>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When selecting universal screening tools for reading and behavior within the DCI-MTSS framework, careful consideration is necessary to ensure the tools provide accurate, actionable data that supports early identification of students who may need additional interventions. Screening tools should have a clearly defined scope that aligns with the anticipated outcomes. For reading, this means assessing foundational skills critical to literacy development, such as phonemic awareness, decoding, fluency, and comprehension. For behavior, tools should address key domains like emotional regulation, social skills, and behavioral functioning. It’s important that the scope of the tool reflects the skills most predictive of future success and areas of potential difficulty, ensuring the data can guide appropriate interventions.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Reliability and validity are fundamental criteria for selecting screening tools. Tools with strong reliability and validity reduce the likelihood of false positives (identifying students as at-risk when they are not) and false negatives (failing to identify students who truly need support).</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Reliability refers to the consistency of the results across administrations, ensuring that the tool produces stable and replicable outcomes. </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Validity ensures the tool measures what it intended to measure and that its results correlate with the constructs it is designed to assess. </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For example, a reading screener should accurately predict future reading performance, and a behavioral screener should reliably identify students at risk for emotional or behavioral concerns.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The accuracy of the tool in predicting anticipated outcomes is another essential factor. Screening tools must provide data that align with the district’s goals for academic and behavioral success. Tools with high predictive accuracy ensure resources are directed to students who will benefit most, preventing wasted efforts on unnecessary interventions.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For reading, this means predicting future literacy achievement and guiding interventions that address the root causes of reading struggles. </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For behavior, tools should identify students at risk for social-emotional difficulties and predict their likelihood of success with core behavioral supports.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Finally, it is crucial to select tools with established benchmarks, cut scores, and decision rules. Selecting tools with clear benchmarks and decision-making protocols simplifies implementation and increases the fidelity of the MTSS process.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Benchmarks and cut scores provide clear thresholds for interpreting results, distinguishing between students who are on track and those who may need additional support. </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Decision rules ensure consistency in data interpretation and help guide tiered intervention placement. </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For example, a tool with well-defined cut scores for reading fluency might suggest specific Tier 2 or Tier 3 interventions for students who score below a certain level. In behavior screening, decision rules might include guidelines for monitoring, classroom strategies, or referrals for more intensive support.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Screening tools and measures should be reviewed annually to ensure they remain effective and relevant. Later in this module there will be an opportunity to add that to your planning calendar.</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Ultimately, the selection of universal screening tools should align with the district’s overall MTSS goals, ensuring the tools support early, equitable, and effective identification of student needs. Balancing these considerations helps schools build a solid foundation for supporting all learners.</a:t>
            </a:r>
          </a:p>
          <a:p>
            <a:pPr marL="0"/>
            <a:endParaRPr lang="en-US" sz="2800" b="0"/>
          </a:p>
          <a:p>
            <a:pPr marL="0" indent="0">
              <a:buNone/>
            </a:pPr>
            <a:r>
              <a:rPr lang="en-US" sz="2800" b="1"/>
              <a:t>Reference</a:t>
            </a:r>
          </a:p>
          <a:p>
            <a:pPr marL="171450" indent="-171450">
              <a:buClr>
                <a:srgbClr val="000000"/>
              </a:buClr>
              <a:buSzPts val="1100"/>
              <a:buFont typeface="Arial" panose="020B0604020202020204" pitchFamily="34" charset="0"/>
              <a:buChar char="•"/>
              <a:defRPr/>
            </a:pPr>
            <a:r>
              <a:rPr lang="en-US" b="0"/>
              <a:t>IRIS Center. (</a:t>
            </a:r>
            <a:r>
              <a:rPr lang="en-US"/>
              <a:t>n.d.). </a:t>
            </a:r>
            <a:r>
              <a:rPr lang="en-US" b="0" i="1"/>
              <a:t>Universal screening</a:t>
            </a:r>
            <a:r>
              <a:rPr lang="en-US" i="1"/>
              <a:t> components</a:t>
            </a:r>
            <a:r>
              <a:rPr lang="en-US" b="0" i="1"/>
              <a:t>.</a:t>
            </a:r>
            <a:r>
              <a:rPr lang="en-US" b="0"/>
              <a:t> Vanderbilt University.</a:t>
            </a:r>
            <a:r>
              <a:rPr lang="en-US"/>
              <a:t> </a:t>
            </a:r>
            <a:r>
              <a:rPr lang="en-US" b="0"/>
              <a:t> </a:t>
            </a:r>
            <a:r>
              <a:rPr lang="en-US" b="0">
                <a:hlinkClick r:id="rId3">
                  <a:extLst>
                    <a:ext uri="{A12FA001-AC4F-418D-AE19-62706E023703}">
                      <ahyp:hlinkClr xmlns:ahyp="http://schemas.microsoft.com/office/drawing/2018/hyperlinkcolor" val="tx"/>
                    </a:ext>
                  </a:extLst>
                </a:hlinkClick>
              </a:rPr>
              <a:t>https://iris.peabody.vanderbilt.edu/module/rti02/cresource/q2/p02/</a:t>
            </a:r>
            <a:endParaRPr lang="en-US"/>
          </a:p>
          <a:p>
            <a:pPr marL="0" indent="0">
              <a:buNone/>
            </a:pPr>
            <a:endParaRPr lang="en-US" sz="2800" b="0"/>
          </a:p>
          <a:p>
            <a:pPr marL="0" lvl="0" indent="0" algn="l" rtl="0">
              <a:lnSpc>
                <a:spcPct val="160000"/>
              </a:lnSpc>
              <a:spcBef>
                <a:spcPts val="1200"/>
              </a:spcBef>
              <a:spcAft>
                <a:spcPts val="0"/>
              </a:spcAft>
              <a:buNone/>
            </a:pPr>
            <a:endParaRPr sz="2800" b="0">
              <a:solidFill>
                <a:schemeClr val="dk1"/>
              </a:solidFill>
            </a:endParaRPr>
          </a:p>
          <a:p>
            <a:pPr marL="0" lvl="0" indent="0" algn="l" rtl="0">
              <a:spcBef>
                <a:spcPts val="1200"/>
              </a:spcBef>
              <a:spcAft>
                <a:spcPts val="0"/>
              </a:spcAft>
              <a:buNone/>
            </a:pPr>
            <a:endParaRPr>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8fef22f821_2_3019:notes"/>
          <p:cNvSpPr>
            <a:spLocks noGrp="1" noRot="1" noChangeAspect="1"/>
          </p:cNvSpPr>
          <p:nvPr>
            <p:ph type="sldImg" idx="2"/>
          </p:nvPr>
        </p:nvSpPr>
        <p:spPr>
          <a:xfrm>
            <a:off x="539750" y="677863"/>
            <a:ext cx="6024563"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28fef22f821_2_3019:notes"/>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a:t>Notes</a:t>
            </a:r>
            <a:endParaRPr lang="en-US"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Choosing a universal screening tool for reading in grades K-12 involves selecting one that provides reliable, valid, and actionable data for each grade level. The criteria can vary based on developmental needs and skills therefore it’s critical to consider the developmental needs at each grade level.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Below (and on the slide) are key considerations for each stage, starting with early literacy and moving through advanced literacy skills for high school students.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2800" b="1"/>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2800" b="1"/>
              <a:t>Kindergarten - 2nd Grades (early literacy skills). </a:t>
            </a:r>
            <a:r>
              <a:rPr lang="en-US" sz="2800"/>
              <a:t>For kindergarten through second grade, the focus is on foundational skills that are predictors of later reading success.</a:t>
            </a:r>
            <a:endParaRPr lang="en-US"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Vocabulary. </a:t>
            </a:r>
            <a:r>
              <a:rPr lang="en-US" sz="2800"/>
              <a:t>Knowledge of high-frequency words and basic oral language</a:t>
            </a:r>
            <a:endParaRPr lang="en-US" sz="2800" b="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Phonological awareness. </a:t>
            </a:r>
            <a:r>
              <a:rPr lang="en-US" sz="2800"/>
              <a:t>Ability to identify and manipulate sounds in words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Letter knowledge. </a:t>
            </a:r>
            <a:r>
              <a:rPr lang="en-US" sz="2800"/>
              <a:t>Recognition of letters and corresponding sounds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Decoding and word reading. </a:t>
            </a:r>
            <a:r>
              <a:rPr lang="en-US" sz="2800"/>
              <a:t>Ability to decode simple words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Listening comprehension. </a:t>
            </a:r>
            <a:r>
              <a:rPr lang="en-US" sz="2800"/>
              <a:t>Understanding simple sentences and stories read aloud (helps assess oral language development)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2800"/>
              <a:t>Tools should capture these early skills reliably and identify students who might need extra support.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2800"/>
          </a:p>
          <a:p>
            <a:pPr marL="0" lvl="0" indent="0">
              <a:buFont typeface="+mj-lt"/>
              <a:buNone/>
            </a:pPr>
            <a:r>
              <a:rPr lang="en-US" sz="2800" b="1"/>
              <a:t>3rd - 5th Grades (transition to fluent reading). </a:t>
            </a:r>
            <a:r>
              <a:rPr lang="en-US" sz="2800"/>
              <a:t>By third grade, the focus shifts toward fluency and comprehension. </a:t>
            </a:r>
            <a:endParaRPr lang="en-US"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Vocabulary growth. </a:t>
            </a:r>
            <a:r>
              <a:rPr lang="en-US" sz="2800"/>
              <a:t>Knowledge of increasingly complex words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Fluency. </a:t>
            </a:r>
            <a:r>
              <a:rPr lang="en-US" sz="2800"/>
              <a:t>Words read per minute and accuracy</a:t>
            </a:r>
            <a:endParaRPr lang="en-US" sz="2800" b="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Decoding and word analysis. </a:t>
            </a:r>
            <a:r>
              <a:rPr lang="en-US" sz="2800"/>
              <a:t>Skill in breaking down multisyllabic words and using context clues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Reading comprehension. </a:t>
            </a:r>
            <a:r>
              <a:rPr lang="en-US" sz="2800"/>
              <a:t>Ability to understand text-level information</a:t>
            </a:r>
            <a:endParaRPr lang="en-US" sz="2800" b="0"/>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2800"/>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2800" b="1"/>
              <a:t>6th - 8th Grades (reading to learn). </a:t>
            </a:r>
            <a:r>
              <a:rPr lang="en-US" sz="2800"/>
              <a:t>In middle school, students transition to using reading as a tool for learning. </a:t>
            </a:r>
            <a:endParaRPr lang="en-US"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Academic vocabulary. </a:t>
            </a:r>
            <a:r>
              <a:rPr lang="en-US" sz="2800"/>
              <a:t>Knowledge of content-specific terms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Fluency. </a:t>
            </a:r>
            <a:r>
              <a:rPr lang="en-US" sz="2800"/>
              <a:t>Ensuring students can read grade-level texts fluently</a:t>
            </a:r>
            <a:endParaRPr lang="en-US" sz="2800" b="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Comprehension of complex texts. </a:t>
            </a:r>
            <a:r>
              <a:rPr lang="en-US" sz="2800"/>
              <a:t>Ability to analyze and synthesize information</a:t>
            </a:r>
            <a:endParaRPr lang="en-US" sz="2800" b="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Inference and critical thinking. </a:t>
            </a:r>
            <a:r>
              <a:rPr lang="en-US" sz="2800"/>
              <a:t>Drawing conclusions and identifying the main idea</a:t>
            </a:r>
          </a:p>
          <a:p>
            <a:pPr marL="0" lvl="0" indent="0">
              <a:buFont typeface="+mj-lt"/>
              <a:buNone/>
            </a:pPr>
            <a:endParaRPr lang="en-US" sz="2800" b="1"/>
          </a:p>
          <a:p>
            <a:pPr marL="0" lvl="0" indent="0">
              <a:buFont typeface="+mj-lt"/>
              <a:buNone/>
            </a:pPr>
            <a:r>
              <a:rPr lang="en-US" sz="2800" b="1"/>
              <a:t>9th - 12th Grades (advanced literacy skills). </a:t>
            </a:r>
            <a:r>
              <a:rPr lang="en-US" sz="2800"/>
              <a:t>High school students need to be prepared for college and career-level reading demands. </a:t>
            </a:r>
            <a:endParaRPr lang="en-US"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Fluency (if applicable). </a:t>
            </a:r>
            <a:r>
              <a:rPr lang="en-US" sz="2800"/>
              <a:t>For struggling readers, ensure foundational skills are remediated</a:t>
            </a:r>
            <a:endParaRPr lang="en-US" sz="2800" b="0" i="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Reading comprehension of complex texts. </a:t>
            </a:r>
            <a:r>
              <a:rPr lang="en-US" sz="2800"/>
              <a:t>Ability to interpret and evaluate advanced texts</a:t>
            </a:r>
            <a:endParaRPr lang="en-US" sz="2800" b="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Disciplinary literacy. </a:t>
            </a:r>
            <a:r>
              <a:rPr lang="en-US" sz="2800"/>
              <a:t>Skills in understanding texts specific to subjects (science, history, etc.)</a:t>
            </a:r>
            <a:endParaRPr lang="en-US" sz="2800" b="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Analysis and synthesis. </a:t>
            </a:r>
            <a:r>
              <a:rPr lang="en-US" sz="2800"/>
              <a:t>Combining information from multiple sources</a:t>
            </a:r>
            <a:endParaRPr lang="en-US" sz="2800" b="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Writing integration.</a:t>
            </a:r>
            <a:r>
              <a:rPr lang="en-US" sz="2800" b="1"/>
              <a:t> </a:t>
            </a:r>
            <a:r>
              <a:rPr lang="en-US" sz="2800"/>
              <a:t>Connecting reading to evidence-based writing tasks</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2800"/>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2800"/>
              <a:t>Across all grade levels, we want tools that are reliable and valid, aligned to state or district standards, and sensitive enough to identify at-risk students. They should also be easy to administer and provide actionable data to guide interventions. Additionally, tools must be culturally responsive and appropriate for diverse student populations. Ultimately, the goal is to ensure we’re identifying students who need support early, monitoring progress effectively, and tailoring interventions to meet their needs. A well-chosen universal screening tool is a critical first step in achieving this.</a:t>
            </a:r>
          </a:p>
          <a:p>
            <a:pPr marL="0" lvl="0" indent="0" algn="l" rtl="0">
              <a:spcBef>
                <a:spcPts val="0"/>
              </a:spcBef>
              <a:spcAft>
                <a:spcPts val="0"/>
              </a:spcAft>
              <a:buNone/>
            </a:pPr>
            <a:endParaRPr lang="en-US" sz="2800" b="0"/>
          </a:p>
          <a:p>
            <a:pPr marL="0" lvl="0" indent="0" algn="l" rtl="0">
              <a:spcBef>
                <a:spcPts val="0"/>
              </a:spcBef>
              <a:spcAft>
                <a:spcPts val="0"/>
              </a:spcAft>
              <a:buNone/>
            </a:pPr>
            <a:r>
              <a:rPr lang="en-US" sz="2800" b="1"/>
              <a:t>Activity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If the group already has selected a universal screening tool, you may have grade level teams compare the chart above with their current tool. Are all of the areas addressed? Are there gaps the district might want to address through other tools?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If the groups are looking for recommendations, have them use the resources in slide 43 to identify possible supplements. </a:t>
            </a:r>
          </a:p>
          <a:p>
            <a:pPr marL="0" lvl="0" indent="0" algn="l" rtl="0">
              <a:spcBef>
                <a:spcPts val="0"/>
              </a:spcBef>
              <a:spcAft>
                <a:spcPts val="0"/>
              </a:spcAft>
              <a:buNone/>
            </a:pPr>
            <a:endParaRPr sz="2800"/>
          </a:p>
          <a:p>
            <a:pPr marL="0" lvl="0" indent="0" algn="l" rtl="0">
              <a:spcBef>
                <a:spcPts val="0"/>
              </a:spcBef>
              <a:spcAft>
                <a:spcPts val="0"/>
              </a:spcAft>
              <a:buNone/>
            </a:pPr>
            <a:r>
              <a:rPr lang="en" sz="2800" b="1"/>
              <a:t>References</a:t>
            </a:r>
            <a:endParaRPr lang="en-US" sz="2800" b="1"/>
          </a:p>
          <a:p>
            <a:pPr marL="171450" indent="-171450">
              <a:buClr>
                <a:srgbClr val="000000"/>
              </a:buClr>
              <a:buSzPts val="1100"/>
              <a:buFont typeface="Arial" panose="020B0604020202020204" pitchFamily="34" charset="0"/>
              <a:buChar char="•"/>
              <a:defRPr/>
            </a:pPr>
            <a:r>
              <a:rPr lang="en-US"/>
              <a:t>National Center on Intensive Intervention. (n.d.). </a:t>
            </a:r>
            <a:r>
              <a:rPr lang="en-US" i="1"/>
              <a:t>Academic screening tools chart.</a:t>
            </a:r>
            <a:r>
              <a:rPr lang="en-US"/>
              <a:t> American Institutes for Research. </a:t>
            </a:r>
            <a:r>
              <a:rPr lang="en-US">
                <a:hlinkClick r:id="rId3">
                  <a:extLst>
                    <a:ext uri="{A12FA001-AC4F-418D-AE19-62706E023703}">
                      <ahyp:hlinkClr xmlns:ahyp="http://schemas.microsoft.com/office/drawing/2018/hyperlinkcolor" val="tx"/>
                    </a:ext>
                  </a:extLst>
                </a:hlinkClick>
              </a:rPr>
              <a:t>https://intensiveintervention.org/resource/academic-screening-tools-chart</a:t>
            </a:r>
            <a:endParaRPr lang="en-US" sz="2800">
              <a:hlinkClick r:id="rId3">
                <a:extLst>
                  <a:ext uri="{A12FA001-AC4F-418D-AE19-62706E023703}">
                    <ahyp:hlinkClr xmlns:ahyp="http://schemas.microsoft.com/office/drawing/2018/hyperlinkcolor" val="tx"/>
                  </a:ext>
                </a:extLst>
              </a:hlinkClick>
            </a:endParaRPr>
          </a:p>
          <a:p>
            <a:pPr marL="0" lvl="0" indent="0" algn="l" rtl="0">
              <a:spcBef>
                <a:spcPts val="0"/>
              </a:spcBef>
              <a:spcAft>
                <a:spcPts val="0"/>
              </a:spcAft>
              <a:buNone/>
            </a:pPr>
            <a:endParaRPr sz="2800"/>
          </a:p>
          <a:p>
            <a:pPr marL="0" lvl="0" indent="0" algn="l" rtl="0">
              <a:spcBef>
                <a:spcPts val="0"/>
              </a:spcBef>
              <a:spcAft>
                <a:spcPts val="0"/>
              </a:spcAft>
              <a:buNone/>
            </a:pPr>
            <a:endParaRPr sz="2800"/>
          </a:p>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800" b="1">
                <a:latin typeface="+mn-lt"/>
              </a:rPr>
              <a:t>Notes</a:t>
            </a:r>
          </a:p>
          <a:p>
            <a:pPr marL="0" indent="0">
              <a:buNone/>
            </a:pPr>
            <a:r>
              <a:rPr lang="en-US" sz="2800">
                <a:latin typeface="+mn-lt"/>
              </a:rPr>
              <a:t>There are many universal screening tools for reading. DESE approved reading assessments for literary universal screening include these three tools: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latin typeface="+mn-lt"/>
              </a:rPr>
              <a:t>i-Ready (K-8)</a:t>
            </a:r>
            <a:r>
              <a:rPr lang="en-US" sz="2800">
                <a:latin typeface="+mn-lt"/>
              </a:rPr>
              <a:t> </a:t>
            </a:r>
            <a:endParaRPr lang="en-US" sz="2800" b="0" i="0">
              <a:latin typeface="+mn-lt"/>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err="1">
                <a:effectLst/>
                <a:latin typeface="+mn-lt"/>
              </a:rPr>
              <a:t>Istation</a:t>
            </a:r>
            <a:r>
              <a:rPr lang="en-US" sz="2800" b="0" i="1">
                <a:effectLst/>
                <a:latin typeface="+mn-lt"/>
              </a:rPr>
              <a:t> (K-8)</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latin typeface="+mn-lt"/>
              </a:rPr>
              <a:t>STAR Reading (Standardized Test for the Assessment of Reading)</a:t>
            </a:r>
            <a:endParaRPr lang="en-US" sz="2800" b="0" i="1" u="none">
              <a:latin typeface="+mn-l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2800" b="0" i="1">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2800" b="0" i="0">
                <a:effectLst/>
                <a:latin typeface="+mn-lt"/>
              </a:rPr>
              <a:t>Other examples of literacy screeners include the following.</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err="1">
                <a:latin typeface="+mn-lt"/>
              </a:rPr>
              <a:t>Acadience</a:t>
            </a:r>
            <a:r>
              <a:rPr lang="en-US" sz="2800" b="0" i="1">
                <a:latin typeface="+mn-lt"/>
              </a:rPr>
              <a:t> Reading. </a:t>
            </a:r>
            <a:r>
              <a:rPr lang="en-US" sz="2800">
                <a:latin typeface="+mn-lt"/>
              </a:rPr>
              <a:t>A universal screener that provides screening and progress monitoring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err="1">
                <a:latin typeface="+mn-lt"/>
              </a:rPr>
              <a:t>AIMSweb</a:t>
            </a:r>
            <a:r>
              <a:rPr lang="en-US" sz="2800" b="0" i="1">
                <a:latin typeface="+mn-lt"/>
              </a:rPr>
              <a:t> (Assessments and Curriculum-Based Measurement)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err="1">
                <a:latin typeface="+mn-lt"/>
              </a:rPr>
              <a:t>Classworks</a:t>
            </a:r>
            <a:r>
              <a:rPr lang="en-US" sz="2800" b="0" i="1">
                <a:latin typeface="+mn-lt"/>
              </a:rPr>
              <a:t> Universal Screeners. </a:t>
            </a:r>
            <a:r>
              <a:rPr lang="en-US" sz="2800">
                <a:latin typeface="+mn-lt"/>
              </a:rPr>
              <a:t>A universal screener that has been validated by the National Center on Intensive Intervention (NCII)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effectLst/>
                <a:latin typeface="+mn-lt"/>
              </a:rPr>
              <a:t>DIBELS (Dynamic Indicators of Basic Early Literacy Skills). </a:t>
            </a:r>
            <a:r>
              <a:rPr lang="en-US" sz="2800">
                <a:effectLst/>
                <a:latin typeface="+mn-lt"/>
              </a:rPr>
              <a:t>A universal screener that assesses reading skills through short, one-minute assessments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latin typeface="+mn-lt"/>
              </a:rPr>
              <a:t>DRA (Developmental Reading Assessment)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latin typeface="+mn-lt"/>
              </a:rPr>
              <a:t>FAST™ </a:t>
            </a:r>
            <a:r>
              <a:rPr lang="en-US" sz="2800" b="0" i="1" err="1">
                <a:latin typeface="+mn-lt"/>
              </a:rPr>
              <a:t>aReading</a:t>
            </a:r>
            <a:r>
              <a:rPr lang="en-US" sz="2800" b="0" i="1">
                <a:latin typeface="+mn-lt"/>
              </a:rPr>
              <a:t>. </a:t>
            </a:r>
            <a:r>
              <a:rPr lang="en-US" sz="2800">
                <a:latin typeface="+mn-lt"/>
              </a:rPr>
              <a:t>A universal screener that assesses K-12 students' broad reading abilities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u="none">
                <a:latin typeface="+mn-lt"/>
              </a:rPr>
              <a:t>MAP Reading (Measures of Academic Progress)</a:t>
            </a:r>
            <a:endParaRPr lang="en-US" sz="2800" b="0" i="0" u="none">
              <a:latin typeface="+mn-lt"/>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latin typeface="+mn-lt"/>
              </a:rPr>
              <a:t>PALS (Phonological Awareness Literacy Screening). </a:t>
            </a:r>
            <a:r>
              <a:rPr lang="en-US" sz="2800">
                <a:latin typeface="+mn-lt"/>
              </a:rPr>
              <a:t>A universal screening tool from the Virginia Literacy Partnership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latin typeface="+mn-lt"/>
              </a:rPr>
              <a:t>Renaissance. </a:t>
            </a:r>
            <a:r>
              <a:rPr lang="en-US" sz="2800">
                <a:latin typeface="+mn-lt"/>
              </a:rPr>
              <a:t>A universal screener that provides research-based, valid, and reliable data about student needs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latin typeface="+mn-lt"/>
              </a:rPr>
              <a:t>TPRI (Texas Primary Reading Inventory)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lang="en-US" sz="280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2800">
                <a:latin typeface="+mn-lt"/>
              </a:rPr>
              <a:t>Since Missouri districts are required to assess all students K-3 using a state approved universal screening tool, it makes sense that districts use the same tool for their DCI-MTSS work. As of August 2025, the state has approved the universal screening tools for literacy that are listed on the slide.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280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2800">
                <a:latin typeface="+mn-lt"/>
              </a:rPr>
              <a:t>Refer to the official DESE list of approved assessments (https://dese.mo.gov/k-3-foundational-reading-assessment-state-approved-list) and adjust this slide as needed. </a:t>
            </a:r>
            <a:r>
              <a:rPr lang="en-US" sz="1200" kern="1200">
                <a:solidFill>
                  <a:schemeClr val="tx1"/>
                </a:solidFill>
                <a:effectLst/>
                <a:latin typeface="+mn-lt"/>
                <a:ea typeface="+mn-ea"/>
                <a:cs typeface="+mn-cs"/>
              </a:rPr>
              <a:t>DESE will not review any additional assessment until the 2026-27 school year.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280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2800" b="0" i="0" u="none" strike="noStrike">
                <a:effectLst/>
                <a:latin typeface="+mn-lt"/>
              </a:rPr>
              <a:t>DCI-MTSS recommends districts use the same Universal Screening Tool for grades K- 8 and have a process in place for 9-12</a:t>
            </a:r>
            <a:r>
              <a:rPr lang="en-US" sz="2800" b="0" i="0" u="none" strike="noStrike" baseline="30000">
                <a:effectLst/>
                <a:latin typeface="+mn-lt"/>
              </a:rPr>
              <a:t>th</a:t>
            </a:r>
            <a:r>
              <a:rPr lang="en-US" sz="2800" b="0" i="0" u="none" strike="noStrike">
                <a:effectLst/>
                <a:latin typeface="+mn-lt"/>
              </a:rPr>
              <a:t> grades</a:t>
            </a:r>
            <a:r>
              <a:rPr lang="en-US" b="0" i="0" u="none" strike="noStrike">
                <a:effectLst/>
                <a:latin typeface="Arial" panose="020B0604020202020204" pitchFamily="34" charset="0"/>
              </a:rPr>
              <a:t>. </a:t>
            </a:r>
            <a:r>
              <a:rPr lang="en-US" sz="2800" b="0" i="0" u="none" strike="noStrike">
                <a:effectLst/>
                <a:latin typeface="Arial" panose="020B0604020202020204" pitchFamily="34" charset="0"/>
              </a:rPr>
              <a:t>For high school, sources of data may include a combination of standardized assessments (e.g. STAR); early warning indicators (e.g., low grades in ELA courses, performance of state/district assessments, attendance/discipline referrals); reading comprehension assessments (e.g., Maze, cloze tasks, curriculum-based measures); and teacher referrals.  </a:t>
            </a:r>
            <a:endParaRPr lang="en-US"/>
          </a:p>
        </p:txBody>
      </p:sp>
    </p:spTree>
    <p:extLst>
      <p:ext uri="{BB962C8B-B14F-4D97-AF65-F5344CB8AC3E}">
        <p14:creationId xmlns:p14="http://schemas.microsoft.com/office/powerpoint/2010/main" val="32296848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800" b="1"/>
              <a:t>Possible Hidden Slide</a:t>
            </a:r>
          </a:p>
          <a:p>
            <a:pPr marL="0" indent="0">
              <a:buNone/>
            </a:pPr>
            <a:r>
              <a:rPr lang="en-US" sz="2800" b="0"/>
              <a:t>Use this slide if districts need to choose universal screening tools.</a:t>
            </a:r>
          </a:p>
          <a:p>
            <a:pPr marL="0" indent="0">
              <a:buNone/>
            </a:pPr>
            <a:endParaRPr lang="en-US" sz="2800" b="1"/>
          </a:p>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This and the next few slides are for districts who have not yet selected a universal screening tool.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Using the resources on the slide, allow teams time to explore the characteristics of various assessments.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lang="en" sz="2800" b="0" i="1"/>
          </a:p>
          <a:p>
            <a:pPr marL="0" indent="0">
              <a:buFont typeface="Arial"/>
              <a:buNone/>
            </a:pPr>
            <a:r>
              <a:rPr lang="en-US" sz="2800" b="0" i="1"/>
              <a:t>Academic Screening Tools Chart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The Academic Screening Tools Chart from the National Center on Intensive Intervention (NCII) provides a detailed overview of academic screening tools for different grade levels.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Tools are evaluated based on technical rigor, usability, and alignment with MTSS frameworks.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You can use this chart to compare tools and identify those that fit your district's academic screening needs. Access it here: </a:t>
            </a:r>
            <a:r>
              <a:rPr lang="en-US" sz="2800">
                <a:hlinkClick r:id="rId3"/>
              </a:rPr>
              <a:t>Academic Screening Tools Chart</a:t>
            </a:r>
            <a:r>
              <a:rPr lang="en-US" sz="280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2800" b="1"/>
          </a:p>
          <a:p>
            <a:pPr marL="0" indent="0">
              <a:buNone/>
            </a:pPr>
            <a:r>
              <a:rPr lang="en-US" sz="2800" b="0" i="1"/>
              <a:t>Behavior Screening Tools Chart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For addressing behavioral needs, the Behavior Screening Tools Chart is an excellent resource.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This chart reviews tools for identifying at-risk students based on their behavior and provides insights into their reliability, validity, and implementation.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This resource is especially useful for integrating behavioral screening into an MTSS or PBIS framework. Access it here: </a:t>
            </a:r>
            <a:r>
              <a:rPr lang="en-US" sz="2800">
                <a:hlinkClick r:id="rId4"/>
              </a:rPr>
              <a:t>Behavior Screening Tools Chart</a:t>
            </a:r>
            <a:r>
              <a:rPr lang="en-US" sz="2800"/>
              <a:t>."</a:t>
            </a:r>
          </a:p>
          <a:p>
            <a:pPr marL="0" indent="0">
              <a:buNone/>
            </a:pPr>
            <a:endParaRPr lang="en-US" sz="2800" b="1"/>
          </a:p>
          <a:p>
            <a:pPr marL="0" indent="0">
              <a:buNone/>
            </a:pPr>
            <a:r>
              <a:rPr lang="en-US" sz="2800" b="0" i="1"/>
              <a:t>What Works Clearinghouse (WWC)</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The What Works Clearinghouse, provided by the U.S. Department of Education, is another crucial resource for identifying evidence-based interventions and tools.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The clearinghouse offers reviews of academic and behavioral programs, practices, and interventions, helping educators make informed decisions.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The WWC is a trusted source for identifying tools with strong evidence of effectiveness. Access it here: </a:t>
            </a:r>
            <a:r>
              <a:rPr lang="en-US" sz="2800">
                <a:hlinkClick r:id="rId5"/>
              </a:rPr>
              <a:t>What Works Clearinghouse</a:t>
            </a:r>
            <a:r>
              <a:rPr lang="en-US" sz="2800"/>
              <a:t>.”</a:t>
            </a:r>
          </a:p>
          <a:p>
            <a:pPr marL="0" lvl="0" indent="0">
              <a:buNone/>
            </a:pPr>
            <a:endParaRPr lang="en-US" sz="2800"/>
          </a:p>
          <a:p>
            <a:pPr marL="0" lvl="0" indent="0">
              <a:buNone/>
            </a:pPr>
            <a:r>
              <a:rPr lang="en-US" sz="2800"/>
              <a:t>By using these resources, you can confidently choose screening tools and interventions that are backed by research and tailored to meet the unique needs of your students.</a:t>
            </a:r>
          </a:p>
          <a:p>
            <a:pPr marL="0" indent="0">
              <a:buNone/>
            </a:pPr>
            <a:endParaRPr lang="en-US" sz="2800"/>
          </a:p>
          <a:p>
            <a:pPr marL="0" indent="0">
              <a:buNone/>
            </a:pPr>
            <a:r>
              <a:rPr lang="en-US" sz="2800" b="1"/>
              <a:t>References </a:t>
            </a:r>
            <a:endParaRPr lang="en-US" sz="1200" b="0" i="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t>National Center on Intensive Intervention. (n.d.). </a:t>
            </a:r>
            <a:r>
              <a:rPr lang="en-US" i="1"/>
              <a:t>Academic screening tools chart.</a:t>
            </a:r>
            <a:r>
              <a:rPr lang="en-US"/>
              <a:t> American Institutes for Research. </a:t>
            </a:r>
            <a:r>
              <a:rPr lang="en-US">
                <a:hlinkClick r:id="rId6">
                  <a:extLst>
                    <a:ext uri="{A12FA001-AC4F-418D-AE19-62706E023703}">
                      <ahyp:hlinkClr xmlns:ahyp="http://schemas.microsoft.com/office/drawing/2018/hyperlinkcolor" val="tx"/>
                    </a:ext>
                  </a:extLst>
                </a:hlinkClick>
              </a:rPr>
              <a:t>https://intensiveintervention.org/resource/academic-screening-tools-chart</a:t>
            </a:r>
            <a:r>
              <a:rPr lang="en-US"/>
              <a: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t>National Center on Intensive Intervention. (June, 2020). </a:t>
            </a:r>
            <a:r>
              <a:rPr lang="en-US" i="1"/>
              <a:t>Behavior screening tools chart.</a:t>
            </a:r>
            <a:r>
              <a:rPr lang="en-US"/>
              <a:t> American Institutes for Research. </a:t>
            </a:r>
            <a:r>
              <a:rPr lang="en-US">
                <a:hlinkClick r:id="rId7">
                  <a:extLst>
                    <a:ext uri="{A12FA001-AC4F-418D-AE19-62706E023703}">
                      <ahyp:hlinkClr xmlns:ahyp="http://schemas.microsoft.com/office/drawing/2018/hyperlinkcolor" val="tx"/>
                    </a:ext>
                  </a:extLst>
                </a:hlinkClick>
              </a:rPr>
              <a:t>https://charts.intensiveintervention.org/bscreening?_gl=1</a:t>
            </a:r>
            <a:r>
              <a:rPr lang="en-US" i="1">
                <a:hlinkClick r:id="rId7">
                  <a:extLst>
                    <a:ext uri="{A12FA001-AC4F-418D-AE19-62706E023703}">
                      <ahyp:hlinkClr xmlns:ahyp="http://schemas.microsoft.com/office/drawing/2018/hyperlinkcolor" val="tx"/>
                    </a:ext>
                  </a:extLst>
                </a:hlinkClick>
              </a:rPr>
              <a:t>8qeo5r</a:t>
            </a:r>
            <a:r>
              <a:rPr lang="en-US">
                <a:hlinkClick r:id="rId7">
                  <a:extLst>
                    <a:ext uri="{A12FA001-AC4F-418D-AE19-62706E023703}">
                      <ahyp:hlinkClr xmlns:ahyp="http://schemas.microsoft.com/office/drawing/2018/hyperlinkcolor" val="tx"/>
                    </a:ext>
                  </a:extLst>
                </a:hlinkClick>
              </a:rPr>
              <a:t>_ga</a:t>
            </a:r>
            <a:r>
              <a:rPr lang="en-US" i="1">
                <a:hlinkClick r:id="rId7">
                  <a:extLst>
                    <a:ext uri="{A12FA001-AC4F-418D-AE19-62706E023703}">
                      <ahyp:hlinkClr xmlns:ahyp="http://schemas.microsoft.com/office/drawing/2018/hyperlinkcolor" val="tx"/>
                    </a:ext>
                  </a:extLst>
                </a:hlinkClick>
              </a:rPr>
              <a:t>MTU0MzQwMjQwMi4xNzM1Njg2MTA4</a:t>
            </a:r>
            <a:r>
              <a:rPr lang="en-US">
                <a:hlinkClick r:id="rId7">
                  <a:extLst>
                    <a:ext uri="{A12FA001-AC4F-418D-AE19-62706E023703}">
                      <ahyp:hlinkClr xmlns:ahyp="http://schemas.microsoft.com/office/drawing/2018/hyperlinkcolor" val="tx"/>
                    </a:ext>
                  </a:extLst>
                </a:hlinkClick>
              </a:rPr>
              <a:t>_ga_8HTR3VBRFZ*MTczNTY4NjEwNy4xLjEuMTczNTY4NjE1OS4wLjAuMA</a:t>
            </a:r>
            <a:r>
              <a:rPr lang="en-US"/>
              <a: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t>What Works Clearinghouse. (n.d.). </a:t>
            </a:r>
            <a:r>
              <a:rPr lang="en-US" i="1"/>
              <a:t>What Works Clearinghouse.</a:t>
            </a:r>
            <a:r>
              <a:rPr lang="en-US"/>
              <a:t> Institution of Education Sciences. Retrieved September 3, 2025, from </a:t>
            </a:r>
            <a:r>
              <a:rPr lang="en-US">
                <a:hlinkClick r:id="rId5">
                  <a:extLst>
                    <a:ext uri="{A12FA001-AC4F-418D-AE19-62706E023703}">
                      <ahyp:hlinkClr xmlns:ahyp="http://schemas.microsoft.com/office/drawing/2018/hyperlinkcolor" val="tx"/>
                    </a:ext>
                  </a:extLst>
                </a:hlinkClick>
              </a:rPr>
              <a:t>https://ies.ed.gov/ncee/wwc/</a:t>
            </a:r>
          </a:p>
          <a:p>
            <a:pPr marL="0" lvl="1"/>
            <a:endParaRPr lang="en-US"/>
          </a:p>
        </p:txBody>
      </p:sp>
    </p:spTree>
    <p:extLst>
      <p:ext uri="{BB962C8B-B14F-4D97-AF65-F5344CB8AC3E}">
        <p14:creationId xmlns:p14="http://schemas.microsoft.com/office/powerpoint/2010/main" val="21357339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a:extLst>
            <a:ext uri="{FF2B5EF4-FFF2-40B4-BE49-F238E27FC236}">
              <a16:creationId xmlns:a16="http://schemas.microsoft.com/office/drawing/2014/main" id="{B2A37180-61FC-F6BC-1010-A36E60F610C3}"/>
            </a:ext>
          </a:extLst>
        </p:cNvPr>
        <p:cNvGrpSpPr/>
        <p:nvPr/>
      </p:nvGrpSpPr>
      <p:grpSpPr>
        <a:xfrm>
          <a:off x="0" y="0"/>
          <a:ext cx="0" cy="0"/>
          <a:chOff x="0" y="0"/>
          <a:chExt cx="0" cy="0"/>
        </a:xfrm>
      </p:grpSpPr>
      <p:sp>
        <p:nvSpPr>
          <p:cNvPr id="451" name="Google Shape;451;g28fef22f821_2_3019:notes">
            <a:extLst>
              <a:ext uri="{FF2B5EF4-FFF2-40B4-BE49-F238E27FC236}">
                <a16:creationId xmlns:a16="http://schemas.microsoft.com/office/drawing/2014/main" id="{1AF03E5E-E41D-C007-BB2E-0F25006D9DF5}"/>
              </a:ext>
            </a:extLst>
          </p:cNvPr>
          <p:cNvSpPr>
            <a:spLocks noGrp="1" noRot="1" noChangeAspect="1"/>
          </p:cNvSpPr>
          <p:nvPr>
            <p:ph type="sldImg" idx="2"/>
          </p:nvPr>
        </p:nvSpPr>
        <p:spPr>
          <a:xfrm>
            <a:off x="539750" y="677863"/>
            <a:ext cx="6024563"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28fef22f821_2_3019:notes">
            <a:extLst>
              <a:ext uri="{FF2B5EF4-FFF2-40B4-BE49-F238E27FC236}">
                <a16:creationId xmlns:a16="http://schemas.microsoft.com/office/drawing/2014/main" id="{C6512E44-29C2-98A4-57D3-369AE86CA5EA}"/>
              </a:ext>
            </a:extLst>
          </p:cNvPr>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DCI-MTSS does not require a universal screener for behavior, however districts may want to consider a universal screening tool.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The following slides are here to help districts explore available tools. Later in the module alternative screening data sources will be discussed.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This chart outlines common </a:t>
            </a:r>
            <a:r>
              <a:rPr lang="en-US" sz="2800" b="0"/>
              <a:t>behavior categories that </a:t>
            </a:r>
            <a:r>
              <a:rPr lang="en-US" sz="2800"/>
              <a:t>are important to monitor when using universal behavior screeners across grades. Students’ social, emotional, and behavioral needs can look very different as they grow, so our screening system needs to reflect that.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lang="en-US" sz="2800"/>
          </a:p>
          <a:p>
            <a:pPr marL="0"/>
            <a:r>
              <a:rPr lang="en-US" sz="2800" b="1"/>
              <a:t>Kindergarten – 2</a:t>
            </a:r>
            <a:r>
              <a:rPr lang="en-US" sz="2800" b="1" baseline="30000"/>
              <a:t>nd</a:t>
            </a:r>
            <a:r>
              <a:rPr lang="en-US" sz="2800" b="1"/>
              <a:t> Grades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Externalizing behaviors. </a:t>
            </a:r>
            <a:r>
              <a:rPr lang="en-US" sz="2800"/>
              <a:t>For our youngest students, we mostly see </a:t>
            </a:r>
            <a:r>
              <a:rPr lang="en-US" sz="2800" b="0"/>
              <a:t>externalizing behaviors, </a:t>
            </a:r>
            <a:r>
              <a:rPr lang="en-US" sz="2800"/>
              <a:t>like aggression, defiance, or tantrums, because younger children often show distress by acting out.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Internalizing behaviors. </a:t>
            </a:r>
            <a:r>
              <a:rPr lang="en-US" sz="2800" b="0"/>
              <a:t>It’s important not to overlook internalizing behaviors like social withdrawal, excessive shyness, or signs of anxiety. These can easily fly under the radar at this age.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Attention and hyperactivity. </a:t>
            </a:r>
            <a:r>
              <a:rPr lang="en-US" sz="2800" b="0"/>
              <a:t>As many early learning difficulties connect to self-regulation and executive functioning skills, attention and hyperactivity are important to monitor.</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Social skills/peer relations. </a:t>
            </a:r>
            <a:r>
              <a:rPr lang="en-US" sz="2800" b="0"/>
              <a:t>Early social skills are worth monitoring, as well, as they are developing rapidly at this age. </a:t>
            </a:r>
            <a:endParaRPr lang="en-US" sz="2800" i="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i="1"/>
              <a:t>Adaptive behavior/compliance. </a:t>
            </a:r>
            <a:r>
              <a:rPr lang="en-US" sz="2800" b="0"/>
              <a:t>Screening for adaptive behaviors, like following directions and basic compliance, helps ensure we’re supporting students’ readiness to learn.</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2800" b="0"/>
          </a:p>
          <a:p>
            <a:pPr marL="0"/>
            <a:r>
              <a:rPr lang="en-US" sz="2800" b="1"/>
              <a:t>3</a:t>
            </a:r>
            <a:r>
              <a:rPr lang="en-US" sz="2800" b="1" baseline="30000"/>
              <a:t>rd</a:t>
            </a:r>
            <a:r>
              <a:rPr lang="en-US" sz="2800" b="1"/>
              <a:t> – 5</a:t>
            </a:r>
            <a:r>
              <a:rPr lang="en-US" sz="2800" b="1" baseline="30000"/>
              <a:t>th</a:t>
            </a:r>
            <a:r>
              <a:rPr lang="en-US" sz="2800" b="1"/>
              <a:t> Grades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Externalizing/internalizing behavior. </a:t>
            </a:r>
            <a:r>
              <a:rPr lang="en-US" sz="2800" b="0"/>
              <a:t>By upper elementary, we still see externalizing and attention issues, but we begin to see more internalizing symptoms emerge, like sadness, worry, or low self-esteem.</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Work completion </a:t>
            </a:r>
            <a:r>
              <a:rPr lang="en-US" sz="2800" b="0"/>
              <a:t>and task focus are key indicators of whether a student may need academic or behavioral supports.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Bullying or peer conflict </a:t>
            </a:r>
            <a:r>
              <a:rPr lang="en-US" sz="2800" b="0"/>
              <a:t>can become more visible, so screening should include peer relationships and signs of being victimized.</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Self-regulation and emotion management </a:t>
            </a:r>
            <a:r>
              <a:rPr lang="en-US" sz="2800" b="0"/>
              <a:t>continue to develop; students may struggle with handling frustration or big emotions.</a:t>
            </a:r>
          </a:p>
          <a:p>
            <a:pPr marL="0"/>
            <a:endParaRPr lang="en-US" sz="2800" b="1"/>
          </a:p>
          <a:p>
            <a:pPr marL="0"/>
            <a:r>
              <a:rPr lang="en-US" sz="2800" b="1"/>
              <a:t>6</a:t>
            </a:r>
            <a:r>
              <a:rPr lang="en-US" sz="2800" b="1" baseline="30000"/>
              <a:t>th</a:t>
            </a:r>
            <a:r>
              <a:rPr lang="en-US" sz="2800" b="1"/>
              <a:t> – 8</a:t>
            </a:r>
            <a:r>
              <a:rPr lang="en-US" sz="2800" b="1" baseline="30000"/>
              <a:t>th</a:t>
            </a:r>
            <a:r>
              <a:rPr lang="en-US" sz="2800" b="1"/>
              <a:t> Grades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Externalizing/internalizing behavior. </a:t>
            </a:r>
            <a:r>
              <a:rPr lang="en-US" sz="2800" b="0"/>
              <a:t>In middle school, the big shift is the increased presence of internalizing issues like depression or anxiety.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School engagement and attendance. </a:t>
            </a:r>
            <a:r>
              <a:rPr lang="en-US" sz="2800" b="0"/>
              <a:t>Truancy and disengagement may appear, so attendance and school connectedness should be monitored.</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Peer problems </a:t>
            </a:r>
            <a:r>
              <a:rPr lang="en-US" sz="2800" b="0"/>
              <a:t>like social isolation or negative peer influence can also emerge strongly.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Risk behavior. </a:t>
            </a:r>
            <a:r>
              <a:rPr lang="en-US" sz="2800" b="0"/>
              <a:t>Some students begin experimenting with risk behaviors at this age, so schools should watch for warning signs connected to substance use or other risk-taking behaviors.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Conduct issues and defiance can still be present, especially for students with unmet needs</a:t>
            </a:r>
            <a:r>
              <a:rPr lang="en-US" sz="2800"/>
              <a:t>.</a:t>
            </a:r>
          </a:p>
          <a:p>
            <a:pPr marL="0"/>
            <a:endParaRPr lang="en-US" sz="2800" b="1"/>
          </a:p>
          <a:p>
            <a:pPr marL="0"/>
            <a:r>
              <a:rPr lang="en-US" sz="2800" b="1"/>
              <a:t>9</a:t>
            </a:r>
            <a:r>
              <a:rPr lang="en-US" sz="2800" b="1" baseline="30000"/>
              <a:t>th</a:t>
            </a:r>
            <a:r>
              <a:rPr lang="en-US" sz="2800" b="1"/>
              <a:t> – 12</a:t>
            </a:r>
            <a:r>
              <a:rPr lang="en-US" sz="2800" b="1" baseline="30000"/>
              <a:t>th</a:t>
            </a:r>
            <a:r>
              <a:rPr lang="en-US" sz="2800" b="1"/>
              <a:t> Grades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Externalizing/internalizing behavior.</a:t>
            </a:r>
            <a:r>
              <a:rPr lang="en-US" sz="2800" b="0"/>
              <a:t> For high school students, internalizing risks often intensify, so watch for depression, anxiety, and even suicidal ideation.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Truancy/attendance. </a:t>
            </a:r>
            <a:r>
              <a:rPr lang="en-US" sz="2800" b="0"/>
              <a:t>School disengagement is one of the strongest predictors of drop-out risk, so screening for connectedness, attendance, and motivation is key.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Peer relationships. </a:t>
            </a:r>
            <a:r>
              <a:rPr lang="en-US" sz="2800" b="0" i="0"/>
              <a:t>O</a:t>
            </a:r>
            <a:r>
              <a:rPr lang="en-US" sz="2800" b="0"/>
              <a:t>ngoing conflicts or unhealthy peer groups can signal larger problems.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Risk behaviors </a:t>
            </a:r>
            <a:r>
              <a:rPr lang="en-US" sz="2800" b="0"/>
              <a:t>can also become more serious: substance use, violence, or truancy can indicate larger problems that impact academic success.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5933852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r>
              <a:rPr lang="en-US" sz="2800" b="1"/>
              <a:t>Link</a:t>
            </a:r>
          </a:p>
          <a:p>
            <a:pPr>
              <a:lnSpc>
                <a:spcPct val="115000"/>
              </a:lnSpc>
            </a:pPr>
            <a:r>
              <a:rPr lang="en-US" sz="2800">
                <a:solidFill>
                  <a:schemeClr val="dk1"/>
                </a:solidFill>
              </a:rPr>
              <a:t>Commonly used Universal Behavior Screeners (contains an overview of various behavioral screeners and appropriate grade levels): </a:t>
            </a:r>
            <a:r>
              <a:rPr lang="en-US" sz="2800" u="sng">
                <a:solidFill>
                  <a:schemeClr val="dk1"/>
                </a:solidFill>
                <a:hlinkClick r:id="rId3">
                  <a:extLst>
                    <a:ext uri="{A12FA001-AC4F-418D-AE19-62706E023703}">
                      <ahyp:hlinkClr xmlns:ahyp="http://schemas.microsoft.com/office/drawing/2018/hyperlinkcolor" val="tx"/>
                    </a:ext>
                  </a:extLst>
                </a:hlinkClick>
              </a:rPr>
              <a:t>https://global-uploads.webflow.com/5d3725188825e071f1670246/5d8393cfa70460bf54f37f21_Screener%20Tools%20Table.pdf</a:t>
            </a:r>
            <a:endParaRPr lang="en-US" sz="2800" u="sng">
              <a:solidFill>
                <a:schemeClr val="dk1"/>
              </a:solidFill>
            </a:endParaRPr>
          </a:p>
          <a:p>
            <a:pPr marL="0" lvl="0" indent="0" algn="l" rtl="0">
              <a:lnSpc>
                <a:spcPct val="115000"/>
              </a:lnSpc>
              <a:spcBef>
                <a:spcPts val="0"/>
              </a:spcBef>
              <a:spcAft>
                <a:spcPts val="0"/>
              </a:spcAft>
              <a:buNone/>
            </a:pPr>
            <a:endParaRPr lang="en-US" sz="2800" b="0" u="sng">
              <a:solidFill>
                <a:schemeClr val="dk1"/>
              </a:solidFill>
            </a:endParaRPr>
          </a:p>
          <a:p>
            <a:pPr marL="0" lvl="0" indent="0" algn="l" rtl="0">
              <a:lnSpc>
                <a:spcPct val="115000"/>
              </a:lnSpc>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i="0"/>
              <a:t>In an effective MTSS, behavior universal screening tools help schools understand and support the social, emotional, and behavioral needs of all students - not just those with obvious challenges.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i="0"/>
              <a:t>Universal screening means that all students are assessed using a brief, research-based tool that helps identify those who may be at risk for behavioral or emotional difficulties.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i="0"/>
              <a:t>One of the most important benefits of this process is to detect internalizing behaviors (e.g., anxiety, depression, sadness, social withdrawal). These are often less obvious than externalizing behaviors (e.g., aggression, disruption), and without a formal screening process, students who internalize their struggles might never be identified until their needs become more severe.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i="0"/>
              <a:t>By using a universal screener, decisions are based on data, not just observations or referrals that may be influenced by adult attitudes or visibility of behaviors. In this way, behavior screening ensures every student is seen, not just those who draw attention.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i="0"/>
              <a:t>Screening also helps teams assess whether their Tier 1 strategies, such as school-wide expectations or classroom behavior supports, are working effectively. For example, if many students in a certain grade or classroom are flagged, it may indicate a need to strengthen universal supports.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i="0"/>
              <a:t>These tools help ensure that no student falls through the cracks, especially those who are struggling quietly, and that buildings have the information they need to respond proactively, fairly, and effectively.</a:t>
            </a:r>
          </a:p>
          <a:p>
            <a:pPr marL="171450" indent="-171450">
              <a:buClr>
                <a:srgbClr val="000000"/>
              </a:buClr>
              <a:buSzPts val="1100"/>
              <a:buFont typeface="Arial" panose="020B0604020202020204" pitchFamily="34" charset="0"/>
              <a:buChar char="•"/>
              <a:defRPr/>
            </a:pPr>
            <a:endParaRPr lang="en-US" sz="2800"/>
          </a:p>
          <a:p>
            <a:pPr marL="0" lvl="0" indent="0" algn="l" rtl="0">
              <a:lnSpc>
                <a:spcPct val="115000"/>
              </a:lnSpc>
              <a:spcBef>
                <a:spcPts val="0"/>
              </a:spcBef>
              <a:spcAft>
                <a:spcPts val="0"/>
              </a:spcAft>
              <a:buNone/>
            </a:pPr>
            <a:r>
              <a:rPr lang="en-US" sz="2800" b="1"/>
              <a:t>Reference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t>Center on Positive Behavioral Interventions and Supports. (n.d.). </a:t>
            </a:r>
            <a:r>
              <a:rPr lang="en-US" i="1"/>
              <a:t>Systematic screening tools: Universal behavior screeners. </a:t>
            </a:r>
            <a:r>
              <a:rPr lang="en-US"/>
              <a:t>U.S. Department of Education. </a:t>
            </a:r>
            <a:r>
              <a:rPr lang="en-US">
                <a:hlinkClick r:id="rId3">
                  <a:extLst>
                    <a:ext uri="{A12FA001-AC4F-418D-AE19-62706E023703}">
                      <ahyp:hlinkClr xmlns:ahyp="http://schemas.microsoft.com/office/drawing/2018/hyperlinkcolor" val="tx"/>
                    </a:ext>
                  </a:extLst>
                </a:hlinkClick>
              </a:rPr>
              <a:t>https://global-uploads.webflow.com/5d3725188825e071f1670246/5d8393cfa70460bf54f37f21_Screener%20Tools%20Table.pdf</a:t>
            </a:r>
            <a:endParaRPr lang="en-US" sz="2800">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4003649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2800" b="1">
                <a:solidFill>
                  <a:schemeClr val="dk1"/>
                </a:solidFill>
              </a:rPr>
              <a:t>Potential Hidden Slide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2800" b="0">
                <a:solidFill>
                  <a:schemeClr val="dk1"/>
                </a:solidFill>
              </a:rPr>
              <a:t>This slide can be used if participants have not already had experience with universal screening tools.</a:t>
            </a:r>
          </a:p>
          <a:p>
            <a:pPr marL="0" lvl="0" indent="0" algn="l" rtl="0">
              <a:spcBef>
                <a:spcPts val="0"/>
              </a:spcBef>
              <a:spcAft>
                <a:spcPts val="0"/>
              </a:spcAft>
              <a:buNone/>
            </a:pPr>
            <a:endParaRPr lang="en-US" sz="2800" b="1"/>
          </a:p>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This potential activity will help participants </a:t>
            </a:r>
            <a:r>
              <a:rPr lang="en-US" sz="2800"/>
              <a:t>familiarize themselves with the universal screening tool the district will be using or review potential screeners. Participants will build a shared understanding of their purpose, features, and how they will be implemented.</a:t>
            </a:r>
          </a:p>
          <a:p>
            <a:pPr marL="0">
              <a:spcBef>
                <a:spcPts val="0"/>
              </a:spcBef>
            </a:pPr>
            <a:endParaRPr lang="en-US" sz="2800" b="1"/>
          </a:p>
          <a:p>
            <a:pPr marL="0">
              <a:spcBef>
                <a:spcPts val="0"/>
              </a:spcBef>
            </a:pPr>
            <a:r>
              <a:rPr lang="en-US" sz="2800" b="1"/>
              <a:t>Activity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Form small groups</a:t>
            </a:r>
            <a:r>
              <a:rPr lang="en-US" sz="2800"/>
              <a:t> of 3–5 people</a:t>
            </a:r>
            <a:endParaRPr lang="en-US" sz="1200">
              <a:solidFill>
                <a:schemeClr val="dk1"/>
              </a:solidFill>
              <a:latin typeface="Calibri"/>
              <a:ea typeface="Calibri"/>
              <a:cs typeface="Calibri"/>
              <a:sym typeface="Calibri"/>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Each group will be given a copy of either the universal screening tool the district will be using or a potential one.</a:t>
            </a:r>
            <a:endParaRPr lang="en-US"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Review the tool(s)</a:t>
            </a:r>
            <a:endParaRPr lang="en-US" sz="1200">
              <a:solidFill>
                <a:schemeClr val="dk1"/>
              </a:solidFill>
              <a:latin typeface="Calibri"/>
              <a:ea typeface="Calibri"/>
              <a:cs typeface="Calibri"/>
              <a:sym typeface="Calibri"/>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Take 15–20 minutes to review the tools in your group (or assign each group a different tool).</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Discuss the following</a:t>
            </a:r>
          </a:p>
          <a:p>
            <a:pPr marL="1085850" lvl="2"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What does this tool measure?</a:t>
            </a:r>
          </a:p>
          <a:p>
            <a:pPr marL="1085850" lvl="2"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How is it administered and scored?</a:t>
            </a:r>
          </a:p>
          <a:p>
            <a:pPr marL="1085850" lvl="2"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What strengths do you see in using this tool?</a:t>
            </a:r>
          </a:p>
          <a:p>
            <a:pPr marL="1085850" lvl="2"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What questions or concerns do you have?</a:t>
            </a:r>
          </a:p>
          <a:p>
            <a:pPr marL="1085850" lvl="2"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How might this tool help inform Tier 1 instruction and supports?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solidFill>
                  <a:schemeClr val="dk1"/>
                </a:solidFill>
                <a:latin typeface="Calibri"/>
                <a:ea typeface="Calibri"/>
                <a:cs typeface="Calibri"/>
                <a:sym typeface="Calibri"/>
              </a:rPr>
              <a:t>Prepare to share</a:t>
            </a:r>
            <a:endParaRPr lang="en-US" sz="1200">
              <a:solidFill>
                <a:schemeClr val="dk1"/>
              </a:solidFill>
              <a:latin typeface="Calibri"/>
              <a:ea typeface="Calibri"/>
              <a:cs typeface="Calibri"/>
              <a:sym typeface="Calibri"/>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As a group, jot down 3–5 key takeaways, insights, or questions you’d like to share with the whole group.</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Choose one person to report out.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Report out</a:t>
            </a:r>
            <a:endParaRPr lang="en-US" sz="1200">
              <a:solidFill>
                <a:schemeClr val="dk1"/>
              </a:solidFill>
              <a:latin typeface="Calibri"/>
              <a:ea typeface="Calibri"/>
              <a:cs typeface="Calibri"/>
              <a:sym typeface="Calibri"/>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Each group will have about 3 minutes to share their key points with the larger group.</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Listen for similarities, differences, and ideas for implementation.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a:solidFill>
                <a:schemeClr val="dk1"/>
              </a:solidFill>
            </a:endParaRPr>
          </a:p>
          <a:p>
            <a:endParaRPr lang="en-US"/>
          </a:p>
        </p:txBody>
      </p:sp>
    </p:spTree>
    <p:extLst>
      <p:ext uri="{BB962C8B-B14F-4D97-AF65-F5344CB8AC3E}">
        <p14:creationId xmlns:p14="http://schemas.microsoft.com/office/powerpoint/2010/main" val="25178962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2800" b="1"/>
              <a:t>Notes</a:t>
            </a:r>
          </a:p>
          <a:p>
            <a:pPr marL="0" lvl="0" indent="0" algn="l" rtl="0">
              <a:spcBef>
                <a:spcPts val="0"/>
              </a:spcBef>
              <a:spcAft>
                <a:spcPts val="0"/>
              </a:spcAft>
              <a:buNone/>
            </a:pPr>
            <a:r>
              <a:rPr lang="en-US" sz="2800" b="0"/>
              <a:t>While selecting and planning for the use of a universal screener, districts must consider how they will prepare educators to collect and analyze universal screening data. </a:t>
            </a:r>
            <a:r>
              <a:rPr lang="en-US" sz="2800"/>
              <a:t>Administering a universal screening tool with fidelity ensures the data collected is accurate, reliable, and actionable. Here are some key elements district should consider.</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Training and Preparation</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i="1"/>
              <a:t>Staff Training. </a:t>
            </a:r>
            <a:r>
              <a:rPr lang="en-US" sz="2800"/>
              <a:t>Provide thorough training to all staff administering the tool. Include information on administration protocols, scoring, and data entry.</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i="1"/>
              <a:t>Practice Sessions. </a:t>
            </a:r>
            <a:r>
              <a:rPr lang="en-US" sz="2800"/>
              <a:t>Allow staff to practice administering the tool with feedback before screening begins.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Materials Preparation: Ensure all necessary materials (e.g., scripts, devices, login credentials) are ready and accessible.</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Clear Communication: Provide written protocols and clear timelines for administration.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Consistency in Administration</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i="1"/>
              <a:t>Standardized Procedures. </a:t>
            </a:r>
            <a:r>
              <a:rPr lang="en-US" sz="2800" b="0"/>
              <a:t>Use the same administration scripts, directions, and procedures for all students to minimize variability.</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i="1"/>
              <a:t>Environment. </a:t>
            </a:r>
            <a:r>
              <a:rPr lang="en-US" sz="2800" b="0"/>
              <a:t>Conduct the screening in a consistent, quiet, and distraction-free setting for all students.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i="1"/>
              <a:t>Timing. </a:t>
            </a:r>
            <a:r>
              <a:rPr lang="en-US" sz="2800" b="0"/>
              <a:t>Administer the tool at the designated screening windows (e.g., beginning, middle, and end of the year).</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Accurate Scoring and Data Entry</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i="1"/>
              <a:t>Staff Immediate Scoring. </a:t>
            </a:r>
            <a:r>
              <a:rPr lang="en-US" sz="2800" b="0"/>
              <a:t>Score the tool promptly to minimize errors.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i="1"/>
              <a:t>Double-Check Data. </a:t>
            </a:r>
            <a:r>
              <a:rPr lang="en-US" sz="2800" b="0"/>
              <a:t>Verify scores and data entries to ensure accuracy before analyzing results.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i="1"/>
              <a:t>Use Automated Systems. </a:t>
            </a:r>
            <a:r>
              <a:rPr lang="en-US" sz="2800" b="0"/>
              <a:t>Where available, use tools that automatically score and upload results to reduce manual errors.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Culturally and Linguistically Appropriate</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i="1"/>
              <a:t>Staff Cultural Responsiveness. </a:t>
            </a:r>
            <a:r>
              <a:rPr lang="en-US" sz="2800" b="0"/>
              <a:t>Ensure the tool is culturally and linguistically appropriate for all students.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Accommodations: Provide necessary accommodations for students with disabilities or English learners, consistent with the tool’s guidelines.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Data Use and Interpretation</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Staff Timely Analysis: Ensure data is reviewed promptly to inform instructional decisions.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Collaboration: Share data with teachers and staff to develop targeted interventions for at-risk students.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Monitor Trends: Compare results across screening periods to monitor progress and identify systemic issues.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Continuous Improvement</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Staff Feedback Loops: Collect feedback from staff and students about the screening process to improve future implementations.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Monitor Fidelity: Use checklists or fidelity rubrics to ensure consistent and accurate implementation across classrooms or schools.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Professional Development: Offer ongoing training to address challenges or updates to the tool.</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Screening tools and measures should be reviewed annually to ensure they remain effective and relevant.</a:t>
            </a:r>
          </a:p>
          <a:p>
            <a:pPr marL="0" lvl="1">
              <a:buFont typeface="Arial" panose="020B0604020202020204" pitchFamily="34" charset="0"/>
              <a:buChar char="•"/>
            </a:pPr>
            <a:endParaRPr lang="en-US" sz="2800"/>
          </a:p>
          <a:p>
            <a:pPr marL="0" lvl="0" indent="0">
              <a:buFont typeface="Arial" panose="020B0604020202020204" pitchFamily="34" charset="0"/>
              <a:buNone/>
            </a:pPr>
            <a:r>
              <a:rPr lang="en-US" sz="2800" b="1"/>
              <a:t>References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t>Center on Multi-Tiered System of Supports. (n.d.). </a:t>
            </a:r>
            <a:r>
              <a:rPr lang="en-US" i="1"/>
              <a:t>Screening. </a:t>
            </a:r>
            <a:r>
              <a:rPr lang="en-US"/>
              <a:t>American Institutes for Research. https://mtss4success.org/essential-components/screening</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t>Kansas Technical Assistance Network. (2024). </a:t>
            </a:r>
            <a:r>
              <a:rPr lang="en-US" i="1"/>
              <a:t>Kansas multi-tiered system of supports and alignment reading guide (pre-K through 12th grade).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t>National Center on Intensive Intervention. (n.d.). </a:t>
            </a:r>
            <a:r>
              <a:rPr lang="en-US" i="1"/>
              <a:t>Academic screening tools chart.</a:t>
            </a:r>
            <a:r>
              <a:rPr lang="en-US"/>
              <a:t> American Institutes for Research. https://intensiveintervention.org/resource/academic-screening-tools-chart</a:t>
            </a:r>
            <a:endParaRPr lang="en-US" sz="280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t>Troester, K., Raines, R., &amp; </a:t>
            </a:r>
            <a:r>
              <a:rPr lang="en-US" err="1"/>
              <a:t>Marencin</a:t>
            </a:r>
            <a:r>
              <a:rPr lang="en-US"/>
              <a:t>, N. (2022). </a:t>
            </a:r>
            <a:r>
              <a:rPr lang="en-US" i="1"/>
              <a:t>Universal screening within an RTI framework: Recommendations for classroom application.</a:t>
            </a:r>
            <a:r>
              <a:rPr lang="en-US"/>
              <a:t> Florida Center for Reading Research. </a:t>
            </a:r>
            <a:r>
              <a:rPr lang="en-US">
                <a:hlinkClick r:id="rId3">
                  <a:extLst>
                    <a:ext uri="{A12FA001-AC4F-418D-AE19-62706E023703}">
                      <ahyp:hlinkClr xmlns:ahyp="http://schemas.microsoft.com/office/drawing/2018/hyperlinkcolor" val="tx"/>
                    </a:ext>
                  </a:extLst>
                </a:hlinkClick>
              </a:rPr>
              <a:t>https://fcrr.org/sites/g/files/upcbnu2836/files/media/PDFs/Winter%202022%20Troester%20Raines%20and%20Marencin%20Final%20p21-25.pdf</a:t>
            </a:r>
            <a:endParaRPr lang="en-US" sz="2800">
              <a:hlinkClick r:id="rId3">
                <a:extLst>
                  <a:ext uri="{A12FA001-AC4F-418D-AE19-62706E023703}">
                    <ahyp:hlinkClr xmlns:ahyp="http://schemas.microsoft.com/office/drawing/2018/hyperlinkcolor" val="tx"/>
                  </a:ext>
                </a:extLst>
              </a:hlinkClick>
            </a:endParaRPr>
          </a:p>
          <a:p>
            <a:endParaRPr lang="en-US" b="1"/>
          </a:p>
        </p:txBody>
      </p:sp>
    </p:spTree>
    <p:extLst>
      <p:ext uri="{BB962C8B-B14F-4D97-AF65-F5344CB8AC3E}">
        <p14:creationId xmlns:p14="http://schemas.microsoft.com/office/powerpoint/2010/main" val="24261491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48CEF-B8A8-533C-332D-0CE5495CDA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3FB857-6919-793B-1650-8DE8149FAD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1476CA-0815-D9AF-BAB6-14ABB3E91B51}"/>
              </a:ext>
            </a:extLst>
          </p:cNvPr>
          <p:cNvSpPr>
            <a:spLocks noGrp="1"/>
          </p:cNvSpPr>
          <p:nvPr>
            <p:ph type="body" idx="1"/>
          </p:nvPr>
        </p:nvSpPr>
        <p:spPr/>
        <p:txBody>
          <a:bodyPr/>
          <a:lstStyle/>
          <a:p>
            <a:pPr marL="0" lvl="0" indent="0" algn="l" rtl="0">
              <a:spcBef>
                <a:spcPts val="0"/>
              </a:spcBef>
              <a:spcAft>
                <a:spcPts val="0"/>
              </a:spcAft>
              <a:buNone/>
            </a:pPr>
            <a:r>
              <a:rPr lang="en-US" sz="2800" b="1"/>
              <a:t>Handouts  </a:t>
            </a:r>
          </a:p>
          <a:p>
            <a:pPr marL="0" lvl="0" indent="0" algn="l" rtl="0">
              <a:spcBef>
                <a:spcPts val="0"/>
              </a:spcBef>
              <a:spcAft>
                <a:spcPts val="0"/>
              </a:spcAft>
              <a:buNone/>
            </a:pPr>
            <a:r>
              <a:rPr lang="en-US" sz="2800" b="0"/>
              <a:t>USTI 4, Assessment Calendar Template</a:t>
            </a:r>
          </a:p>
          <a:p>
            <a:pPr marL="0" lvl="0" indent="0" algn="l" rtl="0">
              <a:spcBef>
                <a:spcPts val="0"/>
              </a:spcBef>
              <a:spcAft>
                <a:spcPts val="0"/>
              </a:spcAft>
              <a:buNone/>
            </a:pPr>
            <a:r>
              <a:rPr lang="en-US" sz="2800" b="0"/>
              <a:t>USTI 11, Next Steps Action Plan</a:t>
            </a:r>
          </a:p>
          <a:p>
            <a:pPr marL="0" lvl="0" indent="0" algn="l" rtl="0">
              <a:spcBef>
                <a:spcPts val="0"/>
              </a:spcBef>
              <a:spcAft>
                <a:spcPts val="0"/>
              </a:spcAft>
              <a:buNone/>
            </a:pPr>
            <a:endParaRPr lang="en-US" sz="2800" b="0"/>
          </a:p>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This slide contains two of three different activities to end this section. The third activity option is a Pause and Reflect on the next slide.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Consultants should review all activities and select the most appropriate next steps activity for those participating.  </a:t>
            </a:r>
          </a:p>
          <a:p>
            <a:pPr marL="0" indent="0">
              <a:buNone/>
            </a:pPr>
            <a:endParaRPr lang="en-US" sz="2800" b="1"/>
          </a:p>
          <a:p>
            <a:pPr marL="0" indent="0">
              <a:buNone/>
            </a:pPr>
            <a:r>
              <a:rPr lang="en-US" sz="2800" b="1"/>
              <a:t>Activity A, Creating a Universal Screening Calendar</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This activity provides time for districts who have identified their Universal Screening tools, but have-not yet created a universal screening calendar for the year.</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Use </a:t>
            </a:r>
            <a:r>
              <a:rPr lang="en" sz="2800" b="0"/>
              <a:t>this activity to focus on universal screening and criteria measures for literacy and behavior.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 sz="2800" b="0"/>
              <a:t>Districts can using the provided </a:t>
            </a:r>
            <a:r>
              <a:rPr lang="en-US" sz="2800" b="0"/>
              <a:t>template (USTI 4) or another district created tool to outline for each grade level the following information.</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Assessment/criteria measure</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Type</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Purpose</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Assessment windows/dates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Who will provide the measure</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Who will enter the data</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When data analysis will occur</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Districts should also discuss their plan for training educators and how they will monitor fidelity.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Finally, make sure to include in your calendar an annual review of your universal screening tools and measure to ensure they are effective and relevant.</a:t>
            </a:r>
          </a:p>
          <a:p>
            <a:pPr marL="0" lvl="1" indent="0">
              <a:buFont typeface="+mj-lt"/>
              <a:buNone/>
            </a:pPr>
            <a:endParaRPr lang="en-US" sz="2800"/>
          </a:p>
          <a:p>
            <a:pPr marL="0" lvl="0" indent="0">
              <a:buFont typeface="+mj-lt"/>
              <a:buNone/>
            </a:pPr>
            <a:r>
              <a:rPr lang="en-US" sz="2800"/>
              <a:t>OR </a:t>
            </a:r>
          </a:p>
          <a:p>
            <a:pPr marL="0" lvl="0" indent="0">
              <a:buFont typeface="+mj-lt"/>
              <a:buNone/>
            </a:pPr>
            <a:endParaRPr lang="en-US" sz="2800" b="1"/>
          </a:p>
          <a:p>
            <a:pPr marL="0" lvl="0" indent="0">
              <a:buFont typeface="+mj-lt"/>
              <a:buNone/>
            </a:pPr>
            <a:r>
              <a:rPr lang="en-US" sz="2800" b="1"/>
              <a:t>Activity B, Plan for Next Steps in Creating an Assessment Calendar</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Provide teams with the Next Steps Action Plan and have them discuss and create a plan (refer to steps in Activity A) and timeline for creating their calendar. </a:t>
            </a:r>
          </a:p>
        </p:txBody>
      </p:sp>
    </p:spTree>
    <p:extLst>
      <p:ext uri="{BB962C8B-B14F-4D97-AF65-F5344CB8AC3E}">
        <p14:creationId xmlns:p14="http://schemas.microsoft.com/office/powerpoint/2010/main" val="7421529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a:extLst>
            <a:ext uri="{FF2B5EF4-FFF2-40B4-BE49-F238E27FC236}">
              <a16:creationId xmlns:a16="http://schemas.microsoft.com/office/drawing/2014/main" id="{937F3666-FF3A-4F91-2D51-6AA202B0F8A4}"/>
            </a:ext>
          </a:extLst>
        </p:cNvPr>
        <p:cNvGrpSpPr/>
        <p:nvPr/>
      </p:nvGrpSpPr>
      <p:grpSpPr>
        <a:xfrm>
          <a:off x="0" y="0"/>
          <a:ext cx="0" cy="0"/>
          <a:chOff x="0" y="0"/>
          <a:chExt cx="0" cy="0"/>
        </a:xfrm>
      </p:grpSpPr>
      <p:sp>
        <p:nvSpPr>
          <p:cNvPr id="814" name="Google Shape;814;g26d8723cbc8_0_0:notes">
            <a:extLst>
              <a:ext uri="{FF2B5EF4-FFF2-40B4-BE49-F238E27FC236}">
                <a16:creationId xmlns:a16="http://schemas.microsoft.com/office/drawing/2014/main" id="{EDD18836-88A0-0A90-209F-2263D6F139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5" name="Google Shape;815;g26d8723cbc8_0_0:notes">
            <a:extLst>
              <a:ext uri="{FF2B5EF4-FFF2-40B4-BE49-F238E27FC236}">
                <a16:creationId xmlns:a16="http://schemas.microsoft.com/office/drawing/2014/main" id="{3E80DC9B-52F1-22DD-E08A-60274FFAEA9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t>Handout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a:t>USTI 11, Next Steps Action Plan</a:t>
            </a:r>
          </a:p>
          <a:p>
            <a:pPr marL="0" lvl="0" indent="0" algn="l" rtl="0">
              <a:spcBef>
                <a:spcPts val="0"/>
              </a:spcBef>
              <a:spcAft>
                <a:spcPts val="0"/>
              </a:spcAft>
              <a:buNone/>
            </a:pPr>
            <a:endParaRPr lang="en-US" sz="2800" b="1"/>
          </a:p>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This is the third activity option for closing this section of the module.</a:t>
            </a:r>
            <a:r>
              <a:rPr lang="en-US" sz="2800" b="1"/>
              <a: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Consultants should review all activities and select the most appropriate next steps activity for those participating.  </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2800" b="0"/>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2800" b="1"/>
              <a:t>Activity C, Reflecting on Current Universal Screening Practices and Action Planning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This activity might be most appropriate </a:t>
            </a:r>
            <a:r>
              <a:rPr lang="en" sz="2800" b="0"/>
              <a:t>for teams who have already a) selected universal screening tools and criteria measures for literacy and behavior and b) developed their assessment calendar.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 sz="2800" b="0"/>
              <a:t>Depending on the team and/or school focus, use this activity to focus on universal screening for literacy, for behavior, or for both.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Break into small groups to have teams discuss the items on the slide related to universal screening.</a:t>
            </a:r>
            <a:endParaRPr lang="en"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Following that discussion, suggest the team reflect on the following: </a:t>
            </a:r>
            <a:r>
              <a:rPr lang="en-US" sz="2800" b="1" i="1"/>
              <a:t>What is one immediate step we can take as a team to strengthen the fidelity of our universal screening process?</a:t>
            </a:r>
          </a:p>
        </p:txBody>
      </p:sp>
    </p:spTree>
    <p:extLst>
      <p:ext uri="{BB962C8B-B14F-4D97-AF65-F5344CB8AC3E}">
        <p14:creationId xmlns:p14="http://schemas.microsoft.com/office/powerpoint/2010/main" val="1603506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a:extLst>
            <a:ext uri="{FF2B5EF4-FFF2-40B4-BE49-F238E27FC236}">
              <a16:creationId xmlns:a16="http://schemas.microsoft.com/office/drawing/2014/main" id="{1F0E3FAA-98B6-5EC8-8EED-AAF9FECB31E8}"/>
            </a:ext>
          </a:extLst>
        </p:cNvPr>
        <p:cNvGrpSpPr/>
        <p:nvPr/>
      </p:nvGrpSpPr>
      <p:grpSpPr>
        <a:xfrm>
          <a:off x="0" y="0"/>
          <a:ext cx="0" cy="0"/>
          <a:chOff x="0" y="0"/>
          <a:chExt cx="0" cy="0"/>
        </a:xfrm>
      </p:grpSpPr>
      <p:sp>
        <p:nvSpPr>
          <p:cNvPr id="273" name="Google Shape;273;p53:notes">
            <a:extLst>
              <a:ext uri="{FF2B5EF4-FFF2-40B4-BE49-F238E27FC236}">
                <a16:creationId xmlns:a16="http://schemas.microsoft.com/office/drawing/2014/main" id="{DF912455-938F-4CCD-C5D1-D1F1C3A87F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53:notes">
            <a:extLst>
              <a:ext uri="{FF2B5EF4-FFF2-40B4-BE49-F238E27FC236}">
                <a16:creationId xmlns:a16="http://schemas.microsoft.com/office/drawing/2014/main" id="{2AC24006-B356-79AB-A67B-492394062B9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p:txBody>
      </p:sp>
      <p:sp>
        <p:nvSpPr>
          <p:cNvPr id="275" name="Google Shape;275;p53:notes">
            <a:extLst>
              <a:ext uri="{FF2B5EF4-FFF2-40B4-BE49-F238E27FC236}">
                <a16:creationId xmlns:a16="http://schemas.microsoft.com/office/drawing/2014/main" id="{DBC19BBE-A28F-77EB-55B8-A1F6DBD860DF}"/>
              </a:ext>
            </a:extLst>
          </p:cNvPr>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0653917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48BFDB34-74C0-BE54-D5DE-3A1F25D05E41}"/>
            </a:ext>
          </a:extLst>
        </p:cNvPr>
        <p:cNvGrpSpPr/>
        <p:nvPr/>
      </p:nvGrpSpPr>
      <p:grpSpPr>
        <a:xfrm>
          <a:off x="0" y="0"/>
          <a:ext cx="0" cy="0"/>
          <a:chOff x="0" y="0"/>
          <a:chExt cx="0" cy="0"/>
        </a:xfrm>
      </p:grpSpPr>
      <p:sp>
        <p:nvSpPr>
          <p:cNvPr id="253" name="Google Shape;253;g28fef22f821_2_1575:notes">
            <a:extLst>
              <a:ext uri="{FF2B5EF4-FFF2-40B4-BE49-F238E27FC236}">
                <a16:creationId xmlns:a16="http://schemas.microsoft.com/office/drawing/2014/main" id="{AFA2989F-9A98-8971-A5AA-63C408F9AC0E}"/>
              </a:ext>
            </a:extLst>
          </p:cNvPr>
          <p:cNvSpPr>
            <a:spLocks noGrp="1" noRot="1" noChangeAspect="1"/>
          </p:cNvSpPr>
          <p:nvPr>
            <p:ph type="sldImg" idx="2"/>
          </p:nvPr>
        </p:nvSpPr>
        <p:spPr>
          <a:xfrm>
            <a:off x="539750" y="677863"/>
            <a:ext cx="6024563"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8fef22f821_2_1575:notes">
            <a:extLst>
              <a:ext uri="{FF2B5EF4-FFF2-40B4-BE49-F238E27FC236}">
                <a16:creationId xmlns:a16="http://schemas.microsoft.com/office/drawing/2014/main" id="{5E124204-BA87-EDE1-B376-FE9230CBF5C1}"/>
              </a:ext>
            </a:extLst>
          </p:cNvPr>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28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513619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2800" b="1"/>
              <a:t>Notes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2800" b="0"/>
              <a:t>This </a:t>
            </a:r>
            <a:r>
              <a:rPr lang="en-US" sz="2800"/>
              <a:t>slide outlines the key steps for using universal screening data effectively to guide tiered supports for behavior and literacy. This is an overview of this section of the module. </a:t>
            </a:r>
            <a:endParaRPr lang="en-US" sz="2800" i="0"/>
          </a:p>
          <a:p>
            <a:pPr marL="514350" marR="0" lvl="0" indent="-51435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n-US" sz="2800" i="0"/>
              <a:t>Districts administer universal screening tools and collect data for all students. Screeners help identify students who may be at risk. They don’t diagnose, rather they flag students who might need additional support.</a:t>
            </a:r>
          </a:p>
          <a:p>
            <a:pPr marL="514350" marR="0" lvl="0" indent="-51435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n-US" sz="2800" i="0"/>
              <a:t>Determine preliminary tier placement based on the screening data. It’s important to remember this is a starting point, always consider other data and teacher input as well.</a:t>
            </a:r>
          </a:p>
          <a:p>
            <a:pPr marL="514350" marR="0" lvl="0" indent="-51435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n-US" sz="2800" i="0"/>
              <a:t>Look at your resource capacity, also called serviceable base rates. You want to make sure your tiers are realistic and that you can support the percentage of students identified for each level of intervention. A common guide is about 80% in Tier 1, 15% in Tier 2, and about 5% in Tier 3 (but this can vary).</a:t>
            </a:r>
          </a:p>
          <a:p>
            <a:pPr marL="514350" marR="0" lvl="0" indent="-51435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n-US" sz="2800" i="0"/>
              <a:t>Once you understand your capacity, establish clear decision rules for tier placement. These rules should define which scores or behaviors place a student in each tier, so that placement is consistent and fair across classrooms and buildings.</a:t>
            </a:r>
          </a:p>
          <a:p>
            <a:pPr marL="514350" marR="0" lvl="0" indent="-51435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n-US" sz="2800" i="0"/>
              <a:t>Finally, this is not a ‘set it and forget it’ process. You will monitor and evaluate effectiveness regularly. Consider if the students are responding to the supports. Do you need to adjust the interventions, the cut points, or Tier 1 instruction? This cycle of continuous improvement keeps your system responsive to students’ needs. Additionally, districts need to annually review their screening tools and measures to ensure they remain effective and relevant for the district’s needs. </a:t>
            </a:r>
          </a:p>
          <a:p>
            <a:endParaRPr lang="en-US" sz="2800" b="1" i="0"/>
          </a:p>
          <a:p>
            <a:endParaRPr lang="en-US"/>
          </a:p>
        </p:txBody>
      </p:sp>
    </p:spTree>
    <p:extLst>
      <p:ext uri="{BB962C8B-B14F-4D97-AF65-F5344CB8AC3E}">
        <p14:creationId xmlns:p14="http://schemas.microsoft.com/office/powerpoint/2010/main" val="15624938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F10C2-B7C9-8DDE-F352-FFBCA0CB8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E848A1-86BD-8DE3-06BD-5186A8F24A8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34380B3-C94E-3C88-D33D-C92F4DCE3B6E}"/>
              </a:ext>
            </a:extLst>
          </p:cNvPr>
          <p:cNvSpPr>
            <a:spLocks noGrp="1"/>
          </p:cNvSpPr>
          <p:nvPr>
            <p:ph type="body" idx="1"/>
          </p:nvPr>
        </p:nvSpPr>
        <p:spPr/>
        <p:txBody>
          <a:bodyPr/>
          <a:lstStyle/>
          <a:p>
            <a:pPr marL="0" indent="0">
              <a:buNone/>
            </a:pPr>
            <a:endParaRPr lang="en-US"/>
          </a:p>
        </p:txBody>
      </p:sp>
    </p:spTree>
    <p:extLst>
      <p:ext uri="{BB962C8B-B14F-4D97-AF65-F5344CB8AC3E}">
        <p14:creationId xmlns:p14="http://schemas.microsoft.com/office/powerpoint/2010/main" val="9579204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750B4-3BF6-5638-4579-F203C05FDC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8006AE-63B2-CA71-CF1A-75475EB9E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30080A-C1C6-7DEC-E14B-AC0608C6728D}"/>
              </a:ext>
            </a:extLst>
          </p:cNvPr>
          <p:cNvSpPr>
            <a:spLocks noGrp="1"/>
          </p:cNvSpPr>
          <p:nvPr>
            <p:ph type="body" idx="1"/>
          </p:nvPr>
        </p:nvSpPr>
        <p:spPr/>
        <p:txBody>
          <a:bodyPr/>
          <a:lstStyle/>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0" u="none" strike="noStrike">
                <a:solidFill>
                  <a:srgbClr val="000000"/>
                </a:solidFill>
                <a:effectLst/>
              </a:rPr>
              <a:t>Universal screening helps identify students who might need extra academic or behavioral help.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0" u="none" strike="noStrike">
                <a:solidFill>
                  <a:srgbClr val="000000"/>
                </a:solidFill>
                <a:effectLst/>
              </a:rPr>
              <a:t>Screen ALL students (including ELL and those who have disabilities), not just those you suspect are struggling.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0" u="none" strike="noStrike">
                <a:solidFill>
                  <a:srgbClr val="000000"/>
                </a:solidFill>
                <a:effectLst/>
              </a:rPr>
              <a:t>This ensures you identify potential issues early on.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0" u="none" strike="noStrike">
                <a:solidFill>
                  <a:srgbClr val="000000"/>
                </a:solidFill>
                <a:effectLst/>
              </a:rPr>
              <a:t>Use specific assessments designed to measure important skills across different areas, such as reading, math, and social-emotional learning. Your district has set times throughout the year to administer these screenings – usually at the beginning of the year (fall), and then again in the winter and spring.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0" u="none" strike="noStrike">
                <a:solidFill>
                  <a:srgbClr val="000000"/>
                </a:solidFill>
                <a:effectLst/>
              </a:rPr>
              <a:t>These data are used to…</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i="0" u="none" strike="noStrike">
                <a:solidFill>
                  <a:srgbClr val="000000"/>
                </a:solidFill>
                <a:effectLst/>
              </a:rPr>
              <a:t>Identify students who are at risk of falling behind</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i="0" u="none" strike="noStrike">
                <a:solidFill>
                  <a:srgbClr val="000000"/>
                </a:solidFill>
                <a:effectLst/>
              </a:rPr>
              <a:t>Determine the effectiveness of your core instruction</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i="0" u="none" strike="noStrike">
                <a:solidFill>
                  <a:srgbClr val="000000"/>
                </a:solidFill>
                <a:effectLst/>
              </a:rPr>
              <a:t>Gather data to make informed decisions about student support</a:t>
            </a:r>
          </a:p>
          <a:p>
            <a:pPr marL="742950" lvl="1" indent="-285750" algn="l">
              <a:buFont typeface="Arial" panose="020B0604020202020204" pitchFamily="34" charset="0"/>
              <a:buChar char="•"/>
            </a:pPr>
            <a:endParaRPr lang="en-US" b="0" i="0" u="none" strike="noStrike">
              <a:solidFill>
                <a:srgbClr val="000000"/>
              </a:solidFill>
              <a:effectLst/>
            </a:endParaRPr>
          </a:p>
          <a:p>
            <a:endParaRPr lang="en-US" b="1"/>
          </a:p>
        </p:txBody>
      </p:sp>
    </p:spTree>
    <p:extLst>
      <p:ext uri="{BB962C8B-B14F-4D97-AF65-F5344CB8AC3E}">
        <p14:creationId xmlns:p14="http://schemas.microsoft.com/office/powerpoint/2010/main" val="29827860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B8FD8-29C2-92ED-6B28-BDB88C8892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FC7912-E7EF-A1CB-E2A4-945D30F638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8E466E-E1A6-49FF-667D-2B78B0A5635E}"/>
              </a:ext>
            </a:extLst>
          </p:cNvPr>
          <p:cNvSpPr>
            <a:spLocks noGrp="1"/>
          </p:cNvSpPr>
          <p:nvPr>
            <p:ph type="body" idx="1"/>
          </p:nvPr>
        </p:nvSpPr>
        <p:spPr/>
        <p:txBody>
          <a:bodyPr/>
          <a:lstStyle/>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0" u="none" strike="noStrike" cap="none">
                <a:solidFill>
                  <a:srgbClr val="000000"/>
                </a:solidFill>
                <a:effectLst/>
                <a:latin typeface="Arial"/>
                <a:ea typeface="Arial"/>
                <a:cs typeface="Arial"/>
                <a:sym typeface="Arial"/>
              </a:rPr>
              <a:t>Districts will start by reviewing data from their universal literacy screener, a tool administered to all students at set intervals throughout the year.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0" u="none" strike="noStrike" cap="none">
                <a:solidFill>
                  <a:srgbClr val="000000"/>
                </a:solidFill>
                <a:effectLst/>
                <a:latin typeface="Arial"/>
                <a:ea typeface="Arial"/>
                <a:cs typeface="Arial"/>
                <a:sym typeface="Arial"/>
              </a:rPr>
              <a:t>These screeners are designed to be quick, reliable indicators of whether a student is on track with key literacy skills.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0" u="none" strike="noStrike" cap="none">
                <a:solidFill>
                  <a:srgbClr val="000000"/>
                </a:solidFill>
                <a:effectLst/>
                <a:latin typeface="Arial"/>
                <a:ea typeface="Arial"/>
                <a:cs typeface="Arial"/>
                <a:sym typeface="Arial"/>
              </a:rPr>
              <a:t>The data from these screeners help determine preliminary Tier placement.</a:t>
            </a:r>
          </a:p>
          <a:p>
            <a:pPr marL="742950" lvl="1" indent="-285750" algn="l">
              <a:buFont typeface="Arial" panose="020B0604020202020204" pitchFamily="34" charset="0"/>
              <a:buChar char="•"/>
            </a:pPr>
            <a:endParaRPr lang="en-US" b="0" i="0" u="none" strike="noStrike">
              <a:solidFill>
                <a:srgbClr val="000000"/>
              </a:solidFill>
              <a:effectLst/>
            </a:endParaRPr>
          </a:p>
          <a:p>
            <a:endParaRPr lang="en-US" b="1"/>
          </a:p>
        </p:txBody>
      </p:sp>
    </p:spTree>
    <p:extLst>
      <p:ext uri="{BB962C8B-B14F-4D97-AF65-F5344CB8AC3E}">
        <p14:creationId xmlns:p14="http://schemas.microsoft.com/office/powerpoint/2010/main" val="28527805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a:extLst>
            <a:ext uri="{FF2B5EF4-FFF2-40B4-BE49-F238E27FC236}">
              <a16:creationId xmlns:a16="http://schemas.microsoft.com/office/drawing/2014/main" id="{4E94C90B-F902-7A05-F5AF-ABB963428ACA}"/>
            </a:ext>
          </a:extLst>
        </p:cNvPr>
        <p:cNvGrpSpPr/>
        <p:nvPr/>
      </p:nvGrpSpPr>
      <p:grpSpPr>
        <a:xfrm>
          <a:off x="0" y="0"/>
          <a:ext cx="0" cy="0"/>
          <a:chOff x="0" y="0"/>
          <a:chExt cx="0" cy="0"/>
        </a:xfrm>
      </p:grpSpPr>
      <p:sp>
        <p:nvSpPr>
          <p:cNvPr id="464" name="Google Shape;464;g28fef22f821_2_3076:notes">
            <a:extLst>
              <a:ext uri="{FF2B5EF4-FFF2-40B4-BE49-F238E27FC236}">
                <a16:creationId xmlns:a16="http://schemas.microsoft.com/office/drawing/2014/main" id="{E338C1B1-C04E-27A3-7334-3AF7718AA3A6}"/>
              </a:ext>
            </a:extLst>
          </p:cNvPr>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28fef22f821_2_3076:notes">
            <a:extLst>
              <a:ext uri="{FF2B5EF4-FFF2-40B4-BE49-F238E27FC236}">
                <a16:creationId xmlns:a16="http://schemas.microsoft.com/office/drawing/2014/main" id="{9E51A0FF-D9FF-336C-4C9C-70DDDDC6D237}"/>
              </a:ext>
            </a:extLst>
          </p:cNvPr>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800" b="1">
                <a:solidFill>
                  <a:schemeClr val="dk1"/>
                </a:solidFill>
              </a:rPr>
              <a:t>Handout</a:t>
            </a:r>
            <a:r>
              <a:rPr lang="en" sz="2800" b="0">
                <a:solidFill>
                  <a:schemeClr val="dk1"/>
                </a:solidFill>
              </a:rPr>
              <a:t> </a:t>
            </a:r>
          </a:p>
          <a:p>
            <a:pPr marL="0" lvl="0" indent="0" algn="l" rtl="0">
              <a:lnSpc>
                <a:spcPct val="115000"/>
              </a:lnSpc>
              <a:spcBef>
                <a:spcPts val="0"/>
              </a:spcBef>
              <a:spcAft>
                <a:spcPts val="0"/>
              </a:spcAft>
              <a:buClr>
                <a:schemeClr val="dk1"/>
              </a:buClr>
              <a:buSzPts val="1100"/>
              <a:buFont typeface="Arial"/>
              <a:buNone/>
            </a:pPr>
            <a:r>
              <a:rPr lang="en" sz="2800" b="0">
                <a:solidFill>
                  <a:schemeClr val="dk1"/>
                </a:solidFill>
              </a:rPr>
              <a:t>USTI 5, Criteria Measures for At-Risk Students</a:t>
            </a:r>
            <a:endParaRPr lang="en" sz="2800" b="0">
              <a:solidFill>
                <a:schemeClr val="dk1"/>
              </a:solidFill>
              <a:highlight>
                <a:srgbClr val="FFFF00"/>
              </a:highlight>
            </a:endParaRPr>
          </a:p>
          <a:p>
            <a:pPr marL="0" lvl="0" indent="0" algn="l" rtl="0">
              <a:lnSpc>
                <a:spcPct val="115000"/>
              </a:lnSpc>
              <a:spcBef>
                <a:spcPts val="0"/>
              </a:spcBef>
              <a:spcAft>
                <a:spcPts val="0"/>
              </a:spcAft>
              <a:buClr>
                <a:schemeClr val="dk1"/>
              </a:buClr>
              <a:buSzPts val="1100"/>
              <a:buFont typeface="Arial"/>
              <a:buNone/>
            </a:pPr>
            <a:endParaRPr lang="en" sz="2800" b="0">
              <a:solidFill>
                <a:schemeClr val="dk1"/>
              </a:solidFill>
              <a:highlight>
                <a:srgbClr val="FFFF00"/>
              </a:highlight>
            </a:endParaRPr>
          </a:p>
          <a:p>
            <a:pPr marL="0" lvl="0" indent="0" algn="l" rtl="0">
              <a:spcBef>
                <a:spcPts val="0"/>
              </a:spcBef>
              <a:spcAft>
                <a:spcPts val="0"/>
              </a:spcAft>
              <a:buNone/>
            </a:pPr>
            <a:r>
              <a:rPr lang="en-US" sz="2800" b="1">
                <a:highlight>
                  <a:srgbClr val="FFFF00"/>
                </a:highlight>
              </a:rPr>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 sz="2800" i="0">
                <a:solidFill>
                  <a:schemeClr val="dk1"/>
                </a:solidFill>
              </a:rPr>
              <a:t>A universal screening system for behavior </a:t>
            </a:r>
            <a:r>
              <a:rPr lang="en-US" sz="2800" i="0">
                <a:solidFill>
                  <a:schemeClr val="dk1"/>
                </a:solidFill>
              </a:rPr>
              <a:t>also includes criteria measures. </a:t>
            </a:r>
            <a:r>
              <a:rPr lang="en" sz="2800" i="0">
                <a:solidFill>
                  <a:schemeClr val="dk1"/>
                </a:solidFill>
              </a:rPr>
              <a:t>While using a un</a:t>
            </a:r>
            <a:r>
              <a:rPr lang="en-US" sz="2800" i="0">
                <a:solidFill>
                  <a:schemeClr val="dk1"/>
                </a:solidFill>
              </a:rPr>
              <a:t>i</a:t>
            </a:r>
            <a:r>
              <a:rPr lang="en" sz="2800" i="0">
                <a:solidFill>
                  <a:schemeClr val="dk1"/>
                </a:solidFill>
              </a:rPr>
              <a:t>versal screener is recommended by MO SW-PBIS to identify students who may need additional behavioral supports in Tiers 2/3, criteria measures are also used to identify students </a:t>
            </a:r>
            <a:r>
              <a:rPr lang="en-US" sz="2800" i="0">
                <a:solidFill>
                  <a:schemeClr val="dk1"/>
                </a:solidFill>
              </a:rPr>
              <a:t>who need Tiers 2 and 3 supports.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i="0">
                <a:solidFill>
                  <a:schemeClr val="dk1"/>
                </a:solidFill>
              </a:rPr>
              <a:t>Below are indicators recommended by MO SW-PBIS. The handout outlines recommended cut scores for Tiers 1, 2, and 3. </a:t>
            </a:r>
          </a:p>
          <a:p>
            <a:pPr marL="457200" lvl="0" indent="-457200" algn="l" rtl="0">
              <a:lnSpc>
                <a:spcPct val="115000"/>
              </a:lnSpc>
              <a:spcBef>
                <a:spcPts val="0"/>
              </a:spcBef>
              <a:spcAft>
                <a:spcPts val="0"/>
              </a:spcAft>
              <a:buClr>
                <a:schemeClr val="dk1"/>
              </a:buClr>
              <a:buSzPts val="1100"/>
            </a:pPr>
            <a:endParaRPr lang="en" sz="2800" b="0" i="1">
              <a:solidFill>
                <a:schemeClr val="dk1"/>
              </a:solidFill>
            </a:endParaRPr>
          </a:p>
          <a:p>
            <a:pPr marL="457200" lvl="0" indent="-457200" algn="l" rtl="0">
              <a:lnSpc>
                <a:spcPct val="115000"/>
              </a:lnSpc>
              <a:spcBef>
                <a:spcPts val="0"/>
              </a:spcBef>
              <a:spcAft>
                <a:spcPts val="0"/>
              </a:spcAft>
              <a:buClr>
                <a:schemeClr val="dk1"/>
              </a:buClr>
              <a:buSzPts val="1100"/>
            </a:pPr>
            <a:r>
              <a:rPr lang="en" sz="2800" b="0" i="1">
                <a:solidFill>
                  <a:schemeClr val="dk1"/>
                </a:solidFill>
              </a:rPr>
              <a:t>Review existing school data</a:t>
            </a:r>
            <a:endParaRPr lang="en-US" sz="2800" b="0" i="1">
              <a:highlight>
                <a:srgbClr val="FFFF00"/>
              </a:highlight>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 sz="2800" i="0">
                <a:solidFill>
                  <a:schemeClr val="dk1"/>
                </a:solidFill>
              </a:rPr>
              <a:t>Office discipline referrals and classroom minor events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 sz="2800" i="0">
                <a:solidFill>
                  <a:schemeClr val="dk1"/>
                </a:solidFill>
              </a:rPr>
              <a:t>Attendance and visits to nurse and/or counselor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 sz="2800" i="0">
                <a:solidFill>
                  <a:schemeClr val="dk1"/>
                </a:solidFill>
              </a:rPr>
              <a:t>Academic performance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 sz="2800" i="0">
                <a:solidFill>
                  <a:schemeClr val="dk1"/>
                </a:solidFill>
              </a:rPr>
              <a:t>In and out of school suspensions</a:t>
            </a:r>
          </a:p>
          <a:p>
            <a:pPr marL="457200" lvl="0" indent="-457200" algn="l" rtl="0">
              <a:lnSpc>
                <a:spcPct val="115000"/>
              </a:lnSpc>
              <a:spcBef>
                <a:spcPts val="0"/>
              </a:spcBef>
              <a:spcAft>
                <a:spcPts val="0"/>
              </a:spcAft>
              <a:buClr>
                <a:schemeClr val="dk1"/>
              </a:buClr>
              <a:buSzPts val="1100"/>
            </a:pPr>
            <a:endParaRPr lang="en-US" sz="2800" b="0" i="1">
              <a:solidFill>
                <a:schemeClr val="dk1"/>
              </a:solidFill>
            </a:endParaRPr>
          </a:p>
          <a:p>
            <a:pPr marL="457200" lvl="0" indent="-457200" algn="l" rtl="0">
              <a:lnSpc>
                <a:spcPct val="115000"/>
              </a:lnSpc>
              <a:spcBef>
                <a:spcPts val="0"/>
              </a:spcBef>
              <a:spcAft>
                <a:spcPts val="0"/>
              </a:spcAft>
              <a:buClr>
                <a:schemeClr val="dk1"/>
              </a:buClr>
              <a:buSzPts val="1100"/>
            </a:pPr>
            <a:r>
              <a:rPr lang="en-US" sz="2800" b="0" i="1">
                <a:solidFill>
                  <a:schemeClr val="dk1"/>
                </a:solidFill>
              </a:rPr>
              <a:t>Review universal screening data for behavior</a:t>
            </a:r>
            <a:endParaRPr lang="en-US" sz="2800" b="0" i="1">
              <a:highlight>
                <a:srgbClr val="FFFF00"/>
              </a:highlight>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i="0">
                <a:solidFill>
                  <a:schemeClr val="dk1"/>
                </a:solidFill>
              </a:rPr>
              <a:t>Schools are encouraged to research available behavioral screeners to determine those that best meet their needs.</a:t>
            </a:r>
          </a:p>
          <a:p>
            <a:pPr marL="457200" lvl="0" indent="-457200" algn="l" rtl="0">
              <a:lnSpc>
                <a:spcPct val="115000"/>
              </a:lnSpc>
              <a:spcBef>
                <a:spcPts val="0"/>
              </a:spcBef>
              <a:spcAft>
                <a:spcPts val="0"/>
              </a:spcAft>
              <a:buClr>
                <a:schemeClr val="dk1"/>
              </a:buClr>
              <a:buSzPts val="1100"/>
            </a:pPr>
            <a:endParaRPr lang="en" sz="2800" b="0" i="1">
              <a:solidFill>
                <a:schemeClr val="dk1"/>
              </a:solidFill>
            </a:endParaRPr>
          </a:p>
          <a:p>
            <a:pPr marL="457200" lvl="0" indent="-457200" algn="l" rtl="0">
              <a:lnSpc>
                <a:spcPct val="115000"/>
              </a:lnSpc>
              <a:spcBef>
                <a:spcPts val="0"/>
              </a:spcBef>
              <a:spcAft>
                <a:spcPts val="0"/>
              </a:spcAft>
              <a:buClr>
                <a:schemeClr val="dk1"/>
              </a:buClr>
              <a:buSzPts val="1100"/>
            </a:pPr>
            <a:r>
              <a:rPr lang="en" sz="2800" b="0" i="1">
                <a:solidFill>
                  <a:schemeClr val="dk1"/>
                </a:solidFill>
              </a:rPr>
              <a:t>Consider teacher input</a:t>
            </a:r>
            <a:endParaRPr lang="en-US" sz="2800" b="0" i="1">
              <a:highlight>
                <a:srgbClr val="FFFF00"/>
              </a:highlight>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i="0">
                <a:solidFill>
                  <a:schemeClr val="dk1"/>
                </a:solidFill>
              </a:rPr>
              <a:t>Identifies students not </a:t>
            </a:r>
            <a:r>
              <a:rPr lang="en" sz="2800" i="0">
                <a:solidFill>
                  <a:schemeClr val="dk1"/>
                </a:solidFill>
              </a:rPr>
              <a:t>captured by other data sources. </a:t>
            </a:r>
          </a:p>
          <a:p>
            <a:pPr marL="171450" lvl="0" indent="-171450" algn="l" rtl="0">
              <a:lnSpc>
                <a:spcPct val="80000"/>
              </a:lnSpc>
              <a:spcBef>
                <a:spcPts val="300"/>
              </a:spcBef>
              <a:spcAft>
                <a:spcPts val="0"/>
              </a:spcAft>
              <a:buClr>
                <a:schemeClr val="dk1"/>
              </a:buClr>
              <a:buSzPts val="1100"/>
              <a:buFont typeface="Arial" panose="020B0604020202020204" pitchFamily="34" charset="0"/>
              <a:buChar char="•"/>
            </a:pPr>
            <a:r>
              <a:rPr lang="en" sz="2800" i="0">
                <a:solidFill>
                  <a:schemeClr val="dk1"/>
                </a:solidFill>
              </a:rPr>
              <a:t>Use a checklist type of form that gathers the following information</a:t>
            </a:r>
            <a:endParaRPr lang="en-US" sz="1200">
              <a:solidFill>
                <a:schemeClr val="dk1"/>
              </a:solidFill>
              <a:latin typeface="Calibri"/>
              <a:ea typeface="Calibri"/>
              <a:cs typeface="Calibri"/>
              <a:sym typeface="Calibri"/>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 sz="2800" i="0">
                <a:solidFill>
                  <a:schemeClr val="dk1"/>
                </a:solidFill>
              </a:rPr>
              <a:t>Identifying information specific to </a:t>
            </a:r>
            <a:r>
              <a:rPr lang="en" sz="2800" b="0" i="0">
                <a:solidFill>
                  <a:schemeClr val="dk1"/>
                </a:solidFill>
              </a:rPr>
              <a:t>the student (name, grade, referring teacher, date of request)</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 sz="2800" b="0" i="0">
                <a:solidFill>
                  <a:schemeClr val="dk1"/>
                </a:solidFill>
              </a:rPr>
              <a:t>Internalizing behaviors the teacher has witnessed (worry, fear, anxiety, depression, irritability, social withdrawal, somatic complaints, etc.)</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 sz="2800" b="0" i="0">
                <a:solidFill>
                  <a:schemeClr val="dk1"/>
                </a:solidFill>
              </a:rPr>
              <a:t>Externalizing behaviors (aggression</a:t>
            </a:r>
            <a:r>
              <a:rPr lang="en" sz="2800" i="0">
                <a:solidFill>
                  <a:schemeClr val="dk1"/>
                </a:solidFill>
              </a:rPr>
              <a:t>, intrusiveness, opposition, acting out, substance abuse, on-compliance, etc.)</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 sz="2800" i="0">
                <a:solidFill>
                  <a:schemeClr val="dk1"/>
                </a:solidFill>
              </a:rPr>
              <a:t>Strategies that have been tried and their impact</a:t>
            </a:r>
            <a:endParaRPr lang="en-US" sz="2800" i="0">
              <a:solidFill>
                <a:schemeClr val="dk1"/>
              </a:solidFill>
            </a:endParaRPr>
          </a:p>
          <a:p>
            <a:pPr marL="0" lvl="0" indent="0" algn="l" rtl="0">
              <a:lnSpc>
                <a:spcPct val="115000"/>
              </a:lnSpc>
              <a:spcBef>
                <a:spcPts val="0"/>
              </a:spcBef>
              <a:spcAft>
                <a:spcPts val="0"/>
              </a:spcAft>
              <a:buNone/>
            </a:pPr>
            <a:endParaRPr lang="en-US" sz="28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2800">
                <a:solidFill>
                  <a:schemeClr val="dk1"/>
                </a:solidFill>
              </a:rPr>
              <a:t>More complete and detailed information regarding recommendations for identifying students for Tier 2  behavioral support can be found by accessing the MO SW-PBS Tier 2 student identification process at </a:t>
            </a:r>
            <a:r>
              <a:rPr lang="en" sz="2800" u="sng">
                <a:solidFill>
                  <a:schemeClr val="dk1"/>
                </a:solidFill>
                <a:hlinkClick r:id="rId3">
                  <a:extLst>
                    <a:ext uri="{A12FA001-AC4F-418D-AE19-62706E023703}">
                      <ahyp:hlinkClr xmlns:ahyp="http://schemas.microsoft.com/office/drawing/2018/hyperlinkcolor" val="tx"/>
                    </a:ext>
                  </a:extLst>
                </a:hlinkClick>
              </a:rPr>
              <a:t>https://pbismissouri.org/courses/student-identification-process/</a:t>
            </a:r>
            <a:endParaRPr lang="en-US" sz="2800">
              <a:solidFill>
                <a:schemeClr val="dk1"/>
              </a:solidFill>
            </a:endParaRPr>
          </a:p>
          <a:p>
            <a:pPr marL="0" lvl="0" indent="0" algn="l" rtl="0">
              <a:spcBef>
                <a:spcPts val="0"/>
              </a:spcBef>
              <a:spcAft>
                <a:spcPts val="0"/>
              </a:spcAft>
              <a:buClr>
                <a:schemeClr val="dk1"/>
              </a:buClr>
              <a:buSzPts val="1100"/>
              <a:buFont typeface="Arial"/>
              <a:buNone/>
            </a:pPr>
            <a:endParaRPr lang="en-US" sz="2800">
              <a:solidFill>
                <a:schemeClr val="dk1"/>
              </a:solidFill>
            </a:endParaRPr>
          </a:p>
          <a:p>
            <a:pPr marL="0" lvl="0" indent="0" algn="l" rtl="0">
              <a:spcBef>
                <a:spcPts val="0"/>
              </a:spcBef>
              <a:spcAft>
                <a:spcPts val="0"/>
              </a:spcAft>
              <a:buClr>
                <a:schemeClr val="dk1"/>
              </a:buClr>
              <a:buSzPts val="1100"/>
              <a:buFont typeface="Arial"/>
              <a:buNone/>
            </a:pPr>
            <a:r>
              <a:rPr lang="en" sz="2800">
                <a:solidFill>
                  <a:schemeClr val="dk1"/>
                </a:solidFill>
              </a:rPr>
              <a:t>More information regarding Tier 3 can be found at </a:t>
            </a:r>
            <a:r>
              <a:rPr lang="en" sz="2800" u="sng">
                <a:solidFill>
                  <a:schemeClr val="dk1"/>
                </a:solidFill>
                <a:hlinkClick r:id="rId4">
                  <a:extLst>
                    <a:ext uri="{A12FA001-AC4F-418D-AE19-62706E023703}">
                      <ahyp:hlinkClr xmlns:ahyp="http://schemas.microsoft.com/office/drawing/2018/hyperlinkcolor" val="tx"/>
                    </a:ext>
                  </a:extLst>
                </a:hlinkClick>
              </a:rPr>
              <a:t>https://pbismissouri.org/tier-3-overview/</a:t>
            </a:r>
            <a:r>
              <a:rPr lang="en" sz="2800" u="none">
                <a:solidFill>
                  <a:schemeClr val="dk1"/>
                </a:solidFill>
              </a:rPr>
              <a:t> </a:t>
            </a:r>
            <a:r>
              <a:rPr lang="en" sz="2800">
                <a:solidFill>
                  <a:schemeClr val="dk1"/>
                </a:solidFill>
              </a:rPr>
              <a:t>and on identifying students for Tier 3 support at </a:t>
            </a:r>
            <a:r>
              <a:rPr lang="en" sz="2800" u="sng">
                <a:solidFill>
                  <a:schemeClr val="dk1"/>
                </a:solidFill>
                <a:hlinkClick r:id="rId5">
                  <a:extLst>
                    <a:ext uri="{A12FA001-AC4F-418D-AE19-62706E023703}">
                      <ahyp:hlinkClr xmlns:ahyp="http://schemas.microsoft.com/office/drawing/2018/hyperlinkcolor" val="tx"/>
                    </a:ext>
                  </a:extLst>
                </a:hlinkClick>
              </a:rPr>
              <a:t>https://pbismissouri.org/wp-content/uploads/2018/08/Tier-3-2018_Ch.-4.pdf</a:t>
            </a:r>
            <a:endParaRPr sz="2800">
              <a:solidFill>
                <a:schemeClr val="dk1"/>
              </a:solidFill>
            </a:endParaRPr>
          </a:p>
          <a:p>
            <a:pPr marL="0" lvl="0" indent="0" algn="l" rtl="0">
              <a:lnSpc>
                <a:spcPct val="100000"/>
              </a:lnSpc>
              <a:spcBef>
                <a:spcPts val="0"/>
              </a:spcBef>
              <a:spcAft>
                <a:spcPts val="0"/>
              </a:spcAft>
              <a:buNone/>
            </a:pPr>
            <a:endParaRPr sz="280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 sz="2800" b="1">
                <a:solidFill>
                  <a:schemeClr val="dk1"/>
                </a:solidFill>
              </a:rPr>
              <a:t>Reference</a:t>
            </a:r>
            <a:r>
              <a:rPr lang="en" sz="2800" i="0">
                <a:solidFill>
                  <a:schemeClr val="dk1"/>
                </a:solidFill>
              </a:rPr>
              <a:t> </a:t>
            </a:r>
          </a:p>
          <a:p>
            <a:pPr marL="171450" lvl="0" indent="-171450" algn="l" rtl="0">
              <a:lnSpc>
                <a:spcPct val="80000"/>
              </a:lnSpc>
              <a:spcBef>
                <a:spcPts val="300"/>
              </a:spcBef>
              <a:spcAft>
                <a:spcPts val="0"/>
              </a:spcAft>
              <a:buClr>
                <a:schemeClr val="dk1"/>
              </a:buClr>
              <a:buSzPts val="1100"/>
              <a:buFont typeface="Arial" panose="020B0604020202020204" pitchFamily="34" charset="0"/>
              <a:buChar char="•"/>
            </a:pPr>
            <a:r>
              <a:rPr lang="en-US"/>
              <a:t>Missouri School-Wide Positive Behavior Support. (n.d.). </a:t>
            </a:r>
            <a:r>
              <a:rPr lang="en-US" i="1"/>
              <a:t>Behavior support framework.</a:t>
            </a:r>
            <a:r>
              <a:rPr lang="en-US"/>
              <a:t> Retrieved September 3, 2025, from https://pbismissouri.org/</a:t>
            </a:r>
          </a:p>
          <a:p>
            <a:pPr marL="0" lvl="0" indent="0" algn="l" rtl="0">
              <a:lnSpc>
                <a:spcPct val="100000"/>
              </a:lnSpc>
              <a:spcBef>
                <a:spcPts val="0"/>
              </a:spcBef>
              <a:spcAft>
                <a:spcPts val="0"/>
              </a:spcAft>
              <a:buNone/>
            </a:pPr>
            <a:endParaRPr sz="2800">
              <a:solidFill>
                <a:schemeClr val="dk1"/>
              </a:solidFill>
            </a:endParaRPr>
          </a:p>
        </p:txBody>
      </p:sp>
    </p:spTree>
    <p:extLst>
      <p:ext uri="{BB962C8B-B14F-4D97-AF65-F5344CB8AC3E}">
        <p14:creationId xmlns:p14="http://schemas.microsoft.com/office/powerpoint/2010/main" val="21422401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81768-71B1-D206-02D2-B6AF61697B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5BCDDC-C908-A10B-7677-5B5054C427F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DA001FD-BF20-4BC3-7880-C5A61BEDB82B}"/>
              </a:ext>
            </a:extLst>
          </p:cNvPr>
          <p:cNvSpPr>
            <a:spLocks noGrp="1"/>
          </p:cNvSpPr>
          <p:nvPr>
            <p:ph type="body" idx="1"/>
          </p:nvPr>
        </p:nvSpPr>
        <p:spPr/>
        <p:txBody>
          <a:bodyPr/>
          <a:lstStyle/>
          <a:p>
            <a:pPr marL="0" indent="0">
              <a:buNone/>
            </a:pPr>
            <a:endParaRPr lang="en-US"/>
          </a:p>
        </p:txBody>
      </p:sp>
    </p:spTree>
    <p:extLst>
      <p:ext uri="{BB962C8B-B14F-4D97-AF65-F5344CB8AC3E}">
        <p14:creationId xmlns:p14="http://schemas.microsoft.com/office/powerpoint/2010/main" val="37429864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4C6B4-CEFB-4DB5-1BA2-8CEDECEAB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C6738E-1C19-1918-CF80-54CBE8470D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92F361-CBB9-F3F1-4018-9362623011F2}"/>
              </a:ext>
            </a:extLst>
          </p:cNvPr>
          <p:cNvSpPr>
            <a:spLocks noGrp="1"/>
          </p:cNvSpPr>
          <p:nvPr>
            <p:ph type="body" idx="1"/>
          </p:nvPr>
        </p:nvSpPr>
        <p:spPr/>
        <p:txBody>
          <a:bodyPr/>
          <a:lstStyle/>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0" u="none" strike="noStrike">
                <a:solidFill>
                  <a:srgbClr val="000000"/>
                </a:solidFill>
                <a:effectLst/>
              </a:rPr>
              <a:t>Literacy and behavior universal screening tools provide benchmarks that show us how students are performing compared to a standard. </a:t>
            </a:r>
            <a:r>
              <a:rPr lang="en-US" sz="2800"/>
              <a:t>Each screening tool provides benchmarks or cut scores indicating expected performance levels based on grade level and time of year. These data group students into at least three categories: </a:t>
            </a:r>
            <a:endParaRPr lang="en-US" sz="1200">
              <a:solidFill>
                <a:schemeClr val="dk1"/>
              </a:solidFill>
              <a:latin typeface="Calibri"/>
              <a:ea typeface="Calibri"/>
              <a:cs typeface="Calibri"/>
              <a:sym typeface="Calibri"/>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At or above benchmark, on track for grade-level development (Tier 1)</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Below benchmark, at-risk for future difficulties (Tier 2)</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Well below benchmark, significantly at-risk and likely in need of intensive intervention (Tier 3)</a:t>
            </a:r>
            <a:endParaRPr lang="en-US"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Literacy. Benchmarks based on state scores in the context of universal screening means that a student's performance on a screening assessment is compared to a standard set by the state's academic expectations, essentially indicating whether they are performing at or below the expected level for their grade based on the state's achievement goals. This information allows educators to see how a student is doing relative to their peers within the state on key academic skills.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0" u="none" strike="noStrike">
                <a:solidFill>
                  <a:srgbClr val="000000"/>
                </a:solidFill>
                <a:effectLst/>
              </a:rPr>
              <a:t>Literacy universal screening tools often have multiple standards that can be used. When running reports, you will want to select the reports that are based on state scores, </a:t>
            </a:r>
            <a:r>
              <a:rPr lang="en-US" sz="2800"/>
              <a:t>meaning that a student's performance is compared to the standard set by the state's academic expectations, allowing educators to see how a student is doing relative to their peers within the state on key academic skills. </a:t>
            </a:r>
            <a:endParaRPr lang="en-US" sz="2800" b="0" i="0" u="none" strike="noStrike">
              <a:solidFill>
                <a:schemeClr val="tx1"/>
              </a:solidFill>
              <a:effectLst/>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0" u="none" strike="noStrike">
                <a:solidFill>
                  <a:schemeClr val="tx1"/>
                </a:solidFill>
                <a:effectLst/>
              </a:rPr>
              <a:t>Behavior. </a:t>
            </a:r>
            <a:r>
              <a:rPr lang="en-US" sz="2800" b="0" i="0" u="none" strike="noStrike">
                <a:solidFill>
                  <a:srgbClr val="000000"/>
                </a:solidFill>
                <a:effectLst/>
              </a:rPr>
              <a:t>Behavior criteria measures often use cut scores to identify students who may be in need of intervention. For example, a student who has received 5 Office Discipline Referrals in a quarter indicates a student most likely in need of Tier 3 interventions.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2800"/>
          </a:p>
          <a:p>
            <a:pPr marL="158750" lvl="0" indent="0">
              <a:buNone/>
            </a:pPr>
            <a:endParaRPr lang="en-US" b="0" i="0" u="none" strike="noStrike">
              <a:solidFill>
                <a:srgbClr val="000000"/>
              </a:solidFill>
              <a:effectLst/>
            </a:endParaRPr>
          </a:p>
          <a:p>
            <a:pPr marL="158750" indent="0">
              <a:buNone/>
            </a:pPr>
            <a:endParaRPr lang="en-US" b="1">
              <a:effectLst/>
            </a:endParaRPr>
          </a:p>
          <a:p>
            <a:endParaRPr lang="en-US" b="1"/>
          </a:p>
        </p:txBody>
      </p:sp>
    </p:spTree>
    <p:extLst>
      <p:ext uri="{BB962C8B-B14F-4D97-AF65-F5344CB8AC3E}">
        <p14:creationId xmlns:p14="http://schemas.microsoft.com/office/powerpoint/2010/main" val="21045961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B0E95-7A09-32BA-1938-F0CA65C9B0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313E16-C549-C91C-1C78-D70E92AB0A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598895-C415-E865-DB88-337A7CE3242A}"/>
              </a:ext>
            </a:extLst>
          </p:cNvPr>
          <p:cNvSpPr>
            <a:spLocks noGrp="1"/>
          </p:cNvSpPr>
          <p:nvPr>
            <p:ph type="body" idx="1"/>
          </p:nvPr>
        </p:nvSpPr>
        <p:spPr/>
        <p:txBody>
          <a:bodyPr/>
          <a:lstStyle/>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This is an example of what a data summary might look like for a K-8 building for literacy or behavior.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The columns labeled Tier 1, 2 and 3 indicate the number of students per grade level that fell into that tier. When compared fall to spring or year to year it helps a building see progress as they refine their practices to support students. </a:t>
            </a:r>
          </a:p>
        </p:txBody>
      </p:sp>
    </p:spTree>
    <p:extLst>
      <p:ext uri="{BB962C8B-B14F-4D97-AF65-F5344CB8AC3E}">
        <p14:creationId xmlns:p14="http://schemas.microsoft.com/office/powerpoint/2010/main" val="39803488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This is an example of what a literacy data chart might look like for a K-8 building. Behavior data could be charted similarly. The chart indicates the number of students per grade level. When comparing different times of the year or year-to-year, it helps the building see progress as they refine their practices to support students. </a:t>
            </a:r>
          </a:p>
          <a:p>
            <a:endParaRPr lang="en-US"/>
          </a:p>
        </p:txBody>
      </p:sp>
    </p:spTree>
    <p:extLst>
      <p:ext uri="{BB962C8B-B14F-4D97-AF65-F5344CB8AC3E}">
        <p14:creationId xmlns:p14="http://schemas.microsoft.com/office/powerpoint/2010/main" val="87278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8fef22f821_2_169: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8fef22f821_2_169:notes"/>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800" b="1">
                <a:solidFill>
                  <a:schemeClr val="dk1"/>
                </a:solidFill>
                <a:latin typeface="+mn-lt"/>
                <a:ea typeface="Calibri"/>
                <a:cs typeface="Calibri"/>
                <a:sym typeface="Calibri"/>
              </a:rPr>
              <a:t>Notes</a:t>
            </a:r>
          </a:p>
          <a:p>
            <a:pPr marL="0" lvl="0" indent="0" algn="l" rtl="0">
              <a:lnSpc>
                <a:spcPct val="115000"/>
              </a:lnSpc>
              <a:spcBef>
                <a:spcPts val="0"/>
              </a:spcBef>
              <a:spcAft>
                <a:spcPts val="0"/>
              </a:spcAft>
              <a:buClr>
                <a:schemeClr val="dk1"/>
              </a:buClr>
              <a:buSzPts val="1100"/>
              <a:buFont typeface="Arial"/>
              <a:buNone/>
            </a:pPr>
            <a:r>
              <a:rPr lang="en" sz="2800" b="0">
                <a:solidFill>
                  <a:schemeClr val="dk1"/>
                </a:solidFill>
                <a:latin typeface="+mn-lt"/>
                <a:ea typeface="Calibri"/>
                <a:cs typeface="Calibri"/>
                <a:sym typeface="Calibri"/>
              </a:rPr>
              <a:t>This slide is for consultants providing virtual training.</a:t>
            </a:r>
            <a:endParaRPr sz="2800" b="0">
              <a:solidFill>
                <a:schemeClr val="dk1"/>
              </a:solidFill>
              <a:latin typeface="+mn-lt"/>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78A14-D5FA-BDC6-FC53-F8DC46156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DFBA36-11A7-B818-D920-5283BE66001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9FA548D-DD31-D748-2437-83E2CC18C82F}"/>
              </a:ext>
            </a:extLst>
          </p:cNvPr>
          <p:cNvSpPr>
            <a:spLocks noGrp="1"/>
          </p:cNvSpPr>
          <p:nvPr>
            <p:ph type="body" idx="1"/>
          </p:nvPr>
        </p:nvSpPr>
        <p:spPr/>
        <p:txBody>
          <a:bodyPr/>
          <a:lstStyle/>
          <a:p>
            <a:pPr marL="0" indent="0">
              <a:buNone/>
            </a:pPr>
            <a:endParaRPr lang="en-US"/>
          </a:p>
        </p:txBody>
      </p:sp>
    </p:spTree>
    <p:extLst>
      <p:ext uri="{BB962C8B-B14F-4D97-AF65-F5344CB8AC3E}">
        <p14:creationId xmlns:p14="http://schemas.microsoft.com/office/powerpoint/2010/main" val="28058259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solidFill>
                  <a:srgbClr val="333333"/>
                </a:solidFill>
              </a:rPr>
              <a:t>Serviceable base rates can be used to determine the number of students at risk who can be adequately served given the available resources of the school/classroom. For more detailed information on this topic, please refer to the references listed. The link to download the MO-PBIS Base Rate Calculator for Behavior document is </a:t>
            </a:r>
            <a:r>
              <a:rPr lang="en-US" sz="1200" u="sng" kern="1200">
                <a:solidFill>
                  <a:schemeClr val="tx1"/>
                </a:solidFill>
                <a:effectLst/>
                <a:latin typeface="+mn-lt"/>
                <a:ea typeface="+mn-ea"/>
                <a:cs typeface="+mn-cs"/>
                <a:hlinkClick r:id="rId3"/>
              </a:rPr>
              <a:t>https://pbismissouri.org/wp-content/uploads/2025/08/Base-Rate-Calculator.xlsx</a:t>
            </a:r>
            <a:r>
              <a:rPr lang="en-US" sz="2800" b="0">
                <a:solidFill>
                  <a:srgbClr val="333333"/>
                </a:solidFill>
              </a:rPr>
              <a: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solidFill>
                  <a:srgbClr val="333333"/>
                </a:solidFill>
              </a:rPr>
              <a:t>The district needs to determine what capacity the building has to provide interventions for students needing Tiers 2 and 3 support.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solidFill>
                  <a:srgbClr val="333333"/>
                </a:solidFill>
              </a:rPr>
              <a:t>A  common concern around screening students includes a lack of sufficient resources (time, staff, funds) available to meet the needs of students efficiently and effectively. </a:t>
            </a:r>
            <a:r>
              <a:rPr kumimoji="0" lang="en-US" sz="2800" b="0" i="0" u="none" strike="noStrike" kern="0" cap="none" spc="0" normalizeH="0" baseline="0" noProof="0">
                <a:ln>
                  <a:noFill/>
                </a:ln>
                <a:solidFill>
                  <a:srgbClr val="000000"/>
                </a:solidFill>
                <a:effectLst/>
                <a:uLnTx/>
                <a:uFillTx/>
                <a:latin typeface="Arial"/>
                <a:cs typeface="Arial"/>
                <a:sym typeface="Arial"/>
              </a:rPr>
              <a:t>DCI-MTSS is a framework that emphasizes a data-driven, systematic approach to implementing tiered interventions.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kumimoji="0" lang="en-US" sz="2800" b="0" i="0" u="none" strike="noStrike" kern="0" cap="none" spc="0" normalizeH="0" baseline="0" noProof="0">
                <a:ln>
                  <a:noFill/>
                </a:ln>
                <a:solidFill>
                  <a:srgbClr val="000000"/>
                </a:solidFill>
                <a:effectLst/>
                <a:uLnTx/>
                <a:uFillTx/>
                <a:latin typeface="Arial"/>
                <a:cs typeface="Arial"/>
                <a:sym typeface="Arial"/>
              </a:rPr>
              <a:t>While the goal is to establish a strong Tier 1 that meets the needs of most students (around 80%), Tiers 2 and 3 interventions are not necessarily delayed until that benchmark is strictly met. For academics and/or behavior, students may be moved to Tiers 2 or 3 when their needs cannot be met by differentiated core instruction alone as illustrated by the data.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kumimoji="0" lang="en-US" sz="2800" b="0" i="0" u="none" strike="noStrike" kern="0" cap="none" spc="0" normalizeH="0" baseline="0" noProof="0">
                <a:ln>
                  <a:noFill/>
                </a:ln>
                <a:solidFill>
                  <a:srgbClr val="000000"/>
                </a:solidFill>
                <a:effectLst/>
                <a:uLnTx/>
                <a:uFillTx/>
                <a:latin typeface="Arial"/>
                <a:cs typeface="Arial"/>
                <a:sym typeface="Arial"/>
              </a:rPr>
              <a:t>Serviceable-base rates and decision rules can be used to provide Tiers 2 and 3 supports while also focusing on improving Tier 1. </a:t>
            </a:r>
            <a:endParaRPr lang="en-US" sz="2800">
              <a:solidFill>
                <a:srgbClr val="333333"/>
              </a:solidFill>
            </a:endParaRPr>
          </a:p>
          <a:p>
            <a:pPr marL="0" lvl="0" indent="0" algn="l" rtl="0">
              <a:lnSpc>
                <a:spcPct val="115000"/>
              </a:lnSpc>
              <a:spcBef>
                <a:spcPts val="0"/>
              </a:spcBef>
              <a:spcAft>
                <a:spcPts val="0"/>
              </a:spcAft>
              <a:buNone/>
            </a:pPr>
            <a:endParaRPr lang="en-US" sz="2800">
              <a:solidFill>
                <a:srgbClr val="333333"/>
              </a:solidFill>
            </a:endParaRPr>
          </a:p>
          <a:p>
            <a:pPr marL="0" lvl="0" indent="0" algn="l" rtl="0">
              <a:lnSpc>
                <a:spcPct val="115000"/>
              </a:lnSpc>
              <a:spcBef>
                <a:spcPts val="0"/>
              </a:spcBef>
              <a:spcAft>
                <a:spcPts val="0"/>
              </a:spcAft>
              <a:buNone/>
            </a:pPr>
            <a:r>
              <a:rPr lang="en-US" sz="2800" b="1">
                <a:solidFill>
                  <a:schemeClr val="dk1"/>
                </a:solidFill>
              </a:rPr>
              <a:t>References</a:t>
            </a:r>
            <a:endParaRPr lang="en-US"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t>Kilgus, S., &amp; Eklund, K. (2016). Consideration of base rates within universal screening for behavioral and emotional risk: A novel procedural framework. </a:t>
            </a:r>
            <a:r>
              <a:rPr lang="en-US" i="1"/>
              <a:t>School Psychology Forum: Research in Practice, 10</a:t>
            </a:r>
            <a:r>
              <a:rPr lang="en-US"/>
              <a:t>(1), 120–130. https://www.researchgate.net/publication/299437499</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ea typeface="Calibri"/>
                <a:cs typeface="Calibri"/>
              </a:rPr>
              <a:t>Missouri School-Wide Positive Behavior Support. (n.d.). </a:t>
            </a:r>
            <a:r>
              <a:rPr lang="en-US" i="1"/>
              <a:t>Base rate calculator for behavior. </a:t>
            </a:r>
            <a:r>
              <a:rPr lang="en-US"/>
              <a:t>Retrieved September 5, 2025, from </a:t>
            </a:r>
            <a:r>
              <a:rPr lang="en-US" u="sng">
                <a:hlinkClick r:id="rId3"/>
              </a:rPr>
              <a:t>https://pbismissouri.org/wp-content/uploads/2025/08/Base-Rate-Calculator.xlsx</a:t>
            </a:r>
            <a:endParaRPr lang="en-US"/>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t>Wisconsin Department of Public Instruction. (2018). </a:t>
            </a:r>
            <a:r>
              <a:rPr lang="en-US" i="1"/>
              <a:t>Mental health screening resource guide</a:t>
            </a:r>
            <a:r>
              <a:rPr lang="en-US"/>
              <a:t>. </a:t>
            </a:r>
            <a:r>
              <a:rPr lang="en-US">
                <a:hlinkClick r:id="rId4">
                  <a:extLst>
                    <a:ext uri="{A12FA001-AC4F-418D-AE19-62706E023703}">
                      <ahyp:hlinkClr xmlns:ahyp="http://schemas.microsoft.com/office/drawing/2018/hyperlinkcolor" val="tx"/>
                    </a:ext>
                  </a:extLst>
                </a:hlinkClick>
              </a:rPr>
              <a:t>https://dpi.wi.gov/sites/default/files/imce/sspw/pdf/mental_health_screening_guide_web.pdf</a:t>
            </a:r>
          </a:p>
          <a:p>
            <a:pPr marL="0" lvl="0" indent="0" algn="l" rtl="0">
              <a:lnSpc>
                <a:spcPct val="115000"/>
              </a:lnSpc>
              <a:spcBef>
                <a:spcPts val="0"/>
              </a:spcBef>
              <a:spcAft>
                <a:spcPts val="0"/>
              </a:spcAft>
              <a:buFontTx/>
              <a:buNone/>
            </a:pPr>
            <a:endParaRPr lang="en-US" sz="2800">
              <a:solidFill>
                <a:schemeClr val="dk1"/>
              </a:solidFill>
            </a:endParaRPr>
          </a:p>
        </p:txBody>
      </p:sp>
    </p:spTree>
    <p:extLst>
      <p:ext uri="{BB962C8B-B14F-4D97-AF65-F5344CB8AC3E}">
        <p14:creationId xmlns:p14="http://schemas.microsoft.com/office/powerpoint/2010/main" val="31756902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29040eab96d_3_3286:notes"/>
          <p:cNvSpPr>
            <a:spLocks noGrp="1" noRot="1" noChangeAspect="1"/>
          </p:cNvSpPr>
          <p:nvPr>
            <p:ph type="sldImg" idx="2"/>
          </p:nvPr>
        </p:nvSpPr>
        <p:spPr>
          <a:xfrm>
            <a:off x="539750" y="677863"/>
            <a:ext cx="6024563"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29040eab96d_3_3286:notes"/>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Districts calculate their capacity to provide Tier 2 and Tier 3 supports by considering the following types of factors:</a:t>
            </a:r>
            <a:endParaRPr lang="en-US" sz="1200">
              <a:solidFill>
                <a:schemeClr val="dk1"/>
              </a:solidFill>
              <a:latin typeface="Calibri"/>
              <a:ea typeface="Calibri"/>
              <a:cs typeface="Calibri"/>
              <a:sym typeface="Calibri"/>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Number of staff and support specialists available to implement the content support</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Number of students that staff can each effectively support</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Amount of time teachers and support specialists have available</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Resources available to acquire additional support materials or staff</a:t>
            </a:r>
            <a:endParaRPr lang="en-US"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 sz="2800">
                <a:solidFill>
                  <a:srgbClr val="595959"/>
                </a:solidFill>
              </a:rPr>
              <a:t>In addition to using serviceable base rates to determine the number of students that can be adequately supported with Tiers 2 and 3 supports, these rates can also be used to encourage teams to look more closely at data to see where universal supports should be scaled up. It is important for systems to be flexible enough to support individual students while addressing universal supports and interventions as well.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By considering these factors, schools can set a base rate that reflects their capacity to provide effective interventions.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MO-PBIS</a:t>
            </a:r>
            <a:r>
              <a:rPr lang="en-US" sz="2800">
                <a:solidFill>
                  <a:srgbClr val="595959"/>
                </a:solidFill>
              </a:rPr>
              <a:t> has created an excel spreadsheet that can be used to calculate a school’s or district’s projected capacity to serve students at all three tiers that can be found at </a:t>
            </a:r>
            <a:r>
              <a:rPr lang="en-US" sz="2800" u="sng">
                <a:hlinkClick r:id="rId3"/>
              </a:rPr>
              <a:t>https://pbismissouri.org/wp-content/uploads/2025/08/Base-Rate-Calculator.xlsx</a:t>
            </a:r>
            <a:endParaRPr sz="2800">
              <a:solidFill>
                <a:srgbClr val="595959"/>
              </a:solidFill>
            </a:endParaRPr>
          </a:p>
          <a:p>
            <a:pPr marL="0" lvl="0" indent="0" algn="l" rtl="0">
              <a:spcBef>
                <a:spcPts val="1200"/>
              </a:spcBef>
              <a:spcAft>
                <a:spcPts val="0"/>
              </a:spcAft>
              <a:buNone/>
            </a:pPr>
            <a:endParaRPr lang="en" sz="2800" b="1">
              <a:solidFill>
                <a:srgbClr val="595959"/>
              </a:solidFill>
            </a:endParaRPr>
          </a:p>
          <a:p>
            <a:pPr marL="0" lvl="0" indent="0" algn="l">
              <a:lnSpc>
                <a:spcPct val="114999"/>
              </a:lnSpc>
              <a:spcBef>
                <a:spcPts val="0"/>
              </a:spcBef>
              <a:spcAft>
                <a:spcPts val="0"/>
              </a:spcAft>
              <a:buNone/>
            </a:pPr>
            <a:r>
              <a:rPr lang="en-US" b="1">
                <a:solidFill>
                  <a:schemeClr val="dk1"/>
                </a:solidFill>
              </a:rPr>
              <a:t>References</a:t>
            </a:r>
            <a:endParaRPr lang="en-US" sz="12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t>Kilgus, S., &amp; Eklund, K. (2016). Consideration of base rates within universal screening for behavioral and emotional risk: A novel procedural framework. </a:t>
            </a:r>
            <a:r>
              <a:rPr lang="en-US" i="1"/>
              <a:t>School Psychology Forum: Research in Practice, 10</a:t>
            </a:r>
            <a:r>
              <a:rPr lang="en-US"/>
              <a:t>(1), 120–130. https://www.researchgate.net/publication/299437499</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t>Wisconsin Department of Public Instruction. (2018). </a:t>
            </a:r>
            <a:r>
              <a:rPr lang="en-US" i="1"/>
              <a:t>Mental health screening resource guide</a:t>
            </a:r>
            <a:r>
              <a:rPr lang="en-US"/>
              <a:t>. </a:t>
            </a:r>
            <a:r>
              <a:rPr lang="en-US">
                <a:hlinkClick r:id="rId4">
                  <a:extLst>
                    <a:ext uri="{A12FA001-AC4F-418D-AE19-62706E023703}">
                      <ahyp:hlinkClr xmlns:ahyp="http://schemas.microsoft.com/office/drawing/2018/hyperlinkcolor" val="tx"/>
                    </a:ext>
                  </a:extLst>
                </a:hlinkClick>
              </a:rPr>
              <a:t>https://dpi.wi.gov/sites/default/files/imce/sspw/pdf/mental_health_screening_guide_web.pdf</a:t>
            </a:r>
            <a:endParaRPr lang="en-US"/>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200">
                <a:latin typeface="Calibri"/>
                <a:ea typeface="Calibri"/>
                <a:cs typeface="Calibri"/>
              </a:rPr>
              <a:t>Missouri School-Wide Positive Behavior Support. (n.d.). </a:t>
            </a:r>
            <a:r>
              <a:rPr lang="en-US" sz="1200" i="1">
                <a:latin typeface="Calibri"/>
                <a:ea typeface="Calibri"/>
                <a:cs typeface="Calibri"/>
              </a:rPr>
              <a:t>Base rate calculator for behavior. </a:t>
            </a:r>
            <a:r>
              <a:rPr lang="en-US" sz="1200">
                <a:latin typeface="Calibri"/>
                <a:ea typeface="Calibri"/>
                <a:cs typeface="Calibri"/>
              </a:rPr>
              <a:t>Retrieved September 5, 2025, from https://pbismissouri.org/wp-content/uploads/2025/08/Base-Rate-Calculator.xlsx</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a:p>
          <a:p>
            <a:pPr marL="0" lvl="0" indent="0" algn="l">
              <a:lnSpc>
                <a:spcPct val="114999"/>
              </a:lnSpc>
              <a:spcBef>
                <a:spcPts val="0"/>
              </a:spcBef>
              <a:spcAft>
                <a:spcPts val="0"/>
              </a:spcAft>
              <a:buNone/>
            </a:pPr>
            <a:endParaRPr lang="en-US">
              <a:solidFill>
                <a:srgbClr val="444444"/>
              </a:solidFill>
            </a:endParaRPr>
          </a:p>
          <a:p>
            <a:pPr marL="0" lvl="0" indent="0" algn="l">
              <a:lnSpc>
                <a:spcPct val="114999"/>
              </a:lnSpc>
              <a:spcBef>
                <a:spcPts val="0"/>
              </a:spcBef>
              <a:spcAft>
                <a:spcPts val="0"/>
              </a:spcAft>
              <a:buSzPts val="1100"/>
              <a:buFont typeface="Arial"/>
              <a:buNone/>
            </a:pPr>
            <a:endParaRPr lang="en" sz="28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8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8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29040eab96d_3_3342:notes"/>
          <p:cNvSpPr>
            <a:spLocks noGrp="1" noRot="1" noChangeAspect="1"/>
          </p:cNvSpPr>
          <p:nvPr>
            <p:ph type="sldImg" idx="2"/>
          </p:nvPr>
        </p:nvSpPr>
        <p:spPr>
          <a:xfrm>
            <a:off x="539750" y="677863"/>
            <a:ext cx="6024563"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29040eab96d_3_3342:notes"/>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 sz="2800">
                <a:solidFill>
                  <a:schemeClr val="dk1"/>
                </a:solidFill>
              </a:rPr>
              <a:t>This example illustrates that after careful examination and data analysis of the considerations listed on the previous slide, the school and classroom-level serviceable base rates should be set at 15%, therefore, Tier 2 behavior interventions could effectively be provided to 45-50 students or 15% of the student population.  </a:t>
            </a:r>
            <a:endParaRPr sz="2800">
              <a:solidFill>
                <a:schemeClr val="dk1"/>
              </a:solidFill>
            </a:endParaRPr>
          </a:p>
          <a:p>
            <a:pPr marL="0" lvl="0" indent="0" algn="l" rtl="0">
              <a:lnSpc>
                <a:spcPct val="95800"/>
              </a:lnSpc>
              <a:spcBef>
                <a:spcPts val="0"/>
              </a:spcBef>
              <a:spcAft>
                <a:spcPts val="0"/>
              </a:spcAft>
              <a:buNone/>
            </a:pPr>
            <a:endParaRPr sz="2800">
              <a:solidFill>
                <a:schemeClr val="dk1"/>
              </a:solidFill>
            </a:endParaRPr>
          </a:p>
          <a:p>
            <a:pPr marL="0" lvl="0" indent="0" algn="l" rtl="0">
              <a:lnSpc>
                <a:spcPct val="95800"/>
              </a:lnSpc>
              <a:spcBef>
                <a:spcPts val="0"/>
              </a:spcBef>
              <a:spcAft>
                <a:spcPts val="0"/>
              </a:spcAft>
              <a:buClr>
                <a:schemeClr val="dk1"/>
              </a:buClr>
              <a:buSzPts val="1100"/>
              <a:buFont typeface="Arial"/>
              <a:buNone/>
            </a:pPr>
            <a:r>
              <a:rPr lang="en" sz="2800" b="1">
                <a:solidFill>
                  <a:schemeClr val="dk1"/>
                </a:solidFill>
              </a:rPr>
              <a:t>Reference</a:t>
            </a:r>
            <a:endParaRPr lang="en-US"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t>Kilgus, S., &amp; Eklund, K. (2016). Consideration of base rates within universal screening for behavioral and emotional risk: A novel procedural framework. </a:t>
            </a:r>
            <a:r>
              <a:rPr lang="en-US" i="1"/>
              <a:t>School Psychology Forum: Research in Practice, 10</a:t>
            </a:r>
            <a:r>
              <a:rPr lang="en-US"/>
              <a:t>(1), 120–130. </a:t>
            </a:r>
            <a:r>
              <a:rPr lang="en-US">
                <a:hlinkClick r:id="rId3">
                  <a:extLst>
                    <a:ext uri="{A12FA001-AC4F-418D-AE19-62706E023703}">
                      <ahyp:hlinkClr xmlns:ahyp="http://schemas.microsoft.com/office/drawing/2018/hyperlinkcolor" val="tx"/>
                    </a:ext>
                  </a:extLst>
                </a:hlinkClick>
              </a:rPr>
              <a:t>https://www.researchgate.net/publication/299437499</a:t>
            </a:r>
            <a:endParaRPr lang="en-US" sz="2800">
              <a:hlinkClick r:id="rId3">
                <a:extLst>
                  <a:ext uri="{A12FA001-AC4F-418D-AE19-62706E023703}">
                    <ahyp:hlinkClr xmlns:ahyp="http://schemas.microsoft.com/office/drawing/2018/hyperlinkcolor" val="tx"/>
                  </a:ext>
                </a:extLst>
              </a:hlinkClick>
            </a:endParaRPr>
          </a:p>
          <a:p>
            <a:pPr marL="0" lvl="0" indent="0" algn="l" rtl="0">
              <a:lnSpc>
                <a:spcPct val="95800"/>
              </a:lnSpc>
              <a:spcBef>
                <a:spcPts val="0"/>
              </a:spcBef>
              <a:spcAft>
                <a:spcPts val="0"/>
              </a:spcAft>
              <a:buNone/>
            </a:pPr>
            <a:endParaRPr sz="2800">
              <a:solidFill>
                <a:schemeClr val="dk1"/>
              </a:solidFill>
            </a:endParaRPr>
          </a:p>
          <a:p>
            <a:pPr marL="0" lvl="0" indent="0" algn="l" rtl="0">
              <a:lnSpc>
                <a:spcPct val="95800"/>
              </a:lnSpc>
              <a:spcBef>
                <a:spcPts val="0"/>
              </a:spcBef>
              <a:spcAft>
                <a:spcPts val="0"/>
              </a:spcAft>
              <a:buNone/>
            </a:pPr>
            <a:endParaRPr sz="2800">
              <a:solidFill>
                <a:schemeClr val="dk1"/>
              </a:solidFill>
            </a:endParaRPr>
          </a:p>
          <a:p>
            <a:pPr marL="0" lvl="0" indent="0" algn="l" rtl="0">
              <a:lnSpc>
                <a:spcPct val="95800"/>
              </a:lnSpc>
              <a:spcBef>
                <a:spcPts val="0"/>
              </a:spcBef>
              <a:spcAft>
                <a:spcPts val="0"/>
              </a:spcAft>
              <a:buNone/>
            </a:pPr>
            <a:endParaRPr sz="28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1050D-092A-6DBE-385E-0A98D2F4DF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3DCA46-C45C-DC47-A2C4-CF422172CEA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CF3124C-A9F4-5D1D-85F0-D3EB416C79EE}"/>
              </a:ext>
            </a:extLst>
          </p:cNvPr>
          <p:cNvSpPr>
            <a:spLocks noGrp="1"/>
          </p:cNvSpPr>
          <p:nvPr>
            <p:ph type="body" idx="1"/>
          </p:nvPr>
        </p:nvSpPr>
        <p:spPr/>
        <p:txBody>
          <a:bodyPr/>
          <a:lstStyle/>
          <a:p>
            <a:pPr marL="0" indent="0">
              <a:buNone/>
            </a:pPr>
            <a:endParaRPr lang="en-US"/>
          </a:p>
        </p:txBody>
      </p:sp>
    </p:spTree>
    <p:extLst>
      <p:ext uri="{BB962C8B-B14F-4D97-AF65-F5344CB8AC3E}">
        <p14:creationId xmlns:p14="http://schemas.microsoft.com/office/powerpoint/2010/main" val="35718323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DCI-MTSS will use the term decision rules to mean the guidelines or cut scores the team agrees to follow when making decisions about tiered instruction (e.g., what happens when a student’s cut scores are 25% below age expectations).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Criteria measures are the actual data points or student information used to follow the decision rules (e.g., universal screening scores, progress monitoring probes, benchmarks, ODRs, etc.).</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Decision rules are pre-determined, objective criteria that guide schools and districts in determining whether a student is eligible for Tier 2 or Tier 3 supports. These rules are based on assessment data, progress trends, cut scores, and teacher input.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Districts need decision rules even when they use a universal screener because a screener alone does not provide all the information necessary to make informed and consistent decisions about which students need additional supports.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Decision rules create a systematic framework for interpreting screening data and ensuring data-driven outcomes. They are essential because of the following benefits.</a:t>
            </a:r>
            <a:endParaRPr lang="en-US" sz="1200">
              <a:solidFill>
                <a:schemeClr val="dk1"/>
              </a:solidFill>
              <a:latin typeface="Calibri"/>
              <a:ea typeface="Calibri"/>
              <a:cs typeface="Calibri"/>
              <a:sym typeface="Calibri"/>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i="1"/>
              <a:t>Clarify and standardize decision making. </a:t>
            </a:r>
            <a:r>
              <a:rPr lang="en-US" sz="2800" b="0"/>
              <a:t>Without decision rules, interpreting results from universal screeners can be inconsistent and subjective, leading to variability in how students are identified for intervention. Decision rules provide clear, objective criteria (e.g., percentile thresholds, benchmark scores) to ensure that decisions are uniform across classrooms, buildings, and grade levels. </a:t>
            </a:r>
          </a:p>
          <a:p>
            <a:pPr marL="1085850" lvl="2"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Example: A district might decide that any student scoring below the 10</a:t>
            </a:r>
            <a:r>
              <a:rPr lang="en-US" sz="2800" b="0" baseline="30000"/>
              <a:t>th</a:t>
            </a:r>
            <a:r>
              <a:rPr lang="en-US" sz="2800" b="0"/>
              <a:t> percentile on a screener is automatically flagged for Tier 3 support, ensuring all teachers follow the same criteria.</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i="1"/>
              <a:t>Bridge the gap between screening data and instructional decisions. </a:t>
            </a:r>
            <a:r>
              <a:rPr lang="en-US" sz="2800" b="0"/>
              <a:t>A universal screener identifies which students are performing below benchmarks, but it doesn’t provide all the context needed to determine how to respond. Decision rules guide next steps, such as whether to conduct further diagnostic testing, initiate progress monitoring, or place the student directly into Tier 2 or Tier 3 interventions.</a:t>
            </a:r>
          </a:p>
          <a:p>
            <a:pPr marL="1085850" lvl="2"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Example: If a student scores below the 25</a:t>
            </a:r>
            <a:r>
              <a:rPr lang="en-US" sz="2800" b="0" baseline="30000"/>
              <a:t>th</a:t>
            </a:r>
            <a:r>
              <a:rPr lang="en-US" sz="2800" b="0"/>
              <a:t> percentile but shows steady growth, decision rules might recommend Tier 2 support with frequent progress monitoring rather than immediate Tier 3 placement.</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i="1"/>
              <a:t>Align with resource capacity. </a:t>
            </a:r>
            <a:r>
              <a:rPr lang="en-US" sz="2800" b="0"/>
              <a:t>Universal screeners often identify more students as at-risk than a building or district can realistically serve within Tier 2 or Tier 3 interventions. Decision rules help prioritize students based on severity of need and resource availability, ensuring that limited intervention resources are allocated effectively.</a:t>
            </a:r>
          </a:p>
          <a:p>
            <a:pPr marL="1085850" lvl="2"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Example: A district sets a serviceable base rate and uses decision rules to prioritize Tier 3 support for the students performing furthest below grade-level benchmarks.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i="1"/>
              <a:t>Incorporate progress monitoring and dynamic criteria. </a:t>
            </a:r>
            <a:r>
              <a:rPr lang="en-US" sz="2800" b="0"/>
              <a:t>Screening data is static, capturing a single moment in time. However, intervention needs should be dynamic, based on how students respond to instruction. Decision rules integrate progress monitoring results into the eligibility process, allowing for ongoing adjustments to a student’s intervention level.</a:t>
            </a:r>
          </a:p>
          <a:p>
            <a:pPr marL="1085850" lvl="2"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Example: A district’s rules might state that a student receiving Tier 2 support showing inadequate progress over six weeks is referred for Tier 3 interventions.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i="1"/>
              <a:t>Facilitate continuous improvement. </a:t>
            </a:r>
            <a:r>
              <a:rPr lang="en-US" sz="2800" b="0"/>
              <a:t>Decision rules help districts evaluate and refine their MTSS processes over time. By reviewing the outcomes of decisions made based on universal screener data and decision rules, districts can adjust thresholds or intervention protocols to improve effectiveness.</a:t>
            </a:r>
          </a:p>
          <a:p>
            <a:pPr marL="1085850" lvl="2"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Example: If too many students identified for Tier 2 fail to make progress, the district might lower the percentile threshold for Tier 3 eligibility.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While universal screeners provide valuable baseline data, decision rules ensure that the data is used effectively and consistently to support student success. They provide a structured pathway for identifying, prioritizing, and addressing student needs, helping districts align resources, and ensure informed decision making.</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lang="en-US" sz="2800" b="0"/>
          </a:p>
          <a:p>
            <a:pPr marL="0" lvl="0" indent="0" algn="l" rtl="0">
              <a:spcBef>
                <a:spcPts val="0"/>
              </a:spcBef>
              <a:spcAft>
                <a:spcPts val="0"/>
              </a:spcAft>
              <a:buNone/>
            </a:pPr>
            <a:r>
              <a:rPr lang="en-US" sz="2800" b="1"/>
              <a:t>References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t>Center on Multi-Tiered System of Supports. (n.d.). </a:t>
            </a:r>
            <a:r>
              <a:rPr lang="en-US" i="1"/>
              <a:t>Welcome to the MTSS center. </a:t>
            </a:r>
            <a:r>
              <a:rPr lang="en-US"/>
              <a:t>American Institutes for Research. Retrieved September 3, 2025, from https://mtss4success.org</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t>Florida Center for Reading Research. (n.d.). </a:t>
            </a:r>
            <a:r>
              <a:rPr lang="en-US" i="1"/>
              <a:t>Homepage. </a:t>
            </a:r>
            <a:r>
              <a:rPr lang="en-US"/>
              <a:t>Florida State University. Retrieved September 3, 2025, from https://fcrr.org</a:t>
            </a:r>
            <a:endParaRPr lang="en-US"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t>Glover, T. A., &amp; Albers, C. A. (2007). Considerations for evaluating universal screening assessments. </a:t>
            </a:r>
            <a:r>
              <a:rPr lang="en-US" i="1"/>
              <a:t>Journal of School Psychology, 45</a:t>
            </a:r>
            <a:r>
              <a:rPr lang="en-US"/>
              <a:t>(2), 117–135. https://doi.org/10.1016/j.jsp.2006.05.005</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t>National Center on Intensive Intervention. (n.d.). </a:t>
            </a:r>
            <a:r>
              <a:rPr lang="en-US" i="1"/>
              <a:t>Homepage. </a:t>
            </a:r>
            <a:r>
              <a:rPr lang="en-US"/>
              <a:t>American Institutes for Research. Retrieved September 3, 2025, from </a:t>
            </a:r>
            <a:r>
              <a:rPr lang="en-US">
                <a:hlinkClick r:id="rId3">
                  <a:extLst>
                    <a:ext uri="{A12FA001-AC4F-418D-AE19-62706E023703}">
                      <ahyp:hlinkClr xmlns:ahyp="http://schemas.microsoft.com/office/drawing/2018/hyperlinkcolor" val="tx"/>
                    </a:ext>
                  </a:extLst>
                </a:hlinkClick>
              </a:rPr>
              <a:t>https://intensiveintervention.org</a:t>
            </a:r>
          </a:p>
          <a:p>
            <a:endParaRPr lang="en-US"/>
          </a:p>
        </p:txBody>
      </p:sp>
    </p:spTree>
    <p:extLst>
      <p:ext uri="{BB962C8B-B14F-4D97-AF65-F5344CB8AC3E}">
        <p14:creationId xmlns:p14="http://schemas.microsoft.com/office/powerpoint/2010/main" val="3108156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By prioritizing, adapting, and planning for growth, schools can align their literacy and behavior interventions with their serviceable base rate while ensuring that all students receive the level of support they need to succeed.</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Below are details on the guidelines listed on the slide.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Prioritize students with the most severe deficits</a:t>
            </a:r>
            <a:endParaRPr lang="en-US" sz="1200" b="0" i="1">
              <a:solidFill>
                <a:schemeClr val="dk1"/>
              </a:solidFill>
              <a:latin typeface="Calibri"/>
              <a:ea typeface="Calibri"/>
              <a:cs typeface="Calibri"/>
              <a:sym typeface="Calibri"/>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Start by focusing Tier 2 and Tier 3 resources on students with the most significant skill deficits.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Use diagnostic data to determine which students are least likely to succeed in Tier 1 without additional supports.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Example: A school might prioritize students who struggle with basic phonics or decoding skills for Tier 3, as these deficits can impede progress in all other literacy areas.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Expand classroom-based interventions</a:t>
            </a:r>
            <a:endParaRPr lang="en-US" sz="1200" b="0" i="1">
              <a:solidFill>
                <a:schemeClr val="dk1"/>
              </a:solidFill>
              <a:latin typeface="Calibri"/>
              <a:ea typeface="Calibri"/>
              <a:cs typeface="Calibri"/>
              <a:sym typeface="Calibri"/>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For students near the Tier 1 benchmark, additional small-group or differentiated instruction within the general classroom can be a powerful tool.</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Train teachers to implement evidence-based practices like guided reading, repeated reading for fluency, or targeted comprehension strategies.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This approach keeps resources focused on the students with the most severe needs while still providing support for those close to proficiency.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Gradually increase capacity</a:t>
            </a:r>
            <a:endParaRPr lang="en-US" sz="1200" b="0" i="1">
              <a:solidFill>
                <a:schemeClr val="dk1"/>
              </a:solidFill>
              <a:latin typeface="Calibri"/>
              <a:ea typeface="Calibri"/>
              <a:cs typeface="Calibri"/>
              <a:sym typeface="Calibri"/>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Discuss how schools can build long-term capacity to serve more students.</a:t>
            </a:r>
          </a:p>
          <a:p>
            <a:pPr marL="1085850" lvl="2"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Train existing staff to deliver interventions or adjust schedules to prioritize intervention blocks can make a significant difference.</a:t>
            </a:r>
          </a:p>
          <a:p>
            <a:pPr marL="1085850" lvl="2"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Emphasize that securing additional funding or external partnerships may be necessary for sustainable growth.</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Refine decision rules</a:t>
            </a:r>
            <a:endParaRPr lang="en-US" sz="1200" b="0" i="1">
              <a:solidFill>
                <a:schemeClr val="dk1"/>
              </a:solidFill>
              <a:latin typeface="Calibri"/>
              <a:ea typeface="Calibri"/>
              <a:cs typeface="Calibri"/>
              <a:sym typeface="Calibri"/>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Decision rules are not set in stone - adjust thresholds or placement criteria to balance the number of students identified with the resources available.</a:t>
            </a:r>
          </a:p>
          <a:p>
            <a:pPr marL="1085850" lvl="2"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Example: Raising the Tier 2 threshold from the 25th percentile to the 20th percentile might reduce the number of students flagged, ensuring interventions remain effective and manageable.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By prioritizing, adapting, and planning for growth, schools can align their literacy and behavior interventions with their serviceable base rate while ensuring that all students receive the level of support they need to succeed.</a:t>
            </a:r>
          </a:p>
          <a:p>
            <a:pPr marL="158750" indent="0">
              <a:buNone/>
            </a:pPr>
            <a:endParaRPr lang="en-US"/>
          </a:p>
        </p:txBody>
      </p:sp>
    </p:spTree>
    <p:extLst>
      <p:ext uri="{BB962C8B-B14F-4D97-AF65-F5344CB8AC3E}">
        <p14:creationId xmlns:p14="http://schemas.microsoft.com/office/powerpoint/2010/main" val="37048515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Before districts work with their own data to consider decision rules, this slide is a reminder that if their tiers are inverted, they will also need to consider and work on Tier 1.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A well-functioning MTSS relies on strong Tier 1 instruction that supports the majority of students. If too many students are struggling and needing Tiers 2 or 3 interventions, it's often an indicator that Tier 1 core instruction is not meeting the needs of most students. This isn't about blaming teachers but about diagnosing the system.</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Strengthening Tier 1 ensures we address the root cause and reduces the need for interventions over time. Investing time and resources in improving Tier 1 instruction has a ripple effect. High-quality core instruction benefits every student and reduces the "traffic jam" of students needing additional supports.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Strengthening Tier 1 is a team effort and requires alignment between curriculum, teaching practices, and data use.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Strengthening Tier 1 is being proactive rather than reactive - shifting from addressing problems as they arise to preventing them in the first place.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Differentiation and Universal Design for Learning (UDL) are key approaches to strengthening Tier 1. </a:t>
            </a:r>
          </a:p>
        </p:txBody>
      </p:sp>
    </p:spTree>
    <p:extLst>
      <p:ext uri="{BB962C8B-B14F-4D97-AF65-F5344CB8AC3E}">
        <p14:creationId xmlns:p14="http://schemas.microsoft.com/office/powerpoint/2010/main" val="18416237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Review the examples on the slide, adding others from your experience.  </a:t>
            </a:r>
          </a:p>
        </p:txBody>
      </p:sp>
    </p:spTree>
    <p:extLst>
      <p:ext uri="{BB962C8B-B14F-4D97-AF65-F5344CB8AC3E}">
        <p14:creationId xmlns:p14="http://schemas.microsoft.com/office/powerpoint/2010/main" val="21150719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91D34-EF4A-E6B4-A759-1414256B8C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A264CC-C1D6-2D71-7AF2-0FA3BD7C01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52A033-01D9-DC72-A68E-54859A4D924A}"/>
              </a:ext>
            </a:extLst>
          </p:cNvPr>
          <p:cNvSpPr>
            <a:spLocks noGrp="1"/>
          </p:cNvSpPr>
          <p:nvPr>
            <p:ph type="body" idx="1"/>
          </p:nvPr>
        </p:nvSpPr>
        <p:spPr/>
        <p:txBody>
          <a:bodyPr/>
          <a:lstStyle/>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Review the examples on the slide, adding others from your experience.  </a:t>
            </a:r>
          </a:p>
        </p:txBody>
      </p:sp>
    </p:spTree>
    <p:extLst>
      <p:ext uri="{BB962C8B-B14F-4D97-AF65-F5344CB8AC3E}">
        <p14:creationId xmlns:p14="http://schemas.microsoft.com/office/powerpoint/2010/main" val="4277417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latin typeface="Calibri" panose="020F0502020204030204" pitchFamily="34" charset="0"/>
                <a:cs typeface="Calibri" panose="020F0502020204030204" pitchFamily="34" charset="0"/>
              </a:rPr>
              <a:t>Notes</a:t>
            </a:r>
            <a:endParaRPr>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a:buChar char="•"/>
            </a:pPr>
            <a:r>
              <a:rPr lang="en" b="0">
                <a:latin typeface="Calibri" panose="020F0502020204030204" pitchFamily="34" charset="0"/>
                <a:cs typeface="Calibri" panose="020F0502020204030204" pitchFamily="34" charset="0"/>
              </a:rPr>
              <a:t>Handouts listed are located in the handout </a:t>
            </a:r>
            <a:r>
              <a:rPr lang="en-US" b="0">
                <a:latin typeface="Calibri" panose="020F0502020204030204" pitchFamily="34" charset="0"/>
                <a:cs typeface="Calibri" panose="020F0502020204030204" pitchFamily="34" charset="0"/>
              </a:rPr>
              <a:t>folder.</a:t>
            </a:r>
            <a:endParaRPr>
              <a:latin typeface="Calibri" panose="020F0502020204030204" pitchFamily="34" charset="0"/>
              <a:cs typeface="Calibri" panose="020F0502020204030204" pitchFamily="34" charset="0"/>
            </a:endParaRPr>
          </a:p>
        </p:txBody>
      </p:sp>
      <p:sp>
        <p:nvSpPr>
          <p:cNvPr id="275" name="Google Shape;275;p5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2800" b="1"/>
              <a:t>Notes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2800" b="0"/>
              <a:t>Decision rules and base rates interact to accomplish the following.</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Prioritize students most in need. </a:t>
            </a:r>
            <a:r>
              <a:rPr lang="en-US" sz="2800"/>
              <a:t>Decision rules ensure that only students meeting specific criteria are flagged for intervention, aligning need with available resources.</a:t>
            </a:r>
            <a:endParaRPr lang="en-US" sz="1200" b="0" i="1">
              <a:solidFill>
                <a:schemeClr val="dk1"/>
              </a:solidFill>
              <a:latin typeface="Calibri"/>
              <a:ea typeface="Calibri"/>
              <a:cs typeface="Calibri"/>
              <a:sym typeface="Calibri"/>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Example: A school may use percentile cut-offs (e.g., 10</a:t>
            </a:r>
            <a:r>
              <a:rPr lang="en-US" sz="2800" baseline="30000"/>
              <a:t>th</a:t>
            </a:r>
            <a:r>
              <a:rPr lang="en-US" sz="2800"/>
              <a:t> percentile) to prioritize students for Tier 3 if the serviceable base rate limits Tier 3 interventions to a small number.</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Allocate resources effectively. </a:t>
            </a:r>
            <a:r>
              <a:rPr lang="en-US" sz="2800"/>
              <a:t>Base rates prevent over-identification of students for interventions that exceed the school's capacity.</a:t>
            </a:r>
            <a:endParaRPr lang="en-US" sz="1200" b="0" i="1">
              <a:solidFill>
                <a:schemeClr val="dk1"/>
              </a:solidFill>
              <a:latin typeface="Calibri"/>
              <a:ea typeface="Calibri"/>
              <a:cs typeface="Calibri"/>
              <a:sym typeface="Calibri"/>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Example: If 50 students score below the 10</a:t>
            </a:r>
            <a:r>
              <a:rPr lang="en-US" sz="2800" baseline="30000"/>
              <a:t>th</a:t>
            </a:r>
            <a:r>
              <a:rPr lang="en-US" sz="2800"/>
              <a:t> percentile but only 20 Tier 3 slots are available, the school may prioritize students showing the most significant gaps or lowest progress monitoring growth.</a:t>
            </a:r>
            <a:endParaRPr lang="en-US" sz="2800" b="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Ensure consistency and fairness. </a:t>
            </a:r>
            <a:r>
              <a:rPr lang="en-US" sz="2800"/>
              <a:t>Decision rules standardize the identification process to reduce subjectivity, ensuring that support is distributed fairly across student groups.</a:t>
            </a:r>
            <a:endParaRPr lang="en-US" sz="1200" b="0" i="1">
              <a:solidFill>
                <a:schemeClr val="dk1"/>
              </a:solidFill>
              <a:latin typeface="Calibri"/>
              <a:ea typeface="Calibri"/>
              <a:cs typeface="Calibri"/>
              <a:sym typeface="Calibri"/>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Example: All students scoring in the designated percentile ranges are flagged, regardless of other external factors.</a:t>
            </a:r>
          </a:p>
          <a:p>
            <a:endParaRPr lang="en-US"/>
          </a:p>
        </p:txBody>
      </p:sp>
    </p:spTree>
    <p:extLst>
      <p:ext uri="{BB962C8B-B14F-4D97-AF65-F5344CB8AC3E}">
        <p14:creationId xmlns:p14="http://schemas.microsoft.com/office/powerpoint/2010/main" val="42297575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Review the example </a:t>
            </a:r>
          </a:p>
        </p:txBody>
      </p:sp>
    </p:spTree>
    <p:extLst>
      <p:ext uri="{BB962C8B-B14F-4D97-AF65-F5344CB8AC3E}">
        <p14:creationId xmlns:p14="http://schemas.microsoft.com/office/powerpoint/2010/main" val="13809095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91AD4-0B0D-21A3-2334-35A6EAAC7D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1BC17F-EFCE-7C84-89CF-1377C1266E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186720-533B-1999-98BA-93DE8055A697}"/>
              </a:ext>
            </a:extLst>
          </p:cNvPr>
          <p:cNvSpPr>
            <a:spLocks noGrp="1"/>
          </p:cNvSpPr>
          <p:nvPr>
            <p:ph type="body" idx="1"/>
          </p:nvPr>
        </p:nvSpPr>
        <p:spPr/>
        <p:txBody>
          <a:bodyPr/>
          <a:lstStyle/>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From the previous slide we have the following information.</a:t>
            </a:r>
            <a:endParaRPr lang="en-US"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Universal screening results</a:t>
            </a:r>
            <a:endParaRPr lang="en-US" sz="1200">
              <a:solidFill>
                <a:schemeClr val="dk1"/>
              </a:solidFill>
              <a:latin typeface="Calibri"/>
              <a:ea typeface="Calibri"/>
              <a:cs typeface="Calibri"/>
              <a:sym typeface="Calibri"/>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A district screens 400 students in grades K-5 using STAR.</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300 students scored are at or above benchmark (Tier1) ​</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80 students scored  below benchmark (Tier 2) ​</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20 students scored well below benchmark (Tier 3)​</a:t>
            </a:r>
            <a:endParaRPr lang="en-US"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Serviceable base rate analysis</a:t>
            </a:r>
            <a:endParaRPr lang="en-US" sz="1200">
              <a:solidFill>
                <a:schemeClr val="dk1"/>
              </a:solidFill>
              <a:latin typeface="Calibri"/>
              <a:ea typeface="Calibri"/>
              <a:cs typeface="Calibri"/>
              <a:sym typeface="Calibri"/>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Tier 2 capacity: 60 students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Tier 3 capacity: 15 students</a:t>
            </a:r>
            <a:endParaRPr lang="en-US"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Review the decision rules on this slide.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By combining </a:t>
            </a:r>
            <a:r>
              <a:rPr lang="en-US" sz="2800" b="0"/>
              <a:t>decision rules and serviceable base rates, </a:t>
            </a:r>
            <a:r>
              <a:rPr lang="en-US" sz="2800"/>
              <a:t>districts can make strategic, fair, and efficient decisions about allocating Tier 2 and Tier 3 </a:t>
            </a:r>
            <a:r>
              <a:rPr lang="en-US" sz="2800" b="0"/>
              <a:t>interventions.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A common misconception is that Tier 1 means no intervention - but this is far from the truth. Tier 1 is the foundation of interventions for all students and is critical to the success of the entire DCI-MTSS framework.</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Districts need to create a plan to regularly review and make adjustments.</a:t>
            </a:r>
            <a:endParaRPr lang="en-US" sz="1200">
              <a:solidFill>
                <a:schemeClr val="dk1"/>
              </a:solidFill>
              <a:latin typeface="Calibri"/>
              <a:ea typeface="Calibri"/>
              <a:cs typeface="Calibri"/>
              <a:sym typeface="Calibri"/>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Monitor the flagged students’ progress and revisit the base rate each semester.</a:t>
            </a:r>
          </a:p>
        </p:txBody>
      </p:sp>
    </p:spTree>
    <p:extLst>
      <p:ext uri="{BB962C8B-B14F-4D97-AF65-F5344CB8AC3E}">
        <p14:creationId xmlns:p14="http://schemas.microsoft.com/office/powerpoint/2010/main" val="24539033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B23FF-225C-17F9-4E53-2E8016C774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A69138-C6E1-B04E-04B9-8D8AD3064C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656135-0FD9-345C-6928-2CF77A7D4CE7}"/>
              </a:ext>
            </a:extLst>
          </p:cNvPr>
          <p:cNvSpPr>
            <a:spLocks noGrp="1"/>
          </p:cNvSpPr>
          <p:nvPr>
            <p:ph type="body" idx="1"/>
          </p:nvPr>
        </p:nvSpPr>
        <p:spPr/>
        <p:txBody>
          <a:bodyPr/>
          <a:lstStyle/>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Review the example</a:t>
            </a:r>
          </a:p>
        </p:txBody>
      </p:sp>
    </p:spTree>
    <p:extLst>
      <p:ext uri="{BB962C8B-B14F-4D97-AF65-F5344CB8AC3E}">
        <p14:creationId xmlns:p14="http://schemas.microsoft.com/office/powerpoint/2010/main" val="24297563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78741-5D1E-A472-8F7D-CFF9D604B1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BA07D6-B5A0-63B8-91C0-8FF6F26E38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218EC3-82B0-D7A7-3AC3-8D570DF8A365}"/>
              </a:ext>
            </a:extLst>
          </p:cNvPr>
          <p:cNvSpPr>
            <a:spLocks noGrp="1"/>
          </p:cNvSpPr>
          <p:nvPr>
            <p:ph type="body" idx="1"/>
          </p:nvPr>
        </p:nvSpPr>
        <p:spPr/>
        <p:txBody>
          <a:bodyPr/>
          <a:lstStyle/>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From the previous slide we have the following information.</a:t>
            </a:r>
            <a:endParaRPr lang="en-US"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Universal screening results</a:t>
            </a:r>
            <a:endParaRPr lang="en-US" sz="1200">
              <a:solidFill>
                <a:schemeClr val="dk1"/>
              </a:solidFill>
              <a:latin typeface="Calibri"/>
              <a:ea typeface="Calibri"/>
              <a:cs typeface="Calibri"/>
              <a:sym typeface="Calibri"/>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A district collects behavior criterion measures data on all students</a:t>
            </a:r>
          </a:p>
          <a:p>
            <a:pPr marL="1257300" lvl="2" indent="-342900"/>
            <a:r>
              <a:rPr lang="en-US" sz="2800"/>
              <a:t>70 students need Tier 2 interventions</a:t>
            </a:r>
          </a:p>
          <a:p>
            <a:pPr marL="1257300" lvl="2" indent="-342900"/>
            <a:r>
              <a:rPr lang="en-US" sz="2800"/>
              <a:t>20 students need Tier 3 interventions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Serviceable base rate analysis</a:t>
            </a:r>
            <a:endParaRPr lang="en-US" sz="1200">
              <a:solidFill>
                <a:schemeClr val="dk1"/>
              </a:solidFill>
              <a:latin typeface="Calibri"/>
              <a:ea typeface="Calibri"/>
              <a:cs typeface="Calibri"/>
              <a:sym typeface="Calibri"/>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Tier 2 capacity: 50 students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Tier 3 capacity: 15 students</a:t>
            </a:r>
            <a:endParaRPr lang="en-US"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Review the decision rules on this slide.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By combining </a:t>
            </a:r>
            <a:r>
              <a:rPr lang="en-US" sz="2800" b="0"/>
              <a:t>decision rules and serviceable base rates, </a:t>
            </a:r>
            <a:r>
              <a:rPr lang="en-US" sz="2800"/>
              <a:t>districts can make strategic, fair, and efficient decisions about allocating Tier 2 and Tier 3 interventions.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Districts need to create a plan to regularly review and make adjustments.</a:t>
            </a:r>
            <a:endParaRPr lang="en-US" sz="1200">
              <a:solidFill>
                <a:schemeClr val="dk1"/>
              </a:solidFill>
              <a:latin typeface="Calibri"/>
              <a:ea typeface="Calibri"/>
              <a:cs typeface="Calibri"/>
              <a:sym typeface="Calibri"/>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Monitor the flagged students’ progress and revisit the base rate each semester.</a:t>
            </a:r>
          </a:p>
        </p:txBody>
      </p:sp>
    </p:spTree>
    <p:extLst>
      <p:ext uri="{BB962C8B-B14F-4D97-AF65-F5344CB8AC3E}">
        <p14:creationId xmlns:p14="http://schemas.microsoft.com/office/powerpoint/2010/main" val="24008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42B6D-DD2B-8027-AF0B-65AAB6217C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91C0E7-BFB2-4B2C-8DAC-3FD9A5667C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DF796C-A218-A27C-B41F-DA26AA76E5FD}"/>
              </a:ext>
            </a:extLst>
          </p:cNvPr>
          <p:cNvSpPr>
            <a:spLocks noGrp="1"/>
          </p:cNvSpPr>
          <p:nvPr>
            <p:ph type="body" idx="1"/>
          </p:nvPr>
        </p:nvSpPr>
        <p:spPr/>
        <p:txBody>
          <a:bodyPr/>
          <a:lstStyle/>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The following two slides contain three different activities to end this section. Consultants should review all three and select the most appropriate next steps activity for those participating.</a:t>
            </a:r>
            <a:endParaRPr lang="en-US" sz="2800" b="1"/>
          </a:p>
        </p:txBody>
      </p:sp>
    </p:spTree>
    <p:extLst>
      <p:ext uri="{BB962C8B-B14F-4D97-AF65-F5344CB8AC3E}">
        <p14:creationId xmlns:p14="http://schemas.microsoft.com/office/powerpoint/2010/main" val="2911381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2800" b="1"/>
              <a:t>Handouts</a:t>
            </a:r>
          </a:p>
          <a:p>
            <a:pPr marL="0" lvl="0" indent="0" algn="l" rtl="0">
              <a:spcBef>
                <a:spcPts val="0"/>
              </a:spcBef>
              <a:spcAft>
                <a:spcPts val="0"/>
              </a:spcAft>
              <a:buNone/>
            </a:pPr>
            <a:r>
              <a:rPr lang="en-US" sz="2800" b="0"/>
              <a:t>USTI 6, Serviceable Base Rates and Decision Rules</a:t>
            </a:r>
          </a:p>
          <a:p>
            <a:pPr marL="0" lvl="0" indent="0" algn="l" rtl="0">
              <a:spcBef>
                <a:spcPts val="0"/>
              </a:spcBef>
              <a:spcAft>
                <a:spcPts val="0"/>
              </a:spcAft>
              <a:buNone/>
            </a:pPr>
            <a:r>
              <a:rPr lang="en-US" sz="2800" b="0"/>
              <a:t>USTI 7, Sample Behavior Screening Data</a:t>
            </a:r>
          </a:p>
          <a:p>
            <a:pPr marL="0" lvl="0" indent="0" algn="l" rtl="0">
              <a:spcBef>
                <a:spcPts val="0"/>
              </a:spcBef>
              <a:spcAft>
                <a:spcPts val="0"/>
              </a:spcAft>
              <a:buNone/>
            </a:pPr>
            <a:r>
              <a:rPr lang="en-US" sz="2800" b="0"/>
              <a:t>USTI 8, Sample Literacy Screening Data </a:t>
            </a:r>
          </a:p>
          <a:p>
            <a:pPr marL="0" lvl="0" indent="0" algn="l" rtl="0">
              <a:spcBef>
                <a:spcPts val="0"/>
              </a:spcBef>
              <a:spcAft>
                <a:spcPts val="0"/>
              </a:spcAft>
              <a:buNone/>
            </a:pPr>
            <a:endParaRPr lang="en-US" sz="2800" b="1"/>
          </a:p>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This is an opportunity to practice using serviceable base rates and decision rules to create manageable interventions for Tiers 2/3.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This activity should take approximately 30 minutes to complete with sample data and longer if using actual district data.</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Provide each small group with chart paper and markers.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Remind groups that these are </a:t>
            </a:r>
            <a:r>
              <a:rPr lang="en-US" sz="2800" i="1"/>
              <a:t>draft</a:t>
            </a:r>
            <a:r>
              <a:rPr lang="en-US" sz="2800"/>
              <a:t> rules to get everyone on the same page.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Encourage participants to think about feasibility: Do they have the capacity to serve the % of students identified?</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Capture strong sample decision rules on chart paper to share after the session.</a:t>
            </a:r>
          </a:p>
          <a:p>
            <a:endParaRPr lang="en-US" sz="2800" b="1"/>
          </a:p>
          <a:p>
            <a:r>
              <a:rPr lang="en-US" sz="2800" b="1"/>
              <a:t>Activity</a:t>
            </a:r>
          </a:p>
          <a:p>
            <a:pPr marL="0" lvl="0" indent="0" algn="l" rtl="0">
              <a:spcBef>
                <a:spcPts val="0"/>
              </a:spcBef>
              <a:spcAft>
                <a:spcPts val="0"/>
              </a:spcAft>
              <a:buNone/>
            </a:pPr>
            <a:r>
              <a:rPr lang="en-US" sz="2800" b="0" i="1"/>
              <a:t>Divide into small groups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Form small groups of 3–5 people.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Each group will receive both a literacy screening data set and a behavior data set.</a:t>
            </a:r>
          </a:p>
          <a:p>
            <a:pPr marL="0" lvl="0" indent="0" algn="l" rtl="0">
              <a:spcBef>
                <a:spcPts val="0"/>
              </a:spcBef>
              <a:spcAft>
                <a:spcPts val="0"/>
              </a:spcAft>
              <a:buNone/>
            </a:pPr>
            <a:endParaRPr lang="en-US" sz="2800" b="1"/>
          </a:p>
          <a:p>
            <a:pPr marL="0" lvl="0" indent="0" algn="l" rtl="0">
              <a:spcBef>
                <a:spcPts val="0"/>
              </a:spcBef>
              <a:spcAft>
                <a:spcPts val="0"/>
              </a:spcAft>
              <a:buNone/>
            </a:pPr>
            <a:r>
              <a:rPr lang="en-US" sz="2800" b="0" i="1"/>
              <a:t>Review the data sets (5 mins)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Participants discuss the data trends they see.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What stands out to them? What seems concerning? What questions do they have?</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2800"/>
          </a:p>
          <a:p>
            <a:pPr marL="0" lvl="0" indent="0" algn="l" rtl="0">
              <a:spcBef>
                <a:spcPts val="0"/>
              </a:spcBef>
              <a:spcAft>
                <a:spcPts val="0"/>
              </a:spcAft>
              <a:buNone/>
            </a:pPr>
            <a:r>
              <a:rPr lang="en-US" sz="2800" b="0" i="1"/>
              <a:t>Discuss serviceable base rates (10 mins)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Review the general guidelines for serviceable base rates.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Approximately 80% of students should be successful with Tier 1 alone</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Approximately 15% may need Tier 2 supports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Approximately 5% may need Tier 3 supports</a:t>
            </a:r>
            <a:endParaRPr lang="en-US"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Compare your initial tier placements to these ranges.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Determine an adequate base rate based on their school’s resources.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What is their recommended serviceable base rate. </a:t>
            </a:r>
          </a:p>
          <a:p>
            <a:pPr marL="0" lvl="0" indent="0" algn="l" rtl="0">
              <a:spcBef>
                <a:spcPts val="0"/>
              </a:spcBef>
              <a:spcAft>
                <a:spcPts val="0"/>
              </a:spcAft>
              <a:buNone/>
            </a:pPr>
            <a:endParaRPr lang="en-US" sz="2800" b="1"/>
          </a:p>
          <a:p>
            <a:pPr marL="0" lvl="0" indent="0" algn="l" rtl="0">
              <a:spcBef>
                <a:spcPts val="0"/>
              </a:spcBef>
              <a:spcAft>
                <a:spcPts val="0"/>
              </a:spcAft>
              <a:buNone/>
            </a:pPr>
            <a:r>
              <a:rPr lang="en-US" sz="2800" b="0" i="1"/>
              <a:t>Create decision rules (10 to 15 mins)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Based on the data review and the base rate determination, work as a group to </a:t>
            </a:r>
            <a:r>
              <a:rPr lang="en-US" sz="2800" i="0"/>
              <a:t>create clear, measurable decision rules </a:t>
            </a:r>
            <a:r>
              <a:rPr lang="en-US" sz="2800"/>
              <a:t>for who will be placed in each tier. For example…</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“Students scoring below the 20</a:t>
            </a:r>
            <a:r>
              <a:rPr lang="en-US" sz="2800" baseline="30000"/>
              <a:t>th</a:t>
            </a:r>
            <a:r>
              <a:rPr lang="en-US" sz="2800"/>
              <a:t> percentile on the literacy screener will be considered for Tier 2.”</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“Students with 4 or more ODRs in a quarter will be considered for Tier 2 behavior supports.”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Note: In the sample data, the participants will not know the score distribution but can take liberty to estimate what it might look like. The conversation should be helpful for them as they discuss prioritizing. Remind them to be sure their rules are </a:t>
            </a:r>
            <a:r>
              <a:rPr lang="en-US" sz="2800" i="1"/>
              <a:t>practical - </a:t>
            </a:r>
            <a:r>
              <a:rPr lang="en-US" sz="2800"/>
              <a:t>could they consistently apply them across their school?</a:t>
            </a:r>
          </a:p>
          <a:p>
            <a:pPr marL="0" lvl="0" indent="0" algn="l" rtl="0">
              <a:spcBef>
                <a:spcPts val="0"/>
              </a:spcBef>
              <a:spcAft>
                <a:spcPts val="0"/>
              </a:spcAft>
              <a:buNone/>
            </a:pPr>
            <a:endParaRPr lang="en-US" sz="2800" b="0" i="1"/>
          </a:p>
          <a:p>
            <a:pPr marL="0" lvl="0" indent="0" algn="l" rtl="0">
              <a:spcBef>
                <a:spcPts val="0"/>
              </a:spcBef>
              <a:spcAft>
                <a:spcPts val="0"/>
              </a:spcAft>
              <a:buNone/>
            </a:pPr>
            <a:r>
              <a:rPr lang="en-US" sz="2800" b="0" i="1"/>
              <a:t>Report out (5 mins)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Have each group summarize their group’s proposed decision rules for both literacy and behavior data.</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Note any questions or challenges they  encountered.</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As a whole group, discuss…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Similarities and differences in decision rules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Do the rules align with the serviceable base rates?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What adjustments might help make the rules clearer or more realistic?</a:t>
            </a:r>
          </a:p>
          <a:p>
            <a:pPr lvl="2"/>
            <a:endParaRPr lang="en-US" sz="2800"/>
          </a:p>
          <a:p>
            <a:endParaRPr lang="en-US"/>
          </a:p>
        </p:txBody>
      </p:sp>
    </p:spTree>
    <p:extLst>
      <p:ext uri="{BB962C8B-B14F-4D97-AF65-F5344CB8AC3E}">
        <p14:creationId xmlns:p14="http://schemas.microsoft.com/office/powerpoint/2010/main" val="16932245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85EC3-7A14-5AA7-7FBA-BDE23B105E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002E61-13DE-EFCF-1582-A4CC70367C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4F6EA2-4E3A-5E3F-FED1-84EB8B4AE706}"/>
              </a:ext>
            </a:extLst>
          </p:cNvPr>
          <p:cNvSpPr>
            <a:spLocks noGrp="1"/>
          </p:cNvSpPr>
          <p:nvPr>
            <p:ph type="body" idx="1"/>
          </p:nvPr>
        </p:nvSpPr>
        <p:spPr/>
        <p:txBody>
          <a:bodyPr/>
          <a:lstStyle/>
          <a:p>
            <a:pPr marL="0" lvl="0" indent="0" algn="l" rtl="0">
              <a:spcBef>
                <a:spcPts val="0"/>
              </a:spcBef>
              <a:spcAft>
                <a:spcPts val="0"/>
              </a:spcAft>
              <a:buNone/>
            </a:pPr>
            <a:r>
              <a:rPr lang="en-US" sz="2800" b="1"/>
              <a:t>Handout</a:t>
            </a:r>
          </a:p>
          <a:p>
            <a:pPr marL="0" lvl="0" indent="0" algn="l" rtl="0">
              <a:spcBef>
                <a:spcPts val="0"/>
              </a:spcBef>
              <a:spcAft>
                <a:spcPts val="0"/>
              </a:spcAft>
              <a:buNone/>
            </a:pPr>
            <a:r>
              <a:rPr lang="en-US" sz="2800" b="0"/>
              <a:t>USTI 4, Next Steps Action Plan</a:t>
            </a:r>
          </a:p>
          <a:p>
            <a:pPr marL="0" lvl="0" indent="0" algn="l" rtl="0">
              <a:spcBef>
                <a:spcPts val="0"/>
              </a:spcBef>
              <a:spcAft>
                <a:spcPts val="0"/>
              </a:spcAft>
              <a:buNone/>
            </a:pPr>
            <a:endParaRPr lang="en-US" sz="2800" b="0"/>
          </a:p>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This slide contains two of three potential activities to end this section. Activity A has the participants using </a:t>
            </a:r>
            <a:r>
              <a:rPr lang="en-US" sz="2800"/>
              <a:t>universal screening and criteria measures to consider serviceable base rates and create decision rules. Activity B has them, instead, creating an action plan of next steps for doing this on their own at another time. </a:t>
            </a:r>
          </a:p>
          <a:p>
            <a:pPr marL="0" lvl="0" indent="0" algn="l" rtl="0">
              <a:spcBef>
                <a:spcPts val="0"/>
              </a:spcBef>
              <a:spcAft>
                <a:spcPts val="0"/>
              </a:spcAft>
              <a:buNone/>
            </a:pPr>
            <a:endParaRPr lang="en-US" sz="2800" b="1"/>
          </a:p>
          <a:p>
            <a:pPr marL="0" lvl="0" indent="0" algn="l" rtl="0">
              <a:spcBef>
                <a:spcPts val="0"/>
              </a:spcBef>
              <a:spcAft>
                <a:spcPts val="0"/>
              </a:spcAft>
              <a:buNone/>
            </a:pPr>
            <a:r>
              <a:rPr lang="en-US" sz="2800" b="1"/>
              <a:t>Activity A, Create serviceable base rates and decision rules for buildings or grade level</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solidFill>
                  <a:srgbClr val="F26D65"/>
                </a:solidFill>
              </a:rPr>
              <a:t>Prior to the presentation, </a:t>
            </a:r>
            <a:r>
              <a:rPr lang="en-US" sz="2800"/>
              <a:t>someone from the district will need to have organized the universal screening and criteria measures data by </a:t>
            </a:r>
            <a:r>
              <a:rPr lang="en-US" sz="2800" b="0"/>
              <a:t>building and presented in a format showing how many students meet criteria for Tier 1, Tier 2, and Tier 3. </a:t>
            </a:r>
            <a:endParaRPr lang="en-US"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Determine the number of students by grade level who fall into Tier 1, 2 and 3. This can be done for literacy only, for behavior only, or for both literacy and behavior. Provide time and coaching to help teams work through the following steps.</a:t>
            </a:r>
          </a:p>
          <a:p>
            <a:pPr marL="1028700" lvl="1" indent="-457200">
              <a:buFont typeface="+mj-lt"/>
              <a:buAutoNum type="arabicPeriod"/>
            </a:pPr>
            <a:r>
              <a:rPr lang="en-US" sz="2800"/>
              <a:t>Review data by building/grade level</a:t>
            </a:r>
          </a:p>
          <a:p>
            <a:pPr marL="1028700" lvl="1" indent="-457200">
              <a:buFont typeface="+mj-lt"/>
              <a:buAutoNum type="arabicPeriod"/>
            </a:pPr>
            <a:r>
              <a:rPr lang="en-US" sz="2800"/>
              <a:t>Document serviceable base rates for literacy and/or behavior</a:t>
            </a:r>
          </a:p>
          <a:p>
            <a:pPr marL="1028700" lvl="1" indent="-457200">
              <a:buFont typeface="+mj-lt"/>
              <a:buAutoNum type="arabicPeriod"/>
            </a:pPr>
            <a:r>
              <a:rPr lang="en-US" sz="2800"/>
              <a:t>Document decision rules for Tiers 2 and 3 by building or grade level</a:t>
            </a:r>
          </a:p>
          <a:p>
            <a:pPr marL="1028700" lvl="1" indent="-457200">
              <a:buFont typeface="+mj-lt"/>
              <a:buAutoNum type="arabicPeriod"/>
            </a:pPr>
            <a:r>
              <a:rPr lang="en-US" sz="2800"/>
              <a:t>Plan for how students needing Tiered intervention will also be provided support in Tier 1</a:t>
            </a:r>
          </a:p>
          <a:p>
            <a:pPr marL="114300" lvl="0" indent="0">
              <a:buFont typeface="+mj-lt"/>
              <a:buNone/>
            </a:pPr>
            <a:endParaRPr lang="en-US" sz="2800"/>
          </a:p>
          <a:p>
            <a:pPr marL="0" lvl="0" indent="0" algn="l" rtl="0">
              <a:spcBef>
                <a:spcPts val="0"/>
              </a:spcBef>
              <a:spcAft>
                <a:spcPts val="0"/>
              </a:spcAft>
              <a:buNone/>
            </a:pPr>
            <a:r>
              <a:rPr lang="en-US" sz="2800" b="1"/>
              <a:t>Activity B, Plan for next steps in creating serviceable base rates and decision rules for buildings or grade level</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Provide teams with the USTI 4. Next Steps Action Plan and have them discuss and create a plan and timeline for accomplishing the steps described in Activity A</a:t>
            </a:r>
            <a:r>
              <a:rPr lang="en-US"/>
              <a:t>.  </a:t>
            </a:r>
          </a:p>
        </p:txBody>
      </p:sp>
    </p:spTree>
    <p:extLst>
      <p:ext uri="{BB962C8B-B14F-4D97-AF65-F5344CB8AC3E}">
        <p14:creationId xmlns:p14="http://schemas.microsoft.com/office/powerpoint/2010/main" val="19242881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a:extLst>
            <a:ext uri="{FF2B5EF4-FFF2-40B4-BE49-F238E27FC236}">
              <a16:creationId xmlns:a16="http://schemas.microsoft.com/office/drawing/2014/main" id="{EACD0BCC-B44A-8DCD-8BB5-39082034C3BF}"/>
            </a:ext>
          </a:extLst>
        </p:cNvPr>
        <p:cNvGrpSpPr/>
        <p:nvPr/>
      </p:nvGrpSpPr>
      <p:grpSpPr>
        <a:xfrm>
          <a:off x="0" y="0"/>
          <a:ext cx="0" cy="0"/>
          <a:chOff x="0" y="0"/>
          <a:chExt cx="0" cy="0"/>
        </a:xfrm>
      </p:grpSpPr>
      <p:sp>
        <p:nvSpPr>
          <p:cNvPr id="814" name="Google Shape;814;g26d8723cbc8_0_0:notes">
            <a:extLst>
              <a:ext uri="{FF2B5EF4-FFF2-40B4-BE49-F238E27FC236}">
                <a16:creationId xmlns:a16="http://schemas.microsoft.com/office/drawing/2014/main" id="{EE66C963-F781-500A-B155-3DA841CC86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5" name="Google Shape;815;g26d8723cbc8_0_0:notes">
            <a:extLst>
              <a:ext uri="{FF2B5EF4-FFF2-40B4-BE49-F238E27FC236}">
                <a16:creationId xmlns:a16="http://schemas.microsoft.com/office/drawing/2014/main" id="{FD805402-4CAB-3875-2477-50246AAAAB0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t>Handout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a:t>USTI 11, Next Steps Action Plan</a:t>
            </a:r>
          </a:p>
          <a:p>
            <a:pPr marL="0" lvl="0" indent="0" algn="l" rtl="0">
              <a:spcBef>
                <a:spcPts val="0"/>
              </a:spcBef>
              <a:spcAft>
                <a:spcPts val="0"/>
              </a:spcAft>
              <a:buNone/>
            </a:pPr>
            <a:endParaRPr lang="en-US" sz="2800" b="1"/>
          </a:p>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This is an optional activity for districts already grouping students (using serviceable base rates and decision rules) to reflect and create any next steps they may need to refine their process. </a:t>
            </a:r>
            <a:r>
              <a:rPr lang="en" sz="2800" b="0"/>
              <a:t>Depending on the team and/or school focus, use this activity to focus on revising and adjusting their plan.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These discussion points can help leadership and collaborative teams analyze their current systems, set actionable goals, and create a roadmap for improving MTSS implementation. </a:t>
            </a:r>
            <a:endParaRPr lang="en" sz="2800" b="0"/>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2800" b="0"/>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2800" b="1"/>
              <a:t>Activity C, Planning for Universal Screening (</a:t>
            </a:r>
            <a:r>
              <a:rPr lang="en-US" sz="2800" b="1" i="1"/>
              <a:t>Reflecting on Fidelity of Universal Screening Administration</a:t>
            </a:r>
            <a:r>
              <a:rPr lang="en-US" sz="2800" b="1"/>
              <a:t>)</a:t>
            </a:r>
            <a:r>
              <a:rPr lang="en" sz="2800" b="0"/>
              <a: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Break into small groups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Use a chart or graphic organizer to document your team’s responses for each question.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Be prepared to share highlights from your discussion with the larger group.</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2800" b="1"/>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2800" b="0"/>
              <a:t>Where Are We Now?</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What are our current serviceable base rates? </a:t>
            </a:r>
            <a:r>
              <a:rPr lang="en-US" sz="2800"/>
              <a:t>What percentage of students are succeeding in Tier 1 and how does that compare to our goal?</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Are decision rules being implemented consistently across teams and grade levels? </a:t>
            </a:r>
            <a:r>
              <a:rPr lang="en-US" sz="2800" b="0"/>
              <a:t>Are there discrepancies in how students are identified for Tier 2 or Tier 3 supports?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What data do we currently use to inform our decision rules? </a:t>
            </a:r>
            <a:r>
              <a:rPr lang="en-US" sz="2800" b="0"/>
              <a:t>Are we relying on universal screening data, progress monitoring, and other reliable sources?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Are we over- or under-identifying students for Tier 2 or Tier 3 interventions? </a:t>
            </a:r>
            <a:r>
              <a:rPr lang="en-US" sz="2800" b="0"/>
              <a:t>Are resources stretched too thin or are students in need being missed?</a:t>
            </a:r>
          </a:p>
          <a:p>
            <a:pPr marL="742950" lvl="1" indent="-285750">
              <a:buFont typeface="Arial" panose="020B0604020202020204" pitchFamily="34" charset="0"/>
              <a:buChar char="•"/>
            </a:pPr>
            <a:endParaRPr lang="en-US" sz="2800" b="0"/>
          </a:p>
          <a:p>
            <a:pPr marL="0" lvl="0" indent="0">
              <a:buFont typeface="Arial" panose="020B0604020202020204" pitchFamily="34" charset="0"/>
              <a:buNone/>
            </a:pPr>
            <a:r>
              <a:rPr lang="en-US" sz="2800" b="0"/>
              <a:t>Where Are We Going?</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What is our ideal target for serviceable base rates? </a:t>
            </a:r>
            <a:r>
              <a:rPr lang="en-US" sz="2800" b="0"/>
              <a:t>For example, should 80-90% of students succeed with Tier 1 supports alone?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What decision rules do we need to have in place to ensure consistent, equitable student placement in Tier 2 and Tier 3 interventions? </a:t>
            </a:r>
            <a:r>
              <a:rPr lang="en-US" sz="2800" b="0"/>
              <a:t>What criteria (e.g., cut scores, behavioral triggers) will we use to determine eligibility for additional support?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What should our MTSS system look like when fully operational? </a:t>
            </a:r>
            <a:r>
              <a:rPr lang="en-US" sz="2800" b="0"/>
              <a:t>How will we define success at each tier? What benchmarks or thresholds will indicate a need to adjust supports (e.g., too many students in Tier 2)?</a:t>
            </a:r>
          </a:p>
          <a:p>
            <a:pPr marL="158750" indent="0">
              <a:buNone/>
            </a:pPr>
            <a:endParaRPr lang="en-US" sz="2800" b="0"/>
          </a:p>
          <a:p>
            <a:pPr marL="0" indent="0">
              <a:buNone/>
            </a:pPr>
            <a:r>
              <a:rPr lang="en-US" sz="2800" b="0"/>
              <a:t>How Do We Get There?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What adjustments are needed to our decision rules to align with best practices? </a:t>
            </a:r>
            <a:r>
              <a:rPr lang="en-US" sz="2800" b="0"/>
              <a:t>Do we need clearer or more specific cut scores, benchmarks, or protocols for interpreting data?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How can we improve the fidelity of decision making across all teams? </a:t>
            </a:r>
            <a:r>
              <a:rPr lang="en-US" sz="2800" b="0"/>
              <a:t>Would more training or calibration on decision rules help ensure consistency? What systems or tools can help us monitor and adjust serviceable base rates? For example, would a data dashboard or periodic reviews improve how we track Tier 1, Tier 2, and Tier 3 success rates?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What resources or supports are needed to ensure our MTSS tiers function effectively? </a:t>
            </a:r>
            <a:r>
              <a:rPr lang="en-US" sz="2800"/>
              <a:t>Are there gaps in staffing, professional development, or instructional materials?</a:t>
            </a:r>
          </a:p>
        </p:txBody>
      </p:sp>
    </p:spTree>
    <p:extLst>
      <p:ext uri="{BB962C8B-B14F-4D97-AF65-F5344CB8AC3E}">
        <p14:creationId xmlns:p14="http://schemas.microsoft.com/office/powerpoint/2010/main" val="8671854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7868F-880A-BB33-7757-AB10C7D655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9B54E9-106E-C3ED-D746-A1E88D081B3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8AF7D69-B3B3-4D72-3609-8705C68DFE97}"/>
              </a:ext>
            </a:extLst>
          </p:cNvPr>
          <p:cNvSpPr>
            <a:spLocks noGrp="1"/>
          </p:cNvSpPr>
          <p:nvPr>
            <p:ph type="body" idx="1"/>
          </p:nvPr>
        </p:nvSpPr>
        <p:spPr/>
        <p:txBody>
          <a:bodyPr/>
          <a:lstStyle/>
          <a:p>
            <a:pPr marL="0" indent="0">
              <a:buNone/>
            </a:pPr>
            <a:endParaRPr lang="en-US"/>
          </a:p>
        </p:txBody>
      </p:sp>
    </p:spTree>
    <p:extLst>
      <p:ext uri="{BB962C8B-B14F-4D97-AF65-F5344CB8AC3E}">
        <p14:creationId xmlns:p14="http://schemas.microsoft.com/office/powerpoint/2010/main" val="4153350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B24345B7-FBEF-33F0-D59B-5E6C4669001E}"/>
            </a:ext>
          </a:extLst>
        </p:cNvPr>
        <p:cNvGrpSpPr/>
        <p:nvPr/>
      </p:nvGrpSpPr>
      <p:grpSpPr>
        <a:xfrm>
          <a:off x="0" y="0"/>
          <a:ext cx="0" cy="0"/>
          <a:chOff x="0" y="0"/>
          <a:chExt cx="0" cy="0"/>
        </a:xfrm>
      </p:grpSpPr>
      <p:sp>
        <p:nvSpPr>
          <p:cNvPr id="280" name="Google Shape;280;p55:notes">
            <a:extLst>
              <a:ext uri="{FF2B5EF4-FFF2-40B4-BE49-F238E27FC236}">
                <a16:creationId xmlns:a16="http://schemas.microsoft.com/office/drawing/2014/main" id="{3332EAAA-9391-D92D-C36F-A36D7CAE06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55:notes">
            <a:extLst>
              <a:ext uri="{FF2B5EF4-FFF2-40B4-BE49-F238E27FC236}">
                <a16:creationId xmlns:a16="http://schemas.microsoft.com/office/drawing/2014/main" id="{6863C3E2-041D-A612-631D-5113F6FC068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b="1">
                <a:latin typeface="Calibri"/>
                <a:ea typeface="Calibri"/>
                <a:cs typeface="Calibri"/>
              </a:rPr>
              <a:t>Handout </a:t>
            </a:r>
          </a:p>
          <a:p>
            <a:pPr marL="0" indent="0">
              <a:buNone/>
            </a:pPr>
            <a:r>
              <a:rPr lang="en-US" b="0">
                <a:latin typeface="Calibri"/>
                <a:ea typeface="Calibri"/>
                <a:cs typeface="Calibri"/>
              </a:rPr>
              <a:t>USTI 3, </a:t>
            </a:r>
            <a:r>
              <a:rPr lang="en-US">
                <a:latin typeface="Calibri"/>
                <a:ea typeface="Calibri"/>
                <a:cs typeface="Calibri"/>
              </a:rPr>
              <a:t>Universal Screening Key Terms</a:t>
            </a:r>
          </a:p>
          <a:p>
            <a:pPr marL="0" indent="0">
              <a:buNone/>
            </a:pPr>
            <a:endParaRPr lang="en-US">
              <a:latin typeface="Calibri" panose="020F0502020204030204" pitchFamily="34" charset="0"/>
              <a:ea typeface="Calibri"/>
              <a:cs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a:buNone/>
            </a:pPr>
            <a:r>
              <a:rPr lang="en-US" sz="1200" b="1">
                <a:latin typeface="+mn-lt"/>
                <a:ea typeface="Calibri"/>
                <a:cs typeface="Calibri"/>
                <a:sym typeface="Calibri"/>
              </a:rPr>
              <a:t>Notes</a:t>
            </a:r>
            <a:endParaRPr lang="en-US" sz="1200" b="1">
              <a:latin typeface="+mn-lt"/>
              <a:ea typeface="Calibri"/>
              <a:cs typeface="Calibri"/>
            </a:endParaRPr>
          </a:p>
          <a:p>
            <a:pPr marL="0" lvl="0" indent="0" algn="l" rtl="0">
              <a:lnSpc>
                <a:spcPct val="115000"/>
              </a:lnSpc>
              <a:spcBef>
                <a:spcPts val="0"/>
              </a:spcBef>
              <a:spcAft>
                <a:spcPts val="0"/>
              </a:spcAft>
              <a:buNone/>
            </a:pPr>
            <a:r>
              <a:rPr lang="en-US" sz="1200">
                <a:latin typeface="+mn-lt"/>
                <a:ea typeface="Calibri"/>
                <a:cs typeface="Calibri"/>
                <a:sym typeface="Calibri"/>
              </a:rPr>
              <a:t>Consultants should know these terms and may choose to include some of these definitions in their training as appropriate and/or make a handout for specific key terms. Consultants may want to use table copies.</a:t>
            </a:r>
            <a:endParaRPr lang="en-US" sz="1200">
              <a:latin typeface="+mn-lt"/>
              <a:ea typeface="Calibri"/>
              <a:cs typeface="Calibri"/>
            </a:endParaRPr>
          </a:p>
          <a:p>
            <a:pPr marL="0" lvl="0" indent="0" algn="l" rtl="0">
              <a:lnSpc>
                <a:spcPct val="115000"/>
              </a:lnSpc>
              <a:spcBef>
                <a:spcPts val="0"/>
              </a:spcBef>
              <a:spcAft>
                <a:spcPts val="0"/>
              </a:spcAft>
              <a:buNone/>
            </a:pPr>
            <a:endParaRPr lang="en-US" sz="1200">
              <a:latin typeface="+mn-lt"/>
              <a:ea typeface="Calibri"/>
              <a:cs typeface="Calibri"/>
            </a:endParaRPr>
          </a:p>
          <a:p>
            <a:pPr marL="0" lvl="0" indent="0" algn="l" rtl="0">
              <a:lnSpc>
                <a:spcPct val="100000"/>
              </a:lnSpc>
              <a:spcBef>
                <a:spcPts val="1200"/>
              </a:spcBef>
              <a:spcAft>
                <a:spcPts val="0"/>
              </a:spcAft>
              <a:buClr>
                <a:schemeClr val="dk1"/>
              </a:buClr>
              <a:buSzPts val="1100"/>
              <a:buFont typeface="Arial"/>
              <a:buNone/>
            </a:pPr>
            <a:r>
              <a:rPr lang="en-US" sz="1200" b="1">
                <a:latin typeface="+mn-lt"/>
              </a:rPr>
              <a:t>References</a:t>
            </a:r>
          </a:p>
          <a:p>
            <a:pPr marL="171450" indent="-171450">
              <a:spcBef>
                <a:spcPts val="1200"/>
              </a:spcBef>
              <a:buClr>
                <a:schemeClr val="dk1"/>
              </a:buClr>
              <a:buSzPts val="1100"/>
              <a:buFont typeface="Arial" panose="020B0604020202020204" pitchFamily="34" charset="0"/>
              <a:buChar char="•"/>
            </a:pPr>
            <a:r>
              <a:rPr lang="en-US"/>
              <a:t>Arizona Department of Education. (n.d.). </a:t>
            </a:r>
            <a:r>
              <a:rPr lang="en-US" i="1"/>
              <a:t>MTSS glossary of terms.</a:t>
            </a:r>
            <a:r>
              <a:rPr lang="en-US"/>
              <a:t> </a:t>
            </a:r>
            <a:r>
              <a:rPr lang="en-US">
                <a:hlinkClick r:id="rId3">
                  <a:extLst>
                    <a:ext uri="{A12FA001-AC4F-418D-AE19-62706E023703}">
                      <ahyp:hlinkClr xmlns:ahyp="http://schemas.microsoft.com/office/drawing/2018/hyperlinkcolor" val="tx"/>
                    </a:ext>
                  </a:extLst>
                </a:hlinkClick>
              </a:rPr>
              <a:t>https://www.azed.gov/sites/default/files/2015/12/MTSS%20Glossary%20of%20Terms%20Final%2012_7.pdf?id=56782c09aadebe1788b310dd</a:t>
            </a:r>
            <a:r>
              <a:rPr lang="en-US"/>
              <a:t> </a:t>
            </a:r>
            <a:endParaRPr lang="en-US" sz="1200">
              <a:latin typeface="+mn-lt"/>
            </a:endParaRPr>
          </a:p>
          <a:p>
            <a:pPr marL="171450" indent="-171450">
              <a:spcBef>
                <a:spcPts val="1200"/>
              </a:spcBef>
              <a:buClr>
                <a:srgbClr val="000000"/>
              </a:buClr>
              <a:buSzPts val="1100"/>
              <a:buFont typeface="Arial" panose="020B0604020202020204" pitchFamily="34" charset="0"/>
              <a:buChar char="•"/>
            </a:pPr>
            <a:r>
              <a:rPr lang="en-US"/>
              <a:t>Branching Minds. (n.d.). </a:t>
            </a:r>
            <a:r>
              <a:rPr lang="en-US" i="1"/>
              <a:t>MTSS glossary of key terms.</a:t>
            </a:r>
            <a:r>
              <a:rPr lang="en-US"/>
              <a:t> </a:t>
            </a:r>
            <a:r>
              <a:rPr lang="en-US">
                <a:hlinkClick r:id="rId4">
                  <a:extLst>
                    <a:ext uri="{A12FA001-AC4F-418D-AE19-62706E023703}">
                      <ahyp:hlinkClr xmlns:ahyp="http://schemas.microsoft.com/office/drawing/2018/hyperlinkcolor" val="tx"/>
                    </a:ext>
                  </a:extLst>
                </a:hlinkClick>
              </a:rPr>
              <a:t>https://branchingminds.com/mtss-key-terms</a:t>
            </a:r>
          </a:p>
          <a:p>
            <a:pPr marL="171450" indent="-171450">
              <a:spcBef>
                <a:spcPts val="1200"/>
              </a:spcBef>
              <a:buClr>
                <a:schemeClr val="dk1"/>
              </a:buClr>
              <a:buSzPts val="1100"/>
              <a:buFont typeface="Arial" panose="020B0604020202020204" pitchFamily="34" charset="0"/>
              <a:buChar char="•"/>
            </a:pPr>
            <a:r>
              <a:rPr lang="en-US"/>
              <a:t>IRIS Center. (n.d.). </a:t>
            </a:r>
            <a:r>
              <a:rPr lang="en-US" i="1"/>
              <a:t>The tier 1 decision making process.</a:t>
            </a:r>
            <a:r>
              <a:rPr lang="en-US"/>
              <a:t> Vanderbilt University. </a:t>
            </a:r>
            <a:r>
              <a:rPr lang="en-US">
                <a:hlinkClick r:id="rId5">
                  <a:extLst>
                    <a:ext uri="{A12FA001-AC4F-418D-AE19-62706E023703}">
                      <ahyp:hlinkClr xmlns:ahyp="http://schemas.microsoft.com/office/drawing/2018/hyperlinkcolor" val="tx"/>
                    </a:ext>
                  </a:extLst>
                </a:hlinkClick>
              </a:rPr>
              <a:t>https://iris.peabody.vanderbilt.edu/module/rti02/cresource/q2/p05/#content</a:t>
            </a:r>
            <a:r>
              <a:rPr lang="en-US"/>
              <a:t> </a:t>
            </a:r>
          </a:p>
          <a:p>
            <a:pPr marL="171450" indent="-171450">
              <a:spcBef>
                <a:spcPts val="1200"/>
              </a:spcBef>
              <a:buClr>
                <a:srgbClr val="000000"/>
              </a:buClr>
              <a:buSzPts val="1100"/>
              <a:buFont typeface="Arial" panose="020B0604020202020204" pitchFamily="34" charset="0"/>
              <a:buChar char="•"/>
            </a:pPr>
            <a:r>
              <a:rPr lang="en-US"/>
              <a:t>Nebraska Department of Education. (n.d.). </a:t>
            </a:r>
            <a:r>
              <a:rPr lang="en-US" i="1" err="1"/>
              <a:t>NeMTSS</a:t>
            </a:r>
            <a:r>
              <a:rPr lang="en-US" i="1"/>
              <a:t> glossary of terms.</a:t>
            </a:r>
            <a:r>
              <a:rPr lang="en-US"/>
              <a:t> </a:t>
            </a:r>
            <a:r>
              <a:rPr lang="en-US">
                <a:hlinkClick r:id="rId6">
                  <a:extLst>
                    <a:ext uri="{A12FA001-AC4F-418D-AE19-62706E023703}">
                      <ahyp:hlinkClr xmlns:ahyp="http://schemas.microsoft.com/office/drawing/2018/hyperlinkcolor" val="tx"/>
                    </a:ext>
                  </a:extLst>
                </a:hlinkClick>
              </a:rPr>
              <a:t>https://nemtss.unl.edu/wp-content/uploads/2018/08/NeMTSS-Glossary-of-Terms.pdf</a:t>
            </a:r>
            <a:endParaRPr lang="en-US"/>
          </a:p>
          <a:p>
            <a:pPr marL="171450" lvl="0" indent="-171450" algn="l">
              <a:lnSpc>
                <a:spcPct val="100000"/>
              </a:lnSpc>
              <a:spcBef>
                <a:spcPts val="1200"/>
              </a:spcBef>
              <a:spcAft>
                <a:spcPts val="0"/>
              </a:spcAft>
              <a:buClr>
                <a:srgbClr val="000000"/>
              </a:buClr>
              <a:buSzPts val="1100"/>
              <a:buFont typeface="Arial" panose="020B0604020202020204" pitchFamily="34" charset="0"/>
              <a:buChar char="•"/>
            </a:pPr>
            <a:r>
              <a:rPr lang="en-US" err="1"/>
              <a:t>Zieky</a:t>
            </a:r>
            <a:r>
              <a:rPr lang="en-US"/>
              <a:t>, M., &amp; Perie, M. (2006). </a:t>
            </a:r>
            <a:r>
              <a:rPr lang="en-US" i="1"/>
              <a:t>A primer on setting </a:t>
            </a:r>
            <a:r>
              <a:rPr lang="en-US" i="1" err="1"/>
              <a:t>cutscores</a:t>
            </a:r>
            <a:r>
              <a:rPr lang="en-US" i="1"/>
              <a:t> on tests of educational achievement.</a:t>
            </a:r>
            <a:r>
              <a:rPr lang="en-US"/>
              <a:t> Educational Testing Service. </a:t>
            </a:r>
            <a:r>
              <a:rPr lang="en-US">
                <a:hlinkClick r:id="rId7">
                  <a:extLst>
                    <a:ext uri="{A12FA001-AC4F-418D-AE19-62706E023703}">
                      <ahyp:hlinkClr xmlns:ahyp="http://schemas.microsoft.com/office/drawing/2018/hyperlinkcolor" val="tx"/>
                    </a:ext>
                  </a:extLst>
                </a:hlinkClick>
              </a:rPr>
              <a:t>https://www.ets.org/Media/Research/pdf/Cut_Scores_Primer.pdf</a:t>
            </a:r>
            <a:endParaRPr lang="en-US"/>
          </a:p>
        </p:txBody>
      </p:sp>
    </p:spTree>
    <p:extLst>
      <p:ext uri="{BB962C8B-B14F-4D97-AF65-F5344CB8AC3E}">
        <p14:creationId xmlns:p14="http://schemas.microsoft.com/office/powerpoint/2010/main" val="408594667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2800" b="1"/>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a:t>By following these implementation guidelines, districts can use decision rules effectively to make fair, data-driven, and individualized decisions.</a:t>
            </a:r>
            <a:endParaRPr lang="en-US"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Frequent review  </a:t>
            </a:r>
            <a:endParaRPr lang="en-US" sz="1200" b="0" i="1">
              <a:solidFill>
                <a:schemeClr val="dk1"/>
              </a:solidFill>
              <a:latin typeface="Calibri"/>
              <a:ea typeface="Calibri"/>
              <a:cs typeface="Calibri"/>
              <a:sym typeface="Calibri"/>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Decision rules aren’t static - they need to be reviewed regularly.</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MTSS teams should revisit decision rules after each universal screening window to evaluate their effectiveness and alignment with current student needs.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This allows for adjustments based on changes in student data, intervention effectiveness, and resource capacity.</a:t>
            </a:r>
            <a:endParaRPr lang="en-US" sz="2800" b="0"/>
          </a:p>
          <a:p>
            <a:pPr marL="1085850" lvl="2"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Example: A district might adjust its Tier 2 threshold after noticing that a significant number of students flagged for support are successfully responding to Tier 1 interventions.</a:t>
            </a:r>
            <a:endParaRPr lang="en-US"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Flexibility </a:t>
            </a:r>
            <a:endParaRPr lang="en-US" sz="1200" b="0" i="1">
              <a:solidFill>
                <a:schemeClr val="dk1"/>
              </a:solidFill>
              <a:latin typeface="Calibri"/>
              <a:ea typeface="Calibri"/>
              <a:cs typeface="Calibri"/>
              <a:sym typeface="Calibri"/>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While decision rules are critical for consistency, they should not be applied rigidly.</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MTSS teams should consider contextual factors such as… </a:t>
            </a:r>
          </a:p>
          <a:p>
            <a:pPr marL="1085850" lvl="2"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A student experiencing a family crisis or medical issue that may temporarily affect performance.</a:t>
            </a:r>
          </a:p>
          <a:p>
            <a:pPr marL="1085850" lvl="2"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An ELL student who might need additional language supports rather than intensive intervention.</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Flexibility ensures the system remains equitable and sensitive to unique student circumstances.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Encourage teams to see decision rules as “guides,” not “strict laws.” This helps balance fairness with professional judgement.</a:t>
            </a:r>
            <a:endParaRPr lang="en-US"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1"/>
              <a:t>Include multiple data points  </a:t>
            </a:r>
            <a:endParaRPr lang="en-US" sz="1200" b="0" i="1">
              <a:solidFill>
                <a:schemeClr val="dk1"/>
              </a:solidFill>
              <a:latin typeface="Calibri"/>
              <a:ea typeface="Calibri"/>
              <a:cs typeface="Calibri"/>
              <a:sym typeface="Calibri"/>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Effective decision making relies on a holistic view of the student, not a single data point.</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Combine information from…</a:t>
            </a:r>
          </a:p>
          <a:p>
            <a:pPr marL="1085850" lvl="2"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Universal screening results</a:t>
            </a:r>
          </a:p>
          <a:p>
            <a:pPr marL="1085850" lvl="2"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Progress monitoring data to see trends over time</a:t>
            </a:r>
          </a:p>
          <a:p>
            <a:pPr marL="1085850" lvl="2"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Teacher observations, classroom assessments, and input from parents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This approach reduces the risk of over- or under-identifying students for interventions.</a:t>
            </a:r>
          </a:p>
          <a:p>
            <a:pPr marL="1085850" lvl="2"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Example: If a student scores </a:t>
            </a:r>
            <a:r>
              <a:rPr lang="en-US" sz="2800"/>
              <a:t>below the 10</a:t>
            </a:r>
            <a:r>
              <a:rPr lang="en-US" sz="2800" baseline="30000"/>
              <a:t>th</a:t>
            </a:r>
            <a:r>
              <a:rPr lang="en-US" sz="2800"/>
              <a:t> percentile on the screener but has strong classroom performance and steady progress, the team might decide against Tier 3 placement and instead continue monitoring.</a:t>
            </a:r>
          </a:p>
          <a:p>
            <a:pPr lvl="2">
              <a:buFont typeface="Arial" panose="020B0604020202020204" pitchFamily="34" charset="0"/>
              <a:buNone/>
            </a:pPr>
            <a:endParaRPr lang="en-US" sz="2800"/>
          </a:p>
          <a:p>
            <a:endParaRPr lang="en-US"/>
          </a:p>
        </p:txBody>
      </p:sp>
    </p:spTree>
    <p:extLst>
      <p:ext uri="{BB962C8B-B14F-4D97-AF65-F5344CB8AC3E}">
        <p14:creationId xmlns:p14="http://schemas.microsoft.com/office/powerpoint/2010/main" val="14618190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1BF3DEB2-C8CE-786D-D896-686C0103A3A9}"/>
            </a:ext>
          </a:extLst>
        </p:cNvPr>
        <p:cNvGrpSpPr/>
        <p:nvPr/>
      </p:nvGrpSpPr>
      <p:grpSpPr>
        <a:xfrm>
          <a:off x="0" y="0"/>
          <a:ext cx="0" cy="0"/>
          <a:chOff x="0" y="0"/>
          <a:chExt cx="0" cy="0"/>
        </a:xfrm>
      </p:grpSpPr>
      <p:sp>
        <p:nvSpPr>
          <p:cNvPr id="253" name="Google Shape;253;g28fef22f821_2_1575:notes">
            <a:extLst>
              <a:ext uri="{FF2B5EF4-FFF2-40B4-BE49-F238E27FC236}">
                <a16:creationId xmlns:a16="http://schemas.microsoft.com/office/drawing/2014/main" id="{06873539-3B2E-FADE-1AD4-689D6A29E8BC}"/>
              </a:ext>
            </a:extLst>
          </p:cNvPr>
          <p:cNvSpPr>
            <a:spLocks noGrp="1" noRot="1" noChangeAspect="1"/>
          </p:cNvSpPr>
          <p:nvPr>
            <p:ph type="sldImg" idx="2"/>
          </p:nvPr>
        </p:nvSpPr>
        <p:spPr>
          <a:xfrm>
            <a:off x="539750" y="677863"/>
            <a:ext cx="6024563"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8fef22f821_2_1575:notes">
            <a:extLst>
              <a:ext uri="{FF2B5EF4-FFF2-40B4-BE49-F238E27FC236}">
                <a16:creationId xmlns:a16="http://schemas.microsoft.com/office/drawing/2014/main" id="{6AE49AAE-7A67-EB4D-439C-ECBA7FA90C58}"/>
              </a:ext>
            </a:extLst>
          </p:cNvPr>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445364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i="0" u="none" strike="noStrike" cap="none">
                <a:solidFill>
                  <a:srgbClr val="000000"/>
                </a:solidFill>
                <a:effectLst/>
                <a:latin typeface="Arial"/>
                <a:ea typeface="Arial"/>
                <a:cs typeface="Arial"/>
                <a:sym typeface="Arial"/>
              </a:rPr>
              <a:t>Review the bullets on the slide</a:t>
            </a:r>
          </a:p>
          <a:p>
            <a:endParaRPr lang="en-US"/>
          </a:p>
        </p:txBody>
      </p:sp>
    </p:spTree>
    <p:extLst>
      <p:ext uri="{BB962C8B-B14F-4D97-AF65-F5344CB8AC3E}">
        <p14:creationId xmlns:p14="http://schemas.microsoft.com/office/powerpoint/2010/main" val="296361485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Tier 1 in DCI-MTSS is the foundational level of support for all students. It is designed to be preventative and proactive, focusing on high-quality instruction in the general education classroom</a:t>
            </a:r>
            <a:r>
              <a:rPr lang="en-US" sz="2800">
                <a:effectLst/>
              </a:rPr>
              <a: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effectLst/>
              </a:rPr>
              <a:t>General education teachers are primarily responsible for providing Tier 1 instruction. All students are progress monitored in Tier 1 through curriculum-based assessments (CFAs). </a:t>
            </a:r>
            <a:r>
              <a:rPr lang="en-US" sz="2800"/>
              <a:t>The data from CFAs are analyzed to adjust instruction. </a:t>
            </a:r>
            <a:r>
              <a:rPr lang="en-US" sz="2800">
                <a:effectLst/>
              </a:rPr>
              <a:t>I</a:t>
            </a:r>
            <a:r>
              <a:rPr lang="en-US" sz="2800"/>
              <a:t>t is the base for the MTSS pyramid, with Tier 2 and Tier 3 supports built upon it. Movement among the tiers is fluid and supported by data</a:t>
            </a:r>
            <a:r>
              <a:rPr lang="en-US" sz="2800">
                <a:effectLst/>
              </a:rPr>
              <a: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effectLst/>
              </a:rPr>
              <a:t>Key aspects of Tier 1 include the following.</a:t>
            </a:r>
            <a:endParaRPr lang="en-US" sz="1200" b="0" i="1">
              <a:solidFill>
                <a:schemeClr val="dk1"/>
              </a:solidFill>
              <a:latin typeface="Calibri"/>
              <a:ea typeface="Calibri"/>
              <a:cs typeface="Calibri"/>
              <a:sym typeface="Calibri"/>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i="1">
                <a:effectLst/>
              </a:rPr>
              <a:t>Universal instruction. </a:t>
            </a:r>
            <a:r>
              <a:rPr lang="en-US" sz="2800" b="0">
                <a:effectLst/>
              </a:rPr>
              <a:t>All students, regardless of their ability levels, receive Tier 1 services. </a:t>
            </a:r>
            <a:r>
              <a:rPr lang="en-US" sz="2800" b="0"/>
              <a:t>This ensures that all students have access to and participate in the core curriculum</a:t>
            </a:r>
            <a:r>
              <a:rPr lang="en-US" sz="2800" b="0">
                <a:effectLst/>
              </a:rPr>
              <a:t>.</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i="1">
                <a:effectLst/>
              </a:rPr>
              <a:t>High-quality, research-based instruction. </a:t>
            </a:r>
            <a:r>
              <a:rPr lang="en-US" sz="2800" b="0">
                <a:effectLst/>
              </a:rPr>
              <a:t>Tier 1 instruction is based on research-validated practices </a:t>
            </a:r>
            <a:r>
              <a:rPr lang="en-US" sz="2800" b="0"/>
              <a:t>delivered as part of general education. The goal is that all students have access to standards-based instruction using multiple options for engagement, representation, and expression (universal design)</a:t>
            </a:r>
            <a:r>
              <a:rPr lang="en-US" sz="2800" b="0">
                <a:effectLst/>
              </a:rPr>
              <a:t>.</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i="1">
                <a:effectLst/>
              </a:rPr>
              <a:t>Multiple instructional options. </a:t>
            </a:r>
            <a:r>
              <a:rPr lang="en-US" sz="2800" b="0">
                <a:effectLst/>
              </a:rPr>
              <a:t>Students are provided with varied instructional methods and re-teaching opportunities including w</a:t>
            </a:r>
            <a:r>
              <a:rPr lang="en-US" sz="2800" b="0"/>
              <a:t>hole group instruction, cooperative learning, paired instruction, and independent practice</a:t>
            </a:r>
            <a:r>
              <a:rPr lang="en-US" sz="2800" b="0">
                <a:effectLst/>
              </a:rPr>
              <a:t>.</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i="1">
                <a:effectLst/>
              </a:rPr>
              <a:t>Curriculum alignment. </a:t>
            </a:r>
            <a:r>
              <a:rPr lang="en-US" sz="2800" b="0">
                <a:effectLst/>
              </a:rPr>
              <a:t>The skills assessed through universal screening are aligned with literacy and/or behavior outcomes.</a:t>
            </a:r>
            <a:r>
              <a:rPr lang="en-US" sz="2800" b="0"/>
              <a:t> Tier 1 instruction should align with curriculum standards</a:t>
            </a:r>
            <a:r>
              <a:rPr lang="en-US" sz="2800" b="0">
                <a:effectLst/>
              </a:rPr>
              <a:t>.</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i="1">
                <a:effectLst/>
              </a:rPr>
              <a:t>Data driven. </a:t>
            </a:r>
            <a:r>
              <a:rPr lang="en-US" sz="2800" b="0">
                <a:effectLst/>
              </a:rPr>
              <a:t>Progress monitoring data is collected and used to inform and strengthen classroom instruction and to determine which students need more targeted support. </a:t>
            </a:r>
            <a:r>
              <a:rPr lang="en-US" sz="2800" b="0"/>
              <a:t>Tier 1 relies on data from universal screening, criteria measures, and CFAs. Progress monitoring </a:t>
            </a:r>
            <a:r>
              <a:rPr lang="en-US" sz="2800"/>
              <a:t>for academics occurs through CFAs and ​for behavior through criteria measures (e.g., collection of majors and minors).  </a:t>
            </a:r>
          </a:p>
        </p:txBody>
      </p:sp>
    </p:spTree>
    <p:extLst>
      <p:ext uri="{BB962C8B-B14F-4D97-AF65-F5344CB8AC3E}">
        <p14:creationId xmlns:p14="http://schemas.microsoft.com/office/powerpoint/2010/main" val="46987439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BA1ED-090C-4D9A-75B7-33C5CC436B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0673A8-949C-A863-E056-3AC0DD4D4A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D61CF9-C218-D6C2-7073-11760657F8B4}"/>
              </a:ext>
            </a:extLst>
          </p:cNvPr>
          <p:cNvSpPr>
            <a:spLocks noGrp="1"/>
          </p:cNvSpPr>
          <p:nvPr>
            <p:ph type="body" idx="1"/>
          </p:nvPr>
        </p:nvSpPr>
        <p:spPr/>
        <p:txBody>
          <a:bodyPr/>
          <a:lstStyle/>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When it comes to Tier 2 interventions, both literacy and behavior follow a similar structure, but the tools and approaches are tailored to the area of need.</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For literacy, use universal screening data to identify which specific literacy skills each student needs help with (e.g., phonemic awareness, decoding, or comprehension). This helps deliver targeted small group instruction matched to their specific needs.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For behavior, instead of using universal screening in the same way, interventions are matched to the </a:t>
            </a:r>
            <a:r>
              <a:rPr lang="en-US" sz="2800" b="0" i="1"/>
              <a:t>function</a:t>
            </a:r>
            <a:r>
              <a:rPr lang="en-US" sz="2800" b="0"/>
              <a:t> of a student’s behavior - that is, the reason behind why the behavior is happening. Is the student seeking something (e.g., attention peer or adults) or avoiding something (e.g., difficult academic tasks).   This may be determined through observations, interviews, or a simple functional behavior assessment.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Both types of interventions should be frequent and evidence-based. In literacy, Tier 2 typically involves small group instruction for 20 to 30 minutes, 3 to 5 times a week. For behavior, interventions are small group based and the time depends on the type of intervention being used.</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Student progress is regularly tracked. For literacy, progress monitoring occurs at least every two weeks. For behavior, progress monitoring should align with the frequency and intensity of the intervention, some behaviors may require weekly or even daily tracking.</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The data will guide decision making as illustrated on the slide.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The key is to use data consistently and thoughtfully to provide the right level of support at the right time.</a:t>
            </a:r>
          </a:p>
        </p:txBody>
      </p:sp>
    </p:spTree>
    <p:extLst>
      <p:ext uri="{BB962C8B-B14F-4D97-AF65-F5344CB8AC3E}">
        <p14:creationId xmlns:p14="http://schemas.microsoft.com/office/powerpoint/2010/main" val="293881235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2800" b="1"/>
              <a:t>Notes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2800"/>
              <a:t>Tier 2 Literacy Interventions in DCI-MTSS are targeted, small-group interventions designed to provide additional support to help students improve their literacy skills. Below are some </a:t>
            </a:r>
            <a:r>
              <a:rPr lang="en-US" sz="2800" b="0"/>
              <a:t>guidelines for Tier 2 literacy interventions.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2800" b="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2800" b="0" i="1"/>
              <a:t>Focus on targeted literacy skills</a:t>
            </a:r>
            <a:endParaRPr lang="en-US" sz="2800" b="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Identify specific skill deficits (e.g., phonemic awareness, decoding, fluency, vocabulary, or comprehension) based on assessment data.</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Interventions should address the individual needs of students, focusing on areas where they are struggling.</a:t>
            </a:r>
          </a:p>
          <a:p>
            <a:pPr marL="0" indent="0">
              <a:buNone/>
            </a:pPr>
            <a:endParaRPr lang="en-US" sz="2800" b="0" i="1"/>
          </a:p>
          <a:p>
            <a:pPr marL="0" indent="0">
              <a:buNone/>
            </a:pPr>
            <a:r>
              <a:rPr lang="en-US" sz="2800" b="0" i="1"/>
              <a:t>Evidence-based practices are used</a:t>
            </a:r>
            <a:endParaRPr lang="en-US" sz="2800" b="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Use research-based intervention programs or strategies with proven effectiveness for improving literacy skills.</a:t>
            </a:r>
            <a:endParaRPr lang="en-US" sz="1200">
              <a:solidFill>
                <a:schemeClr val="dk1"/>
              </a:solidFill>
              <a:latin typeface="Calibri"/>
              <a:ea typeface="Calibri"/>
              <a:cs typeface="Calibri"/>
              <a:sym typeface="Calibri"/>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Examples might include systematic phonics instruction, repeated reading strategies, or vocabulary-building activities.</a:t>
            </a:r>
          </a:p>
          <a:p>
            <a:pPr marL="0" indent="0">
              <a:buNone/>
            </a:pPr>
            <a:endParaRPr lang="en-US" sz="2800" b="0" i="1"/>
          </a:p>
          <a:p>
            <a:pPr marL="0" indent="0">
              <a:buNone/>
            </a:pPr>
            <a:r>
              <a:rPr lang="en-US" sz="2800" b="0" i="1"/>
              <a:t>Small homogeneous intervention groups are created</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Conduct interventions in small groups to allow for more individualized attention and support.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Group students with similar literacy needs to maximize efficiency and impact.</a:t>
            </a:r>
            <a:endParaRPr lang="en-US" sz="1200">
              <a:solidFill>
                <a:schemeClr val="dk1"/>
              </a:solidFill>
              <a:latin typeface="Calibri"/>
              <a:ea typeface="Calibri"/>
              <a:cs typeface="Calibri"/>
              <a:sym typeface="Calibri"/>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In elementary school, this is typically in groups of 3-5 students</a:t>
            </a:r>
            <a:r>
              <a:rPr lang="en-US" sz="2800" b="0">
                <a:effectLst/>
              </a:rPr>
              <a:t>.</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effectLst/>
              </a:rPr>
              <a:t>In middle and high school, this can be in groups of up to 15 students.</a:t>
            </a:r>
            <a:endParaRPr lang="en-US" sz="2800" b="0"/>
          </a:p>
          <a:p>
            <a:pPr marL="0" indent="0">
              <a:buNone/>
            </a:pPr>
            <a:endParaRPr lang="en-US" sz="2800" b="0" i="1"/>
          </a:p>
          <a:p>
            <a:pPr marL="0" indent="0">
              <a:buNone/>
            </a:pPr>
            <a:r>
              <a:rPr lang="en-US" sz="2800" b="0" i="1"/>
              <a:t>Intensity of the intervention is increased</a:t>
            </a:r>
            <a:endParaRPr lang="en-US" sz="2800" b="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Tier 2 instruction should be more intensive than Tier 1</a:t>
            </a:r>
            <a:endParaRPr lang="en-US" sz="1200">
              <a:solidFill>
                <a:schemeClr val="dk1"/>
              </a:solidFill>
              <a:latin typeface="Calibri"/>
              <a:ea typeface="Calibri"/>
              <a:cs typeface="Calibri"/>
              <a:sym typeface="Calibri"/>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Increased instructional time (e.g., additional 20-30 minutes per session, 3-5 times per week)</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More explicit and direct instruction</a:t>
            </a:r>
          </a:p>
          <a:p>
            <a:pPr marL="0" indent="0">
              <a:buFont typeface="Arial" panose="020B0604020202020204" pitchFamily="34" charset="0"/>
              <a:buNone/>
            </a:pPr>
            <a:endParaRPr lang="en-US" sz="2800" b="0" i="1"/>
          </a:p>
          <a:p>
            <a:pPr marL="0" indent="0">
              <a:buFont typeface="Arial" panose="020B0604020202020204" pitchFamily="34" charset="0"/>
              <a:buNone/>
            </a:pPr>
            <a:r>
              <a:rPr lang="en-US" sz="2800" b="0" i="1"/>
              <a:t>Regular progress monitoring</a:t>
            </a:r>
            <a:endParaRPr lang="en-US" sz="2800" b="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Students receiving Tier 2 instruction are progress monitored using Curriculum-Based Measures (CBMs)</a:t>
            </a:r>
            <a:r>
              <a:rPr lang="en-US" sz="2800" b="0">
                <a:effectLst/>
              </a:rPr>
              <a:t>.</a:t>
            </a:r>
            <a:endParaRPr lang="en-US" sz="1200">
              <a:solidFill>
                <a:schemeClr val="dk1"/>
              </a:solidFill>
              <a:latin typeface="Calibri"/>
              <a:ea typeface="Calibri"/>
              <a:cs typeface="Calibri"/>
              <a:sym typeface="Calibri"/>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effectLst/>
              </a:rPr>
              <a:t>Progress monitoring should occur at least every two weeks.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effectLst/>
              </a:rPr>
              <a:t>Progress monitoring tools should include items representing the skills that students are learning in interventions.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effectLst/>
              </a:rPr>
              <a:t>Teachers graph scores to adjust interventions, plan instruction, and chart student growth.</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effectLst/>
              </a:rPr>
              <a:t>Students chart their growth using CBM data to improve motivation.</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effectLst/>
              </a:rPr>
              <a:t>Data from progress monitoring is plotted on individual graphs to provide a clear visual representation of how students are progressing.</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effectLst/>
              </a:rPr>
              <a:t>Data on the CBM graph are used to evaluate student progress based on rate of growth and performance to determine whether adequate progress is being made or if additional support or adaptations are needed.</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effectLst/>
              </a:rPr>
              <a:t>Progress monitoring in Tier 2 uses both rate of growth and rate of performance to determine effectiveness and is evaluated at the end of the Tier 2 intervention, usually after 6 weeks.</a:t>
            </a:r>
            <a:endParaRPr lang="en-US" sz="2800" b="0"/>
          </a:p>
          <a:p>
            <a:pPr marL="0" indent="0">
              <a:buNone/>
            </a:pPr>
            <a:endParaRPr lang="en-US" sz="2800" b="0" i="1"/>
          </a:p>
          <a:p>
            <a:pPr marL="0" indent="0">
              <a:buNone/>
            </a:pPr>
            <a:r>
              <a:rPr lang="en-US" sz="2800" b="0" i="1"/>
              <a:t>Qualified Personnel. </a:t>
            </a:r>
            <a:r>
              <a:rPr lang="en-US" sz="2800" b="0"/>
              <a:t>Interventions should be delivered by trained professionals, such as classroom teachers, interventionists, or reading specialists, to ensure fidelity.</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2800" b="0"/>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2800" b="0" i="1"/>
              <a:t>Detailed records maintained</a:t>
            </a:r>
            <a:endParaRPr lang="en-US" sz="2800" b="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The intervention being used</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Student participation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Progress monitoring results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Adjustments made to the intervention plan</a:t>
            </a:r>
          </a:p>
          <a:p>
            <a:pPr marL="0" lvl="0" indent="0">
              <a:buNone/>
            </a:pPr>
            <a:endParaRPr lang="en-US" sz="2800" b="0" i="1"/>
          </a:p>
          <a:p>
            <a:pPr marL="0" lvl="0" indent="0">
              <a:buNone/>
            </a:pPr>
            <a:r>
              <a:rPr lang="en-US" sz="2800" b="0" i="1"/>
              <a:t>Family involvement. </a:t>
            </a:r>
            <a:r>
              <a:rPr lang="en-US" sz="2800" b="0"/>
              <a:t>Engage families by sharing screening results, next steps, progress, and strategies they can use at home to support their child’s literacy development. </a:t>
            </a:r>
          </a:p>
          <a:p>
            <a:pPr marL="0" indent="0">
              <a:buFont typeface="Arial" panose="020B0604020202020204" pitchFamily="34" charset="0"/>
              <a:buNone/>
            </a:pPr>
            <a:endParaRPr lang="en-US" sz="2800" b="0" i="1"/>
          </a:p>
          <a:p>
            <a:pPr marL="0" indent="0">
              <a:buFont typeface="Arial" panose="020B0604020202020204" pitchFamily="34" charset="0"/>
              <a:buNone/>
            </a:pPr>
            <a:r>
              <a:rPr lang="en-US" sz="2800" b="0" i="1"/>
              <a:t>Exit and transition criteria developed and followed</a:t>
            </a:r>
            <a:endParaRPr lang="en-US" sz="2800" b="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Define clear criteria for transitioning students out of Tier 2 back to Tier 1 or moving them to Tier 3 if necessary.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Use progress monitoring data and professional judgment to make these decisions.</a:t>
            </a:r>
          </a:p>
          <a:p>
            <a:endParaRPr lang="en-US"/>
          </a:p>
        </p:txBody>
      </p:sp>
    </p:spTree>
    <p:extLst>
      <p:ext uri="{BB962C8B-B14F-4D97-AF65-F5344CB8AC3E}">
        <p14:creationId xmlns:p14="http://schemas.microsoft.com/office/powerpoint/2010/main" val="17211732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62B4E-F423-6AFE-5255-FA7B007869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11507D-22A4-AAE7-DB51-12FA0A758D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A468A2-B57C-E048-B175-71EE0266E19F}"/>
              </a:ext>
            </a:extLst>
          </p:cNvPr>
          <p:cNvSpPr>
            <a:spLocks noGrp="1"/>
          </p:cNvSpPr>
          <p:nvPr>
            <p:ph type="body" idx="1"/>
          </p:nvPr>
        </p:nvSpPr>
        <p:spPr/>
        <p:txBody>
          <a:bodyPr/>
          <a:lstStyle/>
          <a:p>
            <a:pPr marL="0" lvl="0" indent="0" algn="l" rtl="0">
              <a:spcBef>
                <a:spcPts val="0"/>
              </a:spcBef>
              <a:spcAft>
                <a:spcPts val="0"/>
              </a:spcAft>
              <a:buNone/>
            </a:pPr>
            <a:r>
              <a:rPr lang="en-US" sz="2800" b="1"/>
              <a:t>Notes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2800">
                <a:latin typeface="+mn-lt"/>
              </a:rPr>
              <a:t>Tier 2 behavior interventions in DCI-MTSS are targeted, small-group supports designed to help students who exhibit at-risk behaviors or struggle with meeting behavioral expectations, despite the universal supports provided at Tier 1. These interventions aim to prevent escalation and address specific needs efficiently. Below are </a:t>
            </a:r>
            <a:r>
              <a:rPr lang="en-US" sz="2800" b="0">
                <a:latin typeface="+mn-lt"/>
              </a:rPr>
              <a:t>guidelines for Tier 2 behavioral interventions:</a:t>
            </a:r>
            <a:endParaRPr lang="en-US" sz="2800" b="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lang="en-US" sz="2800" i="1"/>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2800" i="1"/>
              <a:t>Targeted focus. </a:t>
            </a:r>
            <a:r>
              <a:rPr lang="en-US" sz="2800">
                <a:latin typeface="+mn-lt"/>
              </a:rPr>
              <a:t>Identify students who need additional behavioral support using </a:t>
            </a:r>
            <a:r>
              <a:rPr lang="en-US" sz="2800" b="0">
                <a:latin typeface="+mn-lt"/>
              </a:rPr>
              <a:t>data </a:t>
            </a:r>
            <a:r>
              <a:rPr lang="en-US" sz="2800">
                <a:latin typeface="+mn-lt"/>
              </a:rPr>
              <a:t>(e.g., office discipline referrals, attendance records, teacher reports, and/or screening tools). Base interventions on the suspected function of the student’s behavior.</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2800">
              <a:latin typeface="+mn-lt"/>
            </a:endParaRPr>
          </a:p>
          <a:p>
            <a:pPr marL="0" indent="0">
              <a:buNone/>
            </a:pPr>
            <a:r>
              <a:rPr lang="en-US" sz="2800" b="0" i="1"/>
              <a:t>Evidence-based practices are used</a:t>
            </a:r>
            <a:endParaRPr lang="en-US" sz="2800" b="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Use research-based intervention programs or strategies designed for behavioral improvement.</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i="1"/>
              <a:t>Check-in/check-out. </a:t>
            </a:r>
            <a:r>
              <a:rPr lang="en-US" sz="2800" b="0"/>
              <a:t>Daily goal setting and feedback</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i="1"/>
              <a:t>Social skills training. </a:t>
            </a:r>
            <a:r>
              <a:rPr lang="en-US" sz="2800" b="0"/>
              <a:t>Structured lessons on communication, self-regulation, or conflict resolution</a:t>
            </a:r>
          </a:p>
          <a:p>
            <a:pPr marL="457200" lvl="1" indent="0" algn="l" rtl="0">
              <a:lnSpc>
                <a:spcPct val="80000"/>
              </a:lnSpc>
              <a:spcBef>
                <a:spcPts val="300"/>
              </a:spcBef>
              <a:spcAft>
                <a:spcPts val="0"/>
              </a:spcAft>
              <a:buClr>
                <a:schemeClr val="dk1"/>
              </a:buClr>
              <a:buSzPts val="1100"/>
              <a:buFont typeface="Courier New" panose="02070309020205020404" pitchFamily="49" charset="0"/>
              <a:buNone/>
            </a:pPr>
            <a:endParaRPr lang="en-US" sz="2800" b="0" i="1">
              <a:solidFill>
                <a:schemeClr val="dk1"/>
              </a:solidFill>
              <a:latin typeface="Calibri"/>
              <a:ea typeface="Calibri"/>
              <a:cs typeface="Calibri"/>
              <a:sym typeface="Calibri"/>
            </a:endParaRPr>
          </a:p>
          <a:p>
            <a:pPr marL="0" indent="0">
              <a:buNone/>
            </a:pPr>
            <a:r>
              <a:rPr lang="en-US" sz="2800" b="0" i="1"/>
              <a:t>Interventions provided in small homogeneous groups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latin typeface="+mn-lt"/>
              </a:rPr>
              <a:t>Deliver interventions in small groups (e.g., 3-5 students) with similar behavioral needs (e.g., social skills deficits or high levels of impulsivity) to maximize impact.</a:t>
            </a:r>
          </a:p>
          <a:p>
            <a:pPr marL="0" indent="0">
              <a:buNone/>
            </a:pPr>
            <a:endParaRPr lang="en-US" sz="2800" b="0" i="1"/>
          </a:p>
          <a:p>
            <a:pPr marL="0" lvl="0" indent="0" algn="l" rtl="0">
              <a:lnSpc>
                <a:spcPct val="80000"/>
              </a:lnSpc>
              <a:spcBef>
                <a:spcPts val="300"/>
              </a:spcBef>
              <a:spcAft>
                <a:spcPts val="0"/>
              </a:spcAft>
              <a:buClr>
                <a:schemeClr val="dk1"/>
              </a:buClr>
              <a:buSzPts val="1100"/>
              <a:buFont typeface="Courier New" panose="02070309020205020404" pitchFamily="49" charset="0"/>
              <a:buNone/>
            </a:pPr>
            <a:r>
              <a:rPr lang="en-US" sz="2800" b="0" i="1">
                <a:solidFill>
                  <a:schemeClr val="dk1"/>
                </a:solidFill>
                <a:latin typeface="Calibri"/>
                <a:ea typeface="Calibri"/>
                <a:cs typeface="Calibri"/>
                <a:sym typeface="Calibri"/>
              </a:rPr>
              <a:t>Increased structure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Provide consistent, predictable routines and expectations in a smaller setting to support skill-building.</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Increase the frequency of adult feedback and reinforcement (e.g., after every class period or activity).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Reinforce appropriate behaviors with immediate and meaningful rewards (e.g., praise, token systems, privileges). Emphasize encouragement over punishment to build motivation and self-efficacy.</a:t>
            </a:r>
            <a:endParaRPr lang="en-US" sz="2800">
              <a:latin typeface="+mn-lt"/>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lang="en-US" sz="2800">
              <a:latin typeface="+mn-lt"/>
            </a:endParaRPr>
          </a:p>
          <a:p>
            <a:pPr marL="0" indent="0">
              <a:buFont typeface="Arial" panose="020B0604020202020204" pitchFamily="34" charset="0"/>
              <a:buNone/>
            </a:pPr>
            <a:r>
              <a:rPr lang="en-US" sz="2800" b="0" i="1"/>
              <a:t>Regular progress monitoring</a:t>
            </a:r>
            <a:endParaRPr lang="en-US" sz="2800" b="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Students receiving Tier 2 instruction are progress monitored using Curriculum-Based Measures (CBMs)</a:t>
            </a:r>
            <a:r>
              <a:rPr lang="en-US" sz="2800" b="0">
                <a:effectLst/>
              </a:rPr>
              <a:t>.</a:t>
            </a:r>
            <a:endParaRPr lang="en-US" sz="1200">
              <a:solidFill>
                <a:schemeClr val="dk1"/>
              </a:solidFill>
              <a:latin typeface="Calibri"/>
              <a:ea typeface="Calibri"/>
              <a:cs typeface="Calibri"/>
              <a:sym typeface="Calibri"/>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effectLst/>
              </a:rPr>
              <a:t>Progress monitoring should occur at least every two weeks or more depending on the intervention. </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effectLst/>
                <a:latin typeface="+mn-lt"/>
              </a:rPr>
              <a:t>Progress monitoring tools should include items representing the skills that students are learning during the intervention.</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effectLst/>
                <a:latin typeface="+mn-lt"/>
              </a:rPr>
              <a:t>Teachers graph scores to adjust interventions, plan instruction, and chart student growth.</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effectLst/>
                <a:latin typeface="+mn-lt"/>
              </a:rPr>
              <a:t>Students chart their growth using CBM data to improve motivation.</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effectLst/>
                <a:latin typeface="+mn-lt"/>
              </a:rPr>
              <a:t>Data from progress monitoring is plotted on individual graphs to provide a clear visual representation of how students are progressing.</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effectLst/>
                <a:latin typeface="+mn-lt"/>
              </a:rPr>
              <a:t>Data on the CBM graph are used to evaluate student progress based on rate of growth and performance to determine whether adequate progress is being made or additional support or adaptations are needed.</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effectLst/>
                <a:latin typeface="+mn-lt"/>
              </a:rPr>
              <a:t>Progress monitoring in Tier 2 uses both rate of growth and rate of performance to determine effectiveness and is evaluated at the end of the Tier 2 intervention, usually after 6 weeks.</a:t>
            </a:r>
            <a:endParaRPr lang="en-US" sz="2800">
              <a:latin typeface="+mn-lt"/>
            </a:endParaRPr>
          </a:p>
          <a:p>
            <a:pPr marL="0" lvl="0" indent="0" algn="l" rtl="0">
              <a:lnSpc>
                <a:spcPct val="80000"/>
              </a:lnSpc>
              <a:spcBef>
                <a:spcPts val="300"/>
              </a:spcBef>
              <a:spcAft>
                <a:spcPts val="0"/>
              </a:spcAft>
              <a:buClr>
                <a:schemeClr val="dk1"/>
              </a:buClr>
              <a:buSzPts val="1100"/>
              <a:buFont typeface="Courier New" panose="02070309020205020404" pitchFamily="49" charset="0"/>
              <a:buNone/>
            </a:pPr>
            <a:endParaRPr lang="en-US" sz="2800" b="0" i="1">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1"/>
              <a:t>Qualified Personnel. </a:t>
            </a:r>
            <a:r>
              <a:rPr lang="en-US" sz="2800" b="0"/>
              <a:t>Interventions should be delivered by trained professionals, such as classroom teachers, interventionists, or </a:t>
            </a:r>
            <a:r>
              <a:rPr lang="en-US" sz="2800">
                <a:latin typeface="+mn-lt"/>
              </a:rPr>
              <a:t>behavior specialists to ensure fidelity.</a:t>
            </a:r>
            <a:endParaRPr lang="en-US" sz="2800" b="0"/>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2800" b="0"/>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2800" b="0" i="1"/>
              <a:t>Detailed records maintained</a:t>
            </a:r>
            <a:endParaRPr lang="en-US" sz="2800" b="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The intervention being used</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Student participation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Progress monitoring results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Adjustments made to the intervention plan</a:t>
            </a:r>
          </a:p>
          <a:p>
            <a:pPr marL="0" lvl="0" indent="0">
              <a:buNone/>
            </a:pPr>
            <a:endParaRPr lang="en-US" sz="2800" b="0" i="1"/>
          </a:p>
          <a:p>
            <a:pPr marL="0" lvl="0" indent="0">
              <a:buNone/>
            </a:pPr>
            <a:r>
              <a:rPr lang="en-US" sz="2800" b="0" i="1"/>
              <a:t>Family involvement. </a:t>
            </a:r>
            <a:r>
              <a:rPr lang="en-US" sz="2800" b="0"/>
              <a:t>Engage families by sharing progress and strategies they can use at home to support their child’s behavior.</a:t>
            </a:r>
          </a:p>
          <a:p>
            <a:pPr marL="0" indent="0">
              <a:buFont typeface="Arial" panose="020B0604020202020204" pitchFamily="34" charset="0"/>
              <a:buNone/>
            </a:pPr>
            <a:endParaRPr lang="en-US" sz="2800" b="0" i="1"/>
          </a:p>
          <a:p>
            <a:pPr marL="0" indent="0">
              <a:buFont typeface="Arial" panose="020B0604020202020204" pitchFamily="34" charset="0"/>
              <a:buNone/>
            </a:pPr>
            <a:r>
              <a:rPr lang="en-US" sz="2800" b="0" i="1"/>
              <a:t>Exit and transition criteria developed and followed</a:t>
            </a:r>
            <a:endParaRPr lang="en-US" sz="2800" b="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Define clear criteria for transitioning students out of Tier 2 back to Tier 1 or moving them to Tier 3 if necessary.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Use progress monitoring data and professional judgment to make these decisions.</a:t>
            </a:r>
          </a:p>
        </p:txBody>
      </p:sp>
    </p:spTree>
    <p:extLst>
      <p:ext uri="{BB962C8B-B14F-4D97-AF65-F5344CB8AC3E}">
        <p14:creationId xmlns:p14="http://schemas.microsoft.com/office/powerpoint/2010/main" val="13510677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28DF6-7A2E-5907-D7CD-D3FF23319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831264-6313-AAE7-D5AA-F633D43309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FFB517-256B-4F91-5D20-EC2A98EBE7CE}"/>
              </a:ext>
            </a:extLst>
          </p:cNvPr>
          <p:cNvSpPr>
            <a:spLocks noGrp="1"/>
          </p:cNvSpPr>
          <p:nvPr>
            <p:ph type="body" idx="1"/>
          </p:nvPr>
        </p:nvSpPr>
        <p:spPr/>
        <p:txBody>
          <a:bodyPr/>
          <a:lstStyle/>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Tier 3 supports are the most intensive interventions.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The goal at Tier 3 is focused, individualized support to help students catch up and move toward greater independence.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lang="en-US" sz="2800" b="0"/>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2800" i="1"/>
              <a:t>Pinpoint areas of need</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For literacy, use diagnostic assessments to pinpoint targeted literacy skills for each student. For behavior, use a simple functional behavior assessment (FBA) to more clearly identify the function of the student’s behavior. </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2800" i="1"/>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2800" i="1"/>
              <a:t>Use evidence-based practices matched to student need</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For literacy, begin by using diagnostic assessments to pinpoint exactly which literacy skills a student is struggling with. This goes deeper than a universal screener and helps clearly identify the specific areas (e.g., decoding multisyllabic words, fluency, or comprehension) that need attention.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For behavior, use a simple Functional Behavior Assessment (FBA) to better understand the function or reason behind the behavior. Is the student trying to avoid something? Seeking attention? Communicating frustration? Identifying the function helps match the intervention more precisely to the student’s needs.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Across both areas, use evidence-based practices matched to the student needs.</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2800" b="0" i="1"/>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2800" b="0" i="1"/>
              <a:t>Increase intervention frequency, individualization, and intensity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In literacy, this usually looks like 30 - 45 minutes of individualized or very small group instruction, delivered 4 to 5 days per week.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For behavior, interventions are delivered in small groups or individually, and the length depends on the type of support being used.</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2800" b="0" i="1"/>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2800" b="0" i="1"/>
              <a:t>Progress monitor more frequently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At least once a week, and possibly more often depending on the intervention and the level of need.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This frequent monitoring helps quickly adjust instruction or strategies if needed.</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2800" b="0" i="1"/>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2800" b="0" i="1"/>
              <a:t>Transition criteria</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When students begin to show sustained improvement, use a combination of progress monitoring data, universal screening results, and criteria measures to determine whether it’s time to move the student back to Tier 2 support. This transition is carefully considered to ensure the student can maintain their progress with less intensive support.</a:t>
            </a:r>
          </a:p>
          <a:p>
            <a:pPr marL="158750" indent="0">
              <a:buNone/>
            </a:pPr>
            <a:endParaRPr lang="en-US"/>
          </a:p>
        </p:txBody>
      </p:sp>
    </p:spTree>
    <p:extLst>
      <p:ext uri="{BB962C8B-B14F-4D97-AF65-F5344CB8AC3E}">
        <p14:creationId xmlns:p14="http://schemas.microsoft.com/office/powerpoint/2010/main" val="262551999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AF925-2929-C30D-909C-C1F64E0E2A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CD68BE-55A4-336C-8F0E-0C8F0F1BC9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1FB65A-753C-86D9-61F9-71079B26FA83}"/>
              </a:ext>
            </a:extLst>
          </p:cNvPr>
          <p:cNvSpPr>
            <a:spLocks noGrp="1"/>
          </p:cNvSpPr>
          <p:nvPr>
            <p:ph type="body" idx="1"/>
          </p:nvPr>
        </p:nvSpPr>
        <p:spPr/>
        <p:txBody>
          <a:bodyPr/>
          <a:lstStyle/>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Tier 3 literacy interventions</a:t>
            </a:r>
            <a:r>
              <a:rPr lang="en-US" sz="2800"/>
              <a:t> are the most intensive and individualized supports provided to students who demonstrate significant and persistent difficulties with reading, writing, or other literacy skills.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These interventions are designed to address profound skill gaps. Below are </a:t>
            </a:r>
            <a:r>
              <a:rPr lang="en-US" sz="2800" b="0"/>
              <a:t>guidelines for Tier 3 literacy interventions.</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2800" b="0"/>
          </a:p>
          <a:p>
            <a:pPr marL="0" lvl="0" indent="0" algn="l" rtl="0">
              <a:spcBef>
                <a:spcPts val="0"/>
              </a:spcBef>
              <a:spcAft>
                <a:spcPts val="0"/>
              </a:spcAft>
              <a:buNone/>
            </a:pPr>
            <a:r>
              <a:rPr lang="en-US" sz="2800" b="0" i="1"/>
              <a:t>Diagnostic Assessments</a:t>
            </a:r>
          </a:p>
          <a:p>
            <a:pPr marL="171450" lvl="0" indent="-171450" algn="l" rtl="0">
              <a:lnSpc>
                <a:spcPct val="80000"/>
              </a:lnSpc>
              <a:spcBef>
                <a:spcPts val="300"/>
              </a:spcBef>
              <a:spcAft>
                <a:spcPts val="0"/>
              </a:spcAft>
              <a:buClr>
                <a:schemeClr val="dk1"/>
              </a:buClr>
              <a:buSzPts val="1100"/>
              <a:buFont typeface="Arial" panose="020B0604020202020204" pitchFamily="34" charset="0"/>
              <a:buChar char="•"/>
            </a:pPr>
            <a:r>
              <a:rPr lang="en-US" sz="2800"/>
              <a:t>Use diagnostic tools to pinpoint specific skill deficits.</a:t>
            </a:r>
            <a:endParaRPr lang="en-US" sz="1200">
              <a:solidFill>
                <a:schemeClr val="dk1"/>
              </a:solidFill>
              <a:latin typeface="Calibri"/>
              <a:ea typeface="Calibri"/>
              <a:cs typeface="Calibri"/>
              <a:sym typeface="Calibri"/>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i="1"/>
              <a:t>Phonemic Awareness. </a:t>
            </a:r>
            <a:r>
              <a:rPr lang="en-US" sz="2800"/>
              <a:t>Identifying difficulties in sound manipulation</a:t>
            </a:r>
            <a:endParaRPr lang="en-US" sz="2800" b="0"/>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i="1"/>
              <a:t>Decoding. </a:t>
            </a:r>
            <a:r>
              <a:rPr lang="en-US" sz="2800"/>
              <a:t>Analyzing errors in phonics or word recognition</a:t>
            </a:r>
            <a:endParaRPr lang="en-US" sz="2800" b="0"/>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i="1"/>
              <a:t>Comprehension. </a:t>
            </a:r>
            <a:r>
              <a:rPr lang="en-US" sz="2800"/>
              <a:t>Understanding gaps in vocabulary or strategies for making meaning from texts</a:t>
            </a:r>
          </a:p>
          <a:p>
            <a:pPr marL="0" lvl="0" indent="0" algn="l" rtl="0">
              <a:spcBef>
                <a:spcPts val="0"/>
              </a:spcBef>
              <a:spcAft>
                <a:spcPts val="0"/>
              </a:spcAft>
              <a:buNone/>
            </a:pPr>
            <a:endParaRPr lang="en-US" sz="2800" b="1"/>
          </a:p>
          <a:p>
            <a:pPr marL="0" lvl="0" indent="0" algn="l" rtl="0">
              <a:spcBef>
                <a:spcPts val="0"/>
              </a:spcBef>
              <a:spcAft>
                <a:spcPts val="0"/>
              </a:spcAft>
              <a:buNone/>
            </a:pPr>
            <a:r>
              <a:rPr lang="en-US" sz="2800" b="0" i="1"/>
              <a:t>Individualized support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Focus on highly specific, individualized literacy needs based on diagnostic assessments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Address foundational skills such as phonemic awareness, decoding, fluency, comprehension, or writing based on the student’s needs</a:t>
            </a:r>
          </a:p>
          <a:p>
            <a:pPr marL="0" lvl="0" indent="0" algn="l" rtl="0">
              <a:spcBef>
                <a:spcPts val="0"/>
              </a:spcBef>
              <a:spcAft>
                <a:spcPts val="0"/>
              </a:spcAft>
              <a:buNone/>
            </a:pPr>
            <a:endParaRPr lang="en-US" sz="2800" b="1"/>
          </a:p>
          <a:p>
            <a:pPr marL="0" lvl="0" indent="0" algn="l" rtl="0">
              <a:spcBef>
                <a:spcPts val="0"/>
              </a:spcBef>
              <a:spcAft>
                <a:spcPts val="0"/>
              </a:spcAft>
              <a:buNone/>
            </a:pPr>
            <a:r>
              <a:rPr lang="en-US" sz="2800" b="0" i="1"/>
              <a:t>Evidence-based interventions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Select programs and strategies that are research-based and proven effective for intensive remediation</a:t>
            </a:r>
          </a:p>
          <a:p>
            <a:pPr marL="0" lvl="0" indent="0" algn="l" rtl="0">
              <a:spcBef>
                <a:spcPts val="0"/>
              </a:spcBef>
              <a:spcAft>
                <a:spcPts val="0"/>
              </a:spcAft>
              <a:buNone/>
            </a:pPr>
            <a:endParaRPr lang="en-US" sz="2800" b="1"/>
          </a:p>
          <a:p>
            <a:pPr marL="0" lvl="0" indent="0" algn="l" rtl="0">
              <a:spcBef>
                <a:spcPts val="0"/>
              </a:spcBef>
              <a:spcAft>
                <a:spcPts val="0"/>
              </a:spcAft>
              <a:buNone/>
            </a:pPr>
            <a:r>
              <a:rPr lang="en-US" sz="2800" b="0" i="1"/>
              <a:t>Increased intensity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Provide longer sessions with higher frequency (e.g., daily or multiple times per day) in one-on-one or very small group settings (1-3 students)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Ensure interventions are delivered by highly trained personnel, such as reading specialists or special education teachers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Provide ample opportunities for guided practice with immediate, specific feedback</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Incorporate repeated practice and mastery before moving to the next skill</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2800"/>
          </a:p>
          <a:p>
            <a:pPr marL="0" lvl="0" indent="0" algn="l" rtl="0">
              <a:spcBef>
                <a:spcPts val="0"/>
              </a:spcBef>
              <a:spcAft>
                <a:spcPts val="0"/>
              </a:spcAft>
              <a:buNone/>
            </a:pPr>
            <a:r>
              <a:rPr lang="en-US" sz="2800" b="0" i="1"/>
              <a:t>Progress Monitoring</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Monitor student progress frequently (e.g., daily or weekly) using skill-specific tools. For example, oral reading fluency checks, running records, or decoding assessments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Use data to make immediate instructional adjustments as needed</a:t>
            </a:r>
          </a:p>
          <a:p>
            <a:pPr marL="0" lvl="0" indent="0" algn="l" rtl="0">
              <a:spcBef>
                <a:spcPts val="0"/>
              </a:spcBef>
              <a:spcAft>
                <a:spcPts val="0"/>
              </a:spcAft>
              <a:buNone/>
            </a:pPr>
            <a:endParaRPr lang="en-US" sz="2800" b="1"/>
          </a:p>
          <a:p>
            <a:pPr marL="0" lvl="0" indent="0" algn="l" rtl="0">
              <a:spcBef>
                <a:spcPts val="0"/>
              </a:spcBef>
              <a:spcAft>
                <a:spcPts val="0"/>
              </a:spcAft>
              <a:buNone/>
            </a:pPr>
            <a:r>
              <a:rPr lang="en-US" sz="2800" b="0" i="1"/>
              <a:t>Qualified personnel</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Interventions should be delivered by trained professionals, such as classroom teachers, interventionists, or literacy specialists, to ensure fidelity</a:t>
            </a:r>
          </a:p>
          <a:p>
            <a:pPr marL="0" lvl="0" indent="0" algn="l" rtl="0">
              <a:spcBef>
                <a:spcPts val="0"/>
              </a:spcBef>
              <a:spcAft>
                <a:spcPts val="0"/>
              </a:spcAft>
              <a:buNone/>
            </a:pPr>
            <a:endParaRPr lang="en-US" sz="2800" b="1"/>
          </a:p>
          <a:p>
            <a:pPr marL="0" lvl="0" indent="0" algn="l" rtl="0">
              <a:spcBef>
                <a:spcPts val="0"/>
              </a:spcBef>
              <a:spcAft>
                <a:spcPts val="0"/>
              </a:spcAft>
              <a:buNone/>
            </a:pPr>
            <a:r>
              <a:rPr lang="en-US" sz="2800" b="0" i="1"/>
              <a:t>Maintain detailed records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The intervention being used</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Student participation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Progress monitoring results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Adjustments made to the intervention plan</a:t>
            </a:r>
          </a:p>
          <a:p>
            <a:pPr marL="0" lvl="0" indent="0" algn="l" rtl="0">
              <a:spcBef>
                <a:spcPts val="0"/>
              </a:spcBef>
              <a:spcAft>
                <a:spcPts val="0"/>
              </a:spcAft>
              <a:buNone/>
            </a:pPr>
            <a:endParaRPr lang="en-US" sz="2800" b="1"/>
          </a:p>
          <a:p>
            <a:pPr marL="0" lvl="0" indent="0" algn="l" rtl="0">
              <a:spcBef>
                <a:spcPts val="0"/>
              </a:spcBef>
              <a:spcAft>
                <a:spcPts val="0"/>
              </a:spcAft>
              <a:buNone/>
            </a:pPr>
            <a:r>
              <a:rPr lang="en-US" sz="2800" b="0" i="1"/>
              <a:t>Family involvement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Engage families by sharing screening results, next steps, progress, and strategies they can use at home to support their child’s literacy development</a:t>
            </a:r>
            <a:endParaRPr lang="en-US" sz="2800"/>
          </a:p>
          <a:p>
            <a:pPr lvl="1">
              <a:buFont typeface="Arial" panose="020B0604020202020204" pitchFamily="34" charset="0"/>
              <a:buChar char="•"/>
            </a:pPr>
            <a:endParaRPr lang="en-US" sz="2800"/>
          </a:p>
          <a:p>
            <a:pPr marL="0" lvl="0" indent="0" algn="l" rtl="0">
              <a:spcBef>
                <a:spcPts val="0"/>
              </a:spcBef>
              <a:spcAft>
                <a:spcPts val="0"/>
              </a:spcAft>
              <a:buNone/>
            </a:pPr>
            <a:r>
              <a:rPr lang="en-US" sz="2800" b="0" i="1"/>
              <a:t>Exit and Transition Criteria</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Define clear criteria for transitioning students out of Tier 3 back to Tiers 2 or 1</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Use progress monitoring data and professional judgement to make these decisions</a:t>
            </a:r>
          </a:p>
          <a:p>
            <a:pPr>
              <a:buFont typeface="Arial" panose="020B0604020202020204" pitchFamily="34" charset="0"/>
              <a:buChar char="•"/>
            </a:pPr>
            <a:endParaRPr lang="en-US"/>
          </a:p>
          <a:p>
            <a:endParaRPr lang="en-US"/>
          </a:p>
        </p:txBody>
      </p:sp>
    </p:spTree>
    <p:extLst>
      <p:ext uri="{BB962C8B-B14F-4D97-AF65-F5344CB8AC3E}">
        <p14:creationId xmlns:p14="http://schemas.microsoft.com/office/powerpoint/2010/main" val="99885440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FB43C-D337-ED18-7BA0-E364E514B5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0D4FA7-986F-7766-38DA-611FD5313B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367E4D-E9A6-4E22-ECDB-D75773512BF3}"/>
              </a:ext>
            </a:extLst>
          </p:cNvPr>
          <p:cNvSpPr>
            <a:spLocks noGrp="1"/>
          </p:cNvSpPr>
          <p:nvPr>
            <p:ph type="body" idx="1"/>
          </p:nvPr>
        </p:nvSpPr>
        <p:spPr/>
        <p:txBody>
          <a:bodyPr/>
          <a:lstStyle/>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In DCI-MTSS, </a:t>
            </a:r>
            <a:r>
              <a:rPr lang="en-US" sz="2800" b="0"/>
              <a:t>Tier 3 behavioral interventions </a:t>
            </a:r>
            <a:r>
              <a:rPr lang="en-US" sz="2800"/>
              <a:t>are designed to provide highly individualized, intensive support for students with the most significant and persistent behavioral challenges. These supports focus on addressing root causes of behavior and equipping students with the skills they need to succeed.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Below are </a:t>
            </a:r>
            <a:r>
              <a:rPr lang="en-US" sz="2800" b="0"/>
              <a:t>guidelines for Tier 3 behavior interventions.</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2800" b="0"/>
          </a:p>
          <a:p>
            <a:r>
              <a:rPr lang="en-US" sz="2800" b="0" i="1"/>
              <a:t>Simple functional behavior assessment (FBA) is used</a:t>
            </a:r>
            <a:endParaRPr lang="en-US"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This assessment is </a:t>
            </a:r>
            <a:r>
              <a:rPr lang="en-US" sz="2800" b="0"/>
              <a:t>not as detailed as a SPED FBA</a:t>
            </a:r>
          </a:p>
          <a:p>
            <a:pPr marL="171450" lvl="0" indent="-171450" algn="l" rtl="0">
              <a:lnSpc>
                <a:spcPct val="80000"/>
              </a:lnSpc>
              <a:spcBef>
                <a:spcPts val="300"/>
              </a:spcBef>
              <a:spcAft>
                <a:spcPts val="0"/>
              </a:spcAft>
              <a:buClr>
                <a:schemeClr val="dk1"/>
              </a:buClr>
              <a:buSzPts val="1100"/>
              <a:buFont typeface="Arial" panose="020B0604020202020204" pitchFamily="34" charset="0"/>
              <a:buChar char="•"/>
            </a:pPr>
            <a:r>
              <a:rPr lang="en-US" sz="2800" b="0"/>
              <a:t>Conduct a simple FBA to understand…</a:t>
            </a:r>
            <a:endParaRPr lang="en-US" sz="1200">
              <a:solidFill>
                <a:schemeClr val="dk1"/>
              </a:solidFill>
              <a:latin typeface="Calibri"/>
              <a:ea typeface="Calibri"/>
              <a:cs typeface="Calibri"/>
              <a:sym typeface="Calibri"/>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Antecedents (what happens before the behavior).</a:t>
            </a:r>
          </a:p>
          <a:p>
            <a:pPr marL="1085850" lvl="2"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The behavior itself (observable and measurable).</a:t>
            </a:r>
          </a:p>
          <a:p>
            <a:pPr marL="1085850" lvl="2"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Consequences (what happens after the behavior).</a:t>
            </a:r>
          </a:p>
          <a:p>
            <a:pPr marL="1085850" lvl="2"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Use the FBA findings to design proactive and reactive strategies.</a:t>
            </a:r>
          </a:p>
          <a:p>
            <a:pPr marL="0" lvl="0" indent="0" algn="l" rtl="0">
              <a:spcBef>
                <a:spcPts val="0"/>
              </a:spcBef>
              <a:spcAft>
                <a:spcPts val="0"/>
              </a:spcAft>
              <a:buNone/>
            </a:pPr>
            <a:endParaRPr lang="en-US" sz="2800" b="0" i="1"/>
          </a:p>
          <a:p>
            <a:pPr marL="0" lvl="0" indent="0" algn="l" rtl="0">
              <a:spcBef>
                <a:spcPts val="0"/>
              </a:spcBef>
              <a:spcAft>
                <a:spcPts val="0"/>
              </a:spcAft>
              <a:buNone/>
            </a:pPr>
            <a:r>
              <a:rPr lang="en-US" sz="2800" b="0" i="1"/>
              <a:t>Individualized plans are developed</a:t>
            </a:r>
            <a:endParaRPr lang="en-US" sz="2800" b="1" i="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Develop a Behavior Intervention Plan (BIP) based on a Functional Behavior Assessment (FBA) to address the root causes of the behavior.</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2800" b="0"/>
              <a:t>Identify the function of the behavior (e.g., escape, attention, sensory, or access to a tangible item).</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2800" b="0"/>
              <a:t>Create interventions tailored to the student's specific triggers and needs.</a:t>
            </a:r>
          </a:p>
          <a:p>
            <a:pPr marL="0" lvl="0" indent="0" algn="l" rtl="0">
              <a:spcBef>
                <a:spcPts val="0"/>
              </a:spcBef>
              <a:spcAft>
                <a:spcPts val="0"/>
              </a:spcAft>
              <a:buNone/>
            </a:pPr>
            <a:endParaRPr lang="en-US" sz="2800" b="0" i="1"/>
          </a:p>
          <a:p>
            <a:pPr marL="0" lvl="0" indent="0" algn="l" rtl="0">
              <a:spcBef>
                <a:spcPts val="0"/>
              </a:spcBef>
              <a:spcAft>
                <a:spcPts val="0"/>
              </a:spcAft>
              <a:buNone/>
            </a:pPr>
            <a:r>
              <a:rPr lang="en-US" sz="2800" b="0" i="1"/>
              <a:t>Evidence-based practices are used</a:t>
            </a:r>
            <a:endParaRPr lang="en-US" sz="2800" b="1" i="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Select programs and strategies that are research-based and proven effective for intensive remediation. </a:t>
            </a:r>
          </a:p>
          <a:p>
            <a:pPr marL="0" lvl="0" indent="0" algn="l" rtl="0">
              <a:spcBef>
                <a:spcPts val="0"/>
              </a:spcBef>
              <a:spcAft>
                <a:spcPts val="0"/>
              </a:spcAft>
              <a:buNone/>
            </a:pPr>
            <a:endParaRPr lang="en-US" sz="2800" b="0" i="1"/>
          </a:p>
          <a:p>
            <a:pPr marL="0" lvl="0" indent="0" algn="l" rtl="0">
              <a:spcBef>
                <a:spcPts val="0"/>
              </a:spcBef>
              <a:spcAft>
                <a:spcPts val="0"/>
              </a:spcAft>
              <a:buNone/>
            </a:pPr>
            <a:r>
              <a:rPr lang="en-US" sz="2800" b="0" i="1"/>
              <a:t>Increased intensity is provided</a:t>
            </a:r>
            <a:endParaRPr lang="en-US" sz="2800" b="1" i="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Provide one-on-one or very small group interventions.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Increase the frequency, duration, and consistency of support (e.g., daily or multiple sessions per day).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Provide ample opportunities for guided practice with immediate, specific feedback.</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Incorporate repeated practice and mastery before moving to the next skill</a:t>
            </a:r>
          </a:p>
          <a:p>
            <a:pPr marL="0" lvl="0" indent="0" algn="l" rtl="0">
              <a:spcBef>
                <a:spcPts val="0"/>
              </a:spcBef>
              <a:spcAft>
                <a:spcPts val="0"/>
              </a:spcAft>
              <a:buNone/>
            </a:pPr>
            <a:endParaRPr lang="en-US" sz="2800" b="0" i="1"/>
          </a:p>
          <a:p>
            <a:pPr marL="0" lvl="0" indent="0" algn="l" rtl="0">
              <a:spcBef>
                <a:spcPts val="0"/>
              </a:spcBef>
              <a:spcAft>
                <a:spcPts val="0"/>
              </a:spcAft>
              <a:buNone/>
            </a:pPr>
            <a:r>
              <a:rPr lang="en-US" sz="2800" b="0" i="1"/>
              <a:t>Progress monitoring occurs frequently </a:t>
            </a:r>
            <a:endParaRPr lang="en-US" sz="2800" b="1" i="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Collect data frequently (e.g., daily or weekly) to measure the effectiveness of interventions.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Use behavior tracking tools</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2800" b="0"/>
              <a:t>ABC (Antecedent, Behavior, Consequence) logs.</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2800" b="0"/>
              <a:t>Frequency counts, duration measurements, or interval recording.</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Adjust interventions based on student progress and data trends.</a:t>
            </a:r>
          </a:p>
          <a:p>
            <a:pPr marL="0" lvl="0" indent="0" algn="l" rtl="0">
              <a:spcBef>
                <a:spcPts val="0"/>
              </a:spcBef>
              <a:spcAft>
                <a:spcPts val="0"/>
              </a:spcAft>
              <a:buNone/>
            </a:pPr>
            <a:endParaRPr lang="en-US" sz="2800" b="0"/>
          </a:p>
          <a:p>
            <a:pPr marL="0" lvl="0" indent="0" algn="l" rtl="0">
              <a:spcBef>
                <a:spcPts val="0"/>
              </a:spcBef>
              <a:spcAft>
                <a:spcPts val="0"/>
              </a:spcAft>
              <a:buNone/>
            </a:pPr>
            <a:r>
              <a:rPr lang="en-US" sz="2800" b="0" i="1"/>
              <a:t>Intervention is delivered by qualified personnel</a:t>
            </a:r>
            <a:endParaRPr lang="en-US" sz="2800" b="1" i="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Interventions should be delivered by trained professionals, such as classroom teachers, interventionists, or behavior specialists, to ensure fidelity.</a:t>
            </a:r>
          </a:p>
          <a:p>
            <a:pPr marL="0" lvl="0" indent="0" algn="l" rtl="0">
              <a:spcBef>
                <a:spcPts val="0"/>
              </a:spcBef>
              <a:spcAft>
                <a:spcPts val="0"/>
              </a:spcAft>
              <a:buNone/>
            </a:pPr>
            <a:endParaRPr lang="en-US" sz="2800" b="0"/>
          </a:p>
          <a:p>
            <a:pPr marL="0" lvl="0" indent="0" algn="l" rtl="0">
              <a:spcBef>
                <a:spcPts val="0"/>
              </a:spcBef>
              <a:spcAft>
                <a:spcPts val="0"/>
              </a:spcAft>
              <a:buNone/>
            </a:pPr>
            <a:r>
              <a:rPr lang="en-US" sz="2800" b="0" i="1"/>
              <a:t>Detailed records are maintained</a:t>
            </a:r>
            <a:endParaRPr lang="en-US" sz="2800" b="1" i="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Document the following</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2800" b="0"/>
              <a:t>The intervention being used.</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2800" b="0"/>
              <a:t>Student participation.</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2800" b="0"/>
              <a:t>Progress monitoring results.</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2800" b="0"/>
              <a:t>Adjustments made to the intervention plan.</a:t>
            </a:r>
          </a:p>
          <a:p>
            <a:pPr marL="0" lvl="0" indent="0" algn="l" rtl="0">
              <a:spcBef>
                <a:spcPts val="0"/>
              </a:spcBef>
              <a:spcAft>
                <a:spcPts val="0"/>
              </a:spcAft>
              <a:buNone/>
            </a:pPr>
            <a:endParaRPr lang="en-US" sz="2800" b="0"/>
          </a:p>
          <a:p>
            <a:pPr marL="0" lvl="0" indent="0" algn="l" rtl="0">
              <a:spcBef>
                <a:spcPts val="0"/>
              </a:spcBef>
              <a:spcAft>
                <a:spcPts val="0"/>
              </a:spcAft>
              <a:buNone/>
            </a:pPr>
            <a:r>
              <a:rPr lang="en-US" sz="2800" b="0" i="1"/>
              <a:t>Families are involved</a:t>
            </a:r>
            <a:endParaRPr lang="en-US" sz="2800" b="1" i="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Engage families by sharing screening results, next steps, progress, and strategies they can use at home to support their child’s literacy development.</a:t>
            </a:r>
          </a:p>
          <a:p>
            <a:pPr marL="0" lvl="0" indent="0" algn="l" rtl="0">
              <a:spcBef>
                <a:spcPts val="0"/>
              </a:spcBef>
              <a:spcAft>
                <a:spcPts val="0"/>
              </a:spcAft>
              <a:buNone/>
            </a:pPr>
            <a:endParaRPr lang="en-US" sz="2800" b="0"/>
          </a:p>
          <a:p>
            <a:pPr marL="0" lvl="0" indent="0" algn="l" rtl="0">
              <a:spcBef>
                <a:spcPts val="0"/>
              </a:spcBef>
              <a:spcAft>
                <a:spcPts val="0"/>
              </a:spcAft>
              <a:buNone/>
            </a:pPr>
            <a:r>
              <a:rPr lang="en-US" sz="2800" b="0" i="1"/>
              <a:t>Decision rules for transitioning out of Tier 3 are followed</a:t>
            </a:r>
            <a:endParaRPr lang="en-US" sz="2800" b="1" i="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Define decision rules for transitioning students out of Tier 3, back to Tier 2 or Tier 1.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Use progress monitoring data and professional judgment to make these decisions.</a:t>
            </a:r>
            <a:endParaRPr lang="en-US"/>
          </a:p>
          <a:p>
            <a:endParaRPr lang="en-US"/>
          </a:p>
        </p:txBody>
      </p:sp>
    </p:spTree>
    <p:extLst>
      <p:ext uri="{BB962C8B-B14F-4D97-AF65-F5344CB8AC3E}">
        <p14:creationId xmlns:p14="http://schemas.microsoft.com/office/powerpoint/2010/main" val="2282702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F0882EAF-03C7-CD01-5070-D1E4201F656E}"/>
            </a:ext>
          </a:extLst>
        </p:cNvPr>
        <p:cNvGrpSpPr/>
        <p:nvPr/>
      </p:nvGrpSpPr>
      <p:grpSpPr>
        <a:xfrm>
          <a:off x="0" y="0"/>
          <a:ext cx="0" cy="0"/>
          <a:chOff x="0" y="0"/>
          <a:chExt cx="0" cy="0"/>
        </a:xfrm>
      </p:grpSpPr>
      <p:sp>
        <p:nvSpPr>
          <p:cNvPr id="280" name="Google Shape;280;p55:notes">
            <a:extLst>
              <a:ext uri="{FF2B5EF4-FFF2-40B4-BE49-F238E27FC236}">
                <a16:creationId xmlns:a16="http://schemas.microsoft.com/office/drawing/2014/main" id="{550D56D6-0297-3D8D-45C0-0D6255E098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55:notes">
            <a:extLst>
              <a:ext uri="{FF2B5EF4-FFF2-40B4-BE49-F238E27FC236}">
                <a16:creationId xmlns:a16="http://schemas.microsoft.com/office/drawing/2014/main" id="{91DF02C0-0DB0-5688-3AA5-034B2F3D815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a:lnSpc>
                <a:spcPct val="100000"/>
              </a:lnSpc>
              <a:spcBef>
                <a:spcPts val="0"/>
              </a:spcBef>
              <a:spcAft>
                <a:spcPts val="0"/>
              </a:spcAft>
              <a:buSzPts val="1100"/>
              <a:buNone/>
            </a:pP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882873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2800" b="1"/>
              <a:t>Notes</a:t>
            </a:r>
            <a:endParaRPr lang="en-US" sz="2800" b="0"/>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2800" b="0" i="1"/>
              <a:t>Academic Strategies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Schedule intervention/enrichment blocks and walking time into master calendar</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Designate a daily 30–45 minute block for targeted intervention/enrichment.</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All students participate, some get intervention, others receive enrichment.</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Helps avoid stigma and logistical scheduling issues.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Use trained paraprofessionals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Paraprofessionals trained in evidence-based programs (e.g., phonics, fluency) can provide interventions under supervision.</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Frees up certified staff and extends reach.</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Grade-level or cross-grade grouping</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Group students across classrooms or grades based on needs.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Interventionists and teachers work collaboratively to serve skill-based groups.</a:t>
            </a:r>
          </a:p>
          <a:p>
            <a:pPr marL="457200" lvl="1" indent="0" algn="l" rtl="0">
              <a:lnSpc>
                <a:spcPct val="80000"/>
              </a:lnSpc>
              <a:spcBef>
                <a:spcPts val="300"/>
              </a:spcBef>
              <a:spcAft>
                <a:spcPts val="0"/>
              </a:spcAft>
              <a:buClr>
                <a:schemeClr val="dk1"/>
              </a:buClr>
              <a:buSzPts val="1100"/>
              <a:buFont typeface="Courier New" panose="02070309020205020404" pitchFamily="49" charset="0"/>
              <a:buNone/>
            </a:pPr>
            <a:endParaRPr lang="en-US" sz="2800" b="1"/>
          </a:p>
          <a:p>
            <a:pPr marL="0" lvl="0" indent="0" algn="l" rtl="0">
              <a:spcBef>
                <a:spcPts val="0"/>
              </a:spcBef>
              <a:spcAft>
                <a:spcPts val="0"/>
              </a:spcAft>
              <a:buNone/>
            </a:pPr>
            <a:r>
              <a:rPr lang="en-US" sz="2800" b="0" i="1"/>
              <a:t>Behavior Strategies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Morning/afternoon check-in</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i="0" u="none" strike="noStrike" cap="none">
                <a:solidFill>
                  <a:srgbClr val="000000"/>
                </a:solidFill>
                <a:effectLst/>
                <a:latin typeface="Arial"/>
                <a:ea typeface="Arial"/>
                <a:cs typeface="Arial"/>
                <a:sym typeface="Arial"/>
              </a:rPr>
              <a:t>Student meets with a mentor or staff member to review goals , receive encouragement, review the day, and/or reflect on progress.</a:t>
            </a:r>
            <a:endParaRPr lang="en-US" sz="2800" b="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Behavior intervention blocks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Schedule time during the day for social emotional learning for all students (e.g.,  skill-building, coping strategies)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Embedded classroom-based Positive Behavior Supports </a:t>
            </a:r>
            <a:endParaRPr lang="en-US" sz="2800" b="1"/>
          </a:p>
          <a:p>
            <a:pPr marL="457200" indent="-298450"/>
            <a:endParaRPr lang="en-US"/>
          </a:p>
        </p:txBody>
      </p:sp>
    </p:spTree>
    <p:extLst>
      <p:ext uri="{BB962C8B-B14F-4D97-AF65-F5344CB8AC3E}">
        <p14:creationId xmlns:p14="http://schemas.microsoft.com/office/powerpoint/2010/main" val="247754849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5DB21-362D-B9A1-F4B3-7D5912310F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12D03F-5E32-4F9E-8508-EA691BED53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C17A0D-0B5D-A82D-BDBD-34EED9EFEBF6}"/>
              </a:ext>
            </a:extLst>
          </p:cNvPr>
          <p:cNvSpPr>
            <a:spLocks noGrp="1"/>
          </p:cNvSpPr>
          <p:nvPr>
            <p:ph type="body" idx="1"/>
          </p:nvPr>
        </p:nvSpPr>
        <p:spPr/>
        <p:txBody>
          <a:bodyPr/>
          <a:lstStyle/>
          <a:p>
            <a:pPr marL="0" lvl="0" indent="0" algn="l" rtl="0">
              <a:spcBef>
                <a:spcPts val="0"/>
              </a:spcBef>
              <a:spcAft>
                <a:spcPts val="0"/>
              </a:spcAft>
              <a:buNone/>
            </a:pPr>
            <a:r>
              <a:rPr lang="en-US" sz="2800" b="1"/>
              <a:t>Notes</a:t>
            </a:r>
            <a:endParaRPr lang="en-US" sz="2800" b="0"/>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2800" b="0" i="1"/>
              <a:t>Academic Strategies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Intervention electives or “power hour”</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Designate a class period (e.g., “Reading Lab,” “Math Support”) for students identified via universal screening or grades.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Can rotate groups every quarter or semester based on progress monitoring.</a:t>
            </a:r>
            <a:endParaRPr lang="en-US"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Embedded support in core classes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Co-teaching or in-class support from interventionists or special educators.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Focused small-group instruction during stations or workshop time.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Flexible “WIN” periods (What I Need)</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Schedule intervention blocks once or twice a week where students are grouped based on need.</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Can include targeted re-teaching, test prep, or skill recovery.</a:t>
            </a:r>
            <a:endParaRPr lang="en-US"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Study skills or academic coaching seminars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Classes or groups that address executive functioning, time management, organization, and note-taking.</a:t>
            </a:r>
            <a:endParaRPr lang="en-US"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Reading or math intensive classes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a:t>Double-blocked periods for students significantly below grade level.</a:t>
            </a:r>
          </a:p>
          <a:p>
            <a:pPr marL="457200" lvl="1" indent="0" algn="l" rtl="0">
              <a:lnSpc>
                <a:spcPct val="80000"/>
              </a:lnSpc>
              <a:spcBef>
                <a:spcPts val="300"/>
              </a:spcBef>
              <a:spcAft>
                <a:spcPts val="0"/>
              </a:spcAft>
              <a:buClr>
                <a:schemeClr val="dk1"/>
              </a:buClr>
              <a:buSzPts val="1100"/>
              <a:buFont typeface="Courier New" panose="02070309020205020404" pitchFamily="49" charset="0"/>
              <a:buNone/>
            </a:pPr>
            <a:endParaRPr lang="en-US" sz="2800" b="1"/>
          </a:p>
          <a:p>
            <a:pPr marL="0" lvl="0" indent="0" algn="l" rtl="0">
              <a:spcBef>
                <a:spcPts val="0"/>
              </a:spcBef>
              <a:spcAft>
                <a:spcPts val="0"/>
              </a:spcAft>
              <a:buNone/>
            </a:pPr>
            <a:r>
              <a:rPr lang="en-US" sz="2800" b="0" i="1"/>
              <a:t>Behavior Strategies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Morning/afternoon check-in</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i="0" u="none" strike="noStrike" cap="none">
                <a:solidFill>
                  <a:srgbClr val="000000"/>
                </a:solidFill>
                <a:effectLst/>
                <a:latin typeface="Arial"/>
                <a:ea typeface="Arial"/>
                <a:cs typeface="Arial"/>
                <a:sym typeface="Arial"/>
              </a:rPr>
              <a:t>Student meets with a mentor or staff member to review goals , receive encouragement, review the day, and/or reflect on progress.</a:t>
            </a:r>
            <a:endParaRPr lang="en-US" sz="2800" b="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Behavior contracts with privilege incentives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Used to reinforce positive behavior and self-monitoring.</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Alternative learning spaces or intervention rooms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t>Provide structured, trauma-informed space for students </a:t>
            </a:r>
            <a:r>
              <a:rPr lang="en-US" sz="2800"/>
              <a:t>needing behavior regulation breaks or instruction.</a:t>
            </a:r>
          </a:p>
          <a:p>
            <a:endParaRPr lang="en-US"/>
          </a:p>
          <a:p>
            <a:pPr lvl="1"/>
            <a:endParaRPr lang="en-US"/>
          </a:p>
          <a:p>
            <a:pPr lvl="0"/>
            <a:endParaRPr lang="en-US" b="1"/>
          </a:p>
          <a:p>
            <a:pPr marL="457200" indent="-298450"/>
            <a:endParaRPr lang="en-US"/>
          </a:p>
        </p:txBody>
      </p:sp>
    </p:spTree>
    <p:extLst>
      <p:ext uri="{BB962C8B-B14F-4D97-AF65-F5344CB8AC3E}">
        <p14:creationId xmlns:p14="http://schemas.microsoft.com/office/powerpoint/2010/main" val="171148666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2800" b="1"/>
              <a:t>Notes</a:t>
            </a:r>
          </a:p>
          <a:p>
            <a:pPr marL="514350" marR="0" lvl="0" indent="-51435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n-US" sz="2800" b="0" i="1"/>
              <a:t>Gather and organize your data. </a:t>
            </a:r>
            <a:r>
              <a:rPr lang="en-US" sz="2800"/>
              <a:t>Start by collecting all relevant data on your students, including universal screening results, diagnostic assessments, behavior data, and progress monitoring information. The goal is to compile a comprehensive view of where each student is starting. Organize your data in spreadsheets or data charts. This allows you to easily identify trends and pinpoint areas of need.</a:t>
            </a:r>
          </a:p>
          <a:p>
            <a:pPr marL="514350" marR="0" lvl="0" indent="-51435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n-US" sz="2800" b="0" i="1"/>
              <a:t>Sort students by need area. </a:t>
            </a:r>
            <a:r>
              <a:rPr lang="en-US" sz="2800"/>
              <a:t>Once your data is organized, sort students into groups based on their specific needs. For example, in literacy, this might mean grouping students who struggle with phonemic awareness into one group and those with comprehension challenges into a second group. For behavior, group students by the functions of their behaviors, such as those seeking attention in one group and those trying to avoid tasks in a second group. Sorting is all about categorizing the challenges so the right support can be provided.</a:t>
            </a:r>
          </a:p>
          <a:p>
            <a:pPr marL="514350" marR="0" lvl="0" indent="-51435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n-US" sz="2800" b="0" i="1"/>
              <a:t>Finalize Tier 2 and Tier 3 groupings. </a:t>
            </a:r>
            <a:r>
              <a:rPr lang="en-US" sz="2800"/>
              <a:t>Based on your data and decision rules, finalize which students will receive Tier 2 and Tier 3 intervention. It’s important to use clear criteria and data-based decision rules to make these groupings as objective and effective as possible.</a:t>
            </a:r>
          </a:p>
          <a:p>
            <a:pPr marL="514350" marR="0" lvl="0" indent="-51435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n-US" sz="2800" b="0" i="1"/>
              <a:t>Match groups with targeted, evidence-based interventions. </a:t>
            </a:r>
            <a:r>
              <a:rPr lang="en-US" sz="2800"/>
              <a:t>Now that you have defined groups, match each one with a research-based intervention. For literacy, this might mean specific programs that address phonics, vocabulary, or reading fluency. For behavior, consider interventions that have been successful in managing or redirecting specific behaviors. The key is to ensure that the intervention directly addresses the need so every student receives the precise support they require.</a:t>
            </a:r>
          </a:p>
          <a:p>
            <a:pPr marL="514350" marR="0" lvl="0" indent="-51435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n-US" sz="2800" b="0" i="1"/>
              <a:t>Determine progress monitoring schedule. </a:t>
            </a:r>
            <a:r>
              <a:rPr lang="en-US" sz="2800"/>
              <a:t>Regular progress monitoring is critical to ensure that the interventions are effective. Decide on a monitoring schedule based on the intensity of support, for example every two weeks for Tier 2 and weekly for Tier 3. This allows you to see measurable improvements or quickly determine if adjustments are needed. Document your progress monitoring plan so that everyone involved knows when and how data will be collected</a:t>
            </a:r>
          </a:p>
          <a:p>
            <a:pPr marL="514350" marR="0" lvl="0" indent="-51435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n-US" sz="2800" b="0" i="1"/>
              <a:t>Determine review schedule. </a:t>
            </a:r>
            <a:r>
              <a:rPr lang="en-US" sz="2800"/>
              <a:t>Finally, set up a regular review schedule. This schedule ensures that teams review the data and the effectiveness of your groupings and interventions. It’s a chance to adjust strategies, reassign groups, or even move students back into general instruction if they are showing consistent progress. These meetings should be structured and data-driven</a:t>
            </a:r>
            <a:r>
              <a:rPr lang="en-US" sz="2800" b="1"/>
              <a:t>.</a:t>
            </a:r>
            <a:br>
              <a:rPr lang="en-US" sz="2800"/>
            </a:br>
            <a:endParaRPr lang="en-US" sz="2800"/>
          </a:p>
        </p:txBody>
      </p:sp>
    </p:spTree>
    <p:extLst>
      <p:ext uri="{BB962C8B-B14F-4D97-AF65-F5344CB8AC3E}">
        <p14:creationId xmlns:p14="http://schemas.microsoft.com/office/powerpoint/2010/main" val="83309052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33e1a588e7_0_862:notes"/>
          <p:cNvSpPr>
            <a:spLocks noGrp="1" noRot="1" noChangeAspect="1"/>
          </p:cNvSpPr>
          <p:nvPr>
            <p:ph type="sldImg" idx="2"/>
          </p:nvPr>
        </p:nvSpPr>
        <p:spPr>
          <a:xfrm>
            <a:off x="381000" y="685800"/>
            <a:ext cx="6094413"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g333e1a588e7_0_862: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US" sz="1200" b="1"/>
              <a:t>POTENTIAL HIDDEN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This slide and the next can be used if participants need more guidance on understanding how to match the function of behavior with Tiers 2/3 interventions for behavior. If not needed, hide both slides.</a:t>
            </a:r>
            <a:endParaRPr lang="en-US" sz="1200" b="1"/>
          </a:p>
          <a:p>
            <a:pPr marL="0" lvl="0" indent="0" algn="l" rtl="0">
              <a:spcBef>
                <a:spcPts val="0"/>
              </a:spcBef>
              <a:spcAft>
                <a:spcPts val="0"/>
              </a:spcAft>
              <a:buNone/>
            </a:pPr>
            <a:endParaRPr lang="en-US" sz="1200" b="1"/>
          </a:p>
          <a:p>
            <a:pPr marL="0" lvl="0" indent="0" algn="l" rtl="0">
              <a:spcBef>
                <a:spcPts val="0"/>
              </a:spcBef>
              <a:spcAft>
                <a:spcPts val="0"/>
              </a:spcAft>
              <a:buNone/>
            </a:pPr>
            <a:r>
              <a:rPr lang="en-US" sz="12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Behavior is known to serve a purpose or function for the student. The function of behavior is either to a) obtain attention or an item/activity or b) escape/avoid attention or an item/activity.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The specific function of the behavior guides the team to select an intervention to match that function.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Social skills Intervention groups primarily address the function of behavior related to social interaction and communication, aiming to improve skills like initiating conversations, understanding social cues, expressing emotions appropriately, and navigating social situations, thereby enhancing an individual's ability to interact positively with others.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It also helps to teach the skills that students need to self-regulate as well as how to deal with triggers that increase their likelihood of escape/avoidance behaviors. </a:t>
            </a:r>
          </a:p>
        </p:txBody>
      </p:sp>
      <p:sp>
        <p:nvSpPr>
          <p:cNvPr id="354" name="Google Shape;354;g333e1a588e7_0_862:notes"/>
          <p:cNvSpPr txBox="1">
            <a:spLocks noGrp="1"/>
          </p:cNvSpPr>
          <p:nvPr>
            <p:ph type="sldNum" idx="12"/>
          </p:nvPr>
        </p:nvSpPr>
        <p:spPr>
          <a:xfrm>
            <a:off x="3884613" y="8685214"/>
            <a:ext cx="2971800" cy="4572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75017bc664_1_8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275017bc664_1_827: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US" sz="2800" b="1"/>
              <a:t>POTENTIAL HIDDEN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a:t>This slide and the prior one can be used if participants need more guidance on understanding how to match the function of behavior with Tiers 2/3 interventions for behavior. If not needed, hide both slides.</a:t>
            </a:r>
            <a:endParaRPr lang="en-US" sz="2800" b="1"/>
          </a:p>
          <a:p>
            <a:pPr marL="0" lvl="0" indent="0" algn="l" rtl="0">
              <a:spcBef>
                <a:spcPts val="0"/>
              </a:spcBef>
              <a:spcAft>
                <a:spcPts val="0"/>
              </a:spcAft>
              <a:buNone/>
            </a:pPr>
            <a:endParaRPr lang="en-US" sz="2800" b="1"/>
          </a:p>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Teams will receive further training on interventions, but this helps teams understand how an intervention can be matched to the function of behavior. </a:t>
            </a:r>
            <a:endParaRPr lang="en-US"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When your team has analyzed the data and determined the student’s function, the next step is to determine which intervention will best meet the need of the student being discussed.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This chart provides a cross-reference of functions and interventions based on evidence-based interventions.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Not all schools may have these same interventions; however your team is encouraged to create a similar document for the interventions you do have available for students.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As you develop additional interventions, you can continue to update the chart ensuring that teams are able to match function and interventions. </a:t>
            </a:r>
            <a:endParaRPr sz="2800"/>
          </a:p>
          <a:p>
            <a:pPr marL="0" lvl="0" indent="0" algn="l" rtl="0">
              <a:lnSpc>
                <a:spcPct val="100000"/>
              </a:lnSpc>
              <a:spcBef>
                <a:spcPts val="0"/>
              </a:spcBef>
              <a:spcAft>
                <a:spcPts val="0"/>
              </a:spcAft>
              <a:buSzPts val="1400"/>
              <a:buNone/>
            </a:pPr>
            <a:endParaRPr sz="1200"/>
          </a:p>
        </p:txBody>
      </p:sp>
      <p:sp>
        <p:nvSpPr>
          <p:cNvPr id="366" name="Google Shape;366;g275017bc664_1_827:notes"/>
          <p:cNvSpPr txBox="1">
            <a:spLocks noGrp="1"/>
          </p:cNvSpPr>
          <p:nvPr>
            <p:ph type="sldNum" idx="12"/>
          </p:nvPr>
        </p:nvSpPr>
        <p:spPr>
          <a:xfrm>
            <a:off x="3884613" y="8685213"/>
            <a:ext cx="2971800" cy="4572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94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27993-8EE0-AE97-5AF9-1B2272D7A6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EC88AF-FE1E-7ADD-7C5D-662A0493B4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3AF27C-FF55-D9FB-6A99-0C016F823CA7}"/>
              </a:ext>
            </a:extLst>
          </p:cNvPr>
          <p:cNvSpPr>
            <a:spLocks noGrp="1"/>
          </p:cNvSpPr>
          <p:nvPr>
            <p:ph type="body" idx="1"/>
          </p:nvPr>
        </p:nvSpPr>
        <p:spPr/>
        <p:txBody>
          <a:bodyPr/>
          <a:lstStyle/>
          <a:p>
            <a:pPr marL="0" lvl="0" indent="0" algn="l" rtl="0">
              <a:spcBef>
                <a:spcPts val="0"/>
              </a:spcBef>
              <a:spcAft>
                <a:spcPts val="0"/>
              </a:spcAft>
              <a:buNone/>
            </a:pPr>
            <a:r>
              <a:rPr lang="en-US" sz="2800" b="1"/>
              <a:t>Handouts</a:t>
            </a:r>
          </a:p>
          <a:p>
            <a:r>
              <a:rPr lang="en-US" sz="2800"/>
              <a:t>USTI 9, 3</a:t>
            </a:r>
            <a:r>
              <a:rPr lang="en-US" sz="2800" baseline="30000"/>
              <a:t>rd</a:t>
            </a:r>
            <a:r>
              <a:rPr lang="en-US" sz="2800"/>
              <a:t> Grade Intervention Groups Sample Data</a:t>
            </a:r>
          </a:p>
          <a:p>
            <a:r>
              <a:rPr lang="en-US" sz="2800"/>
              <a:t>USTI 10, 7</a:t>
            </a:r>
            <a:r>
              <a:rPr lang="en-US" sz="2800" baseline="30000"/>
              <a:t>th</a:t>
            </a:r>
            <a:r>
              <a:rPr lang="en-US" sz="2800"/>
              <a:t> Grade Intervention Groups Sample Data</a:t>
            </a:r>
          </a:p>
          <a:p>
            <a:pPr marL="0" lvl="0" indent="0" algn="l" rtl="0">
              <a:spcBef>
                <a:spcPts val="0"/>
              </a:spcBef>
              <a:spcAft>
                <a:spcPts val="0"/>
              </a:spcAft>
              <a:buNone/>
            </a:pPr>
            <a:endParaRPr lang="en-US" sz="2800" b="0"/>
          </a:p>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Teachers will analyze sample student data to form Tier 2 and Tier 3 groups and plan for targeted instruction or supports for literacy and/or behavior.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These data sets lack the background knowledge teachers would have when doing this activity with their own data, but will serve for this activity and should spark discussion as they work through this process.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Ask participants to think about the intervention groups and how, at their grade level, they would provide an intervention with the resources they have available.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There are no formulas for this, each building/grade level will need to problem solve this for themselves.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2800" b="1"/>
          </a:p>
          <a:p>
            <a:pPr marL="0" lvl="0" indent="0" algn="l" rtl="0">
              <a:spcBef>
                <a:spcPts val="0"/>
              </a:spcBef>
              <a:spcAft>
                <a:spcPts val="0"/>
              </a:spcAft>
              <a:buNone/>
            </a:pPr>
            <a:r>
              <a:rPr lang="en-US" sz="2800" b="1"/>
              <a:t>Activity</a:t>
            </a:r>
          </a:p>
          <a:p>
            <a:pPr marL="0" lvl="0" indent="0" algn="l" rtl="0">
              <a:spcBef>
                <a:spcPts val="0"/>
              </a:spcBef>
              <a:spcAft>
                <a:spcPts val="0"/>
              </a:spcAft>
              <a:buNone/>
            </a:pPr>
            <a:r>
              <a:rPr lang="en-US" sz="2800" b="0"/>
              <a:t>Time. 30 minutes</a:t>
            </a:r>
          </a:p>
          <a:p>
            <a:pPr marL="0" lvl="0" indent="0" algn="l" rtl="0">
              <a:spcBef>
                <a:spcPts val="0"/>
              </a:spcBef>
              <a:spcAft>
                <a:spcPts val="0"/>
              </a:spcAft>
              <a:buNone/>
            </a:pPr>
            <a:r>
              <a:rPr lang="en-US" sz="2800" b="0"/>
              <a:t>Materials needed. USTI Handouts 9 and 10, large chart paper, markers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Divide group into small teams of 4 to 6 and provide them a set of sample data.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Ask them to complete the steps on the slide.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Once the groups have completed the task, provide time for them to debrief and share their thinking with the whole group.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Discuss this question with the whole group: What additional data would have helped them better create intervention groups? </a:t>
            </a:r>
            <a:endParaRPr lang="en-US" sz="2800" b="1"/>
          </a:p>
        </p:txBody>
      </p:sp>
    </p:spTree>
    <p:extLst>
      <p:ext uri="{BB962C8B-B14F-4D97-AF65-F5344CB8AC3E}">
        <p14:creationId xmlns:p14="http://schemas.microsoft.com/office/powerpoint/2010/main" val="296008634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D970B-9B9C-EE02-9554-E3204163C9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C0A72D-D9BB-9879-75FC-BC70352024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478F3-615B-916E-4805-1AFB9DE81A1E}"/>
              </a:ext>
            </a:extLst>
          </p:cNvPr>
          <p:cNvSpPr>
            <a:spLocks noGrp="1"/>
          </p:cNvSpPr>
          <p:nvPr>
            <p:ph type="body" idx="1"/>
          </p:nvPr>
        </p:nvSpPr>
        <p:spPr/>
        <p:txBody>
          <a:bodyPr/>
          <a:lstStyle/>
          <a:p>
            <a:pPr marL="0" lvl="0" indent="0" algn="l" rtl="0">
              <a:spcBef>
                <a:spcPts val="0"/>
              </a:spcBef>
              <a:spcAft>
                <a:spcPts val="0"/>
              </a:spcAft>
              <a:buNone/>
            </a:pPr>
            <a:r>
              <a:rPr lang="en-US" sz="2800" b="1"/>
              <a:t>Handout</a:t>
            </a:r>
          </a:p>
          <a:p>
            <a:pPr marL="0" lvl="0" indent="0" algn="l" rtl="0">
              <a:spcBef>
                <a:spcPts val="0"/>
              </a:spcBef>
              <a:spcAft>
                <a:spcPts val="0"/>
              </a:spcAft>
              <a:buNone/>
            </a:pPr>
            <a:r>
              <a:rPr lang="en-US" sz="2800" b="0"/>
              <a:t>USTI 11, Next Steps Action Plan</a:t>
            </a:r>
          </a:p>
          <a:p>
            <a:pPr marL="0" lvl="0" indent="0" algn="l" rtl="0">
              <a:spcBef>
                <a:spcPts val="0"/>
              </a:spcBef>
              <a:spcAft>
                <a:spcPts val="0"/>
              </a:spcAft>
              <a:buNone/>
            </a:pPr>
            <a:endParaRPr lang="en-US" sz="2800" b="0"/>
          </a:p>
          <a:p>
            <a:pPr marL="0" lvl="0" indent="0" algn="l" rtl="0">
              <a:spcBef>
                <a:spcPts val="0"/>
              </a:spcBef>
              <a:spcAft>
                <a:spcPts val="0"/>
              </a:spcAft>
              <a:buNone/>
            </a:pPr>
            <a:r>
              <a:rPr lang="en-US" sz="28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t>This slide contains two potential activities to end this section. </a:t>
            </a:r>
            <a:endParaRPr lang="en-US" sz="2800" b="1"/>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This is a point for teams to either build intervention groups with their own data or create an action plan of next steps for doing this on their own at another time.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Consultants can select the activity that best fits the needs of the group. This activity could take 30 to 45 minutes depending on the size of Tiers 2/3 population.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2800"/>
          </a:p>
          <a:p>
            <a:pPr marL="0" lvl="0" indent="0" algn="l" rtl="0">
              <a:spcBef>
                <a:spcPts val="0"/>
              </a:spcBef>
              <a:spcAft>
                <a:spcPts val="0"/>
              </a:spcAft>
              <a:buNone/>
            </a:pPr>
            <a:r>
              <a:rPr lang="en-US" sz="2800" b="1"/>
              <a:t>Activity A, Build intervention groups for your building or district</a:t>
            </a:r>
          </a:p>
          <a:p>
            <a:pPr marL="171450" lvl="0" indent="-171450" algn="l" rtl="0">
              <a:lnSpc>
                <a:spcPct val="80000"/>
              </a:lnSpc>
              <a:spcBef>
                <a:spcPts val="300"/>
              </a:spcBef>
              <a:spcAft>
                <a:spcPts val="0"/>
              </a:spcAft>
              <a:buClr>
                <a:schemeClr val="dk1"/>
              </a:buClr>
              <a:buSzPts val="1100"/>
              <a:buFont typeface="Arial" panose="020B0604020202020204" pitchFamily="34" charset="0"/>
              <a:buChar char="•"/>
            </a:pPr>
            <a:r>
              <a:rPr lang="en-US" sz="2800" b="0">
                <a:solidFill>
                  <a:srgbClr val="F26D65"/>
                </a:solidFill>
              </a:rPr>
              <a:t>Prior to the presentation, someone from the district will need to have gathered and organized the student data in a spreadsheet that at a minimum includes recommended Tiers for literacy and behavior; pertinent data; identified need for literacy; and function of behavior for teams to use. This can be done for literacy only, for behavior only, or for both literacy and behavior. Provide time and coaching to help teams work through the following steps:</a:t>
            </a:r>
            <a:endParaRPr lang="en-US" sz="1200">
              <a:solidFill>
                <a:schemeClr val="dk1"/>
              </a:solidFill>
              <a:latin typeface="Calibri"/>
              <a:ea typeface="Calibri"/>
              <a:cs typeface="Calibri"/>
              <a:sym typeface="Calibri"/>
            </a:endParaRP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solidFill>
                  <a:srgbClr val="F26D65"/>
                </a:solidFill>
              </a:rPr>
              <a:t>Sort students by need area</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solidFill>
                  <a:srgbClr val="F26D65"/>
                </a:solidFill>
              </a:rPr>
              <a:t>Finalize Tier 2 and Tier 3 groupings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solidFill>
                  <a:srgbClr val="F26D65"/>
                </a:solidFill>
              </a:rPr>
              <a:t>Match each group with targeted, evidence-based interventions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solidFill>
                  <a:srgbClr val="F26D65"/>
                </a:solidFill>
              </a:rPr>
              <a:t>Determine a progress monitoring schedule</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2800" b="0">
                <a:solidFill>
                  <a:srgbClr val="F26D65"/>
                </a:solidFill>
              </a:rPr>
              <a:t>Determine a review schedule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b="0">
                <a:solidFill>
                  <a:srgbClr val="F26D65"/>
                </a:solidFill>
              </a:rPr>
              <a:t>Their final plan should include a list of Tier 2 and Tier 3 groupings for literacy and/or behavior that matches the intervention to the need of each grouping, a progress monitoring schedule, and a plan for review. </a:t>
            </a:r>
            <a:endParaRPr lang="en-US" sz="2800"/>
          </a:p>
          <a:p>
            <a:pPr marL="114300" lvl="0" indent="0">
              <a:buFont typeface="+mj-lt"/>
              <a:buNone/>
            </a:pPr>
            <a:endParaRPr lang="en-US" sz="2800"/>
          </a:p>
          <a:p>
            <a:pPr marL="0" lvl="0" indent="0" algn="l" rtl="0">
              <a:spcBef>
                <a:spcPts val="0"/>
              </a:spcBef>
              <a:spcAft>
                <a:spcPts val="0"/>
              </a:spcAft>
              <a:buNone/>
            </a:pPr>
            <a:r>
              <a:rPr lang="en-US" sz="2800" b="1"/>
              <a:t>Activity B, Plan for next steps in creating intervention groups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2800"/>
              <a:t>Provide teams with the USTI 11, Next Steps Action Plan and have them discuss and create a plan and timeline for creating intervention groups following the steps for Activity A.</a:t>
            </a:r>
            <a:endParaRPr lang="en-US"/>
          </a:p>
        </p:txBody>
      </p:sp>
    </p:spTree>
    <p:extLst>
      <p:ext uri="{BB962C8B-B14F-4D97-AF65-F5344CB8AC3E}">
        <p14:creationId xmlns:p14="http://schemas.microsoft.com/office/powerpoint/2010/main" val="417607562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CCFB58E6-AB83-1902-FBCC-F8367C6F04F1}"/>
            </a:ext>
          </a:extLst>
        </p:cNvPr>
        <p:cNvGrpSpPr/>
        <p:nvPr/>
      </p:nvGrpSpPr>
      <p:grpSpPr>
        <a:xfrm>
          <a:off x="0" y="0"/>
          <a:ext cx="0" cy="0"/>
          <a:chOff x="0" y="0"/>
          <a:chExt cx="0" cy="0"/>
        </a:xfrm>
      </p:grpSpPr>
      <p:sp>
        <p:nvSpPr>
          <p:cNvPr id="253" name="Google Shape;253;g28fef22f821_2_1575:notes">
            <a:extLst>
              <a:ext uri="{FF2B5EF4-FFF2-40B4-BE49-F238E27FC236}">
                <a16:creationId xmlns:a16="http://schemas.microsoft.com/office/drawing/2014/main" id="{3915B3C3-6961-D16D-04E2-E1FDD735EA8A}"/>
              </a:ext>
            </a:extLst>
          </p:cNvPr>
          <p:cNvSpPr>
            <a:spLocks noGrp="1" noRot="1" noChangeAspect="1"/>
          </p:cNvSpPr>
          <p:nvPr>
            <p:ph type="sldImg" idx="2"/>
          </p:nvPr>
        </p:nvSpPr>
        <p:spPr>
          <a:xfrm>
            <a:off x="539750" y="677863"/>
            <a:ext cx="6024563"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8fef22f821_2_1575:notes">
            <a:extLst>
              <a:ext uri="{FF2B5EF4-FFF2-40B4-BE49-F238E27FC236}">
                <a16:creationId xmlns:a16="http://schemas.microsoft.com/office/drawing/2014/main" id="{8EEAAC11-7C31-AC60-B43F-932B39BD9863}"/>
              </a:ext>
            </a:extLst>
          </p:cNvPr>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784078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a:extLst>
            <a:ext uri="{FF2B5EF4-FFF2-40B4-BE49-F238E27FC236}">
              <a16:creationId xmlns:a16="http://schemas.microsoft.com/office/drawing/2014/main" id="{A4FC2C1B-B3DF-8713-23BD-3A0D774FEDB2}"/>
            </a:ext>
          </a:extLst>
        </p:cNvPr>
        <p:cNvGrpSpPr/>
        <p:nvPr/>
      </p:nvGrpSpPr>
      <p:grpSpPr>
        <a:xfrm>
          <a:off x="0" y="0"/>
          <a:ext cx="0" cy="0"/>
          <a:chOff x="0" y="0"/>
          <a:chExt cx="0" cy="0"/>
        </a:xfrm>
      </p:grpSpPr>
      <p:sp>
        <p:nvSpPr>
          <p:cNvPr id="240" name="Google Shape;240;g28fef22f821_2_1462:notes">
            <a:extLst>
              <a:ext uri="{FF2B5EF4-FFF2-40B4-BE49-F238E27FC236}">
                <a16:creationId xmlns:a16="http://schemas.microsoft.com/office/drawing/2014/main" id="{DC3732A4-443F-AE95-F098-91FC07687187}"/>
              </a:ext>
            </a:extLst>
          </p:cNvPr>
          <p:cNvSpPr>
            <a:spLocks noGrp="1" noRot="1" noChangeAspect="1"/>
          </p:cNvSpPr>
          <p:nvPr>
            <p:ph type="sldImg" idx="2"/>
          </p:nvPr>
        </p:nvSpPr>
        <p:spPr>
          <a:xfrm>
            <a:off x="539750" y="677863"/>
            <a:ext cx="6024563"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8fef22f821_2_1462:notes">
            <a:extLst>
              <a:ext uri="{FF2B5EF4-FFF2-40B4-BE49-F238E27FC236}">
                <a16:creationId xmlns:a16="http://schemas.microsoft.com/office/drawing/2014/main" id="{3C043DE8-D5E5-0909-177C-435E191C125B}"/>
              </a:ext>
            </a:extLst>
          </p:cNvPr>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800" b="1">
                <a:solidFill>
                  <a:schemeClr val="dk1"/>
                </a:solidFill>
                <a:latin typeface="+mn-lt"/>
                <a:ea typeface="Calibri"/>
                <a:cs typeface="Calibri"/>
                <a:sym typeface="Calibri"/>
              </a:rPr>
              <a:t>Notes</a:t>
            </a:r>
            <a:endParaRPr lang="en-US" sz="2800" b="1">
              <a:solidFill>
                <a:schemeClr val="dk1"/>
              </a:solidFill>
              <a:latin typeface="+mn-lt"/>
              <a:ea typeface="Calibri"/>
              <a:cs typeface="Calibri"/>
              <a:sym typeface="Calibri"/>
            </a:endParaRPr>
          </a:p>
          <a:p>
            <a:pPr marL="171450" indent="-171450">
              <a:buFont typeface="Arial" panose="020B0604020202020204" pitchFamily="34" charset="0"/>
              <a:buChar char="•"/>
            </a:pPr>
            <a:r>
              <a:rPr lang="en-US" sz="2800">
                <a:solidFill>
                  <a:schemeClr val="dk1"/>
                </a:solidFill>
                <a:latin typeface="+mn-lt"/>
                <a:ea typeface="Calibri"/>
                <a:cs typeface="Calibri"/>
                <a:sym typeface="Calibri"/>
              </a:rPr>
              <a:t>We will now use the essential questions to reflect on our knowledge about universal screening in the context of MTSS.</a:t>
            </a:r>
          </a:p>
          <a:p>
            <a:pPr marL="171450" indent="-171450">
              <a:buFont typeface="Arial" panose="020B0604020202020204" pitchFamily="34" charset="0"/>
              <a:buChar char="•"/>
            </a:pPr>
            <a:r>
              <a:rPr lang="en-US" sz="2800">
                <a:solidFill>
                  <a:schemeClr val="dk1"/>
                </a:solidFill>
                <a:latin typeface="+mn-lt"/>
                <a:ea typeface="Calibri"/>
                <a:cs typeface="Calibri"/>
                <a:sym typeface="Calibri"/>
              </a:rPr>
              <a:t>Give participants time to discuss in either large group or small groups.</a:t>
            </a:r>
          </a:p>
          <a:p>
            <a:pPr marL="0" lvl="0" indent="0" algn="l" rtl="0">
              <a:lnSpc>
                <a:spcPct val="115000"/>
              </a:lnSpc>
              <a:spcBef>
                <a:spcPts val="400"/>
              </a:spcBef>
              <a:spcAft>
                <a:spcPts val="0"/>
              </a:spcAft>
              <a:buNone/>
            </a:pPr>
            <a:endParaRPr sz="2800">
              <a:solidFill>
                <a:schemeClr val="dk1"/>
              </a:solidFill>
              <a:latin typeface="+mn-lt"/>
              <a:ea typeface="Calibri"/>
              <a:cs typeface="Calibri"/>
              <a:sym typeface="Calibri"/>
            </a:endParaRPr>
          </a:p>
          <a:p>
            <a:pPr marL="0" lvl="0" indent="0" algn="l" rtl="0">
              <a:lnSpc>
                <a:spcPct val="100000"/>
              </a:lnSpc>
              <a:spcBef>
                <a:spcPts val="0"/>
              </a:spcBef>
              <a:spcAft>
                <a:spcPts val="0"/>
              </a:spcAft>
              <a:buSzPts val="300"/>
              <a:buNone/>
            </a:pPr>
            <a:r>
              <a:rPr lang="en-US" sz="1200" b="1">
                <a:latin typeface="Calibri" panose="020F0502020204030204" pitchFamily="34" charset="0"/>
                <a:cs typeface="Calibri" panose="020F0502020204030204" pitchFamily="34" charset="0"/>
              </a:rPr>
              <a:t>Optional Follow-up Activity</a:t>
            </a:r>
            <a:endParaRPr lang="en-US" sz="120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300"/>
              <a:buNone/>
            </a:pPr>
            <a:r>
              <a:rPr lang="en-US" sz="1200">
                <a:latin typeface="Calibri" panose="020F0502020204030204" pitchFamily="34" charset="0"/>
                <a:cs typeface="Calibri" panose="020F0502020204030204" pitchFamily="34" charset="0"/>
              </a:rPr>
              <a:t>If earlier in the session you wrote the questions on individual chart paper, providing opportunities for participants to add to the responses as more learning took place, review and discuss the comments.</a:t>
            </a:r>
          </a:p>
        </p:txBody>
      </p:sp>
    </p:spTree>
    <p:extLst>
      <p:ext uri="{BB962C8B-B14F-4D97-AF65-F5344CB8AC3E}">
        <p14:creationId xmlns:p14="http://schemas.microsoft.com/office/powerpoint/2010/main" val="417161321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a:extLst>
            <a:ext uri="{FF2B5EF4-FFF2-40B4-BE49-F238E27FC236}">
              <a16:creationId xmlns:a16="http://schemas.microsoft.com/office/drawing/2014/main" id="{EAACF2FE-3CDC-7C86-C8AF-76676C071B68}"/>
            </a:ext>
          </a:extLst>
        </p:cNvPr>
        <p:cNvGrpSpPr/>
        <p:nvPr/>
      </p:nvGrpSpPr>
      <p:grpSpPr>
        <a:xfrm>
          <a:off x="0" y="0"/>
          <a:ext cx="0" cy="0"/>
          <a:chOff x="0" y="0"/>
          <a:chExt cx="0" cy="0"/>
        </a:xfrm>
      </p:grpSpPr>
      <p:sp>
        <p:nvSpPr>
          <p:cNvPr id="842" name="Google Shape;842;g26d8723cbc8_0_8:notes">
            <a:extLst>
              <a:ext uri="{FF2B5EF4-FFF2-40B4-BE49-F238E27FC236}">
                <a16:creationId xmlns:a16="http://schemas.microsoft.com/office/drawing/2014/main" id="{A22CE10E-03FF-4776-B80C-1EB40730B32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3" name="Google Shape;843;g26d8723cbc8_0_8:notes">
            <a:extLst>
              <a:ext uri="{FF2B5EF4-FFF2-40B4-BE49-F238E27FC236}">
                <a16:creationId xmlns:a16="http://schemas.microsoft.com/office/drawing/2014/main" id="{41B319AB-5EE2-1BEE-13CD-933DD350F5E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t>Handouts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USTI 2, Universal Screening for Tiered Interventions Practice Profile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USTI 11, Next Steps Action Plan</a:t>
            </a:r>
          </a:p>
          <a:p>
            <a:pPr marL="0" lvl="0" indent="0" algn="l" rtl="0">
              <a:spcBef>
                <a:spcPts val="0"/>
              </a:spcBef>
              <a:spcAft>
                <a:spcPts val="0"/>
              </a:spcAft>
              <a:buNone/>
            </a:pPr>
            <a:endParaRPr lang="en-US" sz="1200" b="1"/>
          </a:p>
          <a:p>
            <a:pPr marL="0" lvl="0" indent="0" algn="l" rtl="0">
              <a:spcBef>
                <a:spcPts val="0"/>
              </a:spcBef>
              <a:spcAft>
                <a:spcPts val="0"/>
              </a:spcAft>
              <a:buNone/>
            </a:pPr>
            <a:r>
              <a:rPr lang="en-US" sz="1200" b="1"/>
              <a:t>Notes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200"/>
              <a:t>Have participants use the Practice Profile to review the Essential Functions.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200"/>
              <a:t>Encourage reflection on their district’s</a:t>
            </a:r>
            <a:r>
              <a:rPr lang="en-US" sz="1200">
                <a:solidFill>
                  <a:schemeClr val="dk1"/>
                </a:solidFill>
              </a:rPr>
              <a:t> strengths and opportunities for growth to develop a universal screening system for tiered interventions.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200">
                <a:solidFill>
                  <a:schemeClr val="dk1"/>
                </a:solidFill>
              </a:rPr>
              <a:t>Prioritize and record next steps on the action planning template.</a:t>
            </a:r>
            <a:endParaRPr lang="en-US" sz="1200" b="1">
              <a:solidFill>
                <a:schemeClr val="dk1"/>
              </a:solidFill>
            </a:endParaRPr>
          </a:p>
        </p:txBody>
      </p:sp>
    </p:spTree>
    <p:extLst>
      <p:ext uri="{BB962C8B-B14F-4D97-AF65-F5344CB8AC3E}">
        <p14:creationId xmlns:p14="http://schemas.microsoft.com/office/powerpoint/2010/main" val="114034619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alamy.com/stack-of-old-vintage-books-hand-drawn-color-watercolor-illustration-learning-image526010991.html" TargetMode="External"/><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DB5-7ABD-11BD-0457-20AF9574E4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CED0D4-DB59-830F-8CFC-C3A02A07684E}"/>
              </a:ext>
            </a:extLst>
          </p:cNvPr>
          <p:cNvSpPr>
            <a:spLocks noGrp="1"/>
          </p:cNvSpPr>
          <p:nvPr>
            <p:ph type="subTitle" idx="1"/>
          </p:nvPr>
        </p:nvSpPr>
        <p:spPr>
          <a:xfrm>
            <a:off x="1524000" y="3602037"/>
            <a:ext cx="9144000" cy="430467"/>
          </a:xfrm>
        </p:spPr>
        <p:txBody>
          <a:bodyPr/>
          <a:lstStyle>
            <a:lvl1pPr marL="0" indent="0" algn="ctr">
              <a:spcBef>
                <a:spcPts val="0"/>
              </a:spcBef>
              <a:buNone/>
              <a:defRPr sz="2400">
                <a:latin typeface="Aptos" panose="020B00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B4BE0203-EB06-8117-4157-7A683904A742}"/>
              </a:ext>
              <a:ext uri="{C183D7F6-B498-43B3-948B-1728B52AA6E4}">
                <adec:decorative xmlns:adec="http://schemas.microsoft.com/office/drawing/2017/decorative" val="1"/>
              </a:ext>
            </a:extLst>
          </p:cNvPr>
          <p:cNvSpPr/>
          <p:nvPr/>
        </p:nvSpPr>
        <p:spPr>
          <a:xfrm>
            <a:off x="1" y="-17314"/>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Rectangle 9">
            <a:extLst>
              <a:ext uri="{FF2B5EF4-FFF2-40B4-BE49-F238E27FC236}">
                <a16:creationId xmlns:a16="http://schemas.microsoft.com/office/drawing/2014/main" id="{13A7A589-18B4-C0E1-3E31-0A46E15C82D9}"/>
              </a:ext>
              <a:ext uri="{C183D7F6-B498-43B3-948B-1728B52AA6E4}">
                <adec:decorative xmlns:adec="http://schemas.microsoft.com/office/drawing/2017/decorative" val="1"/>
              </a:ext>
            </a:extLst>
          </p:cNvPr>
          <p:cNvSpPr/>
          <p:nvPr/>
        </p:nvSpPr>
        <p:spPr>
          <a:xfrm>
            <a:off x="4027242" y="-17314"/>
            <a:ext cx="4137519"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Rectangle 10">
            <a:extLst>
              <a:ext uri="{FF2B5EF4-FFF2-40B4-BE49-F238E27FC236}">
                <a16:creationId xmlns:a16="http://schemas.microsoft.com/office/drawing/2014/main" id="{A0D35DF5-BDAC-946D-41CC-AA78481E9498}"/>
              </a:ext>
              <a:ext uri="{C183D7F6-B498-43B3-948B-1728B52AA6E4}">
                <adec:decorative xmlns:adec="http://schemas.microsoft.com/office/drawing/2017/decorative" val="1"/>
              </a:ext>
            </a:extLst>
          </p:cNvPr>
          <p:cNvSpPr/>
          <p:nvPr/>
        </p:nvSpPr>
        <p:spPr>
          <a:xfrm>
            <a:off x="8164761" y="-17314"/>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Rectangle 11">
            <a:extLst>
              <a:ext uri="{FF2B5EF4-FFF2-40B4-BE49-F238E27FC236}">
                <a16:creationId xmlns:a16="http://schemas.microsoft.com/office/drawing/2014/main" id="{0CE8622C-D250-697F-5FB0-5762F0BD0800}"/>
              </a:ext>
              <a:ext uri="{C183D7F6-B498-43B3-948B-1728B52AA6E4}">
                <adec:decorative xmlns:adec="http://schemas.microsoft.com/office/drawing/2017/decorative" val="1"/>
              </a:ext>
            </a:extLst>
          </p:cNvPr>
          <p:cNvSpPr/>
          <p:nvPr/>
        </p:nvSpPr>
        <p:spPr>
          <a:xfrm>
            <a:off x="-1" y="5760829"/>
            <a:ext cx="12192001" cy="1509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1" name="TextBox 20">
            <a:extLst>
              <a:ext uri="{FF2B5EF4-FFF2-40B4-BE49-F238E27FC236}">
                <a16:creationId xmlns:a16="http://schemas.microsoft.com/office/drawing/2014/main" id="{D331874B-AAB3-AF41-B618-2AD92750D770}"/>
              </a:ext>
            </a:extLst>
          </p:cNvPr>
          <p:cNvSpPr txBox="1"/>
          <p:nvPr/>
        </p:nvSpPr>
        <p:spPr>
          <a:xfrm>
            <a:off x="1524000" y="5014513"/>
            <a:ext cx="9144000" cy="646331"/>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i="1">
                <a:solidFill>
                  <a:schemeClr val="accent3"/>
                </a:solidFill>
                <a:latin typeface="Aptos" panose="020B0004020202020204" pitchFamily="34" charset="0"/>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23" name="Graphic 22">
            <a:extLst>
              <a:ext uri="{FF2B5EF4-FFF2-40B4-BE49-F238E27FC236}">
                <a16:creationId xmlns:a16="http://schemas.microsoft.com/office/drawing/2014/main" id="{87F01B52-B69F-D641-497B-D932CF8ABB9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3243" y="4758238"/>
            <a:ext cx="1251167" cy="1002591"/>
          </a:xfrm>
          <a:prstGeom prst="rect">
            <a:avLst/>
          </a:prstGeom>
        </p:spPr>
      </p:pic>
      <p:pic>
        <p:nvPicPr>
          <p:cNvPr id="16" name="Graphic 15" descr="Missouri Department of Elementary &amp; Secondary Education (DESE) Logo">
            <a:extLst>
              <a:ext uri="{FF2B5EF4-FFF2-40B4-BE49-F238E27FC236}">
                <a16:creationId xmlns:a16="http://schemas.microsoft.com/office/drawing/2014/main" id="{B2B5EFC7-98E2-FDDB-39D0-E6508139DF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2611" y="6073293"/>
            <a:ext cx="1922919" cy="665275"/>
          </a:xfrm>
          <a:prstGeom prst="rect">
            <a:avLst/>
          </a:prstGeom>
        </p:spPr>
      </p:pic>
      <p:pic>
        <p:nvPicPr>
          <p:cNvPr id="14" name="Graphic 13" descr="MoEdu-SAIL Logo">
            <a:extLst>
              <a:ext uri="{FF2B5EF4-FFF2-40B4-BE49-F238E27FC236}">
                <a16:creationId xmlns:a16="http://schemas.microsoft.com/office/drawing/2014/main" id="{7B272676-7EB0-ADD5-4A53-38326C19A6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26377" y="6085539"/>
            <a:ext cx="2516013" cy="641840"/>
          </a:xfrm>
          <a:prstGeom prst="rect">
            <a:avLst/>
          </a:prstGeom>
        </p:spPr>
      </p:pic>
      <p:pic>
        <p:nvPicPr>
          <p:cNvPr id="8" name="Graphic 7" descr="DCI-MTSS Logo">
            <a:extLst>
              <a:ext uri="{FF2B5EF4-FFF2-40B4-BE49-F238E27FC236}">
                <a16:creationId xmlns:a16="http://schemas.microsoft.com/office/drawing/2014/main" id="{95BE900A-6796-8C55-9242-7E5F0FA5CF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73237" y="6075505"/>
            <a:ext cx="1914368" cy="613444"/>
          </a:xfrm>
          <a:prstGeom prst="rect">
            <a:avLst/>
          </a:prstGeom>
        </p:spPr>
      </p:pic>
      <p:pic>
        <p:nvPicPr>
          <p:cNvPr id="20" name="Graphic 19" descr="Northern Arizona University - Institute for Human Development Logo ">
            <a:extLst>
              <a:ext uri="{FF2B5EF4-FFF2-40B4-BE49-F238E27FC236}">
                <a16:creationId xmlns:a16="http://schemas.microsoft.com/office/drawing/2014/main" id="{F19B443C-6E8E-48D7-95A5-1677A1E0DE6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18451" y="6178068"/>
            <a:ext cx="2724893" cy="464781"/>
          </a:xfrm>
          <a:prstGeom prst="rect">
            <a:avLst/>
          </a:prstGeom>
        </p:spPr>
      </p:pic>
    </p:spTree>
    <p:extLst>
      <p:ext uri="{BB962C8B-B14F-4D97-AF65-F5344CB8AC3E}">
        <p14:creationId xmlns:p14="http://schemas.microsoft.com/office/powerpoint/2010/main" val="145716643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Slide 2, no bulle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4EBFE-D36F-58CB-ECEF-8F13223F7C1A}"/>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Rectangle 4">
            <a:extLst>
              <a:ext uri="{FF2B5EF4-FFF2-40B4-BE49-F238E27FC236}">
                <a16:creationId xmlns:a16="http://schemas.microsoft.com/office/drawing/2014/main" id="{E17E390E-2F75-B03F-4749-51212565B127}"/>
              </a:ext>
              <a:ext uri="{C183D7F6-B498-43B3-948B-1728B52AA6E4}">
                <adec:decorative xmlns:adec="http://schemas.microsoft.com/office/drawing/2017/decorative" val="1"/>
              </a:ext>
            </a:extLst>
          </p:cNvPr>
          <p:cNvSpPr/>
          <p:nvPr/>
        </p:nvSpPr>
        <p:spPr>
          <a:xfrm>
            <a:off x="1" y="2333626"/>
            <a:ext cx="485775" cy="21907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Rectangle 6">
            <a:extLst>
              <a:ext uri="{FF2B5EF4-FFF2-40B4-BE49-F238E27FC236}">
                <a16:creationId xmlns:a16="http://schemas.microsoft.com/office/drawing/2014/main" id="{F6E01626-403C-D59B-6D08-4B55A67875B5}"/>
              </a:ext>
              <a:ext uri="{C183D7F6-B498-43B3-948B-1728B52AA6E4}">
                <adec:decorative xmlns:adec="http://schemas.microsoft.com/office/drawing/2017/decorative" val="1"/>
              </a:ext>
            </a:extLst>
          </p:cNvPr>
          <p:cNvSpPr/>
          <p:nvPr/>
        </p:nvSpPr>
        <p:spPr>
          <a:xfrm rot="5400000">
            <a:off x="7615237" y="2279650"/>
            <a:ext cx="6858001" cy="229552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Rectangle 3">
            <a:extLst>
              <a:ext uri="{FF2B5EF4-FFF2-40B4-BE49-F238E27FC236}">
                <a16:creationId xmlns:a16="http://schemas.microsoft.com/office/drawing/2014/main" id="{803A6F5D-38F4-E035-8866-A43FED712268}"/>
              </a:ext>
              <a:ext uri="{C183D7F6-B498-43B3-948B-1728B52AA6E4}">
                <adec:decorative xmlns:adec="http://schemas.microsoft.com/office/drawing/2017/decorative" val="1"/>
              </a:ext>
            </a:extLst>
          </p:cNvPr>
          <p:cNvSpPr/>
          <p:nvPr/>
        </p:nvSpPr>
        <p:spPr>
          <a:xfrm>
            <a:off x="271464" y="276226"/>
            <a:ext cx="11649075" cy="63055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Footer Placeholder 4">
            <a:extLst>
              <a:ext uri="{FF2B5EF4-FFF2-40B4-BE49-F238E27FC236}">
                <a16:creationId xmlns:a16="http://schemas.microsoft.com/office/drawing/2014/main" id="{83BC4611-C85B-48FA-B7D3-E0B8F65D37FF}"/>
              </a:ext>
            </a:extLst>
          </p:cNvPr>
          <p:cNvSpPr>
            <a:spLocks noGrp="1"/>
          </p:cNvSpPr>
          <p:nvPr>
            <p:ph type="ftr" sz="quarter" idx="11"/>
          </p:nvPr>
        </p:nvSpPr>
        <p:spPr>
          <a:xfrm>
            <a:off x="4945811" y="6356350"/>
            <a:ext cx="6407989" cy="249971"/>
          </a:xfrm>
        </p:spPr>
        <p:txBody>
          <a:bodyPr/>
          <a:lstStyle>
            <a:lvl1pPr algn="r">
              <a:defRPr>
                <a:solidFill>
                  <a:schemeClr val="tx1"/>
                </a:solidFill>
              </a:defRPr>
            </a:lvl1pPr>
          </a:lstStyle>
          <a:p>
            <a:endParaRPr lang="en-US"/>
          </a:p>
        </p:txBody>
      </p:sp>
      <p:sp>
        <p:nvSpPr>
          <p:cNvPr id="3" name="Title 1">
            <a:extLst>
              <a:ext uri="{FF2B5EF4-FFF2-40B4-BE49-F238E27FC236}">
                <a16:creationId xmlns:a16="http://schemas.microsoft.com/office/drawing/2014/main" id="{4BD64D3F-B1F7-9739-7114-E364948891DC}"/>
              </a:ext>
            </a:extLst>
          </p:cNvPr>
          <p:cNvSpPr>
            <a:spLocks noGrp="1"/>
          </p:cNvSpPr>
          <p:nvPr>
            <p:ph type="title"/>
          </p:nvPr>
        </p:nvSpPr>
        <p:spPr>
          <a:xfrm>
            <a:off x="838200" y="365127"/>
            <a:ext cx="10515600" cy="820416"/>
          </a:xfrm>
        </p:spPr>
        <p:txBody>
          <a:bodyPr/>
          <a:lstStyle>
            <a:lvl1pPr>
              <a:defRPr sz="3600"/>
            </a:lvl1pPr>
          </a:lstStyle>
          <a:p>
            <a:r>
              <a:rPr lang="en-US"/>
              <a:t>Click to edit Master title style</a:t>
            </a:r>
          </a:p>
        </p:txBody>
      </p:sp>
      <p:sp>
        <p:nvSpPr>
          <p:cNvPr id="10" name="Content Placeholder 2">
            <a:extLst>
              <a:ext uri="{FF2B5EF4-FFF2-40B4-BE49-F238E27FC236}">
                <a16:creationId xmlns:a16="http://schemas.microsoft.com/office/drawing/2014/main" id="{A4C33AEB-6B0C-5921-7F8B-8E5B25F7BC75}"/>
              </a:ext>
            </a:extLst>
          </p:cNvPr>
          <p:cNvSpPr>
            <a:spLocks noGrp="1"/>
          </p:cNvSpPr>
          <p:nvPr>
            <p:ph idx="1"/>
          </p:nvPr>
        </p:nvSpPr>
        <p:spPr>
          <a:xfrm>
            <a:off x="838200" y="1325880"/>
            <a:ext cx="10515600" cy="4361242"/>
          </a:xfrm>
        </p:spPr>
        <p:txBody>
          <a:bodyPr/>
          <a:lstStyle>
            <a:lvl1pPr marL="0" indent="0">
              <a:buNone/>
              <a:defRPr sz="2800"/>
            </a:lvl1pPr>
          </a:lstStyle>
          <a:p>
            <a:pPr lvl="0"/>
            <a:r>
              <a:rPr lang="en-US"/>
              <a:t>Click to edit Master text styles</a:t>
            </a:r>
          </a:p>
        </p:txBody>
      </p:sp>
    </p:spTree>
    <p:extLst>
      <p:ext uri="{BB962C8B-B14F-4D97-AF65-F5344CB8AC3E}">
        <p14:creationId xmlns:p14="http://schemas.microsoft.com/office/powerpoint/2010/main" val="419420376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 Less text, no bullets, right sai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7"/>
            <a:ext cx="10515600" cy="820416"/>
          </a:xfrm>
        </p:spPr>
        <p:txBody>
          <a:bodyPr/>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325880"/>
            <a:ext cx="10515600" cy="4361242"/>
          </a:xfrm>
        </p:spPr>
        <p:txBody>
          <a:bodyPr/>
          <a:lstStyle>
            <a:lvl1pPr marL="0" indent="0">
              <a:buNone/>
              <a:defRPr sz="4000"/>
            </a:lvl1pPr>
          </a:lstStyle>
          <a:p>
            <a:pPr lvl="0"/>
            <a:r>
              <a:rPr lang="en-US"/>
              <a:t>Click to edit Master text styles</a:t>
            </a:r>
          </a:p>
        </p:txBody>
      </p:sp>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1" y="6606321"/>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2" y="6606321"/>
            <a:ext cx="4137519"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61" y="6606321"/>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4" y="5603730"/>
            <a:ext cx="1251167" cy="1002591"/>
          </a:xfrm>
          <a:prstGeom prst="rect">
            <a:avLst/>
          </a:prstGeom>
        </p:spPr>
      </p:pic>
      <p:sp>
        <p:nvSpPr>
          <p:cNvPr id="4" name="Footer Placeholder 4">
            <a:extLst>
              <a:ext uri="{FF2B5EF4-FFF2-40B4-BE49-F238E27FC236}">
                <a16:creationId xmlns:a16="http://schemas.microsoft.com/office/drawing/2014/main" id="{533E6DA0-5DF8-EA13-C062-7A8B1E23CE26}"/>
              </a:ext>
            </a:extLst>
          </p:cNvPr>
          <p:cNvSpPr>
            <a:spLocks noGrp="1"/>
          </p:cNvSpPr>
          <p:nvPr>
            <p:ph type="ftr" sz="quarter" idx="11"/>
          </p:nvPr>
        </p:nvSpPr>
        <p:spPr>
          <a:xfrm>
            <a:off x="823245" y="6356350"/>
            <a:ext cx="6407989" cy="249971"/>
          </a:xfrm>
        </p:spPr>
        <p:txBody>
          <a:bodyPr/>
          <a:lstStyle>
            <a:lvl1pPr algn="l">
              <a:defRPr>
                <a:solidFill>
                  <a:schemeClr val="tx1"/>
                </a:solidFill>
              </a:defRPr>
            </a:lvl1pPr>
          </a:lstStyle>
          <a:p>
            <a:endParaRPr lang="en-US"/>
          </a:p>
        </p:txBody>
      </p:sp>
    </p:spTree>
    <p:extLst>
      <p:ext uri="{BB962C8B-B14F-4D97-AF65-F5344CB8AC3E}">
        <p14:creationId xmlns:p14="http://schemas.microsoft.com/office/powerpoint/2010/main" val="321367014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 Less text, no bullets, left sail">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93DD7D8-9D5C-9D25-8809-CC01C0ACBB24}"/>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5" name="Footer Placeholder 4">
            <a:extLst>
              <a:ext uri="{FF2B5EF4-FFF2-40B4-BE49-F238E27FC236}">
                <a16:creationId xmlns:a16="http://schemas.microsoft.com/office/drawing/2014/main" id="{6D05CB1E-9B78-2714-65C4-3C1A50244FF4}"/>
              </a:ext>
            </a:extLst>
          </p:cNvPr>
          <p:cNvSpPr>
            <a:spLocks noGrp="1"/>
          </p:cNvSpPr>
          <p:nvPr>
            <p:ph type="ftr" sz="quarter" idx="11"/>
          </p:nvPr>
        </p:nvSpPr>
        <p:spPr>
          <a:xfrm>
            <a:off x="4945811" y="6356350"/>
            <a:ext cx="6407989" cy="249971"/>
          </a:xfrm>
        </p:spPr>
        <p:txBody>
          <a:bodyPr/>
          <a:lstStyle>
            <a:lvl1pPr algn="r">
              <a:defRPr>
                <a:solidFill>
                  <a:schemeClr val="tx1"/>
                </a:solidFill>
              </a:defRPr>
            </a:lvl1pPr>
          </a:lstStyle>
          <a:p>
            <a:endParaRPr lang="en-US"/>
          </a:p>
        </p:txBody>
      </p:sp>
      <p:sp>
        <p:nvSpPr>
          <p:cNvPr id="4" name="Title 1">
            <a:extLst>
              <a:ext uri="{FF2B5EF4-FFF2-40B4-BE49-F238E27FC236}">
                <a16:creationId xmlns:a16="http://schemas.microsoft.com/office/drawing/2014/main" id="{E6478324-3C20-5459-E5A0-9AAEFD1794E6}"/>
              </a:ext>
            </a:extLst>
          </p:cNvPr>
          <p:cNvSpPr>
            <a:spLocks noGrp="1"/>
          </p:cNvSpPr>
          <p:nvPr>
            <p:ph type="title"/>
          </p:nvPr>
        </p:nvSpPr>
        <p:spPr>
          <a:xfrm>
            <a:off x="838200" y="365127"/>
            <a:ext cx="10515600" cy="820416"/>
          </a:xfrm>
        </p:spPr>
        <p:txBody>
          <a:bodyPr/>
          <a:lstStyle>
            <a:lvl1pPr>
              <a:defRPr sz="4800"/>
            </a:lvl1pPr>
          </a:lstStyle>
          <a:p>
            <a:r>
              <a:rPr lang="en-US"/>
              <a:t>Click to edit Master title style</a:t>
            </a:r>
          </a:p>
        </p:txBody>
      </p:sp>
      <p:sp>
        <p:nvSpPr>
          <p:cNvPr id="6" name="Content Placeholder 2">
            <a:extLst>
              <a:ext uri="{FF2B5EF4-FFF2-40B4-BE49-F238E27FC236}">
                <a16:creationId xmlns:a16="http://schemas.microsoft.com/office/drawing/2014/main" id="{0B7D5687-F15B-E873-CE13-D88691011F7C}"/>
              </a:ext>
            </a:extLst>
          </p:cNvPr>
          <p:cNvSpPr>
            <a:spLocks noGrp="1"/>
          </p:cNvSpPr>
          <p:nvPr>
            <p:ph idx="1"/>
          </p:nvPr>
        </p:nvSpPr>
        <p:spPr>
          <a:xfrm>
            <a:off x="838200" y="1325880"/>
            <a:ext cx="10515600" cy="4361242"/>
          </a:xfrm>
        </p:spPr>
        <p:txBody>
          <a:bodyPr/>
          <a:lstStyle>
            <a:lvl1pPr marL="0" indent="0">
              <a:buNone/>
              <a:defRPr sz="4000"/>
            </a:lvl1pPr>
          </a:lstStyle>
          <a:p>
            <a:pPr lvl="0"/>
            <a:r>
              <a:rPr lang="en-US"/>
              <a:t>Click to edit Master text styles</a:t>
            </a:r>
          </a:p>
        </p:txBody>
      </p:sp>
    </p:spTree>
    <p:extLst>
      <p:ext uri="{BB962C8B-B14F-4D97-AF65-F5344CB8AC3E}">
        <p14:creationId xmlns:p14="http://schemas.microsoft.com/office/powerpoint/2010/main" val="277686037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ternate Slide 1, No Bullets, Less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6AC87C9-659E-9F0F-9C9C-124792B3BBEC}"/>
              </a:ext>
              <a:ext uri="{C183D7F6-B498-43B3-948B-1728B52AA6E4}">
                <adec:decorative xmlns:adec="http://schemas.microsoft.com/office/drawing/2017/decorative" val="1"/>
              </a:ext>
            </a:extLst>
          </p:cNvPr>
          <p:cNvSpPr/>
          <p:nvPr/>
        </p:nvSpPr>
        <p:spPr>
          <a:xfrm rot="5400000">
            <a:off x="5967414" y="-5965828"/>
            <a:ext cx="257175" cy="1219200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Rectangle 13">
            <a:extLst>
              <a:ext uri="{FF2B5EF4-FFF2-40B4-BE49-F238E27FC236}">
                <a16:creationId xmlns:a16="http://schemas.microsoft.com/office/drawing/2014/main" id="{3E945EF1-D8D7-0FC3-123E-4C42F0837861}"/>
              </a:ext>
              <a:ext uri="{C183D7F6-B498-43B3-948B-1728B52AA6E4}">
                <adec:decorative xmlns:adec="http://schemas.microsoft.com/office/drawing/2017/decorative" val="1"/>
              </a:ext>
            </a:extLst>
          </p:cNvPr>
          <p:cNvSpPr/>
          <p:nvPr/>
        </p:nvSpPr>
        <p:spPr>
          <a:xfrm rot="5400000">
            <a:off x="5033962" y="1566863"/>
            <a:ext cx="257175" cy="1032510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5" name="Graphic 14">
            <a:extLst>
              <a:ext uri="{FF2B5EF4-FFF2-40B4-BE49-F238E27FC236}">
                <a16:creationId xmlns:a16="http://schemas.microsoft.com/office/drawing/2014/main" id="{C11CF3E5-BC86-BD49-D8DA-2FD0CF010A2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04171" y="4625161"/>
            <a:ext cx="2080133" cy="2253479"/>
          </a:xfrm>
          <a:prstGeom prst="rect">
            <a:avLst/>
          </a:prstGeom>
        </p:spPr>
      </p:pic>
      <p:sp>
        <p:nvSpPr>
          <p:cNvPr id="2" name="Footer Placeholder 4">
            <a:extLst>
              <a:ext uri="{FF2B5EF4-FFF2-40B4-BE49-F238E27FC236}">
                <a16:creationId xmlns:a16="http://schemas.microsoft.com/office/drawing/2014/main" id="{8BE15F65-64BD-0B1D-F7D0-891CCDE8EA1D}"/>
              </a:ext>
            </a:extLst>
          </p:cNvPr>
          <p:cNvSpPr>
            <a:spLocks noGrp="1"/>
          </p:cNvSpPr>
          <p:nvPr>
            <p:ph type="ftr" sz="quarter" idx="11"/>
          </p:nvPr>
        </p:nvSpPr>
        <p:spPr>
          <a:xfrm>
            <a:off x="823245" y="6364976"/>
            <a:ext cx="6407989" cy="249971"/>
          </a:xfrm>
        </p:spPr>
        <p:txBody>
          <a:bodyPr/>
          <a:lstStyle>
            <a:lvl1pPr algn="l">
              <a:defRPr>
                <a:solidFill>
                  <a:schemeClr val="tx1"/>
                </a:solidFill>
              </a:defRPr>
            </a:lvl1pPr>
          </a:lstStyle>
          <a:p>
            <a:endParaRPr lang="en-US"/>
          </a:p>
        </p:txBody>
      </p:sp>
      <p:sp>
        <p:nvSpPr>
          <p:cNvPr id="4" name="Title 1">
            <a:extLst>
              <a:ext uri="{FF2B5EF4-FFF2-40B4-BE49-F238E27FC236}">
                <a16:creationId xmlns:a16="http://schemas.microsoft.com/office/drawing/2014/main" id="{78B3D25F-57D3-B7A2-D730-A4B9FDD3C987}"/>
              </a:ext>
            </a:extLst>
          </p:cNvPr>
          <p:cNvSpPr>
            <a:spLocks noGrp="1"/>
          </p:cNvSpPr>
          <p:nvPr>
            <p:ph type="title"/>
          </p:nvPr>
        </p:nvSpPr>
        <p:spPr>
          <a:xfrm>
            <a:off x="838200" y="365127"/>
            <a:ext cx="10515600" cy="820416"/>
          </a:xfrm>
        </p:spPr>
        <p:txBody>
          <a:bodyPr/>
          <a:lstStyle>
            <a:lvl1pPr>
              <a:defRPr sz="4800"/>
            </a:lvl1pPr>
          </a:lstStyle>
          <a:p>
            <a:r>
              <a:rPr lang="en-US"/>
              <a:t>Click to edit Master title style</a:t>
            </a:r>
          </a:p>
        </p:txBody>
      </p:sp>
      <p:sp>
        <p:nvSpPr>
          <p:cNvPr id="5" name="Content Placeholder 2">
            <a:extLst>
              <a:ext uri="{FF2B5EF4-FFF2-40B4-BE49-F238E27FC236}">
                <a16:creationId xmlns:a16="http://schemas.microsoft.com/office/drawing/2014/main" id="{A42BA727-518F-DFA4-A771-EFA0616CC1E1}"/>
              </a:ext>
            </a:extLst>
          </p:cNvPr>
          <p:cNvSpPr>
            <a:spLocks noGrp="1"/>
          </p:cNvSpPr>
          <p:nvPr>
            <p:ph idx="1"/>
          </p:nvPr>
        </p:nvSpPr>
        <p:spPr>
          <a:xfrm>
            <a:off x="838200" y="1325880"/>
            <a:ext cx="10515600" cy="4361242"/>
          </a:xfrm>
        </p:spPr>
        <p:txBody>
          <a:bodyPr/>
          <a:lstStyle>
            <a:lvl1pPr marL="0" indent="0">
              <a:buNone/>
              <a:defRPr sz="4000"/>
            </a:lvl1pPr>
          </a:lstStyle>
          <a:p>
            <a:pPr lvl="0"/>
            <a:r>
              <a:rPr lang="en-US"/>
              <a:t>Click to edit Master text styles</a:t>
            </a:r>
          </a:p>
        </p:txBody>
      </p:sp>
    </p:spTree>
    <p:extLst>
      <p:ext uri="{BB962C8B-B14F-4D97-AF65-F5344CB8AC3E}">
        <p14:creationId xmlns:p14="http://schemas.microsoft.com/office/powerpoint/2010/main" val="136694217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ternate Slide 2, less text, no bulle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4EBFE-D36F-58CB-ECEF-8F13223F7C1A}"/>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Rectangle 4">
            <a:extLst>
              <a:ext uri="{FF2B5EF4-FFF2-40B4-BE49-F238E27FC236}">
                <a16:creationId xmlns:a16="http://schemas.microsoft.com/office/drawing/2014/main" id="{E17E390E-2F75-B03F-4749-51212565B127}"/>
              </a:ext>
              <a:ext uri="{C183D7F6-B498-43B3-948B-1728B52AA6E4}">
                <adec:decorative xmlns:adec="http://schemas.microsoft.com/office/drawing/2017/decorative" val="1"/>
              </a:ext>
            </a:extLst>
          </p:cNvPr>
          <p:cNvSpPr/>
          <p:nvPr/>
        </p:nvSpPr>
        <p:spPr>
          <a:xfrm>
            <a:off x="1" y="2333626"/>
            <a:ext cx="485775" cy="21907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Rectangle 6">
            <a:extLst>
              <a:ext uri="{FF2B5EF4-FFF2-40B4-BE49-F238E27FC236}">
                <a16:creationId xmlns:a16="http://schemas.microsoft.com/office/drawing/2014/main" id="{F6E01626-403C-D59B-6D08-4B55A67875B5}"/>
              </a:ext>
              <a:ext uri="{C183D7F6-B498-43B3-948B-1728B52AA6E4}">
                <adec:decorative xmlns:adec="http://schemas.microsoft.com/office/drawing/2017/decorative" val="1"/>
              </a:ext>
            </a:extLst>
          </p:cNvPr>
          <p:cNvSpPr/>
          <p:nvPr/>
        </p:nvSpPr>
        <p:spPr>
          <a:xfrm rot="5400000">
            <a:off x="7615237" y="2279650"/>
            <a:ext cx="6858001" cy="229552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Rectangle 3">
            <a:extLst>
              <a:ext uri="{FF2B5EF4-FFF2-40B4-BE49-F238E27FC236}">
                <a16:creationId xmlns:a16="http://schemas.microsoft.com/office/drawing/2014/main" id="{803A6F5D-38F4-E035-8866-A43FED712268}"/>
              </a:ext>
              <a:ext uri="{C183D7F6-B498-43B3-948B-1728B52AA6E4}">
                <adec:decorative xmlns:adec="http://schemas.microsoft.com/office/drawing/2017/decorative" val="1"/>
              </a:ext>
            </a:extLst>
          </p:cNvPr>
          <p:cNvSpPr/>
          <p:nvPr/>
        </p:nvSpPr>
        <p:spPr>
          <a:xfrm>
            <a:off x="271464" y="276226"/>
            <a:ext cx="11649075" cy="63055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Footer Placeholder 4">
            <a:extLst>
              <a:ext uri="{FF2B5EF4-FFF2-40B4-BE49-F238E27FC236}">
                <a16:creationId xmlns:a16="http://schemas.microsoft.com/office/drawing/2014/main" id="{83BC4611-C85B-48FA-B7D3-E0B8F65D37FF}"/>
              </a:ext>
            </a:extLst>
          </p:cNvPr>
          <p:cNvSpPr>
            <a:spLocks noGrp="1"/>
          </p:cNvSpPr>
          <p:nvPr>
            <p:ph type="ftr" sz="quarter" idx="11"/>
          </p:nvPr>
        </p:nvSpPr>
        <p:spPr>
          <a:xfrm>
            <a:off x="4945811" y="6356350"/>
            <a:ext cx="6407989" cy="249971"/>
          </a:xfrm>
        </p:spPr>
        <p:txBody>
          <a:bodyPr/>
          <a:lstStyle>
            <a:lvl1pPr algn="r">
              <a:defRPr>
                <a:solidFill>
                  <a:schemeClr val="tx1"/>
                </a:solidFill>
              </a:defRPr>
            </a:lvl1pPr>
          </a:lstStyle>
          <a:p>
            <a:endParaRPr lang="en-US"/>
          </a:p>
        </p:txBody>
      </p:sp>
      <p:sp>
        <p:nvSpPr>
          <p:cNvPr id="8" name="Title 1">
            <a:extLst>
              <a:ext uri="{FF2B5EF4-FFF2-40B4-BE49-F238E27FC236}">
                <a16:creationId xmlns:a16="http://schemas.microsoft.com/office/drawing/2014/main" id="{E611A7B6-B3DE-9FA4-B3B8-34BE73F955F0}"/>
              </a:ext>
            </a:extLst>
          </p:cNvPr>
          <p:cNvSpPr>
            <a:spLocks noGrp="1"/>
          </p:cNvSpPr>
          <p:nvPr>
            <p:ph type="title"/>
          </p:nvPr>
        </p:nvSpPr>
        <p:spPr>
          <a:xfrm>
            <a:off x="838200" y="365127"/>
            <a:ext cx="10515600" cy="820416"/>
          </a:xfrm>
        </p:spPr>
        <p:txBody>
          <a:bodyPr/>
          <a:lstStyle>
            <a:lvl1pPr>
              <a:defRPr sz="4800"/>
            </a:lvl1pPr>
          </a:lstStyle>
          <a:p>
            <a:r>
              <a:rPr lang="en-US"/>
              <a:t>Click to edit Master title style</a:t>
            </a:r>
          </a:p>
        </p:txBody>
      </p:sp>
      <p:sp>
        <p:nvSpPr>
          <p:cNvPr id="9" name="Content Placeholder 2">
            <a:extLst>
              <a:ext uri="{FF2B5EF4-FFF2-40B4-BE49-F238E27FC236}">
                <a16:creationId xmlns:a16="http://schemas.microsoft.com/office/drawing/2014/main" id="{8151FD26-EE24-91F3-53E1-CB7DF6C68589}"/>
              </a:ext>
            </a:extLst>
          </p:cNvPr>
          <p:cNvSpPr>
            <a:spLocks noGrp="1"/>
          </p:cNvSpPr>
          <p:nvPr>
            <p:ph idx="1"/>
          </p:nvPr>
        </p:nvSpPr>
        <p:spPr>
          <a:xfrm>
            <a:off x="838200" y="1325880"/>
            <a:ext cx="10515600" cy="4361242"/>
          </a:xfrm>
        </p:spPr>
        <p:txBody>
          <a:bodyPr/>
          <a:lstStyle>
            <a:lvl1pPr marL="0" indent="0">
              <a:buNone/>
              <a:defRPr sz="4000"/>
            </a:lvl1pPr>
          </a:lstStyle>
          <a:p>
            <a:pPr lvl="0"/>
            <a:r>
              <a:rPr lang="en-US"/>
              <a:t>Click to edit Master text styles</a:t>
            </a:r>
          </a:p>
        </p:txBody>
      </p:sp>
    </p:spTree>
    <p:extLst>
      <p:ext uri="{BB962C8B-B14F-4D97-AF65-F5344CB8AC3E}">
        <p14:creationId xmlns:p14="http://schemas.microsoft.com/office/powerpoint/2010/main" val="89660679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 T, picture, right Sai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5"/>
            <a:ext cx="10515600" cy="867683"/>
          </a:xfrm>
        </p:spPr>
        <p:txBody>
          <a:bodyPr/>
          <a:lstStyle>
            <a:lvl1pPr>
              <a:defRPr sz="3600"/>
            </a:lvl1pPr>
          </a:lstStyle>
          <a:p>
            <a:r>
              <a:rPr lang="en-US"/>
              <a:t>Click to edit Master title style</a:t>
            </a:r>
          </a:p>
        </p:txBody>
      </p:sp>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3" name="Footer Placeholder 4">
            <a:extLst>
              <a:ext uri="{FF2B5EF4-FFF2-40B4-BE49-F238E27FC236}">
                <a16:creationId xmlns:a16="http://schemas.microsoft.com/office/drawing/2014/main" id="{0EEF14C1-3EFF-B143-9D98-C06D88E74836}"/>
              </a:ext>
            </a:extLst>
          </p:cNvPr>
          <p:cNvSpPr>
            <a:spLocks noGrp="1"/>
          </p:cNvSpPr>
          <p:nvPr>
            <p:ph type="ftr" sz="quarter" idx="11"/>
          </p:nvPr>
        </p:nvSpPr>
        <p:spPr>
          <a:xfrm>
            <a:off x="823245" y="6356350"/>
            <a:ext cx="6407989" cy="249971"/>
          </a:xfrm>
        </p:spPr>
        <p:txBody>
          <a:bodyPr/>
          <a:lstStyle>
            <a:lvl1pPr algn="l">
              <a:defRPr>
                <a:solidFill>
                  <a:schemeClr val="tx1"/>
                </a:solidFill>
              </a:defRPr>
            </a:lvl1pPr>
          </a:lstStyle>
          <a:p>
            <a:endParaRPr lang="en-US"/>
          </a:p>
        </p:txBody>
      </p:sp>
    </p:spTree>
    <p:extLst>
      <p:ext uri="{BB962C8B-B14F-4D97-AF65-F5344CB8AC3E}">
        <p14:creationId xmlns:p14="http://schemas.microsoft.com/office/powerpoint/2010/main" val="314622734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 Title, picture, left sai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5"/>
            <a:ext cx="10515600" cy="867683"/>
          </a:xfrm>
        </p:spPr>
        <p:txBody>
          <a:bodyPr/>
          <a:lstStyle>
            <a:lvl1pPr>
              <a:defRPr sz="3600"/>
            </a:lvl1pPr>
          </a:lstStyle>
          <a:p>
            <a:r>
              <a:rPr lang="en-US"/>
              <a:t>Click to edit Master title style</a:t>
            </a:r>
          </a:p>
        </p:txBody>
      </p:sp>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3" name="Footer Placeholder 4">
            <a:extLst>
              <a:ext uri="{FF2B5EF4-FFF2-40B4-BE49-F238E27FC236}">
                <a16:creationId xmlns:a16="http://schemas.microsoft.com/office/drawing/2014/main" id="{11DDBC13-BB89-E8F0-F25F-D472DC02E594}"/>
              </a:ext>
            </a:extLst>
          </p:cNvPr>
          <p:cNvSpPr>
            <a:spLocks noGrp="1"/>
          </p:cNvSpPr>
          <p:nvPr>
            <p:ph type="ftr" sz="quarter" idx="11"/>
          </p:nvPr>
        </p:nvSpPr>
        <p:spPr>
          <a:xfrm>
            <a:off x="4945811" y="6356350"/>
            <a:ext cx="6407989" cy="249971"/>
          </a:xfrm>
        </p:spPr>
        <p:txBody>
          <a:bodyPr/>
          <a:lstStyle>
            <a:lvl1pPr algn="r">
              <a:defRPr>
                <a:solidFill>
                  <a:schemeClr val="tx1"/>
                </a:solidFill>
              </a:defRPr>
            </a:lvl1pPr>
          </a:lstStyle>
          <a:p>
            <a:endParaRPr lang="en-US"/>
          </a:p>
        </p:txBody>
      </p:sp>
    </p:spTree>
    <p:extLst>
      <p:ext uri="{BB962C8B-B14F-4D97-AF65-F5344CB8AC3E}">
        <p14:creationId xmlns:p14="http://schemas.microsoft.com/office/powerpoint/2010/main" val="1334913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ss content, bullets, left sail">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5B072F0-5363-2B46-6DCE-F5389CCBB107}"/>
              </a:ext>
            </a:extLst>
          </p:cNvPr>
          <p:cNvSpPr>
            <a:spLocks noGrp="1"/>
          </p:cNvSpPr>
          <p:nvPr>
            <p:ph type="title"/>
          </p:nvPr>
        </p:nvSpPr>
        <p:spPr>
          <a:xfrm>
            <a:off x="838200" y="365126"/>
            <a:ext cx="10515600" cy="687298"/>
          </a:xfrm>
        </p:spPr>
        <p:txBody>
          <a:bodyPr/>
          <a:lstStyle>
            <a:lvl1pPr>
              <a:defRPr sz="3600"/>
            </a:lvl1pPr>
          </a:lstStyle>
          <a:p>
            <a:r>
              <a:rPr lang="en-US"/>
              <a:t>Click to edit Master title style</a:t>
            </a:r>
          </a:p>
        </p:txBody>
      </p:sp>
      <p:sp>
        <p:nvSpPr>
          <p:cNvPr id="3" name="Text Placeholder 2">
            <a:extLst>
              <a:ext uri="{FF2B5EF4-FFF2-40B4-BE49-F238E27FC236}">
                <a16:creationId xmlns:a16="http://schemas.microsoft.com/office/drawing/2014/main" id="{1F67E3A8-EFD2-E9E6-3E83-DFAC2FA1D5CD}"/>
              </a:ext>
            </a:extLst>
          </p:cNvPr>
          <p:cNvSpPr>
            <a:spLocks noGrp="1"/>
          </p:cNvSpPr>
          <p:nvPr>
            <p:ph type="body" sz="quarter" idx="10"/>
          </p:nvPr>
        </p:nvSpPr>
        <p:spPr>
          <a:xfrm>
            <a:off x="838200" y="1155940"/>
            <a:ext cx="10515600" cy="4855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B4451A7-1A88-D25F-C3E7-C166976F0235}"/>
              </a:ext>
            </a:extLst>
          </p:cNvPr>
          <p:cNvSpPr>
            <a:spLocks noGrp="1"/>
          </p:cNvSpPr>
          <p:nvPr>
            <p:ph type="ftr" sz="quarter" idx="11"/>
          </p:nvPr>
        </p:nvSpPr>
        <p:spPr>
          <a:xfrm>
            <a:off x="4945811" y="6356350"/>
            <a:ext cx="6407989" cy="249971"/>
          </a:xfrm>
        </p:spPr>
        <p:txBody>
          <a:bodyPr/>
          <a:lstStyle>
            <a:lvl1pPr algn="r">
              <a:defRPr>
                <a:solidFill>
                  <a:schemeClr val="tx1"/>
                </a:solidFill>
              </a:defRPr>
            </a:lvl1pPr>
          </a:lstStyle>
          <a:p>
            <a:endParaRPr lang="en-US"/>
          </a:p>
        </p:txBody>
      </p:sp>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3411631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Text without bullets new">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5B072F0-5363-2B46-6DCE-F5389CCBB107}"/>
              </a:ext>
            </a:extLst>
          </p:cNvPr>
          <p:cNvSpPr>
            <a:spLocks noGrp="1"/>
          </p:cNvSpPr>
          <p:nvPr>
            <p:ph type="title"/>
          </p:nvPr>
        </p:nvSpPr>
        <p:spPr>
          <a:xfrm>
            <a:off x="838200" y="365126"/>
            <a:ext cx="10515600" cy="608492"/>
          </a:xfrm>
        </p:spPr>
        <p:txBody>
          <a:bodyPr/>
          <a:lstStyle>
            <a:lvl1pPr>
              <a:defRPr sz="2800"/>
            </a:lvl1pPr>
          </a:lstStyle>
          <a:p>
            <a:r>
              <a:rPr lang="en-US"/>
              <a:t>Click to edit Master title style</a:t>
            </a:r>
          </a:p>
        </p:txBody>
      </p:sp>
      <p:sp>
        <p:nvSpPr>
          <p:cNvPr id="11" name="Content Placeholder 2">
            <a:extLst>
              <a:ext uri="{FF2B5EF4-FFF2-40B4-BE49-F238E27FC236}">
                <a16:creationId xmlns:a16="http://schemas.microsoft.com/office/drawing/2014/main" id="{2071409C-46B7-3CE3-375C-7E41D964C541}"/>
              </a:ext>
            </a:extLst>
          </p:cNvPr>
          <p:cNvSpPr>
            <a:spLocks noGrp="1"/>
          </p:cNvSpPr>
          <p:nvPr>
            <p:ph idx="1"/>
          </p:nvPr>
        </p:nvSpPr>
        <p:spPr>
          <a:xfrm>
            <a:off x="838200" y="1078302"/>
            <a:ext cx="10515600" cy="4219251"/>
          </a:xfrm>
        </p:spPr>
        <p:txBody>
          <a:bodyPr/>
          <a:lstStyle>
            <a:lvl1pPr marL="0" indent="0">
              <a:spcAft>
                <a:spcPts val="600"/>
              </a:spcAft>
              <a:buNone/>
              <a:defRPr sz="2400"/>
            </a:lvl1pPr>
          </a:lstStyle>
          <a:p>
            <a:pPr lvl="0">
              <a:spcBef>
                <a:spcPts val="0"/>
              </a:spcBef>
            </a:pPr>
            <a:r>
              <a:rPr lang="en-US"/>
              <a:t>Click to edit Master text styles</a:t>
            </a:r>
          </a:p>
        </p:txBody>
      </p:sp>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2" name="Footer Placeholder 4">
            <a:extLst>
              <a:ext uri="{FF2B5EF4-FFF2-40B4-BE49-F238E27FC236}">
                <a16:creationId xmlns:a16="http://schemas.microsoft.com/office/drawing/2014/main" id="{667FA256-0221-0130-7D25-69E585047494}"/>
              </a:ext>
            </a:extLst>
          </p:cNvPr>
          <p:cNvSpPr>
            <a:spLocks noGrp="1"/>
          </p:cNvSpPr>
          <p:nvPr>
            <p:ph type="ftr" sz="quarter" idx="11"/>
          </p:nvPr>
        </p:nvSpPr>
        <p:spPr>
          <a:xfrm>
            <a:off x="4945811" y="6356350"/>
            <a:ext cx="6407989" cy="249971"/>
          </a:xfrm>
        </p:spPr>
        <p:txBody>
          <a:bodyPr/>
          <a:lstStyle>
            <a:lvl1pPr algn="r">
              <a:defRPr>
                <a:solidFill>
                  <a:schemeClr val="tx1"/>
                </a:solidFill>
              </a:defRPr>
            </a:lvl1pPr>
          </a:lstStyle>
          <a:p>
            <a:endParaRPr lang="en-US"/>
          </a:p>
        </p:txBody>
      </p:sp>
    </p:spTree>
    <p:extLst>
      <p:ext uri="{BB962C8B-B14F-4D97-AF65-F5344CB8AC3E}">
        <p14:creationId xmlns:p14="http://schemas.microsoft.com/office/powerpoint/2010/main" val="19083718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and mor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CE06F-532C-6389-D0EE-0FD4ED3A8EC0}"/>
              </a:ext>
            </a:extLst>
          </p:cNvPr>
          <p:cNvSpPr>
            <a:spLocks noGrp="1"/>
          </p:cNvSpPr>
          <p:nvPr>
            <p:ph type="title"/>
          </p:nvPr>
        </p:nvSpPr>
        <p:spPr>
          <a:xfrm>
            <a:off x="838201" y="365127"/>
            <a:ext cx="10725151" cy="787400"/>
          </a:xfrm>
        </p:spPr>
        <p:txBody>
          <a:bodyPr/>
          <a:lstStyle/>
          <a:p>
            <a:r>
              <a:rPr lang="en-US" sz="3600"/>
              <a:t>Click to edit Master title style</a:t>
            </a:r>
          </a:p>
        </p:txBody>
      </p:sp>
      <p:sp>
        <p:nvSpPr>
          <p:cNvPr id="3" name="Content Placeholder 2">
            <a:extLst>
              <a:ext uri="{FF2B5EF4-FFF2-40B4-BE49-F238E27FC236}">
                <a16:creationId xmlns:a16="http://schemas.microsoft.com/office/drawing/2014/main" id="{BD104878-17D4-FD9B-228D-ED5700D9F77F}"/>
              </a:ext>
            </a:extLst>
          </p:cNvPr>
          <p:cNvSpPr>
            <a:spLocks noGrp="1"/>
          </p:cNvSpPr>
          <p:nvPr>
            <p:ph idx="1"/>
          </p:nvPr>
        </p:nvSpPr>
        <p:spPr>
          <a:xfrm>
            <a:off x="838200" y="1225298"/>
            <a:ext cx="10515600" cy="4072255"/>
          </a:xfrm>
        </p:spPr>
        <p:txBody>
          <a:bodyPr/>
          <a:lstStyle>
            <a:lvl1pPr marL="0">
              <a:defRPr/>
            </a:lvl1pPr>
          </a:lstStyle>
          <a:p>
            <a:pPr lvl="0"/>
            <a:r>
              <a:rPr lang="en-US"/>
              <a:t>Click to edit Master text styles</a:t>
            </a:r>
          </a:p>
        </p:txBody>
      </p:sp>
      <p:sp>
        <p:nvSpPr>
          <p:cNvPr id="4" name="Footer Placeholder 4">
            <a:extLst>
              <a:ext uri="{FF2B5EF4-FFF2-40B4-BE49-F238E27FC236}">
                <a16:creationId xmlns:a16="http://schemas.microsoft.com/office/drawing/2014/main" id="{CC7927B1-3C23-352A-8D9A-A1EB53AFBA5C}"/>
              </a:ext>
            </a:extLst>
          </p:cNvPr>
          <p:cNvSpPr>
            <a:spLocks noGrp="1"/>
          </p:cNvSpPr>
          <p:nvPr>
            <p:ph type="ftr" sz="quarter" idx="11"/>
          </p:nvPr>
        </p:nvSpPr>
        <p:spPr>
          <a:xfrm>
            <a:off x="4945811" y="6356350"/>
            <a:ext cx="6407989" cy="249971"/>
          </a:xfrm>
        </p:spPr>
        <p:txBody>
          <a:bodyPr/>
          <a:lstStyle>
            <a:lvl1pPr algn="r">
              <a:defRPr>
                <a:solidFill>
                  <a:schemeClr val="tx1"/>
                </a:solidFill>
              </a:defRPr>
            </a:lvl1pPr>
          </a:lstStyle>
          <a:p>
            <a:endParaRPr lang="en-US"/>
          </a:p>
        </p:txBody>
      </p:sp>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681899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 Content, bullets, left sail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5"/>
            <a:ext cx="10515600" cy="820418"/>
          </a:xfr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328468"/>
            <a:ext cx="10515600" cy="4343989"/>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F93DD7D8-9D5C-9D25-8809-CC01C0ACBB24}"/>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12" name="Footer Placeholder 4">
            <a:extLst>
              <a:ext uri="{FF2B5EF4-FFF2-40B4-BE49-F238E27FC236}">
                <a16:creationId xmlns:a16="http://schemas.microsoft.com/office/drawing/2014/main" id="{6306B48C-F0D4-6C90-756F-B0717CE695B8}"/>
              </a:ext>
            </a:extLst>
          </p:cNvPr>
          <p:cNvSpPr>
            <a:spLocks noGrp="1"/>
          </p:cNvSpPr>
          <p:nvPr>
            <p:ph type="ftr" sz="quarter" idx="11"/>
          </p:nvPr>
        </p:nvSpPr>
        <p:spPr>
          <a:xfrm>
            <a:off x="4945811" y="6356350"/>
            <a:ext cx="6407989" cy="249971"/>
          </a:xfrm>
        </p:spPr>
        <p:txBody>
          <a:bodyPr/>
          <a:lstStyle>
            <a:lvl1pPr algn="r">
              <a:defRPr>
                <a:solidFill>
                  <a:schemeClr val="tx1"/>
                </a:solidFill>
              </a:defRPr>
            </a:lvl1pPr>
          </a:lstStyle>
          <a:p>
            <a:endParaRPr lang="en-US"/>
          </a:p>
        </p:txBody>
      </p:sp>
    </p:spTree>
    <p:extLst>
      <p:ext uri="{BB962C8B-B14F-4D97-AF65-F5344CB8AC3E}">
        <p14:creationId xmlns:p14="http://schemas.microsoft.com/office/powerpoint/2010/main" val="2374141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 Bullets, top left sail">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36871" y="239286"/>
            <a:ext cx="1251167" cy="1002591"/>
          </a:xfrm>
          <a:prstGeom prst="rect">
            <a:avLst/>
          </a:prstGeom>
        </p:spPr>
      </p:pic>
      <p:sp>
        <p:nvSpPr>
          <p:cNvPr id="8" name="Rectangle 7">
            <a:extLst>
              <a:ext uri="{FF2B5EF4-FFF2-40B4-BE49-F238E27FC236}">
                <a16:creationId xmlns:a16="http://schemas.microsoft.com/office/drawing/2014/main" id="{F8F3D59F-FE6A-97CA-5DCD-5BF6FCADAC61}"/>
              </a:ext>
              <a:ext uri="{C183D7F6-B498-43B3-948B-1728B52AA6E4}">
                <adec:decorative xmlns:adec="http://schemas.microsoft.com/office/drawing/2017/decorative" val="1"/>
              </a:ext>
            </a:extLst>
          </p:cNvPr>
          <p:cNvSpPr/>
          <p:nvPr/>
        </p:nvSpPr>
        <p:spPr>
          <a:xfrm>
            <a:off x="1" y="-12397"/>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7361CB07-53B9-D229-9DC0-1625A5B22A93}"/>
              </a:ext>
              <a:ext uri="{C183D7F6-B498-43B3-948B-1728B52AA6E4}">
                <adec:decorative xmlns:adec="http://schemas.microsoft.com/office/drawing/2017/decorative" val="1"/>
              </a:ext>
            </a:extLst>
          </p:cNvPr>
          <p:cNvSpPr/>
          <p:nvPr/>
        </p:nvSpPr>
        <p:spPr>
          <a:xfrm>
            <a:off x="4027242" y="-12397"/>
            <a:ext cx="4137519"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Rectangle 10">
            <a:extLst>
              <a:ext uri="{FF2B5EF4-FFF2-40B4-BE49-F238E27FC236}">
                <a16:creationId xmlns:a16="http://schemas.microsoft.com/office/drawing/2014/main" id="{A70607F5-9C14-2C3F-B638-EA4EF786D66E}"/>
              </a:ext>
              <a:ext uri="{C183D7F6-B498-43B3-948B-1728B52AA6E4}">
                <adec:decorative xmlns:adec="http://schemas.microsoft.com/office/drawing/2017/decorative" val="1"/>
              </a:ext>
            </a:extLst>
          </p:cNvPr>
          <p:cNvSpPr/>
          <p:nvPr/>
        </p:nvSpPr>
        <p:spPr>
          <a:xfrm>
            <a:off x="8164761" y="-12397"/>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Footer Placeholder 4">
            <a:extLst>
              <a:ext uri="{FF2B5EF4-FFF2-40B4-BE49-F238E27FC236}">
                <a16:creationId xmlns:a16="http://schemas.microsoft.com/office/drawing/2014/main" id="{AA8899D3-E29A-C108-914F-88E14319BA46}"/>
              </a:ext>
            </a:extLst>
          </p:cNvPr>
          <p:cNvSpPr>
            <a:spLocks noGrp="1"/>
          </p:cNvSpPr>
          <p:nvPr>
            <p:ph type="ftr" sz="quarter" idx="11"/>
          </p:nvPr>
        </p:nvSpPr>
        <p:spPr>
          <a:xfrm>
            <a:off x="4945811" y="6356350"/>
            <a:ext cx="6407989" cy="249971"/>
          </a:xfrm>
        </p:spPr>
        <p:txBody>
          <a:bodyPr/>
          <a:lstStyle>
            <a:lvl1pPr algn="r">
              <a:defRPr>
                <a:solidFill>
                  <a:schemeClr val="tx1"/>
                </a:solidFill>
              </a:defRPr>
            </a:lvl1pPr>
          </a:lstStyle>
          <a:p>
            <a:endParaRPr lang="en-US"/>
          </a:p>
        </p:txBody>
      </p:sp>
      <p:sp>
        <p:nvSpPr>
          <p:cNvPr id="5" name="Title 1">
            <a:extLst>
              <a:ext uri="{FF2B5EF4-FFF2-40B4-BE49-F238E27FC236}">
                <a16:creationId xmlns:a16="http://schemas.microsoft.com/office/drawing/2014/main" id="{429ED04D-15F4-F44E-0B71-73600C51BDB7}"/>
              </a:ext>
            </a:extLst>
          </p:cNvPr>
          <p:cNvSpPr>
            <a:spLocks noGrp="1"/>
          </p:cNvSpPr>
          <p:nvPr>
            <p:ph type="title"/>
          </p:nvPr>
        </p:nvSpPr>
        <p:spPr>
          <a:xfrm>
            <a:off x="838200" y="365125"/>
            <a:ext cx="10515600" cy="820418"/>
          </a:xfrm>
        </p:spPr>
        <p:txBody>
          <a:bodyPr/>
          <a:lstStyle>
            <a:lvl1pPr algn="ctr">
              <a:defRPr sz="3600"/>
            </a:lvl1pPr>
          </a:lstStyle>
          <a:p>
            <a:r>
              <a:rPr lang="en-US"/>
              <a:t>Click to edit Master title style</a:t>
            </a:r>
          </a:p>
        </p:txBody>
      </p:sp>
      <p:sp>
        <p:nvSpPr>
          <p:cNvPr id="6" name="Content Placeholder 2">
            <a:extLst>
              <a:ext uri="{FF2B5EF4-FFF2-40B4-BE49-F238E27FC236}">
                <a16:creationId xmlns:a16="http://schemas.microsoft.com/office/drawing/2014/main" id="{630C2C1D-2371-31C1-2624-14A330374521}"/>
              </a:ext>
            </a:extLst>
          </p:cNvPr>
          <p:cNvSpPr>
            <a:spLocks noGrp="1"/>
          </p:cNvSpPr>
          <p:nvPr>
            <p:ph idx="1"/>
          </p:nvPr>
        </p:nvSpPr>
        <p:spPr>
          <a:xfrm>
            <a:off x="838200" y="1328468"/>
            <a:ext cx="10515600" cy="4343989"/>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9913180"/>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20D154-CB96-D175-22EE-5262274513FE}"/>
              </a:ext>
              <a:ext uri="{C183D7F6-B498-43B3-948B-1728B52AA6E4}">
                <adec:decorative xmlns:adec="http://schemas.microsoft.com/office/drawing/2017/decorative" val="1"/>
              </a:ext>
            </a:extLst>
          </p:cNvPr>
          <p:cNvSpPr/>
          <p:nvPr/>
        </p:nvSpPr>
        <p:spPr>
          <a:xfrm>
            <a:off x="0" y="0"/>
            <a:ext cx="12192000" cy="608965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a:extLst>
              <a:ext uri="{FF2B5EF4-FFF2-40B4-BE49-F238E27FC236}">
                <a16:creationId xmlns:a16="http://schemas.microsoft.com/office/drawing/2014/main" id="{9C985C83-CBF3-9F01-2716-115AE3EDE5A6}"/>
              </a:ext>
            </a:extLst>
          </p:cNvPr>
          <p:cNvSpPr>
            <a:spLocks noGrp="1"/>
          </p:cNvSpPr>
          <p:nvPr>
            <p:ph type="title"/>
          </p:nvPr>
        </p:nvSpPr>
        <p:spPr>
          <a:xfrm>
            <a:off x="831851" y="1709740"/>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378CCED-E090-4430-AE23-126A3460929F}"/>
              </a:ext>
            </a:extLst>
          </p:cNvPr>
          <p:cNvSpPr>
            <a:spLocks noGrp="1"/>
          </p:cNvSpPr>
          <p:nvPr>
            <p:ph type="body" idx="1"/>
          </p:nvPr>
        </p:nvSpPr>
        <p:spPr>
          <a:xfrm>
            <a:off x="831851" y="4589464"/>
            <a:ext cx="10515600" cy="1500187"/>
          </a:xfrm>
        </p:spPr>
        <p:txBody>
          <a:bodyPr/>
          <a:lstStyle>
            <a:lvl1pPr marL="0" indent="0">
              <a:buNone/>
              <a:defRPr sz="36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pic>
        <p:nvPicPr>
          <p:cNvPr id="8" name="Graphic 7">
            <a:extLst>
              <a:ext uri="{FF2B5EF4-FFF2-40B4-BE49-F238E27FC236}">
                <a16:creationId xmlns:a16="http://schemas.microsoft.com/office/drawing/2014/main" id="{5FB15CB2-AC99-9B8D-CD1B-75F630133A4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21867" y="5855410"/>
            <a:ext cx="1251167" cy="1002591"/>
          </a:xfrm>
          <a:prstGeom prst="rect">
            <a:avLst/>
          </a:prstGeom>
        </p:spPr>
      </p:pic>
    </p:spTree>
    <p:extLst>
      <p:ext uri="{BB962C8B-B14F-4D97-AF65-F5344CB8AC3E}">
        <p14:creationId xmlns:p14="http://schemas.microsoft.com/office/powerpoint/2010/main" val="1184524477"/>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B537C-BF40-B66D-E0E3-7AC71B66B9D3}"/>
              </a:ext>
            </a:extLst>
          </p:cNvPr>
          <p:cNvSpPr>
            <a:spLocks noGrp="1"/>
          </p:cNvSpPr>
          <p:nvPr>
            <p:ph type="title"/>
          </p:nvPr>
        </p:nvSpPr>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795D2C52-E954-FACA-BF7B-46F0B59B8824}"/>
              </a:ext>
            </a:extLst>
          </p:cNvPr>
          <p:cNvSpPr>
            <a:spLocks noGrp="1"/>
          </p:cNvSpPr>
          <p:nvPr>
            <p:ph sz="half" idx="1"/>
          </p:nvPr>
        </p:nvSpPr>
        <p:spPr>
          <a:xfrm>
            <a:off x="838200" y="1825625"/>
            <a:ext cx="5181600" cy="4351339"/>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5E4103-072B-5A1B-1EA1-505BC47FD42C}"/>
              </a:ext>
            </a:extLst>
          </p:cNvPr>
          <p:cNvSpPr>
            <a:spLocks noGrp="1"/>
          </p:cNvSpPr>
          <p:nvPr>
            <p:ph sz="half" idx="2"/>
          </p:nvPr>
        </p:nvSpPr>
        <p:spPr>
          <a:xfrm>
            <a:off x="6172200" y="1825625"/>
            <a:ext cx="5181600" cy="4351339"/>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7834929E-EDF0-4BD8-EF1C-BB02616C9F8D}"/>
              </a:ext>
              <a:ext uri="{C183D7F6-B498-43B3-948B-1728B52AA6E4}">
                <adec:decorative xmlns:adec="http://schemas.microsoft.com/office/drawing/2017/decorative" val="1"/>
              </a:ext>
            </a:extLst>
          </p:cNvPr>
          <p:cNvSpPr/>
          <p:nvPr/>
        </p:nvSpPr>
        <p:spPr>
          <a:xfrm>
            <a:off x="0" y="6606321"/>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9" name="Graphic 8">
            <a:extLst>
              <a:ext uri="{FF2B5EF4-FFF2-40B4-BE49-F238E27FC236}">
                <a16:creationId xmlns:a16="http://schemas.microsoft.com/office/drawing/2014/main" id="{27EC2972-6965-4E4A-B53E-252F35DFBC0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94218" y="5603730"/>
            <a:ext cx="1251167" cy="1002591"/>
          </a:xfrm>
          <a:prstGeom prst="rect">
            <a:avLst/>
          </a:prstGeom>
        </p:spPr>
      </p:pic>
      <p:sp>
        <p:nvSpPr>
          <p:cNvPr id="5" name="Footer Placeholder 4">
            <a:extLst>
              <a:ext uri="{FF2B5EF4-FFF2-40B4-BE49-F238E27FC236}">
                <a16:creationId xmlns:a16="http://schemas.microsoft.com/office/drawing/2014/main" id="{84FB8316-1462-228F-CD05-65B9368C3E89}"/>
              </a:ext>
            </a:extLst>
          </p:cNvPr>
          <p:cNvSpPr>
            <a:spLocks noGrp="1"/>
          </p:cNvSpPr>
          <p:nvPr>
            <p:ph type="ftr" sz="quarter" idx="11"/>
          </p:nvPr>
        </p:nvSpPr>
        <p:spPr>
          <a:xfrm>
            <a:off x="4945811" y="6356350"/>
            <a:ext cx="6407989" cy="249971"/>
          </a:xfrm>
        </p:spPr>
        <p:txBody>
          <a:bodyPr/>
          <a:lstStyle>
            <a:lvl1pPr algn="r">
              <a:defRPr>
                <a:solidFill>
                  <a:schemeClr val="tx1"/>
                </a:solidFill>
              </a:defRPr>
            </a:lvl1pPr>
          </a:lstStyle>
          <a:p>
            <a:endParaRPr lang="en-US"/>
          </a:p>
        </p:txBody>
      </p:sp>
    </p:spTree>
    <p:extLst>
      <p:ext uri="{BB962C8B-B14F-4D97-AF65-F5344CB8AC3E}">
        <p14:creationId xmlns:p14="http://schemas.microsoft.com/office/powerpoint/2010/main" val="166458972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AAFF0-F32F-29F9-F841-606DC65EF2F3}"/>
              </a:ext>
            </a:extLst>
          </p:cNvPr>
          <p:cNvSpPr>
            <a:spLocks noGrp="1"/>
          </p:cNvSpPr>
          <p:nvPr>
            <p:ph type="title"/>
          </p:nvPr>
        </p:nvSpPr>
        <p:spPr>
          <a:xfrm>
            <a:off x="839788" y="365126"/>
            <a:ext cx="10515600" cy="1002591"/>
          </a:xfrm>
        </p:spPr>
        <p:txBody>
          <a:bodyPr/>
          <a:lstStyle>
            <a:lvl1pPr>
              <a:defRPr sz="3600"/>
            </a:lvl1pPr>
          </a:lstStyle>
          <a:p>
            <a:r>
              <a:rPr lang="en-US"/>
              <a:t>Click to edit Master title style</a:t>
            </a:r>
          </a:p>
        </p:txBody>
      </p:sp>
      <p:sp>
        <p:nvSpPr>
          <p:cNvPr id="3" name="Text Placeholder 2">
            <a:extLst>
              <a:ext uri="{FF2B5EF4-FFF2-40B4-BE49-F238E27FC236}">
                <a16:creationId xmlns:a16="http://schemas.microsoft.com/office/drawing/2014/main" id="{35637662-96E5-B823-A744-F0A03B336B32}"/>
              </a:ext>
            </a:extLst>
          </p:cNvPr>
          <p:cNvSpPr>
            <a:spLocks noGrp="1"/>
          </p:cNvSpPr>
          <p:nvPr>
            <p:ph type="body" idx="1"/>
          </p:nvPr>
        </p:nvSpPr>
        <p:spPr>
          <a:xfrm>
            <a:off x="839789" y="1520888"/>
            <a:ext cx="5157787" cy="823912"/>
          </a:xfrm>
        </p:spPr>
        <p:txBody>
          <a:bodyPr anchor="b"/>
          <a:lstStyle>
            <a:lvl1pPr marL="0" indent="0">
              <a:lnSpc>
                <a:spcPct val="100000"/>
              </a:lnSpc>
              <a:spcBef>
                <a:spcPts val="1000"/>
              </a:spcBef>
              <a:buNone/>
              <a:defRPr sz="2400" b="1">
                <a:latin typeface="Aptos" panose="020B00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FBF1A7-7285-FD7F-E148-A3DBB35FAFA4}"/>
              </a:ext>
            </a:extLst>
          </p:cNvPr>
          <p:cNvSpPr>
            <a:spLocks noGrp="1"/>
          </p:cNvSpPr>
          <p:nvPr>
            <p:ph sz="half" idx="2"/>
          </p:nvPr>
        </p:nvSpPr>
        <p:spPr>
          <a:xfrm>
            <a:off x="839789" y="2344801"/>
            <a:ext cx="5157787" cy="3684588"/>
          </a:xfrm>
        </p:spPr>
        <p:txBody>
          <a:bodyPr/>
          <a:lstStyle>
            <a:lvl1pPr>
              <a:lnSpc>
                <a:spcPct val="100000"/>
              </a:lnSpc>
              <a:spcBef>
                <a:spcPts val="1000"/>
              </a:spcBef>
              <a:defRPr/>
            </a:lvl1pPr>
            <a:lvl2pPr>
              <a:lnSpc>
                <a:spcPct val="100000"/>
              </a:lnSpc>
              <a:spcBef>
                <a:spcPts val="1000"/>
              </a:spcBef>
              <a:defRPr/>
            </a:lvl2pPr>
            <a:lvl3pPr>
              <a:lnSpc>
                <a:spcPct val="100000"/>
              </a:lnSpc>
              <a:spcBef>
                <a:spcPts val="1000"/>
              </a:spcBef>
              <a:defRPr/>
            </a:lvl3pPr>
            <a:lvl4pPr>
              <a:lnSpc>
                <a:spcPct val="100000"/>
              </a:lnSpc>
              <a:spcBef>
                <a:spcPts val="1000"/>
              </a:spcBef>
              <a:defRPr/>
            </a:lvl4pPr>
            <a:lvl5pPr>
              <a:lnSpc>
                <a:spcPct val="100000"/>
              </a:lnSpc>
              <a:spcBef>
                <a:spcPts val="10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F807E0-E7AC-61A7-05A0-FD6832F3A671}"/>
              </a:ext>
            </a:extLst>
          </p:cNvPr>
          <p:cNvSpPr>
            <a:spLocks noGrp="1"/>
          </p:cNvSpPr>
          <p:nvPr>
            <p:ph type="body" sz="quarter" idx="3"/>
          </p:nvPr>
        </p:nvSpPr>
        <p:spPr>
          <a:xfrm>
            <a:off x="6172201" y="1520888"/>
            <a:ext cx="5183188" cy="823912"/>
          </a:xfrm>
        </p:spPr>
        <p:txBody>
          <a:bodyPr anchor="b"/>
          <a:lstStyle>
            <a:lvl1pPr marL="0" indent="0">
              <a:lnSpc>
                <a:spcPct val="100000"/>
              </a:lnSpc>
              <a:spcBef>
                <a:spcPts val="1000"/>
              </a:spcBef>
              <a:buNone/>
              <a:defRPr sz="2400" b="1">
                <a:latin typeface="Aptos" panose="020B00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1ECF25-38B0-254B-E459-24EEA39CEAB5}"/>
              </a:ext>
            </a:extLst>
          </p:cNvPr>
          <p:cNvSpPr>
            <a:spLocks noGrp="1"/>
          </p:cNvSpPr>
          <p:nvPr>
            <p:ph sz="quarter" idx="4"/>
          </p:nvPr>
        </p:nvSpPr>
        <p:spPr>
          <a:xfrm>
            <a:off x="6172201" y="2344801"/>
            <a:ext cx="5183188" cy="3684588"/>
          </a:xfrm>
        </p:spPr>
        <p:txBody>
          <a:bodyPr/>
          <a:lstStyle>
            <a:lvl1pPr>
              <a:lnSpc>
                <a:spcPct val="100000"/>
              </a:lnSpc>
              <a:spcBef>
                <a:spcPts val="1000"/>
              </a:spcBef>
              <a:defRPr/>
            </a:lvl1pPr>
            <a:lvl2pPr>
              <a:lnSpc>
                <a:spcPct val="100000"/>
              </a:lnSpc>
              <a:spcBef>
                <a:spcPts val="1000"/>
              </a:spcBef>
              <a:defRPr/>
            </a:lvl2pPr>
            <a:lvl3pPr>
              <a:lnSpc>
                <a:spcPct val="100000"/>
              </a:lnSpc>
              <a:spcBef>
                <a:spcPts val="1000"/>
              </a:spcBef>
              <a:defRPr/>
            </a:lvl3pPr>
            <a:lvl4pPr>
              <a:lnSpc>
                <a:spcPct val="100000"/>
              </a:lnSpc>
              <a:spcBef>
                <a:spcPts val="1000"/>
              </a:spcBef>
              <a:defRPr/>
            </a:lvl4pPr>
            <a:lvl5pPr>
              <a:lnSpc>
                <a:spcPct val="100000"/>
              </a:lnSpc>
              <a:spcBef>
                <a:spcPts val="10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73EABDC-5354-01C3-4909-8B357DF031DB}"/>
              </a:ext>
              <a:ext uri="{C183D7F6-B498-43B3-948B-1728B52AA6E4}">
                <adec:decorative xmlns:adec="http://schemas.microsoft.com/office/drawing/2017/decorative" val="1"/>
              </a:ext>
            </a:extLst>
          </p:cNvPr>
          <p:cNvSpPr/>
          <p:nvPr/>
        </p:nvSpPr>
        <p:spPr>
          <a:xfrm>
            <a:off x="0" y="6606321"/>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1" name="Graphic 10">
            <a:extLst>
              <a:ext uri="{FF2B5EF4-FFF2-40B4-BE49-F238E27FC236}">
                <a16:creationId xmlns:a16="http://schemas.microsoft.com/office/drawing/2014/main" id="{CEC0F2AF-1E95-B626-05DC-731C6D32CF2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94218" y="5603730"/>
            <a:ext cx="1251167" cy="1002591"/>
          </a:xfrm>
          <a:prstGeom prst="rect">
            <a:avLst/>
          </a:prstGeom>
        </p:spPr>
      </p:pic>
      <p:sp>
        <p:nvSpPr>
          <p:cNvPr id="7" name="Footer Placeholder 4">
            <a:extLst>
              <a:ext uri="{FF2B5EF4-FFF2-40B4-BE49-F238E27FC236}">
                <a16:creationId xmlns:a16="http://schemas.microsoft.com/office/drawing/2014/main" id="{15FDDDE6-56E2-0A9E-5344-A39D4979A7BD}"/>
              </a:ext>
            </a:extLst>
          </p:cNvPr>
          <p:cNvSpPr>
            <a:spLocks noGrp="1"/>
          </p:cNvSpPr>
          <p:nvPr>
            <p:ph type="ftr" sz="quarter" idx="11"/>
          </p:nvPr>
        </p:nvSpPr>
        <p:spPr>
          <a:xfrm>
            <a:off x="4945811" y="6356350"/>
            <a:ext cx="6407989" cy="249971"/>
          </a:xfrm>
        </p:spPr>
        <p:txBody>
          <a:bodyPr/>
          <a:lstStyle>
            <a:lvl1pPr algn="r">
              <a:defRPr>
                <a:solidFill>
                  <a:schemeClr val="tx1"/>
                </a:solidFill>
              </a:defRPr>
            </a:lvl1pPr>
          </a:lstStyle>
          <a:p>
            <a:endParaRPr lang="en-US"/>
          </a:p>
        </p:txBody>
      </p:sp>
    </p:spTree>
    <p:extLst>
      <p:ext uri="{BB962C8B-B14F-4D97-AF65-F5344CB8AC3E}">
        <p14:creationId xmlns:p14="http://schemas.microsoft.com/office/powerpoint/2010/main" val="162445389"/>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idden Slide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2" name="Title 1">
            <a:extLst>
              <a:ext uri="{FF2B5EF4-FFF2-40B4-BE49-F238E27FC236}">
                <a16:creationId xmlns:a16="http://schemas.microsoft.com/office/drawing/2014/main" id="{6B1CE06F-532C-6389-D0EE-0FD4ED3A8EC0}"/>
              </a:ext>
            </a:extLst>
          </p:cNvPr>
          <p:cNvSpPr>
            <a:spLocks noGrp="1"/>
          </p:cNvSpPr>
          <p:nvPr>
            <p:ph type="title"/>
          </p:nvPr>
        </p:nvSpPr>
        <p:spPr>
          <a:xfrm>
            <a:off x="381000" y="251679"/>
            <a:ext cx="11182352" cy="378050"/>
          </a:xfrm>
        </p:spPr>
        <p:txBody>
          <a:bodyPr/>
          <a:lstStyle>
            <a:lvl1pPr>
              <a:defRPr sz="3200">
                <a:solidFill>
                  <a:schemeClr val="bg1">
                    <a:lumMod val="65000"/>
                  </a:schemeClr>
                </a:solidFill>
              </a:defRPr>
            </a:lvl1pPr>
          </a:lstStyle>
          <a:p>
            <a:r>
              <a:rPr lang="en-US" sz="3600"/>
              <a:t>Click to edit Master title style</a:t>
            </a:r>
          </a:p>
        </p:txBody>
      </p:sp>
      <p:sp>
        <p:nvSpPr>
          <p:cNvPr id="6" name="Text Placeholder 2">
            <a:extLst>
              <a:ext uri="{FF2B5EF4-FFF2-40B4-BE49-F238E27FC236}">
                <a16:creationId xmlns:a16="http://schemas.microsoft.com/office/drawing/2014/main" id="{B92F2137-0C9B-CCAA-DDDB-8A57EDA76631}"/>
              </a:ext>
            </a:extLst>
          </p:cNvPr>
          <p:cNvSpPr>
            <a:spLocks noGrp="1"/>
          </p:cNvSpPr>
          <p:nvPr>
            <p:ph type="body" idx="10"/>
          </p:nvPr>
        </p:nvSpPr>
        <p:spPr>
          <a:xfrm>
            <a:off x="838200" y="870312"/>
            <a:ext cx="10725150" cy="373543"/>
          </a:xfrm>
        </p:spPr>
        <p:txBody>
          <a:bodyPr anchor="b"/>
          <a:lstStyle>
            <a:lvl1pPr marL="0" indent="0">
              <a:lnSpc>
                <a:spcPct val="100000"/>
              </a:lnSpc>
              <a:spcBef>
                <a:spcPts val="1000"/>
              </a:spcBef>
              <a:buNone/>
              <a:defRPr sz="2800" b="1">
                <a:latin typeface="Aptos" panose="020B00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37043089-B703-C595-F591-D6D2601E85A2}"/>
              </a:ext>
            </a:extLst>
          </p:cNvPr>
          <p:cNvSpPr>
            <a:spLocks noGrp="1"/>
          </p:cNvSpPr>
          <p:nvPr>
            <p:ph type="body" sz="quarter" idx="11"/>
          </p:nvPr>
        </p:nvSpPr>
        <p:spPr>
          <a:xfrm>
            <a:off x="838200" y="1443780"/>
            <a:ext cx="10725150" cy="4244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a:extLst>
              <a:ext uri="{FF2B5EF4-FFF2-40B4-BE49-F238E27FC236}">
                <a16:creationId xmlns:a16="http://schemas.microsoft.com/office/drawing/2014/main" id="{03435125-EFC8-659A-F493-E7FFE50FA0A2}"/>
              </a:ext>
            </a:extLst>
          </p:cNvPr>
          <p:cNvSpPr>
            <a:spLocks noGrp="1"/>
          </p:cNvSpPr>
          <p:nvPr>
            <p:ph type="ftr" sz="quarter" idx="12"/>
          </p:nvPr>
        </p:nvSpPr>
        <p:spPr>
          <a:xfrm>
            <a:off x="4945811" y="6356350"/>
            <a:ext cx="6407989" cy="249971"/>
          </a:xfrm>
        </p:spPr>
        <p:txBody>
          <a:bodyPr/>
          <a:lstStyle>
            <a:lvl1pPr algn="r">
              <a:defRPr>
                <a:solidFill>
                  <a:schemeClr val="tx1"/>
                </a:solidFill>
              </a:defRPr>
            </a:lvl1pPr>
          </a:lstStyle>
          <a:p>
            <a:endParaRPr lang="en-US"/>
          </a:p>
        </p:txBody>
      </p:sp>
    </p:spTree>
    <p:extLst>
      <p:ext uri="{BB962C8B-B14F-4D97-AF65-F5344CB8AC3E}">
        <p14:creationId xmlns:p14="http://schemas.microsoft.com/office/powerpoint/2010/main" val="376303706"/>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idden Slides No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flipH="1">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Title 1">
            <a:extLst>
              <a:ext uri="{FF2B5EF4-FFF2-40B4-BE49-F238E27FC236}">
                <a16:creationId xmlns:a16="http://schemas.microsoft.com/office/drawing/2014/main" id="{FCB84167-7120-D2D8-059A-BE5B4AFEBF7D}"/>
              </a:ext>
            </a:extLst>
          </p:cNvPr>
          <p:cNvSpPr>
            <a:spLocks noGrp="1"/>
          </p:cNvSpPr>
          <p:nvPr>
            <p:ph type="title"/>
          </p:nvPr>
        </p:nvSpPr>
        <p:spPr>
          <a:xfrm>
            <a:off x="381000" y="251679"/>
            <a:ext cx="11182352" cy="378050"/>
          </a:xfrm>
        </p:spPr>
        <p:txBody>
          <a:bodyPr/>
          <a:lstStyle>
            <a:lvl1pPr>
              <a:defRPr sz="3200">
                <a:solidFill>
                  <a:schemeClr val="bg1">
                    <a:lumMod val="65000"/>
                  </a:schemeClr>
                </a:solidFill>
              </a:defRPr>
            </a:lvl1pPr>
          </a:lstStyle>
          <a:p>
            <a:r>
              <a:rPr lang="en-US" sz="3600"/>
              <a:t>Click to edit Master title style</a:t>
            </a:r>
          </a:p>
        </p:txBody>
      </p:sp>
      <p:sp>
        <p:nvSpPr>
          <p:cNvPr id="9" name="Text Placeholder 2">
            <a:extLst>
              <a:ext uri="{FF2B5EF4-FFF2-40B4-BE49-F238E27FC236}">
                <a16:creationId xmlns:a16="http://schemas.microsoft.com/office/drawing/2014/main" id="{AE42ECD2-D3D4-673D-F036-28056B24AD84}"/>
              </a:ext>
            </a:extLst>
          </p:cNvPr>
          <p:cNvSpPr>
            <a:spLocks noGrp="1"/>
          </p:cNvSpPr>
          <p:nvPr>
            <p:ph type="body" idx="10"/>
          </p:nvPr>
        </p:nvSpPr>
        <p:spPr>
          <a:xfrm>
            <a:off x="838200" y="870312"/>
            <a:ext cx="10725150" cy="373543"/>
          </a:xfrm>
        </p:spPr>
        <p:txBody>
          <a:bodyPr anchor="b"/>
          <a:lstStyle>
            <a:lvl1pPr marL="0" indent="0">
              <a:lnSpc>
                <a:spcPct val="100000"/>
              </a:lnSpc>
              <a:spcBef>
                <a:spcPts val="1000"/>
              </a:spcBef>
              <a:buNone/>
              <a:defRPr sz="2800" b="1">
                <a:latin typeface="Aptos" panose="020B00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2" name="Text Placeholder 10">
            <a:extLst>
              <a:ext uri="{FF2B5EF4-FFF2-40B4-BE49-F238E27FC236}">
                <a16:creationId xmlns:a16="http://schemas.microsoft.com/office/drawing/2014/main" id="{A9198665-8CB4-2C92-916C-1E45D20F2A88}"/>
              </a:ext>
            </a:extLst>
          </p:cNvPr>
          <p:cNvSpPr>
            <a:spLocks noGrp="1"/>
          </p:cNvSpPr>
          <p:nvPr>
            <p:ph type="body" sz="quarter" idx="11"/>
          </p:nvPr>
        </p:nvSpPr>
        <p:spPr>
          <a:xfrm>
            <a:off x="838200" y="1443780"/>
            <a:ext cx="10725150" cy="4244975"/>
          </a:xfrm>
        </p:spPr>
        <p:txBody>
          <a:bodyPr/>
          <a:lstStyle>
            <a:lvl1pPr marL="91438" indent="0">
              <a:buNone/>
              <a:defRPr/>
            </a:lvl1pPr>
            <a:lvl2pPr marL="457189" indent="0">
              <a:buNone/>
              <a:defRPr/>
            </a:lvl2pPr>
            <a:lvl3pPr marL="960096" indent="0">
              <a:buNone/>
              <a:defRPr/>
            </a:lvl3pPr>
            <a:lvl4pPr marL="1417285" indent="0">
              <a:buNone/>
              <a:defRPr/>
            </a:lvl4pPr>
            <a:lvl5pPr marL="1874474" indent="0">
              <a:buNone/>
              <a:defRPr/>
            </a:lvl5pPr>
          </a:lstStyle>
          <a:p>
            <a:pPr lvl="0"/>
            <a:r>
              <a:rPr lang="en-US"/>
              <a:t>Click to edit Master text styles</a:t>
            </a:r>
          </a:p>
        </p:txBody>
      </p:sp>
      <p:sp>
        <p:nvSpPr>
          <p:cNvPr id="2" name="Footer Placeholder 4">
            <a:extLst>
              <a:ext uri="{FF2B5EF4-FFF2-40B4-BE49-F238E27FC236}">
                <a16:creationId xmlns:a16="http://schemas.microsoft.com/office/drawing/2014/main" id="{7E956FFF-DDE2-6E70-9F71-526DE759B938}"/>
              </a:ext>
            </a:extLst>
          </p:cNvPr>
          <p:cNvSpPr>
            <a:spLocks noGrp="1"/>
          </p:cNvSpPr>
          <p:nvPr>
            <p:ph type="ftr" sz="quarter" idx="12"/>
          </p:nvPr>
        </p:nvSpPr>
        <p:spPr>
          <a:xfrm>
            <a:off x="4945811" y="6356350"/>
            <a:ext cx="6407989" cy="249971"/>
          </a:xfrm>
        </p:spPr>
        <p:txBody>
          <a:bodyPr/>
          <a:lstStyle>
            <a:lvl1pPr algn="r">
              <a:defRPr>
                <a:solidFill>
                  <a:schemeClr val="tx1"/>
                </a:solidFill>
              </a:defRPr>
            </a:lvl1pPr>
          </a:lstStyle>
          <a:p>
            <a:endParaRPr lang="en-US"/>
          </a:p>
        </p:txBody>
      </p:sp>
    </p:spTree>
    <p:extLst>
      <p:ext uri="{BB962C8B-B14F-4D97-AF65-F5344CB8AC3E}">
        <p14:creationId xmlns:p14="http://schemas.microsoft.com/office/powerpoint/2010/main" val="210740543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with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BE0203-EB06-8117-4157-7A683904A742}"/>
              </a:ext>
              <a:ext uri="{C183D7F6-B498-43B3-948B-1728B52AA6E4}">
                <adec:decorative xmlns:adec="http://schemas.microsoft.com/office/drawing/2017/decorative" val="1"/>
              </a:ext>
            </a:extLst>
          </p:cNvPr>
          <p:cNvSpPr/>
          <p:nvPr/>
        </p:nvSpPr>
        <p:spPr>
          <a:xfrm>
            <a:off x="1" y="-17314"/>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Rectangle 9">
            <a:extLst>
              <a:ext uri="{FF2B5EF4-FFF2-40B4-BE49-F238E27FC236}">
                <a16:creationId xmlns:a16="http://schemas.microsoft.com/office/drawing/2014/main" id="{13A7A589-18B4-C0E1-3E31-0A46E15C82D9}"/>
              </a:ext>
              <a:ext uri="{C183D7F6-B498-43B3-948B-1728B52AA6E4}">
                <adec:decorative xmlns:adec="http://schemas.microsoft.com/office/drawing/2017/decorative" val="1"/>
              </a:ext>
            </a:extLst>
          </p:cNvPr>
          <p:cNvSpPr/>
          <p:nvPr/>
        </p:nvSpPr>
        <p:spPr>
          <a:xfrm>
            <a:off x="4027242" y="-17314"/>
            <a:ext cx="4137519"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Rectangle 10">
            <a:extLst>
              <a:ext uri="{FF2B5EF4-FFF2-40B4-BE49-F238E27FC236}">
                <a16:creationId xmlns:a16="http://schemas.microsoft.com/office/drawing/2014/main" id="{A0D35DF5-BDAC-946D-41CC-AA78481E9498}"/>
              </a:ext>
              <a:ext uri="{C183D7F6-B498-43B3-948B-1728B52AA6E4}">
                <adec:decorative xmlns:adec="http://schemas.microsoft.com/office/drawing/2017/decorative" val="1"/>
              </a:ext>
            </a:extLst>
          </p:cNvPr>
          <p:cNvSpPr/>
          <p:nvPr/>
        </p:nvSpPr>
        <p:spPr>
          <a:xfrm>
            <a:off x="8164761" y="-17314"/>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Rectangle 11">
            <a:extLst>
              <a:ext uri="{FF2B5EF4-FFF2-40B4-BE49-F238E27FC236}">
                <a16:creationId xmlns:a16="http://schemas.microsoft.com/office/drawing/2014/main" id="{0CE8622C-D250-697F-5FB0-5762F0BD0800}"/>
              </a:ext>
              <a:ext uri="{C183D7F6-B498-43B3-948B-1728B52AA6E4}">
                <adec:decorative xmlns:adec="http://schemas.microsoft.com/office/drawing/2017/decorative" val="1"/>
              </a:ext>
            </a:extLst>
          </p:cNvPr>
          <p:cNvSpPr/>
          <p:nvPr/>
        </p:nvSpPr>
        <p:spPr>
          <a:xfrm>
            <a:off x="-1" y="5760829"/>
            <a:ext cx="12192001" cy="1509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23" name="Graphic 22">
            <a:extLst>
              <a:ext uri="{FF2B5EF4-FFF2-40B4-BE49-F238E27FC236}">
                <a16:creationId xmlns:a16="http://schemas.microsoft.com/office/drawing/2014/main" id="{87F01B52-B69F-D641-497B-D932CF8ABB9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3243" y="4758238"/>
            <a:ext cx="1251167" cy="1002591"/>
          </a:xfrm>
          <a:prstGeom prst="rect">
            <a:avLst/>
          </a:prstGeom>
        </p:spPr>
      </p:pic>
      <p:pic>
        <p:nvPicPr>
          <p:cNvPr id="8" name="Graphic 7" descr="Missouri Department of Elementary &amp; Secondary Education (DESE) Logo">
            <a:extLst>
              <a:ext uri="{FF2B5EF4-FFF2-40B4-BE49-F238E27FC236}">
                <a16:creationId xmlns:a16="http://schemas.microsoft.com/office/drawing/2014/main" id="{96A74BF5-7472-B8C3-96EC-0B24119B7C3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2611" y="6073293"/>
            <a:ext cx="1922919" cy="665275"/>
          </a:xfrm>
          <a:prstGeom prst="rect">
            <a:avLst/>
          </a:prstGeom>
        </p:spPr>
      </p:pic>
      <p:pic>
        <p:nvPicPr>
          <p:cNvPr id="9" name="Graphic 8" descr="MoEdu-SAIL Logo">
            <a:extLst>
              <a:ext uri="{FF2B5EF4-FFF2-40B4-BE49-F238E27FC236}">
                <a16:creationId xmlns:a16="http://schemas.microsoft.com/office/drawing/2014/main" id="{8C9DD869-5BDD-01D4-2700-857AF9AF912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126377" y="6085539"/>
            <a:ext cx="2516013" cy="641840"/>
          </a:xfrm>
          <a:prstGeom prst="rect">
            <a:avLst/>
          </a:prstGeom>
        </p:spPr>
      </p:pic>
      <p:pic>
        <p:nvPicPr>
          <p:cNvPr id="13" name="Graphic 12" descr="DCI-MTSS Logo">
            <a:extLst>
              <a:ext uri="{FF2B5EF4-FFF2-40B4-BE49-F238E27FC236}">
                <a16:creationId xmlns:a16="http://schemas.microsoft.com/office/drawing/2014/main" id="{99A64667-572A-2712-5A4D-FF015F22D14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073237" y="6075505"/>
            <a:ext cx="1914368" cy="613444"/>
          </a:xfrm>
          <a:prstGeom prst="rect">
            <a:avLst/>
          </a:prstGeom>
        </p:spPr>
      </p:pic>
      <p:pic>
        <p:nvPicPr>
          <p:cNvPr id="14" name="Graphic 13" descr="Northern Arizona University - Institute for Human Development Logo ">
            <a:extLst>
              <a:ext uri="{FF2B5EF4-FFF2-40B4-BE49-F238E27FC236}">
                <a16:creationId xmlns:a16="http://schemas.microsoft.com/office/drawing/2014/main" id="{3B82F029-26CA-3B97-2559-357A65C3C8F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418451" y="6178068"/>
            <a:ext cx="2724893" cy="464781"/>
          </a:xfrm>
          <a:prstGeom prst="rect">
            <a:avLst/>
          </a:prstGeom>
        </p:spPr>
      </p:pic>
    </p:spTree>
    <p:extLst>
      <p:ext uri="{BB962C8B-B14F-4D97-AF65-F5344CB8AC3E}">
        <p14:creationId xmlns:p14="http://schemas.microsoft.com/office/powerpoint/2010/main" val="3368561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9B402F-A980-1901-523E-463A47B5B3FF}"/>
              </a:ext>
              <a:ext uri="{C183D7F6-B498-43B3-948B-1728B52AA6E4}">
                <adec:decorative xmlns:adec="http://schemas.microsoft.com/office/drawing/2017/decorative" val="1"/>
              </a:ext>
            </a:extLst>
          </p:cNvPr>
          <p:cNvSpPr/>
          <p:nvPr/>
        </p:nvSpPr>
        <p:spPr>
          <a:xfrm flipH="1">
            <a:off x="0" y="6606321"/>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3616731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lternate Slide 2">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7"/>
            <a:ext cx="10515600" cy="1097280"/>
          </a:xfr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600202"/>
            <a:ext cx="10515600" cy="4072255"/>
          </a:xfrm>
        </p:spPr>
        <p:txBody>
          <a:bodyPr/>
          <a:lstStyle>
            <a:lvl1pPr>
              <a:defRPr sz="2800"/>
            </a:lvl1pPr>
            <a:lvl2pPr>
              <a:spcBef>
                <a:spcPts val="0"/>
              </a:spcBef>
              <a:defRPr sz="2400"/>
            </a:lvl2pPr>
            <a:lvl3pPr>
              <a:spcBef>
                <a:spcPts val="0"/>
              </a:spcBef>
              <a:defRPr sz="2400"/>
            </a:lvl3pPr>
            <a:lvl4pPr>
              <a:spcBef>
                <a:spcPts val="0"/>
              </a:spcBef>
              <a:defRPr sz="1800"/>
            </a:lvl4pPr>
            <a:lvl5pPr>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06AC87C9-659E-9F0F-9C9C-124792B3BBEC}"/>
              </a:ext>
              <a:ext uri="{C183D7F6-B498-43B3-948B-1728B52AA6E4}">
                <adec:decorative xmlns:adec="http://schemas.microsoft.com/office/drawing/2017/decorative" val="1"/>
              </a:ext>
            </a:extLst>
          </p:cNvPr>
          <p:cNvSpPr/>
          <p:nvPr/>
        </p:nvSpPr>
        <p:spPr>
          <a:xfrm rot="16200000" flipV="1">
            <a:off x="5033963" y="-5032377"/>
            <a:ext cx="257175" cy="1032510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Rectangle 13">
            <a:extLst>
              <a:ext uri="{FF2B5EF4-FFF2-40B4-BE49-F238E27FC236}">
                <a16:creationId xmlns:a16="http://schemas.microsoft.com/office/drawing/2014/main" id="{3E945EF1-D8D7-0FC3-123E-4C42F0837861}"/>
              </a:ext>
              <a:ext uri="{C183D7F6-B498-43B3-948B-1728B52AA6E4}">
                <adec:decorative xmlns:adec="http://schemas.microsoft.com/office/drawing/2017/decorative" val="1"/>
              </a:ext>
            </a:extLst>
          </p:cNvPr>
          <p:cNvSpPr/>
          <p:nvPr/>
        </p:nvSpPr>
        <p:spPr>
          <a:xfrm rot="16200000" flipV="1">
            <a:off x="5967414" y="633412"/>
            <a:ext cx="257175" cy="1219200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5" name="Graphic 14">
            <a:extLst>
              <a:ext uri="{FF2B5EF4-FFF2-40B4-BE49-F238E27FC236}">
                <a16:creationId xmlns:a16="http://schemas.microsoft.com/office/drawing/2014/main" id="{C11CF3E5-BC86-BD49-D8DA-2FD0CF010A2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V="1">
            <a:off x="10004171" y="-19049"/>
            <a:ext cx="2080133" cy="2253479"/>
          </a:xfrm>
          <a:prstGeom prst="rect">
            <a:avLst/>
          </a:prstGeom>
        </p:spPr>
      </p:pic>
      <p:sp>
        <p:nvSpPr>
          <p:cNvPr id="2" name="Footer Placeholder 4">
            <a:extLst>
              <a:ext uri="{FF2B5EF4-FFF2-40B4-BE49-F238E27FC236}">
                <a16:creationId xmlns:a16="http://schemas.microsoft.com/office/drawing/2014/main" id="{1397F51E-09AF-5B79-15DA-0AF5371E0164}"/>
              </a:ext>
            </a:extLst>
          </p:cNvPr>
          <p:cNvSpPr>
            <a:spLocks noGrp="1"/>
          </p:cNvSpPr>
          <p:nvPr>
            <p:ph type="ftr" sz="quarter" idx="11"/>
          </p:nvPr>
        </p:nvSpPr>
        <p:spPr>
          <a:xfrm>
            <a:off x="4945811" y="6356350"/>
            <a:ext cx="6407989" cy="249971"/>
          </a:xfrm>
        </p:spPr>
        <p:txBody>
          <a:bodyPr/>
          <a:lstStyle>
            <a:lvl1pPr algn="r">
              <a:defRPr>
                <a:solidFill>
                  <a:schemeClr val="tx1"/>
                </a:solidFill>
              </a:defRPr>
            </a:lvl1pPr>
          </a:lstStyle>
          <a:p>
            <a:endParaRPr lang="en-US"/>
          </a:p>
        </p:txBody>
      </p:sp>
    </p:spTree>
    <p:extLst>
      <p:ext uri="{BB962C8B-B14F-4D97-AF65-F5344CB8AC3E}">
        <p14:creationId xmlns:p14="http://schemas.microsoft.com/office/powerpoint/2010/main" val="4027198717"/>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 Alt 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601DA9-8221-B5A3-F1A2-0F46B02CDFEC}"/>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7B6AFB21-41EE-8FF8-35F4-58265522222B}"/>
              </a:ext>
              <a:ext uri="{C183D7F6-B498-43B3-948B-1728B52AA6E4}">
                <adec:decorative xmlns:adec="http://schemas.microsoft.com/office/drawing/2017/decorative" val="1"/>
              </a:ext>
            </a:extLst>
          </p:cNvPr>
          <p:cNvSpPr/>
          <p:nvPr/>
        </p:nvSpPr>
        <p:spPr>
          <a:xfrm rot="5400000">
            <a:off x="10858499" y="5524501"/>
            <a:ext cx="1343028" cy="13239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Rectangle 9">
            <a:extLst>
              <a:ext uri="{FF2B5EF4-FFF2-40B4-BE49-F238E27FC236}">
                <a16:creationId xmlns:a16="http://schemas.microsoft.com/office/drawing/2014/main" id="{72A12EEB-DA39-979A-074B-3F07BBD9F727}"/>
              </a:ext>
              <a:ext uri="{C183D7F6-B498-43B3-948B-1728B52AA6E4}">
                <adec:decorative xmlns:adec="http://schemas.microsoft.com/office/drawing/2017/decorative" val="1"/>
              </a:ext>
            </a:extLst>
          </p:cNvPr>
          <p:cNvSpPr/>
          <p:nvPr/>
        </p:nvSpPr>
        <p:spPr>
          <a:xfrm rot="5400000">
            <a:off x="10858499" y="9527"/>
            <a:ext cx="1343028" cy="13239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Rectangle 10">
            <a:extLst>
              <a:ext uri="{FF2B5EF4-FFF2-40B4-BE49-F238E27FC236}">
                <a16:creationId xmlns:a16="http://schemas.microsoft.com/office/drawing/2014/main" id="{E051C01F-762A-C90E-6AC1-B196173C9EF0}"/>
              </a:ext>
              <a:ext uri="{C183D7F6-B498-43B3-948B-1728B52AA6E4}">
                <adec:decorative xmlns:adec="http://schemas.microsoft.com/office/drawing/2017/decorative" val="1"/>
              </a:ext>
            </a:extLst>
          </p:cNvPr>
          <p:cNvSpPr/>
          <p:nvPr/>
        </p:nvSpPr>
        <p:spPr>
          <a:xfrm>
            <a:off x="271464" y="276226"/>
            <a:ext cx="11649075" cy="63055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Rectangle 11">
            <a:extLst>
              <a:ext uri="{FF2B5EF4-FFF2-40B4-BE49-F238E27FC236}">
                <a16:creationId xmlns:a16="http://schemas.microsoft.com/office/drawing/2014/main" id="{8AFD06FA-D977-36EA-DB20-01232CA8C2F0}"/>
              </a:ext>
              <a:ext uri="{C183D7F6-B498-43B3-948B-1728B52AA6E4}">
                <adec:decorative xmlns:adec="http://schemas.microsoft.com/office/drawing/2017/decorative" val="1"/>
              </a:ext>
            </a:extLst>
          </p:cNvPr>
          <p:cNvSpPr/>
          <p:nvPr/>
        </p:nvSpPr>
        <p:spPr>
          <a:xfrm rot="5400000">
            <a:off x="3367086" y="-995363"/>
            <a:ext cx="3790951" cy="1018222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a:extLst>
              <a:ext uri="{FF2B5EF4-FFF2-40B4-BE49-F238E27FC236}">
                <a16:creationId xmlns:a16="http://schemas.microsoft.com/office/drawing/2014/main" id="{9C985C83-CBF3-9F01-2716-115AE3EDE5A6}"/>
              </a:ext>
            </a:extLst>
          </p:cNvPr>
          <p:cNvSpPr>
            <a:spLocks noGrp="1"/>
          </p:cNvSpPr>
          <p:nvPr>
            <p:ph type="title" hasCustomPrompt="1"/>
          </p:nvPr>
        </p:nvSpPr>
        <p:spPr>
          <a:xfrm>
            <a:off x="831851" y="1709740"/>
            <a:ext cx="8902700" cy="2852737"/>
          </a:xfrm>
        </p:spPr>
        <p:txBody>
          <a:bodyPr anchor="b"/>
          <a:lstStyle>
            <a:lvl1pPr>
              <a:defRPr sz="6000">
                <a:solidFill>
                  <a:schemeClr val="tx1"/>
                </a:solidFill>
              </a:defRPr>
            </a:lvl1pPr>
          </a:lstStyle>
          <a:p>
            <a:r>
              <a:rPr lang="en-US"/>
              <a:t>Click to edit style</a:t>
            </a:r>
          </a:p>
        </p:txBody>
      </p:sp>
      <p:sp>
        <p:nvSpPr>
          <p:cNvPr id="5" name="Text Placeholder 4">
            <a:extLst>
              <a:ext uri="{FF2B5EF4-FFF2-40B4-BE49-F238E27FC236}">
                <a16:creationId xmlns:a16="http://schemas.microsoft.com/office/drawing/2014/main" id="{42315F93-CB41-369E-2F9C-4FE19EAAF0D0}"/>
              </a:ext>
            </a:extLst>
          </p:cNvPr>
          <p:cNvSpPr>
            <a:spLocks noGrp="1"/>
          </p:cNvSpPr>
          <p:nvPr>
            <p:ph type="body" sz="quarter" idx="10"/>
          </p:nvPr>
        </p:nvSpPr>
        <p:spPr>
          <a:xfrm>
            <a:off x="831850" y="474663"/>
            <a:ext cx="8902700" cy="644525"/>
          </a:xfrm>
        </p:spPr>
        <p:txBody>
          <a:bodyPr/>
          <a:lstStyle>
            <a:lvl1pPr marL="91438" indent="0">
              <a:buNone/>
              <a:defRPr sz="3600" b="1">
                <a:solidFill>
                  <a:schemeClr val="accent6"/>
                </a:solidFill>
                <a:latin typeface="+mj-lt"/>
              </a:defRPr>
            </a:lvl1pPr>
          </a:lstStyle>
          <a:p>
            <a:pPr lvl="0"/>
            <a:r>
              <a:rPr lang="en-US"/>
              <a:t>Click to edit Master text styles</a:t>
            </a:r>
          </a:p>
        </p:txBody>
      </p:sp>
      <p:sp>
        <p:nvSpPr>
          <p:cNvPr id="3" name="Text Placeholder 2">
            <a:extLst>
              <a:ext uri="{FF2B5EF4-FFF2-40B4-BE49-F238E27FC236}">
                <a16:creationId xmlns:a16="http://schemas.microsoft.com/office/drawing/2014/main" id="{F378CCED-E090-4430-AE23-126A3460929F}"/>
              </a:ext>
            </a:extLst>
          </p:cNvPr>
          <p:cNvSpPr>
            <a:spLocks noGrp="1"/>
          </p:cNvSpPr>
          <p:nvPr>
            <p:ph type="body" idx="1"/>
          </p:nvPr>
        </p:nvSpPr>
        <p:spPr>
          <a:xfrm>
            <a:off x="831851" y="4589464"/>
            <a:ext cx="8902700" cy="1500187"/>
          </a:xfrm>
        </p:spPr>
        <p:txBody>
          <a:bodyPr/>
          <a:lstStyle>
            <a:lvl1pPr marL="0" indent="0">
              <a:buNone/>
              <a:defRPr sz="36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8300500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 Content, bullets, right sai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1" y="6606321"/>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2" y="6606321"/>
            <a:ext cx="4137519"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61" y="6606321"/>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4" y="5603730"/>
            <a:ext cx="1251167" cy="1002591"/>
          </a:xfrm>
          <a:prstGeom prst="rect">
            <a:avLst/>
          </a:prstGeom>
        </p:spPr>
      </p:pic>
      <p:sp>
        <p:nvSpPr>
          <p:cNvPr id="5" name="Footer Placeholder 4">
            <a:extLst>
              <a:ext uri="{FF2B5EF4-FFF2-40B4-BE49-F238E27FC236}">
                <a16:creationId xmlns:a16="http://schemas.microsoft.com/office/drawing/2014/main" id="{5551C407-F947-BC7F-4B76-2B4C0BE44748}"/>
              </a:ext>
            </a:extLst>
          </p:cNvPr>
          <p:cNvSpPr>
            <a:spLocks noGrp="1"/>
          </p:cNvSpPr>
          <p:nvPr>
            <p:ph type="ftr" sz="quarter" idx="11"/>
          </p:nvPr>
        </p:nvSpPr>
        <p:spPr>
          <a:xfrm>
            <a:off x="823245" y="6356350"/>
            <a:ext cx="6407989" cy="249971"/>
          </a:xfrm>
        </p:spPr>
        <p:txBody>
          <a:bodyPr/>
          <a:lstStyle>
            <a:lvl1pPr algn="l">
              <a:defRPr>
                <a:solidFill>
                  <a:schemeClr val="tx1"/>
                </a:solidFill>
              </a:defRPr>
            </a:lvl1pPr>
          </a:lstStyle>
          <a:p>
            <a:endParaRPr lang="en-US"/>
          </a:p>
        </p:txBody>
      </p:sp>
      <p:sp>
        <p:nvSpPr>
          <p:cNvPr id="4" name="Title 1">
            <a:extLst>
              <a:ext uri="{FF2B5EF4-FFF2-40B4-BE49-F238E27FC236}">
                <a16:creationId xmlns:a16="http://schemas.microsoft.com/office/drawing/2014/main" id="{B53E3297-6C04-2FC3-AE4B-5747568353EE}"/>
              </a:ext>
            </a:extLst>
          </p:cNvPr>
          <p:cNvSpPr>
            <a:spLocks noGrp="1"/>
          </p:cNvSpPr>
          <p:nvPr>
            <p:ph type="title"/>
          </p:nvPr>
        </p:nvSpPr>
        <p:spPr>
          <a:xfrm>
            <a:off x="838200" y="365125"/>
            <a:ext cx="10515600" cy="820418"/>
          </a:xfrm>
        </p:spPr>
        <p:txBody>
          <a:bodyPr/>
          <a:lstStyle>
            <a:lvl1pPr>
              <a:defRPr sz="3600"/>
            </a:lvl1pPr>
          </a:lstStyle>
          <a:p>
            <a:r>
              <a:rPr lang="en-US"/>
              <a:t>Click to edit Master title style</a:t>
            </a:r>
          </a:p>
        </p:txBody>
      </p:sp>
      <p:sp>
        <p:nvSpPr>
          <p:cNvPr id="6" name="Content Placeholder 2">
            <a:extLst>
              <a:ext uri="{FF2B5EF4-FFF2-40B4-BE49-F238E27FC236}">
                <a16:creationId xmlns:a16="http://schemas.microsoft.com/office/drawing/2014/main" id="{1A7FC95A-8066-540A-80D9-692746FFCC54}"/>
              </a:ext>
            </a:extLst>
          </p:cNvPr>
          <p:cNvSpPr>
            <a:spLocks noGrp="1"/>
          </p:cNvSpPr>
          <p:nvPr>
            <p:ph idx="1"/>
          </p:nvPr>
        </p:nvSpPr>
        <p:spPr>
          <a:xfrm>
            <a:off x="838200" y="1328468"/>
            <a:ext cx="10515600" cy="4343989"/>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1601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lternate Slide Emphasi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4EBFE-D36F-58CB-ECEF-8F13223F7C1A}"/>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Rectangle 4">
            <a:extLst>
              <a:ext uri="{FF2B5EF4-FFF2-40B4-BE49-F238E27FC236}">
                <a16:creationId xmlns:a16="http://schemas.microsoft.com/office/drawing/2014/main" id="{E17E390E-2F75-B03F-4749-51212565B127}"/>
              </a:ext>
              <a:ext uri="{C183D7F6-B498-43B3-948B-1728B52AA6E4}">
                <adec:decorative xmlns:adec="http://schemas.microsoft.com/office/drawing/2017/decorative" val="1"/>
              </a:ext>
            </a:extLst>
          </p:cNvPr>
          <p:cNvSpPr/>
          <p:nvPr/>
        </p:nvSpPr>
        <p:spPr>
          <a:xfrm>
            <a:off x="1" y="2333626"/>
            <a:ext cx="485775" cy="21907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Rectangle 3">
            <a:extLst>
              <a:ext uri="{FF2B5EF4-FFF2-40B4-BE49-F238E27FC236}">
                <a16:creationId xmlns:a16="http://schemas.microsoft.com/office/drawing/2014/main" id="{803A6F5D-38F4-E035-8866-A43FED712268}"/>
              </a:ext>
              <a:ext uri="{C183D7F6-B498-43B3-948B-1728B52AA6E4}">
                <adec:decorative xmlns:adec="http://schemas.microsoft.com/office/drawing/2017/decorative" val="1"/>
              </a:ext>
            </a:extLst>
          </p:cNvPr>
          <p:cNvSpPr/>
          <p:nvPr/>
        </p:nvSpPr>
        <p:spPr>
          <a:xfrm>
            <a:off x="271464" y="276226"/>
            <a:ext cx="11649075" cy="63055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Rectangle 9">
            <a:extLst>
              <a:ext uri="{FF2B5EF4-FFF2-40B4-BE49-F238E27FC236}">
                <a16:creationId xmlns:a16="http://schemas.microsoft.com/office/drawing/2014/main" id="{D17479FB-A72A-CEE4-A3BD-7D736B9988E9}"/>
              </a:ext>
              <a:ext uri="{C183D7F6-B498-43B3-948B-1728B52AA6E4}">
                <adec:decorative xmlns:adec="http://schemas.microsoft.com/office/drawing/2017/decorative" val="1"/>
              </a:ext>
            </a:extLst>
          </p:cNvPr>
          <p:cNvSpPr/>
          <p:nvPr/>
        </p:nvSpPr>
        <p:spPr>
          <a:xfrm rot="5400000">
            <a:off x="6418264" y="1401766"/>
            <a:ext cx="6518273" cy="40195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7"/>
            <a:ext cx="6724651" cy="1097280"/>
          </a:xfr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600202"/>
            <a:ext cx="6724651" cy="4072255"/>
          </a:xfrm>
        </p:spPr>
        <p:txBody>
          <a:bodyPr/>
          <a:lstStyle>
            <a:lvl1pPr>
              <a:defRPr sz="2800"/>
            </a:lvl1pPr>
            <a:lvl2pPr>
              <a:spcBef>
                <a:spcPts val="0"/>
              </a:spcBef>
              <a:defRPr sz="2400"/>
            </a:lvl2pPr>
            <a:lvl3pPr>
              <a:spcBef>
                <a:spcPts val="0"/>
              </a:spcBef>
              <a:defRPr sz="2400"/>
            </a:lvl3pPr>
            <a:lvl4pPr>
              <a:spcBef>
                <a:spcPts val="0"/>
              </a:spcBef>
              <a:defRPr sz="1800"/>
            </a:lvl4pPr>
            <a:lvl5pPr>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52F3DA63-9F5F-78A6-159F-0FF5D4D985A5}"/>
              </a:ext>
            </a:extLst>
          </p:cNvPr>
          <p:cNvSpPr>
            <a:spLocks noGrp="1"/>
          </p:cNvSpPr>
          <p:nvPr>
            <p:ph sz="quarter" idx="10"/>
          </p:nvPr>
        </p:nvSpPr>
        <p:spPr>
          <a:xfrm>
            <a:off x="7905752" y="365125"/>
            <a:ext cx="3552825" cy="6115051"/>
          </a:xfrm>
        </p:spPr>
        <p:txBody>
          <a:bodyPr anchor="ctr"/>
          <a:lstStyle>
            <a:lvl1pPr>
              <a:defRPr b="1"/>
            </a:lvl1pPr>
            <a:lvl2pPr>
              <a:defRPr b="1"/>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a:extLst>
              <a:ext uri="{FF2B5EF4-FFF2-40B4-BE49-F238E27FC236}">
                <a16:creationId xmlns:a16="http://schemas.microsoft.com/office/drawing/2014/main" id="{EADE1661-3E1D-985F-F891-9C6D3388A166}"/>
              </a:ext>
            </a:extLst>
          </p:cNvPr>
          <p:cNvSpPr>
            <a:spLocks noGrp="1"/>
          </p:cNvSpPr>
          <p:nvPr>
            <p:ph type="ftr" sz="quarter" idx="11"/>
          </p:nvPr>
        </p:nvSpPr>
        <p:spPr>
          <a:xfrm>
            <a:off x="823245" y="6364976"/>
            <a:ext cx="6407989" cy="249971"/>
          </a:xfrm>
        </p:spPr>
        <p:txBody>
          <a:bodyPr/>
          <a:lstStyle>
            <a:lvl1pPr algn="l">
              <a:defRPr>
                <a:solidFill>
                  <a:schemeClr val="tx1"/>
                </a:solidFill>
              </a:defRPr>
            </a:lvl1pPr>
          </a:lstStyle>
          <a:p>
            <a:endParaRPr lang="en-US"/>
          </a:p>
        </p:txBody>
      </p:sp>
    </p:spTree>
    <p:extLst>
      <p:ext uri="{BB962C8B-B14F-4D97-AF65-F5344CB8AC3E}">
        <p14:creationId xmlns:p14="http://schemas.microsoft.com/office/powerpoint/2010/main" val="3845129492"/>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 Alternate slide emphasi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4EBFE-D36F-58CB-ECEF-8F13223F7C1A}"/>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Rectangle 4">
            <a:extLst>
              <a:ext uri="{FF2B5EF4-FFF2-40B4-BE49-F238E27FC236}">
                <a16:creationId xmlns:a16="http://schemas.microsoft.com/office/drawing/2014/main" id="{E17E390E-2F75-B03F-4749-51212565B127}"/>
              </a:ext>
              <a:ext uri="{C183D7F6-B498-43B3-948B-1728B52AA6E4}">
                <adec:decorative xmlns:adec="http://schemas.microsoft.com/office/drawing/2017/decorative" val="1"/>
              </a:ext>
            </a:extLst>
          </p:cNvPr>
          <p:cNvSpPr/>
          <p:nvPr userDrawn="1"/>
        </p:nvSpPr>
        <p:spPr>
          <a:xfrm>
            <a:off x="1" y="2333626"/>
            <a:ext cx="485775" cy="21907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Rectangle 3">
            <a:extLst>
              <a:ext uri="{FF2B5EF4-FFF2-40B4-BE49-F238E27FC236}">
                <a16:creationId xmlns:a16="http://schemas.microsoft.com/office/drawing/2014/main" id="{803A6F5D-38F4-E035-8866-A43FED712268}"/>
              </a:ext>
              <a:ext uri="{C183D7F6-B498-43B3-948B-1728B52AA6E4}">
                <adec:decorative xmlns:adec="http://schemas.microsoft.com/office/drawing/2017/decorative" val="1"/>
              </a:ext>
            </a:extLst>
          </p:cNvPr>
          <p:cNvSpPr/>
          <p:nvPr userDrawn="1"/>
        </p:nvSpPr>
        <p:spPr>
          <a:xfrm>
            <a:off x="271464" y="276226"/>
            <a:ext cx="11649075" cy="63055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Rectangle 9">
            <a:extLst>
              <a:ext uri="{FF2B5EF4-FFF2-40B4-BE49-F238E27FC236}">
                <a16:creationId xmlns:a16="http://schemas.microsoft.com/office/drawing/2014/main" id="{D17479FB-A72A-CEE4-A3BD-7D736B9988E9}"/>
              </a:ext>
              <a:ext uri="{C183D7F6-B498-43B3-948B-1728B52AA6E4}">
                <adec:decorative xmlns:adec="http://schemas.microsoft.com/office/drawing/2017/decorative" val="1"/>
              </a:ext>
            </a:extLst>
          </p:cNvPr>
          <p:cNvSpPr/>
          <p:nvPr userDrawn="1"/>
        </p:nvSpPr>
        <p:spPr>
          <a:xfrm rot="5400000">
            <a:off x="-763587" y="1401766"/>
            <a:ext cx="6518273" cy="40195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Title 1">
            <a:extLst>
              <a:ext uri="{FF2B5EF4-FFF2-40B4-BE49-F238E27FC236}">
                <a16:creationId xmlns:a16="http://schemas.microsoft.com/office/drawing/2014/main" id="{0BB32F92-5542-8473-EB5A-F4976ADFC212}"/>
              </a:ext>
            </a:extLst>
          </p:cNvPr>
          <p:cNvSpPr>
            <a:spLocks noGrp="1"/>
          </p:cNvSpPr>
          <p:nvPr>
            <p:ph type="title"/>
          </p:nvPr>
        </p:nvSpPr>
        <p:spPr>
          <a:xfrm>
            <a:off x="4998241" y="365127"/>
            <a:ext cx="6724651" cy="1097280"/>
          </a:xfr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4991097" y="1586230"/>
            <a:ext cx="6724651" cy="4072255"/>
          </a:xfrm>
        </p:spPr>
        <p:txBody>
          <a:bodyPr/>
          <a:lstStyle>
            <a:lvl1pPr>
              <a:defRPr sz="2800"/>
            </a:lvl1pPr>
            <a:lvl2pPr>
              <a:spcBef>
                <a:spcPts val="0"/>
              </a:spcBef>
              <a:defRPr sz="2400"/>
            </a:lvl2pPr>
            <a:lvl3pPr>
              <a:spcBef>
                <a:spcPts val="0"/>
              </a:spcBef>
              <a:defRPr sz="2400"/>
            </a:lvl3pPr>
            <a:lvl4pPr>
              <a:spcBef>
                <a:spcPts val="0"/>
              </a:spcBef>
              <a:defRPr sz="1800"/>
            </a:lvl4pPr>
            <a:lvl5pPr>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52F3DA63-9F5F-78A6-159F-0FF5D4D985A5}"/>
              </a:ext>
            </a:extLst>
          </p:cNvPr>
          <p:cNvSpPr>
            <a:spLocks noGrp="1"/>
          </p:cNvSpPr>
          <p:nvPr>
            <p:ph sz="quarter" idx="10"/>
          </p:nvPr>
        </p:nvSpPr>
        <p:spPr>
          <a:xfrm>
            <a:off x="704852" y="365125"/>
            <a:ext cx="3552825" cy="6115051"/>
          </a:xfrm>
        </p:spPr>
        <p:txBody>
          <a:bodyPr anchor="ctr"/>
          <a:lstStyle>
            <a:lvl1pPr>
              <a:defRPr b="1"/>
            </a:lvl1pPr>
            <a:lvl2pPr>
              <a:defRPr b="1"/>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a:extLst>
              <a:ext uri="{FF2B5EF4-FFF2-40B4-BE49-F238E27FC236}">
                <a16:creationId xmlns:a16="http://schemas.microsoft.com/office/drawing/2014/main" id="{73421526-DBB4-4FCC-8145-3121ACAE4E26}"/>
              </a:ext>
            </a:extLst>
          </p:cNvPr>
          <p:cNvSpPr>
            <a:spLocks noGrp="1"/>
          </p:cNvSpPr>
          <p:nvPr>
            <p:ph type="ftr" sz="quarter" idx="11"/>
          </p:nvPr>
        </p:nvSpPr>
        <p:spPr>
          <a:xfrm>
            <a:off x="4945811" y="6356350"/>
            <a:ext cx="6407989" cy="249971"/>
          </a:xfrm>
        </p:spPr>
        <p:txBody>
          <a:bodyPr/>
          <a:lstStyle>
            <a:lvl1pPr algn="r">
              <a:defRPr>
                <a:solidFill>
                  <a:schemeClr val="tx1"/>
                </a:solidFill>
              </a:defRPr>
            </a:lvl1pPr>
          </a:lstStyle>
          <a:p>
            <a:endParaRPr lang="en-US"/>
          </a:p>
        </p:txBody>
      </p:sp>
    </p:spTree>
    <p:extLst>
      <p:ext uri="{BB962C8B-B14F-4D97-AF65-F5344CB8AC3E}">
        <p14:creationId xmlns:p14="http://schemas.microsoft.com/office/powerpoint/2010/main" val="27253477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ause and Reflec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4EBFE-D36F-58CB-ECEF-8F13223F7C1A}"/>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Rectangle 4">
            <a:extLst>
              <a:ext uri="{FF2B5EF4-FFF2-40B4-BE49-F238E27FC236}">
                <a16:creationId xmlns:a16="http://schemas.microsoft.com/office/drawing/2014/main" id="{E17E390E-2F75-B03F-4749-51212565B127}"/>
              </a:ext>
              <a:ext uri="{C183D7F6-B498-43B3-948B-1728B52AA6E4}">
                <adec:decorative xmlns:adec="http://schemas.microsoft.com/office/drawing/2017/decorative" val="1"/>
              </a:ext>
            </a:extLst>
          </p:cNvPr>
          <p:cNvSpPr/>
          <p:nvPr/>
        </p:nvSpPr>
        <p:spPr>
          <a:xfrm>
            <a:off x="1" y="2333626"/>
            <a:ext cx="485775" cy="21907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Rectangle 3">
            <a:extLst>
              <a:ext uri="{FF2B5EF4-FFF2-40B4-BE49-F238E27FC236}">
                <a16:creationId xmlns:a16="http://schemas.microsoft.com/office/drawing/2014/main" id="{803A6F5D-38F4-E035-8866-A43FED712268}"/>
              </a:ext>
              <a:ext uri="{C183D7F6-B498-43B3-948B-1728B52AA6E4}">
                <adec:decorative xmlns:adec="http://schemas.microsoft.com/office/drawing/2017/decorative" val="1"/>
              </a:ext>
            </a:extLst>
          </p:cNvPr>
          <p:cNvSpPr/>
          <p:nvPr/>
        </p:nvSpPr>
        <p:spPr>
          <a:xfrm>
            <a:off x="271464" y="276226"/>
            <a:ext cx="11649075" cy="63055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Rectangle 9">
            <a:extLst>
              <a:ext uri="{FF2B5EF4-FFF2-40B4-BE49-F238E27FC236}">
                <a16:creationId xmlns:a16="http://schemas.microsoft.com/office/drawing/2014/main" id="{D17479FB-A72A-CEE4-A3BD-7D736B9988E9}"/>
              </a:ext>
              <a:ext uri="{C183D7F6-B498-43B3-948B-1728B52AA6E4}">
                <adec:decorative xmlns:adec="http://schemas.microsoft.com/office/drawing/2017/decorative" val="1"/>
              </a:ext>
            </a:extLst>
          </p:cNvPr>
          <p:cNvSpPr/>
          <p:nvPr/>
        </p:nvSpPr>
        <p:spPr>
          <a:xfrm rot="5400000">
            <a:off x="6418264" y="1401766"/>
            <a:ext cx="6518273" cy="40195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7"/>
            <a:ext cx="6724651" cy="1097280"/>
          </a:xfr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600202"/>
            <a:ext cx="6724651" cy="4072255"/>
          </a:xfrm>
        </p:spPr>
        <p:txBody>
          <a:bodyPr/>
          <a:lstStyle>
            <a:lvl1pPr>
              <a:defRPr sz="2800"/>
            </a:lvl1pPr>
            <a:lvl2pPr>
              <a:spcBef>
                <a:spcPts val="0"/>
              </a:spcBef>
              <a:defRPr sz="2400"/>
            </a:lvl2pPr>
            <a:lvl3pPr>
              <a:spcBef>
                <a:spcPts val="0"/>
              </a:spcBef>
              <a:defRPr sz="2400"/>
            </a:lvl3pPr>
            <a:lvl4pPr>
              <a:spcBef>
                <a:spcPts val="0"/>
              </a:spcBef>
              <a:defRPr sz="1800"/>
            </a:lvl4pPr>
            <a:lvl5pPr>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a:extLst>
              <a:ext uri="{FF2B5EF4-FFF2-40B4-BE49-F238E27FC236}">
                <a16:creationId xmlns:a16="http://schemas.microsoft.com/office/drawing/2014/main" id="{EADE1661-3E1D-985F-F891-9C6D3388A166}"/>
              </a:ext>
            </a:extLst>
          </p:cNvPr>
          <p:cNvSpPr>
            <a:spLocks noGrp="1"/>
          </p:cNvSpPr>
          <p:nvPr>
            <p:ph type="ftr" sz="quarter" idx="11"/>
          </p:nvPr>
        </p:nvSpPr>
        <p:spPr>
          <a:xfrm>
            <a:off x="823245" y="6364976"/>
            <a:ext cx="6407989" cy="249971"/>
          </a:xfrm>
        </p:spPr>
        <p:txBody>
          <a:bodyPr/>
          <a:lstStyle>
            <a:lvl1pPr algn="l">
              <a:defRPr>
                <a:solidFill>
                  <a:schemeClr val="tx1"/>
                </a:solidFill>
              </a:defRPr>
            </a:lvl1pPr>
          </a:lstStyle>
          <a:p>
            <a:endParaRPr lang="en-US"/>
          </a:p>
        </p:txBody>
      </p:sp>
      <p:pic>
        <p:nvPicPr>
          <p:cNvPr id="7" name="Google Shape;819;g26d8723cbc8_0_0">
            <a:extLst>
              <a:ext uri="{FF2B5EF4-FFF2-40B4-BE49-F238E27FC236}">
                <a16:creationId xmlns:a16="http://schemas.microsoft.com/office/drawing/2014/main" id="{68465C4C-1A44-B9F2-6BDB-FFF710CF1DE3}"/>
              </a:ext>
              <a:ext uri="{C183D7F6-B498-43B3-948B-1728B52AA6E4}">
                <adec:decorative xmlns:adec="http://schemas.microsoft.com/office/drawing/2017/decorative" val="1"/>
              </a:ext>
            </a:extLst>
          </p:cNvPr>
          <p:cNvPicPr preferRelativeResize="0"/>
          <p:nvPr userDrawn="1"/>
        </p:nvPicPr>
        <p:blipFill rotWithShape="1">
          <a:blip r:embed="rId2"/>
          <a:stretch/>
        </p:blipFill>
        <p:spPr>
          <a:xfrm>
            <a:off x="7905752" y="2434201"/>
            <a:ext cx="3552825" cy="1976900"/>
          </a:xfrm>
          <a:prstGeom prst="rect">
            <a:avLst/>
          </a:prstGeom>
          <a:noFill/>
          <a:ln>
            <a:noFill/>
          </a:ln>
        </p:spPr>
      </p:pic>
    </p:spTree>
    <p:extLst>
      <p:ext uri="{BB962C8B-B14F-4D97-AF65-F5344CB8AC3E}">
        <p14:creationId xmlns:p14="http://schemas.microsoft.com/office/powerpoint/2010/main" val="1601352931"/>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5B072F0-5363-2B46-6DCE-F5389CCBB107}"/>
              </a:ext>
            </a:extLst>
          </p:cNvPr>
          <p:cNvSpPr>
            <a:spLocks noGrp="1"/>
          </p:cNvSpPr>
          <p:nvPr>
            <p:ph type="title"/>
          </p:nvPr>
        </p:nvSpPr>
        <p:spPr>
          <a:xfrm>
            <a:off x="838200" y="365126"/>
            <a:ext cx="10515600" cy="608492"/>
          </a:xfrm>
        </p:spPr>
        <p:txBody>
          <a:bodyPr/>
          <a:lstStyle>
            <a:lvl1pPr algn="ctr">
              <a:defRPr sz="2800"/>
            </a:lvl1pPr>
          </a:lstStyle>
          <a:p>
            <a:r>
              <a:rPr lang="en-US"/>
              <a:t>Click to edit Master title style</a:t>
            </a:r>
          </a:p>
        </p:txBody>
      </p:sp>
      <p:sp>
        <p:nvSpPr>
          <p:cNvPr id="4" name="Text Placeholder 3">
            <a:extLst>
              <a:ext uri="{FF2B5EF4-FFF2-40B4-BE49-F238E27FC236}">
                <a16:creationId xmlns:a16="http://schemas.microsoft.com/office/drawing/2014/main" id="{5669B9B1-A903-4C58-BDEA-D50F4BD865AD}"/>
              </a:ext>
            </a:extLst>
          </p:cNvPr>
          <p:cNvSpPr>
            <a:spLocks noGrp="1"/>
          </p:cNvSpPr>
          <p:nvPr>
            <p:ph type="body" sz="quarter" idx="10"/>
          </p:nvPr>
        </p:nvSpPr>
        <p:spPr>
          <a:xfrm>
            <a:off x="838200" y="1084263"/>
            <a:ext cx="10515600" cy="5146675"/>
          </a:xfrm>
        </p:spPr>
        <p:txBody>
          <a:bodyPr/>
          <a:lstStyle>
            <a:lvl1pPr marL="640080" indent="-457200">
              <a:buNone/>
              <a:defRPr sz="1600"/>
            </a:lvl1pPr>
          </a:lstStyle>
          <a:p>
            <a:pPr lvl="0"/>
            <a:r>
              <a:rPr lang="en-US"/>
              <a:t>Click to edit Master text styles</a:t>
            </a:r>
          </a:p>
        </p:txBody>
      </p:sp>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flipH="1">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5" name="Picture 4">
            <a:extLst>
              <a:ext uri="{FF2B5EF4-FFF2-40B4-BE49-F238E27FC236}">
                <a16:creationId xmlns:a16="http://schemas.microsoft.com/office/drawing/2014/main" id="{F34048D7-C1FB-3DDA-E468-BD881BF8C567}"/>
              </a:ext>
              <a:ext uri="{C183D7F6-B498-43B3-948B-1728B52AA6E4}">
                <adec:decorative xmlns:adec="http://schemas.microsoft.com/office/drawing/2017/decorative" val="1"/>
              </a:ext>
            </a:extLst>
          </p:cNvPr>
          <p:cNvPicPr>
            <a:picLocks noChangeAspect="1"/>
          </p:cNvPicPr>
          <p:nvPr userDrawn="1"/>
        </p:nvPicPr>
        <p:blipFill>
          <a:blip r:embed="rId2">
            <a:extLst>
              <a:ext uri="{837473B0-CC2E-450A-ABE3-18F120FF3D39}">
                <a1611:picAttrSrcUrl xmlns:a1611="http://schemas.microsoft.com/office/drawing/2016/11/main" r:id="rId3"/>
              </a:ext>
            </a:extLst>
          </a:blip>
          <a:srcRect l="13254" r="12566" b="12213"/>
          <a:stretch/>
        </p:blipFill>
        <p:spPr>
          <a:xfrm>
            <a:off x="10944069" y="5026395"/>
            <a:ext cx="1243552" cy="1467139"/>
          </a:xfrm>
          <a:prstGeom prst="rect">
            <a:avLst/>
          </a:prstGeom>
        </p:spPr>
      </p:pic>
    </p:spTree>
    <p:extLst>
      <p:ext uri="{BB962C8B-B14F-4D97-AF65-F5344CB8AC3E}">
        <p14:creationId xmlns:p14="http://schemas.microsoft.com/office/powerpoint/2010/main" val="1625605184"/>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Less content, bullets, left sail">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5B072F0-5363-2B46-6DCE-F5389CCBB107}"/>
              </a:ext>
            </a:extLst>
          </p:cNvPr>
          <p:cNvSpPr>
            <a:spLocks noGrp="1"/>
          </p:cNvSpPr>
          <p:nvPr>
            <p:ph type="title"/>
          </p:nvPr>
        </p:nvSpPr>
        <p:spPr>
          <a:xfrm>
            <a:off x="838200" y="365125"/>
            <a:ext cx="10515600" cy="1097280"/>
          </a:xfrm>
        </p:spPr>
        <p:txBody>
          <a:bodyPr/>
          <a:lstStyle>
            <a:lvl1pPr>
              <a:defRPr sz="3600"/>
            </a:lvl1pPr>
          </a:lstStyle>
          <a:p>
            <a:r>
              <a:rPr lang="en-US"/>
              <a:t>Click to edit Master title style</a:t>
            </a:r>
          </a:p>
        </p:txBody>
      </p:sp>
      <p:sp>
        <p:nvSpPr>
          <p:cNvPr id="11" name="Content Placeholder 2">
            <a:extLst>
              <a:ext uri="{FF2B5EF4-FFF2-40B4-BE49-F238E27FC236}">
                <a16:creationId xmlns:a16="http://schemas.microsoft.com/office/drawing/2014/main" id="{2071409C-46B7-3CE3-375C-7E41D964C541}"/>
              </a:ext>
            </a:extLst>
          </p:cNvPr>
          <p:cNvSpPr>
            <a:spLocks noGrp="1"/>
          </p:cNvSpPr>
          <p:nvPr>
            <p:ph idx="1"/>
          </p:nvPr>
        </p:nvSpPr>
        <p:spPr>
          <a:xfrm>
            <a:off x="838200" y="1600202"/>
            <a:ext cx="10515600" cy="4072255"/>
          </a:xfrm>
        </p:spPr>
        <p:txBody>
          <a:bodyPr/>
          <a:lstStyle>
            <a:lvl1pPr>
              <a:spcAft>
                <a:spcPts val="600"/>
              </a:spcAft>
              <a:defRPr sz="2800"/>
            </a:lvl1pPr>
          </a:lstStyle>
          <a:p>
            <a:pPr lvl="0">
              <a:spcBef>
                <a:spcPts val="0"/>
              </a:spcBef>
            </a:pPr>
            <a:r>
              <a:rPr lang="en-US"/>
              <a:t>Click to edit Master text styles</a:t>
            </a:r>
          </a:p>
        </p:txBody>
      </p:sp>
    </p:spTree>
    <p:extLst>
      <p:ext uri="{BB962C8B-B14F-4D97-AF65-F5344CB8AC3E}">
        <p14:creationId xmlns:p14="http://schemas.microsoft.com/office/powerpoint/2010/main" val="10769550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Hidden Slid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CE06F-532C-6389-D0EE-0FD4ED3A8EC0}"/>
              </a:ext>
            </a:extLst>
          </p:cNvPr>
          <p:cNvSpPr>
            <a:spLocks noGrp="1"/>
          </p:cNvSpPr>
          <p:nvPr>
            <p:ph type="title"/>
          </p:nvPr>
        </p:nvSpPr>
        <p:spPr>
          <a:xfrm>
            <a:off x="838201" y="365127"/>
            <a:ext cx="10725151" cy="787400"/>
          </a:xfrm>
        </p:spPr>
        <p:txBody>
          <a:bodyPr/>
          <a:lstStyle>
            <a:lvl1pPr>
              <a:defRPr>
                <a:solidFill>
                  <a:schemeClr val="bg1">
                    <a:lumMod val="50000"/>
                  </a:schemeClr>
                </a:solidFill>
              </a:defRPr>
            </a:lvl1pPr>
          </a:lstStyle>
          <a:p>
            <a:r>
              <a:rPr lang="en-US" sz="3600"/>
              <a:t>Click to edit Master title style</a:t>
            </a:r>
          </a:p>
        </p:txBody>
      </p:sp>
      <p:sp>
        <p:nvSpPr>
          <p:cNvPr id="3" name="Content Placeholder 2">
            <a:extLst>
              <a:ext uri="{FF2B5EF4-FFF2-40B4-BE49-F238E27FC236}">
                <a16:creationId xmlns:a16="http://schemas.microsoft.com/office/drawing/2014/main" id="{BD104878-17D4-FD9B-228D-ED5700D9F77F}"/>
              </a:ext>
            </a:extLst>
          </p:cNvPr>
          <p:cNvSpPr>
            <a:spLocks noGrp="1"/>
          </p:cNvSpPr>
          <p:nvPr>
            <p:ph idx="1"/>
          </p:nvPr>
        </p:nvSpPr>
        <p:spPr>
          <a:xfrm>
            <a:off x="838200" y="1225298"/>
            <a:ext cx="10515600" cy="4072255"/>
          </a:xfrm>
        </p:spPr>
        <p:txBody>
          <a:bodyPr/>
          <a:lstStyle/>
          <a:p>
            <a:pPr lvl="0"/>
            <a:r>
              <a:rPr lang="en-US"/>
              <a:t>Click to edit Master text styles</a:t>
            </a:r>
          </a:p>
        </p:txBody>
      </p:sp>
    </p:spTree>
    <p:extLst>
      <p:ext uri="{BB962C8B-B14F-4D97-AF65-F5344CB8AC3E}">
        <p14:creationId xmlns:p14="http://schemas.microsoft.com/office/powerpoint/2010/main" val="158414443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Content, bullets, bottom right swirl">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6AC87C9-659E-9F0F-9C9C-124792B3BBEC}"/>
              </a:ext>
              <a:ext uri="{C183D7F6-B498-43B3-948B-1728B52AA6E4}">
                <adec:decorative xmlns:adec="http://schemas.microsoft.com/office/drawing/2017/decorative" val="1"/>
              </a:ext>
            </a:extLst>
          </p:cNvPr>
          <p:cNvSpPr/>
          <p:nvPr/>
        </p:nvSpPr>
        <p:spPr>
          <a:xfrm rot="5400000">
            <a:off x="5967414" y="-5965828"/>
            <a:ext cx="257175" cy="1219200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Rectangle 13">
            <a:extLst>
              <a:ext uri="{FF2B5EF4-FFF2-40B4-BE49-F238E27FC236}">
                <a16:creationId xmlns:a16="http://schemas.microsoft.com/office/drawing/2014/main" id="{3E945EF1-D8D7-0FC3-123E-4C42F0837861}"/>
              </a:ext>
              <a:ext uri="{C183D7F6-B498-43B3-948B-1728B52AA6E4}">
                <adec:decorative xmlns:adec="http://schemas.microsoft.com/office/drawing/2017/decorative" val="1"/>
              </a:ext>
            </a:extLst>
          </p:cNvPr>
          <p:cNvSpPr/>
          <p:nvPr/>
        </p:nvSpPr>
        <p:spPr>
          <a:xfrm rot="5400000">
            <a:off x="5033962" y="1566863"/>
            <a:ext cx="257175" cy="1032510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5" name="Graphic 14">
            <a:extLst>
              <a:ext uri="{FF2B5EF4-FFF2-40B4-BE49-F238E27FC236}">
                <a16:creationId xmlns:a16="http://schemas.microsoft.com/office/drawing/2014/main" id="{C11CF3E5-BC86-BD49-D8DA-2FD0CF010A2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04171" y="4625161"/>
            <a:ext cx="2080133" cy="2253479"/>
          </a:xfrm>
          <a:prstGeom prst="rect">
            <a:avLst/>
          </a:prstGeom>
        </p:spPr>
      </p:pic>
      <p:sp>
        <p:nvSpPr>
          <p:cNvPr id="2" name="Footer Placeholder 4">
            <a:extLst>
              <a:ext uri="{FF2B5EF4-FFF2-40B4-BE49-F238E27FC236}">
                <a16:creationId xmlns:a16="http://schemas.microsoft.com/office/drawing/2014/main" id="{8BE15F65-64BD-0B1D-F7D0-891CCDE8EA1D}"/>
              </a:ext>
            </a:extLst>
          </p:cNvPr>
          <p:cNvSpPr>
            <a:spLocks noGrp="1"/>
          </p:cNvSpPr>
          <p:nvPr>
            <p:ph type="ftr" sz="quarter" idx="11"/>
          </p:nvPr>
        </p:nvSpPr>
        <p:spPr>
          <a:xfrm>
            <a:off x="823245" y="6364976"/>
            <a:ext cx="6407989" cy="249971"/>
          </a:xfrm>
        </p:spPr>
        <p:txBody>
          <a:bodyPr/>
          <a:lstStyle>
            <a:lvl1pPr algn="l">
              <a:defRPr>
                <a:solidFill>
                  <a:schemeClr val="tx1"/>
                </a:solidFill>
              </a:defRPr>
            </a:lvl1pPr>
          </a:lstStyle>
          <a:p>
            <a:endParaRPr lang="en-US"/>
          </a:p>
        </p:txBody>
      </p:sp>
      <p:sp>
        <p:nvSpPr>
          <p:cNvPr id="4" name="Title 1">
            <a:extLst>
              <a:ext uri="{FF2B5EF4-FFF2-40B4-BE49-F238E27FC236}">
                <a16:creationId xmlns:a16="http://schemas.microsoft.com/office/drawing/2014/main" id="{02B8BFF7-1ACE-E769-37FC-F48E538177D8}"/>
              </a:ext>
            </a:extLst>
          </p:cNvPr>
          <p:cNvSpPr>
            <a:spLocks noGrp="1"/>
          </p:cNvSpPr>
          <p:nvPr>
            <p:ph type="title"/>
          </p:nvPr>
        </p:nvSpPr>
        <p:spPr>
          <a:xfrm>
            <a:off x="838200" y="365125"/>
            <a:ext cx="10515600" cy="820418"/>
          </a:xfrm>
        </p:spPr>
        <p:txBody>
          <a:bodyPr/>
          <a:lstStyle>
            <a:lvl1pPr>
              <a:defRPr sz="3600"/>
            </a:lvl1pPr>
          </a:lstStyle>
          <a:p>
            <a:r>
              <a:rPr lang="en-US"/>
              <a:t>Click to edit Master title style</a:t>
            </a:r>
          </a:p>
        </p:txBody>
      </p:sp>
      <p:sp>
        <p:nvSpPr>
          <p:cNvPr id="5" name="Content Placeholder 2">
            <a:extLst>
              <a:ext uri="{FF2B5EF4-FFF2-40B4-BE49-F238E27FC236}">
                <a16:creationId xmlns:a16="http://schemas.microsoft.com/office/drawing/2014/main" id="{7CE71A46-A641-736D-7816-A8987B1E06B9}"/>
              </a:ext>
            </a:extLst>
          </p:cNvPr>
          <p:cNvSpPr>
            <a:spLocks noGrp="1"/>
          </p:cNvSpPr>
          <p:nvPr>
            <p:ph idx="1"/>
          </p:nvPr>
        </p:nvSpPr>
        <p:spPr>
          <a:xfrm>
            <a:off x="838200" y="1328468"/>
            <a:ext cx="10515600" cy="4343989"/>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789780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 Content, bullets, fram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4EBFE-D36F-58CB-ECEF-8F13223F7C1A}"/>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Rectangle 4">
            <a:extLst>
              <a:ext uri="{FF2B5EF4-FFF2-40B4-BE49-F238E27FC236}">
                <a16:creationId xmlns:a16="http://schemas.microsoft.com/office/drawing/2014/main" id="{E17E390E-2F75-B03F-4749-51212565B127}"/>
              </a:ext>
              <a:ext uri="{C183D7F6-B498-43B3-948B-1728B52AA6E4}">
                <adec:decorative xmlns:adec="http://schemas.microsoft.com/office/drawing/2017/decorative" val="1"/>
              </a:ext>
            </a:extLst>
          </p:cNvPr>
          <p:cNvSpPr/>
          <p:nvPr/>
        </p:nvSpPr>
        <p:spPr>
          <a:xfrm>
            <a:off x="1" y="2333626"/>
            <a:ext cx="485775" cy="21907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Rectangle 6">
            <a:extLst>
              <a:ext uri="{FF2B5EF4-FFF2-40B4-BE49-F238E27FC236}">
                <a16:creationId xmlns:a16="http://schemas.microsoft.com/office/drawing/2014/main" id="{F6E01626-403C-D59B-6D08-4B55A67875B5}"/>
              </a:ext>
              <a:ext uri="{C183D7F6-B498-43B3-948B-1728B52AA6E4}">
                <adec:decorative xmlns:adec="http://schemas.microsoft.com/office/drawing/2017/decorative" val="1"/>
              </a:ext>
            </a:extLst>
          </p:cNvPr>
          <p:cNvSpPr/>
          <p:nvPr/>
        </p:nvSpPr>
        <p:spPr>
          <a:xfrm rot="5400000">
            <a:off x="7615237" y="2279650"/>
            <a:ext cx="6858001" cy="229552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Rectangle 3">
            <a:extLst>
              <a:ext uri="{FF2B5EF4-FFF2-40B4-BE49-F238E27FC236}">
                <a16:creationId xmlns:a16="http://schemas.microsoft.com/office/drawing/2014/main" id="{803A6F5D-38F4-E035-8866-A43FED712268}"/>
              </a:ext>
              <a:ext uri="{C183D7F6-B498-43B3-948B-1728B52AA6E4}">
                <adec:decorative xmlns:adec="http://schemas.microsoft.com/office/drawing/2017/decorative" val="1"/>
              </a:ext>
            </a:extLst>
          </p:cNvPr>
          <p:cNvSpPr/>
          <p:nvPr/>
        </p:nvSpPr>
        <p:spPr>
          <a:xfrm>
            <a:off x="271464" y="276226"/>
            <a:ext cx="11649075" cy="63055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Footer Placeholder 4">
            <a:extLst>
              <a:ext uri="{FF2B5EF4-FFF2-40B4-BE49-F238E27FC236}">
                <a16:creationId xmlns:a16="http://schemas.microsoft.com/office/drawing/2014/main" id="{83BC4611-C85B-48FA-B7D3-E0B8F65D37FF}"/>
              </a:ext>
            </a:extLst>
          </p:cNvPr>
          <p:cNvSpPr>
            <a:spLocks noGrp="1"/>
          </p:cNvSpPr>
          <p:nvPr>
            <p:ph type="ftr" sz="quarter" idx="11"/>
          </p:nvPr>
        </p:nvSpPr>
        <p:spPr>
          <a:xfrm>
            <a:off x="4945811" y="6356350"/>
            <a:ext cx="6407989" cy="249971"/>
          </a:xfrm>
        </p:spPr>
        <p:txBody>
          <a:bodyPr/>
          <a:lstStyle>
            <a:lvl1pPr algn="r">
              <a:defRPr>
                <a:solidFill>
                  <a:schemeClr val="tx1"/>
                </a:solidFill>
              </a:defRPr>
            </a:lvl1pPr>
          </a:lstStyle>
          <a:p>
            <a:endParaRPr lang="en-US"/>
          </a:p>
        </p:txBody>
      </p:sp>
      <p:sp>
        <p:nvSpPr>
          <p:cNvPr id="8" name="Title 1">
            <a:extLst>
              <a:ext uri="{FF2B5EF4-FFF2-40B4-BE49-F238E27FC236}">
                <a16:creationId xmlns:a16="http://schemas.microsoft.com/office/drawing/2014/main" id="{D3DD9515-817A-51A5-ED28-0A969773A709}"/>
              </a:ext>
            </a:extLst>
          </p:cNvPr>
          <p:cNvSpPr>
            <a:spLocks noGrp="1"/>
          </p:cNvSpPr>
          <p:nvPr>
            <p:ph type="title"/>
          </p:nvPr>
        </p:nvSpPr>
        <p:spPr>
          <a:xfrm>
            <a:off x="838200" y="365125"/>
            <a:ext cx="10515600" cy="820418"/>
          </a:xfrm>
        </p:spPr>
        <p:txBody>
          <a:bodyPr/>
          <a:lstStyle>
            <a:lvl1pPr>
              <a:defRPr sz="3600"/>
            </a:lvl1pPr>
          </a:lstStyle>
          <a:p>
            <a:r>
              <a:rPr lang="en-US"/>
              <a:t>Click to edit Master title style</a:t>
            </a:r>
          </a:p>
        </p:txBody>
      </p:sp>
      <p:sp>
        <p:nvSpPr>
          <p:cNvPr id="9" name="Content Placeholder 2">
            <a:extLst>
              <a:ext uri="{FF2B5EF4-FFF2-40B4-BE49-F238E27FC236}">
                <a16:creationId xmlns:a16="http://schemas.microsoft.com/office/drawing/2014/main" id="{FE4387D7-44D9-CC99-620F-F462CE94BB33}"/>
              </a:ext>
            </a:extLst>
          </p:cNvPr>
          <p:cNvSpPr>
            <a:spLocks noGrp="1"/>
          </p:cNvSpPr>
          <p:nvPr>
            <p:ph idx="1"/>
          </p:nvPr>
        </p:nvSpPr>
        <p:spPr>
          <a:xfrm>
            <a:off x="838200" y="1328468"/>
            <a:ext cx="10515600" cy="4343989"/>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957389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 No bullets, right sai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7"/>
            <a:ext cx="10515600" cy="820416"/>
          </a:xfr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325880"/>
            <a:ext cx="10515600" cy="4361242"/>
          </a:xfrm>
        </p:spPr>
        <p:txBody>
          <a:bodyPr/>
          <a:lstStyle>
            <a:lvl1pPr marL="0" indent="0">
              <a:buNone/>
              <a:defRPr sz="2800"/>
            </a:lvl1pPr>
          </a:lstStyle>
          <a:p>
            <a:pPr lvl="0"/>
            <a:r>
              <a:rPr lang="en-US"/>
              <a:t>Click to edit Master text styles</a:t>
            </a:r>
          </a:p>
        </p:txBody>
      </p:sp>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1" y="6606321"/>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2" y="6606321"/>
            <a:ext cx="4137519"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61" y="6606321"/>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4" y="5603730"/>
            <a:ext cx="1251167" cy="1002591"/>
          </a:xfrm>
          <a:prstGeom prst="rect">
            <a:avLst/>
          </a:prstGeom>
        </p:spPr>
      </p:pic>
      <p:sp>
        <p:nvSpPr>
          <p:cNvPr id="4" name="Footer Placeholder 4">
            <a:extLst>
              <a:ext uri="{FF2B5EF4-FFF2-40B4-BE49-F238E27FC236}">
                <a16:creationId xmlns:a16="http://schemas.microsoft.com/office/drawing/2014/main" id="{533E6DA0-5DF8-EA13-C062-7A8B1E23CE26}"/>
              </a:ext>
            </a:extLst>
          </p:cNvPr>
          <p:cNvSpPr>
            <a:spLocks noGrp="1"/>
          </p:cNvSpPr>
          <p:nvPr>
            <p:ph type="ftr" sz="quarter" idx="11"/>
          </p:nvPr>
        </p:nvSpPr>
        <p:spPr>
          <a:xfrm>
            <a:off x="823245" y="6356350"/>
            <a:ext cx="6407989" cy="249971"/>
          </a:xfrm>
        </p:spPr>
        <p:txBody>
          <a:bodyPr/>
          <a:lstStyle>
            <a:lvl1pPr algn="l">
              <a:defRPr>
                <a:solidFill>
                  <a:schemeClr val="tx1"/>
                </a:solidFill>
              </a:defRPr>
            </a:lvl1pPr>
          </a:lstStyle>
          <a:p>
            <a:endParaRPr lang="en-US"/>
          </a:p>
        </p:txBody>
      </p:sp>
    </p:spTree>
    <p:extLst>
      <p:ext uri="{BB962C8B-B14F-4D97-AF65-F5344CB8AC3E}">
        <p14:creationId xmlns:p14="http://schemas.microsoft.com/office/powerpoint/2010/main" val="243219669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No bullets, left sail">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93DD7D8-9D5C-9D25-8809-CC01C0ACBB24}"/>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5" name="Footer Placeholder 4">
            <a:extLst>
              <a:ext uri="{FF2B5EF4-FFF2-40B4-BE49-F238E27FC236}">
                <a16:creationId xmlns:a16="http://schemas.microsoft.com/office/drawing/2014/main" id="{6D05CB1E-9B78-2714-65C4-3C1A50244FF4}"/>
              </a:ext>
            </a:extLst>
          </p:cNvPr>
          <p:cNvSpPr>
            <a:spLocks noGrp="1"/>
          </p:cNvSpPr>
          <p:nvPr>
            <p:ph type="ftr" sz="quarter" idx="11"/>
          </p:nvPr>
        </p:nvSpPr>
        <p:spPr>
          <a:xfrm>
            <a:off x="4945811" y="6356350"/>
            <a:ext cx="6407989" cy="249971"/>
          </a:xfrm>
        </p:spPr>
        <p:txBody>
          <a:bodyPr/>
          <a:lstStyle>
            <a:lvl1pPr algn="r">
              <a:defRPr>
                <a:solidFill>
                  <a:schemeClr val="tx1"/>
                </a:solidFill>
              </a:defRPr>
            </a:lvl1pPr>
          </a:lstStyle>
          <a:p>
            <a:endParaRPr lang="en-US"/>
          </a:p>
        </p:txBody>
      </p:sp>
      <p:sp>
        <p:nvSpPr>
          <p:cNvPr id="4" name="Title 1">
            <a:extLst>
              <a:ext uri="{FF2B5EF4-FFF2-40B4-BE49-F238E27FC236}">
                <a16:creationId xmlns:a16="http://schemas.microsoft.com/office/drawing/2014/main" id="{1D919916-CF51-9043-3DB6-BD43D44C081D}"/>
              </a:ext>
            </a:extLst>
          </p:cNvPr>
          <p:cNvSpPr>
            <a:spLocks noGrp="1"/>
          </p:cNvSpPr>
          <p:nvPr>
            <p:ph type="title"/>
          </p:nvPr>
        </p:nvSpPr>
        <p:spPr>
          <a:xfrm>
            <a:off x="838200" y="365127"/>
            <a:ext cx="10515600" cy="820416"/>
          </a:xfrm>
        </p:spPr>
        <p:txBody>
          <a:bodyPr/>
          <a:lstStyle>
            <a:lvl1pPr>
              <a:defRPr sz="3600"/>
            </a:lvl1pPr>
          </a:lstStyle>
          <a:p>
            <a:r>
              <a:rPr lang="en-US"/>
              <a:t>Click to edit Master title style</a:t>
            </a:r>
          </a:p>
        </p:txBody>
      </p:sp>
      <p:sp>
        <p:nvSpPr>
          <p:cNvPr id="6" name="Content Placeholder 2">
            <a:extLst>
              <a:ext uri="{FF2B5EF4-FFF2-40B4-BE49-F238E27FC236}">
                <a16:creationId xmlns:a16="http://schemas.microsoft.com/office/drawing/2014/main" id="{B669D182-D7AD-175E-DD9B-7A86CB59F675}"/>
              </a:ext>
            </a:extLst>
          </p:cNvPr>
          <p:cNvSpPr>
            <a:spLocks noGrp="1"/>
          </p:cNvSpPr>
          <p:nvPr>
            <p:ph idx="1"/>
          </p:nvPr>
        </p:nvSpPr>
        <p:spPr>
          <a:xfrm>
            <a:off x="838200" y="1325880"/>
            <a:ext cx="10515600" cy="4361242"/>
          </a:xfrm>
        </p:spPr>
        <p:txBody>
          <a:bodyPr/>
          <a:lstStyle>
            <a:lvl1pPr marL="0" indent="0">
              <a:buNone/>
              <a:defRPr sz="2800"/>
            </a:lvl1pPr>
          </a:lstStyle>
          <a:p>
            <a:pPr lvl="0"/>
            <a:r>
              <a:rPr lang="en-US"/>
              <a:t>Click to edit Master text styles</a:t>
            </a:r>
          </a:p>
        </p:txBody>
      </p:sp>
    </p:spTree>
    <p:extLst>
      <p:ext uri="{BB962C8B-B14F-4D97-AF65-F5344CB8AC3E}">
        <p14:creationId xmlns:p14="http://schemas.microsoft.com/office/powerpoint/2010/main" val="405277311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Referenc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0620F6-FECE-E719-6D7D-ED507B50A0D3}"/>
              </a:ext>
              <a:ext uri="{C183D7F6-B498-43B3-948B-1728B52AA6E4}">
                <adec:decorative xmlns:adec="http://schemas.microsoft.com/office/drawing/2017/decorative" val="1"/>
              </a:ext>
            </a:extLst>
          </p:cNvPr>
          <p:cNvSpPr/>
          <p:nvPr userDrawn="1"/>
        </p:nvSpPr>
        <p:spPr>
          <a:xfrm flipH="1">
            <a:off x="0" y="6606321"/>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Title 1">
            <a:extLst>
              <a:ext uri="{FF2B5EF4-FFF2-40B4-BE49-F238E27FC236}">
                <a16:creationId xmlns:a16="http://schemas.microsoft.com/office/drawing/2014/main" id="{F986B7BA-9FCF-CF2E-73EE-8CCE5A8D42A4}"/>
              </a:ext>
            </a:extLst>
          </p:cNvPr>
          <p:cNvSpPr>
            <a:spLocks noGrp="1"/>
          </p:cNvSpPr>
          <p:nvPr>
            <p:ph type="title"/>
          </p:nvPr>
        </p:nvSpPr>
        <p:spPr>
          <a:xfrm>
            <a:off x="838200" y="182880"/>
            <a:ext cx="10515600" cy="820416"/>
          </a:xfrm>
        </p:spPr>
        <p:txBody>
          <a:bodyPr anchor="b" anchorCtr="1"/>
          <a:lstStyle>
            <a:lvl1pPr>
              <a:defRPr sz="3600"/>
            </a:lvl1pPr>
          </a:lstStyle>
          <a:p>
            <a:r>
              <a:rPr lang="en-US"/>
              <a:t>Click to edit Master title style</a:t>
            </a:r>
          </a:p>
        </p:txBody>
      </p:sp>
      <p:sp>
        <p:nvSpPr>
          <p:cNvPr id="14" name="Content Placeholder 2">
            <a:extLst>
              <a:ext uri="{FF2B5EF4-FFF2-40B4-BE49-F238E27FC236}">
                <a16:creationId xmlns:a16="http://schemas.microsoft.com/office/drawing/2014/main" id="{A0A4C694-DE2A-52B6-DE3E-961A3FAE5A41}"/>
              </a:ext>
            </a:extLst>
          </p:cNvPr>
          <p:cNvSpPr>
            <a:spLocks noGrp="1"/>
          </p:cNvSpPr>
          <p:nvPr>
            <p:ph idx="1"/>
          </p:nvPr>
        </p:nvSpPr>
        <p:spPr>
          <a:xfrm>
            <a:off x="539496" y="1097280"/>
            <a:ext cx="10515600" cy="4361242"/>
          </a:xfrm>
        </p:spPr>
        <p:txBody>
          <a:bodyPr/>
          <a:lstStyle>
            <a:lvl1pPr marL="0" indent="0">
              <a:buNone/>
              <a:defRPr sz="2800"/>
            </a:lvl1pPr>
          </a:lstStyle>
          <a:p>
            <a:pPr lvl="0"/>
            <a:r>
              <a:rPr lang="en-US"/>
              <a:t>Click to edit Master text styles</a:t>
            </a:r>
          </a:p>
        </p:txBody>
      </p:sp>
    </p:spTree>
    <p:extLst>
      <p:ext uri="{BB962C8B-B14F-4D97-AF65-F5344CB8AC3E}">
        <p14:creationId xmlns:p14="http://schemas.microsoft.com/office/powerpoint/2010/main" val="2134999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ternate Slide 1, No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6AC87C9-659E-9F0F-9C9C-124792B3BBEC}"/>
              </a:ext>
              <a:ext uri="{C183D7F6-B498-43B3-948B-1728B52AA6E4}">
                <adec:decorative xmlns:adec="http://schemas.microsoft.com/office/drawing/2017/decorative" val="1"/>
              </a:ext>
            </a:extLst>
          </p:cNvPr>
          <p:cNvSpPr/>
          <p:nvPr/>
        </p:nvSpPr>
        <p:spPr>
          <a:xfrm rot="5400000">
            <a:off x="5967414" y="-5965828"/>
            <a:ext cx="257175" cy="1219200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Rectangle 13">
            <a:extLst>
              <a:ext uri="{FF2B5EF4-FFF2-40B4-BE49-F238E27FC236}">
                <a16:creationId xmlns:a16="http://schemas.microsoft.com/office/drawing/2014/main" id="{3E945EF1-D8D7-0FC3-123E-4C42F0837861}"/>
              </a:ext>
              <a:ext uri="{C183D7F6-B498-43B3-948B-1728B52AA6E4}">
                <adec:decorative xmlns:adec="http://schemas.microsoft.com/office/drawing/2017/decorative" val="1"/>
              </a:ext>
            </a:extLst>
          </p:cNvPr>
          <p:cNvSpPr/>
          <p:nvPr/>
        </p:nvSpPr>
        <p:spPr>
          <a:xfrm rot="5400000">
            <a:off x="5033962" y="1566863"/>
            <a:ext cx="257175" cy="1032510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5" name="Graphic 14">
            <a:extLst>
              <a:ext uri="{FF2B5EF4-FFF2-40B4-BE49-F238E27FC236}">
                <a16:creationId xmlns:a16="http://schemas.microsoft.com/office/drawing/2014/main" id="{C11CF3E5-BC86-BD49-D8DA-2FD0CF010A2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04171" y="4625161"/>
            <a:ext cx="2080133" cy="2253479"/>
          </a:xfrm>
          <a:prstGeom prst="rect">
            <a:avLst/>
          </a:prstGeom>
        </p:spPr>
      </p:pic>
      <p:sp>
        <p:nvSpPr>
          <p:cNvPr id="2" name="Footer Placeholder 4">
            <a:extLst>
              <a:ext uri="{FF2B5EF4-FFF2-40B4-BE49-F238E27FC236}">
                <a16:creationId xmlns:a16="http://schemas.microsoft.com/office/drawing/2014/main" id="{8BE15F65-64BD-0B1D-F7D0-891CCDE8EA1D}"/>
              </a:ext>
            </a:extLst>
          </p:cNvPr>
          <p:cNvSpPr>
            <a:spLocks noGrp="1"/>
          </p:cNvSpPr>
          <p:nvPr>
            <p:ph type="ftr" sz="quarter" idx="11"/>
          </p:nvPr>
        </p:nvSpPr>
        <p:spPr>
          <a:xfrm>
            <a:off x="823245" y="6364976"/>
            <a:ext cx="6407989" cy="249971"/>
          </a:xfrm>
        </p:spPr>
        <p:txBody>
          <a:bodyPr/>
          <a:lstStyle>
            <a:lvl1pPr algn="l">
              <a:defRPr>
                <a:solidFill>
                  <a:schemeClr val="tx1"/>
                </a:solidFill>
              </a:defRPr>
            </a:lvl1pPr>
          </a:lstStyle>
          <a:p>
            <a:endParaRPr lang="en-US"/>
          </a:p>
        </p:txBody>
      </p:sp>
      <p:sp>
        <p:nvSpPr>
          <p:cNvPr id="7" name="Title 1">
            <a:extLst>
              <a:ext uri="{FF2B5EF4-FFF2-40B4-BE49-F238E27FC236}">
                <a16:creationId xmlns:a16="http://schemas.microsoft.com/office/drawing/2014/main" id="{987E57A2-DF0A-F41A-79CB-238C23DB6DBD}"/>
              </a:ext>
            </a:extLst>
          </p:cNvPr>
          <p:cNvSpPr>
            <a:spLocks noGrp="1"/>
          </p:cNvSpPr>
          <p:nvPr>
            <p:ph type="title"/>
          </p:nvPr>
        </p:nvSpPr>
        <p:spPr>
          <a:xfrm>
            <a:off x="838200" y="365127"/>
            <a:ext cx="10515600" cy="820416"/>
          </a:xfrm>
        </p:spPr>
        <p:txBody>
          <a:bodyPr/>
          <a:lstStyle>
            <a:lvl1pPr>
              <a:defRPr sz="3600"/>
            </a:lvl1pPr>
          </a:lstStyle>
          <a:p>
            <a:r>
              <a:rPr lang="en-US"/>
              <a:t>Click to edit Master title style</a:t>
            </a:r>
          </a:p>
        </p:txBody>
      </p:sp>
      <p:sp>
        <p:nvSpPr>
          <p:cNvPr id="8" name="Content Placeholder 2">
            <a:extLst>
              <a:ext uri="{FF2B5EF4-FFF2-40B4-BE49-F238E27FC236}">
                <a16:creationId xmlns:a16="http://schemas.microsoft.com/office/drawing/2014/main" id="{42936271-8354-6907-D305-5AD714AD0237}"/>
              </a:ext>
            </a:extLst>
          </p:cNvPr>
          <p:cNvSpPr>
            <a:spLocks noGrp="1"/>
          </p:cNvSpPr>
          <p:nvPr>
            <p:ph idx="1"/>
          </p:nvPr>
        </p:nvSpPr>
        <p:spPr>
          <a:xfrm>
            <a:off x="838200" y="1325880"/>
            <a:ext cx="10515600" cy="4361242"/>
          </a:xfrm>
        </p:spPr>
        <p:txBody>
          <a:bodyPr/>
          <a:lstStyle>
            <a:lvl1pPr marL="0" indent="0">
              <a:buNone/>
              <a:defRPr sz="2800"/>
            </a:lvl1pPr>
          </a:lstStyle>
          <a:p>
            <a:pPr lvl="0"/>
            <a:r>
              <a:rPr lang="en-US"/>
              <a:t>Click to edit Master text styles</a:t>
            </a:r>
          </a:p>
        </p:txBody>
      </p:sp>
    </p:spTree>
    <p:extLst>
      <p:ext uri="{BB962C8B-B14F-4D97-AF65-F5344CB8AC3E}">
        <p14:creationId xmlns:p14="http://schemas.microsoft.com/office/powerpoint/2010/main" val="391239230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92B68C-5BD7-16E1-C4C6-CD91C5642F95}"/>
              </a:ext>
            </a:extLst>
          </p:cNvPr>
          <p:cNvSpPr>
            <a:spLocks noGrp="1"/>
          </p:cNvSpPr>
          <p:nvPr>
            <p:ph type="title"/>
          </p:nvPr>
        </p:nvSpPr>
        <p:spPr>
          <a:xfrm>
            <a:off x="838200" y="365125"/>
            <a:ext cx="10515600" cy="1325563"/>
          </a:xfrm>
          <a:prstGeom prst="rect">
            <a:avLst/>
          </a:prstGeom>
        </p:spPr>
        <p:txBody>
          <a:bodyPr vert="horz" lIns="0" tIns="0" rIns="0" bIns="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40B9462C-A8DF-A4B1-78D3-55D52BEA4255}"/>
              </a:ext>
            </a:extLst>
          </p:cNvPr>
          <p:cNvSpPr>
            <a:spLocks noGrp="1"/>
          </p:cNvSpPr>
          <p:nvPr>
            <p:ph type="body" idx="1"/>
          </p:nvPr>
        </p:nvSpPr>
        <p:spPr>
          <a:xfrm>
            <a:off x="838200" y="1825625"/>
            <a:ext cx="10515600" cy="435133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8AF076-70AC-25C9-7CF0-29695C3F4B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5" name="Date Placeholder 4">
            <a:extLst>
              <a:ext uri="{FF2B5EF4-FFF2-40B4-BE49-F238E27FC236}">
                <a16:creationId xmlns:a16="http://schemas.microsoft.com/office/drawing/2014/main" id="{BCE41C43-870A-DC3F-F117-45C0277C9C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312E10B-998B-4D9F-BBCF-63860867F29A}" type="datetimeFigureOut">
              <a:rPr lang="en-US" smtClean="0"/>
              <a:t>9/19/2025</a:t>
            </a:fld>
            <a:endParaRPr lang="en-US"/>
          </a:p>
        </p:txBody>
      </p:sp>
      <p:sp>
        <p:nvSpPr>
          <p:cNvPr id="6" name="Slide Number Placeholder 5">
            <a:extLst>
              <a:ext uri="{FF2B5EF4-FFF2-40B4-BE49-F238E27FC236}">
                <a16:creationId xmlns:a16="http://schemas.microsoft.com/office/drawing/2014/main" id="{D7600331-C563-BEF8-599D-0FF5EB0AA6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E9D5BD-062E-468A-94AA-1C445D7DBD73}" type="slidenum">
              <a:rPr lang="en-US" smtClean="0"/>
              <a:t>‹#›</a:t>
            </a:fld>
            <a:endParaRPr lang="en-US"/>
          </a:p>
        </p:txBody>
      </p:sp>
    </p:spTree>
    <p:extLst>
      <p:ext uri="{BB962C8B-B14F-4D97-AF65-F5344CB8AC3E}">
        <p14:creationId xmlns:p14="http://schemas.microsoft.com/office/powerpoint/2010/main" val="2502326337"/>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78" r:id="rId4"/>
    <p:sldLayoutId id="2147483681" r:id="rId5"/>
    <p:sldLayoutId id="2147483664" r:id="rId6"/>
    <p:sldLayoutId id="2147483665" r:id="rId7"/>
    <p:sldLayoutId id="2147483698" r:id="rId8"/>
    <p:sldLayoutId id="2147483694" r:id="rId9"/>
    <p:sldLayoutId id="2147483696" r:id="rId10"/>
    <p:sldLayoutId id="2147483689" r:id="rId11"/>
    <p:sldLayoutId id="2147483690" r:id="rId12"/>
    <p:sldLayoutId id="2147483695" r:id="rId13"/>
    <p:sldLayoutId id="2147483697" r:id="rId14"/>
    <p:sldLayoutId id="2147483667" r:id="rId15"/>
    <p:sldLayoutId id="2147483666" r:id="rId16"/>
    <p:sldLayoutId id="2147483668" r:id="rId17"/>
    <p:sldLayoutId id="2147483669" r:id="rId18"/>
    <p:sldLayoutId id="2147483670" r:id="rId19"/>
    <p:sldLayoutId id="2147483672" r:id="rId20"/>
    <p:sldLayoutId id="2147483673" r:id="rId21"/>
    <p:sldLayoutId id="2147483674" r:id="rId22"/>
    <p:sldLayoutId id="2147483675" r:id="rId23"/>
    <p:sldLayoutId id="2147483671" r:id="rId24"/>
    <p:sldLayoutId id="2147483687" r:id="rId25"/>
    <p:sldLayoutId id="2147483676" r:id="rId26"/>
    <p:sldLayoutId id="2147483677" r:id="rId27"/>
    <p:sldLayoutId id="2147483679" r:id="rId28"/>
    <p:sldLayoutId id="2147483680" r:id="rId29"/>
    <p:sldLayoutId id="2147483682" r:id="rId30"/>
    <p:sldLayoutId id="2147483683" r:id="rId31"/>
    <p:sldLayoutId id="2147483691" r:id="rId32"/>
    <p:sldLayoutId id="2147483692" r:id="rId33"/>
    <p:sldLayoutId id="2147483723" r:id="rId34"/>
    <p:sldLayoutId id="2147483724" r:id="rId35"/>
  </p:sldLayoutIdLst>
  <p:hf sldNum="0" hdr="0" ftr="0" dt="0"/>
  <p:txStyles>
    <p:titleStyle>
      <a:lvl1pPr algn="l" defTabSz="914377"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p:titleStyle>
    <p:bodyStyle>
      <a:lvl1pPr marL="365760" indent="-274320" algn="l" defTabSz="914377" rtl="0" eaLnBrk="1" latinLnBrk="0" hangingPunct="1">
        <a:lnSpc>
          <a:spcPct val="100000"/>
        </a:lnSpc>
        <a:spcBef>
          <a:spcPts val="0"/>
        </a:spcBef>
        <a:spcAft>
          <a:spcPts val="600"/>
        </a:spcAft>
        <a:buFont typeface="Arial" panose="020B0604020202020204" pitchFamily="34" charset="0"/>
        <a:buChar char="•"/>
        <a:defRPr sz="2800" kern="1200">
          <a:solidFill>
            <a:schemeClr val="tx1"/>
          </a:solidFill>
          <a:latin typeface="+mn-lt"/>
          <a:ea typeface="+mn-ea"/>
          <a:cs typeface="+mn-cs"/>
        </a:defRPr>
      </a:lvl1pPr>
      <a:lvl2pPr marL="914400" indent="-274320" algn="l" defTabSz="914377" rtl="0" eaLnBrk="1" latinLnBrk="0" hangingPunct="1">
        <a:lnSpc>
          <a:spcPct val="100000"/>
        </a:lnSpc>
        <a:spcBef>
          <a:spcPts val="0"/>
        </a:spcBef>
        <a:spcAft>
          <a:spcPts val="600"/>
        </a:spcAft>
        <a:buSzPct val="80000"/>
        <a:buFont typeface="Courier New" panose="02070309020205020404" pitchFamily="49" charset="0"/>
        <a:buChar char="o"/>
        <a:defRPr sz="2400" kern="1200">
          <a:solidFill>
            <a:schemeClr val="tx1"/>
          </a:solidFill>
          <a:latin typeface="+mn-lt"/>
          <a:ea typeface="+mn-ea"/>
          <a:cs typeface="+mn-cs"/>
        </a:defRPr>
      </a:lvl2pPr>
      <a:lvl3pPr marL="1280160" indent="-274320" algn="l" defTabSz="914377"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3pPr>
      <a:lvl4pPr marL="1600160" indent="-274320" algn="l" defTabSz="914377" rtl="0" eaLnBrk="1" latinLnBrk="0" hangingPunct="1">
        <a:lnSpc>
          <a:spcPct val="100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4pPr>
      <a:lvl5pPr marL="2057349" indent="-27432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hyperlink" Target="https://www.azed.gov/sites/default/files/2015/12/MTSS%20Glossary%20of%20Terms%20Final%2012_7.pdf?id=56782c09aadebe1788b310dd" TargetMode="External"/><Relationship Id="rId2" Type="http://schemas.openxmlformats.org/officeDocument/2006/relationships/notesSlide" Target="../notesSlides/notesSlide101.xml"/><Relationship Id="rId1" Type="http://schemas.openxmlformats.org/officeDocument/2006/relationships/slideLayout" Target="../slideLayouts/slideLayout33.xml"/><Relationship Id="rId6" Type="http://schemas.openxmlformats.org/officeDocument/2006/relationships/hyperlink" Target="https://branchingminds.com/mtss-guide" TargetMode="External"/><Relationship Id="rId5" Type="http://schemas.openxmlformats.org/officeDocument/2006/relationships/hyperlink" Target="https://branchingminds.com/mtss-key-terms" TargetMode="External"/><Relationship Id="rId4" Type="http://schemas.openxmlformats.org/officeDocument/2006/relationships/hyperlink" Target="https://ceedar.education.ufl.edu/wp-content/uploads/2020/12/Assessment-Practices-Within-a-Multi-Tiered-System-of-Supports-2.pdf" TargetMode="Externa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7.xml"/></Relationships>
</file>

<file path=ppt/slides/_rels/slide106.xml.rels><?xml version="1.0" encoding="UTF-8" standalone="yes"?>
<Relationships xmlns="http://schemas.openxmlformats.org/package/2006/relationships"><Relationship Id="rId3" Type="http://schemas.openxmlformats.org/officeDocument/2006/relationships/hyperlink" Target="https://charts.intensiveintervention.org/bscreening?_gl=18qeo5r_gaMTU0MzQwMjQwMi4xNzM1Njg2MTA4_ga_8HTR3VBRFZ*MTczNTY4NjEwNy4xLjEuMTczNTY4NjE1OS4wLjAuMA" TargetMode="External"/><Relationship Id="rId2" Type="http://schemas.openxmlformats.org/officeDocument/2006/relationships/notesSlide" Target="../notesSlides/notesSlide106.xml"/><Relationship Id="rId1" Type="http://schemas.openxmlformats.org/officeDocument/2006/relationships/slideLayout" Target="../slideLayouts/slideLayout27.xml"/><Relationship Id="rId6" Type="http://schemas.openxmlformats.org/officeDocument/2006/relationships/hyperlink" Target="https://doi.org/10.1080/02796015.2006.12087989" TargetMode="External"/><Relationship Id="rId5" Type="http://schemas.openxmlformats.org/officeDocument/2006/relationships/hyperlink" Target="https://nemtss.unl.edu/wp-content/uploads/2018/08/NeMTSS-Glossary-of-Terms.pdf" TargetMode="External"/><Relationship Id="rId4" Type="http://schemas.openxmlformats.org/officeDocument/2006/relationships/hyperlink" Target="https://charts.intensiveintervention.org/ascreening"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fcrr.org/sites/g/files/upcbnu2836/files/media/PDFs/Winter%202022%20Troester%20Raines%20and%20Marencin%20Final%20p21-25.pdf" TargetMode="External"/><Relationship Id="rId7" Type="http://schemas.openxmlformats.org/officeDocument/2006/relationships/hyperlink" Target="https://www.ets.org/Media/Research/pdf/Cut_Scores_Primer.pdf" TargetMode="External"/><Relationship Id="rId2" Type="http://schemas.openxmlformats.org/officeDocument/2006/relationships/notesSlide" Target="../notesSlides/notesSlide107.xml"/><Relationship Id="rId1" Type="http://schemas.openxmlformats.org/officeDocument/2006/relationships/slideLayout" Target="../slideLayouts/slideLayout33.xml"/><Relationship Id="rId6" Type="http://schemas.openxmlformats.org/officeDocument/2006/relationships/hyperlink" Target="https://dpi.wi.gov/sites/default/files/imce/sspw/pdf/mental_health_screening_guide_web.pdf" TargetMode="External"/><Relationship Id="rId5" Type="http://schemas.openxmlformats.org/officeDocument/2006/relationships/hyperlink" Target="https://ies.ed.gov/ncee/wwc/" TargetMode="External"/><Relationship Id="rId4" Type="http://schemas.openxmlformats.org/officeDocument/2006/relationships/hyperlink" Target="https://visiblelearningmetax.com/influence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hyperlink" Target="https://ceedar.education.ufl.edu/wp-content/uploads/2020/12/Assessment-Practices-Within-a-Multi-Tiered-System-of-Supports-2.pdf"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s://charts.intensiveintervention.org/ascreening?_gl=1*y88pit*_ga*MTU0MzQwMjQwMi4xNzM1Njg2MTA4*_ga_8HTR3VBRFZ*MTczNTY4NjEwNy4xLjAuMTczNTY4NjEwNy4wLjAuMA"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hyperlink" Target="https://ies.ed.gov/ncee/wwc/" TargetMode="External"/><Relationship Id="rId4" Type="http://schemas.openxmlformats.org/officeDocument/2006/relationships/hyperlink" Target="https://charts.intensiveintervention.org/bscreening?_gl=1*8qeo5r*_ga*MTU0MzQwMjQwMi4xNzM1Njg2MTA4*_ga_8HTR3VBRFZ*MTczNTY4NjEwNy4xLjEuMTczNTY4NjE1OS4wLjAuMA"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global-uploads.webflow.com/5d3725188825e071f1670246/5d8393cfa70460bf54f37f21_Screener%20Tools%20Table.pdf"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31.xml"/><Relationship Id="rId4" Type="http://schemas.openxmlformats.org/officeDocument/2006/relationships/image" Target="../media/image24.svg"/></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image" Target="../media/image26.svg"/></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3" Type="http://schemas.openxmlformats.org/officeDocument/2006/relationships/hyperlink" Target="https://pbismissouri.org/wp-content/uploads/2025/08/Base-Rate-Calculator.xlsx" TargetMode="External"/><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7.xml"/><Relationship Id="rId1" Type="http://schemas.openxmlformats.org/officeDocument/2006/relationships/slideLayout" Target="../slideLayouts/slideLayout5.xml"/><Relationship Id="rId4" Type="http://schemas.openxmlformats.org/officeDocument/2006/relationships/image" Target="../media/image30.sv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0.xml"/><Relationship Id="rId1" Type="http://schemas.openxmlformats.org/officeDocument/2006/relationships/slideLayout" Target="../slideLayouts/slideLayout5.xml"/><Relationship Id="rId4" Type="http://schemas.openxmlformats.org/officeDocument/2006/relationships/image" Target="../media/image32.svg"/></Relationships>
</file>

<file path=ppt/slides/_rels/slide7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3.xml"/><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5.xml"/><Relationship Id="rId1" Type="http://schemas.openxmlformats.org/officeDocument/2006/relationships/slideLayout" Target="../slideLayouts/slideLayout3.xml"/><Relationship Id="rId4" Type="http://schemas.openxmlformats.org/officeDocument/2006/relationships/image" Target="../media/image35.svg"/></Relationships>
</file>

<file path=ppt/slides/_rels/slide7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6.xml"/><Relationship Id="rId1" Type="http://schemas.openxmlformats.org/officeDocument/2006/relationships/slideLayout" Target="../slideLayouts/slideLayout22.xml"/></Relationships>
</file>

<file path=ppt/slides/_rels/slide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7.xml"/><Relationship Id="rId1" Type="http://schemas.openxmlformats.org/officeDocument/2006/relationships/slideLayout" Target="../slideLayouts/slideLayout5.xml"/><Relationship Id="rId4" Type="http://schemas.openxmlformats.org/officeDocument/2006/relationships/image" Target="../media/image35.sv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1.xml"/></Relationships>
</file>

<file path=ppt/slides/_rels/slide8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2.xml"/><Relationship Id="rId1" Type="http://schemas.openxmlformats.org/officeDocument/2006/relationships/slideLayout" Target="../slideLayouts/slideLayout31.xml"/><Relationship Id="rId4" Type="http://schemas.openxmlformats.org/officeDocument/2006/relationships/image" Target="../media/image38.sv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5.xml"/><Relationship Id="rId1" Type="http://schemas.openxmlformats.org/officeDocument/2006/relationships/slideLayout" Target="../slideLayouts/slideLayout31.xml"/><Relationship Id="rId4" Type="http://schemas.openxmlformats.org/officeDocument/2006/relationships/image" Target="../media/image26.svg"/></Relationships>
</file>

<file path=ppt/slides/_rels/slide8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6.xml"/><Relationship Id="rId1" Type="http://schemas.openxmlformats.org/officeDocument/2006/relationships/slideLayout" Target="../slideLayouts/slideLayout30.xml"/><Relationship Id="rId4" Type="http://schemas.openxmlformats.org/officeDocument/2006/relationships/image" Target="../media/image28.sv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8.xml"/><Relationship Id="rId1" Type="http://schemas.openxmlformats.org/officeDocument/2006/relationships/slideLayout" Target="../slideLayouts/slideLayout31.xml"/><Relationship Id="rId4" Type="http://schemas.openxmlformats.org/officeDocument/2006/relationships/image" Target="../media/image26.svg"/></Relationships>
</file>

<file path=ppt/slides/_rels/slide8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9.xml"/><Relationship Id="rId1" Type="http://schemas.openxmlformats.org/officeDocument/2006/relationships/slideLayout" Target="../slideLayouts/slideLayout30.xml"/><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5.xml"/><Relationship Id="rId1" Type="http://schemas.openxmlformats.org/officeDocument/2006/relationships/slideLayout" Target="../slideLayouts/slideLayout31.xml"/><Relationship Id="rId4" Type="http://schemas.openxmlformats.org/officeDocument/2006/relationships/image" Target="../media/image40.svg"/></Relationships>
</file>

<file path=ppt/slides/_rels/slide9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9.xml"/><Relationship Id="rId1" Type="http://schemas.openxmlformats.org/officeDocument/2006/relationships/slideLayout" Target="../slideLayouts/slideLayout27.xml"/><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8" name="Title 13">
            <a:extLst>
              <a:ext uri="{FF2B5EF4-FFF2-40B4-BE49-F238E27FC236}">
                <a16:creationId xmlns:a16="http://schemas.microsoft.com/office/drawing/2014/main" id="{7097B3D8-B5AD-C5C2-7E5A-24C2B046AECF}"/>
              </a:ext>
            </a:extLst>
          </p:cNvPr>
          <p:cNvSpPr>
            <a:spLocks noGrp="1"/>
          </p:cNvSpPr>
          <p:nvPr>
            <p:ph type="title"/>
          </p:nvPr>
        </p:nvSpPr>
        <p:spPr/>
        <p:txBody>
          <a:bodyPr/>
          <a:lstStyle/>
          <a:p>
            <a:r>
              <a:rPr lang="en-US"/>
              <a:t>Hidden Slide Intro</a:t>
            </a:r>
          </a:p>
        </p:txBody>
      </p:sp>
      <p:sp>
        <p:nvSpPr>
          <p:cNvPr id="2" name="Text Placeholder 1">
            <a:extLst>
              <a:ext uri="{FF2B5EF4-FFF2-40B4-BE49-F238E27FC236}">
                <a16:creationId xmlns:a16="http://schemas.microsoft.com/office/drawing/2014/main" id="{4E9EF497-288C-C3F9-1EFB-9F61617ADDCB}"/>
              </a:ext>
            </a:extLst>
          </p:cNvPr>
          <p:cNvSpPr>
            <a:spLocks noGrp="1"/>
          </p:cNvSpPr>
          <p:nvPr>
            <p:ph type="body" sz="quarter" idx="11"/>
          </p:nvPr>
        </p:nvSpPr>
        <p:spPr>
          <a:xfrm>
            <a:off x="838200" y="1444752"/>
            <a:ext cx="10725150" cy="4286675"/>
          </a:xfrm>
        </p:spPr>
        <p:txBody>
          <a:bodyPr/>
          <a:lstStyle/>
          <a:p>
            <a:pPr marL="548638" indent="-457200"/>
            <a:r>
              <a:rPr lang="en-US"/>
              <a:t>This module starts with hidden slides providing information for the presenter. </a:t>
            </a:r>
          </a:p>
          <a:p>
            <a:pPr marL="548638" indent="-457200"/>
            <a:r>
              <a:rPr lang="en-US"/>
              <a:t>The slides are not currently hidden. Once you’ve had a chance to review them then set them as hidden.</a:t>
            </a:r>
          </a:p>
          <a:p>
            <a:pPr marL="548638" indent="-457200"/>
            <a:r>
              <a:rPr lang="en-US"/>
              <a:t>Additionally, throughout the module there are some slides marked “Optional” at the start of the Notes section. You can choose to use them or hide them. They are not currently hidden.</a:t>
            </a:r>
          </a:p>
          <a:p>
            <a:endParaRPr lang="en-US"/>
          </a:p>
        </p:txBody>
      </p:sp>
      <p:sp>
        <p:nvSpPr>
          <p:cNvPr id="3" name="Text Placeholder 7">
            <a:extLst>
              <a:ext uri="{FF2B5EF4-FFF2-40B4-BE49-F238E27FC236}">
                <a16:creationId xmlns:a16="http://schemas.microsoft.com/office/drawing/2014/main" id="{8A04F0A7-7573-1E9F-C91D-F133B880B454}"/>
              </a:ext>
            </a:extLst>
          </p:cNvPr>
          <p:cNvSpPr>
            <a:spLocks noGrp="1"/>
          </p:cNvSpPr>
          <p:nvPr>
            <p:ph type="body" idx="10"/>
          </p:nvPr>
        </p:nvSpPr>
        <p:spPr>
          <a:xfrm>
            <a:off x="838200" y="861766"/>
            <a:ext cx="10725150" cy="373543"/>
          </a:xfrm>
        </p:spPr>
        <p:txBody>
          <a:bodyPr/>
          <a:lstStyle/>
          <a:p>
            <a:r>
              <a:rPr lang="en-US"/>
              <a:t>Universal Screening for Tiered Interventions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E58194C7-59F9-F181-1093-2DFEE54CE06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8DAD13A-0C87-461B-89C5-550251219DCA}"/>
              </a:ext>
            </a:extLst>
          </p:cNvPr>
          <p:cNvSpPr>
            <a:spLocks noGrp="1"/>
          </p:cNvSpPr>
          <p:nvPr>
            <p:ph type="title"/>
          </p:nvPr>
        </p:nvSpPr>
        <p:spPr/>
        <p:txBody>
          <a:bodyPr/>
          <a:lstStyle/>
          <a:p>
            <a:r>
              <a:rPr lang="en-US">
                <a:solidFill>
                  <a:srgbClr val="A5A5A5"/>
                </a:solidFill>
                <a:sym typeface="Arial"/>
              </a:rPr>
              <a:t>Hidden Slide #9</a:t>
            </a:r>
            <a:endParaRPr lang="en-US"/>
          </a:p>
        </p:txBody>
      </p:sp>
      <p:sp>
        <p:nvSpPr>
          <p:cNvPr id="4" name="Text Placeholder 3">
            <a:extLst>
              <a:ext uri="{FF2B5EF4-FFF2-40B4-BE49-F238E27FC236}">
                <a16:creationId xmlns:a16="http://schemas.microsoft.com/office/drawing/2014/main" id="{7EA96A62-59FA-5A15-999C-8B887C633383}"/>
              </a:ext>
            </a:extLst>
          </p:cNvPr>
          <p:cNvSpPr>
            <a:spLocks noGrp="1"/>
          </p:cNvSpPr>
          <p:nvPr>
            <p:ph type="body" idx="10"/>
          </p:nvPr>
        </p:nvSpPr>
        <p:spPr/>
        <p:txBody>
          <a:bodyPr/>
          <a:lstStyle/>
          <a:p>
            <a:r>
              <a:rPr lang="en-US">
                <a:solidFill>
                  <a:prstClr val="black"/>
                </a:solidFill>
                <a:cs typeface="Arial"/>
                <a:sym typeface="Arial"/>
              </a:rPr>
              <a:t>Universal Screening Key Terms, </a:t>
            </a:r>
            <a:r>
              <a:rPr lang="en-US">
                <a:solidFill>
                  <a:prstClr val="black"/>
                </a:solidFill>
              </a:rPr>
              <a:t>continued</a:t>
            </a:r>
            <a:endParaRPr lang="en-US">
              <a:solidFill>
                <a:prstClr val="black"/>
              </a:solidFill>
              <a:cs typeface="Arial"/>
              <a:sym typeface="Arial"/>
            </a:endParaRPr>
          </a:p>
        </p:txBody>
      </p:sp>
      <p:sp>
        <p:nvSpPr>
          <p:cNvPr id="5" name="Text Placeholder 4">
            <a:extLst>
              <a:ext uri="{FF2B5EF4-FFF2-40B4-BE49-F238E27FC236}">
                <a16:creationId xmlns:a16="http://schemas.microsoft.com/office/drawing/2014/main" id="{19159972-2303-D5C3-D821-E98775047979}"/>
              </a:ext>
            </a:extLst>
          </p:cNvPr>
          <p:cNvSpPr>
            <a:spLocks noGrp="1"/>
          </p:cNvSpPr>
          <p:nvPr>
            <p:ph type="body" sz="quarter" idx="11"/>
          </p:nvPr>
        </p:nvSpPr>
        <p:spPr/>
        <p:txBody>
          <a:bodyPr/>
          <a:lstStyle/>
          <a:p>
            <a:pPr marL="0" marR="0" lvl="0" indent="0" algn="l" defTabSz="914377" rtl="0" eaLnBrk="1" fontAlgn="auto" latinLnBrk="0" hangingPunct="1">
              <a:buClr>
                <a:prstClr val="black"/>
              </a:buClr>
              <a:buSzPts val="1100"/>
              <a:buFont typeface="Arial" panose="020B0604020202020204" pitchFamily="34" charset="0"/>
              <a:buNone/>
              <a:tabLst/>
              <a:defRPr/>
            </a:pPr>
            <a:r>
              <a:rPr kumimoji="0" lang="en-US" sz="1867" b="1" i="0" u="none" strike="noStrike" kern="1200" cap="none" spc="0" normalizeH="0" baseline="0" noProof="0">
                <a:ln>
                  <a:noFill/>
                </a:ln>
                <a:solidFill>
                  <a:prstClr val="black"/>
                </a:solidFill>
                <a:effectLst/>
                <a:uLnTx/>
                <a:uFillTx/>
                <a:latin typeface="Calibri"/>
                <a:ea typeface="+mn-ea"/>
                <a:cs typeface="+mn-cs"/>
              </a:rPr>
              <a:t>Reliability.</a:t>
            </a:r>
            <a:r>
              <a:rPr kumimoji="0" lang="en-US" sz="1867" i="0" u="none" strike="noStrike" kern="1200" cap="none" spc="0" normalizeH="0" baseline="0" noProof="0">
                <a:ln>
                  <a:noFill/>
                </a:ln>
                <a:solidFill>
                  <a:prstClr val="black"/>
                </a:solidFill>
                <a:effectLst/>
                <a:uLnTx/>
                <a:uFillTx/>
                <a:latin typeface="Calibri"/>
                <a:ea typeface="+mn-ea"/>
                <a:cs typeface="+mn-cs"/>
              </a:rPr>
              <a:t> Refers to the degree to which an assessment tool produces the same repeated result under the same conditions. </a:t>
            </a:r>
          </a:p>
          <a:p>
            <a:pPr marL="0" marR="0" lvl="0" indent="0" algn="l" defTabSz="914377" rtl="0" eaLnBrk="1" fontAlgn="auto" latinLnBrk="0" hangingPunct="1">
              <a:buClr>
                <a:prstClr val="black"/>
              </a:buClr>
              <a:buSzPts val="1100"/>
              <a:buFont typeface="Arial" panose="020B0604020202020204" pitchFamily="34" charset="0"/>
              <a:buNone/>
              <a:tabLst/>
              <a:defRPr/>
            </a:pPr>
            <a:r>
              <a:rPr kumimoji="0" lang="en-US" sz="1867" b="1" i="0" u="none" strike="noStrike" kern="1200" cap="none" spc="0" normalizeH="0" baseline="0" noProof="0">
                <a:ln>
                  <a:noFill/>
                </a:ln>
                <a:solidFill>
                  <a:prstClr val="black"/>
                </a:solidFill>
                <a:effectLst/>
                <a:uLnTx/>
                <a:uFillTx/>
                <a:latin typeface="Calibri"/>
                <a:ea typeface="+mn-ea"/>
                <a:cs typeface="+mn-cs"/>
              </a:rPr>
              <a:t>Sensitivity. </a:t>
            </a:r>
            <a:r>
              <a:rPr kumimoji="0" lang="en-US" sz="1867" i="0" u="none" strike="noStrike" kern="1200" cap="none" spc="0" normalizeH="0" baseline="0" noProof="0">
                <a:ln>
                  <a:noFill/>
                </a:ln>
                <a:solidFill>
                  <a:prstClr val="black"/>
                </a:solidFill>
                <a:effectLst/>
                <a:uLnTx/>
                <a:uFillTx/>
                <a:latin typeface="Calibri"/>
                <a:ea typeface="+mn-ea"/>
                <a:cs typeface="+mn-cs"/>
              </a:rPr>
              <a:t>Refers to how correctly an assessment tool identifies students who possess a specific skill, knowledge, or learning difficulty. </a:t>
            </a:r>
          </a:p>
          <a:p>
            <a:pPr marL="0" marR="0" lvl="0" indent="0" algn="l" defTabSz="914377" rtl="0" eaLnBrk="1" fontAlgn="auto" latinLnBrk="0" hangingPunct="1">
              <a:buClr>
                <a:prstClr val="black"/>
              </a:buClr>
              <a:buSzPts val="1100"/>
              <a:buFont typeface="Arial" panose="020B0604020202020204" pitchFamily="34" charset="0"/>
              <a:buNone/>
              <a:tabLst/>
              <a:defRPr/>
            </a:pPr>
            <a:r>
              <a:rPr kumimoji="0" lang="en-US" sz="1867" b="1" i="0" u="none" strike="noStrike" kern="1200" cap="none" spc="0" normalizeH="0" baseline="0" noProof="0">
                <a:ln>
                  <a:noFill/>
                </a:ln>
                <a:solidFill>
                  <a:prstClr val="black"/>
                </a:solidFill>
                <a:effectLst/>
                <a:uLnTx/>
                <a:uFillTx/>
                <a:latin typeface="Calibri"/>
                <a:ea typeface="+mn-ea"/>
                <a:cs typeface="+mn-cs"/>
              </a:rPr>
              <a:t>Serviceable Base Rate. </a:t>
            </a:r>
            <a:r>
              <a:rPr kumimoji="0" lang="en-US" sz="1867" i="0" u="none" strike="noStrike" kern="1200" cap="none" spc="0" normalizeH="0" baseline="0" noProof="0">
                <a:ln>
                  <a:noFill/>
                </a:ln>
                <a:solidFill>
                  <a:prstClr val="black"/>
                </a:solidFill>
                <a:effectLst/>
                <a:uLnTx/>
                <a:uFillTx/>
                <a:latin typeface="Calibri"/>
                <a:ea typeface="+mn-ea"/>
                <a:cs typeface="+mn-cs"/>
              </a:rPr>
              <a:t>The percentage of students a team can feasibly support, based upon existing resources and personnel.</a:t>
            </a:r>
          </a:p>
          <a:p>
            <a:pPr marL="0" marR="0" lvl="0" indent="0" algn="l" defTabSz="914377" rtl="0" eaLnBrk="1" fontAlgn="auto" latinLnBrk="0" hangingPunct="1">
              <a:buClr>
                <a:prstClr val="black"/>
              </a:buClr>
              <a:buSzPts val="1100"/>
              <a:buFont typeface="Arial" panose="020B0604020202020204" pitchFamily="34" charset="0"/>
              <a:buNone/>
              <a:tabLst/>
              <a:defRPr/>
            </a:pPr>
            <a:r>
              <a:rPr kumimoji="0" lang="en-US" sz="1867" b="1" i="0" u="none" strike="noStrike" kern="1200" cap="none" spc="0" normalizeH="0" baseline="0" noProof="0">
                <a:ln>
                  <a:noFill/>
                </a:ln>
                <a:solidFill>
                  <a:prstClr val="black"/>
                </a:solidFill>
                <a:effectLst/>
                <a:uLnTx/>
                <a:uFillTx/>
                <a:latin typeface="Calibri"/>
                <a:ea typeface="+mn-ea"/>
                <a:cs typeface="+mn-cs"/>
              </a:rPr>
              <a:t>Simple Functional Behavioral Assessment. </a:t>
            </a:r>
            <a:r>
              <a:rPr kumimoji="0" lang="en-US" sz="1867" i="0" u="none" strike="noStrike" kern="1200" cap="none" spc="0" normalizeH="0" baseline="0" noProof="0">
                <a:ln>
                  <a:noFill/>
                </a:ln>
                <a:solidFill>
                  <a:prstClr val="black"/>
                </a:solidFill>
                <a:effectLst/>
                <a:uLnTx/>
                <a:uFillTx/>
                <a:latin typeface="Calibri"/>
                <a:ea typeface="+mn-ea"/>
                <a:cs typeface="+mn-cs"/>
              </a:rPr>
              <a:t>A streamlined process used to understand the purpose or function of a specific behavior. It helps identify why a behavior is occurring so that effective interventions can be developed.</a:t>
            </a:r>
          </a:p>
          <a:p>
            <a:pPr marL="0" marR="0" lvl="0" indent="0" algn="l" defTabSz="914377" rtl="0" eaLnBrk="1" fontAlgn="auto" latinLnBrk="0" hangingPunct="1">
              <a:buClr>
                <a:prstClr val="black"/>
              </a:buClr>
              <a:buSzPts val="1100"/>
              <a:buFont typeface="Arial" panose="020B0604020202020204" pitchFamily="34" charset="0"/>
              <a:buNone/>
              <a:tabLst/>
              <a:defRPr/>
            </a:pPr>
            <a:r>
              <a:rPr kumimoji="0" lang="en-US" sz="1867" b="1" i="0" u="none" strike="noStrike" kern="1200" cap="none" spc="0" normalizeH="0" baseline="0" noProof="0">
                <a:ln>
                  <a:noFill/>
                </a:ln>
                <a:solidFill>
                  <a:prstClr val="black"/>
                </a:solidFill>
                <a:effectLst/>
                <a:uLnTx/>
                <a:uFillTx/>
                <a:latin typeface="Calibri"/>
                <a:ea typeface="+mn-ea"/>
                <a:cs typeface="+mn-cs"/>
              </a:rPr>
              <a:t>Specificity. </a:t>
            </a:r>
            <a:r>
              <a:rPr kumimoji="0" lang="en-US" sz="1867" i="0" u="none" strike="noStrike" kern="1200" cap="none" spc="0" normalizeH="0" baseline="0" noProof="0">
                <a:ln>
                  <a:noFill/>
                </a:ln>
                <a:solidFill>
                  <a:prstClr val="black"/>
                </a:solidFill>
                <a:effectLst/>
                <a:uLnTx/>
                <a:uFillTx/>
                <a:latin typeface="Calibri"/>
                <a:ea typeface="+mn-ea"/>
                <a:cs typeface="+mn-cs"/>
              </a:rPr>
              <a:t>Refers to how accurately an assessment identifies students who truly do not exhibit the targeted learning difficulty or characteristic. </a:t>
            </a:r>
          </a:p>
          <a:p>
            <a:pPr marL="0" marR="0" lvl="0" indent="0" algn="l" defTabSz="914377" rtl="0" eaLnBrk="1" fontAlgn="auto" latinLnBrk="0" hangingPunct="1">
              <a:buClr>
                <a:prstClr val="black"/>
              </a:buClr>
              <a:buSzPts val="1100"/>
              <a:buFont typeface="Arial" panose="020B0604020202020204" pitchFamily="34" charset="0"/>
              <a:buNone/>
              <a:tabLst/>
              <a:defRPr/>
            </a:pPr>
            <a:r>
              <a:rPr kumimoji="0" lang="en-US" sz="1867" b="1" i="0" u="none" strike="noStrike" kern="1200" cap="none" spc="0" normalizeH="0" baseline="0" noProof="0">
                <a:ln>
                  <a:noFill/>
                </a:ln>
                <a:solidFill>
                  <a:prstClr val="black"/>
                </a:solidFill>
                <a:effectLst/>
                <a:uLnTx/>
                <a:uFillTx/>
                <a:latin typeface="Calibri"/>
                <a:ea typeface="+mn-ea"/>
                <a:cs typeface="+mn-cs"/>
              </a:rPr>
              <a:t>Standardized Assessment. </a:t>
            </a:r>
            <a:r>
              <a:rPr kumimoji="0" lang="en-US" sz="1867" i="0" u="none" strike="noStrike" kern="1200" cap="none" spc="0" normalizeH="0" baseline="0" noProof="0">
                <a:ln>
                  <a:noFill/>
                </a:ln>
                <a:solidFill>
                  <a:prstClr val="black"/>
                </a:solidFill>
                <a:effectLst/>
                <a:uLnTx/>
                <a:uFillTx/>
                <a:latin typeface="Calibri"/>
                <a:ea typeface="+mn-ea"/>
                <a:cs typeface="+mn-cs"/>
              </a:rPr>
              <a:t>An evaluation tool with established statistical reliability and validity that requires all test takers to answer the same items/questions in the same way. It is scored in a standard or consistent way, thus making it possible to compare the relative performance of individuals or groups of individuals.</a:t>
            </a:r>
          </a:p>
          <a:p>
            <a:pPr marL="0" marR="0" lvl="0" indent="0" algn="l" defTabSz="914377" rtl="0" eaLnBrk="1" fontAlgn="auto" latinLnBrk="0" hangingPunct="1">
              <a:buClr>
                <a:prstClr val="black"/>
              </a:buClr>
              <a:buSzPts val="1100"/>
              <a:buFont typeface="Arial" panose="020B0604020202020204" pitchFamily="34" charset="0"/>
              <a:buNone/>
              <a:tabLst/>
              <a:defRPr/>
            </a:pPr>
            <a:endParaRPr kumimoji="0" lang="en-US" sz="1867"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377" rtl="0" eaLnBrk="1" fontAlgn="auto" latinLnBrk="0" hangingPunct="1">
              <a:buClr>
                <a:prstClr val="black"/>
              </a:buClr>
              <a:buSzPts val="1100"/>
              <a:buFont typeface="Arial" panose="020B0604020202020204" pitchFamily="34" charset="0"/>
              <a:buNone/>
              <a:tabLst/>
              <a:defRPr/>
            </a:pPr>
            <a:endParaRPr kumimoji="0" lang="en-US" sz="1867" b="1"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57531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851">
          <a:extLst>
            <a:ext uri="{FF2B5EF4-FFF2-40B4-BE49-F238E27FC236}">
              <a16:creationId xmlns:a16="http://schemas.microsoft.com/office/drawing/2014/main" id="{70DC1A26-675D-469D-E76B-707264F375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8EDF15A-1EBD-45FA-6921-2A3B24816C9E}"/>
              </a:ext>
            </a:extLst>
          </p:cNvPr>
          <p:cNvSpPr>
            <a:spLocks noGrp="1"/>
          </p:cNvSpPr>
          <p:nvPr>
            <p:ph type="title"/>
          </p:nvPr>
        </p:nvSpPr>
        <p:spPr/>
        <p:txBody>
          <a:bodyPr/>
          <a:lstStyle/>
          <a:p>
            <a:r>
              <a:rPr lang="en-US"/>
              <a:t>Closing and Thank You!</a:t>
            </a:r>
          </a:p>
        </p:txBody>
      </p:sp>
      <p:sp>
        <p:nvSpPr>
          <p:cNvPr id="11" name="Content Placeholder 10">
            <a:extLst>
              <a:ext uri="{FF2B5EF4-FFF2-40B4-BE49-F238E27FC236}">
                <a16:creationId xmlns:a16="http://schemas.microsoft.com/office/drawing/2014/main" id="{CEC0F50E-A8D0-42EB-ABDD-CD8D616DCAC3}"/>
              </a:ext>
            </a:extLst>
          </p:cNvPr>
          <p:cNvSpPr>
            <a:spLocks noGrp="1"/>
          </p:cNvSpPr>
          <p:nvPr>
            <p:ph idx="1"/>
          </p:nvPr>
        </p:nvSpPr>
        <p:spPr>
          <a:xfrm>
            <a:off x="838200" y="1311216"/>
            <a:ext cx="10515600" cy="3096192"/>
          </a:xfrm>
        </p:spPr>
        <p:txBody>
          <a:bodyPr/>
          <a:lstStyle/>
          <a:p>
            <a:pPr marL="138427">
              <a:spcAft>
                <a:spcPts val="0"/>
              </a:spcAft>
              <a:buSzPts val="1965"/>
            </a:pPr>
            <a:r>
              <a:rPr lang="en-US"/>
              <a:t>Contact us with any follow-up questions or requests!</a:t>
            </a:r>
          </a:p>
          <a:p>
            <a:pPr marL="138427">
              <a:spcAft>
                <a:spcPts val="0"/>
              </a:spcAft>
              <a:buSzPts val="1965"/>
            </a:pPr>
            <a:r>
              <a:rPr lang="en-US" sz="1200"/>
              <a:t>	</a:t>
            </a:r>
          </a:p>
          <a:p>
            <a:pPr marL="138427">
              <a:spcAft>
                <a:spcPts val="0"/>
              </a:spcAft>
              <a:buSzPts val="1965"/>
            </a:pPr>
            <a:r>
              <a:rPr lang="en-US"/>
              <a:t>	&lt;Presenter name and contact info&gt;</a:t>
            </a:r>
          </a:p>
          <a:p>
            <a:pPr marL="138427">
              <a:spcAft>
                <a:spcPts val="0"/>
              </a:spcAft>
              <a:buSzPts val="1965"/>
            </a:pPr>
            <a:r>
              <a:rPr lang="en-US"/>
              <a:t>	</a:t>
            </a:r>
          </a:p>
          <a:p>
            <a:pPr marL="138427">
              <a:spcAft>
                <a:spcPts val="0"/>
              </a:spcAft>
              <a:buSzPts val="1965"/>
            </a:pPr>
            <a:r>
              <a:rPr lang="en-US"/>
              <a:t>	&lt;Presenter name and contact info&gt;</a:t>
            </a:r>
          </a:p>
          <a:p>
            <a:pPr marL="138427">
              <a:spcAft>
                <a:spcPts val="0"/>
              </a:spcAft>
              <a:buSzPts val="1965"/>
            </a:pPr>
            <a:endParaRPr lang="en-US"/>
          </a:p>
          <a:p>
            <a:pPr marL="138427">
              <a:spcAft>
                <a:spcPts val="0"/>
              </a:spcAft>
              <a:buSzPts val="1965"/>
            </a:pPr>
            <a:r>
              <a:rPr lang="en-US"/>
              <a:t>	&lt;Presenter name and contact info&gt;</a:t>
            </a:r>
          </a:p>
          <a:p>
            <a:pPr marL="138427">
              <a:spcAft>
                <a:spcPts val="0"/>
              </a:spcAft>
              <a:buSzPts val="1965"/>
            </a:pPr>
            <a:endParaRPr lang="en-US" sz="2400"/>
          </a:p>
          <a:p>
            <a:endParaRPr lang="en-US"/>
          </a:p>
        </p:txBody>
      </p:sp>
    </p:spTree>
    <p:extLst>
      <p:ext uri="{BB962C8B-B14F-4D97-AF65-F5344CB8AC3E}">
        <p14:creationId xmlns:p14="http://schemas.microsoft.com/office/powerpoint/2010/main" val="33496608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11" name="Title 10">
            <a:extLst>
              <a:ext uri="{FF2B5EF4-FFF2-40B4-BE49-F238E27FC236}">
                <a16:creationId xmlns:a16="http://schemas.microsoft.com/office/drawing/2014/main" id="{B7EEC4A0-136F-6299-47D3-B861252DEB4C}"/>
              </a:ext>
            </a:extLst>
          </p:cNvPr>
          <p:cNvSpPr>
            <a:spLocks noGrp="1"/>
          </p:cNvSpPr>
          <p:nvPr>
            <p:ph type="title"/>
          </p:nvPr>
        </p:nvSpPr>
        <p:spPr>
          <a:xfrm>
            <a:off x="838200" y="365126"/>
            <a:ext cx="10515600" cy="608492"/>
          </a:xfrm>
        </p:spPr>
        <p:txBody>
          <a:bodyPr/>
          <a:lstStyle/>
          <a:p>
            <a:r>
              <a:rPr lang="en-US"/>
              <a:t>References, page 1</a:t>
            </a:r>
          </a:p>
        </p:txBody>
      </p:sp>
      <p:sp>
        <p:nvSpPr>
          <p:cNvPr id="7" name="Text Placeholder 6">
            <a:extLst>
              <a:ext uri="{FF2B5EF4-FFF2-40B4-BE49-F238E27FC236}">
                <a16:creationId xmlns:a16="http://schemas.microsoft.com/office/drawing/2014/main" id="{46F72437-AD13-B653-05B7-14C2900A9628}"/>
              </a:ext>
            </a:extLst>
          </p:cNvPr>
          <p:cNvSpPr>
            <a:spLocks noGrp="1"/>
          </p:cNvSpPr>
          <p:nvPr>
            <p:ph type="body" sz="quarter" idx="10"/>
          </p:nvPr>
        </p:nvSpPr>
        <p:spPr>
          <a:xfrm>
            <a:off x="838200" y="1084263"/>
            <a:ext cx="10515600" cy="5146675"/>
          </a:xfrm>
        </p:spPr>
        <p:txBody>
          <a:bodyPr spcFirstLastPara="1" vert="horz" wrap="square" lIns="121900" tIns="121900" rIns="121900" bIns="121900" rtlCol="0" anchor="t" anchorCtr="0">
            <a:noAutofit/>
          </a:bodyPr>
          <a:lstStyle/>
          <a:p>
            <a:pPr marL="228600" indent="-841248">
              <a:spcAft>
                <a:spcPts val="800"/>
              </a:spcAft>
            </a:pPr>
            <a:r>
              <a:rPr lang="en-US">
                <a:latin typeface="Calibri"/>
                <a:ea typeface="+mn-lt"/>
                <a:cs typeface="+mn-lt"/>
                <a:sym typeface="Calibri"/>
              </a:rPr>
              <a:t>Anderson, J. A., &amp; Roddy, L. (2020). Enhancing family-school partnerships through multi-tiered systems of support: Considerations for school psychologists. </a:t>
            </a:r>
            <a:r>
              <a:rPr lang="en-US" i="1">
                <a:latin typeface="Calibri"/>
                <a:ea typeface="+mn-lt"/>
                <a:cs typeface="+mn-lt"/>
                <a:sym typeface="Calibri"/>
              </a:rPr>
              <a:t>School Psychology, 35</a:t>
            </a:r>
            <a:r>
              <a:rPr lang="en-US">
                <a:latin typeface="Calibri"/>
                <a:ea typeface="+mn-lt"/>
                <a:cs typeface="+mn-lt"/>
                <a:sym typeface="Calibri"/>
              </a:rPr>
              <a:t>(3), 193–201.</a:t>
            </a:r>
          </a:p>
          <a:p>
            <a:pPr marL="228600" indent="-841248">
              <a:spcAft>
                <a:spcPts val="800"/>
              </a:spcAft>
            </a:pPr>
            <a:r>
              <a:rPr lang="en-US">
                <a:latin typeface="Calibri"/>
                <a:ea typeface="+mn-lt"/>
                <a:cs typeface="+mn-lt"/>
                <a:sym typeface="Calibri"/>
              </a:rPr>
              <a:t>Arizona Department of Education. (n.d.). </a:t>
            </a:r>
            <a:r>
              <a:rPr lang="en-US" i="1">
                <a:latin typeface="Calibri"/>
                <a:ea typeface="+mn-lt"/>
                <a:cs typeface="+mn-lt"/>
                <a:sym typeface="Calibri"/>
              </a:rPr>
              <a:t>MTSS glossary of terms.</a:t>
            </a:r>
            <a:r>
              <a:rPr lang="en-US">
                <a:latin typeface="Calibri"/>
                <a:ea typeface="+mn-lt"/>
                <a:cs typeface="+mn-lt"/>
                <a:sym typeface="Calibri"/>
              </a:rPr>
              <a:t> </a:t>
            </a:r>
            <a:r>
              <a:rPr lang="en-US">
                <a:solidFill>
                  <a:srgbClr val="1155CC"/>
                </a:solidFill>
                <a:latin typeface="Calibri"/>
                <a:ea typeface="+mn-lt"/>
                <a:cs typeface="+mn-lt"/>
                <a:sym typeface="Calibri"/>
                <a:hlinkClick r:id="rId3"/>
              </a:rPr>
              <a:t>https://www.azed.gov/sites/default/files/2015/12/MTSS%20Glossary%20of%20Terms%20Final%2012_7.pdf?id=56782c09aadebe1788b310dd</a:t>
            </a:r>
            <a:r>
              <a:rPr lang="en-US">
                <a:latin typeface="Calibri"/>
                <a:ea typeface="+mn-lt"/>
                <a:cs typeface="+mn-lt"/>
                <a:sym typeface="Calibri"/>
              </a:rPr>
              <a:t> </a:t>
            </a:r>
          </a:p>
          <a:p>
            <a:pPr marL="228600" indent="-841248">
              <a:spcAft>
                <a:spcPts val="800"/>
              </a:spcAft>
            </a:pPr>
            <a:r>
              <a:rPr lang="en-US">
                <a:latin typeface="Calibri"/>
                <a:ea typeface="+mn-lt"/>
                <a:cs typeface="+mn-lt"/>
                <a:sym typeface="Calibri"/>
              </a:rPr>
              <a:t>Bailey, T., Colpo, A., &amp; Foley, A. (2020). </a:t>
            </a:r>
            <a:r>
              <a:rPr lang="en-US" i="1">
                <a:latin typeface="Calibri"/>
                <a:ea typeface="+mn-lt"/>
                <a:cs typeface="+mn-lt"/>
                <a:sym typeface="Calibri"/>
              </a:rPr>
              <a:t>Assessment practices within a multi-tiered system of supports.</a:t>
            </a:r>
            <a:r>
              <a:rPr lang="en-US">
                <a:latin typeface="Calibri"/>
                <a:ea typeface="+mn-lt"/>
                <a:cs typeface="+mn-lt"/>
                <a:sym typeface="Calibri"/>
              </a:rPr>
              <a:t> National Center on Intensive Intervention; American Institutes for Research. </a:t>
            </a:r>
            <a:r>
              <a:rPr lang="en-US">
                <a:solidFill>
                  <a:srgbClr val="1155CC"/>
                </a:solidFill>
                <a:latin typeface="Calibri"/>
                <a:ea typeface="+mn-lt"/>
                <a:cs typeface="+mn-lt"/>
                <a:sym typeface="Calibri"/>
                <a:hlinkClick r:id="rId4"/>
              </a:rPr>
              <a:t>https://ceedar.education.ufl.edu/wp-content/uploads/2020/12/Assessment-Practices-Within-a-Multi-Tiered-System-of-Supports-2.pdf</a:t>
            </a:r>
            <a:r>
              <a:rPr lang="en-US">
                <a:latin typeface="Calibri"/>
                <a:ea typeface="+mn-lt"/>
                <a:cs typeface="+mn-lt"/>
                <a:sym typeface="Calibri"/>
              </a:rPr>
              <a:t> </a:t>
            </a:r>
          </a:p>
          <a:p>
            <a:pPr marL="228600" indent="-841248">
              <a:spcAft>
                <a:spcPts val="800"/>
              </a:spcAft>
            </a:pPr>
            <a:r>
              <a:rPr lang="en-US">
                <a:latin typeface="Calibri"/>
                <a:ea typeface="+mn-lt"/>
                <a:cs typeface="+mn-lt"/>
                <a:sym typeface="Calibri"/>
              </a:rPr>
              <a:t>Baker, S. K., </a:t>
            </a:r>
            <a:r>
              <a:rPr lang="en-US" err="1">
                <a:latin typeface="Calibri"/>
                <a:ea typeface="+mn-lt"/>
                <a:cs typeface="+mn-lt"/>
                <a:sym typeface="Calibri"/>
              </a:rPr>
              <a:t>Fien</a:t>
            </a:r>
            <a:r>
              <a:rPr lang="en-US">
                <a:latin typeface="Calibri"/>
                <a:ea typeface="+mn-lt"/>
                <a:cs typeface="+mn-lt"/>
                <a:sym typeface="Calibri"/>
              </a:rPr>
              <a:t>, H., &amp; Baker, D. L. (2020). Considering the potential impact of multi-tiered systems of support on social justice: Critical questions for research and practice. </a:t>
            </a:r>
            <a:r>
              <a:rPr lang="en-US" i="1">
                <a:latin typeface="Calibri"/>
                <a:ea typeface="+mn-lt"/>
                <a:cs typeface="+mn-lt"/>
                <a:sym typeface="Calibri"/>
              </a:rPr>
              <a:t>Journal of Educational and Psychological Consultation, 30</a:t>
            </a:r>
            <a:r>
              <a:rPr lang="en-US">
                <a:latin typeface="Calibri"/>
                <a:ea typeface="+mn-lt"/>
                <a:cs typeface="+mn-lt"/>
                <a:sym typeface="Calibri"/>
              </a:rPr>
              <a:t>(1), 63–79.</a:t>
            </a:r>
          </a:p>
          <a:p>
            <a:pPr marL="228600" indent="-841248">
              <a:spcAft>
                <a:spcPts val="800"/>
              </a:spcAft>
            </a:pPr>
            <a:r>
              <a:rPr lang="en-US">
                <a:latin typeface="Calibri"/>
                <a:ea typeface="+mn-lt"/>
                <a:cs typeface="+mn-lt"/>
                <a:sym typeface="Calibri"/>
              </a:rPr>
              <a:t>Branching Minds. (n.d.). </a:t>
            </a:r>
            <a:r>
              <a:rPr lang="en-US" i="1">
                <a:latin typeface="Calibri"/>
                <a:ea typeface="+mn-lt"/>
                <a:cs typeface="+mn-lt"/>
                <a:sym typeface="Calibri"/>
              </a:rPr>
              <a:t>MTSS glossary of key terms.</a:t>
            </a:r>
            <a:r>
              <a:rPr lang="en-US">
                <a:latin typeface="Calibri"/>
                <a:ea typeface="+mn-lt"/>
                <a:cs typeface="+mn-lt"/>
                <a:sym typeface="Calibri"/>
              </a:rPr>
              <a:t> </a:t>
            </a:r>
            <a:r>
              <a:rPr lang="en-US">
                <a:solidFill>
                  <a:srgbClr val="1155CC"/>
                </a:solidFill>
                <a:latin typeface="Calibri"/>
                <a:ea typeface="+mn-lt"/>
                <a:cs typeface="+mn-lt"/>
                <a:sym typeface="Calibri"/>
                <a:hlinkClick r:id="rId5"/>
              </a:rPr>
              <a:t>https://branchingminds.com/mtss-key-terms</a:t>
            </a:r>
            <a:r>
              <a:rPr lang="en-US">
                <a:latin typeface="Calibri"/>
                <a:ea typeface="+mn-lt"/>
                <a:cs typeface="+mn-lt"/>
                <a:sym typeface="Calibri"/>
              </a:rPr>
              <a:t> </a:t>
            </a:r>
          </a:p>
          <a:p>
            <a:pPr marL="228600" indent="-841248">
              <a:spcAft>
                <a:spcPts val="800"/>
              </a:spcAft>
            </a:pPr>
            <a:r>
              <a:rPr lang="en-US">
                <a:latin typeface="Calibri"/>
                <a:ea typeface="+mn-lt"/>
                <a:cs typeface="+mn-lt"/>
                <a:sym typeface="Calibri"/>
              </a:rPr>
              <a:t>Branching Minds. (n.d.). </a:t>
            </a:r>
            <a:r>
              <a:rPr lang="en-US" i="1">
                <a:latin typeface="Calibri"/>
                <a:ea typeface="+mn-lt"/>
                <a:cs typeface="+mn-lt"/>
                <a:sym typeface="Calibri"/>
              </a:rPr>
              <a:t>What is MTSS? Multi-tiered system of supports</a:t>
            </a:r>
            <a:r>
              <a:rPr lang="en-US">
                <a:latin typeface="Calibri"/>
                <a:ea typeface="+mn-lt"/>
                <a:cs typeface="+mn-lt"/>
                <a:sym typeface="Calibri"/>
              </a:rPr>
              <a:t>. </a:t>
            </a:r>
            <a:r>
              <a:rPr lang="en-US">
                <a:solidFill>
                  <a:srgbClr val="1155CC"/>
                </a:solidFill>
                <a:latin typeface="Calibri"/>
                <a:ea typeface="+mn-lt"/>
                <a:cs typeface="+mn-lt"/>
                <a:sym typeface="Calibri"/>
                <a:hlinkClick r:id="rId6"/>
              </a:rPr>
              <a:t>https://branchingminds.com/mtss-guide</a:t>
            </a:r>
            <a:r>
              <a:rPr lang="en-US">
                <a:latin typeface="Calibri"/>
                <a:ea typeface="+mn-lt"/>
                <a:cs typeface="+mn-lt"/>
                <a:sym typeface="Calibri"/>
              </a:rPr>
              <a:t> </a:t>
            </a:r>
          </a:p>
          <a:p>
            <a:pPr marL="228600" indent="-841248">
              <a:spcAft>
                <a:spcPts val="800"/>
              </a:spcAft>
            </a:pPr>
            <a:r>
              <a:rPr lang="en-US">
                <a:latin typeface="Calibri"/>
                <a:ea typeface="+mn-lt"/>
                <a:cs typeface="+mn-lt"/>
                <a:sym typeface="Calibri"/>
              </a:rPr>
              <a:t>Buffum, A. G., Mattos, M. W., &amp; Malone, J. (2018). </a:t>
            </a:r>
            <a:r>
              <a:rPr lang="en-US" i="1">
                <a:latin typeface="Calibri"/>
                <a:ea typeface="+mn-lt"/>
                <a:cs typeface="+mn-lt"/>
                <a:sym typeface="Calibri"/>
              </a:rPr>
              <a:t>Taking action: A handbook for RTI at work.</a:t>
            </a:r>
            <a:r>
              <a:rPr lang="en-US">
                <a:latin typeface="Calibri"/>
                <a:ea typeface="+mn-lt"/>
                <a:cs typeface="+mn-lt"/>
                <a:sym typeface="Calibri"/>
              </a:rPr>
              <a:t> Solution Tree Press.</a:t>
            </a:r>
            <a:endParaRPr lang="en-US">
              <a:latin typeface="Calibri"/>
              <a:sym typeface="Calibri"/>
            </a:endParaRPr>
          </a:p>
          <a:p>
            <a:pPr marL="228600" indent="-841248">
              <a:spcAft>
                <a:spcPts val="800"/>
              </a:spcAft>
            </a:pPr>
            <a:r>
              <a:rPr lang="en-US">
                <a:latin typeface="Calibri"/>
                <a:ea typeface="+mn-lt"/>
                <a:cs typeface="+mn-lt"/>
                <a:sym typeface="Calibri"/>
              </a:rPr>
              <a:t>Burns, M. K., &amp; Gibbons, K. (2019). Implementing multi-tiered systems of support: Strategies for developing academic competence and social skills. </a:t>
            </a:r>
            <a:r>
              <a:rPr lang="en-US" i="1">
                <a:latin typeface="Calibri"/>
                <a:ea typeface="+mn-lt"/>
                <a:cs typeface="+mn-lt"/>
                <a:sym typeface="Calibri"/>
              </a:rPr>
              <a:t>School Psychology International, 40</a:t>
            </a:r>
            <a:r>
              <a:rPr lang="en-US">
                <a:latin typeface="Calibri"/>
                <a:ea typeface="+mn-lt"/>
                <a:cs typeface="+mn-lt"/>
                <a:sym typeface="Calibri"/>
              </a:rPr>
              <a:t>(1), 20–36.</a:t>
            </a:r>
          </a:p>
          <a:p>
            <a:pPr marL="228600" indent="-841248">
              <a:spcAft>
                <a:spcPts val="800"/>
              </a:spcAft>
            </a:pPr>
            <a:br>
              <a:rPr lang="en-US">
                <a:sym typeface="Calibri"/>
              </a:rPr>
            </a:br>
            <a:endParaRPr lang="en-US">
              <a:ea typeface="Calibri"/>
              <a:cs typeface="Calibri"/>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572">
          <a:extLst>
            <a:ext uri="{FF2B5EF4-FFF2-40B4-BE49-F238E27FC236}">
              <a16:creationId xmlns:a16="http://schemas.microsoft.com/office/drawing/2014/main" id="{F738CDA9-48FA-195F-DEB0-72497BE7AA71}"/>
            </a:ext>
          </a:extLst>
        </p:cNvPr>
        <p:cNvGrpSpPr/>
        <p:nvPr/>
      </p:nvGrpSpPr>
      <p:grpSpPr>
        <a:xfrm>
          <a:off x="0" y="0"/>
          <a:ext cx="0" cy="0"/>
          <a:chOff x="0" y="0"/>
          <a:chExt cx="0" cy="0"/>
        </a:xfrm>
      </p:grpSpPr>
      <p:sp>
        <p:nvSpPr>
          <p:cNvPr id="573" name="Google Shape;573;p83">
            <a:extLst>
              <a:ext uri="{FF2B5EF4-FFF2-40B4-BE49-F238E27FC236}">
                <a16:creationId xmlns:a16="http://schemas.microsoft.com/office/drawing/2014/main" id="{0CAE30E3-9DB3-9FDE-AF35-B43C538B26D2}"/>
              </a:ext>
            </a:extLst>
          </p:cNvPr>
          <p:cNvSpPr txBox="1">
            <a:spLocks noGrp="1"/>
          </p:cNvSpPr>
          <p:nvPr>
            <p:ph type="title" idx="4294967295"/>
          </p:nvPr>
        </p:nvSpPr>
        <p:spPr>
          <a:xfrm>
            <a:off x="841248" y="365125"/>
            <a:ext cx="10515600" cy="608013"/>
          </a:xfrm>
        </p:spPr>
        <p:txBody>
          <a:bodyPr spcFirstLastPara="1" vert="horz" wrap="square" lIns="121900" tIns="121900" rIns="121900" bIns="121900" rtlCol="0" anchor="t" anchorCtr="0">
            <a:normAutofit fontScale="90000"/>
          </a:bodyPr>
          <a:lstStyle/>
          <a:p>
            <a:pPr algn="ctr"/>
            <a:r>
              <a:rPr lang="en-US" sz="2800">
                <a:latin typeface="Aptos"/>
              </a:rPr>
              <a:t>References, page 2</a:t>
            </a:r>
          </a:p>
        </p:txBody>
      </p:sp>
      <p:sp>
        <p:nvSpPr>
          <p:cNvPr id="574" name="Google Shape;574;p83">
            <a:extLst>
              <a:ext uri="{FF2B5EF4-FFF2-40B4-BE49-F238E27FC236}">
                <a16:creationId xmlns:a16="http://schemas.microsoft.com/office/drawing/2014/main" id="{A117E129-086A-8225-F263-05DADC966DD0}"/>
              </a:ext>
            </a:extLst>
          </p:cNvPr>
          <p:cNvSpPr txBox="1">
            <a:spLocks noGrp="1"/>
          </p:cNvSpPr>
          <p:nvPr>
            <p:ph type="body" sz="quarter" idx="4294967295"/>
          </p:nvPr>
        </p:nvSpPr>
        <p:spPr>
          <a:xfrm>
            <a:off x="841248" y="1084263"/>
            <a:ext cx="10515600" cy="5146675"/>
          </a:xfrm>
        </p:spPr>
        <p:txBody>
          <a:bodyPr spcFirstLastPara="1" vert="horz" wrap="square" lIns="121900" tIns="121900" rIns="121900" bIns="121900" rtlCol="0" anchor="t" anchorCtr="0">
            <a:noAutofit/>
          </a:bodyPr>
          <a:lstStyle/>
          <a:p>
            <a:pPr marL="228600" indent="-841248">
              <a:spcAft>
                <a:spcPts val="800"/>
              </a:spcAft>
              <a:buNone/>
            </a:pPr>
            <a:r>
              <a:rPr lang="en-US" sz="1600">
                <a:latin typeface="Calibri"/>
                <a:ea typeface="Calibri"/>
                <a:cs typeface="Calibri"/>
              </a:rPr>
              <a:t>Center on Multi-Tiered System of Supports. (n.d.). </a:t>
            </a:r>
            <a:r>
              <a:rPr lang="en-US" sz="1600" i="1">
                <a:latin typeface="Calibri"/>
                <a:ea typeface="Calibri"/>
                <a:cs typeface="Calibri"/>
              </a:rPr>
              <a:t>Screening. </a:t>
            </a:r>
            <a:r>
              <a:rPr lang="en-US" sz="1600">
                <a:latin typeface="Calibri"/>
                <a:ea typeface="Calibri"/>
                <a:cs typeface="Calibri"/>
              </a:rPr>
              <a:t>American Institutes for Research. https://mtss4success.org/essential-components/screening</a:t>
            </a:r>
          </a:p>
          <a:p>
            <a:pPr marL="228600" indent="-841248">
              <a:spcAft>
                <a:spcPts val="800"/>
              </a:spcAft>
              <a:buNone/>
            </a:pPr>
            <a:r>
              <a:rPr lang="en-US" sz="1600">
                <a:latin typeface="Calibri"/>
                <a:ea typeface="Calibri"/>
                <a:cs typeface="Calibri"/>
              </a:rPr>
              <a:t>Center on Multi-Tiered System of Supports. (n.d.). Welcome to the MTSS center. American Institutes for Research. Retrieved September 3, 2025, from https://mtss4success.org </a:t>
            </a:r>
          </a:p>
          <a:p>
            <a:pPr marL="228600" indent="-841248">
              <a:spcAft>
                <a:spcPts val="800"/>
              </a:spcAft>
              <a:buNone/>
            </a:pPr>
            <a:r>
              <a:rPr lang="en-US" sz="1600">
                <a:latin typeface="Calibri"/>
                <a:ea typeface="Calibri"/>
                <a:cs typeface="Calibri"/>
              </a:rPr>
              <a:t>Center on Positive Behavioral Interventions and Supports. (n.d.). </a:t>
            </a:r>
            <a:r>
              <a:rPr lang="en-US" sz="1600" i="1">
                <a:latin typeface="Calibri"/>
                <a:ea typeface="Calibri"/>
                <a:cs typeface="Calibri"/>
              </a:rPr>
              <a:t>Systematic screening tools: Universal behavior screeners. </a:t>
            </a:r>
            <a:r>
              <a:rPr lang="en-US" sz="1600">
                <a:latin typeface="Calibri"/>
                <a:ea typeface="Calibri"/>
                <a:cs typeface="Calibri"/>
              </a:rPr>
              <a:t>U.S. Department of Education. https://global-uploads.webflow.com/5d3725188825e071f1670246/5d8393cfa70460bf54f37f21_Screener%20Tools%20Table.pdf </a:t>
            </a:r>
          </a:p>
          <a:p>
            <a:pPr marL="228600" indent="-841248">
              <a:spcAft>
                <a:spcPts val="800"/>
              </a:spcAft>
              <a:buNone/>
            </a:pPr>
            <a:r>
              <a:rPr lang="en-US" sz="1600">
                <a:latin typeface="Calibri"/>
                <a:ea typeface="Calibri"/>
                <a:cs typeface="Calibri"/>
              </a:rPr>
              <a:t>Cook, C. R., &amp; Mayer, G. R. (2016). Using a multi-tiered system of support to prevent and reduce problem behaviors: A guide for teachers. </a:t>
            </a:r>
            <a:r>
              <a:rPr lang="en-US" sz="1600" i="1">
                <a:latin typeface="Calibri"/>
                <a:ea typeface="Calibri"/>
                <a:cs typeface="Calibri"/>
              </a:rPr>
              <a:t>Intervention in School and Clinic, 51</a:t>
            </a:r>
            <a:r>
              <a:rPr lang="en-US" sz="1600">
                <a:latin typeface="Calibri"/>
                <a:ea typeface="Calibri"/>
                <a:cs typeface="Calibri"/>
              </a:rPr>
              <a:t>(3), 151–156.</a:t>
            </a:r>
          </a:p>
          <a:p>
            <a:pPr marL="228600" indent="-841248">
              <a:spcAft>
                <a:spcPts val="800"/>
              </a:spcAft>
              <a:buNone/>
            </a:pPr>
            <a:r>
              <a:rPr lang="en-US" sz="1600">
                <a:latin typeface="Calibri"/>
                <a:ea typeface="Calibri"/>
                <a:cs typeface="Calibri"/>
              </a:rPr>
              <a:t>Fletcher, J. M., &amp; Vaughn, S. (2009). Response to intervention: Preventing and remediating academic difficulties. </a:t>
            </a:r>
            <a:r>
              <a:rPr lang="en-US" sz="1600" i="1">
                <a:latin typeface="Calibri"/>
                <a:ea typeface="Calibri"/>
                <a:cs typeface="Calibri"/>
              </a:rPr>
              <a:t>Child Development Perspectives</a:t>
            </a:r>
            <a:r>
              <a:rPr lang="en-US" sz="1600">
                <a:latin typeface="Calibri"/>
                <a:ea typeface="Calibri"/>
                <a:cs typeface="Calibri"/>
              </a:rPr>
              <a:t>, </a:t>
            </a:r>
            <a:r>
              <a:rPr lang="en-US" sz="1600" i="1">
                <a:latin typeface="Calibri"/>
                <a:ea typeface="Calibri"/>
                <a:cs typeface="Calibri"/>
              </a:rPr>
              <a:t>3</a:t>
            </a:r>
            <a:r>
              <a:rPr lang="en-US" sz="1600">
                <a:latin typeface="Calibri"/>
                <a:ea typeface="Calibri"/>
                <a:cs typeface="Calibri"/>
              </a:rPr>
              <a:t>(1), 30-37.  https://doi.org/10.1111/j.1750-8606.2008.00072.x  </a:t>
            </a:r>
          </a:p>
          <a:p>
            <a:pPr marL="228600" indent="-841248">
              <a:spcAft>
                <a:spcPts val="800"/>
              </a:spcAft>
              <a:buNone/>
            </a:pPr>
            <a:r>
              <a:rPr lang="en-US" sz="1600">
                <a:latin typeface="Calibri"/>
                <a:ea typeface="Calibri"/>
                <a:cs typeface="Calibri"/>
              </a:rPr>
              <a:t>Florida Center for Reading Research. (n.d.). </a:t>
            </a:r>
            <a:r>
              <a:rPr lang="en-US" sz="1600" i="1">
                <a:latin typeface="Calibri"/>
                <a:ea typeface="Calibri"/>
                <a:cs typeface="Calibri"/>
              </a:rPr>
              <a:t>Homepage. </a:t>
            </a:r>
            <a:r>
              <a:rPr lang="en-US" sz="1600">
                <a:latin typeface="Calibri"/>
                <a:ea typeface="Calibri"/>
                <a:cs typeface="Calibri"/>
              </a:rPr>
              <a:t>Florida State University. Retrieved September 3, 2025, from https://fcrr.org </a:t>
            </a:r>
          </a:p>
          <a:p>
            <a:pPr marL="228600" indent="-841248">
              <a:spcAft>
                <a:spcPts val="800"/>
              </a:spcAft>
              <a:buNone/>
            </a:pPr>
            <a:r>
              <a:rPr lang="en-US" sz="1600">
                <a:latin typeface="Calibri"/>
                <a:ea typeface="Calibri"/>
                <a:cs typeface="Calibri"/>
              </a:rPr>
              <a:t>Freeman, E. W., &amp; Sugai, G. (2020). Multi-tiered systems of support: Current status and future directions. </a:t>
            </a:r>
            <a:r>
              <a:rPr lang="en-US" sz="1600" i="1">
                <a:latin typeface="Calibri"/>
                <a:ea typeface="Calibri"/>
                <a:cs typeface="Calibri"/>
              </a:rPr>
              <a:t>Journal of Positive Behavior Interventions, 22</a:t>
            </a:r>
            <a:r>
              <a:rPr lang="en-US" sz="1600">
                <a:latin typeface="Calibri"/>
                <a:ea typeface="Calibri"/>
                <a:cs typeface="Calibri"/>
              </a:rPr>
              <a:t>(1), 3–17.</a:t>
            </a:r>
          </a:p>
          <a:p>
            <a:pPr marL="228600" indent="-841248">
              <a:spcAft>
                <a:spcPts val="800"/>
              </a:spcAft>
              <a:buNone/>
            </a:pPr>
            <a:r>
              <a:rPr lang="en-US" sz="1600">
                <a:latin typeface="Calibri"/>
                <a:ea typeface="Calibri"/>
                <a:cs typeface="Calibri"/>
              </a:rPr>
              <a:t>Freeman, J., Simonsen, B., Briere, D. E., &amp; MacSuga-Gage, A. S. (2017). Do learning outcomes improve when teachers improve their classroom management? </a:t>
            </a:r>
            <a:r>
              <a:rPr lang="en-US" sz="1600" i="1">
                <a:latin typeface="Calibri"/>
                <a:ea typeface="Calibri"/>
                <a:cs typeface="Calibri"/>
              </a:rPr>
              <a:t>Review of Educational Research, 87</a:t>
            </a:r>
            <a:r>
              <a:rPr lang="en-US" sz="1600">
                <a:latin typeface="Calibri"/>
                <a:ea typeface="Calibri"/>
                <a:cs typeface="Calibri"/>
              </a:rPr>
              <a:t>(1), 79–112.</a:t>
            </a:r>
            <a:br>
              <a:rPr lang="en-US" sz="1600">
                <a:latin typeface="Calibri"/>
                <a:ea typeface="Calibri"/>
                <a:cs typeface="Calibri"/>
              </a:rPr>
            </a:br>
            <a:endParaRPr lang="en-US" sz="1600">
              <a:latin typeface="Calibri"/>
              <a:ea typeface="Calibri"/>
              <a:cs typeface="Calibri"/>
            </a:endParaRPr>
          </a:p>
        </p:txBody>
      </p:sp>
    </p:spTree>
    <p:extLst>
      <p:ext uri="{BB962C8B-B14F-4D97-AF65-F5344CB8AC3E}">
        <p14:creationId xmlns:p14="http://schemas.microsoft.com/office/powerpoint/2010/main" val="1671128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572">
          <a:extLst>
            <a:ext uri="{FF2B5EF4-FFF2-40B4-BE49-F238E27FC236}">
              <a16:creationId xmlns:a16="http://schemas.microsoft.com/office/drawing/2014/main" id="{AA014D2D-DAF9-49D9-E072-1D3CE425FD42}"/>
            </a:ext>
          </a:extLst>
        </p:cNvPr>
        <p:cNvGrpSpPr/>
        <p:nvPr/>
      </p:nvGrpSpPr>
      <p:grpSpPr>
        <a:xfrm>
          <a:off x="0" y="0"/>
          <a:ext cx="0" cy="0"/>
          <a:chOff x="0" y="0"/>
          <a:chExt cx="0" cy="0"/>
        </a:xfrm>
      </p:grpSpPr>
      <p:sp>
        <p:nvSpPr>
          <p:cNvPr id="573" name="Google Shape;573;p83">
            <a:extLst>
              <a:ext uri="{FF2B5EF4-FFF2-40B4-BE49-F238E27FC236}">
                <a16:creationId xmlns:a16="http://schemas.microsoft.com/office/drawing/2014/main" id="{289B86E8-D403-CC59-E77F-6A7678FB453C}"/>
              </a:ext>
            </a:extLst>
          </p:cNvPr>
          <p:cNvSpPr txBox="1">
            <a:spLocks noGrp="1"/>
          </p:cNvSpPr>
          <p:nvPr>
            <p:ph type="title" idx="4294967295"/>
          </p:nvPr>
        </p:nvSpPr>
        <p:spPr>
          <a:xfrm>
            <a:off x="841248" y="365125"/>
            <a:ext cx="10515600" cy="608013"/>
          </a:xfrm>
        </p:spPr>
        <p:txBody>
          <a:bodyPr spcFirstLastPara="1" vert="horz" wrap="square" lIns="121900" tIns="121900" rIns="121900" bIns="121900" rtlCol="0" anchor="t" anchorCtr="0">
            <a:normAutofit fontScale="90000"/>
          </a:bodyPr>
          <a:lstStyle/>
          <a:p>
            <a:pPr algn="ctr"/>
            <a:r>
              <a:rPr lang="en-US" sz="2800">
                <a:latin typeface="Aptos"/>
              </a:rPr>
              <a:t>References, page 3</a:t>
            </a:r>
          </a:p>
        </p:txBody>
      </p:sp>
      <p:sp>
        <p:nvSpPr>
          <p:cNvPr id="574" name="Google Shape;574;p83">
            <a:extLst>
              <a:ext uri="{FF2B5EF4-FFF2-40B4-BE49-F238E27FC236}">
                <a16:creationId xmlns:a16="http://schemas.microsoft.com/office/drawing/2014/main" id="{E35D7FBF-2D22-E148-28D6-6278A4ABDEAE}"/>
              </a:ext>
            </a:extLst>
          </p:cNvPr>
          <p:cNvSpPr txBox="1">
            <a:spLocks noGrp="1"/>
          </p:cNvSpPr>
          <p:nvPr>
            <p:ph type="body" sz="quarter" idx="4294967295"/>
          </p:nvPr>
        </p:nvSpPr>
        <p:spPr>
          <a:xfrm>
            <a:off x="841248" y="1084263"/>
            <a:ext cx="10515600" cy="5146675"/>
          </a:xfrm>
        </p:spPr>
        <p:txBody>
          <a:bodyPr spcFirstLastPara="1" vert="horz" wrap="square" lIns="121900" tIns="121900" rIns="121900" bIns="121900" rtlCol="0" anchor="t" anchorCtr="0">
            <a:noAutofit/>
          </a:bodyPr>
          <a:lstStyle/>
          <a:p>
            <a:pPr marL="228600" indent="-841248">
              <a:spcAft>
                <a:spcPts val="800"/>
              </a:spcAft>
              <a:buNone/>
            </a:pPr>
            <a:r>
              <a:rPr lang="en-US" sz="1600">
                <a:latin typeface="Calibri"/>
                <a:ea typeface="Calibri"/>
                <a:cs typeface="Calibri"/>
              </a:rPr>
              <a:t>Fuchs, D., &amp; Fuchs, L. S. (2006). Introduction to response to intervention: What, why, and how valid is it? </a:t>
            </a:r>
            <a:r>
              <a:rPr lang="en-US" sz="1600" i="1">
                <a:latin typeface="Calibri"/>
                <a:ea typeface="Calibri"/>
                <a:cs typeface="Calibri"/>
              </a:rPr>
              <a:t>Reading Research Quarterly, 41</a:t>
            </a:r>
            <a:r>
              <a:rPr lang="en-US" sz="1600">
                <a:latin typeface="Calibri"/>
                <a:ea typeface="Calibri"/>
                <a:cs typeface="Calibri"/>
              </a:rPr>
              <a:t>(1), 93–99. https://doi.org/10.1598/RRQ.41.1.4 </a:t>
            </a:r>
          </a:p>
          <a:p>
            <a:pPr marL="228600" indent="-841248">
              <a:spcAft>
                <a:spcPts val="800"/>
              </a:spcAft>
              <a:buNone/>
            </a:pPr>
            <a:r>
              <a:rPr lang="en-US" sz="1600">
                <a:latin typeface="Calibri"/>
                <a:ea typeface="Calibri"/>
                <a:cs typeface="Calibri"/>
              </a:rPr>
              <a:t>Glover, T. A., &amp; Albers, C. A. (2007). Considerations for evaluating universal screening assessments. </a:t>
            </a:r>
            <a:r>
              <a:rPr lang="en-US" sz="1600" i="1">
                <a:latin typeface="Calibri"/>
                <a:ea typeface="Calibri"/>
                <a:cs typeface="Calibri"/>
              </a:rPr>
              <a:t>Journal of School Psychology, 45</a:t>
            </a:r>
            <a:r>
              <a:rPr lang="en-US" sz="1600">
                <a:latin typeface="Calibri"/>
                <a:ea typeface="Calibri"/>
                <a:cs typeface="Calibri"/>
              </a:rPr>
              <a:t>(2), 117–135. https://doi.org/10.1016/j.jsp.2006.05.005 </a:t>
            </a:r>
          </a:p>
          <a:p>
            <a:pPr marL="228600" indent="-841248">
              <a:spcAft>
                <a:spcPts val="800"/>
              </a:spcAft>
              <a:buNone/>
            </a:pPr>
            <a:r>
              <a:rPr lang="en-US" sz="1600">
                <a:latin typeface="Calibri"/>
                <a:ea typeface="Calibri"/>
                <a:cs typeface="Calibri"/>
              </a:rPr>
              <a:t>Hattie, J. (2009). </a:t>
            </a:r>
            <a:r>
              <a:rPr lang="en-US" sz="1600" i="1">
                <a:latin typeface="Calibri"/>
                <a:ea typeface="Calibri"/>
                <a:cs typeface="Calibri"/>
              </a:rPr>
              <a:t>Visible learning: A synthesis of over 800 meta-analyses relating to achievement</a:t>
            </a:r>
            <a:r>
              <a:rPr lang="en-US" sz="1600">
                <a:latin typeface="Calibri"/>
                <a:ea typeface="Calibri"/>
                <a:cs typeface="Calibri"/>
              </a:rPr>
              <a:t>. Routledge.</a:t>
            </a:r>
          </a:p>
          <a:p>
            <a:pPr marL="228600" indent="-841248">
              <a:spcAft>
                <a:spcPts val="800"/>
              </a:spcAft>
              <a:buNone/>
            </a:pPr>
            <a:r>
              <a:rPr lang="en-US" sz="1600">
                <a:latin typeface="Calibri"/>
                <a:ea typeface="Calibri"/>
                <a:cs typeface="Calibri"/>
              </a:rPr>
              <a:t>Hattie, J. (2023). </a:t>
            </a:r>
            <a:r>
              <a:rPr lang="en-US" sz="1600" i="1">
                <a:latin typeface="Calibri"/>
                <a:ea typeface="Calibri"/>
                <a:cs typeface="Calibri"/>
              </a:rPr>
              <a:t>Visible learning: The sequel. </a:t>
            </a:r>
            <a:r>
              <a:rPr lang="en-US" sz="1600">
                <a:latin typeface="Calibri"/>
                <a:ea typeface="Calibri"/>
                <a:cs typeface="Calibri"/>
              </a:rPr>
              <a:t>Routledge.</a:t>
            </a:r>
          </a:p>
          <a:p>
            <a:pPr marL="228600" indent="-841248">
              <a:spcAft>
                <a:spcPts val="800"/>
              </a:spcAft>
              <a:buNone/>
            </a:pPr>
            <a:r>
              <a:rPr lang="en-US" sz="1600">
                <a:latin typeface="Calibri"/>
                <a:ea typeface="Calibri"/>
                <a:cs typeface="Calibri"/>
              </a:rPr>
              <a:t>IRIS Center. (n.d.). </a:t>
            </a:r>
            <a:r>
              <a:rPr lang="en-US" sz="1600" i="1">
                <a:latin typeface="Calibri"/>
                <a:ea typeface="Calibri"/>
                <a:cs typeface="Calibri"/>
              </a:rPr>
              <a:t>The tier 1 decision making process. </a:t>
            </a:r>
            <a:r>
              <a:rPr lang="en-US" sz="1600">
                <a:latin typeface="Calibri"/>
                <a:ea typeface="Calibri"/>
                <a:cs typeface="Calibri"/>
              </a:rPr>
              <a:t>Vanderbilt University. https://iris.peabody.vanderbilt.edu/module/rti02/cresource/q2/p05/#content </a:t>
            </a:r>
          </a:p>
          <a:p>
            <a:pPr marL="228600" indent="-841248">
              <a:spcAft>
                <a:spcPts val="800"/>
              </a:spcAft>
              <a:buNone/>
            </a:pPr>
            <a:r>
              <a:rPr lang="en-US" sz="1600">
                <a:latin typeface="Calibri"/>
                <a:ea typeface="Calibri"/>
                <a:cs typeface="Calibri"/>
              </a:rPr>
              <a:t>IRIS Center. (n.d.). </a:t>
            </a:r>
            <a:r>
              <a:rPr lang="en-US" sz="1600" i="1">
                <a:latin typeface="Calibri"/>
                <a:ea typeface="Calibri"/>
                <a:cs typeface="Calibri"/>
              </a:rPr>
              <a:t>Universal screening components. </a:t>
            </a:r>
            <a:r>
              <a:rPr lang="en-US" sz="1600">
                <a:latin typeface="Calibri"/>
                <a:ea typeface="Calibri"/>
                <a:cs typeface="Calibri"/>
              </a:rPr>
              <a:t>Vanderbilt University. https://iris.peabody.vanderbilt.edu/module/rti02/cresource/q2/p02/ </a:t>
            </a:r>
          </a:p>
          <a:p>
            <a:pPr marL="228600" indent="-841248">
              <a:spcAft>
                <a:spcPts val="800"/>
              </a:spcAft>
              <a:buNone/>
            </a:pPr>
            <a:r>
              <a:rPr lang="en-US" sz="1600">
                <a:latin typeface="Calibri"/>
                <a:ea typeface="Calibri"/>
                <a:cs typeface="Calibri"/>
              </a:rPr>
              <a:t>IRIS Center. (n.d.). </a:t>
            </a:r>
            <a:r>
              <a:rPr lang="en-US" sz="1600" i="1">
                <a:latin typeface="Calibri"/>
                <a:ea typeface="Calibri"/>
                <a:cs typeface="Calibri"/>
              </a:rPr>
              <a:t>What is RTI? </a:t>
            </a:r>
            <a:r>
              <a:rPr lang="en-US" sz="1600">
                <a:latin typeface="Calibri"/>
                <a:ea typeface="Calibri"/>
                <a:cs typeface="Calibri"/>
              </a:rPr>
              <a:t>Vanderbilt University. https://iris.peabody.vanderbilt.edu/module/rti02/cresource/q1/p01/ </a:t>
            </a:r>
          </a:p>
          <a:p>
            <a:pPr marL="228600" indent="-841248">
              <a:spcAft>
                <a:spcPts val="800"/>
              </a:spcAft>
              <a:buNone/>
            </a:pPr>
            <a:r>
              <a:rPr lang="en-US" sz="1600">
                <a:latin typeface="Calibri"/>
                <a:ea typeface="Calibri"/>
                <a:cs typeface="Calibri"/>
              </a:rPr>
              <a:t>Kilgus, S., &amp; Eklund, K. (2016). Consideration of base rates within universal screening for behavioral and emotional risk: A novel procedural framework. </a:t>
            </a:r>
            <a:r>
              <a:rPr lang="en-US" sz="1600" i="1">
                <a:latin typeface="Calibri"/>
                <a:ea typeface="Calibri"/>
                <a:cs typeface="Calibri"/>
              </a:rPr>
              <a:t>School Psychology Forum: Research in Practice, 10</a:t>
            </a:r>
            <a:r>
              <a:rPr lang="en-US" sz="1600">
                <a:latin typeface="Calibri"/>
                <a:ea typeface="Calibri"/>
                <a:cs typeface="Calibri"/>
              </a:rPr>
              <a:t>(1), 120–130. https://www.researchgate.net/publication/299437499</a:t>
            </a:r>
          </a:p>
        </p:txBody>
      </p:sp>
    </p:spTree>
    <p:extLst>
      <p:ext uri="{BB962C8B-B14F-4D97-AF65-F5344CB8AC3E}">
        <p14:creationId xmlns:p14="http://schemas.microsoft.com/office/powerpoint/2010/main" val="23550417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572">
          <a:extLst>
            <a:ext uri="{FF2B5EF4-FFF2-40B4-BE49-F238E27FC236}">
              <a16:creationId xmlns:a16="http://schemas.microsoft.com/office/drawing/2014/main" id="{195E8672-A1F1-16F5-1BD7-2FD145671CA7}"/>
            </a:ext>
          </a:extLst>
        </p:cNvPr>
        <p:cNvGrpSpPr/>
        <p:nvPr/>
      </p:nvGrpSpPr>
      <p:grpSpPr>
        <a:xfrm>
          <a:off x="0" y="0"/>
          <a:ext cx="0" cy="0"/>
          <a:chOff x="0" y="0"/>
          <a:chExt cx="0" cy="0"/>
        </a:xfrm>
      </p:grpSpPr>
      <p:sp>
        <p:nvSpPr>
          <p:cNvPr id="573" name="Google Shape;573;p83">
            <a:extLst>
              <a:ext uri="{FF2B5EF4-FFF2-40B4-BE49-F238E27FC236}">
                <a16:creationId xmlns:a16="http://schemas.microsoft.com/office/drawing/2014/main" id="{6AD86A59-BA4B-3232-DA3E-94D0AE7D0879}"/>
              </a:ext>
            </a:extLst>
          </p:cNvPr>
          <p:cNvSpPr txBox="1">
            <a:spLocks noGrp="1"/>
          </p:cNvSpPr>
          <p:nvPr>
            <p:ph type="title" idx="4294967295"/>
          </p:nvPr>
        </p:nvSpPr>
        <p:spPr>
          <a:xfrm>
            <a:off x="841248" y="365125"/>
            <a:ext cx="10515600" cy="608013"/>
          </a:xfrm>
        </p:spPr>
        <p:txBody>
          <a:bodyPr spcFirstLastPara="1" vert="horz" wrap="square" lIns="121900" tIns="121900" rIns="121900" bIns="121900" rtlCol="0" anchor="t" anchorCtr="0">
            <a:normAutofit fontScale="90000"/>
          </a:bodyPr>
          <a:lstStyle/>
          <a:p>
            <a:pPr algn="ctr"/>
            <a:r>
              <a:rPr lang="en-US" sz="2800">
                <a:latin typeface="Aptos"/>
              </a:rPr>
              <a:t>References, page 4</a:t>
            </a:r>
          </a:p>
        </p:txBody>
      </p:sp>
      <p:sp>
        <p:nvSpPr>
          <p:cNvPr id="574" name="Google Shape;574;p83">
            <a:extLst>
              <a:ext uri="{FF2B5EF4-FFF2-40B4-BE49-F238E27FC236}">
                <a16:creationId xmlns:a16="http://schemas.microsoft.com/office/drawing/2014/main" id="{5D9D24F4-F7DE-E23E-724B-79558E964A74}"/>
              </a:ext>
            </a:extLst>
          </p:cNvPr>
          <p:cNvSpPr txBox="1">
            <a:spLocks noGrp="1"/>
          </p:cNvSpPr>
          <p:nvPr>
            <p:ph type="body" sz="quarter" idx="4294967295"/>
          </p:nvPr>
        </p:nvSpPr>
        <p:spPr>
          <a:xfrm>
            <a:off x="841248" y="1084263"/>
            <a:ext cx="10515600" cy="5146675"/>
          </a:xfrm>
        </p:spPr>
        <p:txBody>
          <a:bodyPr spcFirstLastPara="1" vert="horz" wrap="square" lIns="121900" tIns="121900" rIns="121900" bIns="121900" rtlCol="0" anchor="t" anchorCtr="0">
            <a:noAutofit/>
          </a:bodyPr>
          <a:lstStyle/>
          <a:p>
            <a:pPr marL="228600" indent="-841248">
              <a:spcAft>
                <a:spcPts val="800"/>
              </a:spcAft>
              <a:buNone/>
            </a:pPr>
            <a:r>
              <a:rPr lang="en-US" sz="1600">
                <a:latin typeface="Calibri"/>
                <a:ea typeface="Calibri"/>
                <a:cs typeface="Calibri"/>
              </a:rPr>
              <a:t>Lane, K. L., Powers, L., Oakes, W. P., Buckman, M. M., Sherod, R. L., &amp; Lane, K. S. (2020). </a:t>
            </a:r>
            <a:r>
              <a:rPr lang="en-US" sz="1600" i="1">
                <a:latin typeface="Calibri"/>
                <a:ea typeface="Calibri"/>
                <a:cs typeface="Calibri"/>
              </a:rPr>
              <a:t>Universal screening – systematic screening to shape instruction: Lessons learned and practicalities. </a:t>
            </a:r>
            <a:r>
              <a:rPr lang="en-US" sz="1600">
                <a:latin typeface="Calibri"/>
                <a:ea typeface="Calibri"/>
                <a:cs typeface="Calibri"/>
              </a:rPr>
              <a:t>https://cdn.prod.website-files.com/5d3725188825e071f1670246/5eb435206705b2123f3c6b82_Universal%20Screening%202019%20RDQ%20Brief2.pdf </a:t>
            </a:r>
          </a:p>
          <a:p>
            <a:pPr marL="228600" indent="-841248">
              <a:spcAft>
                <a:spcPts val="800"/>
              </a:spcAft>
              <a:buNone/>
            </a:pPr>
            <a:r>
              <a:rPr lang="en-US" sz="1600">
                <a:latin typeface="Calibri"/>
                <a:ea typeface="Calibri"/>
                <a:cs typeface="Calibri"/>
              </a:rPr>
              <a:t>Massachusetts Department of Elementary and Secondary Education. (2019). </a:t>
            </a:r>
            <a:r>
              <a:rPr lang="en-US" sz="1600" i="1">
                <a:latin typeface="Calibri"/>
                <a:ea typeface="Calibri"/>
                <a:cs typeface="Calibri"/>
              </a:rPr>
              <a:t>Multi-tiered system of support: A blueprint for Massachusetts educators.</a:t>
            </a:r>
            <a:r>
              <a:rPr lang="en-US" sz="1600">
                <a:latin typeface="Calibri"/>
                <a:ea typeface="Calibri"/>
                <a:cs typeface="Calibri"/>
              </a:rPr>
              <a:t> https://www.doe.mass.edu/sfss/mtss/blueprint.pdf </a:t>
            </a:r>
          </a:p>
          <a:p>
            <a:pPr marL="228600" indent="-841248">
              <a:spcAft>
                <a:spcPts val="800"/>
              </a:spcAft>
              <a:buNone/>
            </a:pPr>
            <a:r>
              <a:rPr lang="en-US" sz="1600">
                <a:latin typeface="Calibri"/>
                <a:ea typeface="Calibri"/>
                <a:cs typeface="Calibri"/>
              </a:rPr>
              <a:t>McIntosh, K., &amp; Goodman, S. (Eds.). (2016). </a:t>
            </a:r>
            <a:r>
              <a:rPr lang="en-US" sz="1600" i="1">
                <a:latin typeface="Calibri"/>
                <a:ea typeface="Calibri"/>
                <a:cs typeface="Calibri"/>
              </a:rPr>
              <a:t>Integrated multi-tiered systems of support: Blending RTI and PBIS. </a:t>
            </a:r>
            <a:r>
              <a:rPr lang="en-US" sz="1600">
                <a:latin typeface="Calibri"/>
                <a:ea typeface="Calibri"/>
                <a:cs typeface="Calibri"/>
              </a:rPr>
              <a:t>Guilford Publications.</a:t>
            </a:r>
          </a:p>
          <a:p>
            <a:pPr marL="228600" indent="-841248">
              <a:spcAft>
                <a:spcPts val="800"/>
              </a:spcAft>
              <a:buNone/>
            </a:pPr>
            <a:r>
              <a:rPr lang="en-US" sz="1600">
                <a:latin typeface="Calibri"/>
                <a:ea typeface="Calibri"/>
                <a:cs typeface="Calibri"/>
              </a:rPr>
              <a:t>McLeod, S. (2023, October 11). </a:t>
            </a:r>
            <a:r>
              <a:rPr lang="en-US" sz="1600" i="1">
                <a:latin typeface="Calibri"/>
                <a:ea typeface="Calibri"/>
                <a:cs typeface="Calibri"/>
              </a:rPr>
              <a:t>Introduction to the normal distribution (bell curve). </a:t>
            </a:r>
            <a:r>
              <a:rPr lang="en-US" sz="1600">
                <a:latin typeface="Calibri"/>
                <a:ea typeface="Calibri"/>
                <a:cs typeface="Calibri"/>
              </a:rPr>
              <a:t>Simply Psychology. https://simplypsychology.org/normal-distribution.html </a:t>
            </a:r>
          </a:p>
          <a:p>
            <a:pPr marL="228600" indent="-841248">
              <a:spcAft>
                <a:spcPts val="800"/>
              </a:spcAft>
              <a:buNone/>
            </a:pPr>
            <a:r>
              <a:rPr lang="en-US" sz="1600">
                <a:latin typeface="Calibri"/>
                <a:ea typeface="Calibri"/>
                <a:cs typeface="Calibri"/>
              </a:rPr>
              <a:t>Missouri Department of Elementary and Secondary Education. (2018, May). </a:t>
            </a:r>
            <a:r>
              <a:rPr lang="en-US" sz="1600" i="1">
                <a:latin typeface="Calibri"/>
                <a:ea typeface="Calibri"/>
                <a:cs typeface="Calibri"/>
              </a:rPr>
              <a:t>Principal standards.</a:t>
            </a:r>
            <a:r>
              <a:rPr lang="en-US" sz="1600">
                <a:latin typeface="Calibri"/>
                <a:ea typeface="Calibri"/>
                <a:cs typeface="Calibri"/>
              </a:rPr>
              <a:t> https://dese.mo.gov/media/pdf/oeq-ed-principalstandards </a:t>
            </a:r>
          </a:p>
          <a:p>
            <a:pPr marL="228600" indent="-841248">
              <a:spcAft>
                <a:spcPts val="800"/>
              </a:spcAft>
              <a:buNone/>
            </a:pPr>
            <a:r>
              <a:rPr lang="en-US" sz="1600">
                <a:latin typeface="Calibri"/>
                <a:ea typeface="Calibri"/>
                <a:cs typeface="Calibri"/>
              </a:rPr>
              <a:t>Missouri Department of Elementary and Secondary Education. (2021, August). </a:t>
            </a:r>
            <a:r>
              <a:rPr lang="en-US" sz="1600" i="1">
                <a:latin typeface="Calibri"/>
                <a:ea typeface="Calibri"/>
                <a:cs typeface="Calibri"/>
              </a:rPr>
              <a:t>Superintendent standards. </a:t>
            </a:r>
            <a:r>
              <a:rPr lang="en-US" sz="1600">
                <a:latin typeface="Calibri"/>
                <a:ea typeface="Calibri"/>
                <a:cs typeface="Calibri"/>
              </a:rPr>
              <a:t>https://dese.mo.gov/media/pdf/oeq-ed-superintendentstandards </a:t>
            </a:r>
          </a:p>
          <a:p>
            <a:pPr marL="228600" indent="-841248">
              <a:spcAft>
                <a:spcPts val="800"/>
              </a:spcAft>
              <a:buNone/>
            </a:pPr>
            <a:r>
              <a:rPr lang="en-US" sz="1600">
                <a:latin typeface="Calibri"/>
                <a:ea typeface="Calibri"/>
                <a:cs typeface="Calibri"/>
              </a:rPr>
              <a:t>Missouri Department of Elementary and Secondary Education. (2024, July 23). </a:t>
            </a:r>
            <a:r>
              <a:rPr lang="en-US" sz="1600" i="1">
                <a:latin typeface="Calibri"/>
                <a:ea typeface="Calibri"/>
                <a:cs typeface="Calibri"/>
              </a:rPr>
              <a:t>K-3 foundational reading assessment state approved list. </a:t>
            </a:r>
            <a:r>
              <a:rPr lang="en-US" sz="1600">
                <a:latin typeface="Calibri"/>
                <a:ea typeface="Calibri"/>
                <a:cs typeface="Calibri"/>
              </a:rPr>
              <a:t>https://dese.mo.gov/k-3-foundational-reading-assessment-state-approved-list</a:t>
            </a:r>
          </a:p>
          <a:p>
            <a:pPr marL="228600" indent="-841248">
              <a:spcAft>
                <a:spcPts val="800"/>
              </a:spcAft>
              <a:buNone/>
            </a:pPr>
            <a:r>
              <a:rPr lang="en-US" sz="1600">
                <a:latin typeface="Calibri"/>
                <a:ea typeface="Calibri"/>
                <a:cs typeface="Calibri"/>
              </a:rPr>
              <a:t>Missouri Department of Elementary and Secondary Education. (2025, August). </a:t>
            </a:r>
            <a:r>
              <a:rPr lang="en-US" sz="1600" i="1">
                <a:latin typeface="Calibri"/>
                <a:ea typeface="Calibri"/>
                <a:cs typeface="Calibri"/>
              </a:rPr>
              <a:t>Missouri teacher standards. </a:t>
            </a:r>
            <a:r>
              <a:rPr lang="en-US" sz="1600">
                <a:latin typeface="Calibri"/>
                <a:ea typeface="Calibri"/>
                <a:cs typeface="Calibri"/>
              </a:rPr>
              <a:t>https://dese.mo.gov/educator-quality/educator-preparation/media/pdf/teacher-standards </a:t>
            </a:r>
          </a:p>
        </p:txBody>
      </p:sp>
    </p:spTree>
    <p:extLst>
      <p:ext uri="{BB962C8B-B14F-4D97-AF65-F5344CB8AC3E}">
        <p14:creationId xmlns:p14="http://schemas.microsoft.com/office/powerpoint/2010/main" val="128877881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572">
          <a:extLst>
            <a:ext uri="{FF2B5EF4-FFF2-40B4-BE49-F238E27FC236}">
              <a16:creationId xmlns:a16="http://schemas.microsoft.com/office/drawing/2014/main" id="{0FC98B97-F1B1-E80F-A60D-F9DCFC430F0D}"/>
            </a:ext>
          </a:extLst>
        </p:cNvPr>
        <p:cNvGrpSpPr/>
        <p:nvPr/>
      </p:nvGrpSpPr>
      <p:grpSpPr>
        <a:xfrm>
          <a:off x="0" y="0"/>
          <a:ext cx="0" cy="0"/>
          <a:chOff x="0" y="0"/>
          <a:chExt cx="0" cy="0"/>
        </a:xfrm>
      </p:grpSpPr>
      <p:sp>
        <p:nvSpPr>
          <p:cNvPr id="573" name="Google Shape;573;p83">
            <a:extLst>
              <a:ext uri="{FF2B5EF4-FFF2-40B4-BE49-F238E27FC236}">
                <a16:creationId xmlns:a16="http://schemas.microsoft.com/office/drawing/2014/main" id="{9D2FEC84-D697-F8C5-B2BA-4658504C12E6}"/>
              </a:ext>
            </a:extLst>
          </p:cNvPr>
          <p:cNvSpPr txBox="1">
            <a:spLocks noGrp="1"/>
          </p:cNvSpPr>
          <p:nvPr>
            <p:ph type="title" idx="4294967295"/>
          </p:nvPr>
        </p:nvSpPr>
        <p:spPr>
          <a:xfrm>
            <a:off x="841248" y="365125"/>
            <a:ext cx="10515600" cy="608013"/>
          </a:xfrm>
        </p:spPr>
        <p:txBody>
          <a:bodyPr spcFirstLastPara="1" vert="horz" wrap="square" lIns="121900" tIns="121900" rIns="121900" bIns="121900" rtlCol="0" anchor="t" anchorCtr="0">
            <a:normAutofit fontScale="90000"/>
          </a:bodyPr>
          <a:lstStyle/>
          <a:p>
            <a:pPr algn="ctr"/>
            <a:r>
              <a:rPr lang="en-US" sz="2800">
                <a:latin typeface="Aptos"/>
              </a:rPr>
              <a:t>References, page 5</a:t>
            </a:r>
          </a:p>
        </p:txBody>
      </p:sp>
      <p:sp>
        <p:nvSpPr>
          <p:cNvPr id="574" name="Google Shape;574;p83">
            <a:extLst>
              <a:ext uri="{FF2B5EF4-FFF2-40B4-BE49-F238E27FC236}">
                <a16:creationId xmlns:a16="http://schemas.microsoft.com/office/drawing/2014/main" id="{5F07B903-5977-D860-3B14-BBADA5C322EA}"/>
              </a:ext>
            </a:extLst>
          </p:cNvPr>
          <p:cNvSpPr txBox="1">
            <a:spLocks noGrp="1"/>
          </p:cNvSpPr>
          <p:nvPr>
            <p:ph type="body" sz="quarter" idx="4294967295"/>
          </p:nvPr>
        </p:nvSpPr>
        <p:spPr>
          <a:xfrm>
            <a:off x="841248" y="1084263"/>
            <a:ext cx="10515600" cy="5146675"/>
          </a:xfrm>
        </p:spPr>
        <p:txBody>
          <a:bodyPr spcFirstLastPara="1" vert="horz" wrap="square" lIns="121900" tIns="121900" rIns="121900" bIns="121900" rtlCol="0" anchor="t" anchorCtr="0">
            <a:noAutofit/>
          </a:bodyPr>
          <a:lstStyle/>
          <a:p>
            <a:pPr marL="228600" indent="-841248">
              <a:spcAft>
                <a:spcPts val="800"/>
              </a:spcAft>
              <a:buNone/>
            </a:pPr>
            <a:r>
              <a:rPr lang="en-US" sz="1600">
                <a:latin typeface="Calibri"/>
                <a:ea typeface="Calibri"/>
                <a:cs typeface="Calibri"/>
              </a:rPr>
              <a:t>Missouri School-Wide Positive Behavior Support. (n.d.). </a:t>
            </a:r>
            <a:r>
              <a:rPr lang="en-US" sz="1600" i="1">
                <a:latin typeface="Calibri"/>
                <a:ea typeface="Calibri"/>
                <a:cs typeface="Calibri"/>
              </a:rPr>
              <a:t>Base rate calculator for behavior. </a:t>
            </a:r>
            <a:r>
              <a:rPr lang="en-US" sz="1600">
                <a:latin typeface="Calibri"/>
                <a:ea typeface="Calibri"/>
                <a:cs typeface="Calibri"/>
              </a:rPr>
              <a:t>Retrieved September 5, 2025, from https://pbismissouri.org/wp-content/uploads/2025/08/Base-Rate-Calculator.xlsx</a:t>
            </a:r>
          </a:p>
          <a:p>
            <a:pPr marL="228600" indent="-841248">
              <a:spcAft>
                <a:spcPts val="800"/>
              </a:spcAft>
              <a:buNone/>
            </a:pPr>
            <a:r>
              <a:rPr lang="en-US" sz="1600">
                <a:latin typeface="Calibri"/>
                <a:ea typeface="Calibri"/>
                <a:cs typeface="Calibri"/>
              </a:rPr>
              <a:t>Missouri School-Wide Positive Behavior Support. (n.d.). </a:t>
            </a:r>
            <a:r>
              <a:rPr lang="en-US" sz="1600" i="1">
                <a:latin typeface="Calibri"/>
                <a:ea typeface="Calibri"/>
                <a:cs typeface="Calibri"/>
              </a:rPr>
              <a:t>Behavior support framework. </a:t>
            </a:r>
            <a:r>
              <a:rPr lang="en-US" sz="1600">
                <a:latin typeface="Calibri"/>
                <a:ea typeface="Calibri"/>
                <a:cs typeface="Calibri"/>
              </a:rPr>
              <a:t>Retrieved September 3, 2025, from https://pbismissouri.org/ </a:t>
            </a:r>
          </a:p>
          <a:p>
            <a:pPr marL="228600" indent="-841248">
              <a:spcAft>
                <a:spcPts val="800"/>
              </a:spcAft>
              <a:buNone/>
            </a:pPr>
            <a:r>
              <a:rPr lang="en-US" sz="1600">
                <a:latin typeface="Calibri"/>
                <a:ea typeface="Calibri"/>
                <a:cs typeface="Calibri"/>
              </a:rPr>
              <a:t>Missouri School-Wide Positive Behavior Support. (n.d.). </a:t>
            </a:r>
            <a:r>
              <a:rPr lang="en-US" sz="1600" i="1">
                <a:latin typeface="Calibri"/>
                <a:ea typeface="Calibri"/>
                <a:cs typeface="Calibri"/>
              </a:rPr>
              <a:t>Chapter 4: Identifying students for individualized support. </a:t>
            </a:r>
            <a:r>
              <a:rPr lang="en-US" sz="1600">
                <a:latin typeface="Calibri"/>
                <a:ea typeface="Calibri"/>
                <a:cs typeface="Calibri"/>
              </a:rPr>
              <a:t>https://pbismissouri.org/wp-content/uploads/2018/08/Tier-3-2018_Ch.-4.pdf </a:t>
            </a:r>
          </a:p>
          <a:p>
            <a:pPr marL="228600" indent="-841248">
              <a:spcAft>
                <a:spcPts val="800"/>
              </a:spcAft>
              <a:buNone/>
            </a:pPr>
            <a:r>
              <a:rPr lang="en-US" sz="1600">
                <a:latin typeface="Calibri"/>
                <a:ea typeface="Calibri"/>
                <a:cs typeface="Calibri"/>
              </a:rPr>
              <a:t>Missouri School-Wide Positive Behavior Support. (n.d.). </a:t>
            </a:r>
            <a:r>
              <a:rPr lang="en-US" sz="1600" i="1">
                <a:latin typeface="Calibri"/>
                <a:ea typeface="Calibri"/>
                <a:cs typeface="Calibri"/>
              </a:rPr>
              <a:t>Tier 3 overview. </a:t>
            </a:r>
            <a:r>
              <a:rPr lang="en-US" sz="1600">
                <a:latin typeface="Calibri"/>
                <a:ea typeface="Calibri"/>
                <a:cs typeface="Calibri"/>
              </a:rPr>
              <a:t>https://pbismissouri.org/tier-3-overview/ </a:t>
            </a:r>
          </a:p>
          <a:p>
            <a:pPr marL="228600" indent="-841248">
              <a:spcAft>
                <a:spcPts val="800"/>
              </a:spcAft>
              <a:buNone/>
            </a:pPr>
            <a:r>
              <a:rPr lang="en-US" sz="1600">
                <a:latin typeface="Calibri"/>
                <a:ea typeface="Calibri"/>
                <a:cs typeface="Calibri"/>
              </a:rPr>
              <a:t>Missouri School-Wide Positive Behavior Support. (2016, October 12). </a:t>
            </a:r>
            <a:r>
              <a:rPr lang="en-US" sz="1600" i="1">
                <a:latin typeface="Calibri"/>
                <a:ea typeface="Calibri"/>
                <a:cs typeface="Calibri"/>
              </a:rPr>
              <a:t>Tier 2 student identification process.</a:t>
            </a:r>
            <a:r>
              <a:rPr lang="en-US" sz="1600">
                <a:latin typeface="Calibri"/>
                <a:ea typeface="Calibri"/>
                <a:cs typeface="Calibri"/>
              </a:rPr>
              <a:t> https://pbismissouri.org/courses/student-identification-process/ </a:t>
            </a:r>
          </a:p>
          <a:p>
            <a:pPr marL="228600" indent="-841248">
              <a:spcAft>
                <a:spcPts val="800"/>
              </a:spcAft>
              <a:buNone/>
            </a:pPr>
            <a:r>
              <a:rPr lang="en-US" sz="1600" err="1">
                <a:latin typeface="Calibri"/>
                <a:ea typeface="Calibri"/>
                <a:cs typeface="Calibri"/>
              </a:rPr>
              <a:t>MoEdu</a:t>
            </a:r>
            <a:r>
              <a:rPr lang="en-US" sz="1600">
                <a:latin typeface="Calibri"/>
                <a:ea typeface="Calibri"/>
                <a:cs typeface="Calibri"/>
              </a:rPr>
              <a:t>-SAIL. (2023). </a:t>
            </a:r>
            <a:r>
              <a:rPr lang="en-US" sz="1600" i="1">
                <a:latin typeface="Calibri"/>
                <a:ea typeface="Calibri"/>
                <a:cs typeface="Calibri"/>
              </a:rPr>
              <a:t>DCI-MTSS district-level implementation practice profile. </a:t>
            </a:r>
            <a:r>
              <a:rPr lang="en-US" sz="1600">
                <a:latin typeface="Calibri"/>
                <a:ea typeface="Calibri"/>
                <a:cs typeface="Calibri"/>
              </a:rPr>
              <a:t>https://www.moedu-sail.org/wp-content/uploads/2023/09/DCI-MTSS-District-Level-Implementation-Practice-Profile-June-2023-1.docx</a:t>
            </a:r>
          </a:p>
          <a:p>
            <a:pPr marL="228600" indent="-841248">
              <a:spcAft>
                <a:spcPts val="800"/>
              </a:spcAft>
              <a:buNone/>
            </a:pPr>
            <a:r>
              <a:rPr lang="en-US" sz="1600" err="1">
                <a:latin typeface="Calibri"/>
                <a:ea typeface="Calibri"/>
                <a:cs typeface="Calibri"/>
              </a:rPr>
              <a:t>MoEdu</a:t>
            </a:r>
            <a:r>
              <a:rPr lang="en-US" sz="1600">
                <a:latin typeface="Calibri"/>
                <a:ea typeface="Calibri"/>
                <a:cs typeface="Calibri"/>
              </a:rPr>
              <a:t>-SAIL. (2024). </a:t>
            </a:r>
            <a:r>
              <a:rPr lang="en-US" sz="1600" i="1">
                <a:latin typeface="Calibri"/>
                <a:ea typeface="Calibri"/>
                <a:cs typeface="Calibri"/>
              </a:rPr>
              <a:t>DCI-MTSS roadmap, an overview. </a:t>
            </a:r>
            <a:r>
              <a:rPr lang="en-US" sz="1600">
                <a:latin typeface="Calibri"/>
                <a:ea typeface="Calibri"/>
                <a:cs typeface="Calibri"/>
              </a:rPr>
              <a:t>Missouri Department of Elementary and Secondary Education: Northern Arizona University, Institute for Human Development. https://www.moedu-sail.org/wp-content/uploads/2024/12/DCI-MTSS-Roadmap-2024-25.pdf</a:t>
            </a:r>
          </a:p>
          <a:p>
            <a:pPr marL="228600" indent="-841248">
              <a:spcAft>
                <a:spcPts val="800"/>
              </a:spcAft>
              <a:buNone/>
            </a:pPr>
            <a:r>
              <a:rPr lang="en-US" sz="1600">
                <a:latin typeface="Calibri"/>
                <a:ea typeface="Calibri"/>
                <a:cs typeface="Calibri"/>
              </a:rPr>
              <a:t>National Center on Intensive Intervention. (n.d.). </a:t>
            </a:r>
            <a:r>
              <a:rPr lang="en-US" sz="1600" i="1">
                <a:latin typeface="Calibri"/>
                <a:ea typeface="Calibri"/>
                <a:cs typeface="Calibri"/>
              </a:rPr>
              <a:t>Academic screening tools chart. </a:t>
            </a:r>
            <a:r>
              <a:rPr lang="en-US" sz="1600">
                <a:latin typeface="Calibri"/>
                <a:ea typeface="Calibri"/>
                <a:cs typeface="Calibri"/>
              </a:rPr>
              <a:t>American Institutes for Research. https://intensiveintervention.org/resource/academic-screening-tools-chart </a:t>
            </a:r>
          </a:p>
          <a:p>
            <a:pPr marL="228600" indent="-841248">
              <a:spcAft>
                <a:spcPts val="800"/>
              </a:spcAft>
              <a:buNone/>
            </a:pPr>
            <a:r>
              <a:rPr lang="en-US" sz="1600">
                <a:latin typeface="Calibri"/>
                <a:ea typeface="Calibri"/>
                <a:cs typeface="Calibri"/>
              </a:rPr>
              <a:t>National Center on Intensive Intervention. (n.d.). </a:t>
            </a:r>
            <a:r>
              <a:rPr lang="en-US" sz="1600" i="1">
                <a:latin typeface="Calibri"/>
                <a:ea typeface="Calibri"/>
                <a:cs typeface="Calibri"/>
              </a:rPr>
              <a:t>Homepage. </a:t>
            </a:r>
            <a:r>
              <a:rPr lang="en-US" sz="1600">
                <a:latin typeface="Calibri"/>
                <a:ea typeface="Calibri"/>
                <a:cs typeface="Calibri"/>
              </a:rPr>
              <a:t>American Institutes for Research. Retrieved September 3, 2025, from https://intensiveintervention.org </a:t>
            </a:r>
          </a:p>
        </p:txBody>
      </p:sp>
    </p:spTree>
    <p:extLst>
      <p:ext uri="{BB962C8B-B14F-4D97-AF65-F5344CB8AC3E}">
        <p14:creationId xmlns:p14="http://schemas.microsoft.com/office/powerpoint/2010/main" val="257429614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572">
          <a:extLst>
            <a:ext uri="{FF2B5EF4-FFF2-40B4-BE49-F238E27FC236}">
              <a16:creationId xmlns:a16="http://schemas.microsoft.com/office/drawing/2014/main" id="{53A31473-65F8-2FD9-84DD-5E02F7A4BC34}"/>
            </a:ext>
          </a:extLst>
        </p:cNvPr>
        <p:cNvGrpSpPr/>
        <p:nvPr/>
      </p:nvGrpSpPr>
      <p:grpSpPr>
        <a:xfrm>
          <a:off x="0" y="0"/>
          <a:ext cx="0" cy="0"/>
          <a:chOff x="0" y="0"/>
          <a:chExt cx="0" cy="0"/>
        </a:xfrm>
      </p:grpSpPr>
      <p:sp>
        <p:nvSpPr>
          <p:cNvPr id="573" name="Google Shape;573;p83">
            <a:extLst>
              <a:ext uri="{FF2B5EF4-FFF2-40B4-BE49-F238E27FC236}">
                <a16:creationId xmlns:a16="http://schemas.microsoft.com/office/drawing/2014/main" id="{A7153327-D50A-C926-F58A-2780A588E94E}"/>
              </a:ext>
            </a:extLst>
          </p:cNvPr>
          <p:cNvSpPr txBox="1">
            <a:spLocks noGrp="1"/>
          </p:cNvSpPr>
          <p:nvPr>
            <p:ph type="title" idx="4294967295"/>
          </p:nvPr>
        </p:nvSpPr>
        <p:spPr>
          <a:xfrm>
            <a:off x="841248" y="365125"/>
            <a:ext cx="10515600" cy="608013"/>
          </a:xfrm>
        </p:spPr>
        <p:txBody>
          <a:bodyPr spcFirstLastPara="1" vert="horz" wrap="square" lIns="121900" tIns="121900" rIns="121900" bIns="121900" rtlCol="0" anchor="t" anchorCtr="0">
            <a:normAutofit fontScale="90000"/>
          </a:bodyPr>
          <a:lstStyle/>
          <a:p>
            <a:pPr algn="ctr"/>
            <a:r>
              <a:rPr lang="en-US" sz="2800">
                <a:latin typeface="Aptos"/>
              </a:rPr>
              <a:t>References, page 6</a:t>
            </a:r>
          </a:p>
        </p:txBody>
      </p:sp>
      <p:sp>
        <p:nvSpPr>
          <p:cNvPr id="574" name="Google Shape;574;p83">
            <a:extLst>
              <a:ext uri="{FF2B5EF4-FFF2-40B4-BE49-F238E27FC236}">
                <a16:creationId xmlns:a16="http://schemas.microsoft.com/office/drawing/2014/main" id="{7BC39561-D571-3296-8042-77B4BC118F74}"/>
              </a:ext>
            </a:extLst>
          </p:cNvPr>
          <p:cNvSpPr txBox="1">
            <a:spLocks noGrp="1"/>
          </p:cNvSpPr>
          <p:nvPr>
            <p:ph type="body" sz="quarter" idx="4294967295"/>
          </p:nvPr>
        </p:nvSpPr>
        <p:spPr>
          <a:xfrm>
            <a:off x="841248" y="1084263"/>
            <a:ext cx="10515600" cy="5146675"/>
          </a:xfrm>
        </p:spPr>
        <p:txBody>
          <a:bodyPr spcFirstLastPara="1" vert="horz" wrap="square" lIns="121900" tIns="121900" rIns="121900" bIns="121900" rtlCol="0" anchor="t" anchorCtr="0">
            <a:noAutofit/>
          </a:bodyPr>
          <a:lstStyle/>
          <a:p>
            <a:pPr marL="228600" indent="-841248">
              <a:spcAft>
                <a:spcPts val="800"/>
              </a:spcAft>
              <a:buNone/>
            </a:pPr>
            <a:r>
              <a:rPr lang="en-US" sz="1600">
                <a:latin typeface="Calibri"/>
                <a:ea typeface="Calibri"/>
                <a:cs typeface="Calibri"/>
              </a:rPr>
              <a:t>National Center on Intensive Intervention. (2020). </a:t>
            </a:r>
            <a:r>
              <a:rPr lang="en-US" sz="1600" i="1">
                <a:latin typeface="Calibri"/>
                <a:ea typeface="Calibri"/>
                <a:cs typeface="Calibri"/>
              </a:rPr>
              <a:t>Behavior screening tools chart. </a:t>
            </a:r>
            <a:r>
              <a:rPr lang="en-US" sz="1600">
                <a:latin typeface="Calibri"/>
                <a:ea typeface="Calibri"/>
                <a:cs typeface="Calibri"/>
              </a:rPr>
              <a:t>American Institutes for Research. </a:t>
            </a:r>
            <a:r>
              <a:rPr lang="en-US" sz="1600">
                <a:latin typeface="Calibri"/>
                <a:ea typeface="Calibri"/>
                <a:cs typeface="Calibri"/>
                <a:hlinkClick r:id="rId3"/>
              </a:rPr>
              <a:t>https://charts.intensiveintervention.org/bscreening?_gl=18qeo5r_gaMTU0MzQwMjQwMi4xNzM1Njg2MTA4_ga_8HTR3VBRFZ*MTczNTY4NjEwNy4xLjEuMTczNTY4NjE1OS4wLjAuMA</a:t>
            </a:r>
            <a:r>
              <a:rPr lang="en-US" sz="1600">
                <a:latin typeface="Calibri"/>
                <a:ea typeface="Calibri"/>
                <a:cs typeface="Calibri"/>
              </a:rPr>
              <a:t> </a:t>
            </a:r>
          </a:p>
          <a:p>
            <a:pPr marL="228600" indent="-841248">
              <a:spcAft>
                <a:spcPts val="800"/>
              </a:spcAft>
              <a:buNone/>
            </a:pPr>
            <a:r>
              <a:rPr lang="en-US" sz="1600">
                <a:latin typeface="Calibri"/>
                <a:ea typeface="Calibri"/>
                <a:cs typeface="Calibri"/>
              </a:rPr>
              <a:t>National Center on Intensive Intervention. (2024, January). </a:t>
            </a:r>
            <a:r>
              <a:rPr lang="en-US" sz="1600" i="1">
                <a:latin typeface="Calibri"/>
                <a:ea typeface="Calibri"/>
                <a:cs typeface="Calibri"/>
              </a:rPr>
              <a:t>Academic screening tools chart. </a:t>
            </a:r>
            <a:r>
              <a:rPr lang="en-US" sz="1600">
                <a:latin typeface="Calibri"/>
                <a:ea typeface="Calibri"/>
                <a:cs typeface="Calibri"/>
              </a:rPr>
              <a:t>American Institutes for Research. </a:t>
            </a:r>
            <a:r>
              <a:rPr lang="en-US" sz="1600">
                <a:latin typeface="Calibri"/>
                <a:ea typeface="Calibri"/>
                <a:cs typeface="Calibri"/>
                <a:hlinkClick r:id="rId4"/>
              </a:rPr>
              <a:t>https://charts.intensiveintervention.org/ascreening</a:t>
            </a:r>
            <a:endParaRPr lang="en-US" sz="1600">
              <a:latin typeface="Calibri"/>
              <a:ea typeface="Calibri"/>
              <a:cs typeface="Calibri"/>
            </a:endParaRPr>
          </a:p>
          <a:p>
            <a:pPr marL="228600" indent="-841248">
              <a:spcAft>
                <a:spcPts val="800"/>
              </a:spcAft>
              <a:buNone/>
            </a:pPr>
            <a:r>
              <a:rPr lang="en-US" sz="1600">
                <a:latin typeface="Calibri"/>
                <a:ea typeface="Calibri"/>
                <a:cs typeface="Calibri"/>
              </a:rPr>
              <a:t>Nebraska Department of Education. (n.d.). </a:t>
            </a:r>
            <a:r>
              <a:rPr lang="en-US" sz="1600" i="1" err="1">
                <a:latin typeface="Calibri"/>
                <a:ea typeface="Calibri"/>
                <a:cs typeface="Calibri"/>
              </a:rPr>
              <a:t>NeMTSS</a:t>
            </a:r>
            <a:r>
              <a:rPr lang="en-US" sz="1600" i="1">
                <a:latin typeface="Calibri"/>
                <a:ea typeface="Calibri"/>
                <a:cs typeface="Calibri"/>
              </a:rPr>
              <a:t> glossary of terms. </a:t>
            </a:r>
            <a:r>
              <a:rPr lang="en-US" sz="1600">
                <a:latin typeface="Calibri"/>
                <a:ea typeface="Calibri"/>
                <a:cs typeface="Calibri"/>
                <a:hlinkClick r:id="rId5"/>
              </a:rPr>
              <a:t>https://nemtss.unl.edu/wp-content/uploads/2018/08/NeMTSS-Glossary-of-Terms.pdf</a:t>
            </a:r>
            <a:r>
              <a:rPr lang="en-US" sz="1600">
                <a:latin typeface="Calibri"/>
                <a:ea typeface="Calibri"/>
                <a:cs typeface="Calibri"/>
              </a:rPr>
              <a:t>  </a:t>
            </a:r>
          </a:p>
          <a:p>
            <a:pPr marL="228600" indent="-841248">
              <a:spcAft>
                <a:spcPts val="800"/>
              </a:spcAft>
              <a:buNone/>
            </a:pPr>
            <a:r>
              <a:rPr lang="en-US" sz="1600">
                <a:latin typeface="Calibri"/>
                <a:ea typeface="Calibri"/>
                <a:cs typeface="Calibri"/>
              </a:rPr>
              <a:t>Nelson, R. J., &amp; </a:t>
            </a:r>
            <a:r>
              <a:rPr lang="en-US" sz="1600" err="1">
                <a:latin typeface="Calibri"/>
                <a:ea typeface="Calibri"/>
                <a:cs typeface="Calibri"/>
              </a:rPr>
              <a:t>Ysseldyke</a:t>
            </a:r>
            <a:r>
              <a:rPr lang="en-US" sz="1600">
                <a:latin typeface="Calibri"/>
                <a:ea typeface="Calibri"/>
                <a:cs typeface="Calibri"/>
              </a:rPr>
              <a:t>, J. E. (2017). Data-based decision making in MTSS: Questions, considerations, and implementation guidelines. </a:t>
            </a:r>
            <a:r>
              <a:rPr lang="en-US" sz="1600" i="1">
                <a:latin typeface="Calibri"/>
                <a:ea typeface="Calibri"/>
                <a:cs typeface="Calibri"/>
              </a:rPr>
              <a:t>School Psychology Forum, 11</a:t>
            </a:r>
            <a:r>
              <a:rPr lang="en-US" sz="1600">
                <a:latin typeface="Calibri"/>
                <a:ea typeface="Calibri"/>
                <a:cs typeface="Calibri"/>
              </a:rPr>
              <a:t>(2), 23–33.</a:t>
            </a:r>
          </a:p>
          <a:p>
            <a:pPr marL="228600" indent="-841248">
              <a:spcAft>
                <a:spcPts val="800"/>
              </a:spcAft>
              <a:buNone/>
            </a:pPr>
            <a:r>
              <a:rPr lang="en-US" sz="1600">
                <a:latin typeface="Calibri"/>
                <a:ea typeface="Calibri"/>
                <a:cs typeface="Calibri"/>
              </a:rPr>
              <a:t>O’Connor, E. P., &amp; Freeman, E. W. (2018). Examining the relationship between classroom context and social behavior in students. </a:t>
            </a:r>
            <a:r>
              <a:rPr lang="en-US" sz="1600" i="1">
                <a:latin typeface="Calibri"/>
                <a:ea typeface="Calibri"/>
                <a:cs typeface="Calibri"/>
              </a:rPr>
              <a:t>Journal of Positive Behavior Interventions, 20</a:t>
            </a:r>
            <a:r>
              <a:rPr lang="en-US" sz="1600">
                <a:latin typeface="Calibri"/>
                <a:ea typeface="Calibri"/>
                <a:cs typeface="Calibri"/>
              </a:rPr>
              <a:t>(2), 92–104.</a:t>
            </a:r>
          </a:p>
          <a:p>
            <a:pPr marL="228600" indent="-841248">
              <a:spcAft>
                <a:spcPts val="800"/>
              </a:spcAft>
              <a:buNone/>
            </a:pPr>
            <a:r>
              <a:rPr lang="en-US" sz="1600">
                <a:latin typeface="Calibri"/>
                <a:ea typeface="Calibri"/>
                <a:cs typeface="Calibri"/>
              </a:rPr>
              <a:t>Sugai, G., &amp; Horner, R. (2006). A promising approach for expanding and sustaining school-wide positive behavior support. </a:t>
            </a:r>
            <a:r>
              <a:rPr lang="en-US" sz="1600" i="1">
                <a:latin typeface="Calibri"/>
                <a:ea typeface="Calibri"/>
                <a:cs typeface="Calibri"/>
              </a:rPr>
              <a:t>School Psychology Review, 35</a:t>
            </a:r>
            <a:r>
              <a:rPr lang="en-US" sz="1600">
                <a:latin typeface="Calibri"/>
                <a:ea typeface="Calibri"/>
                <a:cs typeface="Calibri"/>
              </a:rPr>
              <a:t>(2), 245–259. </a:t>
            </a:r>
            <a:r>
              <a:rPr lang="en-US" sz="1600">
                <a:latin typeface="Calibri"/>
                <a:ea typeface="Calibri"/>
                <a:cs typeface="Calibri"/>
                <a:hlinkClick r:id="rId6"/>
              </a:rPr>
              <a:t>https://doi.org/10.1080/02796015.2006.12087989</a:t>
            </a:r>
            <a:r>
              <a:rPr lang="en-US" sz="1600">
                <a:latin typeface="Calibri"/>
                <a:ea typeface="Calibri"/>
                <a:cs typeface="Calibri"/>
              </a:rPr>
              <a:t> </a:t>
            </a:r>
          </a:p>
          <a:p>
            <a:pPr marL="228600" indent="-841248">
              <a:spcAft>
                <a:spcPts val="800"/>
              </a:spcAft>
              <a:buNone/>
            </a:pPr>
            <a:r>
              <a:rPr lang="en-US" sz="1600">
                <a:latin typeface="Calibri"/>
                <a:ea typeface="Calibri"/>
                <a:cs typeface="Calibri"/>
              </a:rPr>
              <a:t>Swanson, E., Solis, M., Ciullo, S., &amp; McKenna, J. W. (2020). Special education teachers’ implementation of evidence-based practices for writing. </a:t>
            </a:r>
            <a:r>
              <a:rPr lang="en-US" sz="1600" i="1">
                <a:latin typeface="Calibri"/>
                <a:ea typeface="Calibri"/>
                <a:cs typeface="Calibri"/>
              </a:rPr>
              <a:t>Exceptional Children, 86</a:t>
            </a:r>
            <a:r>
              <a:rPr lang="en-US" sz="1600">
                <a:latin typeface="Calibri"/>
                <a:ea typeface="Calibri"/>
                <a:cs typeface="Calibri"/>
              </a:rPr>
              <a:t>(2), 113–131.</a:t>
            </a:r>
          </a:p>
          <a:p>
            <a:pPr marL="228600" indent="-841248">
              <a:spcAft>
                <a:spcPts val="800"/>
              </a:spcAft>
              <a:buNone/>
            </a:pPr>
            <a:br>
              <a:rPr lang="en-US" sz="1600">
                <a:latin typeface="Calibri"/>
                <a:ea typeface="Calibri"/>
                <a:cs typeface="Calibri"/>
              </a:rPr>
            </a:br>
            <a:endParaRPr lang="en-US" sz="1600">
              <a:latin typeface="Calibri"/>
              <a:ea typeface="Calibri"/>
              <a:cs typeface="Calibri"/>
            </a:endParaRPr>
          </a:p>
          <a:p>
            <a:pPr marL="228600" indent="-841248">
              <a:spcAft>
                <a:spcPts val="800"/>
              </a:spcAft>
              <a:buNone/>
            </a:pPr>
            <a:br>
              <a:rPr lang="en-US" sz="1600">
                <a:latin typeface="Calibri"/>
                <a:ea typeface="Calibri"/>
                <a:cs typeface="Calibri"/>
              </a:rPr>
            </a:br>
            <a:endParaRPr lang="en-US" sz="1600">
              <a:latin typeface="Calibri"/>
              <a:ea typeface="Calibri"/>
              <a:cs typeface="Calibri"/>
            </a:endParaRPr>
          </a:p>
          <a:p>
            <a:pPr marL="228600" indent="-841248">
              <a:spcAft>
                <a:spcPts val="800"/>
              </a:spcAft>
              <a:buNone/>
            </a:pPr>
            <a:r>
              <a:rPr lang="en-US" sz="1600">
                <a:latin typeface="Calibri"/>
                <a:ea typeface="Calibri"/>
                <a:cs typeface="Calibri"/>
              </a:rPr>
              <a:t> </a:t>
            </a:r>
          </a:p>
          <a:p>
            <a:pPr marL="228600" indent="-841248">
              <a:spcAft>
                <a:spcPts val="800"/>
              </a:spcAft>
              <a:buNone/>
            </a:pPr>
            <a:endParaRPr lang="en-US" sz="1600">
              <a:latin typeface="Calibri"/>
              <a:ea typeface="Calibri"/>
              <a:cs typeface="Calibri"/>
            </a:endParaRPr>
          </a:p>
        </p:txBody>
      </p:sp>
    </p:spTree>
    <p:extLst>
      <p:ext uri="{BB962C8B-B14F-4D97-AF65-F5344CB8AC3E}">
        <p14:creationId xmlns:p14="http://schemas.microsoft.com/office/powerpoint/2010/main" val="193245150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572">
          <a:extLst>
            <a:ext uri="{FF2B5EF4-FFF2-40B4-BE49-F238E27FC236}">
              <a16:creationId xmlns:a16="http://schemas.microsoft.com/office/drawing/2014/main" id="{74BA69FB-80E2-8CD8-4B0B-D424BC804277}"/>
            </a:ext>
          </a:extLst>
        </p:cNvPr>
        <p:cNvGrpSpPr/>
        <p:nvPr/>
      </p:nvGrpSpPr>
      <p:grpSpPr>
        <a:xfrm>
          <a:off x="0" y="0"/>
          <a:ext cx="0" cy="0"/>
          <a:chOff x="0" y="0"/>
          <a:chExt cx="0" cy="0"/>
        </a:xfrm>
      </p:grpSpPr>
      <p:sp>
        <p:nvSpPr>
          <p:cNvPr id="573" name="Google Shape;573;p83">
            <a:extLst>
              <a:ext uri="{FF2B5EF4-FFF2-40B4-BE49-F238E27FC236}">
                <a16:creationId xmlns:a16="http://schemas.microsoft.com/office/drawing/2014/main" id="{7418A91A-EF4B-9ECF-9906-236D2FB94142}"/>
              </a:ext>
            </a:extLst>
          </p:cNvPr>
          <p:cNvSpPr txBox="1">
            <a:spLocks noGrp="1"/>
          </p:cNvSpPr>
          <p:nvPr>
            <p:ph type="title"/>
          </p:nvPr>
        </p:nvSpPr>
        <p:spPr>
          <a:xfrm>
            <a:off x="838200" y="365126"/>
            <a:ext cx="10515600" cy="608492"/>
          </a:xfrm>
        </p:spPr>
        <p:txBody>
          <a:bodyPr spcFirstLastPara="1" vert="horz" wrap="square" lIns="121900" tIns="121900" rIns="121900" bIns="121900" rtlCol="0" anchor="t" anchorCtr="0">
            <a:normAutofit fontScale="90000"/>
          </a:bodyPr>
          <a:lstStyle/>
          <a:p>
            <a:r>
              <a:rPr lang="en-US">
                <a:latin typeface="Aptos"/>
              </a:rPr>
              <a:t>References, page 7</a:t>
            </a:r>
          </a:p>
        </p:txBody>
      </p:sp>
      <p:sp>
        <p:nvSpPr>
          <p:cNvPr id="574" name="Google Shape;574;p83">
            <a:extLst>
              <a:ext uri="{FF2B5EF4-FFF2-40B4-BE49-F238E27FC236}">
                <a16:creationId xmlns:a16="http://schemas.microsoft.com/office/drawing/2014/main" id="{C807F535-27E7-E778-9C36-DF3BC77D740D}"/>
              </a:ext>
            </a:extLst>
          </p:cNvPr>
          <p:cNvSpPr txBox="1">
            <a:spLocks noGrp="1"/>
          </p:cNvSpPr>
          <p:nvPr>
            <p:ph type="body" sz="quarter" idx="10"/>
          </p:nvPr>
        </p:nvSpPr>
        <p:spPr>
          <a:xfrm>
            <a:off x="838200" y="1084263"/>
            <a:ext cx="10515600" cy="5146675"/>
          </a:xfrm>
        </p:spPr>
        <p:txBody>
          <a:bodyPr spcFirstLastPara="1" vert="horz" wrap="square" lIns="121900" tIns="121900" rIns="121900" bIns="121900" rtlCol="0" anchor="t" anchorCtr="0">
            <a:noAutofit/>
          </a:bodyPr>
          <a:lstStyle/>
          <a:p>
            <a:pPr marL="228600" indent="-841248">
              <a:spcAft>
                <a:spcPts val="800"/>
              </a:spcAft>
            </a:pPr>
            <a:r>
              <a:rPr lang="en-US">
                <a:latin typeface="Calibri"/>
                <a:ea typeface="Calibri"/>
                <a:cs typeface="Calibri"/>
              </a:rPr>
              <a:t>Troester, K., Raines, R., &amp; Marencin, N. (2022). </a:t>
            </a:r>
            <a:r>
              <a:rPr lang="en-US" i="1">
                <a:latin typeface="Calibri"/>
                <a:ea typeface="Calibri"/>
                <a:cs typeface="Calibri"/>
              </a:rPr>
              <a:t>Universal screening within an RTI framework: Recommendations for classroom application.</a:t>
            </a:r>
            <a:r>
              <a:rPr lang="en-US">
                <a:latin typeface="Calibri"/>
                <a:ea typeface="Calibri"/>
                <a:cs typeface="Calibri"/>
              </a:rPr>
              <a:t> Florida</a:t>
            </a:r>
            <a:r>
              <a:rPr lang="en-US">
                <a:solidFill>
                  <a:srgbClr val="000000"/>
                </a:solidFill>
                <a:latin typeface="Calibri"/>
                <a:ea typeface="Calibri"/>
                <a:cs typeface="Calibri"/>
              </a:rPr>
              <a:t> Center </a:t>
            </a:r>
            <a:r>
              <a:rPr lang="en-US">
                <a:latin typeface="Calibri"/>
                <a:ea typeface="Calibri"/>
                <a:cs typeface="Calibri"/>
              </a:rPr>
              <a:t>for Reading Research. </a:t>
            </a:r>
            <a:r>
              <a:rPr lang="en-US">
                <a:solidFill>
                  <a:srgbClr val="1155CC"/>
                </a:solidFill>
                <a:latin typeface="Calibri"/>
                <a:ea typeface="Calibri"/>
                <a:cs typeface="Calibri"/>
                <a:hlinkClick r:id="rId3"/>
              </a:rPr>
              <a:t>https://fcrr.org/</a:t>
            </a:r>
            <a:r>
              <a:rPr lang="en-US">
                <a:cs typeface="Times New Roman"/>
                <a:hlinkClick r:id="rId3">
                  <a:extLst>
                    <a:ext uri="{A12FA001-AC4F-418D-AE19-62706E023703}">
                      <ahyp:hlinkClr xmlns:ahyp="http://schemas.microsoft.com/office/drawing/2018/hyperlinkcolor" val="tx"/>
                    </a:ext>
                  </a:extLst>
                </a:hlinkClick>
              </a:rPr>
              <a:t>sites</a:t>
            </a:r>
            <a:r>
              <a:rPr lang="en-US">
                <a:solidFill>
                  <a:srgbClr val="1155CC"/>
                </a:solidFill>
                <a:latin typeface="Calibri"/>
                <a:ea typeface="Calibri"/>
                <a:cs typeface="Calibri"/>
                <a:hlinkClick r:id="rId3"/>
              </a:rPr>
              <a:t>/g/files/upcbnu2836/files/media/PDFs/Winter%202022%20Troester%20Raines%20and%20Marencin%20Final%20p21-25.pdf</a:t>
            </a:r>
            <a:r>
              <a:rPr lang="en-US">
                <a:latin typeface="Calibri"/>
                <a:ea typeface="Calibri"/>
                <a:cs typeface="Calibri"/>
              </a:rPr>
              <a:t>   </a:t>
            </a:r>
          </a:p>
          <a:p>
            <a:pPr marL="228600" indent="-841248">
              <a:spcAft>
                <a:spcPts val="800"/>
              </a:spcAft>
            </a:pPr>
            <a:r>
              <a:rPr lang="en-US">
                <a:latin typeface="Calibri"/>
                <a:ea typeface="Calibri"/>
                <a:cs typeface="Calibri"/>
              </a:rPr>
              <a:t>Visible Learning Meta</a:t>
            </a:r>
            <a:r>
              <a:rPr lang="en-US" baseline="30000">
                <a:latin typeface="Calibri"/>
                <a:ea typeface="Calibri"/>
                <a:cs typeface="Calibri"/>
              </a:rPr>
              <a:t>X</a:t>
            </a:r>
            <a:r>
              <a:rPr lang="en-US">
                <a:latin typeface="Calibri"/>
                <a:ea typeface="Calibri"/>
                <a:cs typeface="Calibri"/>
              </a:rPr>
              <a:t>. (2024, November). </a:t>
            </a:r>
            <a:r>
              <a:rPr lang="en-US" i="1">
                <a:latin typeface="Calibri"/>
                <a:ea typeface="Calibri"/>
                <a:cs typeface="Calibri"/>
              </a:rPr>
              <a:t>Global research database.</a:t>
            </a:r>
            <a:r>
              <a:rPr lang="en-US">
                <a:latin typeface="Calibri"/>
                <a:ea typeface="Calibri"/>
                <a:cs typeface="Calibri"/>
              </a:rPr>
              <a:t> Corwin. </a:t>
            </a:r>
            <a:r>
              <a:rPr lang="en-US">
                <a:solidFill>
                  <a:srgbClr val="1155CC"/>
                </a:solidFill>
                <a:latin typeface="Calibri"/>
                <a:ea typeface="Calibri"/>
                <a:cs typeface="Calibri"/>
                <a:hlinkClick r:id="rId4"/>
              </a:rPr>
              <a:t>https://visiblelearningmetax.com/influences</a:t>
            </a:r>
            <a:r>
              <a:rPr lang="en-US">
                <a:latin typeface="Calibri"/>
                <a:ea typeface="Calibri"/>
                <a:cs typeface="Calibri"/>
              </a:rPr>
              <a:t> </a:t>
            </a:r>
            <a:endParaRPr lang="en-US">
              <a:latin typeface="Calibri"/>
            </a:endParaRPr>
          </a:p>
          <a:p>
            <a:pPr marL="228600" indent="-841248">
              <a:spcAft>
                <a:spcPts val="800"/>
              </a:spcAft>
            </a:pPr>
            <a:r>
              <a:rPr lang="en-US">
                <a:ea typeface="Calibri"/>
                <a:cs typeface="Calibri"/>
              </a:rPr>
              <a:t>What Works Clearinghouse. (n.d.). </a:t>
            </a:r>
            <a:r>
              <a:rPr lang="en-US" i="1">
                <a:ea typeface="Calibri"/>
                <a:cs typeface="Calibri"/>
              </a:rPr>
              <a:t>What Works Clearinghouse.</a:t>
            </a:r>
            <a:r>
              <a:rPr lang="en-US">
                <a:ea typeface="Calibri"/>
                <a:cs typeface="Calibri"/>
              </a:rPr>
              <a:t> Institution of Education Sciences. Retrieved September 3, 2025, from </a:t>
            </a:r>
            <a:r>
              <a:rPr lang="en-US">
                <a:ea typeface="Calibri"/>
                <a:cs typeface="Calibri"/>
                <a:hlinkClick r:id="rId5"/>
              </a:rPr>
              <a:t>https://ies.ed.gov/ncee/wwc/</a:t>
            </a:r>
            <a:r>
              <a:rPr lang="en-US">
                <a:ea typeface="Calibri"/>
                <a:cs typeface="Calibri"/>
              </a:rPr>
              <a:t> </a:t>
            </a:r>
          </a:p>
          <a:p>
            <a:pPr marL="228600" indent="-841248">
              <a:spcAft>
                <a:spcPts val="800"/>
              </a:spcAft>
            </a:pPr>
            <a:r>
              <a:rPr lang="en-US">
                <a:ea typeface="Calibri"/>
                <a:cs typeface="Calibri"/>
              </a:rPr>
              <a:t>Wisconsin Department of Public Instruction. (2018). </a:t>
            </a:r>
            <a:r>
              <a:rPr lang="en-US" i="1">
                <a:ea typeface="Calibri"/>
                <a:cs typeface="Calibri"/>
              </a:rPr>
              <a:t>Mental health screening resource guide</a:t>
            </a:r>
            <a:r>
              <a:rPr lang="en-US">
                <a:ea typeface="Calibri"/>
                <a:cs typeface="Calibri"/>
              </a:rPr>
              <a:t>. </a:t>
            </a:r>
            <a:r>
              <a:rPr lang="en-US">
                <a:ea typeface="Calibri"/>
                <a:cs typeface="Calibri"/>
                <a:hlinkClick r:id="rId6"/>
              </a:rPr>
              <a:t>https://dpi.wi.gov/sites/default/files/imce/sspw/pdf/mental_health_screening_guide_web.pdf</a:t>
            </a:r>
            <a:r>
              <a:rPr lang="en-US">
                <a:ea typeface="Calibri"/>
                <a:cs typeface="Calibri"/>
              </a:rPr>
              <a:t> </a:t>
            </a:r>
          </a:p>
          <a:p>
            <a:pPr marL="228600" indent="-841248">
              <a:spcAft>
                <a:spcPts val="800"/>
              </a:spcAft>
            </a:pPr>
            <a:r>
              <a:rPr lang="en-US">
                <a:ea typeface="Calibri"/>
                <a:cs typeface="Calibri"/>
              </a:rPr>
              <a:t>Zieky, M., &amp; Perie, M. (2006). </a:t>
            </a:r>
            <a:r>
              <a:rPr lang="en-US" i="1">
                <a:ea typeface="Calibri"/>
                <a:cs typeface="Calibri"/>
              </a:rPr>
              <a:t>A primer on setting cutscores on tests of educational achievement.</a:t>
            </a:r>
            <a:r>
              <a:rPr lang="en-US">
                <a:ea typeface="Calibri"/>
                <a:cs typeface="Calibri"/>
              </a:rPr>
              <a:t> Educational Testing Service. </a:t>
            </a:r>
            <a:r>
              <a:rPr lang="en-US">
                <a:ea typeface="Calibri"/>
                <a:cs typeface="Calibri"/>
                <a:hlinkClick r:id="rId7"/>
              </a:rPr>
              <a:t>https://www.ets.org/Media/Research/pdf/Cut_Scores_Primer.pdf</a:t>
            </a:r>
            <a:r>
              <a:rPr lang="en-US">
                <a:ea typeface="Calibri"/>
                <a:cs typeface="Calibri"/>
              </a:rPr>
              <a:t> </a:t>
            </a:r>
            <a:endParaRPr lang="en-US"/>
          </a:p>
          <a:p>
            <a:br>
              <a:rPr lang="en-US"/>
            </a:br>
            <a:endParaRPr lang="en-US"/>
          </a:p>
          <a:p>
            <a:br>
              <a:rPr lang="en-US"/>
            </a:br>
            <a:endParaRPr lang="en-US"/>
          </a:p>
          <a:p>
            <a:br>
              <a:rPr lang="en-US"/>
            </a:br>
            <a:endParaRPr lang="en-US"/>
          </a:p>
          <a:p>
            <a:pPr marL="228600" indent="-840740">
              <a:spcAft>
                <a:spcPts val="800"/>
              </a:spcAft>
            </a:pPr>
            <a:br>
              <a:rPr lang="en-US"/>
            </a:br>
            <a:endParaRPr lang="en-US"/>
          </a:p>
          <a:p>
            <a:pPr marL="228600" indent="-840740">
              <a:spcAft>
                <a:spcPts val="800"/>
              </a:spcAft>
            </a:pPr>
            <a:r>
              <a:rPr lang="en-US"/>
              <a:t> </a:t>
            </a:r>
            <a:endParaRPr lang="en-US">
              <a:ea typeface="Calibri"/>
              <a:cs typeface="Calibri"/>
            </a:endParaRPr>
          </a:p>
          <a:p>
            <a:pPr marL="228600" indent="-840740">
              <a:spcAft>
                <a:spcPts val="800"/>
              </a:spcAft>
            </a:pPr>
            <a:endParaRPr lang="en-US">
              <a:ea typeface="Calibri"/>
              <a:cs typeface="Calibri"/>
            </a:endParaRPr>
          </a:p>
        </p:txBody>
      </p:sp>
    </p:spTree>
    <p:extLst>
      <p:ext uri="{BB962C8B-B14F-4D97-AF65-F5344CB8AC3E}">
        <p14:creationId xmlns:p14="http://schemas.microsoft.com/office/powerpoint/2010/main" val="191691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412F7F10-85BA-19CE-C920-315DB2E27C3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7EFB8DF-AE8E-2197-EACC-A96E0897CF3E}"/>
              </a:ext>
            </a:extLst>
          </p:cNvPr>
          <p:cNvSpPr>
            <a:spLocks noGrp="1"/>
          </p:cNvSpPr>
          <p:nvPr>
            <p:ph type="title"/>
          </p:nvPr>
        </p:nvSpPr>
        <p:spPr/>
        <p:txBody>
          <a:bodyPr/>
          <a:lstStyle/>
          <a:p>
            <a:r>
              <a:rPr lang="en-US">
                <a:solidFill>
                  <a:srgbClr val="A5A5A5"/>
                </a:solidFill>
                <a:sym typeface="Arial"/>
              </a:rPr>
              <a:t>Hidden Slide #10</a:t>
            </a:r>
            <a:endParaRPr lang="en-US"/>
          </a:p>
        </p:txBody>
      </p:sp>
      <p:sp>
        <p:nvSpPr>
          <p:cNvPr id="4" name="Text Placeholder 3">
            <a:extLst>
              <a:ext uri="{FF2B5EF4-FFF2-40B4-BE49-F238E27FC236}">
                <a16:creationId xmlns:a16="http://schemas.microsoft.com/office/drawing/2014/main" id="{9103B369-80CA-B66A-CFE6-38A832A72775}"/>
              </a:ext>
            </a:extLst>
          </p:cNvPr>
          <p:cNvSpPr>
            <a:spLocks noGrp="1"/>
          </p:cNvSpPr>
          <p:nvPr>
            <p:ph type="body" idx="10"/>
          </p:nvPr>
        </p:nvSpPr>
        <p:spPr/>
        <p:txBody>
          <a:bodyPr/>
          <a:lstStyle/>
          <a:p>
            <a:r>
              <a:rPr lang="en-US">
                <a:solidFill>
                  <a:prstClr val="black"/>
                </a:solidFill>
                <a:cs typeface="Arial"/>
                <a:sym typeface="Arial"/>
              </a:rPr>
              <a:t>Universal Screening Key Terms, </a:t>
            </a:r>
            <a:r>
              <a:rPr lang="en-US">
                <a:solidFill>
                  <a:prstClr val="black"/>
                </a:solidFill>
              </a:rPr>
              <a:t>continued</a:t>
            </a:r>
            <a:endParaRPr lang="en-US">
              <a:solidFill>
                <a:prstClr val="black"/>
              </a:solidFill>
              <a:cs typeface="Arial"/>
              <a:sym typeface="Arial"/>
            </a:endParaRPr>
          </a:p>
        </p:txBody>
      </p:sp>
      <p:sp>
        <p:nvSpPr>
          <p:cNvPr id="5" name="Text Placeholder 4">
            <a:extLst>
              <a:ext uri="{FF2B5EF4-FFF2-40B4-BE49-F238E27FC236}">
                <a16:creationId xmlns:a16="http://schemas.microsoft.com/office/drawing/2014/main" id="{17332716-C69E-71CA-C95A-D3BD3C15AF8A}"/>
              </a:ext>
            </a:extLst>
          </p:cNvPr>
          <p:cNvSpPr>
            <a:spLocks noGrp="1"/>
          </p:cNvSpPr>
          <p:nvPr>
            <p:ph type="body" sz="quarter" idx="11"/>
          </p:nvPr>
        </p:nvSpPr>
        <p:spPr/>
        <p:txBody>
          <a:bodyPr/>
          <a:lstStyle/>
          <a:p>
            <a:pPr marL="0" marR="0" lvl="0" indent="0" algn="l" defTabSz="914377" rtl="0" eaLnBrk="1" fontAlgn="auto" latinLnBrk="0" hangingPunct="1">
              <a:buClr>
                <a:prstClr val="black"/>
              </a:buClr>
              <a:buSzPts val="1100"/>
              <a:buFont typeface="Arial" panose="020B0604020202020204" pitchFamily="34" charset="0"/>
              <a:buNone/>
              <a:tabLst/>
              <a:defRPr/>
            </a:pPr>
            <a:r>
              <a:rPr kumimoji="0" lang="en-US" sz="1867" b="1" i="0" u="none" strike="noStrike" kern="1200" cap="none" spc="0" normalizeH="0" baseline="0" noProof="0">
                <a:ln>
                  <a:noFill/>
                </a:ln>
                <a:solidFill>
                  <a:prstClr val="black"/>
                </a:solidFill>
                <a:effectLst/>
                <a:uLnTx/>
                <a:uFillTx/>
                <a:latin typeface="Calibri"/>
                <a:ea typeface="+mn-ea"/>
                <a:cs typeface="+mn-cs"/>
              </a:rPr>
              <a:t>Tier 1 Core Instruction (all students). </a:t>
            </a:r>
            <a:r>
              <a:rPr kumimoji="0" lang="en-US" sz="1867" i="0" u="none" strike="noStrike" kern="1200" cap="none" spc="0" normalizeH="0" baseline="0" noProof="0">
                <a:ln>
                  <a:noFill/>
                </a:ln>
                <a:solidFill>
                  <a:prstClr val="black"/>
                </a:solidFill>
                <a:effectLst/>
                <a:uLnTx/>
                <a:uFillTx/>
                <a:latin typeface="Calibri"/>
                <a:ea typeface="+mn-ea"/>
                <a:cs typeface="+mn-cs"/>
              </a:rPr>
              <a:t>High-quality, research-based core curriculum and universal support that is provided to all students in a district. It is designed to meet the academic and behavioral needs of the majority of learners, with the goal of being effective for at least 80% of the student population.</a:t>
            </a:r>
          </a:p>
          <a:p>
            <a:pPr marL="0" marR="0" lvl="0" indent="0" algn="l" defTabSz="914377" rtl="0" eaLnBrk="1" fontAlgn="auto" latinLnBrk="0" hangingPunct="1">
              <a:buClr>
                <a:prstClr val="black"/>
              </a:buClr>
              <a:buSzPts val="1100"/>
              <a:buFont typeface="Arial" panose="020B0604020202020204" pitchFamily="34" charset="0"/>
              <a:buNone/>
              <a:tabLst/>
              <a:defRPr/>
            </a:pPr>
            <a:r>
              <a:rPr kumimoji="0" lang="en-US" sz="1867" b="1" i="0" u="none" strike="noStrike" kern="1200" cap="none" spc="0" normalizeH="0" baseline="0" noProof="0">
                <a:ln>
                  <a:noFill/>
                </a:ln>
                <a:solidFill>
                  <a:prstClr val="black"/>
                </a:solidFill>
                <a:effectLst/>
                <a:uLnTx/>
                <a:uFillTx/>
                <a:latin typeface="Calibri"/>
                <a:ea typeface="+mn-ea"/>
                <a:cs typeface="+mn-cs"/>
              </a:rPr>
              <a:t>Tier 2 Targeted Supplemental Interventions (some students). </a:t>
            </a:r>
            <a:r>
              <a:rPr kumimoji="0" lang="en-US" sz="1867" i="0" u="none" strike="noStrike" kern="1200" cap="none" spc="0" normalizeH="0" baseline="0" noProof="0">
                <a:ln>
                  <a:noFill/>
                </a:ln>
                <a:solidFill>
                  <a:prstClr val="black"/>
                </a:solidFill>
                <a:effectLst/>
                <a:uLnTx/>
                <a:uFillTx/>
                <a:latin typeface="Calibri"/>
                <a:ea typeface="+mn-ea"/>
                <a:cs typeface="+mn-cs"/>
              </a:rPr>
              <a:t>Researched-based supplemental targeted instruction for small groups of students. Tier 2 is provided in addition to Tier 1 core instruction, to students for additional academic or behavior support.</a:t>
            </a:r>
          </a:p>
          <a:p>
            <a:pPr marL="0" marR="0" lvl="0" indent="0" algn="l" defTabSz="914377" rtl="0" eaLnBrk="1" fontAlgn="auto" latinLnBrk="0" hangingPunct="1">
              <a:buClr>
                <a:prstClr val="black"/>
              </a:buClr>
              <a:buSzPts val="1100"/>
              <a:buFont typeface="Arial" panose="020B0604020202020204" pitchFamily="34" charset="0"/>
              <a:buNone/>
              <a:tabLst/>
              <a:defRPr/>
            </a:pPr>
            <a:r>
              <a:rPr kumimoji="0" lang="en-US" sz="1867" b="1" i="0" u="none" strike="noStrike" kern="1200" cap="none" spc="0" normalizeH="0" baseline="0" noProof="0">
                <a:ln>
                  <a:noFill/>
                </a:ln>
                <a:solidFill>
                  <a:prstClr val="black"/>
                </a:solidFill>
                <a:effectLst/>
                <a:uLnTx/>
                <a:uFillTx/>
                <a:latin typeface="Calibri"/>
                <a:ea typeface="+mn-ea"/>
                <a:cs typeface="+mn-cs"/>
              </a:rPr>
              <a:t>Tier 3 Intensive Interventions (few students). </a:t>
            </a:r>
            <a:r>
              <a:rPr kumimoji="0" lang="en-US" sz="1867" i="0" u="none" strike="noStrike" kern="1200" cap="none" spc="0" normalizeH="0" baseline="0" noProof="0">
                <a:ln>
                  <a:noFill/>
                </a:ln>
                <a:solidFill>
                  <a:prstClr val="black"/>
                </a:solidFill>
                <a:effectLst/>
                <a:uLnTx/>
                <a:uFillTx/>
                <a:latin typeface="Calibri"/>
                <a:ea typeface="+mn-ea"/>
                <a:cs typeface="+mn-cs"/>
              </a:rPr>
              <a:t>Individualized intensive interventions, occurring with smaller student-teacher ratios, more frequently, and usually for a longer duration of time.</a:t>
            </a:r>
          </a:p>
          <a:p>
            <a:pPr marL="0" marR="0" lvl="0" indent="0" algn="l" defTabSz="914377" rtl="0" eaLnBrk="1" fontAlgn="auto" latinLnBrk="0" hangingPunct="1">
              <a:buClr>
                <a:prstClr val="black"/>
              </a:buClr>
              <a:buSzPts val="1100"/>
              <a:buFont typeface="Arial" panose="020B0604020202020204" pitchFamily="34" charset="0"/>
              <a:buNone/>
              <a:tabLst/>
              <a:defRPr/>
            </a:pPr>
            <a:r>
              <a:rPr kumimoji="0" lang="en-US" sz="1867" b="1" i="0" u="none" strike="noStrike" kern="1200" cap="none" spc="0" normalizeH="0" baseline="0" noProof="0">
                <a:ln>
                  <a:noFill/>
                </a:ln>
                <a:solidFill>
                  <a:prstClr val="black"/>
                </a:solidFill>
                <a:effectLst/>
                <a:uLnTx/>
                <a:uFillTx/>
                <a:latin typeface="Calibri"/>
                <a:ea typeface="+mn-ea"/>
                <a:cs typeface="+mn-cs"/>
              </a:rPr>
              <a:t>Universal Screening System. </a:t>
            </a:r>
            <a:r>
              <a:rPr kumimoji="0" lang="en-US" sz="1867" i="0" u="none" strike="noStrike" kern="1200" cap="none" spc="0" normalizeH="0" baseline="0" noProof="0">
                <a:ln>
                  <a:noFill/>
                </a:ln>
                <a:solidFill>
                  <a:prstClr val="black"/>
                </a:solidFill>
                <a:effectLst/>
                <a:uLnTx/>
                <a:uFillTx/>
                <a:latin typeface="Calibri"/>
                <a:ea typeface="+mn-ea"/>
                <a:cs typeface="+mn-cs"/>
              </a:rPr>
              <a:t>A structured process used to assess all students within a school or district to identify those who may be at risk for academic or behavioral challenges. It is a key component of multi-tiered systems of support (MTSS). </a:t>
            </a:r>
          </a:p>
          <a:p>
            <a:pPr marL="0">
              <a:buClr>
                <a:prstClr val="black"/>
              </a:buClr>
              <a:buSzPts val="1100"/>
              <a:defRPr/>
            </a:pPr>
            <a:r>
              <a:rPr kumimoji="0" lang="en-US" sz="1867" b="1" i="0" u="none" strike="noStrike" kern="1200" cap="none" spc="0" normalizeH="0" baseline="0" noProof="0">
                <a:ln>
                  <a:noFill/>
                </a:ln>
                <a:solidFill>
                  <a:prstClr val="black"/>
                </a:solidFill>
                <a:effectLst/>
                <a:uLnTx/>
                <a:uFillTx/>
                <a:latin typeface="Calibri"/>
                <a:ea typeface="+mn-ea"/>
                <a:cs typeface="+mn-cs"/>
              </a:rPr>
              <a:t>Validity. </a:t>
            </a:r>
            <a:r>
              <a:rPr lang="en-US" sz="1867">
                <a:solidFill>
                  <a:prstClr val="black"/>
                </a:solidFill>
              </a:rPr>
              <a:t>Refers to how consistently and accurately an assessment measures the skills and abilities it is designed to measure. </a:t>
            </a:r>
          </a:p>
          <a:p>
            <a:pPr marL="0" marR="0" lvl="0" indent="0" algn="l" defTabSz="914377" rtl="0" eaLnBrk="1" fontAlgn="auto" latinLnBrk="0" hangingPunct="1">
              <a:buClr>
                <a:prstClr val="black"/>
              </a:buClr>
              <a:buSzPts val="1100"/>
              <a:buFont typeface="Arial" panose="020B0604020202020204" pitchFamily="34" charset="0"/>
              <a:buNone/>
              <a:tabLst/>
              <a:defRPr/>
            </a:pPr>
            <a:endParaRPr kumimoji="0" lang="en-US" sz="1867"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377" rtl="0" eaLnBrk="1" fontAlgn="auto" latinLnBrk="0" hangingPunct="1">
              <a:buClr>
                <a:prstClr val="black"/>
              </a:buClr>
              <a:buSzPts val="1100"/>
              <a:buFont typeface="Arial" panose="020B0604020202020204" pitchFamily="34" charset="0"/>
              <a:buNone/>
              <a:tabLst/>
              <a:defRPr/>
            </a:pPr>
            <a:endParaRPr kumimoji="0" lang="en-US" sz="1867" b="1"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0890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6">
          <a:extLst>
            <a:ext uri="{FF2B5EF4-FFF2-40B4-BE49-F238E27FC236}">
              <a16:creationId xmlns:a16="http://schemas.microsoft.com/office/drawing/2014/main" id="{9311244F-0F97-35F7-A95D-19DA08733645}"/>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C925573A-769E-8010-DF60-0823F9E1E649}"/>
              </a:ext>
            </a:extLst>
          </p:cNvPr>
          <p:cNvSpPr>
            <a:spLocks noGrp="1"/>
          </p:cNvSpPr>
          <p:nvPr>
            <p:ph type="title"/>
          </p:nvPr>
        </p:nvSpPr>
        <p:spPr>
          <a:xfrm>
            <a:off x="381000" y="251679"/>
            <a:ext cx="11182352" cy="378050"/>
          </a:xfrm>
        </p:spPr>
        <p:txBody>
          <a:bodyPr/>
          <a:lstStyle/>
          <a:p>
            <a:r>
              <a:rPr lang="en-US"/>
              <a:t>Hidden Slide #11</a:t>
            </a:r>
          </a:p>
        </p:txBody>
      </p:sp>
      <p:sp>
        <p:nvSpPr>
          <p:cNvPr id="4" name="Text Placeholder 3">
            <a:extLst>
              <a:ext uri="{FF2B5EF4-FFF2-40B4-BE49-F238E27FC236}">
                <a16:creationId xmlns:a16="http://schemas.microsoft.com/office/drawing/2014/main" id="{19C33D40-181F-312E-F497-F5E28C2216B8}"/>
              </a:ext>
            </a:extLst>
          </p:cNvPr>
          <p:cNvSpPr>
            <a:spLocks noGrp="1"/>
          </p:cNvSpPr>
          <p:nvPr>
            <p:ph type="body" sz="quarter" idx="11"/>
          </p:nvPr>
        </p:nvSpPr>
        <p:spPr>
          <a:xfrm>
            <a:off x="838200" y="1443781"/>
            <a:ext cx="10725150" cy="2922480"/>
          </a:xfrm>
        </p:spPr>
        <p:txBody>
          <a:bodyPr/>
          <a:lstStyle/>
          <a:p>
            <a:pPr marL="101597" indent="0" algn="ctr">
              <a:lnSpc>
                <a:spcPct val="115000"/>
              </a:lnSpc>
              <a:spcBef>
                <a:spcPts val="800"/>
              </a:spcBef>
              <a:spcAft>
                <a:spcPts val="0"/>
              </a:spcAft>
              <a:buClr>
                <a:schemeClr val="dk1"/>
              </a:buClr>
              <a:buSzPct val="33462"/>
              <a:buNone/>
            </a:pPr>
            <a:r>
              <a:rPr lang="en-US" sz="4000">
                <a:solidFill>
                  <a:schemeClr val="dk1"/>
                </a:solidFill>
              </a:rPr>
              <a:t>Pre-Training Pre-Read</a:t>
            </a:r>
          </a:p>
          <a:p>
            <a:pPr marL="101597" indent="0" algn="ctr">
              <a:lnSpc>
                <a:spcPct val="115000"/>
              </a:lnSpc>
              <a:spcBef>
                <a:spcPts val="800"/>
              </a:spcBef>
              <a:spcAft>
                <a:spcPts val="0"/>
              </a:spcAft>
              <a:buClr>
                <a:schemeClr val="dk1"/>
              </a:buClr>
              <a:buSzPct val="33299"/>
              <a:buNone/>
            </a:pPr>
            <a:r>
              <a:rPr lang="en-US" b="1" i="1">
                <a:solidFill>
                  <a:schemeClr val="dk1"/>
                </a:solidFill>
              </a:rPr>
              <a:t>Assessment Practices Within a Multi-Tiered </a:t>
            </a:r>
          </a:p>
          <a:p>
            <a:pPr marL="101597" indent="0" algn="ctr">
              <a:lnSpc>
                <a:spcPct val="115000"/>
              </a:lnSpc>
              <a:spcBef>
                <a:spcPts val="800"/>
              </a:spcBef>
              <a:spcAft>
                <a:spcPts val="0"/>
              </a:spcAft>
              <a:buClr>
                <a:schemeClr val="dk1"/>
              </a:buClr>
              <a:buSzPct val="33299"/>
              <a:buNone/>
            </a:pPr>
            <a:r>
              <a:rPr lang="en-US" b="1" i="1">
                <a:solidFill>
                  <a:schemeClr val="dk1"/>
                </a:solidFill>
              </a:rPr>
              <a:t>System of Supports: </a:t>
            </a:r>
          </a:p>
          <a:p>
            <a:pPr marL="101597" indent="0" algn="ctr">
              <a:lnSpc>
                <a:spcPct val="115000"/>
              </a:lnSpc>
              <a:spcBef>
                <a:spcPts val="800"/>
              </a:spcBef>
              <a:spcAft>
                <a:spcPts val="0"/>
              </a:spcAft>
              <a:buClr>
                <a:schemeClr val="dk1"/>
              </a:buClr>
              <a:buSzPct val="33299"/>
              <a:buNone/>
            </a:pPr>
            <a:r>
              <a:rPr lang="en-US" b="1" i="1">
                <a:solidFill>
                  <a:schemeClr val="dk1"/>
                </a:solidFill>
              </a:rPr>
              <a:t>“Foundations of MTSS Assessment” section, pages 8-12 </a:t>
            </a:r>
          </a:p>
        </p:txBody>
      </p:sp>
      <p:sp>
        <p:nvSpPr>
          <p:cNvPr id="11" name="TextBox 10">
            <a:extLst>
              <a:ext uri="{FF2B5EF4-FFF2-40B4-BE49-F238E27FC236}">
                <a16:creationId xmlns:a16="http://schemas.microsoft.com/office/drawing/2014/main" id="{86B9A067-59AD-597D-4901-DB0F0F1BD591}"/>
              </a:ext>
            </a:extLst>
          </p:cNvPr>
          <p:cNvSpPr txBox="1"/>
          <p:nvPr/>
        </p:nvSpPr>
        <p:spPr>
          <a:xfrm>
            <a:off x="504824" y="4255196"/>
            <a:ext cx="11182352" cy="779444"/>
          </a:xfrm>
          <a:prstGeom prst="rect">
            <a:avLst/>
          </a:prstGeom>
          <a:noFill/>
        </p:spPr>
        <p:txBody>
          <a:bodyPr wrap="square" lIns="91440" tIns="45720" rIns="91440" bIns="45720" rtlCol="0" anchor="b">
            <a:spAutoFit/>
          </a:bodyPr>
          <a:lstStyle/>
          <a:p>
            <a:pPr marL="100965" algn="ctr">
              <a:lnSpc>
                <a:spcPct val="114999"/>
              </a:lnSpc>
              <a:spcBef>
                <a:spcPts val="800"/>
              </a:spcBef>
            </a:pPr>
            <a:r>
              <a:rPr lang="en-US" sz="2000">
                <a:ea typeface="+mn-lt"/>
                <a:cs typeface="+mn-lt"/>
                <a:hlinkClick r:id="rId3">
                  <a:extLst>
                    <a:ext uri="{A12FA001-AC4F-418D-AE19-62706E023703}">
                      <ahyp:hlinkClr xmlns:ahyp="http://schemas.microsoft.com/office/drawing/2018/hyperlinkcolor" val="tx"/>
                    </a:ext>
                  </a:extLst>
                </a:hlinkClick>
              </a:rPr>
              <a:t>https://ceedar.education.ufl.edu/wp-content/uploads/2020/12/Assessment-Practices-Within-a-Multi-Tiered-System-of-Supports-2.pdf</a:t>
            </a:r>
            <a:r>
              <a:rPr lang="en-US" sz="2000" u="sng">
                <a:ea typeface="+mn-lt"/>
                <a:cs typeface="+mn-lt"/>
              </a:rPr>
              <a:t>#page=8</a:t>
            </a:r>
            <a:endParaRPr lang="en-US" u="sng">
              <a:ea typeface="+mn-lt"/>
              <a:cs typeface="+mn-lt"/>
            </a:endParaRPr>
          </a:p>
        </p:txBody>
      </p:sp>
    </p:spTree>
    <p:extLst>
      <p:ext uri="{BB962C8B-B14F-4D97-AF65-F5344CB8AC3E}">
        <p14:creationId xmlns:p14="http://schemas.microsoft.com/office/powerpoint/2010/main" val="3613347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593679" y="1122363"/>
            <a:ext cx="10897736" cy="2387600"/>
          </a:xfrm>
          <a:prstGeom prst="rect">
            <a:avLst/>
          </a:prstGeom>
        </p:spPr>
        <p:txBody>
          <a:bodyPr spcFirstLastPara="1" vert="horz" wrap="square" lIns="121900" tIns="121900" rIns="121900" bIns="121900" rtlCol="0" anchor="b" anchorCtr="0">
            <a:normAutofit/>
          </a:bodyPr>
          <a:lstStyle/>
          <a:p>
            <a:pPr algn="ctr">
              <a:spcBef>
                <a:spcPts val="0"/>
              </a:spcBef>
            </a:pPr>
            <a:r>
              <a:rPr lang="en"/>
              <a:t>Universal Screening for </a:t>
            </a:r>
            <a:br>
              <a:rPr lang="en"/>
            </a:br>
            <a:r>
              <a:rPr lang="en"/>
              <a:t>Tiered Interventions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490BE-CB6B-0FA9-E1DD-9C733ECD2D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DE949B-9E83-5403-1C85-FAE09BDE3F5A}"/>
              </a:ext>
            </a:extLst>
          </p:cNvPr>
          <p:cNvSpPr txBox="1">
            <a:spLocks noGrp="1"/>
          </p:cNvSpPr>
          <p:nvPr>
            <p:ph type="title" idx="4294967295"/>
          </p:nvPr>
        </p:nvSpPr>
        <p:spPr>
          <a:xfrm>
            <a:off x="838200" y="365125"/>
            <a:ext cx="9677400" cy="7223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Aptos" panose="020B0004020202020204" pitchFamily="34" charset="0"/>
                <a:ea typeface="+mj-ea"/>
                <a:cs typeface="+mj-cs"/>
              </a:defRPr>
            </a:lvl1pPr>
          </a:lstStyle>
          <a:p>
            <a:pPr defTabSz="914377">
              <a:lnSpc>
                <a:spcPct val="100000"/>
              </a:lnSpc>
              <a:defRPr/>
            </a:pPr>
            <a:r>
              <a:rPr lang="en-US"/>
              <a:t>Acknowledgements</a:t>
            </a:r>
          </a:p>
        </p:txBody>
      </p:sp>
      <p:sp>
        <p:nvSpPr>
          <p:cNvPr id="3" name="Content Placeholder 2">
            <a:extLst>
              <a:ext uri="{FF2B5EF4-FFF2-40B4-BE49-F238E27FC236}">
                <a16:creationId xmlns:a16="http://schemas.microsoft.com/office/drawing/2014/main" id="{39CCB8A9-7520-2F13-695B-B0AC0D0A929C}"/>
              </a:ext>
            </a:extLst>
          </p:cNvPr>
          <p:cNvSpPr txBox="1">
            <a:spLocks/>
          </p:cNvSpPr>
          <p:nvPr/>
        </p:nvSpPr>
        <p:spPr>
          <a:xfrm>
            <a:off x="838200" y="1091955"/>
            <a:ext cx="10515600" cy="1831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a:t>Special thanks to all contributors to the development of this Professional Learning Module. The original collection of Professional Learning Modules was developed starting in 2013 by a team funded by the Missouri State Personnel Development Grant (SPDG). The current SPDG has a focus on creating Multi-Tiered Systems of Support (MTSS). Modules developed during 2025 and later will incorporate strategies to integrate an MTSS framework.</a:t>
            </a:r>
          </a:p>
        </p:txBody>
      </p:sp>
      <p:sp>
        <p:nvSpPr>
          <p:cNvPr id="8" name="Content Placeholder 2">
            <a:extLst>
              <a:ext uri="{FF2B5EF4-FFF2-40B4-BE49-F238E27FC236}">
                <a16:creationId xmlns:a16="http://schemas.microsoft.com/office/drawing/2014/main" id="{A91B60C6-BC81-88A4-EA31-4207CFEC1445}"/>
              </a:ext>
            </a:extLst>
          </p:cNvPr>
          <p:cNvSpPr txBox="1">
            <a:spLocks/>
          </p:cNvSpPr>
          <p:nvPr/>
        </p:nvSpPr>
        <p:spPr>
          <a:xfrm>
            <a:off x="447675" y="3007820"/>
            <a:ext cx="10458450" cy="2270156"/>
          </a:xfrm>
          <a:prstGeom prst="rect">
            <a:avLst/>
          </a:prstGeom>
        </p:spPr>
        <p:txBody>
          <a:bodyPr vert="horz" lIns="68580" tIns="34290" rIns="68580" bIns="3429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21463" algn="ctr" rtl="0">
              <a:lnSpc>
                <a:spcPct val="100000"/>
              </a:lnSpc>
              <a:spcBef>
                <a:spcPts val="0"/>
              </a:spcBef>
              <a:spcAft>
                <a:spcPts val="0"/>
              </a:spcAft>
              <a:buClr>
                <a:srgbClr val="000000"/>
              </a:buClr>
              <a:buSzPts val="338"/>
              <a:buFont typeface="Arial"/>
              <a:buChar char="•"/>
            </a:pPr>
            <a:r>
              <a:rPr lang="en-US" sz="2400" b="1" i="0" u="none" strike="noStrike" cap="none">
                <a:solidFill>
                  <a:schemeClr val="dk1"/>
                </a:solidFill>
                <a:ea typeface="Arial"/>
                <a:cs typeface="Calibri" panose="020F0502020204030204" pitchFamily="34" charset="0"/>
                <a:sym typeface="Arial"/>
              </a:rPr>
              <a:t>Content Development</a:t>
            </a:r>
            <a:endParaRPr lang="en-US" sz="2400"/>
          </a:p>
          <a:p>
            <a:pPr marL="0" marR="0" lvl="0" indent="0" algn="ctr" rtl="0">
              <a:lnSpc>
                <a:spcPct val="100000"/>
              </a:lnSpc>
              <a:spcBef>
                <a:spcPts val="0"/>
              </a:spcBef>
              <a:spcAft>
                <a:spcPts val="0"/>
              </a:spcAft>
              <a:buNone/>
            </a:pPr>
            <a:r>
              <a:rPr lang="en-US" sz="2000" i="1"/>
              <a:t>Beverly Kohzadi</a:t>
            </a:r>
          </a:p>
          <a:p>
            <a:pPr marL="0" marR="0" lvl="0" indent="0" algn="ctr" rtl="0">
              <a:lnSpc>
                <a:spcPct val="100000"/>
              </a:lnSpc>
              <a:spcBef>
                <a:spcPts val="0"/>
              </a:spcBef>
              <a:spcAft>
                <a:spcPts val="0"/>
              </a:spcAft>
              <a:buNone/>
            </a:pPr>
            <a:r>
              <a:rPr lang="en-US" sz="2000" i="1">
                <a:solidFill>
                  <a:prstClr val="black"/>
                </a:solidFill>
                <a:latin typeface="Calibri"/>
              </a:rPr>
              <a:t>Chelie Nelson</a:t>
            </a:r>
          </a:p>
          <a:p>
            <a:pPr marL="0" indent="0" algn="ctr" defTabSz="685800">
              <a:spcBef>
                <a:spcPts val="0"/>
              </a:spcBef>
              <a:buClrTx/>
              <a:buSzPts val="338"/>
            </a:pPr>
            <a:endParaRPr lang="en-US" sz="2400" b="1">
              <a:solidFill>
                <a:prstClr val="black"/>
              </a:solidFill>
              <a:latin typeface="Calibri"/>
            </a:endParaRPr>
          </a:p>
          <a:p>
            <a:pPr marL="0" indent="0" algn="ctr" defTabSz="685800">
              <a:spcBef>
                <a:spcPts val="0"/>
              </a:spcBef>
              <a:buClrTx/>
              <a:buSzPts val="338"/>
            </a:pPr>
            <a:r>
              <a:rPr lang="en-US" sz="2400" b="1">
                <a:solidFill>
                  <a:prstClr val="black"/>
                </a:solidFill>
                <a:latin typeface="Calibri"/>
              </a:rPr>
              <a:t>Training Module Development</a:t>
            </a:r>
          </a:p>
          <a:p>
            <a:pPr marL="0" marR="0" lvl="0" indent="-21463" algn="ctr" rtl="0">
              <a:lnSpc>
                <a:spcPct val="90000"/>
              </a:lnSpc>
              <a:spcBef>
                <a:spcPts val="0"/>
              </a:spcBef>
              <a:spcAft>
                <a:spcPts val="0"/>
              </a:spcAft>
              <a:buClr>
                <a:srgbClr val="000000"/>
              </a:buClr>
              <a:buSzPts val="338"/>
              <a:buFont typeface="Arial"/>
              <a:buChar char="•"/>
            </a:pPr>
            <a:r>
              <a:rPr lang="en" sz="2000" b="0" i="1" u="none" strike="noStrike" cap="none">
                <a:solidFill>
                  <a:schemeClr val="dk1"/>
                </a:solidFill>
                <a:ea typeface="Arial"/>
                <a:cs typeface="Calibri" panose="020F0502020204030204" pitchFamily="34" charset="0"/>
                <a:sym typeface="Arial"/>
              </a:rPr>
              <a:t>Beverly Kohzadi</a:t>
            </a:r>
          </a:p>
          <a:p>
            <a:pPr marL="0" marR="0" lvl="0" indent="0" algn="ctr" rtl="0">
              <a:lnSpc>
                <a:spcPct val="100000"/>
              </a:lnSpc>
              <a:spcBef>
                <a:spcPts val="0"/>
              </a:spcBef>
              <a:spcAft>
                <a:spcPts val="0"/>
              </a:spcAft>
              <a:buNone/>
            </a:pPr>
            <a:r>
              <a:rPr lang="en-US" sz="2000" i="1"/>
              <a:t>Cheryl Wrinkle</a:t>
            </a:r>
          </a:p>
          <a:p>
            <a:pPr marL="0" marR="0" lvl="0" indent="0" algn="ctr" rtl="0">
              <a:lnSpc>
                <a:spcPct val="100000"/>
              </a:lnSpc>
              <a:spcBef>
                <a:spcPts val="0"/>
              </a:spcBef>
              <a:spcAft>
                <a:spcPts val="0"/>
              </a:spcAft>
              <a:buNone/>
            </a:pPr>
            <a:r>
              <a:rPr lang="en-US" sz="2000" i="1"/>
              <a:t>Chelie Nelson</a:t>
            </a:r>
          </a:p>
          <a:p>
            <a:pPr marL="0" indent="0" algn="ctr" defTabSz="685800">
              <a:lnSpc>
                <a:spcPct val="100000"/>
              </a:lnSpc>
              <a:spcBef>
                <a:spcPts val="0"/>
              </a:spcBef>
              <a:buClrTx/>
              <a:buSzPts val="338"/>
              <a:buNone/>
            </a:pPr>
            <a:r>
              <a:rPr lang="en-US" sz="2400" b="1" err="1">
                <a:solidFill>
                  <a:prstClr val="black"/>
                </a:solidFill>
                <a:latin typeface="Calibri"/>
              </a:rPr>
              <a:t>MoEdu</a:t>
            </a:r>
            <a:r>
              <a:rPr lang="en-US" sz="2400" b="1">
                <a:solidFill>
                  <a:prstClr val="black"/>
                </a:solidFill>
                <a:latin typeface="Calibri"/>
              </a:rPr>
              <a:t>-SAIL Module Development Team</a:t>
            </a:r>
          </a:p>
          <a:p>
            <a:pPr marL="0" marR="0" lvl="0" indent="0" algn="ctr" rtl="0">
              <a:lnSpc>
                <a:spcPct val="100000"/>
              </a:lnSpc>
              <a:spcBef>
                <a:spcPts val="0"/>
              </a:spcBef>
              <a:spcAft>
                <a:spcPts val="0"/>
              </a:spcAft>
              <a:buNone/>
            </a:pPr>
            <a:r>
              <a:rPr lang="en-US" sz="2000" b="0" i="1" u="none" strike="noStrike" cap="none">
                <a:solidFill>
                  <a:srgbClr val="000000"/>
                </a:solidFill>
                <a:ea typeface="Arial"/>
                <a:cs typeface="Calibri" panose="020F0502020204030204" pitchFamily="34" charset="0"/>
                <a:sym typeface="Arial"/>
              </a:rPr>
              <a:t>Ronda Jenson, Director </a:t>
            </a:r>
            <a:endParaRPr lang="en-US" sz="1200"/>
          </a:p>
          <a:p>
            <a:pPr marL="0" marR="0" lvl="0" indent="0" algn="ctr" rtl="0">
              <a:lnSpc>
                <a:spcPct val="100000"/>
              </a:lnSpc>
              <a:spcBef>
                <a:spcPts val="152"/>
              </a:spcBef>
              <a:spcAft>
                <a:spcPts val="0"/>
              </a:spcAft>
              <a:buNone/>
            </a:pPr>
            <a:r>
              <a:rPr lang="en-US" sz="2000" b="0" i="1" u="none" strike="noStrike" cap="none">
                <a:solidFill>
                  <a:srgbClr val="000000"/>
                </a:solidFill>
                <a:ea typeface="Arial"/>
                <a:cs typeface="Calibri" panose="020F0502020204030204" pitchFamily="34" charset="0"/>
                <a:sym typeface="Arial"/>
              </a:rPr>
              <a:t>Chelie Nelson</a:t>
            </a:r>
            <a:endParaRPr lang="en-US" sz="1200"/>
          </a:p>
          <a:p>
            <a:pPr marL="0" marR="0" lvl="0" indent="0" algn="ctr" rtl="0">
              <a:lnSpc>
                <a:spcPct val="100000"/>
              </a:lnSpc>
              <a:spcBef>
                <a:spcPts val="152"/>
              </a:spcBef>
              <a:spcAft>
                <a:spcPts val="0"/>
              </a:spcAft>
              <a:buNone/>
            </a:pPr>
            <a:r>
              <a:rPr lang="en-US" sz="2000" b="0" i="1" u="none" strike="noStrike" cap="none">
                <a:solidFill>
                  <a:srgbClr val="000000"/>
                </a:solidFill>
                <a:ea typeface="Arial"/>
                <a:cs typeface="Calibri" panose="020F0502020204030204" pitchFamily="34" charset="0"/>
                <a:sym typeface="Arial"/>
              </a:rPr>
              <a:t>Cheryl Wrinkle</a:t>
            </a:r>
          </a:p>
          <a:p>
            <a:pPr marL="0" indent="0" algn="ctr">
              <a:lnSpc>
                <a:spcPct val="100000"/>
              </a:lnSpc>
              <a:spcBef>
                <a:spcPts val="152"/>
              </a:spcBef>
              <a:buNone/>
            </a:pPr>
            <a:r>
              <a:rPr lang="en" sz="2000" b="0" i="1" u="none" strike="noStrike" cap="none">
                <a:solidFill>
                  <a:schemeClr val="dk1"/>
                </a:solidFill>
                <a:ea typeface="Arial"/>
                <a:cs typeface="Calibri" panose="020F0502020204030204" pitchFamily="34" charset="0"/>
                <a:sym typeface="Arial"/>
              </a:rPr>
              <a:t>Beverly Kohzadi</a:t>
            </a:r>
          </a:p>
          <a:p>
            <a:pPr marL="0" marR="0" lvl="0" indent="0" algn="ctr" rtl="0">
              <a:lnSpc>
                <a:spcPct val="100000"/>
              </a:lnSpc>
              <a:spcBef>
                <a:spcPts val="152"/>
              </a:spcBef>
              <a:spcAft>
                <a:spcPts val="0"/>
              </a:spcAft>
              <a:buNone/>
            </a:pPr>
            <a:r>
              <a:rPr lang="en-US" sz="2000" b="0" i="1" u="none" strike="noStrike" cap="none">
                <a:solidFill>
                  <a:srgbClr val="000000"/>
                </a:solidFill>
                <a:ea typeface="Arial"/>
                <a:cs typeface="Calibri" panose="020F0502020204030204" pitchFamily="34" charset="0"/>
                <a:sym typeface="Arial"/>
              </a:rPr>
              <a:t>Cynthia Beckmann</a:t>
            </a:r>
            <a:endParaRPr lang="en-US" sz="1200"/>
          </a:p>
          <a:p>
            <a:pPr marL="0" marR="0" lvl="0" indent="0" algn="ctr" rtl="0">
              <a:lnSpc>
                <a:spcPct val="100000"/>
              </a:lnSpc>
              <a:spcBef>
                <a:spcPts val="152"/>
              </a:spcBef>
              <a:spcAft>
                <a:spcPts val="0"/>
              </a:spcAft>
              <a:buNone/>
            </a:pPr>
            <a:r>
              <a:rPr lang="en-US" sz="2000" b="0" i="1" u="none" strike="noStrike" cap="none">
                <a:solidFill>
                  <a:srgbClr val="000000"/>
                </a:solidFill>
                <a:ea typeface="Arial"/>
                <a:cs typeface="Calibri" panose="020F0502020204030204" pitchFamily="34" charset="0"/>
                <a:sym typeface="Arial"/>
              </a:rPr>
              <a:t>Nicole Stone</a:t>
            </a:r>
            <a:endParaRPr lang="en-US" sz="1200"/>
          </a:p>
        </p:txBody>
      </p:sp>
    </p:spTree>
    <p:extLst>
      <p:ext uri="{BB962C8B-B14F-4D97-AF65-F5344CB8AC3E}">
        <p14:creationId xmlns:p14="http://schemas.microsoft.com/office/powerpoint/2010/main" val="3067282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72"/>
          <p:cNvSpPr txBox="1">
            <a:spLocks noGrp="1"/>
          </p:cNvSpPr>
          <p:nvPr>
            <p:ph type="title"/>
          </p:nvPr>
        </p:nvSpPr>
        <p:spPr>
          <a:prstGeom prst="rect">
            <a:avLst/>
          </a:prstGeom>
          <a:noFill/>
          <a:ln>
            <a:noFill/>
          </a:ln>
        </p:spPr>
        <p:txBody>
          <a:bodyPr spcFirstLastPara="1" vert="horz" wrap="square" lIns="121900" tIns="121900" rIns="121900" bIns="121900" rtlCol="0" anchor="t" anchorCtr="0">
            <a:normAutofit fontScale="90000"/>
          </a:bodyPr>
          <a:lstStyle/>
          <a:p>
            <a:pPr>
              <a:spcBef>
                <a:spcPts val="0"/>
              </a:spcBef>
              <a:buSzPts val="2800"/>
            </a:pPr>
            <a:r>
              <a:rPr lang="en" sz="4400"/>
              <a:t>Welcome and Introductions</a:t>
            </a:r>
            <a:endParaRPr/>
          </a:p>
        </p:txBody>
      </p:sp>
      <p:sp>
        <p:nvSpPr>
          <p:cNvPr id="326" name="Google Shape;326;p72"/>
          <p:cNvSpPr txBox="1">
            <a:spLocks noGrp="1"/>
          </p:cNvSpPr>
          <p:nvPr>
            <p:ph idx="1"/>
          </p:nvPr>
        </p:nvSpPr>
        <p:spPr>
          <a:xfrm>
            <a:off x="838200" y="1341121"/>
            <a:ext cx="10515600" cy="4072255"/>
          </a:xfrm>
          <a:prstGeom prst="rect">
            <a:avLst/>
          </a:prstGeom>
          <a:noFill/>
          <a:ln>
            <a:noFill/>
          </a:ln>
        </p:spPr>
        <p:txBody>
          <a:bodyPr spcFirstLastPara="1" vert="horz" wrap="square" lIns="121900" tIns="121900" rIns="121900" bIns="121900" rtlCol="0" anchor="t" anchorCtr="0">
            <a:normAutofit/>
          </a:bodyPr>
          <a:lstStyle/>
          <a:p>
            <a:pPr marL="152398" indent="0" algn="ctr">
              <a:lnSpc>
                <a:spcPct val="90000"/>
              </a:lnSpc>
              <a:spcBef>
                <a:spcPts val="1000"/>
              </a:spcBef>
              <a:spcAft>
                <a:spcPts val="0"/>
              </a:spcAft>
              <a:buSzPts val="1800"/>
              <a:buNone/>
            </a:pPr>
            <a:r>
              <a:rPr lang="en"/>
              <a:t>Our trainers for the day</a:t>
            </a:r>
          </a:p>
          <a:p>
            <a:pPr marL="138427" indent="0">
              <a:spcAft>
                <a:spcPts val="0"/>
              </a:spcAft>
              <a:buSzPts val="1965"/>
              <a:buNone/>
            </a:pPr>
            <a:r>
              <a:rPr lang="en-US"/>
              <a:t>	&lt;Presenter name&gt;</a:t>
            </a:r>
          </a:p>
          <a:p>
            <a:pPr marL="138427" indent="0">
              <a:spcAft>
                <a:spcPts val="0"/>
              </a:spcAft>
              <a:buSzPts val="1965"/>
              <a:buNone/>
            </a:pPr>
            <a:r>
              <a:rPr lang="en-US"/>
              <a:t>	</a:t>
            </a:r>
          </a:p>
          <a:p>
            <a:pPr marL="138427" indent="0">
              <a:spcAft>
                <a:spcPts val="0"/>
              </a:spcAft>
              <a:buSzPts val="1965"/>
              <a:buNone/>
            </a:pPr>
            <a:r>
              <a:rPr lang="en-US"/>
              <a:t>	&lt;Presenter name&gt;</a:t>
            </a:r>
          </a:p>
          <a:p>
            <a:pPr marL="138427" indent="0">
              <a:spcAft>
                <a:spcPts val="0"/>
              </a:spcAft>
              <a:buSzPts val="1965"/>
              <a:buNone/>
            </a:pPr>
            <a:endParaRPr lang="en-US"/>
          </a:p>
          <a:p>
            <a:pPr marL="138427" indent="0">
              <a:spcAft>
                <a:spcPts val="0"/>
              </a:spcAft>
              <a:buSzPts val="1965"/>
              <a:buNone/>
            </a:pPr>
            <a:r>
              <a:rPr lang="en-US"/>
              <a:t>	&lt;Presenter name&gt;</a:t>
            </a:r>
          </a:p>
          <a:p>
            <a:pPr marL="152398" indent="0" algn="ctr">
              <a:lnSpc>
                <a:spcPct val="90000"/>
              </a:lnSpc>
              <a:spcBef>
                <a:spcPts val="1000"/>
              </a:spcBef>
              <a:spcAft>
                <a:spcPts val="0"/>
              </a:spcAft>
              <a:buSzPts val="1800"/>
              <a:buNone/>
            </a:pPr>
            <a:endParaRPr/>
          </a:p>
          <a:p>
            <a:pPr marL="152398" indent="0">
              <a:lnSpc>
                <a:spcPct val="90000"/>
              </a:lnSpc>
              <a:spcBef>
                <a:spcPts val="1000"/>
              </a:spcBef>
              <a:spcAft>
                <a:spcPts val="0"/>
              </a:spcAft>
              <a:buSzPts val="18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3D968-5A72-A636-3BCD-475402A01D34}"/>
              </a:ext>
            </a:extLst>
          </p:cNvPr>
          <p:cNvSpPr>
            <a:spLocks noGrp="1"/>
          </p:cNvSpPr>
          <p:nvPr>
            <p:ph type="title"/>
          </p:nvPr>
        </p:nvSpPr>
        <p:spPr>
          <a:xfrm>
            <a:off x="838200" y="365127"/>
            <a:ext cx="10515600" cy="721801"/>
          </a:xfrm>
        </p:spPr>
        <p:txBody>
          <a:bodyPr/>
          <a:lstStyle/>
          <a:p>
            <a:r>
              <a:rPr lang="en-US"/>
              <a:t>Norms</a:t>
            </a:r>
          </a:p>
        </p:txBody>
      </p:sp>
      <p:sp>
        <p:nvSpPr>
          <p:cNvPr id="3" name="Content Placeholder 2">
            <a:extLst>
              <a:ext uri="{FF2B5EF4-FFF2-40B4-BE49-F238E27FC236}">
                <a16:creationId xmlns:a16="http://schemas.microsoft.com/office/drawing/2014/main" id="{86C54293-5E1C-C0AE-0F67-4C2D7714346F}"/>
              </a:ext>
            </a:extLst>
          </p:cNvPr>
          <p:cNvSpPr>
            <a:spLocks noGrp="1"/>
          </p:cNvSpPr>
          <p:nvPr>
            <p:ph idx="4294967295"/>
          </p:nvPr>
        </p:nvSpPr>
        <p:spPr>
          <a:xfrm>
            <a:off x="838200" y="1164566"/>
            <a:ext cx="10515600" cy="4507891"/>
          </a:xfrm>
        </p:spPr>
        <p:txBody>
          <a:bodyPr/>
          <a:lstStyle/>
          <a:p>
            <a:r>
              <a:rPr lang="en-US"/>
              <a:t>Begin and end on time</a:t>
            </a:r>
          </a:p>
          <a:p>
            <a:r>
              <a:rPr lang="en-US"/>
              <a:t>Be an engaged participant</a:t>
            </a:r>
          </a:p>
          <a:p>
            <a:r>
              <a:rPr lang="en-US"/>
              <a:t>Be an active listener - open to new ideas</a:t>
            </a:r>
          </a:p>
          <a:p>
            <a:r>
              <a:rPr lang="en-US"/>
              <a:t>Use notes for side bar conversations</a:t>
            </a:r>
          </a:p>
          <a:p>
            <a:r>
              <a:rPr lang="en-US"/>
              <a:t>Use electronics respectfully</a:t>
            </a:r>
          </a:p>
          <a:p>
            <a:pPr marL="0" indent="0">
              <a:buNone/>
            </a:pPr>
            <a:endParaRPr lang="en-US"/>
          </a:p>
        </p:txBody>
      </p:sp>
    </p:spTree>
    <p:extLst>
      <p:ext uri="{BB962C8B-B14F-4D97-AF65-F5344CB8AC3E}">
        <p14:creationId xmlns:p14="http://schemas.microsoft.com/office/powerpoint/2010/main" val="3510137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title"/>
          </p:nvPr>
        </p:nvSpPr>
        <p:spPr>
          <a:xfrm>
            <a:off x="838200" y="365127"/>
            <a:ext cx="10515600" cy="721801"/>
          </a:xfrm>
          <a:prstGeom prst="rect">
            <a:avLst/>
          </a:prstGeom>
        </p:spPr>
        <p:txBody>
          <a:bodyPr spcFirstLastPara="1" vert="horz" wrap="square" lIns="121900" tIns="121900" rIns="121900" bIns="121900" rtlCol="0" anchor="t" anchorCtr="0">
            <a:normAutofit fontScale="90000"/>
          </a:bodyPr>
          <a:lstStyle/>
          <a:p>
            <a:pPr algn="ctr">
              <a:spcBef>
                <a:spcPts val="0"/>
              </a:spcBef>
            </a:pPr>
            <a:r>
              <a:rPr lang="en"/>
              <a:t>Infographic</a:t>
            </a:r>
            <a:endParaRPr/>
          </a:p>
        </p:txBody>
      </p:sp>
      <p:pic>
        <p:nvPicPr>
          <p:cNvPr id="3" name="Picture 2" descr="Screenshot of the USTI Infographic.">
            <a:extLst>
              <a:ext uri="{FF2B5EF4-FFF2-40B4-BE49-F238E27FC236}">
                <a16:creationId xmlns:a16="http://schemas.microsoft.com/office/drawing/2014/main" id="{FBBA8C8C-FB97-3F9B-4B91-0230C0217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6299" y="1032471"/>
            <a:ext cx="4219402" cy="5460402"/>
          </a:xfrm>
          <a:prstGeom prst="rect">
            <a:avLst/>
          </a:prstGeom>
          <a:ln w="19050">
            <a:solidFill>
              <a:schemeClr val="bg2"/>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7"/>
          <p:cNvSpPr txBox="1">
            <a:spLocks noGrp="1"/>
          </p:cNvSpPr>
          <p:nvPr>
            <p:ph type="title"/>
          </p:nvPr>
        </p:nvSpPr>
        <p:spPr>
          <a:xfrm>
            <a:off x="838200" y="373516"/>
            <a:ext cx="10515600" cy="721801"/>
          </a:xfrm>
          <a:prstGeom prst="rect">
            <a:avLst/>
          </a:prstGeom>
        </p:spPr>
        <p:txBody>
          <a:bodyPr spcFirstLastPara="1" vert="horz" wrap="square" lIns="121900" tIns="121900" rIns="121900" bIns="121900" rtlCol="0" anchor="t" anchorCtr="0">
            <a:normAutofit fontScale="90000"/>
          </a:bodyPr>
          <a:lstStyle/>
          <a:p>
            <a:pPr algn="ctr">
              <a:spcBef>
                <a:spcPts val="0"/>
              </a:spcBef>
            </a:pPr>
            <a:r>
              <a:rPr lang="en" sz="3333"/>
              <a:t>Practice Profile</a:t>
            </a:r>
            <a:endParaRPr sz="3333"/>
          </a:p>
        </p:txBody>
      </p:sp>
      <p:pic>
        <p:nvPicPr>
          <p:cNvPr id="3" name="Picture 2" descr="Screenshot of the USTI Practice Profile. ">
            <a:extLst>
              <a:ext uri="{FF2B5EF4-FFF2-40B4-BE49-F238E27FC236}">
                <a16:creationId xmlns:a16="http://schemas.microsoft.com/office/drawing/2014/main" id="{281A8E41-D6F3-52AC-D203-B00A27D64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1107" y="1095317"/>
            <a:ext cx="7769786" cy="538916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8"/>
          <p:cNvSpPr txBox="1">
            <a:spLocks noGrp="1"/>
          </p:cNvSpPr>
          <p:nvPr>
            <p:ph type="title"/>
          </p:nvPr>
        </p:nvSpPr>
        <p:spPr>
          <a:xfrm>
            <a:off x="838200" y="365127"/>
            <a:ext cx="10988842" cy="721801"/>
          </a:xfrm>
          <a:prstGeom prst="rect">
            <a:avLst/>
          </a:prstGeom>
        </p:spPr>
        <p:txBody>
          <a:bodyPr spcFirstLastPara="1" vert="horz" wrap="square" lIns="121900" tIns="121900" rIns="121900" bIns="121900" rtlCol="0" anchor="t" anchorCtr="0">
            <a:noAutofit/>
          </a:bodyPr>
          <a:lstStyle/>
          <a:p>
            <a:pPr>
              <a:spcBef>
                <a:spcPts val="0"/>
              </a:spcBef>
            </a:pPr>
            <a:r>
              <a:rPr lang="en" sz="2800"/>
              <a:t>Alignment with</a:t>
            </a:r>
            <a:r>
              <a:rPr lang="en" sz="2800">
                <a:solidFill>
                  <a:schemeClr val="accent1"/>
                </a:solidFill>
              </a:rPr>
              <a:t> Missouri Superintendent &amp; Principal Standards</a:t>
            </a:r>
            <a:endParaRPr sz="4800">
              <a:solidFill>
                <a:schemeClr val="accent1"/>
              </a:solidFill>
            </a:endParaRPr>
          </a:p>
        </p:txBody>
      </p:sp>
      <p:sp>
        <p:nvSpPr>
          <p:cNvPr id="214" name="Google Shape;214;p38"/>
          <p:cNvSpPr txBox="1">
            <a:spLocks noGrp="1"/>
          </p:cNvSpPr>
          <p:nvPr>
            <p:ph idx="4294967295"/>
          </p:nvPr>
        </p:nvSpPr>
        <p:spPr>
          <a:xfrm>
            <a:off x="838200" y="1086928"/>
            <a:ext cx="10515600" cy="4940883"/>
          </a:xfrm>
          <a:prstGeom prst="rect">
            <a:avLst/>
          </a:prstGeom>
          <a:noFill/>
          <a:ln>
            <a:noFill/>
          </a:ln>
        </p:spPr>
        <p:txBody>
          <a:bodyPr spcFirstLastPara="1" vert="horz" wrap="square" lIns="121900" tIns="121900" rIns="121900" bIns="121900" rtlCol="0" anchor="t" anchorCtr="0">
            <a:noAutofit/>
          </a:bodyPr>
          <a:lstStyle/>
          <a:p>
            <a:pPr marL="0" indent="0">
              <a:lnSpc>
                <a:spcPct val="115000"/>
              </a:lnSpc>
              <a:spcAft>
                <a:spcPts val="0"/>
              </a:spcAft>
              <a:buSzPts val="1800"/>
              <a:buNone/>
            </a:pPr>
            <a:r>
              <a:rPr lang="en" sz="2300" b="1">
                <a:highlight>
                  <a:srgbClr val="FFFFFF"/>
                </a:highlight>
                <a:cs typeface="Arial"/>
              </a:rPr>
              <a:t>Standard #2. Instructional Leadership</a:t>
            </a:r>
          </a:p>
          <a:p>
            <a:pPr marL="0" indent="0">
              <a:lnSpc>
                <a:spcPct val="115000"/>
              </a:lnSpc>
              <a:spcAft>
                <a:spcPts val="0"/>
              </a:spcAft>
              <a:buSzPts val="1800"/>
              <a:buNone/>
            </a:pPr>
            <a:r>
              <a:rPr lang="en" sz="2300">
                <a:highlight>
                  <a:srgbClr val="FFFFFF"/>
                </a:highlight>
                <a:cs typeface="Arial"/>
              </a:rPr>
              <a:t>Ensures a guaranteed and viable curriculum, guarantees effective instructional practice, coordinates the use of effective assessments, and promotes professional learning</a:t>
            </a:r>
            <a:endParaRPr sz="2300">
              <a:highlight>
                <a:srgbClr val="FFFFFF"/>
              </a:highlight>
              <a:cs typeface="Arial"/>
            </a:endParaRPr>
          </a:p>
          <a:p>
            <a:pPr marL="342900" indent="-342900">
              <a:lnSpc>
                <a:spcPct val="115000"/>
              </a:lnSpc>
              <a:spcAft>
                <a:spcPts val="0"/>
              </a:spcAft>
              <a:buSzPct val="100000"/>
            </a:pPr>
            <a:r>
              <a:rPr lang="en" sz="2300" b="1">
                <a:highlight>
                  <a:srgbClr val="FFFFFF"/>
                </a:highlight>
                <a:cs typeface="Arial"/>
              </a:rPr>
              <a:t>Leadership Competency #5. </a:t>
            </a:r>
            <a:r>
              <a:rPr lang="en" sz="2300">
                <a:highlight>
                  <a:srgbClr val="FFFFFF"/>
                </a:highlight>
                <a:cs typeface="Arial"/>
              </a:rPr>
              <a:t>Supports staff use of a variety of research-based practices appropriate to the intended content</a:t>
            </a:r>
            <a:endParaRPr sz="2300">
              <a:highlight>
                <a:srgbClr val="FFFFFF"/>
              </a:highlight>
              <a:cs typeface="Arial"/>
            </a:endParaRPr>
          </a:p>
          <a:p>
            <a:pPr marL="342900" indent="-342900">
              <a:lnSpc>
                <a:spcPct val="115000"/>
              </a:lnSpc>
              <a:spcAft>
                <a:spcPts val="0"/>
              </a:spcAft>
              <a:buSzPct val="100000"/>
            </a:pPr>
            <a:r>
              <a:rPr lang="en" sz="2300" b="1">
                <a:highlight>
                  <a:srgbClr val="FFFFFF"/>
                </a:highlight>
                <a:cs typeface="Arial"/>
              </a:rPr>
              <a:t>Leadership Competency #7. </a:t>
            </a:r>
            <a:r>
              <a:rPr lang="en" sz="2300">
                <a:highlight>
                  <a:srgbClr val="FFFFFF"/>
                </a:highlight>
                <a:cs typeface="Arial"/>
              </a:rPr>
              <a:t>Supports/ensures teacher use of formative, summative, and other assessments</a:t>
            </a:r>
          </a:p>
          <a:p>
            <a:pPr marL="342900" indent="-342900">
              <a:lnSpc>
                <a:spcPct val="115000"/>
              </a:lnSpc>
              <a:spcAft>
                <a:spcPts val="0"/>
              </a:spcAft>
              <a:buSzPct val="100000"/>
            </a:pPr>
            <a:r>
              <a:rPr lang="en-US" sz="2300" b="1">
                <a:highlight>
                  <a:srgbClr val="FFFFFF"/>
                </a:highlight>
                <a:cs typeface="Arial"/>
              </a:rPr>
              <a:t>Leadership Competency #8. </a:t>
            </a:r>
            <a:r>
              <a:rPr lang="en-US" sz="2300">
                <a:highlight>
                  <a:srgbClr val="FFFFFF"/>
                </a:highlight>
                <a:cs typeface="Arial"/>
              </a:rPr>
              <a:t>Analyzes/supports multiple sources of student, school, and district-level data to improve student learning</a:t>
            </a:r>
          </a:p>
          <a:p>
            <a:pPr marL="342900" indent="-342900">
              <a:lnSpc>
                <a:spcPct val="115000"/>
              </a:lnSpc>
              <a:spcAft>
                <a:spcPts val="0"/>
              </a:spcAft>
              <a:buSzPct val="100000"/>
            </a:pPr>
            <a:r>
              <a:rPr lang="en" sz="2300" b="1">
                <a:highlight>
                  <a:srgbClr val="FFFFFF"/>
                </a:highlight>
                <a:cs typeface="Arial"/>
              </a:rPr>
              <a:t>Leadershipt Competency #9. </a:t>
            </a:r>
            <a:r>
              <a:rPr lang="en" sz="2300">
                <a:highlight>
                  <a:srgbClr val="FFFFFF"/>
                </a:highlight>
                <a:cs typeface="Arial"/>
              </a:rPr>
              <a:t>Promotes/develops a culture of continuous professional learning</a:t>
            </a:r>
            <a:endParaRPr sz="2300">
              <a:highlight>
                <a:srgbClr val="FFFFFF"/>
              </a:highlight>
              <a:cs typeface="Arial"/>
            </a:endParaRPr>
          </a:p>
        </p:txBody>
      </p:sp>
      <p:sp>
        <p:nvSpPr>
          <p:cNvPr id="4" name="TextBox 3">
            <a:extLst>
              <a:ext uri="{FF2B5EF4-FFF2-40B4-BE49-F238E27FC236}">
                <a16:creationId xmlns:a16="http://schemas.microsoft.com/office/drawing/2014/main" id="{48C1CCC3-AFCF-66CB-87A8-9B5A0595572A}"/>
              </a:ext>
            </a:extLst>
          </p:cNvPr>
          <p:cNvSpPr txBox="1"/>
          <p:nvPr/>
        </p:nvSpPr>
        <p:spPr>
          <a:xfrm>
            <a:off x="603504" y="6217920"/>
            <a:ext cx="10753344" cy="307777"/>
          </a:xfrm>
          <a:prstGeom prst="rect">
            <a:avLst/>
          </a:prstGeom>
          <a:noFill/>
        </p:spPr>
        <p:txBody>
          <a:bodyPr wrap="square" lIns="121920" tIns="60960" rIns="121920" bIns="60960" anchor="t">
            <a:spAutoFit/>
          </a:bodyPr>
          <a:lstStyle/>
          <a:p>
            <a:pPr defTabSz="1219170">
              <a:defRPr/>
            </a:pPr>
            <a:r>
              <a:rPr lang="en-US" sz="1200">
                <a:latin typeface="Calibri"/>
              </a:rPr>
              <a:t>(</a:t>
            </a:r>
            <a:r>
              <a:rPr lang="de-DE" sz="1200">
                <a:latin typeface="Calibri"/>
              </a:rPr>
              <a:t>MO DESE, 2018 &amp; 2021</a:t>
            </a:r>
            <a:r>
              <a:rPr lang="en-US" sz="1200">
                <a:latin typeface="Calibri"/>
              </a:rPr>
              <a:t>)</a:t>
            </a:r>
            <a:endParaRPr lang="pt-BR" sz="1200">
              <a:latin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a:extLst>
            <a:ext uri="{FF2B5EF4-FFF2-40B4-BE49-F238E27FC236}">
              <a16:creationId xmlns:a16="http://schemas.microsoft.com/office/drawing/2014/main" id="{59E2C84C-E059-8217-59B7-3BA64521B4DB}"/>
            </a:ext>
          </a:extLst>
        </p:cNvPr>
        <p:cNvGrpSpPr/>
        <p:nvPr/>
      </p:nvGrpSpPr>
      <p:grpSpPr>
        <a:xfrm>
          <a:off x="0" y="0"/>
          <a:ext cx="0" cy="0"/>
          <a:chOff x="0" y="0"/>
          <a:chExt cx="0" cy="0"/>
        </a:xfrm>
      </p:grpSpPr>
      <p:sp>
        <p:nvSpPr>
          <p:cNvPr id="8" name="Title 13">
            <a:extLst>
              <a:ext uri="{FF2B5EF4-FFF2-40B4-BE49-F238E27FC236}">
                <a16:creationId xmlns:a16="http://schemas.microsoft.com/office/drawing/2014/main" id="{C33BBAEE-F95E-4EB3-0FE4-6C94780DDE88}"/>
              </a:ext>
            </a:extLst>
          </p:cNvPr>
          <p:cNvSpPr>
            <a:spLocks noGrp="1"/>
          </p:cNvSpPr>
          <p:nvPr>
            <p:ph type="title"/>
          </p:nvPr>
        </p:nvSpPr>
        <p:spPr/>
        <p:txBody>
          <a:bodyPr/>
          <a:lstStyle/>
          <a:p>
            <a:r>
              <a:rPr lang="en-US"/>
              <a:t>Hidden Slide #1</a:t>
            </a:r>
          </a:p>
        </p:txBody>
      </p:sp>
      <p:sp>
        <p:nvSpPr>
          <p:cNvPr id="2" name="Text Placeholder 1">
            <a:extLst>
              <a:ext uri="{FF2B5EF4-FFF2-40B4-BE49-F238E27FC236}">
                <a16:creationId xmlns:a16="http://schemas.microsoft.com/office/drawing/2014/main" id="{68E00F29-8C68-964B-F33B-DE284ED66FE8}"/>
              </a:ext>
            </a:extLst>
          </p:cNvPr>
          <p:cNvSpPr>
            <a:spLocks noGrp="1"/>
          </p:cNvSpPr>
          <p:nvPr>
            <p:ph type="body" sz="quarter" idx="11"/>
          </p:nvPr>
        </p:nvSpPr>
        <p:spPr>
          <a:xfrm>
            <a:off x="838200" y="1017270"/>
            <a:ext cx="10725150" cy="4671485"/>
          </a:xfrm>
        </p:spPr>
        <p:txBody>
          <a:bodyPr/>
          <a:lstStyle/>
          <a:p>
            <a:pPr marL="548638" indent="-457200"/>
            <a:r>
              <a:rPr lang="en-US"/>
              <a:t>The “Universal Screening for Tiered Intervention” Professional Learning Module was designed for Leadership Teams, Instructional Coaches, and teachers of all contents and levels. </a:t>
            </a:r>
          </a:p>
          <a:p>
            <a:pPr marL="548638" indent="-457200"/>
            <a:r>
              <a:rPr lang="en-US"/>
              <a:t>This module, or parts of the module, can be used for leadership teams or whole staff presentations. </a:t>
            </a:r>
          </a:p>
          <a:p>
            <a:pPr marL="548638" indent="-457200"/>
            <a:r>
              <a:rPr lang="en-US"/>
              <a:t>Time should be allotted after sections B, C, and D for participants to reflect and have conversations regarding current universal screening practices and needed changes. Participants should reflect on the following questions: </a:t>
            </a:r>
            <a:r>
              <a:rPr lang="en-US" i="1">
                <a:solidFill>
                  <a:srgbClr val="F26D65"/>
                </a:solidFill>
              </a:rPr>
              <a:t>Where are we now? Where are we going? How can we get there?</a:t>
            </a:r>
          </a:p>
          <a:p>
            <a:endParaRPr lang="en-US"/>
          </a:p>
        </p:txBody>
      </p:sp>
    </p:spTree>
    <p:extLst>
      <p:ext uri="{BB962C8B-B14F-4D97-AF65-F5344CB8AC3E}">
        <p14:creationId xmlns:p14="http://schemas.microsoft.com/office/powerpoint/2010/main" val="4096794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9"/>
          <p:cNvSpPr txBox="1">
            <a:spLocks noGrp="1"/>
          </p:cNvSpPr>
          <p:nvPr>
            <p:ph type="title"/>
          </p:nvPr>
        </p:nvSpPr>
        <p:spPr>
          <a:xfrm>
            <a:off x="838200" y="365127"/>
            <a:ext cx="10515600" cy="721801"/>
          </a:xfrm>
          <a:prstGeom prst="rect">
            <a:avLst/>
          </a:prstGeom>
        </p:spPr>
        <p:txBody>
          <a:bodyPr spcFirstLastPara="1" vert="horz" wrap="square" lIns="121900" tIns="121900" rIns="121900" bIns="121900" rtlCol="0" anchor="t" anchorCtr="0">
            <a:noAutofit/>
          </a:bodyPr>
          <a:lstStyle/>
          <a:p>
            <a:pPr>
              <a:spcBef>
                <a:spcPts val="0"/>
              </a:spcBef>
              <a:buClr>
                <a:schemeClr val="dk1"/>
              </a:buClr>
              <a:buSzPct val="39285"/>
            </a:pPr>
            <a:r>
              <a:rPr lang="en" sz="2800"/>
              <a:t>Alignment with </a:t>
            </a:r>
            <a:r>
              <a:rPr lang="en" sz="2800">
                <a:solidFill>
                  <a:schemeClr val="accent1"/>
                </a:solidFill>
              </a:rPr>
              <a:t>Missouri Teacher Standards</a:t>
            </a:r>
            <a:endParaRPr sz="2800">
              <a:solidFill>
                <a:schemeClr val="accent1"/>
              </a:solidFill>
            </a:endParaRPr>
          </a:p>
        </p:txBody>
      </p:sp>
      <p:sp>
        <p:nvSpPr>
          <p:cNvPr id="220" name="Google Shape;220;p39"/>
          <p:cNvSpPr txBox="1">
            <a:spLocks noGrp="1"/>
          </p:cNvSpPr>
          <p:nvPr>
            <p:ph idx="4294967295"/>
          </p:nvPr>
        </p:nvSpPr>
        <p:spPr>
          <a:xfrm>
            <a:off x="838200" y="1088136"/>
            <a:ext cx="10515600" cy="4365057"/>
          </a:xfrm>
          <a:prstGeom prst="rect">
            <a:avLst/>
          </a:prstGeom>
        </p:spPr>
        <p:txBody>
          <a:bodyPr spcFirstLastPara="1" vert="horz" wrap="square" lIns="121900" tIns="121900" rIns="121900" bIns="121900" rtlCol="0" anchor="t" anchorCtr="0">
            <a:noAutofit/>
          </a:bodyPr>
          <a:lstStyle/>
          <a:p>
            <a:pPr marL="0" indent="0">
              <a:lnSpc>
                <a:spcPct val="134000"/>
              </a:lnSpc>
              <a:spcAft>
                <a:spcPts val="0"/>
              </a:spcAft>
              <a:buSzPts val="1800"/>
              <a:buNone/>
            </a:pPr>
            <a:r>
              <a:rPr lang="en" sz="2300" b="1">
                <a:solidFill>
                  <a:schemeClr val="dk1"/>
                </a:solidFill>
              </a:rPr>
              <a:t>Standard #2. </a:t>
            </a:r>
            <a:r>
              <a:rPr lang="en" sz="2300">
                <a:solidFill>
                  <a:schemeClr val="dk1"/>
                </a:solidFill>
              </a:rPr>
              <a:t>Student Learning, Growth and Development</a:t>
            </a:r>
            <a:endParaRPr lang="en-US" sz="2300">
              <a:highlight>
                <a:srgbClr val="FFFFFF"/>
              </a:highlight>
              <a:cs typeface="Arial"/>
            </a:endParaRPr>
          </a:p>
          <a:p>
            <a:pPr marL="342900" indent="-342900">
              <a:lnSpc>
                <a:spcPct val="134000"/>
              </a:lnSpc>
              <a:spcAft>
                <a:spcPts val="0"/>
              </a:spcAft>
              <a:buSzPct val="100000"/>
            </a:pPr>
            <a:r>
              <a:rPr lang="en" sz="2300" b="1">
                <a:solidFill>
                  <a:schemeClr val="dk1"/>
                </a:solidFill>
              </a:rPr>
              <a:t>Quality Indicator 2. </a:t>
            </a:r>
            <a:r>
              <a:rPr lang="en" sz="2300">
                <a:solidFill>
                  <a:schemeClr val="dk1"/>
                </a:solidFill>
              </a:rPr>
              <a:t>Student goals</a:t>
            </a:r>
          </a:p>
          <a:p>
            <a:pPr marL="342900" indent="-342900">
              <a:lnSpc>
                <a:spcPct val="134000"/>
              </a:lnSpc>
              <a:spcAft>
                <a:spcPts val="0"/>
              </a:spcAft>
              <a:buSzPct val="100000"/>
            </a:pPr>
            <a:endParaRPr lang="en" sz="2300" b="1">
              <a:solidFill>
                <a:schemeClr val="dk1"/>
              </a:solidFill>
            </a:endParaRPr>
          </a:p>
          <a:p>
            <a:pPr marL="0" indent="0">
              <a:lnSpc>
                <a:spcPct val="134000"/>
              </a:lnSpc>
              <a:spcAft>
                <a:spcPts val="0"/>
              </a:spcAft>
              <a:buSzPct val="100000"/>
              <a:buNone/>
            </a:pPr>
            <a:r>
              <a:rPr lang="en" sz="2300" b="1">
                <a:solidFill>
                  <a:schemeClr val="dk1"/>
                </a:solidFill>
              </a:rPr>
              <a:t>Standard #7. </a:t>
            </a:r>
            <a:r>
              <a:rPr lang="en" sz="2300">
                <a:solidFill>
                  <a:schemeClr val="dk1"/>
                </a:solidFill>
              </a:rPr>
              <a:t>Student Assessment and Data Analysis</a:t>
            </a:r>
            <a:endParaRPr lang="en-US" sz="2300">
              <a:highlight>
                <a:srgbClr val="FFFFFF"/>
              </a:highlight>
              <a:cs typeface="Arial"/>
            </a:endParaRPr>
          </a:p>
          <a:p>
            <a:pPr marL="342900" indent="-342900">
              <a:lnSpc>
                <a:spcPct val="134000"/>
              </a:lnSpc>
              <a:spcAft>
                <a:spcPts val="0"/>
              </a:spcAft>
              <a:buSzPct val="100000"/>
            </a:pPr>
            <a:r>
              <a:rPr lang="en" sz="2300" b="1">
                <a:solidFill>
                  <a:schemeClr val="dk1"/>
                </a:solidFill>
              </a:rPr>
              <a:t>Quality Indicator 1. </a:t>
            </a:r>
            <a:r>
              <a:rPr lang="en" sz="2300">
                <a:solidFill>
                  <a:schemeClr val="dk1"/>
                </a:solidFill>
              </a:rPr>
              <a:t>Effective use of assessments</a:t>
            </a:r>
          </a:p>
          <a:p>
            <a:pPr marL="342900" indent="-342900">
              <a:lnSpc>
                <a:spcPct val="134000"/>
              </a:lnSpc>
              <a:spcAft>
                <a:spcPts val="0"/>
              </a:spcAft>
              <a:buSzPct val="100000"/>
            </a:pPr>
            <a:r>
              <a:rPr lang="en" sz="2300" b="1">
                <a:solidFill>
                  <a:schemeClr val="dk1"/>
                </a:solidFill>
              </a:rPr>
              <a:t>Quality Indicator 2. </a:t>
            </a:r>
            <a:r>
              <a:rPr lang="en" sz="2300">
                <a:solidFill>
                  <a:schemeClr val="dk1"/>
                </a:solidFill>
              </a:rPr>
              <a:t>Assessment data to improve learning</a:t>
            </a:r>
          </a:p>
          <a:p>
            <a:pPr marL="342900" indent="-342900">
              <a:lnSpc>
                <a:spcPct val="134000"/>
              </a:lnSpc>
              <a:spcAft>
                <a:spcPts val="0"/>
              </a:spcAft>
              <a:buSzPct val="100000"/>
            </a:pPr>
            <a:r>
              <a:rPr lang="en" sz="2300" b="1">
                <a:solidFill>
                  <a:schemeClr val="dk1"/>
                </a:solidFill>
              </a:rPr>
              <a:t>Quality Indicator 4. </a:t>
            </a:r>
            <a:r>
              <a:rPr lang="en" sz="2300">
                <a:solidFill>
                  <a:schemeClr val="dk1"/>
                </a:solidFill>
              </a:rPr>
              <a:t>Effect of instruction on individual/class learning</a:t>
            </a:r>
          </a:p>
          <a:p>
            <a:pPr marL="342900" indent="-342900">
              <a:lnSpc>
                <a:spcPct val="134000"/>
              </a:lnSpc>
              <a:spcAft>
                <a:spcPts val="0"/>
              </a:spcAft>
              <a:buSzPct val="100000"/>
            </a:pPr>
            <a:r>
              <a:rPr lang="en" sz="2300" b="1">
                <a:solidFill>
                  <a:schemeClr val="dk1"/>
                </a:solidFill>
              </a:rPr>
              <a:t>Quality Indicator 5. </a:t>
            </a:r>
            <a:r>
              <a:rPr lang="en" sz="2300">
                <a:solidFill>
                  <a:schemeClr val="dk1"/>
                </a:solidFill>
              </a:rPr>
              <a:t>Communication of student progress and maintaining records</a:t>
            </a:r>
          </a:p>
          <a:p>
            <a:pPr marL="342900" indent="-342900">
              <a:lnSpc>
                <a:spcPct val="134000"/>
              </a:lnSpc>
              <a:spcAft>
                <a:spcPts val="0"/>
              </a:spcAft>
              <a:buSzPct val="100000"/>
            </a:pPr>
            <a:r>
              <a:rPr lang="en" sz="2300" b="1">
                <a:solidFill>
                  <a:schemeClr val="dk1"/>
                </a:solidFill>
              </a:rPr>
              <a:t>Quality Indicator 6. </a:t>
            </a:r>
            <a:r>
              <a:rPr lang="en" sz="2300">
                <a:solidFill>
                  <a:schemeClr val="dk1"/>
                </a:solidFill>
              </a:rPr>
              <a:t>Collaborative data analysis</a:t>
            </a:r>
            <a:endParaRPr sz="2300">
              <a:solidFill>
                <a:schemeClr val="dk1"/>
              </a:solidFill>
            </a:endParaRPr>
          </a:p>
        </p:txBody>
      </p:sp>
      <p:sp>
        <p:nvSpPr>
          <p:cNvPr id="3" name="TextBox 2">
            <a:extLst>
              <a:ext uri="{FF2B5EF4-FFF2-40B4-BE49-F238E27FC236}">
                <a16:creationId xmlns:a16="http://schemas.microsoft.com/office/drawing/2014/main" id="{03AB6CCB-AD86-44F5-DAA4-14CBB8273453}"/>
              </a:ext>
            </a:extLst>
          </p:cNvPr>
          <p:cNvSpPr txBox="1"/>
          <p:nvPr/>
        </p:nvSpPr>
        <p:spPr>
          <a:xfrm>
            <a:off x="600076" y="6217864"/>
            <a:ext cx="10753344" cy="307777"/>
          </a:xfrm>
          <a:prstGeom prst="rect">
            <a:avLst/>
          </a:prstGeom>
          <a:noFill/>
        </p:spPr>
        <p:txBody>
          <a:bodyPr wrap="square" lIns="121920" tIns="60960" rIns="121920" bIns="60960" anchor="t">
            <a:spAutoFit/>
          </a:bodyPr>
          <a:lstStyle/>
          <a:p>
            <a:pPr defTabSz="1219170">
              <a:defRPr/>
            </a:pPr>
            <a:r>
              <a:rPr lang="en-US" sz="1200">
                <a:latin typeface="Calibri"/>
              </a:rPr>
              <a:t>(</a:t>
            </a:r>
            <a:r>
              <a:rPr lang="de-DE" sz="1200">
                <a:latin typeface="Calibri"/>
              </a:rPr>
              <a:t>MO DESE, 2025</a:t>
            </a:r>
            <a:r>
              <a:rPr lang="en-US" sz="1200">
                <a:latin typeface="Calibri"/>
              </a:rPr>
              <a:t>)</a:t>
            </a:r>
            <a:endParaRPr lang="pt-BR" sz="1200">
              <a:latin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1"/>
          <p:cNvSpPr txBox="1">
            <a:spLocks noGrp="1"/>
          </p:cNvSpPr>
          <p:nvPr>
            <p:ph type="title"/>
          </p:nvPr>
        </p:nvSpPr>
        <p:spPr>
          <a:xfrm>
            <a:off x="838200" y="365125"/>
            <a:ext cx="10515600" cy="820418"/>
          </a:xfrm>
        </p:spPr>
        <p:txBody>
          <a:bodyPr spcFirstLastPara="1" vert="horz" wrap="square" lIns="121900" tIns="121900" rIns="121900" bIns="121900" rtlCol="0" anchor="t" anchorCtr="0">
            <a:noAutofit/>
          </a:bodyPr>
          <a:lstStyle/>
          <a:p>
            <a:r>
              <a:rPr lang="en-US">
                <a:solidFill>
                  <a:schemeClr val="accent1"/>
                </a:solidFill>
              </a:rPr>
              <a:t>Session-at-a-Glance</a:t>
            </a:r>
          </a:p>
        </p:txBody>
      </p:sp>
      <p:sp>
        <p:nvSpPr>
          <p:cNvPr id="232" name="Google Shape;232;p41"/>
          <p:cNvSpPr txBox="1">
            <a:spLocks noGrp="1"/>
          </p:cNvSpPr>
          <p:nvPr>
            <p:ph idx="1"/>
          </p:nvPr>
        </p:nvSpPr>
        <p:spPr>
          <a:xfrm>
            <a:off x="838200" y="1328468"/>
            <a:ext cx="10808368" cy="4343989"/>
          </a:xfrm>
        </p:spPr>
        <p:txBody>
          <a:bodyPr spcFirstLastPara="1" vert="horz" wrap="square" lIns="121900" tIns="121900" rIns="121900" bIns="121900" rtlCol="0" anchor="t" anchorCtr="0">
            <a:noAutofit/>
          </a:bodyPr>
          <a:lstStyle/>
          <a:p>
            <a:r>
              <a:rPr lang="en-US"/>
              <a:t>Section A, Universal Screening and DCI-MTSS</a:t>
            </a:r>
          </a:p>
          <a:p>
            <a:r>
              <a:rPr lang="en-US"/>
              <a:t>Section B, Selecting and Implementing Universal Screening</a:t>
            </a:r>
          </a:p>
          <a:p>
            <a:r>
              <a:rPr lang="en-US"/>
              <a:t>Section C, Using Data to Support Instruction and Tiered Interventions</a:t>
            </a:r>
          </a:p>
          <a:p>
            <a:r>
              <a:rPr lang="en-US"/>
              <a:t>Section D, Introduction to Tiered Interventions</a:t>
            </a:r>
          </a:p>
          <a:p>
            <a:r>
              <a:rPr lang="en-US"/>
              <a:t>Action Planning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2"/>
          <p:cNvSpPr txBox="1">
            <a:spLocks noGrp="1"/>
          </p:cNvSpPr>
          <p:nvPr>
            <p:ph type="title"/>
          </p:nvPr>
        </p:nvSpPr>
        <p:spPr>
          <a:xfrm>
            <a:off x="838200" y="365125"/>
            <a:ext cx="10515600" cy="820418"/>
          </a:xfrm>
        </p:spPr>
        <p:txBody>
          <a:bodyPr spcFirstLastPara="1" vert="horz" wrap="square" lIns="121900" tIns="121900" rIns="121900" bIns="121900" rtlCol="0" anchor="t" anchorCtr="0">
            <a:normAutofit/>
          </a:bodyPr>
          <a:lstStyle/>
          <a:p>
            <a:r>
              <a:rPr lang="en-US">
                <a:solidFill>
                  <a:schemeClr val="accent1"/>
                </a:solidFill>
              </a:rPr>
              <a:t>Objectives</a:t>
            </a:r>
          </a:p>
        </p:txBody>
      </p:sp>
      <p:sp>
        <p:nvSpPr>
          <p:cNvPr id="238" name="Google Shape;238;p42"/>
          <p:cNvSpPr txBox="1">
            <a:spLocks noGrp="1"/>
          </p:cNvSpPr>
          <p:nvPr>
            <p:ph idx="1"/>
          </p:nvPr>
        </p:nvSpPr>
        <p:spPr>
          <a:xfrm>
            <a:off x="838200" y="1328468"/>
            <a:ext cx="9877926" cy="4343989"/>
          </a:xfrm>
        </p:spPr>
        <p:txBody>
          <a:bodyPr spcFirstLastPara="1" vert="horz" wrap="square" lIns="121900" tIns="121900" rIns="121900" bIns="121900" rtlCol="0" anchor="t" anchorCtr="0">
            <a:noAutofit/>
          </a:bodyPr>
          <a:lstStyle/>
          <a:p>
            <a:r>
              <a:rPr lang="en-US"/>
              <a:t>Identify the purposes and benefits of a universal screening system within the context of DCI-MTSS</a:t>
            </a:r>
          </a:p>
          <a:p>
            <a:r>
              <a:rPr lang="en-US"/>
              <a:t>Understand how to effectively select and implement universal screening measures for DCI-MTSS</a:t>
            </a:r>
          </a:p>
          <a:p>
            <a:r>
              <a:rPr lang="en-US"/>
              <a:t>Use data to support tiered instruction and interventions</a:t>
            </a:r>
          </a:p>
          <a:p>
            <a:r>
              <a:rPr lang="en-US"/>
              <a:t>Apply a universal screening system to your district’s/school’s DCI-MTSS</a:t>
            </a:r>
          </a:p>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3"/>
          <p:cNvSpPr txBox="1">
            <a:spLocks noGrp="1"/>
          </p:cNvSpPr>
          <p:nvPr>
            <p:ph type="title"/>
          </p:nvPr>
        </p:nvSpPr>
        <p:spPr>
          <a:xfrm>
            <a:off x="838200" y="365125"/>
            <a:ext cx="10515600" cy="820418"/>
          </a:xfrm>
        </p:spPr>
        <p:txBody>
          <a:bodyPr spcFirstLastPara="1" vert="horz" wrap="square" lIns="121900" tIns="121900" rIns="121900" bIns="121900" rtlCol="0" anchor="t" anchorCtr="0">
            <a:noAutofit/>
          </a:bodyPr>
          <a:lstStyle/>
          <a:p>
            <a:r>
              <a:rPr lang="en-US">
                <a:solidFill>
                  <a:schemeClr val="accent1"/>
                </a:solidFill>
              </a:rPr>
              <a:t>Essential Questions</a:t>
            </a:r>
          </a:p>
        </p:txBody>
      </p:sp>
      <p:sp>
        <p:nvSpPr>
          <p:cNvPr id="244" name="Google Shape;244;p43"/>
          <p:cNvSpPr txBox="1">
            <a:spLocks noGrp="1"/>
          </p:cNvSpPr>
          <p:nvPr>
            <p:ph idx="1"/>
          </p:nvPr>
        </p:nvSpPr>
        <p:spPr>
          <a:xfrm>
            <a:off x="838200" y="1328468"/>
            <a:ext cx="10515600" cy="4343989"/>
          </a:xfrm>
        </p:spPr>
        <p:txBody>
          <a:bodyPr spcFirstLastPara="1" vert="horz" wrap="square" lIns="121900" tIns="121900" rIns="121900" bIns="121900" rtlCol="0" anchor="t" anchorCtr="0">
            <a:normAutofit/>
          </a:bodyPr>
          <a:lstStyle/>
          <a:p>
            <a:r>
              <a:rPr lang="en-US"/>
              <a:t>What are the purposes and benefits of a universal screening system in DCI-MTSS?</a:t>
            </a:r>
          </a:p>
          <a:p>
            <a:r>
              <a:rPr lang="en-US"/>
              <a:t>What should districts consider when selecting and using universal screening measures for DCI-MTSS? </a:t>
            </a:r>
          </a:p>
          <a:p>
            <a:r>
              <a:rPr lang="en-US"/>
              <a:t>How can data be used to support tiered instruction and interventions?</a:t>
            </a:r>
          </a:p>
          <a:p>
            <a:r>
              <a:rPr lang="en-US"/>
              <a:t>How will your district implement a universal screening system in DCI-MTSS?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a:extLst>
            <a:ext uri="{FF2B5EF4-FFF2-40B4-BE49-F238E27FC236}">
              <a16:creationId xmlns:a16="http://schemas.microsoft.com/office/drawing/2014/main" id="{9DE37D4C-8145-31EC-58FC-461897221474}"/>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CF595C14-33A7-1638-7272-85DB45DBF17C}"/>
              </a:ext>
            </a:extLst>
          </p:cNvPr>
          <p:cNvSpPr>
            <a:spLocks noGrp="1"/>
          </p:cNvSpPr>
          <p:nvPr>
            <p:ph type="title"/>
          </p:nvPr>
        </p:nvSpPr>
        <p:spPr>
          <a:xfrm>
            <a:off x="831851" y="1709740"/>
            <a:ext cx="10515600" cy="2852737"/>
          </a:xfrm>
        </p:spPr>
        <p:txBody>
          <a:bodyPr/>
          <a:lstStyle/>
          <a:p>
            <a:r>
              <a:rPr lang="en-US" sz="4400"/>
              <a:t>Section A</a:t>
            </a:r>
          </a:p>
        </p:txBody>
      </p:sp>
      <p:sp>
        <p:nvSpPr>
          <p:cNvPr id="2" name="Text Placeholder 1">
            <a:extLst>
              <a:ext uri="{FF2B5EF4-FFF2-40B4-BE49-F238E27FC236}">
                <a16:creationId xmlns:a16="http://schemas.microsoft.com/office/drawing/2014/main" id="{D02C69AE-FBEF-8480-9D71-942E6BCA886A}"/>
              </a:ext>
            </a:extLst>
          </p:cNvPr>
          <p:cNvSpPr>
            <a:spLocks noGrp="1"/>
          </p:cNvSpPr>
          <p:nvPr>
            <p:ph type="body" idx="1"/>
          </p:nvPr>
        </p:nvSpPr>
        <p:spPr/>
        <p:txBody>
          <a:bodyPr/>
          <a:lstStyle/>
          <a:p>
            <a:r>
              <a:rPr lang="en-US"/>
              <a:t>Universal Screening and DCI-MTSS</a:t>
            </a:r>
          </a:p>
        </p:txBody>
      </p:sp>
    </p:spTree>
    <p:extLst>
      <p:ext uri="{BB962C8B-B14F-4D97-AF65-F5344CB8AC3E}">
        <p14:creationId xmlns:p14="http://schemas.microsoft.com/office/powerpoint/2010/main" val="3817296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2" descr="DCI-MTSS Framework graphic, a triangle surrounded by a circle divided in 6 parts. The triangle reads DCI-MTSS and is a gradient from green to red. The sides of the triangle are labeled as behavior, instruction, and literacy. The pieces of the circle are labeled Collaborative Culture, DBDM, Assessment, Tiered Systems, ELTP, and Sustainability. "/>
          <p:cNvSpPr txBox="1">
            <a:spLocks noGrp="1"/>
          </p:cNvSpPr>
          <p:nvPr>
            <p:ph type="title"/>
          </p:nvPr>
        </p:nvSpPr>
        <p:spPr>
          <a:xfrm>
            <a:off x="838200" y="365127"/>
            <a:ext cx="10515600" cy="721801"/>
          </a:xfrm>
          <a:prstGeom prst="rect">
            <a:avLst/>
          </a:prstGeom>
        </p:spPr>
        <p:txBody>
          <a:bodyPr spcFirstLastPara="1" vert="horz" wrap="square" lIns="121900" tIns="121900" rIns="121900" bIns="121900" rtlCol="0" anchor="t" anchorCtr="0">
            <a:noAutofit/>
          </a:bodyPr>
          <a:lstStyle/>
          <a:p>
            <a:pPr algn="ctr">
              <a:spcBef>
                <a:spcPts val="0"/>
              </a:spcBef>
            </a:pPr>
            <a:r>
              <a:rPr lang="en" sz="5333"/>
              <a:t>DCI-MTSS Framework</a:t>
            </a:r>
            <a:endParaRPr sz="5333"/>
          </a:p>
        </p:txBody>
      </p:sp>
      <p:pic>
        <p:nvPicPr>
          <p:cNvPr id="2" name="Picture 1" descr="DCI-MTSS Framework graphic, a triangle surrounded by a circle divided in 6 parts. The triangle reads DCI-MTSS and is a gradient from green to red. The sides of the triangle are labeled as behavior, instruction, and literacy. The pieces of the circle are labeled Collaborative Culture, DBDM, Assessment, Tiered Systems, ELTP, and Sustainability. ">
            <a:extLst>
              <a:ext uri="{FF2B5EF4-FFF2-40B4-BE49-F238E27FC236}">
                <a16:creationId xmlns:a16="http://schemas.microsoft.com/office/drawing/2014/main" id="{C4C08BA9-35B8-E802-3087-96799EDE02BE}"/>
              </a:ext>
            </a:extLst>
          </p:cNvPr>
          <p:cNvPicPr>
            <a:picLocks noChangeAspect="1"/>
          </p:cNvPicPr>
          <p:nvPr/>
        </p:nvPicPr>
        <p:blipFill>
          <a:blip r:embed="rId3"/>
          <a:stretch>
            <a:fillRect/>
          </a:stretch>
        </p:blipFill>
        <p:spPr>
          <a:xfrm>
            <a:off x="3276397" y="1552074"/>
            <a:ext cx="4689516" cy="4712560"/>
          </a:xfrm>
          <a:prstGeom prst="rect">
            <a:avLst/>
          </a:prstGeom>
        </p:spPr>
      </p:pic>
    </p:spTree>
    <p:extLst>
      <p:ext uri="{BB962C8B-B14F-4D97-AF65-F5344CB8AC3E}">
        <p14:creationId xmlns:p14="http://schemas.microsoft.com/office/powerpoint/2010/main" val="2874113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6306D-2A6A-BE63-97D6-84FF921A3A99}"/>
              </a:ext>
            </a:extLst>
          </p:cNvPr>
          <p:cNvSpPr>
            <a:spLocks noGrp="1"/>
          </p:cNvSpPr>
          <p:nvPr>
            <p:ph type="title"/>
          </p:nvPr>
        </p:nvSpPr>
        <p:spPr>
          <a:xfrm>
            <a:off x="838200" y="365124"/>
            <a:ext cx="10515600" cy="820738"/>
          </a:xfrm>
        </p:spPr>
        <p:txBody>
          <a:bodyPr wrap="square" anchor="ctr">
            <a:noAutofit/>
          </a:bodyPr>
          <a:lstStyle/>
          <a:p>
            <a:r>
              <a:rPr lang="en-US"/>
              <a:t>Benefits of an MTSS </a:t>
            </a:r>
          </a:p>
        </p:txBody>
      </p:sp>
      <p:sp>
        <p:nvSpPr>
          <p:cNvPr id="3" name="Text Placeholder 2">
            <a:extLst>
              <a:ext uri="{FF2B5EF4-FFF2-40B4-BE49-F238E27FC236}">
                <a16:creationId xmlns:a16="http://schemas.microsoft.com/office/drawing/2014/main" id="{4C7A5076-2DF1-E85E-CF5D-3A34C9277200}"/>
              </a:ext>
            </a:extLst>
          </p:cNvPr>
          <p:cNvSpPr>
            <a:spLocks noGrp="1"/>
          </p:cNvSpPr>
          <p:nvPr>
            <p:ph idx="1"/>
          </p:nvPr>
        </p:nvSpPr>
        <p:spPr>
          <a:xfrm>
            <a:off x="838200" y="1328468"/>
            <a:ext cx="10515600" cy="4343989"/>
          </a:xfrm>
        </p:spPr>
        <p:txBody>
          <a:bodyPr anchor="t">
            <a:normAutofit/>
          </a:bodyPr>
          <a:lstStyle/>
          <a:p>
            <a:r>
              <a:rPr lang="en-US" sz="3200"/>
              <a:t>Improved academic outcomes </a:t>
            </a:r>
          </a:p>
          <a:p>
            <a:r>
              <a:rPr lang="en-US" sz="3200"/>
              <a:t>Behavioral improvements</a:t>
            </a:r>
          </a:p>
          <a:p>
            <a:r>
              <a:rPr lang="en-US" sz="3200"/>
              <a:t>Enhanced social-emotional development</a:t>
            </a:r>
          </a:p>
          <a:p>
            <a:r>
              <a:rPr lang="en-US" sz="3200"/>
              <a:t>Improved access for all</a:t>
            </a:r>
          </a:p>
          <a:p>
            <a:r>
              <a:rPr lang="en-US" sz="3200"/>
              <a:t>More effective data-based decision making</a:t>
            </a:r>
          </a:p>
          <a:p>
            <a:r>
              <a:rPr lang="en-US" sz="3200"/>
              <a:t>Enhanced family and community engagement</a:t>
            </a:r>
          </a:p>
          <a:p>
            <a:endParaRPr lang="en-US"/>
          </a:p>
        </p:txBody>
      </p:sp>
      <p:pic>
        <p:nvPicPr>
          <p:cNvPr id="6" name="Picture 5">
            <a:extLst>
              <a:ext uri="{FF2B5EF4-FFF2-40B4-BE49-F238E27FC236}">
                <a16:creationId xmlns:a16="http://schemas.microsoft.com/office/drawing/2014/main" id="{2425C531-0B01-88DA-D7F7-79040641AF7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491798" y="465221"/>
            <a:ext cx="3243001" cy="3258938"/>
          </a:xfrm>
          <a:prstGeom prst="rect">
            <a:avLst/>
          </a:prstGeom>
        </p:spPr>
      </p:pic>
    </p:spTree>
    <p:extLst>
      <p:ext uri="{BB962C8B-B14F-4D97-AF65-F5344CB8AC3E}">
        <p14:creationId xmlns:p14="http://schemas.microsoft.com/office/powerpoint/2010/main" val="1358074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9"/>
          <p:cNvSpPr txBox="1">
            <a:spLocks noGrp="1"/>
          </p:cNvSpPr>
          <p:nvPr>
            <p:ph type="title"/>
          </p:nvPr>
        </p:nvSpPr>
        <p:spPr>
          <a:xfrm>
            <a:off x="838200" y="365125"/>
            <a:ext cx="10515600" cy="820418"/>
          </a:xfrm>
        </p:spPr>
        <p:txBody>
          <a:bodyPr spcFirstLastPara="1" vert="horz" wrap="square" lIns="121900" tIns="121900" rIns="121900" bIns="121900" rtlCol="0" anchor="t" anchorCtr="0">
            <a:noAutofit/>
          </a:bodyPr>
          <a:lstStyle/>
          <a:p>
            <a:r>
              <a:rPr lang="en-US">
                <a:solidFill>
                  <a:srgbClr val="F26D65"/>
                </a:solidFill>
              </a:rPr>
              <a:t>Key Features </a:t>
            </a:r>
            <a:r>
              <a:rPr lang="en-US"/>
              <a:t>of the DCI-MTSS Framework</a:t>
            </a:r>
          </a:p>
        </p:txBody>
      </p:sp>
      <p:sp>
        <p:nvSpPr>
          <p:cNvPr id="287" name="Google Shape;287;p49"/>
          <p:cNvSpPr txBox="1">
            <a:spLocks noGrp="1"/>
          </p:cNvSpPr>
          <p:nvPr>
            <p:ph idx="1"/>
          </p:nvPr>
        </p:nvSpPr>
        <p:spPr>
          <a:xfrm>
            <a:off x="838200" y="1328468"/>
            <a:ext cx="10515600" cy="4343989"/>
          </a:xfrm>
        </p:spPr>
        <p:txBody>
          <a:bodyPr spcFirstLastPara="1" vert="horz" wrap="square" lIns="121900" tIns="121900" rIns="121900" bIns="121900" rtlCol="0" anchor="t" anchorCtr="0">
            <a:noAutofit/>
          </a:bodyPr>
          <a:lstStyle/>
          <a:p>
            <a:r>
              <a:rPr lang="en-US"/>
              <a:t>Integrated academic and behavioral supports </a:t>
            </a:r>
          </a:p>
          <a:p>
            <a:r>
              <a:rPr lang="en-US"/>
              <a:t>Alignment </a:t>
            </a:r>
          </a:p>
          <a:p>
            <a:r>
              <a:rPr lang="en-US"/>
              <a:t>Collaboration</a:t>
            </a:r>
          </a:p>
          <a:p>
            <a:r>
              <a:rPr lang="en-US"/>
              <a:t>Universal screening </a:t>
            </a:r>
          </a:p>
          <a:p>
            <a:r>
              <a:rPr lang="en-US"/>
              <a:t>Data-based decision making </a:t>
            </a:r>
          </a:p>
          <a:p>
            <a:r>
              <a:rPr lang="en-US"/>
              <a:t>Effective teaching and learning practices</a:t>
            </a:r>
          </a:p>
          <a:p>
            <a:r>
              <a:rPr lang="en-US"/>
              <a:t>Family and community engagement </a:t>
            </a:r>
          </a:p>
          <a:p>
            <a:endParaRPr lang="en-US"/>
          </a:p>
          <a:p>
            <a:endParaRPr lang="en-US"/>
          </a:p>
        </p:txBody>
      </p:sp>
    </p:spTree>
    <p:extLst>
      <p:ext uri="{BB962C8B-B14F-4D97-AF65-F5344CB8AC3E}">
        <p14:creationId xmlns:p14="http://schemas.microsoft.com/office/powerpoint/2010/main" val="3776077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9"/>
          <p:cNvSpPr txBox="1">
            <a:spLocks noGrp="1"/>
          </p:cNvSpPr>
          <p:nvPr>
            <p:ph type="title"/>
          </p:nvPr>
        </p:nvSpPr>
        <p:spPr>
          <a:xfrm>
            <a:off x="838200" y="365125"/>
            <a:ext cx="10515600" cy="820418"/>
          </a:xfrm>
        </p:spPr>
        <p:txBody>
          <a:bodyPr spcFirstLastPara="1" vert="horz" wrap="square" lIns="121900" tIns="121900" rIns="121900" bIns="121900" rtlCol="0" anchor="t" anchorCtr="0">
            <a:noAutofit/>
          </a:bodyPr>
          <a:lstStyle/>
          <a:p>
            <a:r>
              <a:rPr lang="en-US">
                <a:solidFill>
                  <a:schemeClr val="accent1"/>
                </a:solidFill>
              </a:rPr>
              <a:t>Fundamental Traits </a:t>
            </a:r>
            <a:r>
              <a:rPr lang="en-US"/>
              <a:t>of Tiered Instruction</a:t>
            </a:r>
          </a:p>
        </p:txBody>
      </p:sp>
      <p:sp>
        <p:nvSpPr>
          <p:cNvPr id="287" name="Google Shape;287;p49"/>
          <p:cNvSpPr txBox="1">
            <a:spLocks noGrp="1"/>
          </p:cNvSpPr>
          <p:nvPr>
            <p:ph idx="1"/>
          </p:nvPr>
        </p:nvSpPr>
        <p:spPr>
          <a:xfrm>
            <a:off x="838200" y="1328468"/>
            <a:ext cx="10515600" cy="4343989"/>
          </a:xfrm>
        </p:spPr>
        <p:txBody>
          <a:bodyPr spcFirstLastPara="1" vert="horz" wrap="square" lIns="121900" tIns="121900" rIns="121900" bIns="121900" rtlCol="0" anchor="t" anchorCtr="0">
            <a:noAutofit/>
          </a:bodyPr>
          <a:lstStyle/>
          <a:p>
            <a:r>
              <a:rPr lang="en-US"/>
              <a:t>All students receive Tier 1 instruction</a:t>
            </a:r>
          </a:p>
          <a:p>
            <a:r>
              <a:rPr lang="en-US"/>
              <a:t>Movement among the three tiers is fluid</a:t>
            </a:r>
          </a:p>
          <a:p>
            <a:r>
              <a:rPr lang="en-US"/>
              <a:t>Students are not labeled by tier</a:t>
            </a:r>
          </a:p>
          <a:p>
            <a:r>
              <a:rPr lang="en-US"/>
              <a:t>Tier 3 is </a:t>
            </a:r>
            <a:r>
              <a:rPr lang="en-US" b="1">
                <a:solidFill>
                  <a:srgbClr val="F26D65"/>
                </a:solidFill>
              </a:rPr>
              <a:t>not special education</a:t>
            </a:r>
          </a:p>
          <a:p>
            <a:r>
              <a:rPr lang="en-US"/>
              <a:t>A system of sustainability</a:t>
            </a:r>
          </a:p>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62D82-38D5-5D28-4691-732539DF6D77}"/>
              </a:ext>
            </a:extLst>
          </p:cNvPr>
          <p:cNvSpPr>
            <a:spLocks noGrp="1"/>
          </p:cNvSpPr>
          <p:nvPr>
            <p:ph type="title"/>
          </p:nvPr>
        </p:nvSpPr>
        <p:spPr/>
        <p:txBody>
          <a:bodyPr/>
          <a:lstStyle/>
          <a:p>
            <a:r>
              <a:rPr lang="en-US"/>
              <a:t>The Importance of a </a:t>
            </a:r>
            <a:r>
              <a:rPr lang="en-US">
                <a:solidFill>
                  <a:srgbClr val="F26D65"/>
                </a:solidFill>
              </a:rPr>
              <a:t>Strong Tier 1</a:t>
            </a:r>
          </a:p>
        </p:txBody>
      </p:sp>
      <p:sp>
        <p:nvSpPr>
          <p:cNvPr id="3" name="Text Placeholder 2">
            <a:extLst>
              <a:ext uri="{FF2B5EF4-FFF2-40B4-BE49-F238E27FC236}">
                <a16:creationId xmlns:a16="http://schemas.microsoft.com/office/drawing/2014/main" id="{F34E42E8-BAF1-5419-BFD9-47060D5CB930}"/>
              </a:ext>
            </a:extLst>
          </p:cNvPr>
          <p:cNvSpPr>
            <a:spLocks noGrp="1"/>
          </p:cNvSpPr>
          <p:nvPr>
            <p:ph idx="1"/>
          </p:nvPr>
        </p:nvSpPr>
        <p:spPr/>
        <p:txBody>
          <a:bodyPr/>
          <a:lstStyle/>
          <a:p>
            <a:r>
              <a:rPr lang="en-US"/>
              <a:t>Creates the foundation for ALL students</a:t>
            </a:r>
          </a:p>
          <a:p>
            <a:r>
              <a:rPr lang="en-US"/>
              <a:t>Increases access for all students</a:t>
            </a:r>
          </a:p>
          <a:p>
            <a:r>
              <a:rPr lang="en-US"/>
              <a:t>Supports early identification</a:t>
            </a:r>
          </a:p>
          <a:p>
            <a:r>
              <a:rPr lang="en-US"/>
              <a:t>Enhances engagement and outcomes</a:t>
            </a:r>
          </a:p>
          <a:p>
            <a:r>
              <a:rPr lang="en-US"/>
              <a:t>Maximizes resources</a:t>
            </a:r>
          </a:p>
          <a:p>
            <a:endParaRPr lang="en-US"/>
          </a:p>
        </p:txBody>
      </p:sp>
      <p:pic>
        <p:nvPicPr>
          <p:cNvPr id="4" name="Graphic 3" descr="A pyramid graphic showing the student tiers, the lowest part is green and labeled 80% (tier 1), the middle is yellow and labeled 15% (tier 2), and the top is red and labeled 5% (tier 3). ">
            <a:extLst>
              <a:ext uri="{FF2B5EF4-FFF2-40B4-BE49-F238E27FC236}">
                <a16:creationId xmlns:a16="http://schemas.microsoft.com/office/drawing/2014/main" id="{A7716D2C-A73C-1A72-297A-4E59A215ED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21800" y="3612373"/>
            <a:ext cx="3348400" cy="2947737"/>
          </a:xfrm>
          <a:prstGeom prst="rect">
            <a:avLst/>
          </a:prstGeom>
        </p:spPr>
      </p:pic>
    </p:spTree>
    <p:extLst>
      <p:ext uri="{BB962C8B-B14F-4D97-AF65-F5344CB8AC3E}">
        <p14:creationId xmlns:p14="http://schemas.microsoft.com/office/powerpoint/2010/main" val="1316221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a:extLst>
            <a:ext uri="{FF2B5EF4-FFF2-40B4-BE49-F238E27FC236}">
              <a16:creationId xmlns:a16="http://schemas.microsoft.com/office/drawing/2014/main" id="{902C15B1-012E-33BD-7282-229A2B2CE410}"/>
            </a:ext>
          </a:extLst>
        </p:cNvPr>
        <p:cNvGrpSpPr/>
        <p:nvPr/>
      </p:nvGrpSpPr>
      <p:grpSpPr>
        <a:xfrm>
          <a:off x="0" y="0"/>
          <a:ext cx="0" cy="0"/>
          <a:chOff x="0" y="0"/>
          <a:chExt cx="0" cy="0"/>
        </a:xfrm>
      </p:grpSpPr>
      <p:sp>
        <p:nvSpPr>
          <p:cNvPr id="8" name="Title 13">
            <a:extLst>
              <a:ext uri="{FF2B5EF4-FFF2-40B4-BE49-F238E27FC236}">
                <a16:creationId xmlns:a16="http://schemas.microsoft.com/office/drawing/2014/main" id="{E0E7810C-B8FE-06CF-BAD4-1EB62852FC53}"/>
              </a:ext>
            </a:extLst>
          </p:cNvPr>
          <p:cNvSpPr>
            <a:spLocks noGrp="1"/>
          </p:cNvSpPr>
          <p:nvPr>
            <p:ph type="title"/>
          </p:nvPr>
        </p:nvSpPr>
        <p:spPr/>
        <p:txBody>
          <a:bodyPr/>
          <a:lstStyle/>
          <a:p>
            <a:r>
              <a:rPr lang="en-US"/>
              <a:t>Hidden Slide #2</a:t>
            </a:r>
          </a:p>
        </p:txBody>
      </p:sp>
      <p:sp>
        <p:nvSpPr>
          <p:cNvPr id="5" name="Text Placeholder 3">
            <a:extLst>
              <a:ext uri="{FF2B5EF4-FFF2-40B4-BE49-F238E27FC236}">
                <a16:creationId xmlns:a16="http://schemas.microsoft.com/office/drawing/2014/main" id="{2DBFD804-1219-2A4D-FA79-19295ACA3B5A}"/>
              </a:ext>
            </a:extLst>
          </p:cNvPr>
          <p:cNvSpPr>
            <a:spLocks noGrp="1"/>
          </p:cNvSpPr>
          <p:nvPr>
            <p:ph type="body" idx="10"/>
          </p:nvPr>
        </p:nvSpPr>
        <p:spPr/>
        <p:txBody>
          <a:bodyPr/>
          <a:lstStyle/>
          <a:p>
            <a:r>
              <a:rPr lang="en-US">
                <a:solidFill>
                  <a:prstClr val="black"/>
                </a:solidFill>
                <a:cs typeface="Arial"/>
                <a:sym typeface="Arial"/>
              </a:rPr>
              <a:t>Four Sections of this Universal Screening Module</a:t>
            </a:r>
          </a:p>
        </p:txBody>
      </p:sp>
      <p:graphicFrame>
        <p:nvGraphicFramePr>
          <p:cNvPr id="4" name="Table 3">
            <a:extLst>
              <a:ext uri="{FF2B5EF4-FFF2-40B4-BE49-F238E27FC236}">
                <a16:creationId xmlns:a16="http://schemas.microsoft.com/office/drawing/2014/main" id="{23AEC133-7DA0-832A-0D1D-C52680AE0626}"/>
              </a:ext>
            </a:extLst>
          </p:cNvPr>
          <p:cNvGraphicFramePr>
            <a:graphicFrameLocks noGrp="1"/>
          </p:cNvGraphicFramePr>
          <p:nvPr>
            <p:extLst>
              <p:ext uri="{D42A27DB-BD31-4B8C-83A1-F6EECF244321}">
                <p14:modId xmlns:p14="http://schemas.microsoft.com/office/powerpoint/2010/main" val="75551376"/>
              </p:ext>
            </p:extLst>
          </p:nvPr>
        </p:nvGraphicFramePr>
        <p:xfrm>
          <a:off x="381000" y="1300666"/>
          <a:ext cx="11336775" cy="5305655"/>
        </p:xfrm>
        <a:graphic>
          <a:graphicData uri="http://schemas.openxmlformats.org/drawingml/2006/table">
            <a:tbl>
              <a:tblPr firstRow="1" bandRow="1">
                <a:tableStyleId>{5C22544A-7EE6-4342-B048-85BDC9FD1C3A}</a:tableStyleId>
              </a:tblPr>
              <a:tblGrid>
                <a:gridCol w="2259330">
                  <a:extLst>
                    <a:ext uri="{9D8B030D-6E8A-4147-A177-3AD203B41FA5}">
                      <a16:colId xmlns:a16="http://schemas.microsoft.com/office/drawing/2014/main" val="2069672521"/>
                    </a:ext>
                  </a:extLst>
                </a:gridCol>
                <a:gridCol w="3131820">
                  <a:extLst>
                    <a:ext uri="{9D8B030D-6E8A-4147-A177-3AD203B41FA5}">
                      <a16:colId xmlns:a16="http://schemas.microsoft.com/office/drawing/2014/main" val="1504027887"/>
                    </a:ext>
                  </a:extLst>
                </a:gridCol>
                <a:gridCol w="3257550">
                  <a:extLst>
                    <a:ext uri="{9D8B030D-6E8A-4147-A177-3AD203B41FA5}">
                      <a16:colId xmlns:a16="http://schemas.microsoft.com/office/drawing/2014/main" val="3226653539"/>
                    </a:ext>
                  </a:extLst>
                </a:gridCol>
                <a:gridCol w="2688075">
                  <a:extLst>
                    <a:ext uri="{9D8B030D-6E8A-4147-A177-3AD203B41FA5}">
                      <a16:colId xmlns:a16="http://schemas.microsoft.com/office/drawing/2014/main" val="3861553673"/>
                    </a:ext>
                  </a:extLst>
                </a:gridCol>
              </a:tblGrid>
              <a:tr h="601922">
                <a:tc>
                  <a:txBody>
                    <a:bodyPr/>
                    <a:lstStyle/>
                    <a:p>
                      <a:pPr algn="ctr"/>
                      <a:r>
                        <a:rPr lang="en-US" sz="2400"/>
                        <a:t>Section A</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2400" b="1"/>
                        <a:t>Section B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2400" b="1"/>
                        <a:t>Section C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buFont typeface="Arial" panose="020B0604020202020204" pitchFamily="34" charset="0"/>
                        <a:buNone/>
                      </a:pPr>
                      <a:r>
                        <a:rPr lang="en-US" sz="2400" b="1"/>
                        <a:t>Section D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730183247"/>
                  </a:ext>
                </a:extLst>
              </a:tr>
              <a:tr h="940747">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b="1"/>
                        <a:t>Universal Screening and DCI-MTSS</a:t>
                      </a:r>
                    </a:p>
                  </a:txBody>
                  <a:tcP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b="1"/>
                        <a:t>Selecting and Implementing Universal Screening </a:t>
                      </a:r>
                      <a:endParaRPr lang="en-US" b="1"/>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b="1"/>
                        <a:t>Using Universal Screening Data to Support Instruction and Tiered Interventions</a:t>
                      </a:r>
                      <a:endParaRPr lang="en-US" b="1"/>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a:t>Introduction to Tiered Interventions </a:t>
                      </a:r>
                      <a:endParaRPr lang="en-US" b="1"/>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5937717"/>
                  </a:ext>
                </a:extLst>
              </a:tr>
              <a:tr h="3762986">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Reviews DCI-MTSS and highlights the traits and benefits of universal screening and tiered interventions</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a:t>30 minutes to present</a:t>
                      </a:r>
                    </a:p>
                  </a:txBody>
                  <a:tcP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For districts new to using universal screening for literacy and/or behavior</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Opportunity for districts to spend time selecting and/or planning for their own universal screening</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a:t>60 minutes to present with additional time </a:t>
                      </a:r>
                      <a:r>
                        <a:rPr lang="en-US" sz="1800"/>
                        <a:t>to explore and select a universal screening tool for literacy and/or behavior or create an assessment calendar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en-US" sz="1800"/>
                        <a:t>Provides a process for reviewing data and determining tiered intervention groups</a:t>
                      </a:r>
                    </a:p>
                    <a:p>
                      <a:pPr marL="285750" indent="-285750">
                        <a:buFont typeface="Arial" panose="020B0604020202020204" pitchFamily="34" charset="0"/>
                        <a:buChar char="•"/>
                      </a:pPr>
                      <a:r>
                        <a:rPr lang="en-US" sz="1800"/>
                        <a:t>Practice using data and review their own data identifying tiered intervention groups</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a:t>60 minutes to present with additional time </a:t>
                      </a:r>
                      <a:r>
                        <a:rPr lang="en-US" sz="1800"/>
                        <a:t>if using their own universal screening data to identify students in need of tiered intervention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Presents guidelines buildings should consider when implementing tiered interventions for literacy and/or behavior</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a:t>60 minutes to present with additional time </a:t>
                      </a:r>
                      <a:r>
                        <a:rPr lang="en-US" sz="1800"/>
                        <a:t>to coach buildings as they work out the logistics of their tiered model</a:t>
                      </a: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019955"/>
                  </a:ext>
                </a:extLst>
              </a:tr>
            </a:tbl>
          </a:graphicData>
        </a:graphic>
      </p:graphicFrame>
    </p:spTree>
    <p:extLst>
      <p:ext uri="{BB962C8B-B14F-4D97-AF65-F5344CB8AC3E}">
        <p14:creationId xmlns:p14="http://schemas.microsoft.com/office/powerpoint/2010/main" val="2373229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5">
          <a:extLst>
            <a:ext uri="{FF2B5EF4-FFF2-40B4-BE49-F238E27FC236}">
              <a16:creationId xmlns:a16="http://schemas.microsoft.com/office/drawing/2014/main" id="{D25AD5DE-7224-2EE1-8BDF-E27B1771DE67}"/>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A1DA4FA7-806A-2EC2-FFED-D6FBACCBC61D}"/>
              </a:ext>
            </a:extLst>
          </p:cNvPr>
          <p:cNvSpPr>
            <a:spLocks noGrp="1"/>
          </p:cNvSpPr>
          <p:nvPr>
            <p:ph type="title"/>
          </p:nvPr>
        </p:nvSpPr>
        <p:spPr>
          <a:xfrm>
            <a:off x="831851" y="1709740"/>
            <a:ext cx="10515600" cy="2852737"/>
          </a:xfrm>
        </p:spPr>
        <p:txBody>
          <a:bodyPr/>
          <a:lstStyle/>
          <a:p>
            <a:r>
              <a:rPr lang="en-US" sz="4400"/>
              <a:t>Section B</a:t>
            </a:r>
          </a:p>
        </p:txBody>
      </p:sp>
      <p:sp>
        <p:nvSpPr>
          <p:cNvPr id="2" name="Text Placeholder 1">
            <a:extLst>
              <a:ext uri="{FF2B5EF4-FFF2-40B4-BE49-F238E27FC236}">
                <a16:creationId xmlns:a16="http://schemas.microsoft.com/office/drawing/2014/main" id="{ABB888DF-E0EC-65A9-F6BF-365D0C992319}"/>
              </a:ext>
            </a:extLst>
          </p:cNvPr>
          <p:cNvSpPr>
            <a:spLocks noGrp="1"/>
          </p:cNvSpPr>
          <p:nvPr>
            <p:ph type="body" idx="1"/>
          </p:nvPr>
        </p:nvSpPr>
        <p:spPr/>
        <p:txBody>
          <a:bodyPr/>
          <a:lstStyle/>
          <a:p>
            <a:r>
              <a:rPr lang="en"/>
              <a:t>Selecting and Implementing Universal Screening</a:t>
            </a:r>
            <a:endParaRPr lang="en-US"/>
          </a:p>
        </p:txBody>
      </p:sp>
    </p:spTree>
    <p:extLst>
      <p:ext uri="{BB962C8B-B14F-4D97-AF65-F5344CB8AC3E}">
        <p14:creationId xmlns:p14="http://schemas.microsoft.com/office/powerpoint/2010/main" val="1362978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16">
          <a:extLst>
            <a:ext uri="{FF2B5EF4-FFF2-40B4-BE49-F238E27FC236}">
              <a16:creationId xmlns:a16="http://schemas.microsoft.com/office/drawing/2014/main" id="{CC2E96B0-F7C3-F75D-4266-FCCD71BA84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E1F57-8ADA-1CAD-2C7D-C6913AFB711A}"/>
              </a:ext>
            </a:extLst>
          </p:cNvPr>
          <p:cNvSpPr>
            <a:spLocks noGrp="1"/>
          </p:cNvSpPr>
          <p:nvPr>
            <p:ph type="title"/>
          </p:nvPr>
        </p:nvSpPr>
        <p:spPr>
          <a:xfrm>
            <a:off x="550718" y="365127"/>
            <a:ext cx="7012133" cy="1097280"/>
          </a:xfrm>
        </p:spPr>
        <p:txBody>
          <a:bodyPr/>
          <a:lstStyle/>
          <a:p>
            <a:r>
              <a:rPr lang="en" sz="3200"/>
              <a:t>Bridging New Learning</a:t>
            </a:r>
            <a:endParaRPr lang="en-US" sz="3200">
              <a:solidFill>
                <a:schemeClr val="accent1"/>
              </a:solidFill>
            </a:endParaRPr>
          </a:p>
        </p:txBody>
      </p:sp>
      <p:sp>
        <p:nvSpPr>
          <p:cNvPr id="5" name="Content Placeholder 4">
            <a:extLst>
              <a:ext uri="{FF2B5EF4-FFF2-40B4-BE49-F238E27FC236}">
                <a16:creationId xmlns:a16="http://schemas.microsoft.com/office/drawing/2014/main" id="{BC6C0851-4514-9D12-B3B8-6F38AB274973}"/>
              </a:ext>
            </a:extLst>
          </p:cNvPr>
          <p:cNvSpPr>
            <a:spLocks noGrp="1"/>
          </p:cNvSpPr>
          <p:nvPr>
            <p:ph idx="1"/>
          </p:nvPr>
        </p:nvSpPr>
        <p:spPr>
          <a:xfrm>
            <a:off x="550717" y="1344167"/>
            <a:ext cx="7012133" cy="5264451"/>
          </a:xfrm>
        </p:spPr>
        <p:txBody>
          <a:bodyPr/>
          <a:lstStyle/>
          <a:p>
            <a:r>
              <a:rPr lang="en-US" sz="2700"/>
              <a:t>Review pre-read, </a:t>
            </a:r>
            <a:r>
              <a:rPr lang="en-US" sz="2700" i="1"/>
              <a:t>Foundations of MTSS Assessment</a:t>
            </a:r>
            <a:endParaRPr lang="en-US" sz="2700"/>
          </a:p>
          <a:p>
            <a:r>
              <a:rPr lang="en-US" sz="2700"/>
              <a:t>Jot down 3 new ideas you gleaned from the reading</a:t>
            </a:r>
          </a:p>
          <a:p>
            <a:r>
              <a:rPr lang="en-US" sz="2700"/>
              <a:t>Following the STOP &amp; SWITCH structure, share the ideas you have recorded</a:t>
            </a:r>
          </a:p>
          <a:p>
            <a:pPr lvl="1"/>
            <a:r>
              <a:rPr lang="en-US" sz="2700"/>
              <a:t>Find a partner</a:t>
            </a:r>
          </a:p>
          <a:p>
            <a:pPr lvl="1"/>
            <a:r>
              <a:rPr lang="en-US" sz="2700" b="1">
                <a:solidFill>
                  <a:srgbClr val="F26D65"/>
                </a:solidFill>
              </a:rPr>
              <a:t>STOP</a:t>
            </a:r>
            <a:r>
              <a:rPr lang="en-US" sz="2700"/>
              <a:t> and take two minutes to share with your partner your new learning</a:t>
            </a:r>
          </a:p>
          <a:p>
            <a:pPr lvl="1"/>
            <a:r>
              <a:rPr lang="en-US" sz="2700"/>
              <a:t>At the signal, </a:t>
            </a:r>
            <a:r>
              <a:rPr lang="en-US" sz="2700" b="1">
                <a:solidFill>
                  <a:srgbClr val="F26D65"/>
                </a:solidFill>
              </a:rPr>
              <a:t>SWITCH</a:t>
            </a:r>
            <a:r>
              <a:rPr lang="en-US" sz="2700"/>
              <a:t> and have your partner share their new learning</a:t>
            </a:r>
          </a:p>
        </p:txBody>
      </p:sp>
    </p:spTree>
    <p:extLst>
      <p:ext uri="{BB962C8B-B14F-4D97-AF65-F5344CB8AC3E}">
        <p14:creationId xmlns:p14="http://schemas.microsoft.com/office/powerpoint/2010/main" val="1561636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5E458-60B3-485A-A521-3BBC85818183}"/>
              </a:ext>
            </a:extLst>
          </p:cNvPr>
          <p:cNvSpPr>
            <a:spLocks noGrp="1"/>
          </p:cNvSpPr>
          <p:nvPr>
            <p:ph type="title"/>
          </p:nvPr>
        </p:nvSpPr>
        <p:spPr>
          <a:xfrm>
            <a:off x="838200" y="365125"/>
            <a:ext cx="10515600" cy="820418"/>
          </a:xfrm>
        </p:spPr>
        <p:txBody>
          <a:bodyPr>
            <a:normAutofit/>
          </a:bodyPr>
          <a:lstStyle/>
          <a:p>
            <a:r>
              <a:rPr lang="en-US">
                <a:solidFill>
                  <a:srgbClr val="F26D65"/>
                </a:solidFill>
              </a:rPr>
              <a:t>Creating</a:t>
            </a:r>
            <a:r>
              <a:rPr lang="en-US"/>
              <a:t> a Universal Screening System</a:t>
            </a:r>
          </a:p>
        </p:txBody>
      </p:sp>
      <p:sp>
        <p:nvSpPr>
          <p:cNvPr id="3" name="Text Placeholder 2">
            <a:extLst>
              <a:ext uri="{FF2B5EF4-FFF2-40B4-BE49-F238E27FC236}">
                <a16:creationId xmlns:a16="http://schemas.microsoft.com/office/drawing/2014/main" id="{1C1C396B-D78F-51C6-C339-471F97C20C58}"/>
              </a:ext>
            </a:extLst>
          </p:cNvPr>
          <p:cNvSpPr>
            <a:spLocks noGrp="1"/>
          </p:cNvSpPr>
          <p:nvPr>
            <p:ph idx="1"/>
          </p:nvPr>
        </p:nvSpPr>
        <p:spPr>
          <a:xfrm>
            <a:off x="838200" y="1328738"/>
            <a:ext cx="10515600" cy="4343400"/>
          </a:xfrm>
        </p:spPr>
        <p:txBody>
          <a:bodyPr>
            <a:normAutofit fontScale="92500" lnSpcReduction="10000"/>
          </a:bodyPr>
          <a:lstStyle/>
          <a:p>
            <a:pPr marL="91440" indent="0">
              <a:buNone/>
            </a:pPr>
            <a:r>
              <a:rPr lang="en-US" sz="3200"/>
              <a:t>A universal screening system is more than just a single test. It’s a process schools use to proactively identify students who may be at risk academically and behaviorally - before significant problems develop.</a:t>
            </a:r>
          </a:p>
          <a:p>
            <a:endParaRPr lang="en-US" sz="3200"/>
          </a:p>
          <a:p>
            <a:pPr marL="91440" indent="0" algn="ctr">
              <a:buNone/>
            </a:pPr>
            <a:r>
              <a:rPr lang="en-US" sz="3500" b="1">
                <a:solidFill>
                  <a:schemeClr val="accent1"/>
                </a:solidFill>
              </a:rPr>
              <a:t>A strong universal screening system has three parts:</a:t>
            </a:r>
          </a:p>
          <a:p>
            <a:pPr marL="91440" indent="0" algn="ctr">
              <a:buNone/>
            </a:pPr>
            <a:r>
              <a:rPr lang="en-US" sz="3500" b="1">
                <a:solidFill>
                  <a:srgbClr val="F26D65"/>
                </a:solidFill>
                <a:latin typeface="Bauhaus 93" panose="04030905020B02020C02" pitchFamily="82" charset="0"/>
              </a:rPr>
              <a:t>1. </a:t>
            </a:r>
            <a:r>
              <a:rPr lang="en-US" sz="3500"/>
              <a:t>a standardized screener </a:t>
            </a:r>
          </a:p>
          <a:p>
            <a:pPr marL="91440" indent="0" algn="ctr">
              <a:buNone/>
            </a:pPr>
            <a:r>
              <a:rPr lang="en-US" sz="3500" b="1">
                <a:solidFill>
                  <a:srgbClr val="F26D65"/>
                </a:solidFill>
                <a:latin typeface="Bauhaus 93" panose="04030905020B02020C02" pitchFamily="82" charset="0"/>
              </a:rPr>
              <a:t>2. </a:t>
            </a:r>
            <a:r>
              <a:rPr lang="en-US" sz="3500"/>
              <a:t>multiple sources of data </a:t>
            </a:r>
          </a:p>
          <a:p>
            <a:pPr marL="91440" indent="0" algn="ctr">
              <a:buNone/>
            </a:pPr>
            <a:r>
              <a:rPr lang="en-US" sz="3500" b="1">
                <a:solidFill>
                  <a:srgbClr val="F26D65"/>
                </a:solidFill>
                <a:latin typeface="Bauhaus 93" panose="04030905020B02020C02" pitchFamily="82" charset="0"/>
              </a:rPr>
              <a:t>3. </a:t>
            </a:r>
            <a:r>
              <a:rPr lang="en-US" sz="3500"/>
              <a:t>teacher input</a:t>
            </a:r>
          </a:p>
          <a:p>
            <a:endParaRPr lang="en-US"/>
          </a:p>
        </p:txBody>
      </p:sp>
    </p:spTree>
    <p:extLst>
      <p:ext uri="{BB962C8B-B14F-4D97-AF65-F5344CB8AC3E}">
        <p14:creationId xmlns:p14="http://schemas.microsoft.com/office/powerpoint/2010/main" val="3624151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BC50D-1C8C-8A87-CEB2-CA68CD7F1E9F}"/>
              </a:ext>
            </a:extLst>
          </p:cNvPr>
          <p:cNvSpPr>
            <a:spLocks noGrp="1"/>
          </p:cNvSpPr>
          <p:nvPr>
            <p:ph type="title"/>
          </p:nvPr>
        </p:nvSpPr>
        <p:spPr>
          <a:xfrm>
            <a:off x="838200" y="365125"/>
            <a:ext cx="10515600" cy="820418"/>
          </a:xfrm>
        </p:spPr>
        <p:txBody>
          <a:bodyPr>
            <a:noAutofit/>
          </a:bodyPr>
          <a:lstStyle/>
          <a:p>
            <a:r>
              <a:rPr lang="en-US"/>
              <a:t>Standardized Universal Screening Tools</a:t>
            </a:r>
          </a:p>
        </p:txBody>
      </p:sp>
      <p:sp>
        <p:nvSpPr>
          <p:cNvPr id="3" name="Text Placeholder 2">
            <a:extLst>
              <a:ext uri="{FF2B5EF4-FFF2-40B4-BE49-F238E27FC236}">
                <a16:creationId xmlns:a16="http://schemas.microsoft.com/office/drawing/2014/main" id="{869155F0-27A7-34C4-CAD7-4B8FAA58492E}"/>
              </a:ext>
            </a:extLst>
          </p:cNvPr>
          <p:cNvSpPr>
            <a:spLocks noGrp="1"/>
          </p:cNvSpPr>
          <p:nvPr>
            <p:ph idx="1"/>
          </p:nvPr>
        </p:nvSpPr>
        <p:spPr>
          <a:xfrm>
            <a:off x="838200" y="1328468"/>
            <a:ext cx="10515600" cy="4343989"/>
          </a:xfrm>
        </p:spPr>
        <p:txBody>
          <a:bodyPr>
            <a:noAutofit/>
          </a:bodyPr>
          <a:lstStyle/>
          <a:p>
            <a:r>
              <a:rPr lang="en-US" sz="3600" b="1">
                <a:solidFill>
                  <a:srgbClr val="F26D65"/>
                </a:solidFill>
              </a:rPr>
              <a:t>Proactive. </a:t>
            </a:r>
            <a:r>
              <a:rPr lang="en-US" sz="3600"/>
              <a:t>Administered to all students on a planned schedule (e.g., 2 to 3 times per year)</a:t>
            </a:r>
          </a:p>
          <a:p>
            <a:r>
              <a:rPr lang="en-US" sz="3600" b="1">
                <a:solidFill>
                  <a:srgbClr val="F26D65"/>
                </a:solidFill>
              </a:rPr>
              <a:t>Standardized. </a:t>
            </a:r>
            <a:r>
              <a:rPr lang="en-US" sz="3600"/>
              <a:t>Use reliable, research-based criteria to identify risk</a:t>
            </a:r>
          </a:p>
          <a:p>
            <a:r>
              <a:rPr lang="en-US" sz="3600" b="1">
                <a:solidFill>
                  <a:srgbClr val="F26D65"/>
                </a:solidFill>
              </a:rPr>
              <a:t>Predictive. </a:t>
            </a:r>
            <a:r>
              <a:rPr lang="en-US" sz="3600"/>
              <a:t>Based on factors known to predict later difficulties </a:t>
            </a:r>
          </a:p>
        </p:txBody>
      </p:sp>
    </p:spTree>
    <p:extLst>
      <p:ext uri="{BB962C8B-B14F-4D97-AF65-F5344CB8AC3E}">
        <p14:creationId xmlns:p14="http://schemas.microsoft.com/office/powerpoint/2010/main" val="681610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3" name="Title 2">
            <a:extLst>
              <a:ext uri="{FF2B5EF4-FFF2-40B4-BE49-F238E27FC236}">
                <a16:creationId xmlns:a16="http://schemas.microsoft.com/office/drawing/2014/main" id="{F1A50ED3-33E5-723D-3220-B2B3300BDFCE}"/>
              </a:ext>
            </a:extLst>
          </p:cNvPr>
          <p:cNvSpPr>
            <a:spLocks noGrp="1"/>
          </p:cNvSpPr>
          <p:nvPr>
            <p:ph type="title"/>
          </p:nvPr>
        </p:nvSpPr>
        <p:spPr>
          <a:xfrm>
            <a:off x="838200" y="365125"/>
            <a:ext cx="10515600" cy="820418"/>
          </a:xfrm>
        </p:spPr>
        <p:txBody>
          <a:bodyPr/>
          <a:lstStyle/>
          <a:p>
            <a:r>
              <a:rPr lang="en"/>
              <a:t>Administering a Universal Screener</a:t>
            </a:r>
            <a:endParaRPr lang="en-US"/>
          </a:p>
        </p:txBody>
      </p:sp>
      <p:graphicFrame>
        <p:nvGraphicFramePr>
          <p:cNvPr id="6" name="Content Placeholder 5">
            <a:extLst>
              <a:ext uri="{FF2B5EF4-FFF2-40B4-BE49-F238E27FC236}">
                <a16:creationId xmlns:a16="http://schemas.microsoft.com/office/drawing/2014/main" id="{126DC680-597F-C3AE-B342-4F6254AC8616}"/>
              </a:ext>
            </a:extLst>
          </p:cNvPr>
          <p:cNvGraphicFramePr>
            <a:graphicFrameLocks noGrp="1"/>
          </p:cNvGraphicFramePr>
          <p:nvPr>
            <p:ph idx="1"/>
            <p:extLst>
              <p:ext uri="{D42A27DB-BD31-4B8C-83A1-F6EECF244321}">
                <p14:modId xmlns:p14="http://schemas.microsoft.com/office/powerpoint/2010/main" val="585572061"/>
              </p:ext>
            </p:extLst>
          </p:nvPr>
        </p:nvGraphicFramePr>
        <p:xfrm>
          <a:off x="640080" y="1328738"/>
          <a:ext cx="10911840" cy="4389120"/>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3344329981"/>
                    </a:ext>
                  </a:extLst>
                </a:gridCol>
                <a:gridCol w="8244840">
                  <a:extLst>
                    <a:ext uri="{9D8B030D-6E8A-4147-A177-3AD203B41FA5}">
                      <a16:colId xmlns:a16="http://schemas.microsoft.com/office/drawing/2014/main" val="3659769626"/>
                    </a:ext>
                  </a:extLst>
                </a:gridCol>
              </a:tblGrid>
              <a:tr h="370840">
                <a:tc>
                  <a:txBody>
                    <a:bodyPr/>
                    <a:lstStyle/>
                    <a:p>
                      <a:pPr algn="ctr"/>
                      <a:r>
                        <a:rPr lang="en-US" sz="2400" b="1">
                          <a:solidFill>
                            <a:schemeClr val="bg1"/>
                          </a:solidFill>
                        </a:rPr>
                        <a:t>When</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2400" b="1">
                          <a:solidFill>
                            <a:schemeClr val="bg1"/>
                          </a:solidFill>
                        </a:rPr>
                        <a:t>What</a:t>
                      </a:r>
                    </a:p>
                  </a:txBody>
                  <a:tcPr>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3845613536"/>
                  </a:ext>
                </a:extLst>
              </a:tr>
              <a:tr h="370840">
                <a:tc>
                  <a:txBody>
                    <a:bodyPr/>
                    <a:lstStyle/>
                    <a:p>
                      <a:pPr algn="ctr"/>
                      <a:r>
                        <a:rPr lang="en-US" sz="2400" b="1"/>
                        <a:t>Beginning of Year</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274320" indent="-182880">
                        <a:buFont typeface="Arial" panose="020B0604020202020204" pitchFamily="34" charset="0"/>
                        <a:buChar char="•"/>
                      </a:pPr>
                      <a:r>
                        <a:rPr lang="en-US" sz="2400"/>
                        <a:t>Identify students who are performing at grade level</a:t>
                      </a:r>
                    </a:p>
                    <a:p>
                      <a:pPr marL="274320" indent="-182880">
                        <a:buFont typeface="Arial" panose="020B0604020202020204" pitchFamily="34" charset="0"/>
                        <a:buChar char="•"/>
                      </a:pPr>
                      <a:r>
                        <a:rPr lang="en-US" sz="2400"/>
                        <a:t>Identify students who may be at-risk and need intervention</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56423899"/>
                  </a:ext>
                </a:extLst>
              </a:tr>
              <a:tr h="370840">
                <a:tc>
                  <a:txBody>
                    <a:bodyPr/>
                    <a:lstStyle/>
                    <a:p>
                      <a:pPr algn="ctr"/>
                      <a:r>
                        <a:rPr lang="en-US" sz="2400" b="1"/>
                        <a:t>Middle of Year</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274320" indent="-182880">
                        <a:buFont typeface="Arial" panose="020B0604020202020204" pitchFamily="34" charset="0"/>
                        <a:buChar char="•"/>
                      </a:pPr>
                      <a:r>
                        <a:rPr lang="en-US" sz="2400"/>
                        <a:t>Verify students who are performing at grade level (including those who benefited from the intervention earlier in the year and are now performing at grade level)</a:t>
                      </a:r>
                    </a:p>
                    <a:p>
                      <a:pPr marL="274320" indent="-182880">
                        <a:buFont typeface="Arial" panose="020B0604020202020204" pitchFamily="34" charset="0"/>
                        <a:buChar char="•"/>
                      </a:pPr>
                      <a:r>
                        <a:rPr lang="en-US" sz="2400"/>
                        <a:t>Verify students who continue to need intervention</a:t>
                      </a:r>
                    </a:p>
                    <a:p>
                      <a:pPr marL="274320" indent="-182880">
                        <a:buFont typeface="Arial" panose="020B0604020202020204" pitchFamily="34" charset="0"/>
                        <a:buChar char="•"/>
                      </a:pPr>
                      <a:r>
                        <a:rPr lang="en-US" sz="2400"/>
                        <a:t>Identify students who have fallen into an at-risk category</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76644892"/>
                  </a:ext>
                </a:extLst>
              </a:tr>
              <a:tr h="370840">
                <a:tc>
                  <a:txBody>
                    <a:bodyPr/>
                    <a:lstStyle/>
                    <a:p>
                      <a:pPr algn="ctr"/>
                      <a:r>
                        <a:rPr lang="en-US" sz="2400" b="1"/>
                        <a:t>End of Year</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pPr marL="274320" indent="-182880">
                        <a:buFont typeface="Arial" panose="020B0604020202020204" pitchFamily="34" charset="0"/>
                        <a:buChar char="•"/>
                      </a:pPr>
                      <a:r>
                        <a:rPr lang="en-US" sz="2400"/>
                        <a:t>Document students’ progress over the course of the year</a:t>
                      </a:r>
                    </a:p>
                    <a:p>
                      <a:pPr marL="274320" indent="-182880">
                        <a:buFont typeface="Arial" panose="020B0604020202020204" pitchFamily="34" charset="0"/>
                        <a:buChar char="•"/>
                      </a:pPr>
                      <a:r>
                        <a:rPr lang="en-US" sz="2400"/>
                        <a:t>Identify students who might benefit from additional instruction in the summer or the following school year</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592190928"/>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6" name="Title 5">
            <a:extLst>
              <a:ext uri="{FF2B5EF4-FFF2-40B4-BE49-F238E27FC236}">
                <a16:creationId xmlns:a16="http://schemas.microsoft.com/office/drawing/2014/main" id="{BFC68EC8-DA93-C53A-3F05-916072CEC5D7}"/>
              </a:ext>
            </a:extLst>
          </p:cNvPr>
          <p:cNvSpPr>
            <a:spLocks noGrp="1"/>
          </p:cNvSpPr>
          <p:nvPr>
            <p:ph type="title"/>
          </p:nvPr>
        </p:nvSpPr>
        <p:spPr>
          <a:xfrm>
            <a:off x="838200" y="365125"/>
            <a:ext cx="10515600" cy="820418"/>
          </a:xfrm>
        </p:spPr>
        <p:txBody>
          <a:bodyPr>
            <a:noAutofit/>
          </a:bodyPr>
          <a:lstStyle/>
          <a:p>
            <a:r>
              <a:rPr lang="en-US" sz="3200">
                <a:solidFill>
                  <a:srgbClr val="F26D65"/>
                </a:solidFill>
              </a:rPr>
              <a:t>DLTs </a:t>
            </a:r>
            <a:r>
              <a:rPr lang="en-US" sz="3200"/>
              <a:t>Use Universal Screening Data to Problem Solve and Make Decisions about…</a:t>
            </a:r>
          </a:p>
        </p:txBody>
      </p:sp>
      <p:sp>
        <p:nvSpPr>
          <p:cNvPr id="2" name="Text Placeholder 1">
            <a:extLst>
              <a:ext uri="{FF2B5EF4-FFF2-40B4-BE49-F238E27FC236}">
                <a16:creationId xmlns:a16="http://schemas.microsoft.com/office/drawing/2014/main" id="{CC184900-672F-19FD-71CE-773D12237908}"/>
              </a:ext>
            </a:extLst>
          </p:cNvPr>
          <p:cNvSpPr>
            <a:spLocks noGrp="1"/>
          </p:cNvSpPr>
          <p:nvPr>
            <p:ph idx="1"/>
          </p:nvPr>
        </p:nvSpPr>
        <p:spPr>
          <a:xfrm>
            <a:off x="838200" y="1443788"/>
            <a:ext cx="10515600" cy="4228349"/>
          </a:xfrm>
        </p:spPr>
        <p:txBody>
          <a:bodyPr>
            <a:normAutofit/>
          </a:bodyPr>
          <a:lstStyle/>
          <a:p>
            <a:r>
              <a:rPr lang="en-US"/>
              <a:t>District-wide program improvement</a:t>
            </a:r>
          </a:p>
          <a:p>
            <a:r>
              <a:rPr lang="en-US"/>
              <a:t>Curriculum</a:t>
            </a:r>
          </a:p>
          <a:p>
            <a:r>
              <a:rPr lang="en-US"/>
              <a:t>Innovation and sustainability</a:t>
            </a:r>
          </a:p>
          <a:p>
            <a:r>
              <a:rPr lang="en-US"/>
              <a:t>Allocation of resources </a:t>
            </a:r>
          </a:p>
          <a:p>
            <a:r>
              <a:rPr lang="en-US"/>
              <a:t>Services and supports across buildings</a:t>
            </a:r>
          </a:p>
        </p:txBody>
      </p:sp>
      <p:sp>
        <p:nvSpPr>
          <p:cNvPr id="7" name="TextBox 6">
            <a:extLst>
              <a:ext uri="{FF2B5EF4-FFF2-40B4-BE49-F238E27FC236}">
                <a16:creationId xmlns:a16="http://schemas.microsoft.com/office/drawing/2014/main" id="{53BA5C82-6650-EAB0-4352-A35B81D515C1}"/>
              </a:ext>
            </a:extLst>
          </p:cNvPr>
          <p:cNvSpPr txBox="1"/>
          <p:nvPr/>
        </p:nvSpPr>
        <p:spPr>
          <a:xfrm>
            <a:off x="600076" y="6217864"/>
            <a:ext cx="10753344" cy="307777"/>
          </a:xfrm>
          <a:prstGeom prst="rect">
            <a:avLst/>
          </a:prstGeom>
          <a:noFill/>
        </p:spPr>
        <p:txBody>
          <a:bodyPr wrap="square" lIns="121920" tIns="60960" rIns="121920" bIns="60960" anchor="t">
            <a:spAutoFit/>
          </a:bodyPr>
          <a:lstStyle/>
          <a:p>
            <a:pPr algn="r" defTabSz="1219170">
              <a:defRPr/>
            </a:pPr>
            <a:r>
              <a:rPr lang="en-US" sz="1200">
                <a:latin typeface="Calibri"/>
              </a:rPr>
              <a:t>(</a:t>
            </a:r>
            <a:r>
              <a:rPr lang="de-DE" sz="1200">
                <a:latin typeface="Calibri"/>
              </a:rPr>
              <a:t>IRIS Center, </a:t>
            </a:r>
            <a:r>
              <a:rPr lang="de-DE" sz="1200" err="1">
                <a:latin typeface="Calibri"/>
              </a:rPr>
              <a:t>n.d</a:t>
            </a:r>
            <a:r>
              <a:rPr lang="de-DE" sz="1200">
                <a:latin typeface="Calibri"/>
              </a:rPr>
              <a:t>.</a:t>
            </a:r>
            <a:r>
              <a:rPr lang="en-US" sz="1200">
                <a:latin typeface="Calibri"/>
              </a:rPr>
              <a:t>)</a:t>
            </a:r>
            <a:endParaRPr lang="pt-BR" sz="1200">
              <a:latin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7">
          <a:extLst>
            <a:ext uri="{FF2B5EF4-FFF2-40B4-BE49-F238E27FC236}">
              <a16:creationId xmlns:a16="http://schemas.microsoft.com/office/drawing/2014/main" id="{6EEAA0EB-DDE0-0FCE-7F9D-98BC71081E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F8F2924-2103-65F5-CAAB-B51EEE495D2E}"/>
              </a:ext>
            </a:extLst>
          </p:cNvPr>
          <p:cNvSpPr>
            <a:spLocks noGrp="1"/>
          </p:cNvSpPr>
          <p:nvPr>
            <p:ph type="title"/>
          </p:nvPr>
        </p:nvSpPr>
        <p:spPr>
          <a:xfrm>
            <a:off x="838200" y="365125"/>
            <a:ext cx="10515600" cy="820418"/>
          </a:xfrm>
        </p:spPr>
        <p:txBody>
          <a:bodyPr>
            <a:normAutofit/>
          </a:bodyPr>
          <a:lstStyle/>
          <a:p>
            <a:r>
              <a:rPr lang="en-US">
                <a:solidFill>
                  <a:srgbClr val="F26D65"/>
                </a:solidFill>
              </a:rPr>
              <a:t>BLTs </a:t>
            </a:r>
            <a:r>
              <a:rPr lang="en-US"/>
              <a:t>Use Universal Screening Data to …</a:t>
            </a:r>
          </a:p>
        </p:txBody>
      </p:sp>
      <p:sp>
        <p:nvSpPr>
          <p:cNvPr id="2" name="Text Placeholder 1">
            <a:extLst>
              <a:ext uri="{FF2B5EF4-FFF2-40B4-BE49-F238E27FC236}">
                <a16:creationId xmlns:a16="http://schemas.microsoft.com/office/drawing/2014/main" id="{5718EDB1-8363-1643-8663-DA187F47C814}"/>
              </a:ext>
            </a:extLst>
          </p:cNvPr>
          <p:cNvSpPr>
            <a:spLocks noGrp="1"/>
          </p:cNvSpPr>
          <p:nvPr>
            <p:ph idx="1"/>
          </p:nvPr>
        </p:nvSpPr>
        <p:spPr>
          <a:xfrm>
            <a:off x="838200" y="1444752"/>
            <a:ext cx="10515600" cy="4343989"/>
          </a:xfrm>
        </p:spPr>
        <p:txBody>
          <a:bodyPr>
            <a:normAutofit/>
          </a:bodyPr>
          <a:lstStyle/>
          <a:p>
            <a:r>
              <a:rPr lang="en"/>
              <a:t>Identify building- and grade-level trends</a:t>
            </a:r>
          </a:p>
          <a:p>
            <a:r>
              <a:rPr lang="en"/>
              <a:t>Monitor the effectiveness of building-wide curriculum and supports </a:t>
            </a:r>
          </a:p>
          <a:p>
            <a:r>
              <a:rPr lang="en"/>
              <a:t>Determine areas of need </a:t>
            </a:r>
          </a:p>
          <a:p>
            <a:r>
              <a:rPr lang="en"/>
              <a:t>Provide guidance on how to set measurable building-wide goals</a:t>
            </a:r>
            <a:endParaRPr lang="en-US"/>
          </a:p>
        </p:txBody>
      </p:sp>
      <p:sp>
        <p:nvSpPr>
          <p:cNvPr id="5" name="TextBox 4">
            <a:extLst>
              <a:ext uri="{FF2B5EF4-FFF2-40B4-BE49-F238E27FC236}">
                <a16:creationId xmlns:a16="http://schemas.microsoft.com/office/drawing/2014/main" id="{8B092B36-D75D-A0E2-EAD9-9A6077AB98FE}"/>
              </a:ext>
            </a:extLst>
          </p:cNvPr>
          <p:cNvSpPr txBox="1"/>
          <p:nvPr/>
        </p:nvSpPr>
        <p:spPr>
          <a:xfrm>
            <a:off x="600076" y="6217864"/>
            <a:ext cx="10753344" cy="307777"/>
          </a:xfrm>
          <a:prstGeom prst="rect">
            <a:avLst/>
          </a:prstGeom>
          <a:noFill/>
        </p:spPr>
        <p:txBody>
          <a:bodyPr wrap="square" lIns="121920" tIns="60960" rIns="121920" bIns="60960" anchor="t">
            <a:spAutoFit/>
          </a:bodyPr>
          <a:lstStyle/>
          <a:p>
            <a:pPr defTabSz="1219170">
              <a:defRPr/>
            </a:pPr>
            <a:r>
              <a:rPr lang="en-US" sz="1200">
                <a:latin typeface="Calibri"/>
              </a:rPr>
              <a:t>(</a:t>
            </a:r>
            <a:r>
              <a:rPr lang="de-DE" sz="1200">
                <a:latin typeface="Calibri"/>
              </a:rPr>
              <a:t>IRIS Center, n.d.</a:t>
            </a:r>
            <a:r>
              <a:rPr lang="en-US" sz="1200">
                <a:latin typeface="Calibri"/>
              </a:rPr>
              <a:t>)</a:t>
            </a:r>
            <a:endParaRPr lang="pt-BR" sz="1200">
              <a:latin typeface="Calibri"/>
            </a:endParaRPr>
          </a:p>
        </p:txBody>
      </p:sp>
    </p:spTree>
    <p:extLst>
      <p:ext uri="{BB962C8B-B14F-4D97-AF65-F5344CB8AC3E}">
        <p14:creationId xmlns:p14="http://schemas.microsoft.com/office/powerpoint/2010/main" val="1960730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7">
          <a:extLst>
            <a:ext uri="{FF2B5EF4-FFF2-40B4-BE49-F238E27FC236}">
              <a16:creationId xmlns:a16="http://schemas.microsoft.com/office/drawing/2014/main" id="{10ADF456-0C6A-1FAC-483D-AB6FABDD73A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426828F-3270-C761-8EB1-F93F88449D49}"/>
              </a:ext>
            </a:extLst>
          </p:cNvPr>
          <p:cNvSpPr>
            <a:spLocks noGrp="1"/>
          </p:cNvSpPr>
          <p:nvPr>
            <p:ph type="title"/>
          </p:nvPr>
        </p:nvSpPr>
        <p:spPr>
          <a:xfrm>
            <a:off x="838200" y="607496"/>
            <a:ext cx="10515600" cy="820418"/>
          </a:xfrm>
        </p:spPr>
        <p:txBody>
          <a:bodyPr>
            <a:normAutofit fontScale="90000"/>
          </a:bodyPr>
          <a:lstStyle/>
          <a:p>
            <a:r>
              <a:rPr lang="en-US">
                <a:solidFill>
                  <a:srgbClr val="F26D65"/>
                </a:solidFill>
              </a:rPr>
              <a:t>CTs</a:t>
            </a:r>
            <a:r>
              <a:rPr lang="en-US"/>
              <a:t> Use Universal Screening Data to Support Decisions Regarding…</a:t>
            </a:r>
          </a:p>
        </p:txBody>
      </p:sp>
      <p:sp>
        <p:nvSpPr>
          <p:cNvPr id="2" name="Text Placeholder 1">
            <a:extLst>
              <a:ext uri="{FF2B5EF4-FFF2-40B4-BE49-F238E27FC236}">
                <a16:creationId xmlns:a16="http://schemas.microsoft.com/office/drawing/2014/main" id="{FECDE7F0-F641-F539-63F5-BA442B64FE16}"/>
              </a:ext>
            </a:extLst>
          </p:cNvPr>
          <p:cNvSpPr>
            <a:spLocks noGrp="1"/>
          </p:cNvSpPr>
          <p:nvPr>
            <p:ph idx="1"/>
          </p:nvPr>
        </p:nvSpPr>
        <p:spPr>
          <a:xfrm>
            <a:off x="838200" y="1687123"/>
            <a:ext cx="10515600" cy="4343400"/>
          </a:xfrm>
        </p:spPr>
        <p:txBody>
          <a:bodyPr>
            <a:normAutofit/>
          </a:bodyPr>
          <a:lstStyle/>
          <a:p>
            <a:r>
              <a:rPr lang="en"/>
              <a:t>Instruction</a:t>
            </a:r>
          </a:p>
          <a:p>
            <a:r>
              <a:rPr lang="en"/>
              <a:t>Instructional grouping</a:t>
            </a:r>
          </a:p>
          <a:p>
            <a:r>
              <a:rPr lang="en"/>
              <a:t>Effectiveness of Tier 1 (core) </a:t>
            </a:r>
          </a:p>
          <a:p>
            <a:r>
              <a:rPr lang="en"/>
              <a:t>Identification of students in need of additional supports at Tiers 1, 2, and 3 </a:t>
            </a:r>
            <a:endParaRPr lang="en-US"/>
          </a:p>
        </p:txBody>
      </p:sp>
      <p:sp>
        <p:nvSpPr>
          <p:cNvPr id="3" name="TextBox 2">
            <a:extLst>
              <a:ext uri="{FF2B5EF4-FFF2-40B4-BE49-F238E27FC236}">
                <a16:creationId xmlns:a16="http://schemas.microsoft.com/office/drawing/2014/main" id="{97753A6F-0F89-152C-BC6A-4F34A4C7E356}"/>
              </a:ext>
            </a:extLst>
          </p:cNvPr>
          <p:cNvSpPr txBox="1"/>
          <p:nvPr/>
        </p:nvSpPr>
        <p:spPr>
          <a:xfrm>
            <a:off x="600076" y="6217864"/>
            <a:ext cx="10753344" cy="307777"/>
          </a:xfrm>
          <a:prstGeom prst="rect">
            <a:avLst/>
          </a:prstGeom>
          <a:noFill/>
        </p:spPr>
        <p:txBody>
          <a:bodyPr wrap="square" lIns="121920" tIns="60960" rIns="121920" bIns="60960" anchor="t">
            <a:spAutoFit/>
          </a:bodyPr>
          <a:lstStyle/>
          <a:p>
            <a:pPr algn="r" defTabSz="1219170">
              <a:defRPr/>
            </a:pPr>
            <a:r>
              <a:rPr lang="en-US" sz="1200">
                <a:latin typeface="Calibri"/>
              </a:rPr>
              <a:t>(</a:t>
            </a:r>
            <a:r>
              <a:rPr lang="de-DE" sz="1200">
                <a:latin typeface="Calibri"/>
              </a:rPr>
              <a:t>IRIS Center, </a:t>
            </a:r>
            <a:r>
              <a:rPr lang="de-DE" sz="1200" err="1">
                <a:latin typeface="Calibri"/>
              </a:rPr>
              <a:t>n.d</a:t>
            </a:r>
            <a:r>
              <a:rPr lang="de-DE" sz="1200">
                <a:latin typeface="Calibri"/>
              </a:rPr>
              <a:t>.</a:t>
            </a:r>
            <a:r>
              <a:rPr lang="en-US" sz="1200">
                <a:latin typeface="Calibri"/>
              </a:rPr>
              <a:t>)</a:t>
            </a:r>
            <a:endParaRPr lang="pt-BR" sz="1200">
              <a:latin typeface="Calibri"/>
            </a:endParaRPr>
          </a:p>
        </p:txBody>
      </p:sp>
    </p:spTree>
    <p:extLst>
      <p:ext uri="{BB962C8B-B14F-4D97-AF65-F5344CB8AC3E}">
        <p14:creationId xmlns:p14="http://schemas.microsoft.com/office/powerpoint/2010/main" val="588876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3295D-64D9-1103-EBB5-DA87B9FC1A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907F62-9793-660F-077C-84142D935478}"/>
              </a:ext>
            </a:extLst>
          </p:cNvPr>
          <p:cNvSpPr>
            <a:spLocks noGrp="1"/>
          </p:cNvSpPr>
          <p:nvPr>
            <p:ph type="title"/>
          </p:nvPr>
        </p:nvSpPr>
        <p:spPr/>
        <p:txBody>
          <a:bodyPr>
            <a:noAutofit/>
          </a:bodyPr>
          <a:lstStyle/>
          <a:p>
            <a:r>
              <a:rPr lang="en-US"/>
              <a:t>Why Universal Screeners?</a:t>
            </a:r>
            <a:endParaRPr lang="en-US">
              <a:solidFill>
                <a:schemeClr val="accent1"/>
              </a:solidFill>
            </a:endParaRPr>
          </a:p>
        </p:txBody>
      </p:sp>
      <p:sp>
        <p:nvSpPr>
          <p:cNvPr id="3" name="Text Placeholder 2">
            <a:extLst>
              <a:ext uri="{FF2B5EF4-FFF2-40B4-BE49-F238E27FC236}">
                <a16:creationId xmlns:a16="http://schemas.microsoft.com/office/drawing/2014/main" id="{13A5ED3B-E781-EDA5-EA07-28F59B2389CF}"/>
              </a:ext>
            </a:extLst>
          </p:cNvPr>
          <p:cNvSpPr>
            <a:spLocks noGrp="1"/>
          </p:cNvSpPr>
          <p:nvPr>
            <p:ph idx="1"/>
          </p:nvPr>
        </p:nvSpPr>
        <p:spPr>
          <a:xfrm>
            <a:off x="838200" y="1973179"/>
            <a:ext cx="8726905" cy="3699278"/>
          </a:xfrm>
        </p:spPr>
        <p:txBody>
          <a:bodyPr/>
          <a:lstStyle/>
          <a:p>
            <a:r>
              <a:rPr lang="en-US"/>
              <a:t>Universal screeners catch students who are “at risk” that may not have been flagged by other tests.</a:t>
            </a:r>
          </a:p>
          <a:p>
            <a:r>
              <a:rPr lang="en-US"/>
              <a:t>They identify gaps early so we can provide timely intervention.</a:t>
            </a:r>
          </a:p>
          <a:p>
            <a:r>
              <a:rPr lang="en-US"/>
              <a:t>Screeners work alongside other assessments; they don’t duplicate them.</a:t>
            </a:r>
          </a:p>
          <a:p>
            <a:r>
              <a:rPr lang="en-US"/>
              <a:t>They help us use our resources more effectively and equitably.</a:t>
            </a:r>
          </a:p>
        </p:txBody>
      </p:sp>
      <p:sp>
        <p:nvSpPr>
          <p:cNvPr id="6" name="Title 1">
            <a:extLst>
              <a:ext uri="{FF2B5EF4-FFF2-40B4-BE49-F238E27FC236}">
                <a16:creationId xmlns:a16="http://schemas.microsoft.com/office/drawing/2014/main" id="{A3D202E6-AE67-41CD-BC32-7CADCC2B8922}"/>
              </a:ext>
            </a:extLst>
          </p:cNvPr>
          <p:cNvSpPr txBox="1">
            <a:spLocks/>
          </p:cNvSpPr>
          <p:nvPr/>
        </p:nvSpPr>
        <p:spPr>
          <a:xfrm>
            <a:off x="838200" y="1232654"/>
            <a:ext cx="10515600" cy="596146"/>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3600" b="1" kern="1200">
                <a:solidFill>
                  <a:schemeClr val="tx1"/>
                </a:solidFill>
                <a:latin typeface="Aptos" panose="020B0004020202020204" pitchFamily="34" charset="0"/>
                <a:ea typeface="+mj-ea"/>
                <a:cs typeface="+mj-cs"/>
              </a:defRPr>
            </a:lvl1pPr>
          </a:lstStyle>
          <a:p>
            <a:r>
              <a:rPr lang="en-US" sz="3200" i="1">
                <a:solidFill>
                  <a:schemeClr val="accent1"/>
                </a:solidFill>
              </a:rPr>
              <a:t>Don’t we already have enough assessment data?</a:t>
            </a:r>
          </a:p>
        </p:txBody>
      </p:sp>
      <p:pic>
        <p:nvPicPr>
          <p:cNvPr id="5" name="Graphic 4">
            <a:extLst>
              <a:ext uri="{FF2B5EF4-FFF2-40B4-BE49-F238E27FC236}">
                <a16:creationId xmlns:a16="http://schemas.microsoft.com/office/drawing/2014/main" id="{F7F50984-E003-92C1-E9C2-00A4EAE11B9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7905" y="2482009"/>
            <a:ext cx="2444917" cy="4131600"/>
          </a:xfrm>
          <a:prstGeom prst="rect">
            <a:avLst/>
          </a:prstGeom>
        </p:spPr>
      </p:pic>
    </p:spTree>
    <p:extLst>
      <p:ext uri="{BB962C8B-B14F-4D97-AF65-F5344CB8AC3E}">
        <p14:creationId xmlns:p14="http://schemas.microsoft.com/office/powerpoint/2010/main" val="409350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80"/>
            <a:ext cx="10515600" cy="502920"/>
          </a:xfrm>
        </p:spPr>
        <p:txBody>
          <a:bodyPr>
            <a:normAutofit fontScale="90000"/>
          </a:bodyPr>
          <a:lstStyle/>
          <a:p>
            <a:r>
              <a:t>Assessment Types with Examples</a:t>
            </a:r>
          </a:p>
        </p:txBody>
      </p:sp>
      <p:graphicFrame>
        <p:nvGraphicFramePr>
          <p:cNvPr id="5" name="Table 4">
            <a:extLst>
              <a:ext uri="{FF2B5EF4-FFF2-40B4-BE49-F238E27FC236}">
                <a16:creationId xmlns:a16="http://schemas.microsoft.com/office/drawing/2014/main" id="{FEE955DC-14B8-2ACF-73C6-56B6A5E6B06B}"/>
              </a:ext>
            </a:extLst>
          </p:cNvPr>
          <p:cNvGraphicFramePr>
            <a:graphicFrameLocks noGrp="1"/>
          </p:cNvGraphicFramePr>
          <p:nvPr>
            <p:extLst>
              <p:ext uri="{D42A27DB-BD31-4B8C-83A1-F6EECF244321}">
                <p14:modId xmlns:p14="http://schemas.microsoft.com/office/powerpoint/2010/main" val="1301010936"/>
              </p:ext>
            </p:extLst>
          </p:nvPr>
        </p:nvGraphicFramePr>
        <p:xfrm>
          <a:off x="442189" y="783080"/>
          <a:ext cx="11307621" cy="5674630"/>
        </p:xfrm>
        <a:graphic>
          <a:graphicData uri="http://schemas.openxmlformats.org/drawingml/2006/table">
            <a:tbl>
              <a:tblPr firstRow="1" bandRow="1">
                <a:tableStyleId>{5C22544A-7EE6-4342-B048-85BDC9FD1C3A}</a:tableStyleId>
              </a:tblPr>
              <a:tblGrid>
                <a:gridCol w="3749040">
                  <a:extLst>
                    <a:ext uri="{9D8B030D-6E8A-4147-A177-3AD203B41FA5}">
                      <a16:colId xmlns:a16="http://schemas.microsoft.com/office/drawing/2014/main" val="20000"/>
                    </a:ext>
                  </a:extLst>
                </a:gridCol>
                <a:gridCol w="1818035">
                  <a:extLst>
                    <a:ext uri="{9D8B030D-6E8A-4147-A177-3AD203B41FA5}">
                      <a16:colId xmlns:a16="http://schemas.microsoft.com/office/drawing/2014/main" val="20001"/>
                    </a:ext>
                  </a:extLst>
                </a:gridCol>
                <a:gridCol w="1631843">
                  <a:extLst>
                    <a:ext uri="{9D8B030D-6E8A-4147-A177-3AD203B41FA5}">
                      <a16:colId xmlns:a16="http://schemas.microsoft.com/office/drawing/2014/main" val="20002"/>
                    </a:ext>
                  </a:extLst>
                </a:gridCol>
                <a:gridCol w="1915140">
                  <a:extLst>
                    <a:ext uri="{9D8B030D-6E8A-4147-A177-3AD203B41FA5}">
                      <a16:colId xmlns:a16="http://schemas.microsoft.com/office/drawing/2014/main" val="20003"/>
                    </a:ext>
                  </a:extLst>
                </a:gridCol>
                <a:gridCol w="2193563">
                  <a:extLst>
                    <a:ext uri="{9D8B030D-6E8A-4147-A177-3AD203B41FA5}">
                      <a16:colId xmlns:a16="http://schemas.microsoft.com/office/drawing/2014/main" val="20004"/>
                    </a:ext>
                  </a:extLst>
                </a:gridCol>
              </a:tblGrid>
              <a:tr h="564439">
                <a:tc>
                  <a:txBody>
                    <a:bodyPr/>
                    <a:lstStyle/>
                    <a:p>
                      <a:pPr algn="ctr"/>
                      <a:r>
                        <a:rPr sz="1800"/>
                        <a:t>Assessment Type</a:t>
                      </a:r>
                    </a:p>
                  </a:txBody>
                  <a:tcPr marL="68580" marR="68580" marT="34290" marB="34290" anchor="ctr">
                    <a:lnL w="12700" cmpd="sng">
                      <a:noFill/>
                    </a:lnL>
                    <a:lnR w="12700" cap="flat" cmpd="sng" algn="ctr">
                      <a:solidFill>
                        <a:schemeClr val="tx2"/>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sz="1800"/>
                        <a:t>Purpose</a:t>
                      </a:r>
                    </a:p>
                  </a:txBody>
                  <a:tcPr marL="68580" marR="6858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sz="1800"/>
                        <a:t>Timing</a:t>
                      </a:r>
                    </a:p>
                  </a:txBody>
                  <a:tcPr marL="68580" marR="6858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sz="1800"/>
                        <a:t>Use</a:t>
                      </a:r>
                    </a:p>
                  </a:txBody>
                  <a:tcPr marL="68580" marR="68580" marT="34290" marB="3429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sz="1800"/>
                        <a:t>Missouri School Example</a:t>
                      </a:r>
                    </a:p>
                  </a:txBody>
                  <a:tcPr marL="68580" marR="68580" marT="34290" marB="34290" anchor="ctr">
                    <a:lnL w="12700" cap="flat" cmpd="sng" algn="ctr">
                      <a:solidFill>
                        <a:schemeClr val="tx2"/>
                      </a:solidFill>
                      <a:prstDash val="solid"/>
                      <a:round/>
                      <a:headEnd type="none" w="med" len="med"/>
                      <a:tailEnd type="none" w="med" len="med"/>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811865">
                <a:tc>
                  <a:txBody>
                    <a:bodyPr/>
                    <a:lstStyle/>
                    <a:p>
                      <a:r>
                        <a:rPr sz="1800" b="1"/>
                        <a:t>Universal Screening</a:t>
                      </a:r>
                      <a:r>
                        <a:rPr lang="en-US" sz="1800" b="1"/>
                        <a:t>. </a:t>
                      </a:r>
                      <a:r>
                        <a:rPr lang="en-US" sz="1800" b="0"/>
                        <a:t>Administered to </a:t>
                      </a:r>
                      <a:r>
                        <a:rPr lang="en-US" sz="1800"/>
                        <a:t>all students to identify those at risk and in need of additional support</a:t>
                      </a:r>
                      <a:endParaRPr sz="1800"/>
                    </a:p>
                  </a:txBody>
                  <a:tcPr marL="68580" marR="68580" marT="34290" marB="34290">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sz="1800"/>
                        <a:t>Identify students at-risk</a:t>
                      </a:r>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sz="1800"/>
                        <a:t>2–3 times/year</a:t>
                      </a:r>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sz="1800"/>
                        <a:t>Early intervention planning</a:t>
                      </a:r>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a:t>STAR Reading for K–8,  iReady,  SRSS-IE, SABERS</a:t>
                      </a:r>
                    </a:p>
                  </a:txBody>
                  <a:tcPr marL="68580" marR="68580" marT="34290" marB="34290">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11865">
                <a:tc>
                  <a:txBody>
                    <a:bodyPr/>
                    <a:lstStyle/>
                    <a:p>
                      <a:r>
                        <a:rPr sz="1800" b="1"/>
                        <a:t>Diagnostic Assessment</a:t>
                      </a:r>
                      <a:r>
                        <a:rPr lang="en-US" sz="1800" b="1"/>
                        <a:t>.</a:t>
                      </a:r>
                      <a:r>
                        <a:rPr lang="en-US" sz="1800" b="0"/>
                        <a:t> D</a:t>
                      </a:r>
                      <a:r>
                        <a:rPr lang="en-US" sz="1800"/>
                        <a:t>igs deeper into specific student needs, typically after a concern has been identified</a:t>
                      </a:r>
                      <a:endParaRPr sz="1800"/>
                    </a:p>
                  </a:txBody>
                  <a:tcPr marL="68580" marR="68580" marT="34290" marB="34290">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sz="1800"/>
                        <a:t>Identify specific needs</a:t>
                      </a:r>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sz="1800"/>
                        <a:t>As needed</a:t>
                      </a:r>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sz="1800"/>
                        <a:t>Individualized intervention design</a:t>
                      </a:r>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sz="1800"/>
                        <a:t>CORE Phonics Survey</a:t>
                      </a:r>
                      <a:r>
                        <a:rPr lang="en-US" sz="1800"/>
                        <a:t>, Behavior Rating Scale</a:t>
                      </a:r>
                      <a:endParaRPr sz="1800"/>
                    </a:p>
                  </a:txBody>
                  <a:tcPr marL="68580" marR="68580" marT="34290" marB="34290">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11865">
                <a:tc>
                  <a:txBody>
                    <a:bodyPr/>
                    <a:lstStyle/>
                    <a:p>
                      <a:r>
                        <a:rPr sz="1800" b="1"/>
                        <a:t>Formative (CFA)</a:t>
                      </a:r>
                      <a:r>
                        <a:rPr lang="en-US" sz="1800" b="1"/>
                        <a:t>. </a:t>
                      </a:r>
                      <a:r>
                        <a:rPr lang="en-US" sz="1800" b="0"/>
                        <a:t>Q</a:t>
                      </a:r>
                      <a:r>
                        <a:rPr lang="en-US" sz="1800"/>
                        <a:t>uick, ongoing checks during instruction to guide teaching</a:t>
                      </a:r>
                      <a:endParaRPr lang="en-US" sz="1800" b="1"/>
                    </a:p>
                  </a:txBody>
                  <a:tcPr marL="68580" marR="68580" marT="34290" marB="34290">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sz="1800"/>
                        <a:t>Inform daily instruction</a:t>
                      </a:r>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sz="1800"/>
                        <a:t>Ongoing</a:t>
                      </a:r>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sz="1800"/>
                        <a:t>Adjust teaching practices</a:t>
                      </a:r>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sz="1800"/>
                        <a:t>Weekly CFA quizzes, exit tickets, </a:t>
                      </a:r>
                      <a:r>
                        <a:rPr lang="en-US" sz="1800"/>
                        <a:t>classroom behavior rubric</a:t>
                      </a:r>
                      <a:endParaRPr sz="1800"/>
                    </a:p>
                  </a:txBody>
                  <a:tcPr marL="68580" marR="68580" marT="34290" marB="34290">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216930">
                <a:tc>
                  <a:txBody>
                    <a:bodyPr/>
                    <a:lstStyle/>
                    <a:p>
                      <a:r>
                        <a:rPr sz="1800" b="1"/>
                        <a:t>Progress Monitoring</a:t>
                      </a:r>
                      <a:r>
                        <a:rPr lang="en-US" sz="1800" b="1"/>
                        <a:t>. </a:t>
                      </a:r>
                      <a:r>
                        <a:rPr lang="en-US" sz="1800" b="0"/>
                        <a:t>T</a:t>
                      </a:r>
                      <a:r>
                        <a:rPr lang="en-US" sz="1800"/>
                        <a:t>racks the growth of students in interventions, often weekly, to evaluate progress and the effectiveness of supports</a:t>
                      </a:r>
                      <a:endParaRPr sz="1800"/>
                    </a:p>
                  </a:txBody>
                  <a:tcPr marL="68580" marR="68580" marT="34290" marB="34290">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sz="1800"/>
                        <a:t>Track intervention growth</a:t>
                      </a:r>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a:t>Weekly/</a:t>
                      </a:r>
                    </a:p>
                    <a:p>
                      <a:r>
                        <a:rPr lang="en-US" sz="1800"/>
                        <a:t>biweekly</a:t>
                      </a:r>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sz="1800"/>
                        <a:t>Evaluate intervention effectiveness</a:t>
                      </a:r>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sz="1800"/>
                        <a:t>Oral Reading Fluency</a:t>
                      </a:r>
                      <a:r>
                        <a:rPr lang="en-US" sz="1800"/>
                        <a:t>, daily behavior card</a:t>
                      </a:r>
                      <a:endParaRPr sz="1800"/>
                    </a:p>
                  </a:txBody>
                  <a:tcPr marL="68580" marR="68580" marT="34290" marB="34290">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059290">
                <a:tc>
                  <a:txBody>
                    <a:bodyPr/>
                    <a:lstStyle/>
                    <a:p>
                      <a:r>
                        <a:rPr sz="1800" b="1"/>
                        <a:t>Curriculum-Based Assessment</a:t>
                      </a:r>
                      <a:r>
                        <a:rPr lang="en-US" sz="1800" b="1"/>
                        <a:t>. </a:t>
                      </a:r>
                      <a:r>
                        <a:rPr lang="en-US" sz="1800" b="0"/>
                        <a:t>F</a:t>
                      </a:r>
                      <a:r>
                        <a:rPr lang="en-US" sz="1800"/>
                        <a:t>ocuses on measuring mastery of content tied directly to classroom instruction, such as end-of-unit tests</a:t>
                      </a:r>
                      <a:endParaRPr sz="1800"/>
                    </a:p>
                  </a:txBody>
                  <a:tcPr marL="68580" marR="68580" marT="34290" marB="34290">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sz="1800"/>
                        <a:t>Assess curriculum mastery</a:t>
                      </a:r>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sz="1800"/>
                        <a:t>Unit</a:t>
                      </a:r>
                      <a:r>
                        <a:rPr lang="en-US" sz="1800"/>
                        <a:t> </a:t>
                      </a:r>
                      <a:r>
                        <a:rPr sz="1800"/>
                        <a:t>specific</a:t>
                      </a:r>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sz="1800"/>
                        <a:t>Evaluate learning within curriculum</a:t>
                      </a:r>
                    </a:p>
                  </a:txBody>
                  <a:tcPr marL="68580" marR="68580" marT="34290" marB="3429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sz="1800"/>
                        <a:t>End-of-</a:t>
                      </a:r>
                      <a:r>
                        <a:rPr lang="en-US" sz="1800"/>
                        <a:t>u</a:t>
                      </a:r>
                      <a:r>
                        <a:rPr sz="1800"/>
                        <a:t>nit </a:t>
                      </a:r>
                      <a:r>
                        <a:rPr lang="en-US" sz="1800"/>
                        <a:t>literacy</a:t>
                      </a:r>
                      <a:r>
                        <a:rPr sz="1800"/>
                        <a:t> </a:t>
                      </a:r>
                      <a:r>
                        <a:rPr lang="en-US" sz="1800"/>
                        <a:t>t</a:t>
                      </a:r>
                      <a:r>
                        <a:rPr sz="1800"/>
                        <a:t>ests, </a:t>
                      </a:r>
                      <a:r>
                        <a:rPr lang="en-US" sz="1800"/>
                        <a:t>teacher observation checklists</a:t>
                      </a:r>
                      <a:endParaRPr sz="1800"/>
                    </a:p>
                  </a:txBody>
                  <a:tcPr marL="68580" marR="68580" marT="34290" marB="34290">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037D5-8C65-4AC4-5FBF-A58D03651419}"/>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7386B0D0-A65B-913B-6A46-07AA57C6A1BD}"/>
              </a:ext>
            </a:extLst>
          </p:cNvPr>
          <p:cNvSpPr>
            <a:spLocks noGrp="1"/>
          </p:cNvSpPr>
          <p:nvPr>
            <p:ph type="title"/>
          </p:nvPr>
        </p:nvSpPr>
        <p:spPr/>
        <p:txBody>
          <a:bodyPr/>
          <a:lstStyle/>
          <a:p>
            <a:r>
              <a:rPr lang="en-US">
                <a:solidFill>
                  <a:srgbClr val="A5A5A5"/>
                </a:solidFill>
              </a:rPr>
              <a:t>Hidden Slide #3</a:t>
            </a:r>
            <a:endParaRPr lang="en-US"/>
          </a:p>
        </p:txBody>
      </p:sp>
      <p:sp>
        <p:nvSpPr>
          <p:cNvPr id="3" name="Content Placeholder 2">
            <a:extLst>
              <a:ext uri="{FF2B5EF4-FFF2-40B4-BE49-F238E27FC236}">
                <a16:creationId xmlns:a16="http://schemas.microsoft.com/office/drawing/2014/main" id="{A5C1C65B-A138-D986-1BFB-D648D9D142BF}"/>
              </a:ext>
            </a:extLst>
          </p:cNvPr>
          <p:cNvSpPr>
            <a:spLocks noGrp="1"/>
          </p:cNvSpPr>
          <p:nvPr>
            <p:ph type="body" idx="10"/>
          </p:nvPr>
        </p:nvSpPr>
        <p:spPr/>
        <p:txBody>
          <a:bodyPr/>
          <a:lstStyle/>
          <a:p>
            <a:pPr marL="0" indent="0">
              <a:lnSpc>
                <a:spcPct val="115000"/>
              </a:lnSpc>
              <a:spcAft>
                <a:spcPts val="0"/>
              </a:spcAft>
              <a:buSzPct val="92664"/>
              <a:buNone/>
            </a:pPr>
            <a:r>
              <a:rPr lang="en-US" sz="2800" b="1"/>
              <a:t>In-person Professional </a:t>
            </a:r>
            <a:r>
              <a:rPr lang="en-US"/>
              <a:t>D</a:t>
            </a:r>
            <a:r>
              <a:rPr lang="en-US" sz="2800" b="1"/>
              <a:t>evelopment </a:t>
            </a:r>
            <a:r>
              <a:rPr lang="en-US"/>
              <a:t>S</a:t>
            </a:r>
            <a:r>
              <a:rPr lang="en-US" sz="2800" b="1"/>
              <a:t>uggestions</a:t>
            </a:r>
            <a:endParaRPr lang="en-US" sz="2800"/>
          </a:p>
        </p:txBody>
      </p:sp>
      <p:sp>
        <p:nvSpPr>
          <p:cNvPr id="7" name="Text Placeholder 6">
            <a:extLst>
              <a:ext uri="{FF2B5EF4-FFF2-40B4-BE49-F238E27FC236}">
                <a16:creationId xmlns:a16="http://schemas.microsoft.com/office/drawing/2014/main" id="{26EE401E-C3D2-AD25-17F4-9896380B4D34}"/>
              </a:ext>
            </a:extLst>
          </p:cNvPr>
          <p:cNvSpPr>
            <a:spLocks noGrp="1"/>
          </p:cNvSpPr>
          <p:nvPr>
            <p:ph type="body" sz="quarter" idx="11"/>
          </p:nvPr>
        </p:nvSpPr>
        <p:spPr/>
        <p:txBody>
          <a:bodyPr/>
          <a:lstStyle/>
          <a:p>
            <a:pPr marL="609585" indent="-457189">
              <a:lnSpc>
                <a:spcPct val="115000"/>
              </a:lnSpc>
              <a:spcBef>
                <a:spcPts val="600"/>
              </a:spcBef>
              <a:spcAft>
                <a:spcPts val="0"/>
              </a:spcAft>
              <a:buSzPct val="100000"/>
            </a:pPr>
            <a:r>
              <a:rPr lang="en-US"/>
              <a:t>Read the slide notes thoroughly as they provide detailed information to assist you in preparation for and delivery of the presentation. </a:t>
            </a:r>
          </a:p>
          <a:p>
            <a:pPr marL="609585" indent="-457189">
              <a:lnSpc>
                <a:spcPct val="115000"/>
              </a:lnSpc>
              <a:spcBef>
                <a:spcPts val="600"/>
              </a:spcBef>
              <a:spcAft>
                <a:spcPts val="0"/>
              </a:spcAft>
              <a:buSzPct val="100000"/>
            </a:pPr>
            <a:r>
              <a:rPr lang="en-US"/>
              <a:t>Some reflection activities can be expanded by using the activities designated OPTIONAL.</a:t>
            </a:r>
          </a:p>
          <a:p>
            <a:pPr marL="609585" indent="-457189">
              <a:lnSpc>
                <a:spcPct val="115000"/>
              </a:lnSpc>
              <a:spcBef>
                <a:spcPts val="600"/>
              </a:spcBef>
              <a:spcAft>
                <a:spcPts val="0"/>
              </a:spcAft>
              <a:buSzPct val="100000"/>
            </a:pPr>
            <a:r>
              <a:rPr lang="en-US"/>
              <a:t>Breaks can be added at the presenter’s discretion. </a:t>
            </a:r>
          </a:p>
        </p:txBody>
      </p:sp>
    </p:spTree>
    <p:extLst>
      <p:ext uri="{BB962C8B-B14F-4D97-AF65-F5344CB8AC3E}">
        <p14:creationId xmlns:p14="http://schemas.microsoft.com/office/powerpoint/2010/main" val="655944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7"/>
          <p:cNvSpPr txBox="1">
            <a:spLocks noGrp="1"/>
          </p:cNvSpPr>
          <p:nvPr>
            <p:ph type="title"/>
          </p:nvPr>
        </p:nvSpPr>
        <p:spPr>
          <a:xfrm>
            <a:off x="838200" y="365125"/>
            <a:ext cx="10515600" cy="820418"/>
          </a:xfrm>
        </p:spPr>
        <p:txBody>
          <a:bodyPr spcFirstLastPara="1" vert="horz" wrap="square" lIns="121900" tIns="121900" rIns="121900" bIns="121900" rtlCol="0" anchor="t" anchorCtr="0">
            <a:noAutofit/>
          </a:bodyPr>
          <a:lstStyle/>
          <a:p>
            <a:r>
              <a:rPr lang="en-US"/>
              <a:t>Choosing Universal Screening Tools  </a:t>
            </a:r>
          </a:p>
        </p:txBody>
      </p:sp>
      <p:sp>
        <p:nvSpPr>
          <p:cNvPr id="433" name="Google Shape;433;p67"/>
          <p:cNvSpPr txBox="1">
            <a:spLocks noGrp="1"/>
          </p:cNvSpPr>
          <p:nvPr>
            <p:ph idx="1"/>
          </p:nvPr>
        </p:nvSpPr>
        <p:spPr>
          <a:xfrm>
            <a:off x="838200" y="1328468"/>
            <a:ext cx="10515600" cy="4343989"/>
          </a:xfrm>
        </p:spPr>
        <p:txBody>
          <a:bodyPr spcFirstLastPara="1" vert="horz" wrap="square" lIns="121900" tIns="121900" rIns="121900" bIns="121900" rtlCol="0" anchor="t" anchorCtr="0">
            <a:noAutofit/>
          </a:bodyPr>
          <a:lstStyle/>
          <a:p>
            <a:pPr marL="91440" indent="0">
              <a:buNone/>
            </a:pPr>
            <a:r>
              <a:rPr lang="en-US" b="1">
                <a:solidFill>
                  <a:srgbClr val="F26D65"/>
                </a:solidFill>
              </a:rPr>
              <a:t>Considerations</a:t>
            </a:r>
          </a:p>
          <a:p>
            <a:pPr>
              <a:buFont typeface="Wingdings" panose="05000000000000000000" pitchFamily="2" charset="2"/>
              <a:buChar char="ü"/>
            </a:pPr>
            <a:r>
              <a:rPr lang="en-US"/>
              <a:t> Scope of the assessment</a:t>
            </a:r>
          </a:p>
          <a:p>
            <a:pPr>
              <a:buFont typeface="Wingdings" panose="05000000000000000000" pitchFamily="2" charset="2"/>
              <a:buChar char="ü"/>
            </a:pPr>
            <a:r>
              <a:rPr lang="en-US"/>
              <a:t> Reliability of scores</a:t>
            </a:r>
          </a:p>
          <a:p>
            <a:pPr>
              <a:buFont typeface="Wingdings" panose="05000000000000000000" pitchFamily="2" charset="2"/>
              <a:buChar char="ü"/>
            </a:pPr>
            <a:r>
              <a:rPr lang="en-US"/>
              <a:t> Validity of scores </a:t>
            </a:r>
          </a:p>
          <a:p>
            <a:pPr>
              <a:buFont typeface="Wingdings" panose="05000000000000000000" pitchFamily="2" charset="2"/>
              <a:buChar char="ü"/>
            </a:pPr>
            <a:r>
              <a:rPr lang="en-US"/>
              <a:t> Accuracy of tool to match anticipated outcomes</a:t>
            </a:r>
          </a:p>
          <a:p>
            <a:pPr>
              <a:buFont typeface="Wingdings" panose="05000000000000000000" pitchFamily="2" charset="2"/>
              <a:buChar char="ü"/>
            </a:pPr>
            <a:r>
              <a:rPr lang="en-US"/>
              <a:t> Established benchmarks or cut scores and recommended decision</a:t>
            </a:r>
          </a:p>
          <a:p>
            <a:pPr marL="91440" indent="0">
              <a:buNone/>
            </a:pPr>
            <a:r>
              <a:rPr lang="en-US"/>
              <a:t>     rules for interpreting screening data</a:t>
            </a:r>
          </a:p>
          <a:p>
            <a:endParaRPr lang="en-US"/>
          </a:p>
        </p:txBody>
      </p:sp>
      <p:sp>
        <p:nvSpPr>
          <p:cNvPr id="6" name="TextBox 5">
            <a:extLst>
              <a:ext uri="{FF2B5EF4-FFF2-40B4-BE49-F238E27FC236}">
                <a16:creationId xmlns:a16="http://schemas.microsoft.com/office/drawing/2014/main" id="{C5B4FC39-67A0-5AA3-8904-1596F5A388F3}"/>
              </a:ext>
            </a:extLst>
          </p:cNvPr>
          <p:cNvSpPr txBox="1"/>
          <p:nvPr/>
        </p:nvSpPr>
        <p:spPr>
          <a:xfrm>
            <a:off x="600076" y="6217864"/>
            <a:ext cx="10753344" cy="307777"/>
          </a:xfrm>
          <a:prstGeom prst="rect">
            <a:avLst/>
          </a:prstGeom>
          <a:noFill/>
        </p:spPr>
        <p:txBody>
          <a:bodyPr wrap="square" lIns="121920" tIns="60960" rIns="121920" bIns="60960" anchor="t">
            <a:spAutoFit/>
          </a:bodyPr>
          <a:lstStyle/>
          <a:p>
            <a:pPr algn="r" defTabSz="1219170">
              <a:defRPr/>
            </a:pPr>
            <a:r>
              <a:rPr lang="en-US" sz="1200">
                <a:latin typeface="Calibri"/>
              </a:rPr>
              <a:t>(</a:t>
            </a:r>
            <a:r>
              <a:rPr lang="de-DE" sz="1200">
                <a:latin typeface="Calibri"/>
              </a:rPr>
              <a:t>IRIS Center, n.d.</a:t>
            </a:r>
            <a:r>
              <a:rPr lang="en-US" sz="1200">
                <a:latin typeface="Calibri"/>
              </a:rPr>
              <a:t>)</a:t>
            </a:r>
            <a:endParaRPr lang="pt-BR" sz="1200">
              <a:latin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5" name="Title 4">
            <a:extLst>
              <a:ext uri="{FF2B5EF4-FFF2-40B4-BE49-F238E27FC236}">
                <a16:creationId xmlns:a16="http://schemas.microsoft.com/office/drawing/2014/main" id="{1FD72300-98A9-D036-3F60-DBD2E449F57C}"/>
              </a:ext>
            </a:extLst>
          </p:cNvPr>
          <p:cNvSpPr>
            <a:spLocks noGrp="1"/>
          </p:cNvSpPr>
          <p:nvPr>
            <p:ph type="title"/>
          </p:nvPr>
        </p:nvSpPr>
        <p:spPr/>
        <p:txBody>
          <a:bodyPr/>
          <a:lstStyle/>
          <a:p>
            <a:pPr algn="ctr"/>
            <a:r>
              <a:rPr lang="en" sz="2800"/>
              <a:t>Choosing </a:t>
            </a:r>
            <a:r>
              <a:rPr lang="en" sz="2800">
                <a:solidFill>
                  <a:srgbClr val="F26D65"/>
                </a:solidFill>
              </a:rPr>
              <a:t>Literacy </a:t>
            </a:r>
            <a:r>
              <a:rPr lang="en" sz="2800"/>
              <a:t>Universal Screeners Across the Grades </a:t>
            </a:r>
            <a:endParaRPr lang="en-US" sz="2800"/>
          </a:p>
        </p:txBody>
      </p:sp>
      <p:graphicFrame>
        <p:nvGraphicFramePr>
          <p:cNvPr id="7" name="Content Placeholder 6">
            <a:extLst>
              <a:ext uri="{FF2B5EF4-FFF2-40B4-BE49-F238E27FC236}">
                <a16:creationId xmlns:a16="http://schemas.microsoft.com/office/drawing/2014/main" id="{EF85E7BC-7DB6-785C-4BDA-049DB64FCA5E}"/>
              </a:ext>
            </a:extLst>
          </p:cNvPr>
          <p:cNvGraphicFramePr>
            <a:graphicFrameLocks noGrp="1"/>
          </p:cNvGraphicFramePr>
          <p:nvPr>
            <p:ph idx="1"/>
            <p:extLst>
              <p:ext uri="{D42A27DB-BD31-4B8C-83A1-F6EECF244321}">
                <p14:modId xmlns:p14="http://schemas.microsoft.com/office/powerpoint/2010/main" val="1371064673"/>
              </p:ext>
            </p:extLst>
          </p:nvPr>
        </p:nvGraphicFramePr>
        <p:xfrm>
          <a:off x="838200" y="1328738"/>
          <a:ext cx="10515600" cy="4768532"/>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9657023"/>
                    </a:ext>
                  </a:extLst>
                </a:gridCol>
                <a:gridCol w="2628900">
                  <a:extLst>
                    <a:ext uri="{9D8B030D-6E8A-4147-A177-3AD203B41FA5}">
                      <a16:colId xmlns:a16="http://schemas.microsoft.com/office/drawing/2014/main" val="561106436"/>
                    </a:ext>
                  </a:extLst>
                </a:gridCol>
                <a:gridCol w="2628900">
                  <a:extLst>
                    <a:ext uri="{9D8B030D-6E8A-4147-A177-3AD203B41FA5}">
                      <a16:colId xmlns:a16="http://schemas.microsoft.com/office/drawing/2014/main" val="1575861764"/>
                    </a:ext>
                  </a:extLst>
                </a:gridCol>
                <a:gridCol w="2628900">
                  <a:extLst>
                    <a:ext uri="{9D8B030D-6E8A-4147-A177-3AD203B41FA5}">
                      <a16:colId xmlns:a16="http://schemas.microsoft.com/office/drawing/2014/main" val="1959831355"/>
                    </a:ext>
                  </a:extLst>
                </a:gridCol>
              </a:tblGrid>
              <a:tr h="65373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400" b="1"/>
                        <a:t>K - 2</a:t>
                      </a:r>
                      <a:r>
                        <a:rPr lang="en-US" sz="2400" b="1" baseline="30000"/>
                        <a:t>nd</a:t>
                      </a:r>
                      <a:r>
                        <a:rPr lang="en-US" sz="2400" b="1"/>
                        <a:t> Grades</a:t>
                      </a:r>
                    </a:p>
                  </a:txBody>
                  <a:tcPr anchor="ctr">
                    <a:lnL w="12700" cmpd="sng">
                      <a:noFill/>
                    </a:lnL>
                    <a:lnR w="12700" cap="flat" cmpd="sng" algn="ctr">
                      <a:solidFill>
                        <a:schemeClr val="tx2"/>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400" b="1"/>
                        <a:t>3</a:t>
                      </a:r>
                      <a:r>
                        <a:rPr lang="en-US" sz="2400" b="1" baseline="30000"/>
                        <a:t>rd</a:t>
                      </a:r>
                      <a:r>
                        <a:rPr lang="en-US" sz="2400" b="1"/>
                        <a:t> – 5</a:t>
                      </a:r>
                      <a:r>
                        <a:rPr lang="en-US" sz="2400" b="1" baseline="30000"/>
                        <a:t>th</a:t>
                      </a:r>
                      <a:r>
                        <a:rPr lang="en-US" sz="2400" b="1"/>
                        <a:t> Grades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400" b="1"/>
                        <a:t>6</a:t>
                      </a:r>
                      <a:r>
                        <a:rPr lang="en-US" sz="2400" b="1" baseline="30000"/>
                        <a:t>th</a:t>
                      </a:r>
                      <a:r>
                        <a:rPr lang="en-US" sz="2400" b="1"/>
                        <a:t> – 8</a:t>
                      </a:r>
                      <a:r>
                        <a:rPr lang="en-US" sz="2400" b="1" baseline="30000"/>
                        <a:t>th</a:t>
                      </a:r>
                      <a:r>
                        <a:rPr lang="en-US" sz="2400" b="1"/>
                        <a:t> Grades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400" b="1"/>
                        <a:t>9</a:t>
                      </a:r>
                      <a:r>
                        <a:rPr lang="en-US" sz="2400" b="1" baseline="30000"/>
                        <a:t>th</a:t>
                      </a:r>
                      <a:r>
                        <a:rPr lang="en-US" sz="2400" b="1"/>
                        <a:t> – 12</a:t>
                      </a:r>
                      <a:r>
                        <a:rPr lang="en-US" sz="2400" b="1" baseline="30000"/>
                        <a:t>th</a:t>
                      </a:r>
                      <a:r>
                        <a:rPr lang="en-US" sz="2400" b="1"/>
                        <a:t> Grades</a:t>
                      </a:r>
                    </a:p>
                  </a:txBody>
                  <a:tcPr anchor="ctr">
                    <a:lnL w="12700" cap="flat" cmpd="sng" algn="ctr">
                      <a:solidFill>
                        <a:schemeClr val="tx2"/>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925646706"/>
                  </a:ext>
                </a:extLst>
              </a:tr>
              <a:tr h="370840">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t>Vocabulary </a:t>
                      </a:r>
                    </a:p>
                    <a:p>
                      <a:pPr marL="285750" lvl="0" indent="-285750" algn="l" rtl="0">
                        <a:spcBef>
                          <a:spcPts val="0"/>
                        </a:spcBef>
                        <a:spcAft>
                          <a:spcPts val="0"/>
                        </a:spcAft>
                        <a:buFont typeface="Arial" panose="020B0604020202020204" pitchFamily="34" charset="0"/>
                        <a:buChar char="•"/>
                      </a:pPr>
                      <a:r>
                        <a:rPr lang="en-US" sz="2400"/>
                        <a:t>Phonological awareness</a:t>
                      </a:r>
                    </a:p>
                    <a:p>
                      <a:pPr marL="285750" lvl="0" indent="-285750" algn="l" rtl="0">
                        <a:spcBef>
                          <a:spcPts val="0"/>
                        </a:spcBef>
                        <a:spcAft>
                          <a:spcPts val="0"/>
                        </a:spcAft>
                        <a:buFont typeface="Arial" panose="020B0604020202020204" pitchFamily="34" charset="0"/>
                        <a:buChar char="•"/>
                      </a:pPr>
                      <a:r>
                        <a:rPr lang="en-US" sz="2400"/>
                        <a:t>Letter knowledge</a:t>
                      </a:r>
                    </a:p>
                    <a:p>
                      <a:pPr marL="285750" lvl="0" indent="-285750" algn="l" rtl="0">
                        <a:spcBef>
                          <a:spcPts val="0"/>
                        </a:spcBef>
                        <a:spcAft>
                          <a:spcPts val="0"/>
                        </a:spcAft>
                        <a:buFont typeface="Arial" panose="020B0604020202020204" pitchFamily="34" charset="0"/>
                        <a:buChar char="•"/>
                      </a:pPr>
                      <a:r>
                        <a:rPr lang="en-US" sz="2400"/>
                        <a:t>Decoding and word reading</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t>Listening comprehension</a:t>
                      </a:r>
                    </a:p>
                    <a:p>
                      <a:pPr marL="0" lvl="0" indent="0" algn="l" rtl="0">
                        <a:spcBef>
                          <a:spcPts val="0"/>
                        </a:spcBef>
                        <a:spcAft>
                          <a:spcPts val="0"/>
                        </a:spcAft>
                        <a:buFont typeface="Arial" panose="020B0604020202020204" pitchFamily="34" charset="0"/>
                        <a:buNone/>
                      </a:pPr>
                      <a:endParaRPr lang="en-US" sz="2400"/>
                    </a:p>
                  </a:txBody>
                  <a:tcP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t>Vocabulary growth</a:t>
                      </a:r>
                    </a:p>
                    <a:p>
                      <a:pPr marL="285750" lvl="0" indent="-285750" algn="l" rtl="0">
                        <a:spcBef>
                          <a:spcPts val="0"/>
                        </a:spcBef>
                        <a:spcAft>
                          <a:spcPts val="0"/>
                        </a:spcAft>
                        <a:buFont typeface="Arial" panose="020B0604020202020204" pitchFamily="34" charset="0"/>
                        <a:buChar char="•"/>
                      </a:pPr>
                      <a:r>
                        <a:rPr lang="en-US" sz="2400"/>
                        <a:t>Fluency</a:t>
                      </a:r>
                    </a:p>
                    <a:p>
                      <a:pPr marL="285750" lvl="0" indent="-285750" algn="l" rtl="0">
                        <a:spcBef>
                          <a:spcPts val="0"/>
                        </a:spcBef>
                        <a:spcAft>
                          <a:spcPts val="0"/>
                        </a:spcAft>
                        <a:buFont typeface="Arial" panose="020B0604020202020204" pitchFamily="34" charset="0"/>
                        <a:buChar char="•"/>
                      </a:pPr>
                      <a:r>
                        <a:rPr lang="en-US" sz="2400"/>
                        <a:t>Decoding and word analysis</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t>Reading comprehension</a:t>
                      </a:r>
                    </a:p>
                    <a:p>
                      <a:pPr marL="0" lvl="0" indent="0" algn="l" rtl="0">
                        <a:spcBef>
                          <a:spcPts val="0"/>
                        </a:spcBef>
                        <a:spcAft>
                          <a:spcPts val="0"/>
                        </a:spcAft>
                        <a:buFont typeface="Arial" panose="020B0604020202020204" pitchFamily="34" charset="0"/>
                        <a:buNone/>
                      </a:pPr>
                      <a:endParaRPr lang="en-US" sz="2400"/>
                    </a:p>
                    <a:p>
                      <a:endParaRPr lang="en-US" sz="240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t>Academic vocabulary</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t>Fluency</a:t>
                      </a:r>
                    </a:p>
                    <a:p>
                      <a:pPr marL="285750" lvl="0" indent="-285750" algn="l" rtl="0">
                        <a:spcBef>
                          <a:spcPts val="0"/>
                        </a:spcBef>
                        <a:spcAft>
                          <a:spcPts val="0"/>
                        </a:spcAft>
                        <a:buFont typeface="Arial" panose="020B0604020202020204" pitchFamily="34" charset="0"/>
                        <a:buChar char="•"/>
                      </a:pPr>
                      <a:r>
                        <a:rPr lang="en-US" sz="2400"/>
                        <a:t>Comprehension of complex texts</a:t>
                      </a:r>
                    </a:p>
                    <a:p>
                      <a:pPr marL="285750" lvl="0" indent="-285750" algn="l" rtl="0">
                        <a:spcBef>
                          <a:spcPts val="0"/>
                        </a:spcBef>
                        <a:spcAft>
                          <a:spcPts val="0"/>
                        </a:spcAft>
                        <a:buFont typeface="Arial" panose="020B0604020202020204" pitchFamily="34" charset="0"/>
                        <a:buChar char="•"/>
                      </a:pPr>
                      <a:r>
                        <a:rPr lang="en-US" sz="2400"/>
                        <a:t>Inference and critical thinking</a:t>
                      </a:r>
                    </a:p>
                    <a:p>
                      <a:endParaRPr lang="en-US" sz="240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solidFill>
                            <a:schemeClr val="dk1"/>
                          </a:solidFill>
                        </a:rPr>
                        <a:t>Fluency (if applicable)</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t>Reading comprehension of complex texts</a:t>
                      </a:r>
                    </a:p>
                    <a:p>
                      <a:pPr marL="285750" lvl="0" indent="-285750" algn="l" rtl="0">
                        <a:spcBef>
                          <a:spcPts val="0"/>
                        </a:spcBef>
                        <a:spcAft>
                          <a:spcPts val="0"/>
                        </a:spcAft>
                        <a:buFont typeface="Arial" panose="020B0604020202020204" pitchFamily="34" charset="0"/>
                        <a:buChar char="•"/>
                      </a:pPr>
                      <a:r>
                        <a:rPr lang="en-US" sz="2400">
                          <a:solidFill>
                            <a:schemeClr val="dk1"/>
                          </a:solidFill>
                        </a:rPr>
                        <a:t>Disciplinary literacy</a:t>
                      </a:r>
                    </a:p>
                    <a:p>
                      <a:pPr marL="285750" lvl="0" indent="-285750" algn="l" rtl="0">
                        <a:spcBef>
                          <a:spcPts val="0"/>
                        </a:spcBef>
                        <a:spcAft>
                          <a:spcPts val="0"/>
                        </a:spcAft>
                        <a:buFont typeface="Arial" panose="020B0604020202020204" pitchFamily="34" charset="0"/>
                        <a:buChar char="•"/>
                      </a:pPr>
                      <a:r>
                        <a:rPr lang="en-US" sz="2400">
                          <a:solidFill>
                            <a:schemeClr val="dk1"/>
                          </a:solidFill>
                        </a:rPr>
                        <a:t>Analysis and synthesis</a:t>
                      </a:r>
                    </a:p>
                    <a:p>
                      <a:pPr marL="285750" lvl="0" indent="-285750" algn="l" rtl="0">
                        <a:spcBef>
                          <a:spcPts val="0"/>
                        </a:spcBef>
                        <a:spcAft>
                          <a:spcPts val="0"/>
                        </a:spcAft>
                        <a:buFont typeface="Arial" panose="020B0604020202020204" pitchFamily="34" charset="0"/>
                        <a:buChar char="•"/>
                      </a:pPr>
                      <a:r>
                        <a:rPr lang="en-US" sz="2400">
                          <a:solidFill>
                            <a:schemeClr val="dk1"/>
                          </a:solidFill>
                        </a:rPr>
                        <a:t>Writing integration </a:t>
                      </a: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1515967"/>
                  </a:ext>
                </a:extLst>
              </a:tr>
            </a:tbl>
          </a:graphicData>
        </a:graphic>
      </p:graphicFrame>
      <p:sp>
        <p:nvSpPr>
          <p:cNvPr id="2" name="TextBox 1">
            <a:extLst>
              <a:ext uri="{FF2B5EF4-FFF2-40B4-BE49-F238E27FC236}">
                <a16:creationId xmlns:a16="http://schemas.microsoft.com/office/drawing/2014/main" id="{5C7E3572-1DD9-E158-E844-12D6B9A60606}"/>
              </a:ext>
            </a:extLst>
          </p:cNvPr>
          <p:cNvSpPr txBox="1"/>
          <p:nvPr/>
        </p:nvSpPr>
        <p:spPr>
          <a:xfrm>
            <a:off x="603504" y="6217920"/>
            <a:ext cx="10753344" cy="307777"/>
          </a:xfrm>
          <a:prstGeom prst="rect">
            <a:avLst/>
          </a:prstGeom>
          <a:noFill/>
        </p:spPr>
        <p:txBody>
          <a:bodyPr wrap="square" lIns="121920" tIns="60960" rIns="121920" bIns="60960" anchor="t">
            <a:spAutoFit/>
          </a:bodyPr>
          <a:lstStyle/>
          <a:p>
            <a:pPr defTabSz="1219170">
              <a:defRPr/>
            </a:pPr>
            <a:r>
              <a:rPr lang="en-US" sz="1200">
                <a:latin typeface="Calibri"/>
              </a:rPr>
              <a:t>(</a:t>
            </a:r>
            <a:r>
              <a:rPr lang="de-DE" sz="1200">
                <a:latin typeface="Calibri"/>
              </a:rPr>
              <a:t>NCII, n.d.</a:t>
            </a:r>
            <a:r>
              <a:rPr lang="en-US" sz="1200">
                <a:latin typeface="Calibri"/>
              </a:rPr>
              <a:t>)</a:t>
            </a:r>
            <a:endParaRPr lang="pt-BR" sz="1200">
              <a:latin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AE906-917A-9F8B-4750-FF810CCE7907}"/>
              </a:ext>
            </a:extLst>
          </p:cNvPr>
          <p:cNvSpPr>
            <a:spLocks noGrp="1"/>
          </p:cNvSpPr>
          <p:nvPr>
            <p:ph type="title"/>
          </p:nvPr>
        </p:nvSpPr>
        <p:spPr>
          <a:xfrm>
            <a:off x="838200" y="903017"/>
            <a:ext cx="10515600" cy="820738"/>
          </a:xfrm>
        </p:spPr>
        <p:txBody>
          <a:bodyPr>
            <a:normAutofit fontScale="90000"/>
          </a:bodyPr>
          <a:lstStyle/>
          <a:p>
            <a:r>
              <a:rPr lang="en-US"/>
              <a:t>DESE Approved Reading Assessments for </a:t>
            </a:r>
            <a:r>
              <a:rPr lang="en-US">
                <a:solidFill>
                  <a:srgbClr val="58ABD0"/>
                </a:solidFill>
              </a:rPr>
              <a:t>Literacy Universal Screening </a:t>
            </a:r>
            <a:br>
              <a:rPr lang="en-US"/>
            </a:br>
            <a:endParaRPr lang="en-US"/>
          </a:p>
        </p:txBody>
      </p:sp>
      <p:sp>
        <p:nvSpPr>
          <p:cNvPr id="3" name="Text Placeholder 2">
            <a:extLst>
              <a:ext uri="{FF2B5EF4-FFF2-40B4-BE49-F238E27FC236}">
                <a16:creationId xmlns:a16="http://schemas.microsoft.com/office/drawing/2014/main" id="{35080ED2-33A6-3DF2-DF6B-C0DA90DBA2BF}"/>
              </a:ext>
            </a:extLst>
          </p:cNvPr>
          <p:cNvSpPr>
            <a:spLocks noGrp="1"/>
          </p:cNvSpPr>
          <p:nvPr>
            <p:ph idx="1"/>
          </p:nvPr>
        </p:nvSpPr>
        <p:spPr>
          <a:xfrm>
            <a:off x="838200" y="1866630"/>
            <a:ext cx="10515600" cy="4343400"/>
          </a:xfrm>
        </p:spPr>
        <p:txBody>
          <a:bodyPr>
            <a:normAutofit/>
          </a:bodyPr>
          <a:lstStyle/>
          <a:p>
            <a:r>
              <a:rPr lang="en-US"/>
              <a:t>I-Ready (K-8)</a:t>
            </a:r>
          </a:p>
          <a:p>
            <a:r>
              <a:rPr lang="en-US" err="1"/>
              <a:t>Istation</a:t>
            </a:r>
            <a:r>
              <a:rPr lang="en-US"/>
              <a:t> (K-8)</a:t>
            </a:r>
          </a:p>
          <a:p>
            <a:r>
              <a:rPr lang="en-US"/>
              <a:t>Star Assessments for Missouri Reading (K-12)</a:t>
            </a:r>
          </a:p>
        </p:txBody>
      </p:sp>
      <p:sp>
        <p:nvSpPr>
          <p:cNvPr id="4" name="TextBox 3">
            <a:extLst>
              <a:ext uri="{FF2B5EF4-FFF2-40B4-BE49-F238E27FC236}">
                <a16:creationId xmlns:a16="http://schemas.microsoft.com/office/drawing/2014/main" id="{D75F9298-F917-A01B-C4D0-A4AEAAED7163}"/>
              </a:ext>
            </a:extLst>
          </p:cNvPr>
          <p:cNvSpPr txBox="1"/>
          <p:nvPr/>
        </p:nvSpPr>
        <p:spPr>
          <a:xfrm>
            <a:off x="600076" y="6217864"/>
            <a:ext cx="10753344" cy="307777"/>
          </a:xfrm>
          <a:prstGeom prst="rect">
            <a:avLst/>
          </a:prstGeom>
          <a:noFill/>
        </p:spPr>
        <p:txBody>
          <a:bodyPr wrap="square" lIns="121920" tIns="60960" rIns="121920" bIns="60960" anchor="t">
            <a:spAutoFit/>
          </a:bodyPr>
          <a:lstStyle/>
          <a:p>
            <a:pPr defTabSz="1219170">
              <a:defRPr/>
            </a:pPr>
            <a:r>
              <a:rPr lang="en-US" sz="1200">
                <a:latin typeface="Calibri"/>
              </a:rPr>
              <a:t>(</a:t>
            </a:r>
            <a:r>
              <a:rPr lang="de-DE" sz="1200">
                <a:latin typeface="Calibri"/>
              </a:rPr>
              <a:t>DESE, 2024</a:t>
            </a:r>
            <a:r>
              <a:rPr lang="en-US" sz="1200">
                <a:latin typeface="Calibri"/>
              </a:rPr>
              <a:t>)</a:t>
            </a:r>
            <a:endParaRPr lang="pt-BR" sz="1200">
              <a:latin typeface="Calibri"/>
            </a:endParaRPr>
          </a:p>
        </p:txBody>
      </p:sp>
    </p:spTree>
    <p:extLst>
      <p:ext uri="{BB962C8B-B14F-4D97-AF65-F5344CB8AC3E}">
        <p14:creationId xmlns:p14="http://schemas.microsoft.com/office/powerpoint/2010/main" val="34476067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2A9F9-CDD3-C06A-4A21-A83F39CA7815}"/>
              </a:ext>
            </a:extLst>
          </p:cNvPr>
          <p:cNvSpPr>
            <a:spLocks noGrp="1"/>
          </p:cNvSpPr>
          <p:nvPr>
            <p:ph type="title"/>
          </p:nvPr>
        </p:nvSpPr>
        <p:spPr>
          <a:xfrm>
            <a:off x="838200" y="647512"/>
            <a:ext cx="10515600" cy="820738"/>
          </a:xfrm>
        </p:spPr>
        <p:txBody>
          <a:bodyPr>
            <a:noAutofit/>
          </a:bodyPr>
          <a:lstStyle/>
          <a:p>
            <a:r>
              <a:rPr lang="en-US"/>
              <a:t>Resources for Finding and Evaluating Universal Screening Tools</a:t>
            </a:r>
            <a:endParaRPr lang="en-US">
              <a:solidFill>
                <a:srgbClr val="58ABD0"/>
              </a:solidFill>
            </a:endParaRPr>
          </a:p>
        </p:txBody>
      </p:sp>
      <p:sp>
        <p:nvSpPr>
          <p:cNvPr id="3" name="Text Placeholder 2">
            <a:extLst>
              <a:ext uri="{FF2B5EF4-FFF2-40B4-BE49-F238E27FC236}">
                <a16:creationId xmlns:a16="http://schemas.microsoft.com/office/drawing/2014/main" id="{5D6659E2-9D75-F05E-3B8E-50920F543289}"/>
              </a:ext>
            </a:extLst>
          </p:cNvPr>
          <p:cNvSpPr>
            <a:spLocks noGrp="1"/>
          </p:cNvSpPr>
          <p:nvPr>
            <p:ph idx="1"/>
          </p:nvPr>
        </p:nvSpPr>
        <p:spPr>
          <a:xfrm>
            <a:off x="838200" y="1768287"/>
            <a:ext cx="10515600" cy="4186237"/>
          </a:xfrm>
        </p:spPr>
        <p:txBody>
          <a:bodyPr>
            <a:normAutofit/>
          </a:bodyPr>
          <a:lstStyle/>
          <a:p>
            <a:r>
              <a:rPr lang="en-US"/>
              <a:t>National Center on Intensive Interventions (NCII)</a:t>
            </a:r>
          </a:p>
          <a:p>
            <a:pPr lvl="1"/>
            <a:r>
              <a:rPr lang="en-US">
                <a:hlinkClick r:id="rId3"/>
              </a:rPr>
              <a:t>Academic Screening Tools Chart </a:t>
            </a:r>
            <a:endParaRPr lang="en-US"/>
          </a:p>
          <a:p>
            <a:pPr lvl="1"/>
            <a:r>
              <a:rPr lang="en-US">
                <a:hlinkClick r:id="rId4"/>
              </a:rPr>
              <a:t>Behavior Screening Tools Chart </a:t>
            </a:r>
            <a:endParaRPr lang="en-US"/>
          </a:p>
          <a:p>
            <a:pPr lvl="1"/>
            <a:endParaRPr lang="en-US"/>
          </a:p>
          <a:p>
            <a:r>
              <a:rPr lang="en-US">
                <a:hlinkClick r:id="rId5"/>
              </a:rPr>
              <a:t>What Works Clearinghouse</a:t>
            </a:r>
            <a:endParaRPr lang="en-US"/>
          </a:p>
        </p:txBody>
      </p:sp>
    </p:spTree>
    <p:extLst>
      <p:ext uri="{BB962C8B-B14F-4D97-AF65-F5344CB8AC3E}">
        <p14:creationId xmlns:p14="http://schemas.microsoft.com/office/powerpoint/2010/main" val="396686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3">
          <a:extLst>
            <a:ext uri="{FF2B5EF4-FFF2-40B4-BE49-F238E27FC236}">
              <a16:creationId xmlns:a16="http://schemas.microsoft.com/office/drawing/2014/main" id="{4AE6507E-FB4F-AC9A-68AC-5E90889BB72A}"/>
            </a:ext>
          </a:extLst>
        </p:cNvPr>
        <p:cNvGrpSpPr/>
        <p:nvPr/>
      </p:nvGrpSpPr>
      <p:grpSpPr>
        <a:xfrm>
          <a:off x="0" y="0"/>
          <a:ext cx="0" cy="0"/>
          <a:chOff x="0" y="0"/>
          <a:chExt cx="0" cy="0"/>
        </a:xfrm>
      </p:grpSpPr>
      <p:sp>
        <p:nvSpPr>
          <p:cNvPr id="454" name="Google Shape;454;p70">
            <a:extLst>
              <a:ext uri="{FF2B5EF4-FFF2-40B4-BE49-F238E27FC236}">
                <a16:creationId xmlns:a16="http://schemas.microsoft.com/office/drawing/2014/main" id="{E851316B-E741-A81C-B8AA-B84FF7B1370E}"/>
              </a:ext>
            </a:extLst>
          </p:cNvPr>
          <p:cNvSpPr txBox="1">
            <a:spLocks noGrp="1"/>
          </p:cNvSpPr>
          <p:nvPr>
            <p:ph type="title"/>
          </p:nvPr>
        </p:nvSpPr>
        <p:spPr>
          <a:xfrm>
            <a:off x="838200" y="365127"/>
            <a:ext cx="10515600" cy="721801"/>
          </a:xfrm>
          <a:prstGeom prst="rect">
            <a:avLst/>
          </a:prstGeom>
        </p:spPr>
        <p:txBody>
          <a:bodyPr spcFirstLastPara="1" vert="horz" wrap="square" lIns="121900" tIns="121900" rIns="121900" bIns="121900" rtlCol="0" anchor="t" anchorCtr="0">
            <a:noAutofit/>
          </a:bodyPr>
          <a:lstStyle/>
          <a:p>
            <a:pPr algn="ctr">
              <a:spcBef>
                <a:spcPts val="0"/>
              </a:spcBef>
            </a:pPr>
            <a:r>
              <a:rPr lang="en" sz="2667"/>
              <a:t>Choosing</a:t>
            </a:r>
            <a:r>
              <a:rPr lang="en" sz="2667">
                <a:solidFill>
                  <a:srgbClr val="F26D65"/>
                </a:solidFill>
              </a:rPr>
              <a:t> </a:t>
            </a:r>
            <a:r>
              <a:rPr lang="en" sz="2667">
                <a:solidFill>
                  <a:schemeClr val="accent1"/>
                </a:solidFill>
              </a:rPr>
              <a:t>Behavior</a:t>
            </a:r>
            <a:r>
              <a:rPr lang="en" sz="2667">
                <a:solidFill>
                  <a:srgbClr val="F26D65"/>
                </a:solidFill>
              </a:rPr>
              <a:t> </a:t>
            </a:r>
            <a:r>
              <a:rPr lang="en" sz="2667"/>
              <a:t>Universal Screeners Across the Grades  </a:t>
            </a:r>
            <a:endParaRPr sz="2667"/>
          </a:p>
        </p:txBody>
      </p:sp>
      <p:graphicFrame>
        <p:nvGraphicFramePr>
          <p:cNvPr id="3" name="Content Placeholder 6">
            <a:extLst>
              <a:ext uri="{FF2B5EF4-FFF2-40B4-BE49-F238E27FC236}">
                <a16:creationId xmlns:a16="http://schemas.microsoft.com/office/drawing/2014/main" id="{0BAFC653-48F0-88E9-0CFE-9D72E44A94F5}"/>
              </a:ext>
            </a:extLst>
          </p:cNvPr>
          <p:cNvGraphicFramePr>
            <a:graphicFrameLocks noGrp="1"/>
          </p:cNvGraphicFramePr>
          <p:nvPr>
            <p:ph idx="1"/>
            <p:extLst>
              <p:ext uri="{D42A27DB-BD31-4B8C-83A1-F6EECF244321}">
                <p14:modId xmlns:p14="http://schemas.microsoft.com/office/powerpoint/2010/main" val="3532069399"/>
              </p:ext>
            </p:extLst>
          </p:nvPr>
        </p:nvGraphicFramePr>
        <p:xfrm>
          <a:off x="594360" y="1086928"/>
          <a:ext cx="11003280" cy="4768532"/>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9657023"/>
                    </a:ext>
                  </a:extLst>
                </a:gridCol>
                <a:gridCol w="2628900">
                  <a:extLst>
                    <a:ext uri="{9D8B030D-6E8A-4147-A177-3AD203B41FA5}">
                      <a16:colId xmlns:a16="http://schemas.microsoft.com/office/drawing/2014/main" val="561106436"/>
                    </a:ext>
                  </a:extLst>
                </a:gridCol>
                <a:gridCol w="2628900">
                  <a:extLst>
                    <a:ext uri="{9D8B030D-6E8A-4147-A177-3AD203B41FA5}">
                      <a16:colId xmlns:a16="http://schemas.microsoft.com/office/drawing/2014/main" val="1575861764"/>
                    </a:ext>
                  </a:extLst>
                </a:gridCol>
                <a:gridCol w="3116580">
                  <a:extLst>
                    <a:ext uri="{9D8B030D-6E8A-4147-A177-3AD203B41FA5}">
                      <a16:colId xmlns:a16="http://schemas.microsoft.com/office/drawing/2014/main" val="1959831355"/>
                    </a:ext>
                  </a:extLst>
                </a:gridCol>
              </a:tblGrid>
              <a:tr h="65373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400" b="1"/>
                        <a:t>K - 2</a:t>
                      </a:r>
                      <a:r>
                        <a:rPr lang="en-US" sz="2400" b="1" baseline="30000"/>
                        <a:t>nd</a:t>
                      </a:r>
                      <a:r>
                        <a:rPr lang="en-US" sz="2400" b="1"/>
                        <a:t> Grades</a:t>
                      </a:r>
                    </a:p>
                  </a:txBody>
                  <a:tcPr anchor="ctr">
                    <a:lnL w="12700" cmpd="sng">
                      <a:noFill/>
                    </a:lnL>
                    <a:lnR w="12700" cap="flat" cmpd="sng" algn="ctr">
                      <a:solidFill>
                        <a:schemeClr val="tx2"/>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400" b="1"/>
                        <a:t>3</a:t>
                      </a:r>
                      <a:r>
                        <a:rPr lang="en-US" sz="2400" b="1" baseline="30000"/>
                        <a:t>rd</a:t>
                      </a:r>
                      <a:r>
                        <a:rPr lang="en-US" sz="2400" b="1"/>
                        <a:t> – 5</a:t>
                      </a:r>
                      <a:r>
                        <a:rPr lang="en-US" sz="2400" b="1" baseline="30000"/>
                        <a:t>th</a:t>
                      </a:r>
                      <a:r>
                        <a:rPr lang="en-US" sz="2400" b="1"/>
                        <a:t> Grades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400" b="1"/>
                        <a:t>6</a:t>
                      </a:r>
                      <a:r>
                        <a:rPr lang="en-US" sz="2400" b="1" baseline="30000"/>
                        <a:t>th</a:t>
                      </a:r>
                      <a:r>
                        <a:rPr lang="en-US" sz="2400" b="1"/>
                        <a:t> – 8</a:t>
                      </a:r>
                      <a:r>
                        <a:rPr lang="en-US" sz="2400" b="1" baseline="30000"/>
                        <a:t>th</a:t>
                      </a:r>
                      <a:r>
                        <a:rPr lang="en-US" sz="2400" b="1"/>
                        <a:t> Grades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400" b="1"/>
                        <a:t>9</a:t>
                      </a:r>
                      <a:r>
                        <a:rPr lang="en-US" sz="2400" b="1" baseline="30000"/>
                        <a:t>th</a:t>
                      </a:r>
                      <a:r>
                        <a:rPr lang="en-US" sz="2400" b="1"/>
                        <a:t> – 12</a:t>
                      </a:r>
                      <a:r>
                        <a:rPr lang="en-US" sz="2400" b="1" baseline="30000"/>
                        <a:t>th</a:t>
                      </a:r>
                      <a:r>
                        <a:rPr lang="en-US" sz="2400" b="1"/>
                        <a:t> Grades</a:t>
                      </a:r>
                    </a:p>
                  </a:txBody>
                  <a:tcPr anchor="ctr">
                    <a:lnL w="12700" cap="flat" cmpd="sng" algn="ctr">
                      <a:solidFill>
                        <a:schemeClr val="tx2"/>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925646706"/>
                  </a:ext>
                </a:extLst>
              </a:tr>
              <a:tr h="370840">
                <a:tc>
                  <a:txBody>
                    <a:bodyPr/>
                    <a:lstStyle/>
                    <a:p>
                      <a:pPr marL="285750" lvl="0" indent="-285750" algn="l" rtl="0">
                        <a:spcBef>
                          <a:spcPts val="0"/>
                        </a:spcBef>
                        <a:spcAft>
                          <a:spcPts val="0"/>
                        </a:spcAft>
                        <a:buFont typeface="Arial" panose="020B0604020202020204" pitchFamily="34" charset="0"/>
                        <a:buChar char="•"/>
                      </a:pPr>
                      <a:r>
                        <a:rPr lang="en-US" sz="2400"/>
                        <a:t>Externalizing/ internalizing behavior</a:t>
                      </a:r>
                    </a:p>
                    <a:p>
                      <a:pPr marL="285750" lvl="0" indent="-285750" algn="l" rtl="0">
                        <a:spcBef>
                          <a:spcPts val="0"/>
                        </a:spcBef>
                        <a:spcAft>
                          <a:spcPts val="0"/>
                        </a:spcAft>
                        <a:buFont typeface="Arial" panose="020B0604020202020204" pitchFamily="34" charset="0"/>
                        <a:buChar char="•"/>
                      </a:pPr>
                      <a:r>
                        <a:rPr lang="en-US" sz="2400"/>
                        <a:t>Attention/  hyperactivity</a:t>
                      </a:r>
                    </a:p>
                    <a:p>
                      <a:pPr marL="285750" lvl="0" indent="-285750" algn="l" rtl="0">
                        <a:spcBef>
                          <a:spcPts val="0"/>
                        </a:spcBef>
                        <a:spcAft>
                          <a:spcPts val="0"/>
                        </a:spcAft>
                        <a:buFont typeface="Arial" panose="020B0604020202020204" pitchFamily="34" charset="0"/>
                        <a:buChar char="•"/>
                      </a:pPr>
                      <a:r>
                        <a:rPr lang="en-US" sz="2400"/>
                        <a:t>Social skills/peer relations</a:t>
                      </a:r>
                    </a:p>
                    <a:p>
                      <a:pPr marL="285750" lvl="0" indent="-285750" algn="l" rtl="0">
                        <a:spcBef>
                          <a:spcPts val="0"/>
                        </a:spcBef>
                        <a:spcAft>
                          <a:spcPts val="0"/>
                        </a:spcAft>
                        <a:buFont typeface="Arial" panose="020B0604020202020204" pitchFamily="34" charset="0"/>
                        <a:buChar char="•"/>
                      </a:pPr>
                      <a:r>
                        <a:rPr lang="en-US" sz="2400"/>
                        <a:t>Adaptive behavior/ compliance</a:t>
                      </a:r>
                    </a:p>
                  </a:txBody>
                  <a:tcP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lgn="l" rtl="0">
                        <a:spcBef>
                          <a:spcPts val="0"/>
                        </a:spcBef>
                        <a:spcAft>
                          <a:spcPts val="0"/>
                        </a:spcAft>
                        <a:buFont typeface="Arial" panose="020B0604020202020204" pitchFamily="34" charset="0"/>
                        <a:buChar char="•"/>
                      </a:pPr>
                      <a:r>
                        <a:rPr lang="en-US" sz="2400"/>
                        <a:t>Externalizing/ internalizing behavior</a:t>
                      </a:r>
                    </a:p>
                    <a:p>
                      <a:pPr marL="285750" lvl="0" indent="-285750" algn="l" rtl="0">
                        <a:spcBef>
                          <a:spcPts val="0"/>
                        </a:spcBef>
                        <a:spcAft>
                          <a:spcPts val="0"/>
                        </a:spcAft>
                        <a:buFont typeface="Arial" panose="020B0604020202020204" pitchFamily="34" charset="0"/>
                        <a:buChar char="•"/>
                      </a:pPr>
                      <a:r>
                        <a:rPr lang="en-US" sz="2400"/>
                        <a:t>Attention/work completion</a:t>
                      </a:r>
                    </a:p>
                    <a:p>
                      <a:pPr marL="285750" lvl="0" indent="-285750" algn="l" rtl="0">
                        <a:spcBef>
                          <a:spcPts val="0"/>
                        </a:spcBef>
                        <a:spcAft>
                          <a:spcPts val="0"/>
                        </a:spcAft>
                        <a:buFont typeface="Arial" panose="020B0604020202020204" pitchFamily="34" charset="0"/>
                        <a:buChar char="•"/>
                      </a:pPr>
                      <a:r>
                        <a:rPr lang="en-US" sz="2400"/>
                        <a:t>Peer relationships/ bullying</a:t>
                      </a:r>
                    </a:p>
                    <a:p>
                      <a:pPr marL="285750" lvl="0" indent="-285750" algn="l" rtl="0">
                        <a:spcBef>
                          <a:spcPts val="0"/>
                        </a:spcBef>
                        <a:spcAft>
                          <a:spcPts val="0"/>
                        </a:spcAft>
                        <a:buFont typeface="Arial" panose="020B0604020202020204" pitchFamily="34" charset="0"/>
                        <a:buChar char="•"/>
                      </a:pPr>
                      <a:r>
                        <a:rPr lang="en-US" sz="2400"/>
                        <a:t>Self-regulations/ emotion management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lgn="l" rtl="0">
                        <a:spcBef>
                          <a:spcPts val="0"/>
                        </a:spcBef>
                        <a:spcAft>
                          <a:spcPts val="0"/>
                        </a:spcAft>
                        <a:buFont typeface="Arial" panose="020B0604020202020204" pitchFamily="34" charset="0"/>
                        <a:buChar char="•"/>
                      </a:pPr>
                      <a:r>
                        <a:rPr lang="en-US" sz="2400"/>
                        <a:t>Externalizing/   internalizing behavior</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t>School engagement/  attendance</a:t>
                      </a:r>
                    </a:p>
                    <a:p>
                      <a:pPr marL="285750" lvl="0" indent="-285750" algn="l" rtl="0">
                        <a:spcBef>
                          <a:spcPts val="0"/>
                        </a:spcBef>
                        <a:spcAft>
                          <a:spcPts val="0"/>
                        </a:spcAft>
                        <a:buFont typeface="Arial" panose="020B0604020202020204" pitchFamily="34" charset="0"/>
                        <a:buChar char="•"/>
                      </a:pPr>
                      <a:r>
                        <a:rPr lang="en-US" sz="2400"/>
                        <a:t>Peer problems/social isolation</a:t>
                      </a:r>
                    </a:p>
                    <a:p>
                      <a:pPr marL="285750" lvl="0" indent="-285750" algn="l" rtl="0">
                        <a:spcBef>
                          <a:spcPts val="0"/>
                        </a:spcBef>
                        <a:spcAft>
                          <a:spcPts val="0"/>
                        </a:spcAft>
                        <a:buFont typeface="Arial" panose="020B0604020202020204" pitchFamily="34" charset="0"/>
                        <a:buChar char="•"/>
                      </a:pPr>
                      <a:r>
                        <a:rPr lang="en-US" sz="2400"/>
                        <a:t>Risk behavior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lgn="l" rtl="0">
                        <a:spcBef>
                          <a:spcPts val="0"/>
                        </a:spcBef>
                        <a:spcAft>
                          <a:spcPts val="0"/>
                        </a:spcAft>
                        <a:buFont typeface="Arial" panose="020B0604020202020204" pitchFamily="34" charset="0"/>
                        <a:buChar char="•"/>
                      </a:pPr>
                      <a:r>
                        <a:rPr lang="en-US" sz="2400"/>
                        <a:t>Externalizing/                       internalizing behavior</a:t>
                      </a:r>
                    </a:p>
                    <a:p>
                      <a:pPr marL="285750" lvl="0" indent="-285750" algn="l" rtl="0">
                        <a:spcBef>
                          <a:spcPts val="0"/>
                        </a:spcBef>
                        <a:spcAft>
                          <a:spcPts val="0"/>
                        </a:spcAft>
                        <a:buFont typeface="Arial" panose="020B0604020202020204" pitchFamily="34" charset="0"/>
                        <a:buChar char="•"/>
                      </a:pPr>
                      <a:r>
                        <a:rPr lang="en-US" sz="2400"/>
                        <a:t>Truancy/attendance</a:t>
                      </a:r>
                    </a:p>
                    <a:p>
                      <a:pPr marL="285750" lvl="0" indent="-285750" algn="l" rtl="0">
                        <a:spcBef>
                          <a:spcPts val="0"/>
                        </a:spcBef>
                        <a:spcAft>
                          <a:spcPts val="0"/>
                        </a:spcAft>
                        <a:buFont typeface="Arial" panose="020B0604020202020204" pitchFamily="34" charset="0"/>
                        <a:buChar char="•"/>
                      </a:pPr>
                      <a:r>
                        <a:rPr lang="en-US" sz="2400"/>
                        <a:t>Social skills/peer conflict</a:t>
                      </a:r>
                    </a:p>
                    <a:p>
                      <a:pPr marL="285750" lvl="0" indent="-285750" algn="l" rtl="0">
                        <a:spcBef>
                          <a:spcPts val="0"/>
                        </a:spcBef>
                        <a:spcAft>
                          <a:spcPts val="0"/>
                        </a:spcAft>
                        <a:buFont typeface="Arial" panose="020B0604020202020204" pitchFamily="34" charset="0"/>
                        <a:buChar char="•"/>
                      </a:pPr>
                      <a:r>
                        <a:rPr lang="en-US" sz="2400"/>
                        <a:t>School connectedness/ disengagement </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t>Substance use/risk behaviors</a:t>
                      </a:r>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1515967"/>
                  </a:ext>
                </a:extLst>
              </a:tr>
            </a:tbl>
          </a:graphicData>
        </a:graphic>
      </p:graphicFrame>
    </p:spTree>
    <p:extLst>
      <p:ext uri="{BB962C8B-B14F-4D97-AF65-F5344CB8AC3E}">
        <p14:creationId xmlns:p14="http://schemas.microsoft.com/office/powerpoint/2010/main" val="29531218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6DECD-7A93-D5DD-A044-BB2F22D255F1}"/>
              </a:ext>
            </a:extLst>
          </p:cNvPr>
          <p:cNvSpPr>
            <a:spLocks noGrp="1"/>
          </p:cNvSpPr>
          <p:nvPr>
            <p:ph type="title"/>
          </p:nvPr>
        </p:nvSpPr>
        <p:spPr>
          <a:xfrm>
            <a:off x="838200" y="365125"/>
            <a:ext cx="10515600" cy="820418"/>
          </a:xfrm>
        </p:spPr>
        <p:txBody>
          <a:bodyPr>
            <a:normAutofit fontScale="90000"/>
          </a:bodyPr>
          <a:lstStyle/>
          <a:p>
            <a:r>
              <a:rPr lang="en-US">
                <a:solidFill>
                  <a:schemeClr val="accent1"/>
                </a:solidFill>
              </a:rPr>
              <a:t>Behavior</a:t>
            </a:r>
            <a:r>
              <a:rPr lang="en-US"/>
              <a:t> Universal Screening Assessment Tool Examples</a:t>
            </a:r>
          </a:p>
        </p:txBody>
      </p:sp>
      <p:sp>
        <p:nvSpPr>
          <p:cNvPr id="3" name="Text Placeholder 2">
            <a:extLst>
              <a:ext uri="{FF2B5EF4-FFF2-40B4-BE49-F238E27FC236}">
                <a16:creationId xmlns:a16="http://schemas.microsoft.com/office/drawing/2014/main" id="{E321D88C-A383-886B-5C4B-E6A3CDF7F9DD}"/>
              </a:ext>
            </a:extLst>
          </p:cNvPr>
          <p:cNvSpPr>
            <a:spLocks noGrp="1"/>
          </p:cNvSpPr>
          <p:nvPr>
            <p:ph idx="1"/>
          </p:nvPr>
        </p:nvSpPr>
        <p:spPr>
          <a:xfrm>
            <a:off x="838200" y="1328738"/>
            <a:ext cx="10515600" cy="3565380"/>
          </a:xfrm>
        </p:spPr>
        <p:txBody>
          <a:bodyPr/>
          <a:lstStyle/>
          <a:p>
            <a:r>
              <a:rPr lang="en-US"/>
              <a:t>Behavior Assessment System for Children, 3rd Edition: Behavioral and Emotional Screening System (BASC-3: BESS) </a:t>
            </a:r>
          </a:p>
          <a:p>
            <a:r>
              <a:rPr lang="en-US"/>
              <a:t>Emotional and Behavior Screener (EBS) </a:t>
            </a:r>
          </a:p>
          <a:p>
            <a:r>
              <a:rPr lang="en-US"/>
              <a:t>Social, Academic, and Emotional Behavior Risk Screener (SAEBRS) </a:t>
            </a:r>
          </a:p>
          <a:p>
            <a:r>
              <a:rPr lang="en-US"/>
              <a:t>Social Skills Improvement System-Social Emotional Learning (SSiS-SEL)</a:t>
            </a:r>
          </a:p>
          <a:p>
            <a:r>
              <a:rPr lang="en-US"/>
              <a:t>Strengths and Difficulties Questionnaire (SDQ) </a:t>
            </a:r>
          </a:p>
          <a:p>
            <a:r>
              <a:rPr lang="en-US"/>
              <a:t>Student Risk Screening Scale (SRSS)</a:t>
            </a:r>
          </a:p>
        </p:txBody>
      </p:sp>
      <p:sp>
        <p:nvSpPr>
          <p:cNvPr id="7" name="TextBox 6">
            <a:extLst>
              <a:ext uri="{FF2B5EF4-FFF2-40B4-BE49-F238E27FC236}">
                <a16:creationId xmlns:a16="http://schemas.microsoft.com/office/drawing/2014/main" id="{40A74553-5221-F70A-C52E-E28C1F16408C}"/>
              </a:ext>
            </a:extLst>
          </p:cNvPr>
          <p:cNvSpPr txBox="1"/>
          <p:nvPr/>
        </p:nvSpPr>
        <p:spPr>
          <a:xfrm>
            <a:off x="605269" y="5036993"/>
            <a:ext cx="11271539" cy="1347805"/>
          </a:xfrm>
          <a:prstGeom prst="rect">
            <a:avLst/>
          </a:prstGeom>
          <a:noFill/>
        </p:spPr>
        <p:txBody>
          <a:bodyPr wrap="square">
            <a:spAutoFit/>
          </a:bodyPr>
          <a:lstStyle/>
          <a:p>
            <a:pPr>
              <a:lnSpc>
                <a:spcPct val="115000"/>
              </a:lnSpc>
            </a:pPr>
            <a:r>
              <a:rPr lang="en-US" sz="1800">
                <a:solidFill>
                  <a:schemeClr val="dk1"/>
                </a:solidFill>
              </a:rPr>
              <a:t>Commonly used Universal Behavior Screeners </a:t>
            </a:r>
            <a:r>
              <a:rPr lang="en-US">
                <a:solidFill>
                  <a:schemeClr val="dk1"/>
                </a:solidFill>
              </a:rPr>
              <a:t>(contains an overview of various behavioral screeners and appropriate grade levels): </a:t>
            </a:r>
            <a:r>
              <a:rPr lang="en-US" sz="1800" u="sng">
                <a:solidFill>
                  <a:schemeClr val="dk1"/>
                </a:solidFill>
                <a:hlinkClick r:id="rId3">
                  <a:extLst>
                    <a:ext uri="{A12FA001-AC4F-418D-AE19-62706E023703}">
                      <ahyp:hlinkClr xmlns:ahyp="http://schemas.microsoft.com/office/drawing/2018/hyperlinkcolor" val="tx"/>
                    </a:ext>
                  </a:extLst>
                </a:hlinkClick>
              </a:rPr>
              <a:t>https://global-uploads.webflow.com/5d3725188825e071f1670246/5d8393cfa70460bf54f37f21_ Screener%20Tools%20Table.pdf</a:t>
            </a:r>
            <a:endParaRPr lang="en-US" sz="1800" u="sng">
              <a:solidFill>
                <a:schemeClr val="dk1"/>
              </a:solidFill>
            </a:endParaRPr>
          </a:p>
          <a:p>
            <a:pPr marL="0" lvl="0" indent="0" algn="l" rtl="0">
              <a:lnSpc>
                <a:spcPct val="115000"/>
              </a:lnSpc>
              <a:spcBef>
                <a:spcPts val="0"/>
              </a:spcBef>
              <a:spcAft>
                <a:spcPts val="0"/>
              </a:spcAft>
              <a:buNone/>
            </a:pPr>
            <a:endParaRPr lang="en-US" b="0" u="sng">
              <a:solidFill>
                <a:schemeClr val="dk1"/>
              </a:solidFill>
            </a:endParaRPr>
          </a:p>
        </p:txBody>
      </p:sp>
    </p:spTree>
    <p:extLst>
      <p:ext uri="{BB962C8B-B14F-4D97-AF65-F5344CB8AC3E}">
        <p14:creationId xmlns:p14="http://schemas.microsoft.com/office/powerpoint/2010/main" val="16940133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03B65-1FE2-69EF-6E3E-7D680CC1509A}"/>
              </a:ext>
            </a:extLst>
          </p:cNvPr>
          <p:cNvSpPr>
            <a:spLocks noGrp="1"/>
          </p:cNvSpPr>
          <p:nvPr>
            <p:ph type="title"/>
          </p:nvPr>
        </p:nvSpPr>
        <p:spPr>
          <a:xfrm>
            <a:off x="838200" y="365125"/>
            <a:ext cx="10515600" cy="820418"/>
          </a:xfrm>
        </p:spPr>
        <p:txBody>
          <a:bodyPr>
            <a:normAutofit/>
          </a:bodyPr>
          <a:lstStyle/>
          <a:p>
            <a:r>
              <a:rPr lang="en-US"/>
              <a:t>Exploring Universal Screening Tools</a:t>
            </a:r>
          </a:p>
        </p:txBody>
      </p:sp>
      <p:sp>
        <p:nvSpPr>
          <p:cNvPr id="3" name="Text Placeholder 2">
            <a:extLst>
              <a:ext uri="{FF2B5EF4-FFF2-40B4-BE49-F238E27FC236}">
                <a16:creationId xmlns:a16="http://schemas.microsoft.com/office/drawing/2014/main" id="{E796BA28-FD77-D8BB-6B5C-C192688A4C5E}"/>
              </a:ext>
            </a:extLst>
          </p:cNvPr>
          <p:cNvSpPr>
            <a:spLocks noGrp="1"/>
          </p:cNvSpPr>
          <p:nvPr>
            <p:ph idx="1"/>
          </p:nvPr>
        </p:nvSpPr>
        <p:spPr>
          <a:xfrm>
            <a:off x="838200" y="1328738"/>
            <a:ext cx="10515600" cy="4912042"/>
          </a:xfrm>
        </p:spPr>
        <p:txBody>
          <a:bodyPr>
            <a:normAutofit/>
          </a:bodyPr>
          <a:lstStyle/>
          <a:p>
            <a:r>
              <a:rPr lang="en-US"/>
              <a:t>Form small groups</a:t>
            </a:r>
          </a:p>
          <a:p>
            <a:r>
              <a:rPr lang="en-US"/>
              <a:t>Review the tool (or different tools per group)</a:t>
            </a:r>
          </a:p>
          <a:p>
            <a:pPr lvl="1">
              <a:buSzPct val="100000"/>
            </a:pPr>
            <a:r>
              <a:rPr lang="en-US"/>
              <a:t>What does this tool measure?</a:t>
            </a:r>
          </a:p>
          <a:p>
            <a:pPr lvl="1">
              <a:buSzPct val="100000"/>
            </a:pPr>
            <a:r>
              <a:rPr lang="en-US"/>
              <a:t>How is it administered and scored?</a:t>
            </a:r>
          </a:p>
          <a:p>
            <a:pPr lvl="1">
              <a:buSzPct val="100000"/>
            </a:pPr>
            <a:r>
              <a:rPr lang="en-US"/>
              <a:t>What strengths do you see in using this tool?</a:t>
            </a:r>
          </a:p>
          <a:p>
            <a:pPr lvl="1">
              <a:buSzPct val="100000"/>
            </a:pPr>
            <a:r>
              <a:rPr lang="en-US"/>
              <a:t>What questions do you have?</a:t>
            </a:r>
          </a:p>
          <a:p>
            <a:pPr lvl="1">
              <a:buSzPct val="100000"/>
            </a:pPr>
            <a:r>
              <a:rPr lang="en-US"/>
              <a:t>How might this tool inform Tier 1 instruction and supports? </a:t>
            </a:r>
          </a:p>
          <a:p>
            <a:r>
              <a:rPr lang="en-US"/>
              <a:t>Jot down 3 to 5 takeaways, insights, or questions to share with the whole group</a:t>
            </a:r>
          </a:p>
          <a:p>
            <a:r>
              <a:rPr lang="en-US"/>
              <a:t>Report out, share key points</a:t>
            </a:r>
          </a:p>
        </p:txBody>
      </p:sp>
    </p:spTree>
    <p:extLst>
      <p:ext uri="{BB962C8B-B14F-4D97-AF65-F5344CB8AC3E}">
        <p14:creationId xmlns:p14="http://schemas.microsoft.com/office/powerpoint/2010/main" val="19709587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C83790-6080-F37C-ECAA-190627DAA8C9}"/>
              </a:ext>
            </a:extLst>
          </p:cNvPr>
          <p:cNvSpPr txBox="1">
            <a:spLocks noGrp="1"/>
          </p:cNvSpPr>
          <p:nvPr>
            <p:ph type="title" idx="4294967295"/>
          </p:nvPr>
        </p:nvSpPr>
        <p:spPr>
          <a:xfrm>
            <a:off x="854393" y="785545"/>
            <a:ext cx="3328987" cy="28623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tx1"/>
                </a:solidFill>
                <a:effectLst/>
                <a:uLnTx/>
                <a:uFillTx/>
                <a:latin typeface="+mn-lt"/>
                <a:ea typeface="+mn-ea"/>
                <a:cs typeface="+mn-cs"/>
              </a:rPr>
              <a:t>Considerations for </a:t>
            </a:r>
            <a:r>
              <a:rPr kumimoji="0" lang="en-US" sz="3600" b="1" i="0" u="none" strike="noStrike" kern="1200" cap="none" spc="0" normalizeH="0" baseline="0" noProof="0">
                <a:ln>
                  <a:noFill/>
                </a:ln>
                <a:solidFill>
                  <a:schemeClr val="bg1"/>
                </a:solidFill>
                <a:effectLst/>
                <a:uLnTx/>
                <a:uFillTx/>
                <a:latin typeface="+mn-lt"/>
                <a:ea typeface="+mn-ea"/>
                <a:cs typeface="+mn-cs"/>
              </a:rPr>
              <a:t>Accurate Data Collection </a:t>
            </a:r>
            <a:r>
              <a:rPr kumimoji="0" lang="en-US" sz="3600" b="1" i="0" u="none" strike="noStrike" kern="1200" cap="none" spc="0" normalizeH="0" baseline="0" noProof="0">
                <a:ln>
                  <a:noFill/>
                </a:ln>
                <a:solidFill>
                  <a:schemeClr val="tx1"/>
                </a:solidFill>
                <a:effectLst/>
                <a:uLnTx/>
                <a:uFillTx/>
                <a:latin typeface="+mn-lt"/>
                <a:ea typeface="+mn-ea"/>
                <a:cs typeface="+mn-cs"/>
              </a:rPr>
              <a:t>with a Universal Screening Tool</a:t>
            </a:r>
            <a:endParaRPr kumimoji="0" lang="en-US" sz="3600" b="0" i="0" u="none" strike="noStrike" kern="1200" cap="none" spc="0" normalizeH="0" baseline="0" noProof="0">
              <a:ln>
                <a:noFill/>
              </a:ln>
              <a:solidFill>
                <a:schemeClr val="tx1"/>
              </a:solidFill>
              <a:effectLst/>
              <a:uLnTx/>
              <a:uFillTx/>
              <a:latin typeface="+mn-lt"/>
              <a:ea typeface="+mn-ea"/>
              <a:cs typeface="+mn-cs"/>
            </a:endParaRPr>
          </a:p>
        </p:txBody>
      </p:sp>
      <p:sp>
        <p:nvSpPr>
          <p:cNvPr id="15" name="Text Placeholder 2">
            <a:extLst>
              <a:ext uri="{FF2B5EF4-FFF2-40B4-BE49-F238E27FC236}">
                <a16:creationId xmlns:a16="http://schemas.microsoft.com/office/drawing/2014/main" id="{3956A0C5-707D-5277-9967-076D76CAAEA4}"/>
              </a:ext>
            </a:extLst>
          </p:cNvPr>
          <p:cNvSpPr>
            <a:spLocks noGrp="1"/>
          </p:cNvSpPr>
          <p:nvPr>
            <p:ph idx="1"/>
          </p:nvPr>
        </p:nvSpPr>
        <p:spPr>
          <a:xfrm>
            <a:off x="4892040" y="785545"/>
            <a:ext cx="6461760" cy="4108573"/>
          </a:xfrm>
        </p:spPr>
        <p:txBody>
          <a:bodyPr/>
          <a:lstStyle/>
          <a:p>
            <a:pPr>
              <a:spcAft>
                <a:spcPts val="1200"/>
              </a:spcAft>
            </a:pPr>
            <a:r>
              <a:rPr lang="en-US" sz="3600"/>
              <a:t>Training and preparation</a:t>
            </a:r>
          </a:p>
          <a:p>
            <a:pPr>
              <a:spcAft>
                <a:spcPts val="1200"/>
              </a:spcAft>
            </a:pPr>
            <a:r>
              <a:rPr lang="en-US" sz="3600"/>
              <a:t>Consistency in administration</a:t>
            </a:r>
          </a:p>
          <a:p>
            <a:pPr>
              <a:spcAft>
                <a:spcPts val="1200"/>
              </a:spcAft>
            </a:pPr>
            <a:r>
              <a:rPr lang="en-US" sz="3600"/>
              <a:t>Accurate scoring and data entry</a:t>
            </a:r>
          </a:p>
          <a:p>
            <a:pPr>
              <a:spcAft>
                <a:spcPts val="1200"/>
              </a:spcAft>
            </a:pPr>
            <a:r>
              <a:rPr lang="en-US" sz="3600"/>
              <a:t>Cultural and linguistical appropriateness</a:t>
            </a:r>
          </a:p>
          <a:p>
            <a:pPr>
              <a:spcAft>
                <a:spcPts val="1200"/>
              </a:spcAft>
            </a:pPr>
            <a:r>
              <a:rPr lang="en-US" sz="3600"/>
              <a:t>Data use and interpretation</a:t>
            </a:r>
          </a:p>
          <a:p>
            <a:pPr>
              <a:spcAft>
                <a:spcPts val="1200"/>
              </a:spcAft>
            </a:pPr>
            <a:r>
              <a:rPr lang="en-US" sz="3600"/>
              <a:t>Continuous improvement</a:t>
            </a:r>
          </a:p>
        </p:txBody>
      </p:sp>
      <p:pic>
        <p:nvPicPr>
          <p:cNvPr id="16" name="Picture 15">
            <a:extLst>
              <a:ext uri="{FF2B5EF4-FFF2-40B4-BE49-F238E27FC236}">
                <a16:creationId xmlns:a16="http://schemas.microsoft.com/office/drawing/2014/main" id="{D00388CA-DCBB-6BC7-8A6E-00805461BCC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1657" y="4305041"/>
            <a:ext cx="3531723" cy="1598042"/>
          </a:xfrm>
          <a:prstGeom prst="rect">
            <a:avLst/>
          </a:prstGeom>
        </p:spPr>
      </p:pic>
    </p:spTree>
    <p:extLst>
      <p:ext uri="{BB962C8B-B14F-4D97-AF65-F5344CB8AC3E}">
        <p14:creationId xmlns:p14="http://schemas.microsoft.com/office/powerpoint/2010/main" val="31692921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73BD6-4B5F-B3E7-1351-E5285AEEDF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B50AEE-8CF4-E32E-0338-017BE0E1E303}"/>
              </a:ext>
            </a:extLst>
          </p:cNvPr>
          <p:cNvSpPr>
            <a:spLocks noGrp="1"/>
          </p:cNvSpPr>
          <p:nvPr>
            <p:ph type="title"/>
          </p:nvPr>
        </p:nvSpPr>
        <p:spPr>
          <a:xfrm>
            <a:off x="838200" y="365127"/>
            <a:ext cx="10515600" cy="721801"/>
          </a:xfrm>
        </p:spPr>
        <p:txBody>
          <a:bodyPr>
            <a:normAutofit/>
          </a:bodyPr>
          <a:lstStyle/>
          <a:p>
            <a:r>
              <a:rPr lang="en-US" b="1"/>
              <a:t>Activities for Planning for Universal Screening</a:t>
            </a:r>
            <a:r>
              <a:rPr lang="en-US"/>
              <a:t> </a:t>
            </a:r>
            <a:endParaRPr lang="en-US" b="1"/>
          </a:p>
        </p:txBody>
      </p:sp>
      <p:pic>
        <p:nvPicPr>
          <p:cNvPr id="3" name="Picture 2">
            <a:extLst>
              <a:ext uri="{FF2B5EF4-FFF2-40B4-BE49-F238E27FC236}">
                <a16:creationId xmlns:a16="http://schemas.microsoft.com/office/drawing/2014/main" id="{F84F36C5-3D9E-FC00-7919-C05B73187EF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40486" y="2231585"/>
            <a:ext cx="6511028" cy="2946125"/>
          </a:xfrm>
          <a:prstGeom prst="rect">
            <a:avLst/>
          </a:prstGeom>
        </p:spPr>
      </p:pic>
    </p:spTree>
    <p:extLst>
      <p:ext uri="{BB962C8B-B14F-4D97-AF65-F5344CB8AC3E}">
        <p14:creationId xmlns:p14="http://schemas.microsoft.com/office/powerpoint/2010/main" val="20055118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16">
          <a:extLst>
            <a:ext uri="{FF2B5EF4-FFF2-40B4-BE49-F238E27FC236}">
              <a16:creationId xmlns:a16="http://schemas.microsoft.com/office/drawing/2014/main" id="{4C21136C-8352-339D-D758-AE6C404388B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21FBCB4-729A-C619-EB09-A2453CAB5E64}"/>
              </a:ext>
            </a:extLst>
          </p:cNvPr>
          <p:cNvSpPr>
            <a:spLocks noGrp="1"/>
          </p:cNvSpPr>
          <p:nvPr>
            <p:ph type="title"/>
          </p:nvPr>
        </p:nvSpPr>
        <p:spPr>
          <a:xfrm>
            <a:off x="550718" y="365127"/>
            <a:ext cx="7248576" cy="677020"/>
          </a:xfrm>
        </p:spPr>
        <p:txBody>
          <a:bodyPr/>
          <a:lstStyle/>
          <a:p>
            <a:r>
              <a:rPr lang="en" sz="3200"/>
              <a:t>Current Universal Screening Practices</a:t>
            </a:r>
            <a:endParaRPr lang="en-US" sz="3200">
              <a:solidFill>
                <a:schemeClr val="accent1"/>
              </a:solidFill>
            </a:endParaRPr>
          </a:p>
        </p:txBody>
      </p:sp>
      <p:sp>
        <p:nvSpPr>
          <p:cNvPr id="5" name="Content Placeholder 4">
            <a:extLst>
              <a:ext uri="{FF2B5EF4-FFF2-40B4-BE49-F238E27FC236}">
                <a16:creationId xmlns:a16="http://schemas.microsoft.com/office/drawing/2014/main" id="{0162F5B0-CF6D-396A-5654-7AA9F285E383}"/>
              </a:ext>
            </a:extLst>
          </p:cNvPr>
          <p:cNvSpPr>
            <a:spLocks noGrp="1"/>
          </p:cNvSpPr>
          <p:nvPr>
            <p:ph idx="1"/>
          </p:nvPr>
        </p:nvSpPr>
        <p:spPr>
          <a:xfrm>
            <a:off x="550717" y="954741"/>
            <a:ext cx="7012133" cy="5653877"/>
          </a:xfrm>
        </p:spPr>
        <p:txBody>
          <a:bodyPr/>
          <a:lstStyle/>
          <a:p>
            <a:pPr marL="9144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1" u="none" strike="noStrike" kern="1200" cap="none" spc="0" normalizeH="0" baseline="0" noProof="0">
                <a:ln>
                  <a:noFill/>
                </a:ln>
                <a:solidFill>
                  <a:srgbClr val="F26D65"/>
                </a:solidFill>
                <a:effectLst/>
                <a:uLnTx/>
                <a:uFillTx/>
                <a:latin typeface="Calibri"/>
                <a:ea typeface="+mn-ea"/>
                <a:cs typeface="+mn-cs"/>
              </a:rPr>
              <a:t>Where Are We Now?</a:t>
            </a:r>
            <a:endParaRPr lang="en-US" sz="1800" i="1">
              <a:solidFill>
                <a:srgbClr val="F26D65"/>
              </a:solidFill>
              <a:latin typeface="Calibri"/>
            </a:endParaRPr>
          </a:p>
          <a:p>
            <a:pPr marL="9144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Discuss your current practices</a:t>
            </a:r>
          </a:p>
          <a:p>
            <a:pPr marL="647670" indent="-342900">
              <a:spcAft>
                <a:spcPts val="0"/>
              </a:spcAft>
              <a:defRPr/>
            </a:pPr>
            <a:r>
              <a:rPr kumimoji="0" lang="en-US" sz="1800" b="0" i="0" u="none" strike="noStrike" kern="1200" cap="none" spc="0" normalizeH="0" baseline="0" noProof="0">
                <a:ln>
                  <a:noFill/>
                </a:ln>
                <a:solidFill>
                  <a:prstClr val="black"/>
                </a:solidFill>
                <a:effectLst/>
                <a:uLnTx/>
                <a:uFillTx/>
                <a:latin typeface="Calibri"/>
                <a:ea typeface="+mn-ea"/>
                <a:cs typeface="+mn-cs"/>
              </a:rPr>
              <a:t>Are universal screening tools being administered consistently across staff and settings?</a:t>
            </a:r>
          </a:p>
          <a:p>
            <a:pPr marL="647670" indent="-342900">
              <a:spcAft>
                <a:spcPts val="0"/>
              </a:spcAft>
              <a:defRPr/>
            </a:pPr>
            <a:r>
              <a:rPr kumimoji="0" lang="en-US" sz="1800" b="0" i="0" u="none" strike="noStrike" kern="1200" cap="none" spc="0" normalizeH="0" baseline="0" noProof="0">
                <a:ln>
                  <a:noFill/>
                </a:ln>
                <a:solidFill>
                  <a:prstClr val="black"/>
                </a:solidFill>
                <a:effectLst/>
                <a:uLnTx/>
                <a:uFillTx/>
                <a:latin typeface="Calibri"/>
                <a:ea typeface="+mn-ea"/>
                <a:cs typeface="+mn-cs"/>
              </a:rPr>
              <a:t>Are there challenges with training, timing, or processes?</a:t>
            </a:r>
          </a:p>
          <a:p>
            <a:pPr marL="647670" indent="-342900">
              <a:spcAft>
                <a:spcPts val="0"/>
              </a:spcAft>
              <a:defRPr/>
            </a:pPr>
            <a:r>
              <a:rPr kumimoji="0" lang="en-US" sz="1800" b="0" i="0" u="none" strike="noStrike" kern="1200" cap="none" spc="0" normalizeH="0" baseline="0" noProof="0">
                <a:ln>
                  <a:noFill/>
                </a:ln>
                <a:solidFill>
                  <a:prstClr val="black"/>
                </a:solidFill>
                <a:effectLst/>
                <a:uLnTx/>
                <a:uFillTx/>
                <a:latin typeface="Calibri"/>
                <a:ea typeface="+mn-ea"/>
                <a:cs typeface="+mn-cs"/>
              </a:rPr>
              <a:t>What data do you have about your current fidelity?</a:t>
            </a:r>
          </a:p>
          <a:p>
            <a:pPr marL="9144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1" i="1" u="none" strike="noStrike" kern="1200" cap="none" spc="0" normalizeH="0" baseline="0" noProof="0">
              <a:ln>
                <a:noFill/>
              </a:ln>
              <a:solidFill>
                <a:srgbClr val="F26D65"/>
              </a:solidFill>
              <a:effectLst/>
              <a:uLnTx/>
              <a:uFillTx/>
              <a:latin typeface="Calibri"/>
              <a:ea typeface="+mn-ea"/>
              <a:cs typeface="+mn-cs"/>
            </a:endParaRPr>
          </a:p>
          <a:p>
            <a:pPr marL="9144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1" u="none" strike="noStrike" kern="1200" cap="none" spc="0" normalizeH="0" baseline="0" noProof="0">
                <a:ln>
                  <a:noFill/>
                </a:ln>
                <a:solidFill>
                  <a:srgbClr val="F26D65"/>
                </a:solidFill>
                <a:effectLst/>
                <a:uLnTx/>
                <a:uFillTx/>
                <a:latin typeface="Calibri"/>
                <a:ea typeface="+mn-ea"/>
                <a:cs typeface="+mn-cs"/>
              </a:rPr>
              <a:t>Where Are We Going?</a:t>
            </a:r>
            <a:endParaRPr lang="en-US" sz="1800" i="1">
              <a:solidFill>
                <a:srgbClr val="F26D65"/>
              </a:solidFill>
              <a:latin typeface="Calibri"/>
            </a:endParaRPr>
          </a:p>
          <a:p>
            <a:pPr marL="9144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Define your goals for fidelity</a:t>
            </a:r>
          </a:p>
          <a:p>
            <a:pPr marL="647670" indent="-342900">
              <a:spcAft>
                <a:spcPts val="0"/>
              </a:spcAft>
              <a:defRPr/>
            </a:pPr>
            <a:r>
              <a:rPr kumimoji="0" lang="en-US" sz="1800" b="0" i="0" u="none" strike="noStrike" kern="1200" cap="none" spc="0" normalizeH="0" baseline="0" noProof="0">
                <a:ln>
                  <a:noFill/>
                </a:ln>
                <a:solidFill>
                  <a:prstClr val="black"/>
                </a:solidFill>
                <a:effectLst/>
                <a:uLnTx/>
                <a:uFillTx/>
                <a:latin typeface="Calibri"/>
                <a:ea typeface="+mn-ea"/>
                <a:cs typeface="+mn-cs"/>
              </a:rPr>
              <a:t>What does "consistent and accurate administration" look like for your team?</a:t>
            </a:r>
          </a:p>
          <a:p>
            <a:pPr marL="647670" indent="-342900">
              <a:spcAft>
                <a:spcPts val="0"/>
              </a:spcAft>
              <a:defRPr/>
            </a:pPr>
            <a:r>
              <a:rPr kumimoji="0" lang="en-US" sz="1800" b="0" i="0" u="none" strike="noStrike" kern="1200" cap="none" spc="0" normalizeH="0" baseline="0" noProof="0">
                <a:ln>
                  <a:noFill/>
                </a:ln>
                <a:solidFill>
                  <a:prstClr val="black"/>
                </a:solidFill>
                <a:effectLst/>
                <a:uLnTx/>
                <a:uFillTx/>
                <a:latin typeface="Calibri"/>
                <a:ea typeface="+mn-ea"/>
                <a:cs typeface="+mn-cs"/>
              </a:rPr>
              <a:t>How will achieving fidelity improve the accuracy of your data and interventions?</a:t>
            </a:r>
          </a:p>
          <a:p>
            <a:pPr marL="9144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1" i="1" u="none" strike="noStrike" kern="1200" cap="none" spc="0" normalizeH="0" baseline="0" noProof="0">
              <a:ln>
                <a:noFill/>
              </a:ln>
              <a:solidFill>
                <a:srgbClr val="F26D65"/>
              </a:solidFill>
              <a:effectLst/>
              <a:uLnTx/>
              <a:uFillTx/>
              <a:latin typeface="Calibri"/>
              <a:ea typeface="+mn-ea"/>
              <a:cs typeface="+mn-cs"/>
            </a:endParaRPr>
          </a:p>
          <a:p>
            <a:pPr marL="9144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1" u="none" strike="noStrike" kern="1200" cap="none" spc="0" normalizeH="0" baseline="0" noProof="0">
                <a:ln>
                  <a:noFill/>
                </a:ln>
                <a:solidFill>
                  <a:srgbClr val="F26D65"/>
                </a:solidFill>
                <a:effectLst/>
                <a:uLnTx/>
                <a:uFillTx/>
                <a:latin typeface="Calibri"/>
                <a:ea typeface="+mn-ea"/>
                <a:cs typeface="+mn-cs"/>
              </a:rPr>
              <a:t>How Will We Get There?</a:t>
            </a:r>
            <a:endParaRPr lang="en-US" sz="1800" i="1">
              <a:solidFill>
                <a:srgbClr val="F26D65"/>
              </a:solidFill>
              <a:latin typeface="Calibri"/>
            </a:endParaRPr>
          </a:p>
          <a:p>
            <a:pPr marL="9144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Create an action plan</a:t>
            </a:r>
          </a:p>
          <a:p>
            <a:pPr marL="647670" indent="-342900">
              <a:spcAft>
                <a:spcPts val="0"/>
              </a:spcAft>
              <a:defRPr/>
            </a:pPr>
            <a:r>
              <a:rPr kumimoji="0" lang="en-US" sz="1800" b="0" i="0" u="none" strike="noStrike" kern="1200" cap="none" spc="0" normalizeH="0" baseline="0" noProof="0">
                <a:ln>
                  <a:noFill/>
                </a:ln>
                <a:solidFill>
                  <a:prstClr val="black"/>
                </a:solidFill>
                <a:effectLst/>
                <a:uLnTx/>
                <a:uFillTx/>
                <a:latin typeface="Calibri"/>
                <a:ea typeface="+mn-ea"/>
                <a:cs typeface="+mn-cs"/>
              </a:rPr>
              <a:t>What steps are needed to improve fidelity (e.g., training, resources, clearer protocols)?</a:t>
            </a:r>
          </a:p>
          <a:p>
            <a:pPr marL="647670" indent="-342900">
              <a:spcAft>
                <a:spcPts val="0"/>
              </a:spcAft>
              <a:defRPr/>
            </a:pPr>
            <a:r>
              <a:rPr kumimoji="0" lang="en-US" sz="1800" b="0" i="0" u="none" strike="noStrike" kern="1200" cap="none" spc="0" normalizeH="0" baseline="0" noProof="0">
                <a:ln>
                  <a:noFill/>
                </a:ln>
                <a:solidFill>
                  <a:prstClr val="black"/>
                </a:solidFill>
                <a:effectLst/>
                <a:uLnTx/>
                <a:uFillTx/>
                <a:latin typeface="Calibri"/>
                <a:ea typeface="+mn-ea"/>
                <a:cs typeface="+mn-cs"/>
              </a:rPr>
              <a:t>How will you monitor progress toward consistent implementation?</a:t>
            </a:r>
          </a:p>
          <a:p>
            <a:pPr marL="647670" indent="-342900">
              <a:spcAft>
                <a:spcPts val="0"/>
              </a:spcAft>
              <a:defRPr/>
            </a:pPr>
            <a:r>
              <a:rPr kumimoji="0" lang="en-US" sz="1800" b="0" i="0" u="none" strike="noStrike" kern="1200" cap="none" spc="0" normalizeH="0" baseline="0" noProof="0">
                <a:ln>
                  <a:noFill/>
                </a:ln>
                <a:solidFill>
                  <a:prstClr val="black"/>
                </a:solidFill>
                <a:effectLst/>
                <a:uLnTx/>
                <a:uFillTx/>
                <a:latin typeface="Calibri"/>
                <a:ea typeface="+mn-ea"/>
                <a:cs typeface="+mn-cs"/>
              </a:rPr>
              <a:t>What support or collaboration is needed to meet your goals?</a:t>
            </a:r>
          </a:p>
        </p:txBody>
      </p:sp>
    </p:spTree>
    <p:extLst>
      <p:ext uri="{BB962C8B-B14F-4D97-AF65-F5344CB8AC3E}">
        <p14:creationId xmlns:p14="http://schemas.microsoft.com/office/powerpoint/2010/main" val="3148368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6">
          <a:extLst>
            <a:ext uri="{FF2B5EF4-FFF2-40B4-BE49-F238E27FC236}">
              <a16:creationId xmlns:a16="http://schemas.microsoft.com/office/drawing/2014/main" id="{784669AE-468A-835D-61AB-DFDE5D060538}"/>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6DED1740-374E-3D92-46E5-EA296CFE35E6}"/>
              </a:ext>
            </a:extLst>
          </p:cNvPr>
          <p:cNvSpPr>
            <a:spLocks noGrp="1"/>
          </p:cNvSpPr>
          <p:nvPr>
            <p:ph type="title"/>
          </p:nvPr>
        </p:nvSpPr>
        <p:spPr>
          <a:xfrm>
            <a:off x="381000" y="251679"/>
            <a:ext cx="11182352" cy="378050"/>
          </a:xfrm>
        </p:spPr>
        <p:txBody>
          <a:bodyPr/>
          <a:lstStyle/>
          <a:p>
            <a:r>
              <a:rPr lang="en-US"/>
              <a:t>Hidden Slide #4</a:t>
            </a:r>
          </a:p>
        </p:txBody>
      </p:sp>
      <p:sp>
        <p:nvSpPr>
          <p:cNvPr id="4" name="Text Placeholder 3">
            <a:extLst>
              <a:ext uri="{FF2B5EF4-FFF2-40B4-BE49-F238E27FC236}">
                <a16:creationId xmlns:a16="http://schemas.microsoft.com/office/drawing/2014/main" id="{91D41DF8-0DEA-4C88-4270-46D3549D97E8}"/>
              </a:ext>
            </a:extLst>
          </p:cNvPr>
          <p:cNvSpPr>
            <a:spLocks noGrp="1"/>
          </p:cNvSpPr>
          <p:nvPr>
            <p:ph type="body" idx="10"/>
          </p:nvPr>
        </p:nvSpPr>
        <p:spPr>
          <a:xfrm>
            <a:off x="838200" y="870312"/>
            <a:ext cx="10725150" cy="373543"/>
          </a:xfrm>
        </p:spPr>
        <p:txBody>
          <a:bodyPr/>
          <a:lstStyle/>
          <a:p>
            <a:r>
              <a:rPr lang="en-US"/>
              <a:t>Supplies Needed</a:t>
            </a:r>
          </a:p>
        </p:txBody>
      </p:sp>
      <p:sp>
        <p:nvSpPr>
          <p:cNvPr id="5" name="Text Placeholder 4">
            <a:extLst>
              <a:ext uri="{FF2B5EF4-FFF2-40B4-BE49-F238E27FC236}">
                <a16:creationId xmlns:a16="http://schemas.microsoft.com/office/drawing/2014/main" id="{6E913D79-1EC2-3514-E2D4-096D1DC9BDD2}"/>
              </a:ext>
            </a:extLst>
          </p:cNvPr>
          <p:cNvSpPr>
            <a:spLocks noGrp="1"/>
          </p:cNvSpPr>
          <p:nvPr>
            <p:ph type="body" sz="quarter" idx="11"/>
          </p:nvPr>
        </p:nvSpPr>
        <p:spPr>
          <a:xfrm>
            <a:off x="838200" y="1443780"/>
            <a:ext cx="10725150" cy="4244975"/>
          </a:xfrm>
        </p:spPr>
        <p:txBody>
          <a:bodyPr/>
          <a:lstStyle/>
          <a:p>
            <a:r>
              <a:rPr lang="en-US"/>
              <a:t>WiFi access for presenter and participants</a:t>
            </a:r>
          </a:p>
          <a:p>
            <a:r>
              <a:rPr lang="en-US"/>
              <a:t>Graph paper</a:t>
            </a:r>
          </a:p>
          <a:p>
            <a:r>
              <a:rPr lang="en-US"/>
              <a:t>Chart paper</a:t>
            </a:r>
          </a:p>
          <a:p>
            <a:r>
              <a:rPr lang="en-US"/>
              <a:t>Plain paper</a:t>
            </a:r>
          </a:p>
          <a:p>
            <a:r>
              <a:rPr lang="en-US"/>
              <a:t>Markers and highlighters</a:t>
            </a:r>
          </a:p>
          <a:p>
            <a:r>
              <a:rPr lang="en-US"/>
              <a:t>Post-it-Notes</a:t>
            </a:r>
          </a:p>
          <a:p>
            <a:endParaRPr lang="en-US"/>
          </a:p>
        </p:txBody>
      </p:sp>
    </p:spTree>
    <p:extLst>
      <p:ext uri="{BB962C8B-B14F-4D97-AF65-F5344CB8AC3E}">
        <p14:creationId xmlns:p14="http://schemas.microsoft.com/office/powerpoint/2010/main" val="30864519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55">
          <a:extLst>
            <a:ext uri="{FF2B5EF4-FFF2-40B4-BE49-F238E27FC236}">
              <a16:creationId xmlns:a16="http://schemas.microsoft.com/office/drawing/2014/main" id="{91765AAA-94C0-B835-BD9D-559F7A55EE1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75A9260-39EC-80DF-261D-0BA0E0E1F2F0}"/>
              </a:ext>
            </a:extLst>
          </p:cNvPr>
          <p:cNvSpPr>
            <a:spLocks noGrp="1"/>
          </p:cNvSpPr>
          <p:nvPr>
            <p:ph type="title"/>
          </p:nvPr>
        </p:nvSpPr>
        <p:spPr/>
        <p:txBody>
          <a:bodyPr/>
          <a:lstStyle/>
          <a:p>
            <a:r>
              <a:rPr lang="en-US" sz="4400"/>
              <a:t>Section C</a:t>
            </a:r>
          </a:p>
        </p:txBody>
      </p:sp>
      <p:sp>
        <p:nvSpPr>
          <p:cNvPr id="3" name="Text Placeholder 2">
            <a:extLst>
              <a:ext uri="{FF2B5EF4-FFF2-40B4-BE49-F238E27FC236}">
                <a16:creationId xmlns:a16="http://schemas.microsoft.com/office/drawing/2014/main" id="{7C2172AF-37C1-470C-7B79-F4777B0CA1A2}"/>
              </a:ext>
            </a:extLst>
          </p:cNvPr>
          <p:cNvSpPr>
            <a:spLocks noGrp="1"/>
          </p:cNvSpPr>
          <p:nvPr>
            <p:ph type="body" idx="1"/>
          </p:nvPr>
        </p:nvSpPr>
        <p:spPr/>
        <p:txBody>
          <a:bodyPr/>
          <a:lstStyle/>
          <a:p>
            <a:r>
              <a:rPr lang="en-US"/>
              <a:t>Using Universal Screening Data to Support Instruction and Tiered Interventions</a:t>
            </a:r>
          </a:p>
        </p:txBody>
      </p:sp>
    </p:spTree>
    <p:extLst>
      <p:ext uri="{BB962C8B-B14F-4D97-AF65-F5344CB8AC3E}">
        <p14:creationId xmlns:p14="http://schemas.microsoft.com/office/powerpoint/2010/main" val="6047178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BC2D8-527C-CCDE-6327-714AB32DC6BD}"/>
              </a:ext>
            </a:extLst>
          </p:cNvPr>
          <p:cNvSpPr>
            <a:spLocks noGrp="1"/>
          </p:cNvSpPr>
          <p:nvPr>
            <p:ph type="title"/>
          </p:nvPr>
        </p:nvSpPr>
        <p:spPr>
          <a:xfrm>
            <a:off x="838200" y="365127"/>
            <a:ext cx="10515600" cy="721801"/>
          </a:xfrm>
        </p:spPr>
        <p:txBody>
          <a:bodyPr>
            <a:noAutofit/>
          </a:bodyPr>
          <a:lstStyle/>
          <a:p>
            <a:r>
              <a:rPr lang="en-US" b="1"/>
              <a:t>Using Universal Screening Data</a:t>
            </a:r>
          </a:p>
        </p:txBody>
      </p:sp>
      <p:sp>
        <p:nvSpPr>
          <p:cNvPr id="3" name="Text Placeholder 2">
            <a:extLst>
              <a:ext uri="{FF2B5EF4-FFF2-40B4-BE49-F238E27FC236}">
                <a16:creationId xmlns:a16="http://schemas.microsoft.com/office/drawing/2014/main" id="{A6560D75-B6C6-9ACE-022A-A67B18AB6392}"/>
              </a:ext>
            </a:extLst>
          </p:cNvPr>
          <p:cNvSpPr>
            <a:spLocks noGrp="1"/>
          </p:cNvSpPr>
          <p:nvPr>
            <p:ph idx="4294967295"/>
          </p:nvPr>
        </p:nvSpPr>
        <p:spPr>
          <a:xfrm>
            <a:off x="838200" y="2257425"/>
            <a:ext cx="10515600" cy="2157732"/>
          </a:xfrm>
        </p:spPr>
        <p:txBody>
          <a:bodyPr>
            <a:noAutofit/>
          </a:bodyPr>
          <a:lstStyle/>
          <a:p>
            <a:pPr marL="838179" indent="-685783">
              <a:buFont typeface="+mj-lt"/>
              <a:buAutoNum type="arabicPeriod"/>
            </a:pPr>
            <a:r>
              <a:rPr lang="en-US" sz="3600"/>
              <a:t>Collect universal screening data</a:t>
            </a:r>
          </a:p>
          <a:p>
            <a:pPr marL="838179" indent="-685783">
              <a:buFont typeface="+mj-lt"/>
              <a:buAutoNum type="arabicPeriod"/>
            </a:pPr>
            <a:r>
              <a:rPr lang="en-US" sz="3600"/>
              <a:t>Determine preliminary tier placement</a:t>
            </a:r>
          </a:p>
          <a:p>
            <a:pPr marL="838179" indent="-685783">
              <a:buFont typeface="+mj-lt"/>
              <a:buAutoNum type="arabicPeriod"/>
            </a:pPr>
            <a:r>
              <a:rPr lang="en-US" sz="3600"/>
              <a:t>Consider resource capacity (serviceable base rates)</a:t>
            </a:r>
          </a:p>
          <a:p>
            <a:pPr marL="838179" indent="-685783">
              <a:buFont typeface="+mj-lt"/>
              <a:buAutoNum type="arabicPeriod"/>
            </a:pPr>
            <a:r>
              <a:rPr lang="en-US" sz="3600"/>
              <a:t>Establish decision rules for tier placement</a:t>
            </a:r>
          </a:p>
          <a:p>
            <a:pPr marL="838179" indent="-685783">
              <a:buFont typeface="+mj-lt"/>
              <a:buAutoNum type="arabicPeriod"/>
            </a:pPr>
            <a:r>
              <a:rPr lang="en-US" sz="3600"/>
              <a:t>Monitor and evaluate effectiveness</a:t>
            </a:r>
          </a:p>
        </p:txBody>
      </p:sp>
      <p:sp>
        <p:nvSpPr>
          <p:cNvPr id="4" name="Title 1">
            <a:extLst>
              <a:ext uri="{FF2B5EF4-FFF2-40B4-BE49-F238E27FC236}">
                <a16:creationId xmlns:a16="http://schemas.microsoft.com/office/drawing/2014/main" id="{B6788076-B111-BC83-CC59-8B708B4C18C8}"/>
              </a:ext>
            </a:extLst>
          </p:cNvPr>
          <p:cNvSpPr txBox="1">
            <a:spLocks/>
          </p:cNvSpPr>
          <p:nvPr/>
        </p:nvSpPr>
        <p:spPr>
          <a:xfrm>
            <a:off x="838200" y="1046283"/>
            <a:ext cx="10515600" cy="1049217"/>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3600" b="1" kern="1200">
                <a:solidFill>
                  <a:schemeClr val="tx1"/>
                </a:solidFill>
                <a:latin typeface="Aptos" panose="020B0004020202020204" pitchFamily="34" charset="0"/>
                <a:ea typeface="+mj-ea"/>
                <a:cs typeface="+mj-cs"/>
              </a:defRPr>
            </a:lvl1pPr>
          </a:lstStyle>
          <a:p>
            <a:r>
              <a:rPr lang="en-US" sz="3200">
                <a:solidFill>
                  <a:srgbClr val="F26D65"/>
                </a:solidFill>
              </a:rPr>
              <a:t>Steps to determining student placement in tiered interventions</a:t>
            </a:r>
          </a:p>
        </p:txBody>
      </p:sp>
    </p:spTree>
    <p:extLst>
      <p:ext uri="{BB962C8B-B14F-4D97-AF65-F5344CB8AC3E}">
        <p14:creationId xmlns:p14="http://schemas.microsoft.com/office/powerpoint/2010/main" val="35468962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AF205-57FE-E6A2-40C0-5EF9B9C92E3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10DF51B-6C5E-55E9-1B11-676D51A8BCFE}"/>
              </a:ext>
            </a:extLst>
          </p:cNvPr>
          <p:cNvSpPr>
            <a:spLocks noGrp="1"/>
          </p:cNvSpPr>
          <p:nvPr>
            <p:ph type="title"/>
          </p:nvPr>
        </p:nvSpPr>
        <p:spPr>
          <a:xfrm>
            <a:off x="831851" y="1709740"/>
            <a:ext cx="8902700" cy="4026042"/>
          </a:xfrm>
        </p:spPr>
        <p:txBody>
          <a:bodyPr/>
          <a:lstStyle/>
          <a:p>
            <a:pPr marL="152396"/>
            <a:r>
              <a:rPr lang="en-US"/>
              <a:t>Collect Universal Screening Data</a:t>
            </a:r>
          </a:p>
        </p:txBody>
      </p:sp>
      <p:sp>
        <p:nvSpPr>
          <p:cNvPr id="5" name="Text Placeholder 4">
            <a:extLst>
              <a:ext uri="{FF2B5EF4-FFF2-40B4-BE49-F238E27FC236}">
                <a16:creationId xmlns:a16="http://schemas.microsoft.com/office/drawing/2014/main" id="{281D03F3-E74A-AF34-E9CD-9693F80676BB}"/>
              </a:ext>
              <a:ext uri="{C183D7F6-B498-43B3-948B-1728B52AA6E4}">
                <adec:decorative xmlns:adec="http://schemas.microsoft.com/office/drawing/2017/decorative" val="1"/>
              </a:ext>
            </a:extLst>
          </p:cNvPr>
          <p:cNvSpPr>
            <a:spLocks noGrp="1"/>
          </p:cNvSpPr>
          <p:nvPr>
            <p:ph type="body" sz="quarter" idx="10"/>
          </p:nvPr>
        </p:nvSpPr>
        <p:spPr>
          <a:xfrm>
            <a:off x="939426" y="3279474"/>
            <a:ext cx="8902700" cy="644525"/>
          </a:xfrm>
        </p:spPr>
        <p:txBody>
          <a:bodyPr/>
          <a:lstStyle/>
          <a:p>
            <a:r>
              <a:rPr lang="en-US">
                <a:solidFill>
                  <a:schemeClr val="tx1"/>
                </a:solidFill>
              </a:rPr>
              <a:t>Step 1</a:t>
            </a:r>
          </a:p>
        </p:txBody>
      </p:sp>
    </p:spTree>
    <p:extLst>
      <p:ext uri="{BB962C8B-B14F-4D97-AF65-F5344CB8AC3E}">
        <p14:creationId xmlns:p14="http://schemas.microsoft.com/office/powerpoint/2010/main" val="42547672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8D17F-D064-CE6C-F680-315D88864EDD}"/>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340EC3F5-2916-1D2A-89F0-B0584956C441}"/>
              </a:ext>
            </a:extLst>
          </p:cNvPr>
          <p:cNvSpPr>
            <a:spLocks noGrp="1"/>
          </p:cNvSpPr>
          <p:nvPr>
            <p:ph type="title"/>
          </p:nvPr>
        </p:nvSpPr>
        <p:spPr>
          <a:xfrm>
            <a:off x="4998241" y="365126"/>
            <a:ext cx="6724651" cy="1703703"/>
          </a:xfrm>
        </p:spPr>
        <p:txBody>
          <a:bodyPr/>
          <a:lstStyle/>
          <a:p>
            <a:r>
              <a:rPr lang="en-US">
                <a:solidFill>
                  <a:srgbClr val="F26D65"/>
                </a:solidFill>
              </a:rPr>
              <a:t>Step 1. </a:t>
            </a:r>
            <a:r>
              <a:rPr lang="en-US"/>
              <a:t>Identifying students who may be at-risk in literacy or behavior</a:t>
            </a:r>
          </a:p>
        </p:txBody>
      </p:sp>
      <p:sp>
        <p:nvSpPr>
          <p:cNvPr id="3" name="Text Placeholder 2">
            <a:extLst>
              <a:ext uri="{FF2B5EF4-FFF2-40B4-BE49-F238E27FC236}">
                <a16:creationId xmlns:a16="http://schemas.microsoft.com/office/drawing/2014/main" id="{EAC337B5-65EC-EF5B-36B8-D0BCA1094186}"/>
              </a:ext>
            </a:extLst>
          </p:cNvPr>
          <p:cNvSpPr>
            <a:spLocks noGrp="1"/>
          </p:cNvSpPr>
          <p:nvPr>
            <p:ph idx="1"/>
          </p:nvPr>
        </p:nvSpPr>
        <p:spPr>
          <a:xfrm>
            <a:off x="4991097" y="2560320"/>
            <a:ext cx="6724651" cy="3098165"/>
          </a:xfrm>
        </p:spPr>
        <p:txBody>
          <a:bodyPr>
            <a:noAutofit/>
          </a:bodyPr>
          <a:lstStyle/>
          <a:p>
            <a:pPr marL="152396" indent="0">
              <a:buNone/>
            </a:pPr>
            <a:r>
              <a:rPr lang="en-US" sz="3200"/>
              <a:t>Administer your universal screening tools and gather data for all students within the specific timeframe (i.e., fall, winter, spring)</a:t>
            </a:r>
          </a:p>
        </p:txBody>
      </p:sp>
      <p:pic>
        <p:nvPicPr>
          <p:cNvPr id="6" name="Graphic 5">
            <a:extLst>
              <a:ext uri="{FF2B5EF4-FFF2-40B4-BE49-F238E27FC236}">
                <a16:creationId xmlns:a16="http://schemas.microsoft.com/office/drawing/2014/main" id="{27D97DE2-5426-0297-6F5E-49152319FA6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7276" y="1469985"/>
            <a:ext cx="4032125" cy="4716019"/>
          </a:xfrm>
          <a:prstGeom prst="rect">
            <a:avLst/>
          </a:prstGeom>
        </p:spPr>
      </p:pic>
    </p:spTree>
    <p:extLst>
      <p:ext uri="{BB962C8B-B14F-4D97-AF65-F5344CB8AC3E}">
        <p14:creationId xmlns:p14="http://schemas.microsoft.com/office/powerpoint/2010/main" val="32845323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D9E20-7EAF-ABC2-F6D3-35806ABA851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2A5504C-5A77-58AD-7F39-E01F6950A905}"/>
              </a:ext>
              <a:ext uri="{C183D7F6-B498-43B3-948B-1728B52AA6E4}">
                <adec:decorative xmlns:adec="http://schemas.microsoft.com/office/drawing/2017/decorative" val="1"/>
              </a:ext>
            </a:extLst>
          </p:cNvPr>
          <p:cNvSpPr txBox="1">
            <a:spLocks noGrp="1"/>
          </p:cNvSpPr>
          <p:nvPr>
            <p:ph type="title" idx="4294967295"/>
          </p:nvPr>
        </p:nvSpPr>
        <p:spPr>
          <a:xfrm>
            <a:off x="831849" y="474663"/>
            <a:ext cx="10909353" cy="6445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65760" indent="-274320" algn="l" defTabSz="914377" rtl="0" eaLnBrk="1" latinLnBrk="0" hangingPunct="1">
              <a:lnSpc>
                <a:spcPct val="100000"/>
              </a:lnSpc>
              <a:spcBef>
                <a:spcPts val="0"/>
              </a:spcBef>
              <a:spcAft>
                <a:spcPts val="600"/>
              </a:spcAft>
              <a:buFont typeface="Arial" panose="020B0604020202020204" pitchFamily="34" charset="0"/>
              <a:buChar char="•"/>
              <a:defRPr sz="2800" kern="1200">
                <a:solidFill>
                  <a:schemeClr val="tx1"/>
                </a:solidFill>
                <a:latin typeface="+mn-lt"/>
                <a:ea typeface="+mn-ea"/>
                <a:cs typeface="+mn-cs"/>
              </a:defRPr>
            </a:lvl1pPr>
            <a:lvl2pPr marL="914400" indent="-274320" algn="l" defTabSz="914377" rtl="0" eaLnBrk="1" latinLnBrk="0" hangingPunct="1">
              <a:lnSpc>
                <a:spcPct val="100000"/>
              </a:lnSpc>
              <a:spcBef>
                <a:spcPts val="0"/>
              </a:spcBef>
              <a:spcAft>
                <a:spcPts val="600"/>
              </a:spcAft>
              <a:buSzPct val="80000"/>
              <a:buFont typeface="Courier New" panose="02070309020205020404" pitchFamily="49" charset="0"/>
              <a:buChar char="o"/>
              <a:defRPr sz="2400" kern="1200">
                <a:solidFill>
                  <a:schemeClr val="tx1"/>
                </a:solidFill>
                <a:latin typeface="+mn-lt"/>
                <a:ea typeface="+mn-ea"/>
                <a:cs typeface="+mn-cs"/>
              </a:defRPr>
            </a:lvl2pPr>
            <a:lvl3pPr marL="1280160" indent="-274320" algn="l" defTabSz="914377"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3pPr>
            <a:lvl4pPr marL="1600160" indent="-274320" algn="l" defTabSz="914377" rtl="0" eaLnBrk="1" latinLnBrk="0" hangingPunct="1">
              <a:lnSpc>
                <a:spcPct val="100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4pPr>
            <a:lvl5pPr marL="2057349" indent="-27432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F26D65"/>
                </a:solidFill>
                <a:effectLst/>
                <a:uLnTx/>
                <a:uFillTx/>
                <a:latin typeface="+mn-lt"/>
                <a:ea typeface="+mn-ea"/>
                <a:cs typeface="+mn-cs"/>
              </a:rPr>
              <a:t>Step 1a. </a:t>
            </a:r>
            <a:r>
              <a:rPr kumimoji="0" lang="en-US" sz="3200" b="1" i="0" u="none" strike="noStrike" kern="1200" cap="none" spc="0" normalizeH="0" baseline="0" noProof="0">
                <a:ln>
                  <a:noFill/>
                </a:ln>
                <a:solidFill>
                  <a:schemeClr val="tx1"/>
                </a:solidFill>
                <a:effectLst/>
                <a:uLnTx/>
                <a:uFillTx/>
                <a:latin typeface="+mn-lt"/>
                <a:ea typeface="+mn-ea"/>
                <a:cs typeface="+mn-cs"/>
              </a:rPr>
              <a:t>Identifying students who may be at-risk in </a:t>
            </a:r>
            <a:r>
              <a:rPr kumimoji="0" lang="en-US" sz="3200" b="1" i="0" u="none" strike="noStrike" kern="1200" cap="none" spc="0" normalizeH="0" baseline="0" noProof="0">
                <a:ln>
                  <a:noFill/>
                </a:ln>
                <a:solidFill>
                  <a:srgbClr val="58ABD0"/>
                </a:solidFill>
                <a:effectLst/>
                <a:uLnTx/>
                <a:uFillTx/>
                <a:latin typeface="+mn-lt"/>
                <a:ea typeface="+mn-ea"/>
                <a:cs typeface="+mn-cs"/>
              </a:rPr>
              <a:t>literacy</a:t>
            </a:r>
            <a:endParaRPr kumimoji="0" lang="en-US" sz="3200" b="0" i="0" u="none" strike="noStrike" kern="1200" cap="none" spc="0" normalizeH="0" baseline="0" noProof="0">
              <a:ln>
                <a:noFill/>
              </a:ln>
              <a:solidFill>
                <a:srgbClr val="58ABD0"/>
              </a:solidFill>
              <a:effectLst/>
              <a:uLnTx/>
              <a:uFillTx/>
              <a:latin typeface="+mj-lt"/>
              <a:ea typeface="+mn-ea"/>
              <a:cs typeface="+mn-cs"/>
            </a:endParaRPr>
          </a:p>
        </p:txBody>
      </p:sp>
      <p:sp>
        <p:nvSpPr>
          <p:cNvPr id="3" name="Google Shape;468;p72">
            <a:extLst>
              <a:ext uri="{FF2B5EF4-FFF2-40B4-BE49-F238E27FC236}">
                <a16:creationId xmlns:a16="http://schemas.microsoft.com/office/drawing/2014/main" id="{56843143-22D0-DD07-6494-0203CB6468BE}"/>
              </a:ext>
            </a:extLst>
          </p:cNvPr>
          <p:cNvSpPr txBox="1">
            <a:spLocks noGrp="1"/>
          </p:cNvSpPr>
          <p:nvPr>
            <p:ph idx="1"/>
          </p:nvPr>
        </p:nvSpPr>
        <p:spPr>
          <a:xfrm>
            <a:off x="831848" y="1206393"/>
            <a:ext cx="10521951" cy="4842935"/>
          </a:xfrm>
        </p:spPr>
        <p:txBody>
          <a:bodyPr spcFirstLastPara="1" vert="horz" wrap="square" lIns="121900" tIns="121900" rIns="121900" bIns="121900" rtlCol="0" anchor="t" anchorCtr="0">
            <a:normAutofit/>
          </a:bodyPr>
          <a:lstStyle/>
          <a:p>
            <a:pPr>
              <a:lnSpc>
                <a:spcPct val="120000"/>
              </a:lnSpc>
            </a:pPr>
            <a:r>
              <a:rPr lang="en-US"/>
              <a:t>Review existing literacy data</a:t>
            </a:r>
          </a:p>
          <a:p>
            <a:pPr>
              <a:lnSpc>
                <a:spcPct val="120000"/>
              </a:lnSpc>
            </a:pPr>
            <a:r>
              <a:rPr lang="en-US"/>
              <a:t>Review universal screening data for literacy</a:t>
            </a:r>
          </a:p>
          <a:p>
            <a:pPr>
              <a:lnSpc>
                <a:spcPct val="120000"/>
              </a:lnSpc>
            </a:pPr>
            <a:r>
              <a:rPr lang="en-US"/>
              <a:t>Consider teacher input</a:t>
            </a:r>
            <a:endParaRPr lang="en-US">
              <a:highlight>
                <a:srgbClr val="FFFF00"/>
              </a:highlight>
            </a:endParaRPr>
          </a:p>
          <a:p>
            <a:pPr>
              <a:lnSpc>
                <a:spcPct val="120000"/>
              </a:lnSpc>
            </a:pPr>
            <a:endParaRPr lang="en-US"/>
          </a:p>
          <a:p>
            <a:pPr>
              <a:lnSpc>
                <a:spcPct val="120000"/>
              </a:lnSpc>
            </a:pPr>
            <a:endParaRPr lang="en-US"/>
          </a:p>
        </p:txBody>
      </p:sp>
      <p:pic>
        <p:nvPicPr>
          <p:cNvPr id="10" name="Graphic 9">
            <a:extLst>
              <a:ext uri="{FF2B5EF4-FFF2-40B4-BE49-F238E27FC236}">
                <a16:creationId xmlns:a16="http://schemas.microsoft.com/office/drawing/2014/main" id="{8FAF2946-B492-DEE8-353A-E63FA135EAB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2881" y="3544600"/>
            <a:ext cx="4127288" cy="2504728"/>
          </a:xfrm>
          <a:prstGeom prst="rect">
            <a:avLst/>
          </a:prstGeom>
        </p:spPr>
      </p:pic>
    </p:spTree>
    <p:extLst>
      <p:ext uri="{BB962C8B-B14F-4D97-AF65-F5344CB8AC3E}">
        <p14:creationId xmlns:p14="http://schemas.microsoft.com/office/powerpoint/2010/main" val="27011430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66">
          <a:extLst>
            <a:ext uri="{FF2B5EF4-FFF2-40B4-BE49-F238E27FC236}">
              <a16:creationId xmlns:a16="http://schemas.microsoft.com/office/drawing/2014/main" id="{B35938F4-4561-3073-B676-EBBE8B9956BC}"/>
            </a:ext>
          </a:extLst>
        </p:cNvPr>
        <p:cNvGrpSpPr/>
        <p:nvPr/>
      </p:nvGrpSpPr>
      <p:grpSpPr>
        <a:xfrm>
          <a:off x="0" y="0"/>
          <a:ext cx="0" cy="0"/>
          <a:chOff x="0" y="0"/>
          <a:chExt cx="0" cy="0"/>
        </a:xfrm>
      </p:grpSpPr>
      <p:sp>
        <p:nvSpPr>
          <p:cNvPr id="2" name="Text Placeholder 4">
            <a:extLst>
              <a:ext uri="{FF2B5EF4-FFF2-40B4-BE49-F238E27FC236}">
                <a16:creationId xmlns:a16="http://schemas.microsoft.com/office/drawing/2014/main" id="{76B58749-43F7-D343-326F-7D0D62E0D9D1}"/>
              </a:ext>
              <a:ext uri="{C183D7F6-B498-43B3-948B-1728B52AA6E4}">
                <adec:decorative xmlns:adec="http://schemas.microsoft.com/office/drawing/2017/decorative" val="0"/>
              </a:ext>
            </a:extLst>
          </p:cNvPr>
          <p:cNvSpPr txBox="1">
            <a:spLocks noGrp="1"/>
          </p:cNvSpPr>
          <p:nvPr>
            <p:ph type="title" idx="4294967295"/>
          </p:nvPr>
        </p:nvSpPr>
        <p:spPr>
          <a:xfrm>
            <a:off x="408914" y="474663"/>
            <a:ext cx="10850880" cy="6445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65760" indent="-274320" algn="l" defTabSz="914377" rtl="0" eaLnBrk="1" latinLnBrk="0" hangingPunct="1">
              <a:lnSpc>
                <a:spcPct val="100000"/>
              </a:lnSpc>
              <a:spcBef>
                <a:spcPts val="0"/>
              </a:spcBef>
              <a:spcAft>
                <a:spcPts val="600"/>
              </a:spcAft>
              <a:buFont typeface="Arial" panose="020B0604020202020204" pitchFamily="34" charset="0"/>
              <a:buChar char="•"/>
              <a:defRPr sz="2800" kern="1200">
                <a:solidFill>
                  <a:schemeClr val="tx1"/>
                </a:solidFill>
                <a:latin typeface="+mn-lt"/>
                <a:ea typeface="+mn-ea"/>
                <a:cs typeface="+mn-cs"/>
              </a:defRPr>
            </a:lvl1pPr>
            <a:lvl2pPr marL="914400" indent="-274320" algn="l" defTabSz="914377" rtl="0" eaLnBrk="1" latinLnBrk="0" hangingPunct="1">
              <a:lnSpc>
                <a:spcPct val="100000"/>
              </a:lnSpc>
              <a:spcBef>
                <a:spcPts val="0"/>
              </a:spcBef>
              <a:spcAft>
                <a:spcPts val="600"/>
              </a:spcAft>
              <a:buSzPct val="80000"/>
              <a:buFont typeface="Courier New" panose="02070309020205020404" pitchFamily="49" charset="0"/>
              <a:buChar char="o"/>
              <a:defRPr sz="2400" kern="1200">
                <a:solidFill>
                  <a:schemeClr val="tx1"/>
                </a:solidFill>
                <a:latin typeface="+mn-lt"/>
                <a:ea typeface="+mn-ea"/>
                <a:cs typeface="+mn-cs"/>
              </a:defRPr>
            </a:lvl2pPr>
            <a:lvl3pPr marL="1280160" indent="-274320" algn="l" defTabSz="914377"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3pPr>
            <a:lvl4pPr marL="1600160" indent="-274320" algn="l" defTabSz="914377" rtl="0" eaLnBrk="1" latinLnBrk="0" hangingPunct="1">
              <a:lnSpc>
                <a:spcPct val="100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4pPr>
            <a:lvl5pPr marL="2057349" indent="-27432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F26D65"/>
                </a:solidFill>
                <a:effectLst/>
                <a:uLnTx/>
                <a:uFillTx/>
                <a:latin typeface="+mn-lt"/>
                <a:ea typeface="+mn-ea"/>
                <a:cs typeface="+mn-cs"/>
              </a:rPr>
              <a:t>Step 1b. </a:t>
            </a:r>
            <a:r>
              <a:rPr kumimoji="0" lang="en-US" sz="3200" b="1" i="0" u="none" strike="noStrike" kern="1200" cap="none" spc="0" normalizeH="0" baseline="0" noProof="0">
                <a:ln>
                  <a:noFill/>
                </a:ln>
                <a:solidFill>
                  <a:schemeClr val="tx1"/>
                </a:solidFill>
                <a:effectLst/>
                <a:uLnTx/>
                <a:uFillTx/>
                <a:latin typeface="+mn-lt"/>
                <a:ea typeface="+mn-ea"/>
                <a:cs typeface="+mn-cs"/>
              </a:rPr>
              <a:t>Identifying students who may be at-risk in </a:t>
            </a:r>
            <a:r>
              <a:rPr kumimoji="0" lang="en-US" sz="3200" b="1" i="0" u="none" strike="noStrike" kern="1200" cap="none" spc="0" normalizeH="0" baseline="0" noProof="0">
                <a:ln>
                  <a:noFill/>
                </a:ln>
                <a:solidFill>
                  <a:schemeClr val="accent1"/>
                </a:solidFill>
                <a:effectLst/>
                <a:uLnTx/>
                <a:uFillTx/>
                <a:latin typeface="+mn-lt"/>
                <a:ea typeface="+mn-ea"/>
                <a:cs typeface="+mn-cs"/>
              </a:rPr>
              <a:t>behavior</a:t>
            </a:r>
            <a:endParaRPr kumimoji="0" lang="en-US" sz="3200" b="0" i="0" u="none" strike="noStrike" kern="1200" cap="none" spc="0" normalizeH="0" baseline="0" noProof="0">
              <a:ln>
                <a:noFill/>
              </a:ln>
              <a:solidFill>
                <a:schemeClr val="accent1"/>
              </a:solidFill>
              <a:effectLst/>
              <a:uLnTx/>
              <a:uFillTx/>
              <a:latin typeface="+mj-lt"/>
              <a:ea typeface="+mn-ea"/>
              <a:cs typeface="+mn-cs"/>
            </a:endParaRPr>
          </a:p>
        </p:txBody>
      </p:sp>
      <p:sp>
        <p:nvSpPr>
          <p:cNvPr id="468" name="Google Shape;468;p72">
            <a:extLst>
              <a:ext uri="{FF2B5EF4-FFF2-40B4-BE49-F238E27FC236}">
                <a16:creationId xmlns:a16="http://schemas.microsoft.com/office/drawing/2014/main" id="{697243C8-8E3A-EB31-8FDE-19E348A3B2B6}"/>
              </a:ext>
            </a:extLst>
          </p:cNvPr>
          <p:cNvSpPr txBox="1">
            <a:spLocks noGrp="1"/>
          </p:cNvSpPr>
          <p:nvPr>
            <p:ph idx="1"/>
          </p:nvPr>
        </p:nvSpPr>
        <p:spPr>
          <a:xfrm>
            <a:off x="391822" y="1119188"/>
            <a:ext cx="11469738" cy="5237162"/>
          </a:xfrm>
        </p:spPr>
        <p:txBody>
          <a:bodyPr spcFirstLastPara="1" vert="horz" wrap="square" lIns="121900" tIns="121900" rIns="121900" bIns="121900" rtlCol="0" anchor="t" anchorCtr="0">
            <a:noAutofit/>
          </a:bodyPr>
          <a:lstStyle/>
          <a:p>
            <a:r>
              <a:rPr lang="en-US" sz="2100"/>
              <a:t>Review existing school data</a:t>
            </a:r>
          </a:p>
          <a:p>
            <a:pPr lvl="1">
              <a:buSzPct val="100000"/>
            </a:pPr>
            <a:r>
              <a:rPr lang="en-US" sz="2100"/>
              <a:t>ODRs and classroom minors</a:t>
            </a:r>
          </a:p>
          <a:p>
            <a:pPr lvl="1">
              <a:buSzPct val="100000"/>
            </a:pPr>
            <a:r>
              <a:rPr lang="en-US" sz="2100"/>
              <a:t>Attendance and visits to nurse and/or counselor                          </a:t>
            </a:r>
          </a:p>
          <a:p>
            <a:pPr lvl="1">
              <a:buSzPct val="100000"/>
            </a:pPr>
            <a:r>
              <a:rPr lang="en-US" sz="2100"/>
              <a:t>Academic performance</a:t>
            </a:r>
          </a:p>
          <a:p>
            <a:pPr lvl="1">
              <a:buSzPct val="100000"/>
            </a:pPr>
            <a:r>
              <a:rPr lang="en-US" sz="2100"/>
              <a:t>In and out of school suspensions (ISS &amp; OSS)</a:t>
            </a:r>
          </a:p>
          <a:p>
            <a:r>
              <a:rPr lang="en-US" sz="2100"/>
              <a:t>Review universal screening data for behavior</a:t>
            </a:r>
            <a:endParaRPr lang="en-US" sz="2100">
              <a:highlight>
                <a:srgbClr val="FFFF00"/>
              </a:highlight>
            </a:endParaRPr>
          </a:p>
          <a:p>
            <a:r>
              <a:rPr lang="en-US" sz="2100"/>
              <a:t>Consider teacher input, using a checklist type of form that gathers the following information:</a:t>
            </a:r>
            <a:endParaRPr lang="en-US" sz="2100">
              <a:highlight>
                <a:srgbClr val="FFFF00"/>
              </a:highlight>
            </a:endParaRPr>
          </a:p>
          <a:p>
            <a:pPr lvl="1"/>
            <a:r>
              <a:rPr lang="en-US" sz="2100">
                <a:solidFill>
                  <a:schemeClr val="dk1"/>
                </a:solidFill>
              </a:rPr>
              <a:t>Identifying information (name, grade, referring teacher, date of request)</a:t>
            </a:r>
          </a:p>
          <a:p>
            <a:pPr lvl="1"/>
            <a:r>
              <a:rPr lang="en-US" sz="2100">
                <a:solidFill>
                  <a:schemeClr val="dk1"/>
                </a:solidFill>
              </a:rPr>
              <a:t>Internalizing behaviors the teacher has witnessed (worry, fear, anxiety, depression, irritability, social withdrawal, somatic complaints, etc.)</a:t>
            </a:r>
          </a:p>
          <a:p>
            <a:pPr lvl="1"/>
            <a:r>
              <a:rPr lang="en-US" sz="2100">
                <a:solidFill>
                  <a:schemeClr val="dk1"/>
                </a:solidFill>
              </a:rPr>
              <a:t>Externalizing behaviors (aggression, intrusiveness, opposition, acting out, substance abuse, on-compliance, etc.)</a:t>
            </a:r>
          </a:p>
          <a:p>
            <a:pPr lvl="1">
              <a:buSzPct val="100000"/>
            </a:pPr>
            <a:r>
              <a:rPr lang="en-US" sz="2100"/>
              <a:t>Strategies that have been tried and their impact</a:t>
            </a:r>
          </a:p>
        </p:txBody>
      </p:sp>
      <p:pic>
        <p:nvPicPr>
          <p:cNvPr id="4" name="Graphic 3">
            <a:extLst>
              <a:ext uri="{FF2B5EF4-FFF2-40B4-BE49-F238E27FC236}">
                <a16:creationId xmlns:a16="http://schemas.microsoft.com/office/drawing/2014/main" id="{625B571A-1D09-AB6D-DD94-B7D1C75EFF9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03857" y="1023366"/>
            <a:ext cx="2902210" cy="2405634"/>
          </a:xfrm>
          <a:prstGeom prst="rect">
            <a:avLst/>
          </a:prstGeom>
        </p:spPr>
      </p:pic>
      <p:sp>
        <p:nvSpPr>
          <p:cNvPr id="3" name="Footer Placeholder 2">
            <a:extLst>
              <a:ext uri="{FF2B5EF4-FFF2-40B4-BE49-F238E27FC236}">
                <a16:creationId xmlns:a16="http://schemas.microsoft.com/office/drawing/2014/main" id="{F58168AB-8F52-CDCF-67FE-CB7764082A84}"/>
              </a:ext>
            </a:extLst>
          </p:cNvPr>
          <p:cNvSpPr>
            <a:spLocks noGrp="1"/>
          </p:cNvSpPr>
          <p:nvPr>
            <p:ph type="ftr" sz="quarter" idx="11"/>
          </p:nvPr>
        </p:nvSpPr>
        <p:spPr/>
        <p:txBody>
          <a:bodyPr/>
          <a:lstStyle/>
          <a:p>
            <a:r>
              <a:rPr lang="en-US"/>
              <a:t>(MO SWPBS, n.d.)</a:t>
            </a:r>
          </a:p>
        </p:txBody>
      </p:sp>
    </p:spTree>
    <p:extLst>
      <p:ext uri="{BB962C8B-B14F-4D97-AF65-F5344CB8AC3E}">
        <p14:creationId xmlns:p14="http://schemas.microsoft.com/office/powerpoint/2010/main" val="939460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402DD-32FA-81FF-D614-5DE092C9D30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4DD3742-4F77-275B-A876-717BD0387854}"/>
              </a:ext>
            </a:extLst>
          </p:cNvPr>
          <p:cNvSpPr>
            <a:spLocks noGrp="1"/>
          </p:cNvSpPr>
          <p:nvPr>
            <p:ph type="title"/>
          </p:nvPr>
        </p:nvSpPr>
        <p:spPr>
          <a:xfrm>
            <a:off x="831851" y="1709740"/>
            <a:ext cx="8902700" cy="4026042"/>
          </a:xfrm>
        </p:spPr>
        <p:txBody>
          <a:bodyPr/>
          <a:lstStyle/>
          <a:p>
            <a:pPr marL="152396"/>
            <a:r>
              <a:rPr lang="en-US"/>
              <a:t>Determine Preliminary Tier Placement</a:t>
            </a:r>
          </a:p>
        </p:txBody>
      </p:sp>
      <p:sp>
        <p:nvSpPr>
          <p:cNvPr id="5" name="Text Placeholder 4">
            <a:extLst>
              <a:ext uri="{FF2B5EF4-FFF2-40B4-BE49-F238E27FC236}">
                <a16:creationId xmlns:a16="http://schemas.microsoft.com/office/drawing/2014/main" id="{ADFAA64F-8653-C480-E5CA-D4BB602B9A42}"/>
              </a:ext>
              <a:ext uri="{C183D7F6-B498-43B3-948B-1728B52AA6E4}">
                <adec:decorative xmlns:adec="http://schemas.microsoft.com/office/drawing/2017/decorative" val="1"/>
              </a:ext>
            </a:extLst>
          </p:cNvPr>
          <p:cNvSpPr>
            <a:spLocks noGrp="1"/>
          </p:cNvSpPr>
          <p:nvPr>
            <p:ph type="body" sz="quarter" idx="10"/>
          </p:nvPr>
        </p:nvSpPr>
        <p:spPr>
          <a:xfrm>
            <a:off x="925979" y="3271651"/>
            <a:ext cx="8902700" cy="644525"/>
          </a:xfrm>
        </p:spPr>
        <p:txBody>
          <a:bodyPr/>
          <a:lstStyle/>
          <a:p>
            <a:r>
              <a:rPr lang="en-US">
                <a:solidFill>
                  <a:schemeClr val="tx1"/>
                </a:solidFill>
              </a:rPr>
              <a:t>Step 2</a:t>
            </a:r>
          </a:p>
        </p:txBody>
      </p:sp>
    </p:spTree>
    <p:extLst>
      <p:ext uri="{BB962C8B-B14F-4D97-AF65-F5344CB8AC3E}">
        <p14:creationId xmlns:p14="http://schemas.microsoft.com/office/powerpoint/2010/main" val="39852934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708A9-A203-53C7-250D-CD040B503A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F6854D-7F34-4E74-DDB5-20AB4DF7DB00}"/>
              </a:ext>
            </a:extLst>
          </p:cNvPr>
          <p:cNvSpPr>
            <a:spLocks noGrp="1"/>
          </p:cNvSpPr>
          <p:nvPr>
            <p:ph type="title"/>
          </p:nvPr>
        </p:nvSpPr>
        <p:spPr>
          <a:xfrm>
            <a:off x="838200" y="365126"/>
            <a:ext cx="6724651" cy="2058033"/>
          </a:xfrm>
        </p:spPr>
        <p:txBody>
          <a:bodyPr/>
          <a:lstStyle/>
          <a:p>
            <a:r>
              <a:rPr lang="en-US">
                <a:solidFill>
                  <a:srgbClr val="F26D65"/>
                </a:solidFill>
              </a:rPr>
              <a:t>Step 2. </a:t>
            </a:r>
            <a:r>
              <a:rPr lang="en-US"/>
              <a:t>Using universal screening data to determine preliminary tier placement</a:t>
            </a:r>
          </a:p>
        </p:txBody>
      </p:sp>
      <p:sp>
        <p:nvSpPr>
          <p:cNvPr id="3" name="Text Placeholder 2">
            <a:extLst>
              <a:ext uri="{FF2B5EF4-FFF2-40B4-BE49-F238E27FC236}">
                <a16:creationId xmlns:a16="http://schemas.microsoft.com/office/drawing/2014/main" id="{5F7449C6-8B76-8012-C954-1E905B14D572}"/>
              </a:ext>
            </a:extLst>
          </p:cNvPr>
          <p:cNvSpPr>
            <a:spLocks noGrp="1"/>
          </p:cNvSpPr>
          <p:nvPr>
            <p:ph idx="1"/>
          </p:nvPr>
        </p:nvSpPr>
        <p:spPr>
          <a:xfrm>
            <a:off x="838200" y="2514600"/>
            <a:ext cx="6724651" cy="3157857"/>
          </a:xfrm>
        </p:spPr>
        <p:txBody>
          <a:bodyPr>
            <a:noAutofit/>
          </a:bodyPr>
          <a:lstStyle/>
          <a:p>
            <a:pPr marL="152396" indent="0">
              <a:buNone/>
            </a:pPr>
            <a:r>
              <a:rPr lang="en-US" sz="2933"/>
              <a:t>Identify students who are… </a:t>
            </a:r>
          </a:p>
          <a:p>
            <a:pPr marL="609596" indent="-457200"/>
            <a:r>
              <a:rPr lang="en-US" sz="2667" b="1"/>
              <a:t>At or above benchmark. </a:t>
            </a:r>
            <a:r>
              <a:rPr lang="en-US" sz="2667"/>
              <a:t>On track for grade-level development (Tier 1)</a:t>
            </a:r>
          </a:p>
          <a:p>
            <a:pPr marL="609596" indent="-457200"/>
            <a:r>
              <a:rPr lang="en-US" sz="2667" b="1"/>
              <a:t>Below benchmark. </a:t>
            </a:r>
            <a:r>
              <a:rPr lang="en-US" sz="2667"/>
              <a:t>At-risk for future difficulties (Tier 2)</a:t>
            </a:r>
          </a:p>
          <a:p>
            <a:pPr marL="609596" indent="-457200"/>
            <a:r>
              <a:rPr lang="en-US" sz="2667" b="1"/>
              <a:t>Well below benchmark. </a:t>
            </a:r>
            <a:r>
              <a:rPr lang="en-US" sz="2667"/>
              <a:t>Significantly at-risk and likely in need of intensive intervention (Tier 3)</a:t>
            </a:r>
          </a:p>
          <a:p>
            <a:pPr marL="1371566" lvl="1" indent="-609585">
              <a:buFont typeface="+mj-lt"/>
              <a:buAutoNum type="arabicPeriod"/>
            </a:pPr>
            <a:endParaRPr lang="en-US" sz="2933"/>
          </a:p>
          <a:p>
            <a:pPr marL="152396" indent="0">
              <a:buNone/>
            </a:pPr>
            <a:endParaRPr lang="en-US" sz="2667"/>
          </a:p>
          <a:p>
            <a:pPr marL="152396" indent="0">
              <a:buNone/>
            </a:pPr>
            <a:r>
              <a:rPr lang="en-US" sz="2667"/>
              <a:t>		</a:t>
            </a:r>
          </a:p>
        </p:txBody>
      </p:sp>
      <p:sp>
        <p:nvSpPr>
          <p:cNvPr id="4" name="Content Placeholder 3">
            <a:extLst>
              <a:ext uri="{FF2B5EF4-FFF2-40B4-BE49-F238E27FC236}">
                <a16:creationId xmlns:a16="http://schemas.microsoft.com/office/drawing/2014/main" id="{E672271C-AE7C-432E-35BF-C964C3721E57}"/>
              </a:ext>
            </a:extLst>
          </p:cNvPr>
          <p:cNvSpPr>
            <a:spLocks noGrp="1"/>
          </p:cNvSpPr>
          <p:nvPr>
            <p:ph sz="quarter" idx="10"/>
          </p:nvPr>
        </p:nvSpPr>
        <p:spPr>
          <a:prstGeom prst="roundRect">
            <a:avLst>
              <a:gd name="adj" fmla="val 4293"/>
            </a:avLst>
          </a:prstGeom>
          <a:solidFill>
            <a:schemeClr val="accent1">
              <a:alpha val="14000"/>
            </a:schemeClr>
          </a:solidFill>
          <a:ln w="38100">
            <a:solidFill>
              <a:schemeClr val="accent1"/>
            </a:solidFill>
          </a:ln>
        </p:spPr>
        <p:txBody>
          <a:bodyPr/>
          <a:lstStyle/>
          <a:p>
            <a:pPr marL="152396" indent="0" algn="ctr">
              <a:buNone/>
            </a:pPr>
            <a:endParaRPr lang="en-US" sz="700" b="1"/>
          </a:p>
          <a:p>
            <a:pPr marL="152396" indent="0" algn="ctr">
              <a:buNone/>
            </a:pPr>
            <a:r>
              <a:rPr lang="en-US" sz="2667" b="1"/>
              <a:t>Which Benchmarks?</a:t>
            </a:r>
          </a:p>
          <a:p>
            <a:pPr marL="152396" indent="0">
              <a:spcAft>
                <a:spcPts val="1200"/>
              </a:spcAft>
              <a:buNone/>
            </a:pPr>
            <a:endParaRPr lang="en-US" sz="100"/>
          </a:p>
          <a:p>
            <a:pPr marL="152396" indent="0">
              <a:spcAft>
                <a:spcPts val="1200"/>
              </a:spcAft>
              <a:buNone/>
            </a:pPr>
            <a:r>
              <a:rPr lang="en-US" sz="2667"/>
              <a:t>For </a:t>
            </a:r>
            <a:r>
              <a:rPr lang="en-US" sz="2667" b="1">
                <a:solidFill>
                  <a:schemeClr val="bg1"/>
                </a:solidFill>
              </a:rPr>
              <a:t>literacy, </a:t>
            </a:r>
            <a:r>
              <a:rPr lang="en-US" sz="2667"/>
              <a:t>use benchmarks based on state scores for grades 2-12 and district scores for K-1.</a:t>
            </a:r>
          </a:p>
          <a:p>
            <a:pPr marL="152396" indent="0">
              <a:buNone/>
            </a:pPr>
            <a:r>
              <a:rPr lang="en-US" sz="2667"/>
              <a:t>For</a:t>
            </a:r>
            <a:r>
              <a:rPr lang="en-US" sz="2667" b="1">
                <a:solidFill>
                  <a:srgbClr val="F26D65"/>
                </a:solidFill>
              </a:rPr>
              <a:t> </a:t>
            </a:r>
            <a:r>
              <a:rPr lang="en-US" sz="2667" b="1">
                <a:solidFill>
                  <a:schemeClr val="bg1"/>
                </a:solidFill>
              </a:rPr>
              <a:t>behavior,</a:t>
            </a:r>
            <a:r>
              <a:rPr lang="en-US" sz="2667" b="1">
                <a:solidFill>
                  <a:srgbClr val="F26D65"/>
                </a:solidFill>
              </a:rPr>
              <a:t> </a:t>
            </a:r>
            <a:r>
              <a:rPr lang="en-US" sz="2667"/>
              <a:t>use criteria measure cut scores and if available universal screening data.</a:t>
            </a:r>
          </a:p>
        </p:txBody>
      </p:sp>
    </p:spTree>
    <p:extLst>
      <p:ext uri="{BB962C8B-B14F-4D97-AF65-F5344CB8AC3E}">
        <p14:creationId xmlns:p14="http://schemas.microsoft.com/office/powerpoint/2010/main" val="8034155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16A1A-B41E-90A0-1203-DF5AD8918A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5FF498-1772-E490-6C89-E310D6B086F6}"/>
              </a:ext>
            </a:extLst>
          </p:cNvPr>
          <p:cNvSpPr>
            <a:spLocks noGrp="1"/>
          </p:cNvSpPr>
          <p:nvPr>
            <p:ph type="title"/>
          </p:nvPr>
        </p:nvSpPr>
        <p:spPr>
          <a:xfrm>
            <a:off x="838200" y="365127"/>
            <a:ext cx="10515600" cy="721801"/>
          </a:xfrm>
        </p:spPr>
        <p:txBody>
          <a:bodyPr/>
          <a:lstStyle/>
          <a:p>
            <a:r>
              <a:rPr lang="en-US"/>
              <a:t>Example of K-8 Data Summary</a:t>
            </a:r>
          </a:p>
        </p:txBody>
      </p:sp>
      <p:graphicFrame>
        <p:nvGraphicFramePr>
          <p:cNvPr id="4" name="Table 3">
            <a:extLst>
              <a:ext uri="{FF2B5EF4-FFF2-40B4-BE49-F238E27FC236}">
                <a16:creationId xmlns:a16="http://schemas.microsoft.com/office/drawing/2014/main" id="{17561F86-9427-BD9E-6FF5-62829A28E9DB}"/>
              </a:ext>
            </a:extLst>
          </p:cNvPr>
          <p:cNvGraphicFramePr>
            <a:graphicFrameLocks noGrp="1"/>
          </p:cNvGraphicFramePr>
          <p:nvPr>
            <p:extLst>
              <p:ext uri="{D42A27DB-BD31-4B8C-83A1-F6EECF244321}">
                <p14:modId xmlns:p14="http://schemas.microsoft.com/office/powerpoint/2010/main" val="2831415493"/>
              </p:ext>
            </p:extLst>
          </p:nvPr>
        </p:nvGraphicFramePr>
        <p:xfrm>
          <a:off x="838200" y="1185542"/>
          <a:ext cx="10216896" cy="4876927"/>
        </p:xfrm>
        <a:graphic>
          <a:graphicData uri="http://schemas.openxmlformats.org/drawingml/2006/table">
            <a:tbl>
              <a:tblPr firstRow="1" firstCol="1">
                <a:tableStyleId>{BDBED569-4797-4DF1-A0F4-6AAB3CD982D8}</a:tableStyleId>
              </a:tblPr>
              <a:tblGrid>
                <a:gridCol w="2554224">
                  <a:extLst>
                    <a:ext uri="{9D8B030D-6E8A-4147-A177-3AD203B41FA5}">
                      <a16:colId xmlns:a16="http://schemas.microsoft.com/office/drawing/2014/main" val="2138896819"/>
                    </a:ext>
                  </a:extLst>
                </a:gridCol>
                <a:gridCol w="2554224">
                  <a:extLst>
                    <a:ext uri="{9D8B030D-6E8A-4147-A177-3AD203B41FA5}">
                      <a16:colId xmlns:a16="http://schemas.microsoft.com/office/drawing/2014/main" val="2494620122"/>
                    </a:ext>
                  </a:extLst>
                </a:gridCol>
                <a:gridCol w="2554224">
                  <a:extLst>
                    <a:ext uri="{9D8B030D-6E8A-4147-A177-3AD203B41FA5}">
                      <a16:colId xmlns:a16="http://schemas.microsoft.com/office/drawing/2014/main" val="3802442700"/>
                    </a:ext>
                  </a:extLst>
                </a:gridCol>
                <a:gridCol w="2554224">
                  <a:extLst>
                    <a:ext uri="{9D8B030D-6E8A-4147-A177-3AD203B41FA5}">
                      <a16:colId xmlns:a16="http://schemas.microsoft.com/office/drawing/2014/main" val="501833148"/>
                    </a:ext>
                  </a:extLst>
                </a:gridCol>
              </a:tblGrid>
              <a:tr h="443357">
                <a:tc>
                  <a:txBody>
                    <a:bodyPr/>
                    <a:lstStyle/>
                    <a:p>
                      <a:pPr algn="ctr" fontAlgn="b"/>
                      <a:r>
                        <a:rPr lang="en-US" sz="1800" b="1" i="0" u="none" strike="noStrike">
                          <a:solidFill>
                            <a:schemeClr val="bg1"/>
                          </a:solidFill>
                          <a:effectLst/>
                          <a:latin typeface="+mn-lt"/>
                        </a:rPr>
                        <a:t>Grade</a:t>
                      </a:r>
                    </a:p>
                  </a:txBody>
                  <a:tcPr marL="12700" marR="12700" marT="12700" marB="0" anchor="ctr">
                    <a:lnL w="12700" cmpd="sng">
                      <a:noFill/>
                    </a:lnL>
                    <a:lnR w="12700" cap="flat" cmpd="sng" algn="ctr">
                      <a:solidFill>
                        <a:schemeClr val="tx2"/>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800" b="1" u="none" strike="noStrike">
                          <a:solidFill>
                            <a:schemeClr val="bg1"/>
                          </a:solidFill>
                          <a:effectLst/>
                        </a:rPr>
                        <a:t>Tier 1</a:t>
                      </a:r>
                      <a:endParaRPr lang="en-US" sz="1800" b="1" i="0" u="none" strike="noStrike">
                        <a:solidFill>
                          <a:schemeClr val="bg1"/>
                        </a:solidFill>
                        <a:effectLst/>
                        <a:latin typeface="Aptos Narrow" panose="020B00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800" b="1" u="none" strike="noStrike">
                          <a:solidFill>
                            <a:schemeClr val="bg1"/>
                          </a:solidFill>
                          <a:effectLst/>
                        </a:rPr>
                        <a:t>Tier 2</a:t>
                      </a:r>
                      <a:endParaRPr lang="en-US" sz="1800" b="1" i="0" u="none" strike="noStrike">
                        <a:solidFill>
                          <a:schemeClr val="bg1"/>
                        </a:solidFill>
                        <a:effectLst/>
                        <a:latin typeface="Aptos Narrow" panose="020B00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800" b="1" u="none" strike="noStrike">
                          <a:solidFill>
                            <a:schemeClr val="bg1"/>
                          </a:solidFill>
                          <a:effectLst/>
                        </a:rPr>
                        <a:t>Tier 3 </a:t>
                      </a:r>
                      <a:endParaRPr lang="en-US" sz="1800" b="1" i="0" u="none" strike="noStrike">
                        <a:solidFill>
                          <a:schemeClr val="bg1"/>
                        </a:solidFill>
                        <a:effectLst/>
                        <a:latin typeface="Aptos Narrow" panose="020B00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972142022"/>
                  </a:ext>
                </a:extLst>
              </a:tr>
              <a:tr h="443357">
                <a:tc>
                  <a:txBody>
                    <a:bodyPr/>
                    <a:lstStyle/>
                    <a:p>
                      <a:pPr algn="ctr" fontAlgn="b"/>
                      <a:r>
                        <a:rPr lang="en-US" sz="1800" u="none" strike="noStrike">
                          <a:effectLst/>
                        </a:rPr>
                        <a:t>Grade K</a:t>
                      </a:r>
                      <a:endParaRPr lang="en-US" sz="1800" b="0" i="0" u="none" strike="noStrike">
                        <a:solidFill>
                          <a:srgbClr val="000000"/>
                        </a:solidFill>
                        <a:effectLst/>
                        <a:latin typeface="Aptos Narrow" panose="020B0004020202020204" pitchFamily="34" charset="0"/>
                      </a:endParaRPr>
                    </a:p>
                  </a:txBody>
                  <a:tcPr marL="12700" marR="12700" marT="12700" marB="0" anchor="ctr">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800" b="0" u="none" strike="noStrike">
                          <a:solidFill>
                            <a:srgbClr val="000000"/>
                          </a:solidFill>
                          <a:effectLst/>
                        </a:rPr>
                        <a:t>87</a:t>
                      </a:r>
                      <a:endParaRPr lang="en-US" sz="1800" b="0" i="0" u="none" strike="noStrike">
                        <a:solidFill>
                          <a:srgbClr val="000000"/>
                        </a:solidFill>
                        <a:effectLst/>
                        <a:latin typeface="Aptos Narrow" panose="020B00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u="none" strike="noStrike">
                          <a:solidFill>
                            <a:srgbClr val="000000"/>
                          </a:solidFill>
                          <a:effectLst/>
                        </a:rPr>
                        <a:t>13</a:t>
                      </a:r>
                      <a:endParaRPr lang="en-US" sz="1800" b="0" i="0" u="none" strike="noStrike">
                        <a:solidFill>
                          <a:srgbClr val="000000"/>
                        </a:solidFill>
                        <a:effectLst/>
                        <a:latin typeface="Aptos Narrow" panose="020B00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u="none" strike="noStrike">
                          <a:solidFill>
                            <a:srgbClr val="000000"/>
                          </a:solidFill>
                          <a:effectLst/>
                        </a:rPr>
                        <a:t>0</a:t>
                      </a:r>
                      <a:endParaRPr lang="en-US" sz="1800" b="0" i="0" u="none" strike="noStrike">
                        <a:solidFill>
                          <a:srgbClr val="000000"/>
                        </a:solidFill>
                        <a:effectLst/>
                        <a:latin typeface="Aptos Narrow" panose="020B00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8206908"/>
                  </a:ext>
                </a:extLst>
              </a:tr>
              <a:tr h="443357">
                <a:tc>
                  <a:txBody>
                    <a:bodyPr/>
                    <a:lstStyle/>
                    <a:p>
                      <a:pPr algn="ctr" fontAlgn="b"/>
                      <a:r>
                        <a:rPr lang="en-US" sz="1800" u="none" strike="noStrike">
                          <a:effectLst/>
                        </a:rPr>
                        <a:t>Grade 1 </a:t>
                      </a:r>
                      <a:endParaRPr lang="en-US" sz="1800" b="0" i="0" u="none" strike="noStrike">
                        <a:solidFill>
                          <a:srgbClr val="000000"/>
                        </a:solidFill>
                        <a:effectLst/>
                        <a:latin typeface="Aptos Narrow" panose="020B0004020202020204" pitchFamily="34" charset="0"/>
                      </a:endParaRPr>
                    </a:p>
                  </a:txBody>
                  <a:tcPr marL="12700" marR="12700" marT="12700" marB="0" anchor="ctr">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800" b="0" u="none" strike="noStrike">
                          <a:solidFill>
                            <a:srgbClr val="000000"/>
                          </a:solidFill>
                          <a:effectLst/>
                        </a:rPr>
                        <a:t>59</a:t>
                      </a:r>
                      <a:endParaRPr lang="en-US" sz="1800" b="0" i="0" u="none" strike="noStrike">
                        <a:solidFill>
                          <a:srgbClr val="000000"/>
                        </a:solidFill>
                        <a:effectLst/>
                        <a:latin typeface="Aptos Narrow" panose="020B00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u="none" strike="noStrike">
                          <a:solidFill>
                            <a:srgbClr val="000000"/>
                          </a:solidFill>
                          <a:effectLst/>
                        </a:rPr>
                        <a:t>40</a:t>
                      </a:r>
                      <a:endParaRPr lang="en-US" sz="1800" b="0" i="0" u="none" strike="noStrike">
                        <a:solidFill>
                          <a:srgbClr val="000000"/>
                        </a:solidFill>
                        <a:effectLst/>
                        <a:latin typeface="Aptos Narrow" panose="020B00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u="none" strike="noStrike">
                          <a:solidFill>
                            <a:srgbClr val="000000"/>
                          </a:solidFill>
                          <a:effectLst/>
                        </a:rPr>
                        <a:t>1</a:t>
                      </a:r>
                      <a:endParaRPr lang="en-US" sz="1800" b="0" i="0" u="none" strike="noStrike">
                        <a:solidFill>
                          <a:srgbClr val="000000"/>
                        </a:solidFill>
                        <a:effectLst/>
                        <a:latin typeface="Aptos Narrow" panose="020B00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0820108"/>
                  </a:ext>
                </a:extLst>
              </a:tr>
              <a:tr h="443357">
                <a:tc>
                  <a:txBody>
                    <a:bodyPr/>
                    <a:lstStyle/>
                    <a:p>
                      <a:pPr algn="ctr" fontAlgn="b"/>
                      <a:r>
                        <a:rPr lang="en-US" sz="1800" u="none" strike="noStrike">
                          <a:effectLst/>
                        </a:rPr>
                        <a:t>Grade 2</a:t>
                      </a:r>
                      <a:endParaRPr lang="en-US" sz="1800" b="0" i="0" u="none" strike="noStrike">
                        <a:solidFill>
                          <a:srgbClr val="000000"/>
                        </a:solidFill>
                        <a:effectLst/>
                        <a:latin typeface="Aptos Narrow" panose="020B0004020202020204" pitchFamily="34" charset="0"/>
                      </a:endParaRPr>
                    </a:p>
                  </a:txBody>
                  <a:tcPr marL="12700" marR="12700" marT="12700" marB="0" anchor="ctr">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800" b="0" u="none" strike="noStrike">
                          <a:solidFill>
                            <a:srgbClr val="000000"/>
                          </a:solidFill>
                          <a:effectLst/>
                        </a:rPr>
                        <a:t>53</a:t>
                      </a:r>
                      <a:endParaRPr lang="en-US" sz="1800" b="0" i="0" u="none" strike="noStrike">
                        <a:solidFill>
                          <a:srgbClr val="000000"/>
                        </a:solidFill>
                        <a:effectLst/>
                        <a:latin typeface="Aptos Narrow" panose="020B00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u="none" strike="noStrike">
                          <a:solidFill>
                            <a:srgbClr val="000000"/>
                          </a:solidFill>
                          <a:effectLst/>
                        </a:rPr>
                        <a:t>38</a:t>
                      </a:r>
                      <a:endParaRPr lang="en-US" sz="1800" b="0" i="0" u="none" strike="noStrike">
                        <a:solidFill>
                          <a:srgbClr val="000000"/>
                        </a:solidFill>
                        <a:effectLst/>
                        <a:latin typeface="Aptos Narrow" panose="020B00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u="none" strike="noStrike">
                          <a:solidFill>
                            <a:srgbClr val="000000"/>
                          </a:solidFill>
                          <a:effectLst/>
                        </a:rPr>
                        <a:t>9</a:t>
                      </a:r>
                      <a:endParaRPr lang="en-US" sz="1800" b="0" i="0" u="none" strike="noStrike">
                        <a:solidFill>
                          <a:srgbClr val="000000"/>
                        </a:solidFill>
                        <a:effectLst/>
                        <a:latin typeface="Aptos Narrow" panose="020B00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2943125"/>
                  </a:ext>
                </a:extLst>
              </a:tr>
              <a:tr h="443357">
                <a:tc>
                  <a:txBody>
                    <a:bodyPr/>
                    <a:lstStyle/>
                    <a:p>
                      <a:pPr algn="ctr" fontAlgn="b"/>
                      <a:r>
                        <a:rPr lang="en-US" sz="1800" u="none" strike="noStrike">
                          <a:effectLst/>
                        </a:rPr>
                        <a:t>Grade 3</a:t>
                      </a:r>
                      <a:endParaRPr lang="en-US" sz="1800" b="0" i="0" u="none" strike="noStrike">
                        <a:solidFill>
                          <a:srgbClr val="000000"/>
                        </a:solidFill>
                        <a:effectLst/>
                        <a:latin typeface="Aptos Narrow" panose="020B0004020202020204" pitchFamily="34" charset="0"/>
                      </a:endParaRPr>
                    </a:p>
                  </a:txBody>
                  <a:tcPr marL="12700" marR="12700" marT="12700" marB="0" anchor="ctr">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800" b="0" u="none" strike="noStrike">
                          <a:solidFill>
                            <a:srgbClr val="000000"/>
                          </a:solidFill>
                          <a:effectLst/>
                        </a:rPr>
                        <a:t>69</a:t>
                      </a:r>
                      <a:endParaRPr lang="en-US" sz="1800" b="0" i="0" u="none" strike="noStrike">
                        <a:solidFill>
                          <a:srgbClr val="000000"/>
                        </a:solidFill>
                        <a:effectLst/>
                        <a:latin typeface="Aptos Narrow" panose="020B00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u="none" strike="noStrike">
                          <a:solidFill>
                            <a:srgbClr val="000000"/>
                          </a:solidFill>
                          <a:effectLst/>
                        </a:rPr>
                        <a:t>19</a:t>
                      </a:r>
                      <a:endParaRPr lang="en-US" sz="1800" b="0" i="0" u="none" strike="noStrike">
                        <a:solidFill>
                          <a:srgbClr val="000000"/>
                        </a:solidFill>
                        <a:effectLst/>
                        <a:latin typeface="Aptos Narrow" panose="020B00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u="none" strike="noStrike">
                          <a:solidFill>
                            <a:srgbClr val="000000"/>
                          </a:solidFill>
                          <a:effectLst/>
                        </a:rPr>
                        <a:t>12</a:t>
                      </a:r>
                      <a:endParaRPr lang="en-US" sz="1800" b="0" i="0" u="none" strike="noStrike">
                        <a:solidFill>
                          <a:srgbClr val="000000"/>
                        </a:solidFill>
                        <a:effectLst/>
                        <a:latin typeface="Aptos Narrow" panose="020B00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9828099"/>
                  </a:ext>
                </a:extLst>
              </a:tr>
              <a:tr h="443357">
                <a:tc>
                  <a:txBody>
                    <a:bodyPr/>
                    <a:lstStyle/>
                    <a:p>
                      <a:pPr algn="ctr" fontAlgn="b"/>
                      <a:r>
                        <a:rPr lang="en-US" sz="1800" u="none" strike="noStrike">
                          <a:effectLst/>
                        </a:rPr>
                        <a:t>Grade 4</a:t>
                      </a:r>
                      <a:endParaRPr lang="en-US" sz="1800" b="0" i="0" u="none" strike="noStrike">
                        <a:solidFill>
                          <a:srgbClr val="000000"/>
                        </a:solidFill>
                        <a:effectLst/>
                        <a:latin typeface="Aptos Narrow" panose="020B0004020202020204" pitchFamily="34" charset="0"/>
                      </a:endParaRPr>
                    </a:p>
                  </a:txBody>
                  <a:tcPr marL="12700" marR="12700" marT="12700" marB="0" anchor="ctr">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800" b="0" u="none" strike="noStrike">
                          <a:solidFill>
                            <a:srgbClr val="000000"/>
                          </a:solidFill>
                          <a:effectLst/>
                        </a:rPr>
                        <a:t>61</a:t>
                      </a:r>
                      <a:endParaRPr lang="en-US" sz="1800" b="0" i="0" u="none" strike="noStrike">
                        <a:solidFill>
                          <a:srgbClr val="000000"/>
                        </a:solidFill>
                        <a:effectLst/>
                        <a:latin typeface="Aptos Narrow" panose="020B00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u="none" strike="noStrike">
                          <a:solidFill>
                            <a:srgbClr val="000000"/>
                          </a:solidFill>
                          <a:effectLst/>
                        </a:rPr>
                        <a:t>28</a:t>
                      </a:r>
                      <a:endParaRPr lang="en-US" sz="1800" b="0" i="0" u="none" strike="noStrike">
                        <a:solidFill>
                          <a:srgbClr val="000000"/>
                        </a:solidFill>
                        <a:effectLst/>
                        <a:latin typeface="Aptos Narrow" panose="020B00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u="none" strike="noStrike">
                          <a:solidFill>
                            <a:srgbClr val="000000"/>
                          </a:solidFill>
                          <a:effectLst/>
                        </a:rPr>
                        <a:t>11</a:t>
                      </a:r>
                      <a:endParaRPr lang="en-US" sz="1800" b="0" i="0" u="none" strike="noStrike">
                        <a:solidFill>
                          <a:srgbClr val="000000"/>
                        </a:solidFill>
                        <a:effectLst/>
                        <a:latin typeface="Aptos Narrow" panose="020B00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5203563"/>
                  </a:ext>
                </a:extLst>
              </a:tr>
              <a:tr h="443357">
                <a:tc>
                  <a:txBody>
                    <a:bodyPr/>
                    <a:lstStyle/>
                    <a:p>
                      <a:pPr algn="ctr" fontAlgn="b"/>
                      <a:r>
                        <a:rPr lang="en-US" sz="1800" u="none" strike="noStrike">
                          <a:effectLst/>
                        </a:rPr>
                        <a:t>Grade 5</a:t>
                      </a:r>
                      <a:endParaRPr lang="en-US" sz="1800" b="0" i="0" u="none" strike="noStrike">
                        <a:solidFill>
                          <a:srgbClr val="000000"/>
                        </a:solidFill>
                        <a:effectLst/>
                        <a:latin typeface="Aptos Narrow" panose="020B0004020202020204" pitchFamily="34" charset="0"/>
                      </a:endParaRPr>
                    </a:p>
                  </a:txBody>
                  <a:tcPr marL="12700" marR="12700" marT="12700" marB="0" anchor="ctr">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800" b="0" u="none" strike="noStrike">
                          <a:solidFill>
                            <a:srgbClr val="000000"/>
                          </a:solidFill>
                          <a:effectLst/>
                        </a:rPr>
                        <a:t>53</a:t>
                      </a:r>
                      <a:endParaRPr lang="en-US" sz="1800" b="0" i="0" u="none" strike="noStrike">
                        <a:solidFill>
                          <a:srgbClr val="000000"/>
                        </a:solidFill>
                        <a:effectLst/>
                        <a:latin typeface="Aptos Narrow" panose="020B00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u="none" strike="noStrike">
                          <a:solidFill>
                            <a:srgbClr val="000000"/>
                          </a:solidFill>
                          <a:effectLst/>
                        </a:rPr>
                        <a:t>24</a:t>
                      </a:r>
                      <a:endParaRPr lang="en-US" sz="1800" b="0" i="0" u="none" strike="noStrike">
                        <a:solidFill>
                          <a:srgbClr val="000000"/>
                        </a:solidFill>
                        <a:effectLst/>
                        <a:latin typeface="Aptos Narrow" panose="020B00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u="none" strike="noStrike">
                          <a:solidFill>
                            <a:srgbClr val="000000"/>
                          </a:solidFill>
                          <a:effectLst/>
                        </a:rPr>
                        <a:t>22</a:t>
                      </a:r>
                      <a:endParaRPr lang="en-US" sz="1800" b="0" i="0" u="none" strike="noStrike">
                        <a:solidFill>
                          <a:srgbClr val="000000"/>
                        </a:solidFill>
                        <a:effectLst/>
                        <a:latin typeface="Aptos Narrow" panose="020B00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9008180"/>
                  </a:ext>
                </a:extLst>
              </a:tr>
              <a:tr h="443357">
                <a:tc>
                  <a:txBody>
                    <a:bodyPr/>
                    <a:lstStyle/>
                    <a:p>
                      <a:pPr algn="ctr" fontAlgn="b"/>
                      <a:r>
                        <a:rPr lang="en-US" sz="1800" u="none" strike="noStrike">
                          <a:effectLst/>
                        </a:rPr>
                        <a:t>Grade 6</a:t>
                      </a:r>
                      <a:endParaRPr lang="en-US" sz="1800" b="0" i="0" u="none" strike="noStrike">
                        <a:solidFill>
                          <a:srgbClr val="000000"/>
                        </a:solidFill>
                        <a:effectLst/>
                        <a:latin typeface="Aptos Narrow" panose="020B0004020202020204" pitchFamily="34" charset="0"/>
                      </a:endParaRPr>
                    </a:p>
                  </a:txBody>
                  <a:tcPr marL="12700" marR="12700" marT="12700" marB="0" anchor="ctr">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800" b="0" u="none" strike="noStrike">
                          <a:solidFill>
                            <a:srgbClr val="000000"/>
                          </a:solidFill>
                          <a:effectLst/>
                        </a:rPr>
                        <a:t>50</a:t>
                      </a:r>
                      <a:endParaRPr lang="en-US" sz="1800" b="0" i="0" u="none" strike="noStrike">
                        <a:solidFill>
                          <a:srgbClr val="000000"/>
                        </a:solidFill>
                        <a:effectLst/>
                        <a:latin typeface="Aptos Narrow" panose="020B00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u="none" strike="noStrike">
                          <a:solidFill>
                            <a:srgbClr val="000000"/>
                          </a:solidFill>
                          <a:effectLst/>
                        </a:rPr>
                        <a:t>23</a:t>
                      </a:r>
                      <a:endParaRPr lang="en-US" sz="1800" b="0" i="0" u="none" strike="noStrike">
                        <a:solidFill>
                          <a:srgbClr val="000000"/>
                        </a:solidFill>
                        <a:effectLst/>
                        <a:latin typeface="Aptos Narrow" panose="020B00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u="none" strike="noStrike">
                          <a:solidFill>
                            <a:srgbClr val="000000"/>
                          </a:solidFill>
                          <a:effectLst/>
                        </a:rPr>
                        <a:t>27</a:t>
                      </a:r>
                      <a:endParaRPr lang="en-US" sz="1800" b="0" i="0" u="none" strike="noStrike">
                        <a:solidFill>
                          <a:srgbClr val="000000"/>
                        </a:solidFill>
                        <a:effectLst/>
                        <a:latin typeface="Aptos Narrow" panose="020B00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7614213"/>
                  </a:ext>
                </a:extLst>
              </a:tr>
              <a:tr h="443357">
                <a:tc>
                  <a:txBody>
                    <a:bodyPr/>
                    <a:lstStyle/>
                    <a:p>
                      <a:pPr algn="ctr" fontAlgn="b"/>
                      <a:r>
                        <a:rPr lang="en-US" sz="1800" u="none" strike="noStrike">
                          <a:effectLst/>
                        </a:rPr>
                        <a:t>Grade 7</a:t>
                      </a:r>
                      <a:endParaRPr lang="en-US" sz="1800" b="0" i="0" u="none" strike="noStrike">
                        <a:solidFill>
                          <a:srgbClr val="000000"/>
                        </a:solidFill>
                        <a:effectLst/>
                        <a:latin typeface="Aptos Narrow" panose="020B0004020202020204" pitchFamily="34" charset="0"/>
                      </a:endParaRPr>
                    </a:p>
                  </a:txBody>
                  <a:tcPr marL="12700" marR="12700" marT="12700" marB="0" anchor="ctr">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800" b="0" u="none" strike="noStrike">
                          <a:solidFill>
                            <a:srgbClr val="000000"/>
                          </a:solidFill>
                          <a:effectLst/>
                        </a:rPr>
                        <a:t>50</a:t>
                      </a:r>
                      <a:endParaRPr lang="en-US" sz="1800" b="0" i="0" u="none" strike="noStrike">
                        <a:solidFill>
                          <a:srgbClr val="000000"/>
                        </a:solidFill>
                        <a:effectLst/>
                        <a:latin typeface="Aptos Narrow" panose="020B00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u="none" strike="noStrike">
                          <a:solidFill>
                            <a:srgbClr val="000000"/>
                          </a:solidFill>
                          <a:effectLst/>
                        </a:rPr>
                        <a:t>19</a:t>
                      </a:r>
                      <a:endParaRPr lang="en-US" sz="1800" b="0" i="0" u="none" strike="noStrike">
                        <a:solidFill>
                          <a:srgbClr val="000000"/>
                        </a:solidFill>
                        <a:effectLst/>
                        <a:latin typeface="Aptos Narrow" panose="020B00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u="none" strike="noStrike">
                          <a:solidFill>
                            <a:srgbClr val="000000"/>
                          </a:solidFill>
                          <a:effectLst/>
                        </a:rPr>
                        <a:t>31</a:t>
                      </a:r>
                      <a:endParaRPr lang="en-US" sz="1800" b="0" i="0" u="none" strike="noStrike">
                        <a:solidFill>
                          <a:srgbClr val="000000"/>
                        </a:solidFill>
                        <a:effectLst/>
                        <a:latin typeface="Aptos Narrow" panose="020B00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2901462"/>
                  </a:ext>
                </a:extLst>
              </a:tr>
              <a:tr h="443357">
                <a:tc>
                  <a:txBody>
                    <a:bodyPr/>
                    <a:lstStyle/>
                    <a:p>
                      <a:pPr algn="ctr" fontAlgn="b"/>
                      <a:r>
                        <a:rPr lang="en-US" sz="1800" u="none" strike="noStrike">
                          <a:effectLst/>
                        </a:rPr>
                        <a:t>Grade 8 </a:t>
                      </a:r>
                      <a:endParaRPr lang="en-US" sz="1800" b="0" i="0" u="none" strike="noStrike">
                        <a:solidFill>
                          <a:srgbClr val="000000"/>
                        </a:solidFill>
                        <a:effectLst/>
                        <a:latin typeface="Aptos Narrow" panose="020B0004020202020204" pitchFamily="34" charset="0"/>
                      </a:endParaRPr>
                    </a:p>
                  </a:txBody>
                  <a:tcPr marL="12700" marR="12700" marT="12700" marB="0" anchor="ctr">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800" b="0" u="none" strike="noStrike">
                          <a:solidFill>
                            <a:srgbClr val="000000"/>
                          </a:solidFill>
                          <a:effectLst/>
                        </a:rPr>
                        <a:t>52</a:t>
                      </a:r>
                      <a:endParaRPr lang="en-US" sz="1800" b="0" i="0" u="none" strike="noStrike">
                        <a:solidFill>
                          <a:srgbClr val="000000"/>
                        </a:solidFill>
                        <a:effectLst/>
                        <a:latin typeface="Aptos Narrow" panose="020B00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u="none" strike="noStrike">
                          <a:solidFill>
                            <a:srgbClr val="000000"/>
                          </a:solidFill>
                          <a:effectLst/>
                        </a:rPr>
                        <a:t>19</a:t>
                      </a:r>
                      <a:endParaRPr lang="en-US" sz="1800" b="0" i="0" u="none" strike="noStrike">
                        <a:solidFill>
                          <a:srgbClr val="000000"/>
                        </a:solidFill>
                        <a:effectLst/>
                        <a:latin typeface="Aptos Narrow" panose="020B00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u="none" strike="noStrike">
                          <a:solidFill>
                            <a:srgbClr val="000000"/>
                          </a:solidFill>
                          <a:effectLst/>
                        </a:rPr>
                        <a:t>29</a:t>
                      </a:r>
                      <a:endParaRPr lang="en-US" sz="1800" b="0" i="0" u="none" strike="noStrike">
                        <a:solidFill>
                          <a:srgbClr val="000000"/>
                        </a:solidFill>
                        <a:effectLst/>
                        <a:latin typeface="Aptos Narrow" panose="020B00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2945884"/>
                  </a:ext>
                </a:extLst>
              </a:tr>
              <a:tr h="443357">
                <a:tc>
                  <a:txBody>
                    <a:bodyPr/>
                    <a:lstStyle/>
                    <a:p>
                      <a:pPr algn="ctr" fontAlgn="b"/>
                      <a:r>
                        <a:rPr lang="en-US" sz="2400" b="1" i="0" u="none" strike="noStrike">
                          <a:solidFill>
                            <a:srgbClr val="000000"/>
                          </a:solidFill>
                          <a:effectLst/>
                          <a:latin typeface="Aptos Narrow" panose="020B0004020202020204" pitchFamily="34" charset="0"/>
                        </a:rPr>
                        <a:t>TOTAL</a:t>
                      </a:r>
                    </a:p>
                  </a:txBody>
                  <a:tcPr marL="12700" marR="12700" marT="12700" marB="0" anchor="ctr">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2400" b="1" u="none" strike="noStrike">
                          <a:solidFill>
                            <a:srgbClr val="000000"/>
                          </a:solidFill>
                          <a:effectLst/>
                        </a:rPr>
                        <a:t>534</a:t>
                      </a:r>
                      <a:endParaRPr lang="en-US" sz="2400" b="1" i="0" u="none" strike="noStrike">
                        <a:solidFill>
                          <a:srgbClr val="000000"/>
                        </a:solidFill>
                        <a:effectLst/>
                        <a:latin typeface="Aptos Narrow" panose="020B00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2400" b="1" u="none" strike="noStrike">
                          <a:solidFill>
                            <a:srgbClr val="000000"/>
                          </a:solidFill>
                          <a:effectLst/>
                        </a:rPr>
                        <a:t>223</a:t>
                      </a:r>
                      <a:endParaRPr lang="en-US" sz="2400" b="1" i="0" u="none" strike="noStrike">
                        <a:solidFill>
                          <a:srgbClr val="000000"/>
                        </a:solidFill>
                        <a:effectLst/>
                        <a:latin typeface="Aptos Narrow" panose="020B00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2400" b="1" u="none" strike="noStrike">
                          <a:solidFill>
                            <a:srgbClr val="000000"/>
                          </a:solidFill>
                          <a:effectLst/>
                        </a:rPr>
                        <a:t>142</a:t>
                      </a:r>
                      <a:endParaRPr lang="en-US" sz="1600" b="1" i="0" u="none" strike="noStrike">
                        <a:solidFill>
                          <a:srgbClr val="000000"/>
                        </a:solidFill>
                        <a:effectLst/>
                        <a:latin typeface="Aptos Narrow" panose="020B00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09099325"/>
                  </a:ext>
                </a:extLst>
              </a:tr>
            </a:tbl>
          </a:graphicData>
        </a:graphic>
      </p:graphicFrame>
    </p:spTree>
    <p:extLst>
      <p:ext uri="{BB962C8B-B14F-4D97-AF65-F5344CB8AC3E}">
        <p14:creationId xmlns:p14="http://schemas.microsoft.com/office/powerpoint/2010/main" val="15460355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B78E7-1D7B-5E8C-BB02-55C68800AB3A}"/>
              </a:ext>
            </a:extLst>
          </p:cNvPr>
          <p:cNvSpPr>
            <a:spLocks noGrp="1"/>
          </p:cNvSpPr>
          <p:nvPr>
            <p:ph type="title"/>
          </p:nvPr>
        </p:nvSpPr>
        <p:spPr>
          <a:xfrm>
            <a:off x="838200" y="365125"/>
            <a:ext cx="10515600" cy="820418"/>
          </a:xfrm>
        </p:spPr>
        <p:txBody>
          <a:bodyPr/>
          <a:lstStyle/>
          <a:p>
            <a:r>
              <a:rPr lang="en-US">
                <a:solidFill>
                  <a:schemeClr val="bg1"/>
                </a:solidFill>
              </a:rPr>
              <a:t>Fall Literacy Screening Data</a:t>
            </a:r>
          </a:p>
        </p:txBody>
      </p:sp>
      <p:graphicFrame>
        <p:nvGraphicFramePr>
          <p:cNvPr id="7" name="Content Placeholder 6" descr="Graph showing Sample Literacy Screening Data for grades K-12 broken into the 3 tiers. ">
            <a:extLst>
              <a:ext uri="{FF2B5EF4-FFF2-40B4-BE49-F238E27FC236}">
                <a16:creationId xmlns:a16="http://schemas.microsoft.com/office/drawing/2014/main" id="{DBB8B297-7CEB-BBE1-5953-7C58058B707B}"/>
              </a:ext>
            </a:extLst>
          </p:cNvPr>
          <p:cNvGraphicFramePr>
            <a:graphicFrameLocks noGrp="1"/>
          </p:cNvGraphicFramePr>
          <p:nvPr>
            <p:ph idx="1"/>
            <p:extLst>
              <p:ext uri="{D42A27DB-BD31-4B8C-83A1-F6EECF244321}">
                <p14:modId xmlns:p14="http://schemas.microsoft.com/office/powerpoint/2010/main" val="1064480353"/>
              </p:ext>
            </p:extLst>
          </p:nvPr>
        </p:nvGraphicFramePr>
        <p:xfrm>
          <a:off x="551121" y="265814"/>
          <a:ext cx="10708758" cy="6175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4406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5" name="Title 13">
            <a:extLst>
              <a:ext uri="{FF2B5EF4-FFF2-40B4-BE49-F238E27FC236}">
                <a16:creationId xmlns:a16="http://schemas.microsoft.com/office/drawing/2014/main" id="{C866E229-8B51-96BB-9EDA-F4104D4285FD}"/>
              </a:ext>
            </a:extLst>
          </p:cNvPr>
          <p:cNvSpPr>
            <a:spLocks noGrp="1"/>
          </p:cNvSpPr>
          <p:nvPr>
            <p:ph type="title"/>
          </p:nvPr>
        </p:nvSpPr>
        <p:spPr>
          <a:xfrm>
            <a:off x="381000" y="251679"/>
            <a:ext cx="11182352" cy="378050"/>
          </a:xfrm>
        </p:spPr>
        <p:txBody>
          <a:bodyPr/>
          <a:lstStyle/>
          <a:p>
            <a:r>
              <a:rPr lang="en-US"/>
              <a:t>Hidden Slide #5</a:t>
            </a:r>
          </a:p>
        </p:txBody>
      </p:sp>
      <p:sp>
        <p:nvSpPr>
          <p:cNvPr id="7" name="Text Placeholder 6">
            <a:extLst>
              <a:ext uri="{FF2B5EF4-FFF2-40B4-BE49-F238E27FC236}">
                <a16:creationId xmlns:a16="http://schemas.microsoft.com/office/drawing/2014/main" id="{EC13D1C1-6DFF-AAD2-1534-D99A164E6028}"/>
              </a:ext>
            </a:extLst>
          </p:cNvPr>
          <p:cNvSpPr>
            <a:spLocks noGrp="1"/>
          </p:cNvSpPr>
          <p:nvPr>
            <p:ph type="body" idx="10"/>
          </p:nvPr>
        </p:nvSpPr>
        <p:spPr>
          <a:xfrm>
            <a:off x="838200" y="870312"/>
            <a:ext cx="10725150" cy="373543"/>
          </a:xfrm>
        </p:spPr>
        <p:txBody>
          <a:bodyPr/>
          <a:lstStyle/>
          <a:p>
            <a:r>
              <a:rPr lang="en-US"/>
              <a:t>General Guidance for Virtual Presentations</a:t>
            </a:r>
          </a:p>
        </p:txBody>
      </p:sp>
      <p:sp>
        <p:nvSpPr>
          <p:cNvPr id="2" name="Text Placeholder 1">
            <a:extLst>
              <a:ext uri="{FF2B5EF4-FFF2-40B4-BE49-F238E27FC236}">
                <a16:creationId xmlns:a16="http://schemas.microsoft.com/office/drawing/2014/main" id="{5D578A81-959E-205B-5CEA-3F98543CC94B}"/>
              </a:ext>
            </a:extLst>
          </p:cNvPr>
          <p:cNvSpPr>
            <a:spLocks noGrp="1"/>
          </p:cNvSpPr>
          <p:nvPr>
            <p:ph type="body" sz="quarter" idx="11"/>
          </p:nvPr>
        </p:nvSpPr>
        <p:spPr>
          <a:xfrm>
            <a:off x="838200" y="1443780"/>
            <a:ext cx="10725150" cy="4890113"/>
          </a:xfrm>
        </p:spPr>
        <p:txBody>
          <a:bodyPr/>
          <a:lstStyle/>
          <a:p>
            <a:r>
              <a:rPr lang="en-US" sz="2100"/>
              <a:t>Notify and request prior permission from participants if session is to be videotaped</a:t>
            </a:r>
          </a:p>
          <a:p>
            <a:r>
              <a:rPr lang="en-US" sz="2100"/>
              <a:t>Test your technology set-up prior to the session (download and save videos on flash drive if needed)</a:t>
            </a:r>
          </a:p>
          <a:p>
            <a:r>
              <a:rPr lang="en-US" sz="2100"/>
              <a:t>Keep sessions short (1 – 1.5 hours maximum)</a:t>
            </a:r>
          </a:p>
          <a:p>
            <a:r>
              <a:rPr lang="en-US" sz="2100"/>
              <a:t>Provide norms for participation and discussion (video on, ask questions in chat, stay engaged)</a:t>
            </a:r>
          </a:p>
          <a:p>
            <a:r>
              <a:rPr lang="en-US" sz="2100"/>
              <a:t>Minimize distractions (request participants to mute when not participating)</a:t>
            </a:r>
          </a:p>
          <a:p>
            <a:r>
              <a:rPr lang="en-US" sz="2100"/>
              <a:t>Identify roles prior to presentation (facilitator, timekeeper, notetaker, etc.)</a:t>
            </a:r>
          </a:p>
          <a:p>
            <a:r>
              <a:rPr lang="en-US" sz="2100"/>
              <a:t>Use 2 consultants – 1 to present, 1 to manage chat, etc.</a:t>
            </a:r>
          </a:p>
          <a:p>
            <a:r>
              <a:rPr lang="en-US" sz="2100"/>
              <a:t>Create opportunities for participant engagement and interaction </a:t>
            </a:r>
          </a:p>
          <a:p>
            <a:r>
              <a:rPr lang="en-US" sz="2100"/>
              <a:t>Use breakout rooms and encourage groups to choose a discussion leader and notetaker</a:t>
            </a:r>
          </a:p>
          <a:p>
            <a:r>
              <a:rPr lang="en-US" sz="2100"/>
              <a:t>End the session with an effective wrap up</a:t>
            </a:r>
          </a:p>
          <a:p>
            <a:r>
              <a:rPr lang="en-US" sz="2100"/>
              <a:t>Evaluate effectiveness. Assess learning outcomes to gauge the effectiveness of the virtual training</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DF13F-93BF-010F-F0F5-7D2824C411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B86C928-9442-B059-9B04-A43E8D6F66AD}"/>
              </a:ext>
            </a:extLst>
          </p:cNvPr>
          <p:cNvSpPr>
            <a:spLocks noGrp="1"/>
          </p:cNvSpPr>
          <p:nvPr>
            <p:ph type="title"/>
          </p:nvPr>
        </p:nvSpPr>
        <p:spPr>
          <a:xfrm>
            <a:off x="831850" y="1709740"/>
            <a:ext cx="9527885" cy="4026042"/>
          </a:xfrm>
        </p:spPr>
        <p:txBody>
          <a:bodyPr/>
          <a:lstStyle/>
          <a:p>
            <a:pPr marL="152396"/>
            <a:r>
              <a:rPr lang="en-US" sz="5400"/>
              <a:t>Consider Resource Capacity </a:t>
            </a:r>
            <a:br>
              <a:rPr lang="en-US" sz="5400"/>
            </a:br>
            <a:r>
              <a:rPr lang="en-US" sz="5400"/>
              <a:t>(Serviceable Base Rates)</a:t>
            </a:r>
          </a:p>
        </p:txBody>
      </p:sp>
      <p:sp>
        <p:nvSpPr>
          <p:cNvPr id="2" name="Text Placeholder 4">
            <a:extLst>
              <a:ext uri="{FF2B5EF4-FFF2-40B4-BE49-F238E27FC236}">
                <a16:creationId xmlns:a16="http://schemas.microsoft.com/office/drawing/2014/main" id="{5CC2D15D-A666-5541-3036-BF52834195D0}"/>
              </a:ext>
              <a:ext uri="{C183D7F6-B498-43B3-948B-1728B52AA6E4}">
                <adec:decorative xmlns:adec="http://schemas.microsoft.com/office/drawing/2017/decorative" val="1"/>
              </a:ext>
            </a:extLst>
          </p:cNvPr>
          <p:cNvSpPr txBox="1">
            <a:spLocks/>
          </p:cNvSpPr>
          <p:nvPr/>
        </p:nvSpPr>
        <p:spPr>
          <a:xfrm>
            <a:off x="939426" y="3500250"/>
            <a:ext cx="8902700" cy="644525"/>
          </a:xfrm>
          <a:prstGeom prst="rect">
            <a:avLst/>
          </a:prstGeom>
        </p:spPr>
        <p:txBody>
          <a:bodyPr vert="horz" lIns="0" tIns="0" rIns="0" bIns="0" rtlCol="0">
            <a:noAutofit/>
          </a:bodyPr>
          <a:lstStyle>
            <a:lvl1pPr marL="91438" indent="0" algn="l" defTabSz="914377" rtl="0" eaLnBrk="1" latinLnBrk="0" hangingPunct="1">
              <a:lnSpc>
                <a:spcPct val="100000"/>
              </a:lnSpc>
              <a:spcBef>
                <a:spcPts val="0"/>
              </a:spcBef>
              <a:spcAft>
                <a:spcPts val="600"/>
              </a:spcAft>
              <a:buFont typeface="Arial" panose="020B0604020202020204" pitchFamily="34" charset="0"/>
              <a:buNone/>
              <a:defRPr sz="3600" b="1" kern="1200">
                <a:solidFill>
                  <a:schemeClr val="accent6"/>
                </a:solidFill>
                <a:latin typeface="+mj-lt"/>
                <a:ea typeface="+mn-ea"/>
                <a:cs typeface="+mn-cs"/>
              </a:defRPr>
            </a:lvl1pPr>
            <a:lvl2pPr marL="914400" indent="-274320" algn="l" defTabSz="914377" rtl="0" eaLnBrk="1" latinLnBrk="0" hangingPunct="1">
              <a:lnSpc>
                <a:spcPct val="100000"/>
              </a:lnSpc>
              <a:spcBef>
                <a:spcPts val="0"/>
              </a:spcBef>
              <a:spcAft>
                <a:spcPts val="600"/>
              </a:spcAft>
              <a:buSzPct val="80000"/>
              <a:buFont typeface="Courier New" panose="02070309020205020404" pitchFamily="49" charset="0"/>
              <a:buChar char="o"/>
              <a:defRPr sz="2400" kern="1200">
                <a:solidFill>
                  <a:schemeClr val="tx1"/>
                </a:solidFill>
                <a:latin typeface="+mn-lt"/>
                <a:ea typeface="+mn-ea"/>
                <a:cs typeface="+mn-cs"/>
              </a:defRPr>
            </a:lvl2pPr>
            <a:lvl3pPr marL="1280160" indent="-274320" algn="l" defTabSz="914377"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3pPr>
            <a:lvl4pPr marL="1600160" indent="-274320" algn="l" defTabSz="914377" rtl="0" eaLnBrk="1" latinLnBrk="0" hangingPunct="1">
              <a:lnSpc>
                <a:spcPct val="100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4pPr>
            <a:lvl5pPr marL="2057349" indent="-27432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solidFill>
              </a:rPr>
              <a:t>Step 3</a:t>
            </a:r>
          </a:p>
        </p:txBody>
      </p:sp>
    </p:spTree>
    <p:extLst>
      <p:ext uri="{BB962C8B-B14F-4D97-AF65-F5344CB8AC3E}">
        <p14:creationId xmlns:p14="http://schemas.microsoft.com/office/powerpoint/2010/main" val="16325229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91619-A97C-5189-D5F2-EF7C9531AACB}"/>
              </a:ext>
            </a:extLst>
          </p:cNvPr>
          <p:cNvSpPr>
            <a:spLocks noGrp="1"/>
          </p:cNvSpPr>
          <p:nvPr>
            <p:ph type="title"/>
          </p:nvPr>
        </p:nvSpPr>
        <p:spPr>
          <a:xfrm>
            <a:off x="838200" y="365125"/>
            <a:ext cx="10515600" cy="820418"/>
          </a:xfrm>
        </p:spPr>
        <p:txBody>
          <a:bodyPr>
            <a:noAutofit/>
          </a:bodyPr>
          <a:lstStyle/>
          <a:p>
            <a:r>
              <a:rPr lang="en-US">
                <a:solidFill>
                  <a:srgbClr val="F26D65"/>
                </a:solidFill>
              </a:rPr>
              <a:t>Step 3. </a:t>
            </a:r>
            <a:r>
              <a:rPr lang="en-US"/>
              <a:t>Consider Serviceable Base Rate</a:t>
            </a:r>
          </a:p>
        </p:txBody>
      </p:sp>
      <p:sp>
        <p:nvSpPr>
          <p:cNvPr id="3" name="Text Placeholder 2">
            <a:extLst>
              <a:ext uri="{FF2B5EF4-FFF2-40B4-BE49-F238E27FC236}">
                <a16:creationId xmlns:a16="http://schemas.microsoft.com/office/drawing/2014/main" id="{C6782E17-E7AD-7083-EE33-97E4D309406F}"/>
              </a:ext>
            </a:extLst>
          </p:cNvPr>
          <p:cNvSpPr>
            <a:spLocks noGrp="1"/>
          </p:cNvSpPr>
          <p:nvPr>
            <p:ph idx="1"/>
          </p:nvPr>
        </p:nvSpPr>
        <p:spPr>
          <a:xfrm>
            <a:off x="838200" y="1328468"/>
            <a:ext cx="10515600" cy="4343989"/>
          </a:xfrm>
        </p:spPr>
        <p:txBody>
          <a:bodyPr>
            <a:noAutofit/>
          </a:bodyPr>
          <a:lstStyle/>
          <a:p>
            <a:r>
              <a:rPr lang="en-US"/>
              <a:t>A serviceable base rate refers to the proportion of students exhibiting risk in a specific area, as indicated by a screening tool, in relation to the available resources needed to provide intervention supports.</a:t>
            </a:r>
          </a:p>
          <a:p>
            <a:r>
              <a:rPr lang="en-US"/>
              <a:t>Considering base rates influences better screening decisions; improves the allocation and use of available resources; and helps acknowledge unique needs within a school context. </a:t>
            </a:r>
          </a:p>
          <a:p>
            <a:r>
              <a:rPr lang="en-US"/>
              <a:t>The link to download the MO-PBIS Base Rate Calculator for Behavior document is </a:t>
            </a:r>
            <a:r>
              <a:rPr lang="en-US" u="sng">
                <a:hlinkClick r:id="rId3"/>
              </a:rPr>
              <a:t>https://pbismissouri.org/wp-content/uploads/2025/08/Base-Rate-Calculator.xlsx</a:t>
            </a:r>
            <a:r>
              <a:rPr lang="en-US"/>
              <a:t>.</a:t>
            </a:r>
          </a:p>
        </p:txBody>
      </p:sp>
      <p:sp>
        <p:nvSpPr>
          <p:cNvPr id="4" name="TextBox 3">
            <a:extLst>
              <a:ext uri="{FF2B5EF4-FFF2-40B4-BE49-F238E27FC236}">
                <a16:creationId xmlns:a16="http://schemas.microsoft.com/office/drawing/2014/main" id="{0F4A97D7-BA19-DFBE-B3B1-6C04BB0D5332}"/>
              </a:ext>
            </a:extLst>
          </p:cNvPr>
          <p:cNvSpPr txBox="1"/>
          <p:nvPr/>
        </p:nvSpPr>
        <p:spPr>
          <a:xfrm>
            <a:off x="600076" y="6217864"/>
            <a:ext cx="10753344" cy="307777"/>
          </a:xfrm>
          <a:prstGeom prst="rect">
            <a:avLst/>
          </a:prstGeom>
          <a:noFill/>
        </p:spPr>
        <p:txBody>
          <a:bodyPr wrap="square" lIns="121920" tIns="60960" rIns="121920" bIns="60960" anchor="t">
            <a:spAutoFit/>
          </a:bodyPr>
          <a:lstStyle/>
          <a:p>
            <a:pPr defTabSz="1219170">
              <a:defRPr/>
            </a:pPr>
            <a:r>
              <a:rPr lang="de-DE" sz="1200">
                <a:latin typeface="Calibri"/>
              </a:rPr>
              <a:t>(</a:t>
            </a:r>
            <a:r>
              <a:rPr lang="en-US" sz="1200">
                <a:latin typeface="Calibri"/>
              </a:rPr>
              <a:t>Kilgus &amp; Eklund, 2016; Wisconsin Department of Public Instruction, 2018)</a:t>
            </a:r>
            <a:endParaRPr lang="pt-BR" sz="1200">
              <a:latin typeface="Calibri"/>
            </a:endParaRPr>
          </a:p>
        </p:txBody>
      </p:sp>
    </p:spTree>
    <p:extLst>
      <p:ext uri="{BB962C8B-B14F-4D97-AF65-F5344CB8AC3E}">
        <p14:creationId xmlns:p14="http://schemas.microsoft.com/office/powerpoint/2010/main" val="31164657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95"/>
          <p:cNvSpPr txBox="1">
            <a:spLocks noGrp="1"/>
          </p:cNvSpPr>
          <p:nvPr>
            <p:ph type="title"/>
          </p:nvPr>
        </p:nvSpPr>
        <p:spPr>
          <a:xfrm>
            <a:off x="838200" y="365125"/>
            <a:ext cx="11353800" cy="820738"/>
          </a:xfrm>
        </p:spPr>
        <p:txBody>
          <a:bodyPr spcFirstLastPara="1" vert="horz" wrap="square" lIns="121900" tIns="121900" rIns="121900" bIns="121900" rtlCol="0" anchor="t" anchorCtr="0">
            <a:noAutofit/>
          </a:bodyPr>
          <a:lstStyle/>
          <a:p>
            <a:r>
              <a:rPr lang="en-US">
                <a:solidFill>
                  <a:schemeClr val="accent1"/>
                </a:solidFill>
              </a:rPr>
              <a:t>Elements </a:t>
            </a:r>
            <a:r>
              <a:rPr lang="en-US"/>
              <a:t>for Determining Serviceable Base Rates</a:t>
            </a:r>
          </a:p>
        </p:txBody>
      </p:sp>
      <p:sp>
        <p:nvSpPr>
          <p:cNvPr id="657" name="Google Shape;657;p95"/>
          <p:cNvSpPr txBox="1">
            <a:spLocks noGrp="1"/>
          </p:cNvSpPr>
          <p:nvPr>
            <p:ph idx="1"/>
          </p:nvPr>
        </p:nvSpPr>
        <p:spPr>
          <a:xfrm>
            <a:off x="838200" y="1328737"/>
            <a:ext cx="10007184" cy="5164137"/>
          </a:xfrm>
        </p:spPr>
        <p:txBody>
          <a:bodyPr spcFirstLastPara="1" vert="horz" wrap="square" lIns="121900" tIns="121900" rIns="121900" bIns="121900" rtlCol="0" anchor="t" anchorCtr="0">
            <a:normAutofit/>
          </a:bodyPr>
          <a:lstStyle/>
          <a:p>
            <a:r>
              <a:rPr lang="en-US" sz="2600"/>
              <a:t>Number of staff and support specialists available to implement the content support</a:t>
            </a:r>
          </a:p>
          <a:p>
            <a:r>
              <a:rPr lang="en-US" sz="2600"/>
              <a:t>Number of students that staff can each effectively support</a:t>
            </a:r>
          </a:p>
          <a:p>
            <a:r>
              <a:rPr lang="en-US" sz="2600"/>
              <a:t>Amount of time teachers and support specialists have available</a:t>
            </a:r>
          </a:p>
          <a:p>
            <a:r>
              <a:rPr lang="en-US" sz="2600"/>
              <a:t>Resources available to acquire additional support materials or staff</a:t>
            </a:r>
          </a:p>
          <a:p>
            <a:r>
              <a:rPr lang="en-US" sz="2600"/>
              <a:t>Serviceable base rates should be used to guide intervention decision making regarding…</a:t>
            </a:r>
          </a:p>
          <a:p>
            <a:pPr lvl="1"/>
            <a:r>
              <a:rPr lang="en-US" sz="2600"/>
              <a:t>Number of students that can be adequately supported within Tiers 2 and 3</a:t>
            </a:r>
          </a:p>
          <a:p>
            <a:pPr lvl="1"/>
            <a:r>
              <a:rPr lang="en-US" sz="2600"/>
              <a:t>Scaling up universal support in areas having significant need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96"/>
          <p:cNvSpPr txBox="1">
            <a:spLocks noGrp="1"/>
          </p:cNvSpPr>
          <p:nvPr>
            <p:ph type="title"/>
          </p:nvPr>
        </p:nvSpPr>
        <p:spPr/>
        <p:txBody>
          <a:bodyPr spcFirstLastPara="1" vert="horz" wrap="square" lIns="121900" tIns="121900" rIns="121900" bIns="121900" rtlCol="0" anchor="t" anchorCtr="0">
            <a:noAutofit/>
          </a:bodyPr>
          <a:lstStyle/>
          <a:p>
            <a:r>
              <a:rPr lang="en-US">
                <a:solidFill>
                  <a:schemeClr val="accent1"/>
                </a:solidFill>
              </a:rPr>
              <a:t>Example</a:t>
            </a:r>
            <a:r>
              <a:rPr lang="en-US"/>
              <a:t> of Serviceable Base Rate</a:t>
            </a:r>
          </a:p>
        </p:txBody>
      </p:sp>
      <p:sp>
        <p:nvSpPr>
          <p:cNvPr id="663" name="Google Shape;663;p96"/>
          <p:cNvSpPr txBox="1">
            <a:spLocks noGrp="1"/>
          </p:cNvSpPr>
          <p:nvPr>
            <p:ph idx="1"/>
          </p:nvPr>
        </p:nvSpPr>
        <p:spPr/>
        <p:txBody>
          <a:bodyPr spcFirstLastPara="1" vert="horz" wrap="square" lIns="121900" tIns="121900" rIns="121900" bIns="121900" rtlCol="0" anchor="t" anchorCtr="0">
            <a:normAutofit/>
          </a:bodyPr>
          <a:lstStyle/>
          <a:p>
            <a:r>
              <a:rPr lang="en-US"/>
              <a:t>Westwood Middle School’s collaborative team used data to determine that available staff and resources could support implementation of Tier 2 interventions for 45-50 students or 14-16% of the school’s population. </a:t>
            </a:r>
          </a:p>
          <a:p>
            <a:r>
              <a:rPr lang="en-US"/>
              <a:t>Based on these findings, the team elected to set their school and classroom serviceable base rate for Tier 2 implementation at 15%.</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CB9D7-C513-BD4E-BE51-76C7597FB32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E971B09-28A6-2D74-AF8B-3C94C54B11BC}"/>
              </a:ext>
            </a:extLst>
          </p:cNvPr>
          <p:cNvSpPr>
            <a:spLocks noGrp="1"/>
          </p:cNvSpPr>
          <p:nvPr>
            <p:ph type="title"/>
          </p:nvPr>
        </p:nvSpPr>
        <p:spPr>
          <a:xfrm>
            <a:off x="831851" y="1709740"/>
            <a:ext cx="8902700" cy="4026042"/>
          </a:xfrm>
        </p:spPr>
        <p:txBody>
          <a:bodyPr/>
          <a:lstStyle/>
          <a:p>
            <a:pPr marL="152396"/>
            <a:r>
              <a:rPr lang="en-US"/>
              <a:t>Establish Decision Rules for Tier Placement</a:t>
            </a:r>
          </a:p>
        </p:txBody>
      </p:sp>
      <p:sp>
        <p:nvSpPr>
          <p:cNvPr id="2" name="Text Placeholder 4">
            <a:extLst>
              <a:ext uri="{FF2B5EF4-FFF2-40B4-BE49-F238E27FC236}">
                <a16:creationId xmlns:a16="http://schemas.microsoft.com/office/drawing/2014/main" id="{9E5EE870-A472-87C0-45B3-C56752DE9153}"/>
              </a:ext>
              <a:ext uri="{C183D7F6-B498-43B3-948B-1728B52AA6E4}">
                <adec:decorative xmlns:adec="http://schemas.microsoft.com/office/drawing/2017/decorative" val="1"/>
              </a:ext>
            </a:extLst>
          </p:cNvPr>
          <p:cNvSpPr txBox="1">
            <a:spLocks/>
          </p:cNvSpPr>
          <p:nvPr/>
        </p:nvSpPr>
        <p:spPr>
          <a:xfrm>
            <a:off x="925979" y="3271651"/>
            <a:ext cx="8902700" cy="644525"/>
          </a:xfrm>
          <a:prstGeom prst="rect">
            <a:avLst/>
          </a:prstGeom>
        </p:spPr>
        <p:txBody>
          <a:bodyPr vert="horz" lIns="0" tIns="0" rIns="0" bIns="0" rtlCol="0">
            <a:noAutofit/>
          </a:bodyPr>
          <a:lstStyle>
            <a:lvl1pPr marL="91438" indent="0" algn="l" defTabSz="914377" rtl="0" eaLnBrk="1" latinLnBrk="0" hangingPunct="1">
              <a:lnSpc>
                <a:spcPct val="100000"/>
              </a:lnSpc>
              <a:spcBef>
                <a:spcPts val="0"/>
              </a:spcBef>
              <a:spcAft>
                <a:spcPts val="600"/>
              </a:spcAft>
              <a:buFont typeface="Arial" panose="020B0604020202020204" pitchFamily="34" charset="0"/>
              <a:buNone/>
              <a:defRPr sz="3600" b="1" kern="1200">
                <a:solidFill>
                  <a:schemeClr val="accent6"/>
                </a:solidFill>
                <a:latin typeface="+mj-lt"/>
                <a:ea typeface="+mn-ea"/>
                <a:cs typeface="+mn-cs"/>
              </a:defRPr>
            </a:lvl1pPr>
            <a:lvl2pPr marL="914400" indent="-274320" algn="l" defTabSz="914377" rtl="0" eaLnBrk="1" latinLnBrk="0" hangingPunct="1">
              <a:lnSpc>
                <a:spcPct val="100000"/>
              </a:lnSpc>
              <a:spcBef>
                <a:spcPts val="0"/>
              </a:spcBef>
              <a:spcAft>
                <a:spcPts val="600"/>
              </a:spcAft>
              <a:buSzPct val="80000"/>
              <a:buFont typeface="Courier New" panose="02070309020205020404" pitchFamily="49" charset="0"/>
              <a:buChar char="o"/>
              <a:defRPr sz="2400" kern="1200">
                <a:solidFill>
                  <a:schemeClr val="tx1"/>
                </a:solidFill>
                <a:latin typeface="+mn-lt"/>
                <a:ea typeface="+mn-ea"/>
                <a:cs typeface="+mn-cs"/>
              </a:defRPr>
            </a:lvl2pPr>
            <a:lvl3pPr marL="1280160" indent="-274320" algn="l" defTabSz="914377"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3pPr>
            <a:lvl4pPr marL="1600160" indent="-274320" algn="l" defTabSz="914377" rtl="0" eaLnBrk="1" latinLnBrk="0" hangingPunct="1">
              <a:lnSpc>
                <a:spcPct val="100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4pPr>
            <a:lvl5pPr marL="2057349" indent="-27432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solidFill>
              </a:rPr>
              <a:t>Step 4</a:t>
            </a:r>
          </a:p>
        </p:txBody>
      </p:sp>
    </p:spTree>
    <p:extLst>
      <p:ext uri="{BB962C8B-B14F-4D97-AF65-F5344CB8AC3E}">
        <p14:creationId xmlns:p14="http://schemas.microsoft.com/office/powerpoint/2010/main" val="28739001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944C52-8A8E-6E7F-B437-6D0C113BFA1B}"/>
              </a:ext>
            </a:extLst>
          </p:cNvPr>
          <p:cNvSpPr txBox="1">
            <a:spLocks noGrp="1"/>
          </p:cNvSpPr>
          <p:nvPr>
            <p:ph type="title" idx="4294967295"/>
          </p:nvPr>
        </p:nvSpPr>
        <p:spPr>
          <a:xfrm>
            <a:off x="832104" y="475488"/>
            <a:ext cx="10515600" cy="820738"/>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377" rtl="0" eaLnBrk="1" latinLnBrk="0" hangingPunct="1">
              <a:lnSpc>
                <a:spcPct val="100000"/>
              </a:lnSpc>
              <a:spcBef>
                <a:spcPct val="0"/>
              </a:spcBef>
              <a:buNone/>
              <a:defRPr sz="3600" b="1" kern="1200">
                <a:solidFill>
                  <a:schemeClr val="tx1"/>
                </a:solidFill>
                <a:latin typeface="Aptos" panose="020B0004020202020204" pitchFamily="34" charset="0"/>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srgbClr val="F26D65"/>
                </a:solidFill>
                <a:effectLst/>
                <a:uLnTx/>
                <a:uFillTx/>
                <a:latin typeface="+mn-lt"/>
                <a:ea typeface="+mj-ea"/>
                <a:cs typeface="+mj-cs"/>
              </a:rPr>
              <a:t>Step 4. </a:t>
            </a:r>
            <a:r>
              <a:rPr kumimoji="0" lang="en-US" sz="3200" b="1" i="0" u="none" strike="noStrike" kern="1200" cap="none" spc="0" normalizeH="0" baseline="0" noProof="0">
                <a:ln>
                  <a:noFill/>
                </a:ln>
                <a:solidFill>
                  <a:schemeClr val="tx1"/>
                </a:solidFill>
                <a:effectLst/>
                <a:uLnTx/>
                <a:uFillTx/>
                <a:latin typeface="+mn-lt"/>
                <a:ea typeface="+mj-ea"/>
                <a:cs typeface="+mj-cs"/>
              </a:rPr>
              <a:t>Create Decision Rules</a:t>
            </a:r>
          </a:p>
        </p:txBody>
      </p:sp>
      <p:sp>
        <p:nvSpPr>
          <p:cNvPr id="3" name="Text Placeholder 2">
            <a:extLst>
              <a:ext uri="{FF2B5EF4-FFF2-40B4-BE49-F238E27FC236}">
                <a16:creationId xmlns:a16="http://schemas.microsoft.com/office/drawing/2014/main" id="{CC51B96C-4AA0-34DE-7FB3-F6FD151DC204}"/>
              </a:ext>
            </a:extLst>
          </p:cNvPr>
          <p:cNvSpPr>
            <a:spLocks noGrp="1"/>
          </p:cNvSpPr>
          <p:nvPr>
            <p:ph idx="1"/>
          </p:nvPr>
        </p:nvSpPr>
        <p:spPr>
          <a:xfrm>
            <a:off x="838200" y="1328737"/>
            <a:ext cx="10515600" cy="4828781"/>
          </a:xfrm>
        </p:spPr>
        <p:txBody>
          <a:bodyPr>
            <a:normAutofit fontScale="85000" lnSpcReduction="20000"/>
          </a:bodyPr>
          <a:lstStyle/>
          <a:p>
            <a:pPr marL="91440" indent="0">
              <a:lnSpc>
                <a:spcPct val="120000"/>
              </a:lnSpc>
              <a:buNone/>
            </a:pPr>
            <a:r>
              <a:rPr lang="en-US"/>
              <a:t>Decision rules are pre-determined, objective criteria that guide districts and buildings in determining a) whether a student is eligible for Tier 2 or Tier 3 supports and b) how students will move between tiers. These rules are based on assessment data, progress trends, cut scores, and teacher input.</a:t>
            </a:r>
          </a:p>
          <a:p>
            <a:pPr marL="91440" indent="0">
              <a:lnSpc>
                <a:spcPct val="120000"/>
              </a:lnSpc>
              <a:buNone/>
            </a:pPr>
            <a:endParaRPr lang="en-US" sz="3000"/>
          </a:p>
          <a:p>
            <a:pPr marL="91440" indent="0" algn="ctr">
              <a:lnSpc>
                <a:spcPct val="120000"/>
              </a:lnSpc>
              <a:buNone/>
            </a:pPr>
            <a:r>
              <a:rPr lang="en-US" sz="3100" b="1">
                <a:solidFill>
                  <a:schemeClr val="accent1"/>
                </a:solidFill>
              </a:rPr>
              <a:t>Benefits of Decision Rules</a:t>
            </a:r>
          </a:p>
          <a:p>
            <a:pPr>
              <a:lnSpc>
                <a:spcPct val="120000"/>
              </a:lnSpc>
            </a:pPr>
            <a:r>
              <a:rPr lang="en-US"/>
              <a:t>Clarify and standardize decision making</a:t>
            </a:r>
          </a:p>
          <a:p>
            <a:pPr>
              <a:lnSpc>
                <a:spcPct val="120000"/>
              </a:lnSpc>
            </a:pPr>
            <a:r>
              <a:rPr lang="en-US"/>
              <a:t>Bridge the gap between screening data and instructional decisions</a:t>
            </a:r>
          </a:p>
          <a:p>
            <a:pPr>
              <a:lnSpc>
                <a:spcPct val="120000"/>
              </a:lnSpc>
            </a:pPr>
            <a:r>
              <a:rPr lang="en-US"/>
              <a:t>Align with resource capacity</a:t>
            </a:r>
          </a:p>
          <a:p>
            <a:pPr>
              <a:lnSpc>
                <a:spcPct val="120000"/>
              </a:lnSpc>
            </a:pPr>
            <a:r>
              <a:rPr lang="en-US"/>
              <a:t>Incorporate progress monitoring and dynamic criteria</a:t>
            </a:r>
          </a:p>
          <a:p>
            <a:pPr>
              <a:lnSpc>
                <a:spcPct val="120000"/>
              </a:lnSpc>
            </a:pPr>
            <a:r>
              <a:rPr lang="en-US"/>
              <a:t>Facilitate continuous improvement </a:t>
            </a:r>
          </a:p>
          <a:p>
            <a:pPr>
              <a:lnSpc>
                <a:spcPct val="120000"/>
              </a:lnSpc>
            </a:pPr>
            <a:endParaRPr lang="en-US"/>
          </a:p>
          <a:p>
            <a:pPr>
              <a:lnSpc>
                <a:spcPct val="120000"/>
              </a:lnSpc>
            </a:pPr>
            <a:endParaRPr lang="en-US"/>
          </a:p>
        </p:txBody>
      </p:sp>
    </p:spTree>
    <p:extLst>
      <p:ext uri="{BB962C8B-B14F-4D97-AF65-F5344CB8AC3E}">
        <p14:creationId xmlns:p14="http://schemas.microsoft.com/office/powerpoint/2010/main" val="21392970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C8C3A-BAA9-1BF2-4782-11462A78277C}"/>
              </a:ext>
            </a:extLst>
          </p:cNvPr>
          <p:cNvSpPr>
            <a:spLocks noGrp="1"/>
          </p:cNvSpPr>
          <p:nvPr>
            <p:ph type="title"/>
          </p:nvPr>
        </p:nvSpPr>
        <p:spPr>
          <a:xfrm>
            <a:off x="838200" y="365125"/>
            <a:ext cx="10515600" cy="820418"/>
          </a:xfrm>
        </p:spPr>
        <p:txBody>
          <a:bodyPr>
            <a:noAutofit/>
          </a:bodyPr>
          <a:lstStyle/>
          <a:p>
            <a:r>
              <a:rPr lang="en-US"/>
              <a:t>Guidelines for Creating Decision Rules</a:t>
            </a:r>
          </a:p>
        </p:txBody>
      </p:sp>
      <p:sp>
        <p:nvSpPr>
          <p:cNvPr id="3" name="Text Placeholder 2">
            <a:extLst>
              <a:ext uri="{FF2B5EF4-FFF2-40B4-BE49-F238E27FC236}">
                <a16:creationId xmlns:a16="http://schemas.microsoft.com/office/drawing/2014/main" id="{8E1B289D-0701-FF5A-95D2-962ACBE9CE81}"/>
              </a:ext>
            </a:extLst>
          </p:cNvPr>
          <p:cNvSpPr>
            <a:spLocks noGrp="1"/>
          </p:cNvSpPr>
          <p:nvPr>
            <p:ph idx="1"/>
          </p:nvPr>
        </p:nvSpPr>
        <p:spPr>
          <a:xfrm>
            <a:off x="838200" y="1328468"/>
            <a:ext cx="10515600" cy="4343989"/>
          </a:xfrm>
        </p:spPr>
        <p:txBody>
          <a:bodyPr>
            <a:normAutofit/>
          </a:bodyPr>
          <a:lstStyle/>
          <a:p>
            <a:r>
              <a:rPr lang="en-US"/>
              <a:t>Prioritize students with the most severe needs</a:t>
            </a:r>
          </a:p>
          <a:p>
            <a:r>
              <a:rPr lang="en-US"/>
              <a:t>Expand classroom-based interventions for students just below the Tier 1 threshold</a:t>
            </a:r>
          </a:p>
          <a:p>
            <a:r>
              <a:rPr lang="en-US"/>
              <a:t>Gradually increase capacity by training staff or hiring additional staff </a:t>
            </a:r>
          </a:p>
          <a:p>
            <a:r>
              <a:rPr lang="en-US"/>
              <a:t>Refine decision rules </a:t>
            </a:r>
          </a:p>
        </p:txBody>
      </p:sp>
    </p:spTree>
    <p:extLst>
      <p:ext uri="{BB962C8B-B14F-4D97-AF65-F5344CB8AC3E}">
        <p14:creationId xmlns:p14="http://schemas.microsoft.com/office/powerpoint/2010/main" val="3311910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E45C8-BFC4-5AC7-18D7-D79CC291A0F7}"/>
              </a:ext>
            </a:extLst>
          </p:cNvPr>
          <p:cNvSpPr>
            <a:spLocks noGrp="1"/>
          </p:cNvSpPr>
          <p:nvPr>
            <p:ph type="title"/>
          </p:nvPr>
        </p:nvSpPr>
        <p:spPr>
          <a:xfrm>
            <a:off x="838200" y="365125"/>
            <a:ext cx="10515600" cy="820418"/>
          </a:xfrm>
        </p:spPr>
        <p:txBody>
          <a:bodyPr>
            <a:normAutofit fontScale="90000"/>
          </a:bodyPr>
          <a:lstStyle/>
          <a:p>
            <a:r>
              <a:rPr lang="en-US"/>
              <a:t>Why focus on Tier 1 when the data exceed thresholds? </a:t>
            </a:r>
          </a:p>
        </p:txBody>
      </p:sp>
      <p:sp>
        <p:nvSpPr>
          <p:cNvPr id="8" name="Text Placeholder 7">
            <a:extLst>
              <a:ext uri="{FF2B5EF4-FFF2-40B4-BE49-F238E27FC236}">
                <a16:creationId xmlns:a16="http://schemas.microsoft.com/office/drawing/2014/main" id="{F2940E16-A356-1E38-A9F4-6C1CE51DCE6B}"/>
              </a:ext>
            </a:extLst>
          </p:cNvPr>
          <p:cNvSpPr>
            <a:spLocks noGrp="1"/>
          </p:cNvSpPr>
          <p:nvPr>
            <p:ph idx="1"/>
          </p:nvPr>
        </p:nvSpPr>
        <p:spPr>
          <a:xfrm>
            <a:off x="838200" y="1328468"/>
            <a:ext cx="6672309" cy="4343989"/>
          </a:xfrm>
        </p:spPr>
        <p:txBody>
          <a:bodyPr>
            <a:noAutofit/>
          </a:bodyPr>
          <a:lstStyle/>
          <a:p>
            <a:r>
              <a:rPr lang="en-US"/>
              <a:t>When the percentage of students requiring Tiers 2 and 3 exceeds expectations (e.g., 20% - 25%), it signals potential Tier 1 challenges. </a:t>
            </a:r>
          </a:p>
          <a:p>
            <a:r>
              <a:rPr lang="en-US"/>
              <a:t>A strong Tier 1 is the foundation of MTSS.</a:t>
            </a:r>
          </a:p>
          <a:p>
            <a:r>
              <a:rPr lang="en-US"/>
              <a:t>Without addressing Tier 1, interventions alone will not meet students’ needs effectively. </a:t>
            </a:r>
          </a:p>
        </p:txBody>
      </p:sp>
      <p:grpSp>
        <p:nvGrpSpPr>
          <p:cNvPr id="3" name="Group 2">
            <a:extLst>
              <a:ext uri="{FF2B5EF4-FFF2-40B4-BE49-F238E27FC236}">
                <a16:creationId xmlns:a16="http://schemas.microsoft.com/office/drawing/2014/main" id="{FD8CA172-BDEA-F4A8-3D7F-E9A117512446}"/>
              </a:ext>
              <a:ext uri="{C183D7F6-B498-43B3-948B-1728B52AA6E4}">
                <adec:decorative xmlns:adec="http://schemas.microsoft.com/office/drawing/2017/decorative" val="1"/>
              </a:ext>
            </a:extLst>
          </p:cNvPr>
          <p:cNvGrpSpPr/>
          <p:nvPr/>
        </p:nvGrpSpPr>
        <p:grpSpPr>
          <a:xfrm>
            <a:off x="8469298" y="2521259"/>
            <a:ext cx="3169328" cy="4218790"/>
            <a:chOff x="8806649" y="3408325"/>
            <a:chExt cx="2450236" cy="3331723"/>
          </a:xfrm>
        </p:grpSpPr>
        <p:pic>
          <p:nvPicPr>
            <p:cNvPr id="5" name="Graphic 4">
              <a:extLst>
                <a:ext uri="{FF2B5EF4-FFF2-40B4-BE49-F238E27FC236}">
                  <a16:creationId xmlns:a16="http://schemas.microsoft.com/office/drawing/2014/main" id="{4BD419FB-2DF7-5CE6-8058-4B9E58A8134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8806649" y="3408325"/>
              <a:ext cx="2450236" cy="3331723"/>
            </a:xfrm>
            <a:prstGeom prst="rect">
              <a:avLst/>
            </a:prstGeom>
          </p:spPr>
        </p:pic>
        <p:sp>
          <p:nvSpPr>
            <p:cNvPr id="7" name="TextBox 6">
              <a:extLst>
                <a:ext uri="{FF2B5EF4-FFF2-40B4-BE49-F238E27FC236}">
                  <a16:creationId xmlns:a16="http://schemas.microsoft.com/office/drawing/2014/main" id="{8F72E9CD-74D7-A3C7-6990-11090319878D}"/>
                </a:ext>
              </a:extLst>
            </p:cNvPr>
            <p:cNvSpPr txBox="1"/>
            <p:nvPr/>
          </p:nvSpPr>
          <p:spPr>
            <a:xfrm flipH="1">
              <a:off x="8886551" y="3786400"/>
              <a:ext cx="1440586" cy="729185"/>
            </a:xfrm>
            <a:prstGeom prst="rect">
              <a:avLst/>
            </a:prstGeom>
            <a:noFill/>
          </p:spPr>
          <p:txBody>
            <a:bodyPr wrap="square">
              <a:spAutoFit/>
            </a:bodyPr>
            <a:lstStyle/>
            <a:p>
              <a:r>
                <a:rPr lang="en-US" sz="5400" b="1">
                  <a:solidFill>
                    <a:srgbClr val="F26D65"/>
                  </a:solidFill>
                </a:rPr>
                <a:t>Tier 1 </a:t>
              </a:r>
            </a:p>
          </p:txBody>
        </p:sp>
      </p:grpSp>
    </p:spTree>
    <p:extLst>
      <p:ext uri="{BB962C8B-B14F-4D97-AF65-F5344CB8AC3E}">
        <p14:creationId xmlns:p14="http://schemas.microsoft.com/office/powerpoint/2010/main" val="756615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59172-0016-8DE0-C187-3D81089BE4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4747AD-AAD7-4737-CE37-63212AB7EA20}"/>
              </a:ext>
            </a:extLst>
          </p:cNvPr>
          <p:cNvSpPr>
            <a:spLocks noGrp="1"/>
          </p:cNvSpPr>
          <p:nvPr>
            <p:ph type="title"/>
          </p:nvPr>
        </p:nvSpPr>
        <p:spPr/>
        <p:txBody>
          <a:bodyPr>
            <a:normAutofit/>
          </a:bodyPr>
          <a:lstStyle/>
          <a:p>
            <a:r>
              <a:rPr lang="en-US"/>
              <a:t> Examples of </a:t>
            </a:r>
            <a:r>
              <a:rPr lang="en-US">
                <a:solidFill>
                  <a:srgbClr val="F26D65"/>
                </a:solidFill>
              </a:rPr>
              <a:t>Tier 2</a:t>
            </a:r>
            <a:r>
              <a:rPr lang="en-US"/>
              <a:t> Decision Rules</a:t>
            </a:r>
          </a:p>
        </p:txBody>
      </p:sp>
      <p:sp>
        <p:nvSpPr>
          <p:cNvPr id="3" name="Text Placeholder 2">
            <a:extLst>
              <a:ext uri="{FF2B5EF4-FFF2-40B4-BE49-F238E27FC236}">
                <a16:creationId xmlns:a16="http://schemas.microsoft.com/office/drawing/2014/main" id="{96C1B0F0-5257-49AC-8484-197CABA6A140}"/>
              </a:ext>
            </a:extLst>
          </p:cNvPr>
          <p:cNvSpPr>
            <a:spLocks noGrp="1"/>
          </p:cNvSpPr>
          <p:nvPr>
            <p:ph idx="1"/>
          </p:nvPr>
        </p:nvSpPr>
        <p:spPr/>
        <p:txBody>
          <a:bodyPr>
            <a:normAutofit/>
          </a:bodyPr>
          <a:lstStyle/>
          <a:p>
            <a:r>
              <a:rPr lang="en-US"/>
              <a:t>Tier 2. Students scoring below the 25</a:t>
            </a:r>
            <a:r>
              <a:rPr lang="en-US" baseline="30000"/>
              <a:t>th</a:t>
            </a:r>
            <a:r>
              <a:rPr lang="en-US"/>
              <a:t> percentile but above the 10</a:t>
            </a:r>
            <a:r>
              <a:rPr lang="en-US" baseline="30000"/>
              <a:t>th</a:t>
            </a:r>
            <a:r>
              <a:rPr lang="en-US"/>
              <a:t> percentile on STAR reading</a:t>
            </a:r>
          </a:p>
          <a:p>
            <a:endParaRPr lang="en-US"/>
          </a:p>
          <a:p>
            <a:r>
              <a:rPr lang="en-US"/>
              <a:t>Tier 2. Students move back to Tier 1 when scores return to benchmark range and progress is sustained over 6–8 weeks</a:t>
            </a:r>
          </a:p>
          <a:p>
            <a:endParaRPr lang="en-US"/>
          </a:p>
          <a:p>
            <a:r>
              <a:rPr lang="en-US"/>
              <a:t>Tier 2. Students who meet two or more indicators on criterion measures</a:t>
            </a:r>
          </a:p>
        </p:txBody>
      </p:sp>
    </p:spTree>
    <p:extLst>
      <p:ext uri="{BB962C8B-B14F-4D97-AF65-F5344CB8AC3E}">
        <p14:creationId xmlns:p14="http://schemas.microsoft.com/office/powerpoint/2010/main" val="40932445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37C5D-9058-C5A1-2B61-A4C5275ACC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E3BBDE-0426-16D1-6DBC-99A7FA04130A}"/>
              </a:ext>
            </a:extLst>
          </p:cNvPr>
          <p:cNvSpPr>
            <a:spLocks noGrp="1"/>
          </p:cNvSpPr>
          <p:nvPr>
            <p:ph type="title"/>
          </p:nvPr>
        </p:nvSpPr>
        <p:spPr/>
        <p:txBody>
          <a:bodyPr>
            <a:normAutofit/>
          </a:bodyPr>
          <a:lstStyle/>
          <a:p>
            <a:r>
              <a:rPr lang="en-US"/>
              <a:t> Examples of </a:t>
            </a:r>
            <a:r>
              <a:rPr lang="en-US">
                <a:solidFill>
                  <a:srgbClr val="F26D65"/>
                </a:solidFill>
              </a:rPr>
              <a:t>Tier 3 </a:t>
            </a:r>
            <a:r>
              <a:rPr lang="en-US"/>
              <a:t>Decision Rules</a:t>
            </a:r>
          </a:p>
        </p:txBody>
      </p:sp>
      <p:sp>
        <p:nvSpPr>
          <p:cNvPr id="4" name="Text Placeholder 2">
            <a:extLst>
              <a:ext uri="{FF2B5EF4-FFF2-40B4-BE49-F238E27FC236}">
                <a16:creationId xmlns:a16="http://schemas.microsoft.com/office/drawing/2014/main" id="{0EE2A8EE-7551-F261-7781-1573A053EE35}"/>
              </a:ext>
            </a:extLst>
          </p:cNvPr>
          <p:cNvSpPr txBox="1">
            <a:spLocks/>
          </p:cNvSpPr>
          <p:nvPr/>
        </p:nvSpPr>
        <p:spPr>
          <a:xfrm>
            <a:off x="841248" y="1325880"/>
            <a:ext cx="11038751" cy="4351575"/>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pPr marL="0" indent="0">
              <a:lnSpc>
                <a:spcPct val="100000"/>
              </a:lnSpc>
              <a:buNone/>
            </a:pPr>
            <a:r>
              <a:rPr lang="en-US" sz="2800" b="1">
                <a:solidFill>
                  <a:schemeClr val="tx1"/>
                </a:solidFill>
                <a:latin typeface="+mn-lt"/>
              </a:rPr>
              <a:t>Tier 3. </a:t>
            </a:r>
            <a:r>
              <a:rPr lang="en-US" sz="2800">
                <a:solidFill>
                  <a:schemeClr val="tx1"/>
                </a:solidFill>
                <a:latin typeface="+mn-lt"/>
              </a:rPr>
              <a:t>Students scoring below the 10</a:t>
            </a:r>
            <a:r>
              <a:rPr lang="en-US" sz="2800" baseline="30000">
                <a:solidFill>
                  <a:schemeClr val="tx1"/>
                </a:solidFill>
                <a:latin typeface="+mn-lt"/>
              </a:rPr>
              <a:t>th</a:t>
            </a:r>
            <a:r>
              <a:rPr lang="en-US" sz="2800">
                <a:solidFill>
                  <a:schemeClr val="tx1"/>
                </a:solidFill>
                <a:latin typeface="+mn-lt"/>
              </a:rPr>
              <a:t> percentile on STAR reading</a:t>
            </a:r>
          </a:p>
          <a:p>
            <a:pPr marL="0" indent="0">
              <a:lnSpc>
                <a:spcPct val="100000"/>
              </a:lnSpc>
              <a:buNone/>
            </a:pPr>
            <a:endParaRPr lang="en-US" sz="2800">
              <a:solidFill>
                <a:schemeClr val="tx1"/>
              </a:solidFill>
              <a:latin typeface="+mn-lt"/>
            </a:endParaRPr>
          </a:p>
          <a:p>
            <a:pPr marL="0" indent="0">
              <a:lnSpc>
                <a:spcPct val="100000"/>
              </a:lnSpc>
              <a:buNone/>
            </a:pPr>
            <a:r>
              <a:rPr lang="en-US" sz="2800" b="1">
                <a:solidFill>
                  <a:schemeClr val="tx1"/>
                </a:solidFill>
                <a:latin typeface="+mn-lt"/>
              </a:rPr>
              <a:t>Tier 3. </a:t>
            </a:r>
            <a:r>
              <a:rPr lang="en-US" sz="2800">
                <a:solidFill>
                  <a:schemeClr val="tx1"/>
                </a:solidFill>
                <a:latin typeface="+mn-lt"/>
              </a:rPr>
              <a:t>Students who fail to make progress in Tier 2 interventions after 6 weeks</a:t>
            </a:r>
          </a:p>
          <a:p>
            <a:pPr marL="0" indent="0">
              <a:lnSpc>
                <a:spcPct val="100000"/>
              </a:lnSpc>
              <a:buNone/>
            </a:pPr>
            <a:endParaRPr lang="en-US" sz="2800">
              <a:solidFill>
                <a:schemeClr val="tx1"/>
              </a:solidFill>
              <a:latin typeface="+mn-lt"/>
            </a:endParaRPr>
          </a:p>
          <a:p>
            <a:pPr marL="0" indent="0">
              <a:lnSpc>
                <a:spcPct val="100000"/>
              </a:lnSpc>
              <a:buNone/>
            </a:pPr>
            <a:r>
              <a:rPr lang="en-US" sz="2800" b="1">
                <a:solidFill>
                  <a:schemeClr val="tx1"/>
                </a:solidFill>
                <a:latin typeface="+mn-lt"/>
              </a:rPr>
              <a:t>Tier 3. </a:t>
            </a:r>
            <a:r>
              <a:rPr lang="en-US" sz="2800">
                <a:solidFill>
                  <a:schemeClr val="tx1"/>
                </a:solidFill>
                <a:latin typeface="+mn-lt"/>
              </a:rPr>
              <a:t>6+ referrals or behaviors in a quarter</a:t>
            </a:r>
          </a:p>
          <a:p>
            <a:pPr marL="152396" indent="0">
              <a:lnSpc>
                <a:spcPct val="100000"/>
              </a:lnSpc>
              <a:buNone/>
            </a:pPr>
            <a:endParaRPr lang="en-US" sz="2800">
              <a:latin typeface="+mn-lt"/>
            </a:endParaRPr>
          </a:p>
          <a:p>
            <a:pPr marL="152396" indent="0">
              <a:buNone/>
            </a:pPr>
            <a:endParaRPr lang="en-US" sz="2800">
              <a:latin typeface="+mn-lt"/>
            </a:endParaRPr>
          </a:p>
        </p:txBody>
      </p:sp>
    </p:spTree>
    <p:extLst>
      <p:ext uri="{BB962C8B-B14F-4D97-AF65-F5344CB8AC3E}">
        <p14:creationId xmlns:p14="http://schemas.microsoft.com/office/powerpoint/2010/main" val="3722740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6"/>
        <p:cNvGrpSpPr/>
        <p:nvPr/>
      </p:nvGrpSpPr>
      <p:grpSpPr>
        <a:xfrm>
          <a:off x="0" y="0"/>
          <a:ext cx="0" cy="0"/>
          <a:chOff x="0" y="0"/>
          <a:chExt cx="0" cy="0"/>
        </a:xfrm>
      </p:grpSpPr>
      <p:sp>
        <p:nvSpPr>
          <p:cNvPr id="14" name="Title 13">
            <a:extLst>
              <a:ext uri="{FF2B5EF4-FFF2-40B4-BE49-F238E27FC236}">
                <a16:creationId xmlns:a16="http://schemas.microsoft.com/office/drawing/2014/main" id="{4424827A-A71A-E2B1-7893-CBCC731BCBA0}"/>
              </a:ext>
            </a:extLst>
          </p:cNvPr>
          <p:cNvSpPr>
            <a:spLocks noGrp="1"/>
          </p:cNvSpPr>
          <p:nvPr>
            <p:ph type="title"/>
          </p:nvPr>
        </p:nvSpPr>
        <p:spPr>
          <a:xfrm>
            <a:off x="381000" y="251679"/>
            <a:ext cx="11182352" cy="378050"/>
          </a:xfrm>
        </p:spPr>
        <p:txBody>
          <a:bodyPr/>
          <a:lstStyle/>
          <a:p>
            <a:r>
              <a:rPr lang="en-US"/>
              <a:t>Hidden Slide #6</a:t>
            </a:r>
          </a:p>
        </p:txBody>
      </p:sp>
      <p:sp>
        <p:nvSpPr>
          <p:cNvPr id="4" name="Text Placeholder 3">
            <a:extLst>
              <a:ext uri="{FF2B5EF4-FFF2-40B4-BE49-F238E27FC236}">
                <a16:creationId xmlns:a16="http://schemas.microsoft.com/office/drawing/2014/main" id="{C6CB51FD-3943-9F95-5C68-9D5BF8136176}"/>
              </a:ext>
            </a:extLst>
          </p:cNvPr>
          <p:cNvSpPr>
            <a:spLocks noGrp="1"/>
          </p:cNvSpPr>
          <p:nvPr>
            <p:ph type="body" idx="10"/>
          </p:nvPr>
        </p:nvSpPr>
        <p:spPr>
          <a:xfrm>
            <a:off x="838200" y="870312"/>
            <a:ext cx="10725150" cy="373543"/>
          </a:xfrm>
        </p:spPr>
        <p:txBody>
          <a:bodyPr/>
          <a:lstStyle/>
          <a:p>
            <a:r>
              <a:rPr lang="en-US"/>
              <a:t>Universal Screening for Tiered Interventions (USTI) Handouts </a:t>
            </a:r>
          </a:p>
        </p:txBody>
      </p:sp>
      <p:sp>
        <p:nvSpPr>
          <p:cNvPr id="5" name="Text Placeholder 4">
            <a:extLst>
              <a:ext uri="{FF2B5EF4-FFF2-40B4-BE49-F238E27FC236}">
                <a16:creationId xmlns:a16="http://schemas.microsoft.com/office/drawing/2014/main" id="{2638AA6A-A060-98FD-A200-ADE9D3DEDE5A}"/>
              </a:ext>
            </a:extLst>
          </p:cNvPr>
          <p:cNvSpPr>
            <a:spLocks noGrp="1"/>
          </p:cNvSpPr>
          <p:nvPr>
            <p:ph type="body" sz="quarter" idx="11"/>
          </p:nvPr>
        </p:nvSpPr>
        <p:spPr>
          <a:xfrm>
            <a:off x="838200" y="1443780"/>
            <a:ext cx="10725150" cy="4244975"/>
          </a:xfrm>
        </p:spPr>
        <p:txBody>
          <a:bodyPr/>
          <a:lstStyle/>
          <a:p>
            <a:r>
              <a:rPr lang="en-US" sz="2000"/>
              <a:t>USTI 1, Universal Screening for Tiered Interventions Infographic</a:t>
            </a:r>
          </a:p>
          <a:p>
            <a:r>
              <a:rPr lang="en-US" sz="2000"/>
              <a:t>USTI 2, Universal Screening for Tiered Interventions Practice Profile</a:t>
            </a:r>
          </a:p>
          <a:p>
            <a:r>
              <a:rPr lang="en-US" sz="2000"/>
              <a:t>USTI 3, Universal Screening Key Terms</a:t>
            </a:r>
          </a:p>
          <a:p>
            <a:r>
              <a:rPr lang="en-US" sz="2000"/>
              <a:t>USTI 4, Assessment Calendar Template</a:t>
            </a:r>
          </a:p>
          <a:p>
            <a:r>
              <a:rPr lang="en-US" sz="2000"/>
              <a:t>USTI 5, Criteria Measures for At-Risk Students</a:t>
            </a:r>
          </a:p>
          <a:p>
            <a:r>
              <a:rPr lang="en-US" sz="2000"/>
              <a:t>USTI 6, Serviceable Base Rates and Decision Rules</a:t>
            </a:r>
          </a:p>
          <a:p>
            <a:r>
              <a:rPr lang="en-US" sz="2000"/>
              <a:t>USTI 7, Sample Behavior Screening Data</a:t>
            </a:r>
          </a:p>
          <a:p>
            <a:r>
              <a:rPr lang="en-US" sz="2000"/>
              <a:t>USTI 8, Sample Literacy Screening Data</a:t>
            </a:r>
          </a:p>
          <a:p>
            <a:r>
              <a:rPr lang="en-US" sz="2000"/>
              <a:t>USTI 9, 3</a:t>
            </a:r>
            <a:r>
              <a:rPr lang="en-US" sz="2000" baseline="30000"/>
              <a:t>rd</a:t>
            </a:r>
            <a:r>
              <a:rPr lang="en-US" sz="2000"/>
              <a:t> Grade Intervention Groups Sample Data</a:t>
            </a:r>
          </a:p>
          <a:p>
            <a:r>
              <a:rPr lang="en-US" sz="2000"/>
              <a:t>USTI 10, 7</a:t>
            </a:r>
            <a:r>
              <a:rPr lang="en-US" sz="2000" baseline="30000"/>
              <a:t>th</a:t>
            </a:r>
            <a:r>
              <a:rPr lang="en-US" sz="2000"/>
              <a:t> Grade Intervention Groups Sample Data</a:t>
            </a:r>
          </a:p>
          <a:p>
            <a:r>
              <a:rPr lang="en-US" sz="2000"/>
              <a:t>USTI 11, Next Steps Action Plan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80851-C617-EABE-9BDE-E7935DDB523C}"/>
              </a:ext>
            </a:extLst>
          </p:cNvPr>
          <p:cNvSpPr>
            <a:spLocks noGrp="1"/>
          </p:cNvSpPr>
          <p:nvPr>
            <p:ph type="title"/>
          </p:nvPr>
        </p:nvSpPr>
        <p:spPr>
          <a:xfrm>
            <a:off x="838200" y="591702"/>
            <a:ext cx="10515600" cy="820738"/>
          </a:xfrm>
        </p:spPr>
        <p:txBody>
          <a:bodyPr>
            <a:normAutofit/>
          </a:bodyPr>
          <a:lstStyle/>
          <a:p>
            <a:r>
              <a:rPr lang="en-US"/>
              <a:t>Decision rules and base rates interact to… </a:t>
            </a:r>
          </a:p>
        </p:txBody>
      </p:sp>
      <p:sp>
        <p:nvSpPr>
          <p:cNvPr id="3" name="Text Placeholder 2">
            <a:extLst>
              <a:ext uri="{FF2B5EF4-FFF2-40B4-BE49-F238E27FC236}">
                <a16:creationId xmlns:a16="http://schemas.microsoft.com/office/drawing/2014/main" id="{D17ADD93-CF99-ED4E-7EFD-74B4E7C4FD59}"/>
              </a:ext>
            </a:extLst>
          </p:cNvPr>
          <p:cNvSpPr>
            <a:spLocks noGrp="1"/>
          </p:cNvSpPr>
          <p:nvPr>
            <p:ph idx="1"/>
          </p:nvPr>
        </p:nvSpPr>
        <p:spPr>
          <a:xfrm>
            <a:off x="838200" y="1739788"/>
            <a:ext cx="10515600" cy="3932350"/>
          </a:xfrm>
        </p:spPr>
        <p:txBody>
          <a:bodyPr>
            <a:normAutofit/>
          </a:bodyPr>
          <a:lstStyle/>
          <a:p>
            <a:r>
              <a:rPr lang="en-US"/>
              <a:t>Prioritize students most in need</a:t>
            </a:r>
          </a:p>
          <a:p>
            <a:r>
              <a:rPr lang="en-US"/>
              <a:t>Allocate resources effectively</a:t>
            </a:r>
          </a:p>
          <a:p>
            <a:r>
              <a:rPr lang="en-US"/>
              <a:t>Ensure consistency and fairness</a:t>
            </a:r>
          </a:p>
          <a:p>
            <a:endParaRPr lang="en-US"/>
          </a:p>
        </p:txBody>
      </p:sp>
      <p:pic>
        <p:nvPicPr>
          <p:cNvPr id="6" name="Graphic 5">
            <a:extLst>
              <a:ext uri="{FF2B5EF4-FFF2-40B4-BE49-F238E27FC236}">
                <a16:creationId xmlns:a16="http://schemas.microsoft.com/office/drawing/2014/main" id="{363CFB62-6D7C-08D5-84B2-FB50E671D88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37407" y="2854586"/>
            <a:ext cx="3909952" cy="3754034"/>
          </a:xfrm>
          <a:prstGeom prst="rect">
            <a:avLst/>
          </a:prstGeom>
        </p:spPr>
      </p:pic>
    </p:spTree>
    <p:extLst>
      <p:ext uri="{BB962C8B-B14F-4D97-AF65-F5344CB8AC3E}">
        <p14:creationId xmlns:p14="http://schemas.microsoft.com/office/powerpoint/2010/main" val="18058658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8227A6-98FE-4A84-064C-0D19E2DC699A}"/>
              </a:ext>
            </a:extLst>
          </p:cNvPr>
          <p:cNvSpPr>
            <a:spLocks noGrp="1"/>
          </p:cNvSpPr>
          <p:nvPr>
            <p:ph type="title"/>
          </p:nvPr>
        </p:nvSpPr>
        <p:spPr>
          <a:xfrm>
            <a:off x="838200" y="365125"/>
            <a:ext cx="10515600" cy="820418"/>
          </a:xfrm>
        </p:spPr>
        <p:txBody>
          <a:bodyPr>
            <a:normAutofit/>
          </a:bodyPr>
          <a:lstStyle/>
          <a:p>
            <a:r>
              <a:rPr lang="en-US"/>
              <a:t>Putting it Together, Example in Practice for </a:t>
            </a:r>
            <a:r>
              <a:rPr lang="en-US">
                <a:solidFill>
                  <a:srgbClr val="58ABD0"/>
                </a:solidFill>
              </a:rPr>
              <a:t>Literacy</a:t>
            </a:r>
          </a:p>
        </p:txBody>
      </p:sp>
      <p:sp>
        <p:nvSpPr>
          <p:cNvPr id="5" name="Text Placeholder 4">
            <a:extLst>
              <a:ext uri="{FF2B5EF4-FFF2-40B4-BE49-F238E27FC236}">
                <a16:creationId xmlns:a16="http://schemas.microsoft.com/office/drawing/2014/main" id="{30650760-3DFF-8766-5FA9-D7CEE7405F4F}"/>
              </a:ext>
            </a:extLst>
          </p:cNvPr>
          <p:cNvSpPr>
            <a:spLocks noGrp="1"/>
          </p:cNvSpPr>
          <p:nvPr>
            <p:ph idx="1"/>
          </p:nvPr>
        </p:nvSpPr>
        <p:spPr>
          <a:xfrm>
            <a:off x="838200" y="1328468"/>
            <a:ext cx="10515600" cy="4343989"/>
          </a:xfrm>
        </p:spPr>
        <p:txBody>
          <a:bodyPr>
            <a:normAutofit lnSpcReduction="10000"/>
          </a:bodyPr>
          <a:lstStyle/>
          <a:p>
            <a:r>
              <a:rPr lang="en-US"/>
              <a:t>Universal Screening Results</a:t>
            </a:r>
          </a:p>
          <a:p>
            <a:pPr lvl="1">
              <a:buSzPct val="100000"/>
            </a:pPr>
            <a:r>
              <a:rPr lang="en-US"/>
              <a:t>A district screens 400 students in grades K-5 using STAR.​</a:t>
            </a:r>
          </a:p>
          <a:p>
            <a:pPr lvl="1">
              <a:buSzPct val="100000"/>
            </a:pPr>
            <a:r>
              <a:rPr lang="en-US"/>
              <a:t>Results</a:t>
            </a:r>
          </a:p>
          <a:p>
            <a:pPr marL="640080" lvl="1" indent="0">
              <a:buSzPct val="100000"/>
              <a:buNone/>
            </a:pPr>
            <a:r>
              <a:rPr lang="en-US"/>
              <a:t>		300 students scored are at or above benchmark (Tier1) ​</a:t>
            </a:r>
          </a:p>
          <a:p>
            <a:pPr marL="640080" lvl="1" indent="0">
              <a:buSzPct val="100000"/>
              <a:buNone/>
            </a:pPr>
            <a:r>
              <a:rPr lang="en-US"/>
              <a:t>		80 students scored  below benchmark (Tier 2) ​</a:t>
            </a:r>
          </a:p>
          <a:p>
            <a:pPr marL="640080" lvl="1" indent="0">
              <a:buSzPct val="100000"/>
              <a:buNone/>
            </a:pPr>
            <a:r>
              <a:rPr lang="en-US"/>
              <a:t>		20 students scored well below benchmark (Tier 3)​</a:t>
            </a:r>
          </a:p>
          <a:p>
            <a:endParaRPr lang="en-US"/>
          </a:p>
          <a:p>
            <a:r>
              <a:rPr lang="en-US"/>
              <a:t>Serviceable Base Rate Analysis</a:t>
            </a:r>
          </a:p>
          <a:p>
            <a:pPr lvl="1">
              <a:buSzPct val="100000"/>
            </a:pPr>
            <a:r>
              <a:rPr lang="en-US"/>
              <a:t>Tier 2 capacity. 60 students</a:t>
            </a:r>
          </a:p>
          <a:p>
            <a:pPr lvl="1">
              <a:buSzPct val="100000"/>
            </a:pPr>
            <a:r>
              <a:rPr lang="en-US"/>
              <a:t>Tier 3 capacity. 15 students</a:t>
            </a:r>
          </a:p>
          <a:p>
            <a:endParaRPr lang="en-US"/>
          </a:p>
        </p:txBody>
      </p:sp>
      <p:sp>
        <p:nvSpPr>
          <p:cNvPr id="6" name="TextBox 5">
            <a:extLst>
              <a:ext uri="{FF2B5EF4-FFF2-40B4-BE49-F238E27FC236}">
                <a16:creationId xmlns:a16="http://schemas.microsoft.com/office/drawing/2014/main" id="{A5623432-E712-15FB-97BF-F61FB48B3A08}"/>
              </a:ext>
            </a:extLst>
          </p:cNvPr>
          <p:cNvSpPr txBox="1"/>
          <p:nvPr/>
        </p:nvSpPr>
        <p:spPr>
          <a:xfrm>
            <a:off x="3771900" y="5672138"/>
            <a:ext cx="4648200" cy="461665"/>
          </a:xfrm>
          <a:prstGeom prst="rect">
            <a:avLst/>
          </a:prstGeom>
          <a:noFill/>
        </p:spPr>
        <p:txBody>
          <a:bodyPr wrap="square" rtlCol="0">
            <a:spAutoFit/>
          </a:bodyPr>
          <a:lstStyle/>
          <a:p>
            <a:pPr algn="ctr"/>
            <a:r>
              <a:rPr lang="en-US" sz="2400" i="1">
                <a:solidFill>
                  <a:srgbClr val="F26D65"/>
                </a:solidFill>
              </a:rPr>
              <a:t>(continued on next slide)</a:t>
            </a:r>
          </a:p>
        </p:txBody>
      </p:sp>
      <p:pic>
        <p:nvPicPr>
          <p:cNvPr id="9" name="Picture 8">
            <a:extLst>
              <a:ext uri="{FF2B5EF4-FFF2-40B4-BE49-F238E27FC236}">
                <a16:creationId xmlns:a16="http://schemas.microsoft.com/office/drawing/2014/main" id="{03674A8E-C4AB-85DE-3BDA-243940FE18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819642">
            <a:off x="8420100" y="4157677"/>
            <a:ext cx="2933700" cy="1781020"/>
          </a:xfrm>
          <a:prstGeom prst="rect">
            <a:avLst/>
          </a:prstGeom>
        </p:spPr>
      </p:pic>
    </p:spTree>
    <p:extLst>
      <p:ext uri="{BB962C8B-B14F-4D97-AF65-F5344CB8AC3E}">
        <p14:creationId xmlns:p14="http://schemas.microsoft.com/office/powerpoint/2010/main" val="24279506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3F8C9-8EE5-1DAB-A35B-7E924962781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E53E1CD-9FE0-E88C-450A-308AC03FD14F}"/>
              </a:ext>
            </a:extLst>
          </p:cNvPr>
          <p:cNvSpPr>
            <a:spLocks noGrp="1"/>
          </p:cNvSpPr>
          <p:nvPr>
            <p:ph type="title"/>
          </p:nvPr>
        </p:nvSpPr>
        <p:spPr/>
        <p:txBody>
          <a:bodyPr>
            <a:normAutofit/>
          </a:bodyPr>
          <a:lstStyle/>
          <a:p>
            <a:r>
              <a:rPr lang="en-US"/>
              <a:t>Example in Practice for </a:t>
            </a:r>
            <a:r>
              <a:rPr lang="en-US">
                <a:solidFill>
                  <a:srgbClr val="58ABD0"/>
                </a:solidFill>
              </a:rPr>
              <a:t>Literacy</a:t>
            </a:r>
            <a:r>
              <a:rPr lang="en-US"/>
              <a:t>, continued</a:t>
            </a:r>
          </a:p>
        </p:txBody>
      </p:sp>
      <p:sp>
        <p:nvSpPr>
          <p:cNvPr id="5" name="Text Placeholder 4">
            <a:extLst>
              <a:ext uri="{FF2B5EF4-FFF2-40B4-BE49-F238E27FC236}">
                <a16:creationId xmlns:a16="http://schemas.microsoft.com/office/drawing/2014/main" id="{2202D8F9-1EE5-6F45-BEFB-FEE304FA3EF9}"/>
              </a:ext>
            </a:extLst>
          </p:cNvPr>
          <p:cNvSpPr>
            <a:spLocks noGrp="1"/>
          </p:cNvSpPr>
          <p:nvPr>
            <p:ph idx="1"/>
          </p:nvPr>
        </p:nvSpPr>
        <p:spPr>
          <a:xfrm>
            <a:off x="838200" y="1328468"/>
            <a:ext cx="10229850" cy="4343989"/>
          </a:xfrm>
        </p:spPr>
        <p:txBody>
          <a:bodyPr>
            <a:normAutofit/>
          </a:bodyPr>
          <a:lstStyle/>
          <a:p>
            <a:r>
              <a:rPr lang="en-US"/>
              <a:t>Decision rules</a:t>
            </a:r>
          </a:p>
          <a:p>
            <a:pPr lvl="1">
              <a:buSzPct val="100000"/>
            </a:pPr>
            <a:r>
              <a:rPr lang="en-US"/>
              <a:t>The district applies decision rules and selects the 15 students with the highest need for Tier 3 support and 60 of the remaining students with the next highest-need for Tier 2 support (serving 5 students who met Tier 3 criteria in Tier 2).</a:t>
            </a:r>
          </a:p>
          <a:p>
            <a:pPr lvl="1">
              <a:buSzPct val="100000"/>
            </a:pPr>
            <a:r>
              <a:rPr lang="en-US"/>
              <a:t>The remaining 25 students who met criteria for Tier 2 (but were not placed there) will be provided classroom interventions and differentiation in the core curriculum.  ​</a:t>
            </a:r>
          </a:p>
          <a:p>
            <a:pPr lvl="1">
              <a:buSzPct val="100000"/>
            </a:pPr>
            <a:r>
              <a:rPr lang="en-US"/>
              <a:t>All 100 students will participate in progress monitoring, and the building will revisit the base rate each semester.</a:t>
            </a:r>
          </a:p>
          <a:p>
            <a:endParaRPr lang="en-US"/>
          </a:p>
        </p:txBody>
      </p:sp>
    </p:spTree>
    <p:extLst>
      <p:ext uri="{BB962C8B-B14F-4D97-AF65-F5344CB8AC3E}">
        <p14:creationId xmlns:p14="http://schemas.microsoft.com/office/powerpoint/2010/main" val="7386386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745E9-394D-F84B-ECC0-39CBDBE3DF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4350446-E190-9A6F-8DCE-06BCFC37CC4B}"/>
              </a:ext>
            </a:extLst>
          </p:cNvPr>
          <p:cNvSpPr>
            <a:spLocks noGrp="1"/>
          </p:cNvSpPr>
          <p:nvPr>
            <p:ph type="title"/>
          </p:nvPr>
        </p:nvSpPr>
        <p:spPr>
          <a:xfrm>
            <a:off x="838200" y="365125"/>
            <a:ext cx="11055610" cy="820738"/>
          </a:xfrm>
        </p:spPr>
        <p:txBody>
          <a:bodyPr>
            <a:noAutofit/>
          </a:bodyPr>
          <a:lstStyle/>
          <a:p>
            <a:r>
              <a:rPr lang="en-US"/>
              <a:t>Putting it Together, Example in Practice for </a:t>
            </a:r>
            <a:r>
              <a:rPr lang="en-US">
                <a:solidFill>
                  <a:schemeClr val="accent1"/>
                </a:solidFill>
              </a:rPr>
              <a:t>Behavior</a:t>
            </a:r>
          </a:p>
        </p:txBody>
      </p:sp>
      <p:sp>
        <p:nvSpPr>
          <p:cNvPr id="5" name="Text Placeholder 4">
            <a:extLst>
              <a:ext uri="{FF2B5EF4-FFF2-40B4-BE49-F238E27FC236}">
                <a16:creationId xmlns:a16="http://schemas.microsoft.com/office/drawing/2014/main" id="{FE45A4A6-15EC-207F-209E-D6548CD46652}"/>
              </a:ext>
            </a:extLst>
          </p:cNvPr>
          <p:cNvSpPr>
            <a:spLocks noGrp="1"/>
          </p:cNvSpPr>
          <p:nvPr>
            <p:ph idx="1"/>
          </p:nvPr>
        </p:nvSpPr>
        <p:spPr>
          <a:xfrm>
            <a:off x="838200" y="1328468"/>
            <a:ext cx="10515600" cy="4343989"/>
          </a:xfrm>
        </p:spPr>
        <p:txBody>
          <a:bodyPr>
            <a:normAutofit/>
          </a:bodyPr>
          <a:lstStyle/>
          <a:p>
            <a:r>
              <a:rPr lang="en-US" sz="2600"/>
              <a:t>Criteria measures results</a:t>
            </a:r>
          </a:p>
          <a:p>
            <a:pPr lvl="1">
              <a:buSzPct val="100000"/>
            </a:pPr>
            <a:r>
              <a:rPr lang="en-US" sz="2600"/>
              <a:t>A district collects behavior criterion measures data on all students.</a:t>
            </a:r>
          </a:p>
          <a:p>
            <a:pPr lvl="1">
              <a:buSzPct val="100000"/>
            </a:pPr>
            <a:r>
              <a:rPr lang="en-US" sz="2600"/>
              <a:t>Results </a:t>
            </a:r>
          </a:p>
          <a:p>
            <a:pPr marL="1005840" lvl="2" indent="0">
              <a:buSzPct val="100000"/>
              <a:buNone/>
            </a:pPr>
            <a:r>
              <a:rPr lang="en-US" sz="2600"/>
              <a:t>	70 students need Tier 2 interventions</a:t>
            </a:r>
          </a:p>
          <a:p>
            <a:pPr marL="1005840" lvl="2" indent="0">
              <a:buSzPct val="100000"/>
              <a:buNone/>
            </a:pPr>
            <a:r>
              <a:rPr lang="en-US" sz="2600"/>
              <a:t>	20 students need Tier 3 interventions</a:t>
            </a:r>
          </a:p>
          <a:p>
            <a:pPr lvl="2"/>
            <a:endParaRPr lang="en-US" sz="2600"/>
          </a:p>
          <a:p>
            <a:r>
              <a:rPr lang="en-US" sz="2600"/>
              <a:t>Serviceable base rate analysis</a:t>
            </a:r>
          </a:p>
          <a:p>
            <a:pPr marL="640080" lvl="1" indent="0">
              <a:buNone/>
            </a:pPr>
            <a:r>
              <a:rPr lang="en-US" sz="2600"/>
              <a:t>		Tier 2 capacity. 50 students</a:t>
            </a:r>
          </a:p>
          <a:p>
            <a:pPr marL="640080" lvl="1" indent="0">
              <a:buNone/>
            </a:pPr>
            <a:r>
              <a:rPr lang="en-US" sz="2600"/>
              <a:t>		Tier 3 capacity. 15 students</a:t>
            </a:r>
          </a:p>
          <a:p>
            <a:endParaRPr lang="en-US"/>
          </a:p>
        </p:txBody>
      </p:sp>
      <p:sp>
        <p:nvSpPr>
          <p:cNvPr id="3" name="TextBox 2">
            <a:extLst>
              <a:ext uri="{FF2B5EF4-FFF2-40B4-BE49-F238E27FC236}">
                <a16:creationId xmlns:a16="http://schemas.microsoft.com/office/drawing/2014/main" id="{75D0B373-CCC3-600E-11E9-19BCB6FF1A99}"/>
              </a:ext>
            </a:extLst>
          </p:cNvPr>
          <p:cNvSpPr txBox="1"/>
          <p:nvPr/>
        </p:nvSpPr>
        <p:spPr>
          <a:xfrm>
            <a:off x="2895600" y="5930384"/>
            <a:ext cx="6096000" cy="369332"/>
          </a:xfrm>
          <a:prstGeom prst="rect">
            <a:avLst/>
          </a:prstGeom>
          <a:noFill/>
        </p:spPr>
        <p:txBody>
          <a:bodyPr wrap="square">
            <a:spAutoFit/>
          </a:bodyPr>
          <a:lstStyle/>
          <a:p>
            <a:pPr algn="ctr"/>
            <a:r>
              <a:rPr lang="en-US" sz="1800" i="1">
                <a:solidFill>
                  <a:srgbClr val="F26D65"/>
                </a:solidFill>
              </a:rPr>
              <a:t>(continued on next slide)</a:t>
            </a:r>
          </a:p>
        </p:txBody>
      </p:sp>
      <p:pic>
        <p:nvPicPr>
          <p:cNvPr id="6" name="Graphic 5">
            <a:extLst>
              <a:ext uri="{FF2B5EF4-FFF2-40B4-BE49-F238E27FC236}">
                <a16:creationId xmlns:a16="http://schemas.microsoft.com/office/drawing/2014/main" id="{2BB71BF4-7DAB-F23A-2B3D-8D8B18CBC9A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91600" y="3894082"/>
            <a:ext cx="2902210" cy="2405634"/>
          </a:xfrm>
          <a:prstGeom prst="rect">
            <a:avLst/>
          </a:prstGeom>
        </p:spPr>
      </p:pic>
    </p:spTree>
    <p:extLst>
      <p:ext uri="{BB962C8B-B14F-4D97-AF65-F5344CB8AC3E}">
        <p14:creationId xmlns:p14="http://schemas.microsoft.com/office/powerpoint/2010/main" val="22557775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75A2A-9BA8-2E89-CD34-2686DB51084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3D592E-62A7-F47D-D2E7-B89C69D22669}"/>
              </a:ext>
            </a:extLst>
          </p:cNvPr>
          <p:cNvSpPr>
            <a:spLocks noGrp="1"/>
          </p:cNvSpPr>
          <p:nvPr>
            <p:ph type="title"/>
          </p:nvPr>
        </p:nvSpPr>
        <p:spPr>
          <a:xfrm>
            <a:off x="838200" y="365125"/>
            <a:ext cx="10515600" cy="820418"/>
          </a:xfrm>
        </p:spPr>
        <p:txBody>
          <a:bodyPr anchor="ctr">
            <a:normAutofit/>
          </a:bodyPr>
          <a:lstStyle/>
          <a:p>
            <a:r>
              <a:rPr lang="en-US"/>
              <a:t>Example in Practice for</a:t>
            </a:r>
            <a:r>
              <a:rPr lang="en-US">
                <a:solidFill>
                  <a:schemeClr val="accent1"/>
                </a:solidFill>
              </a:rPr>
              <a:t> Behavior</a:t>
            </a:r>
            <a:r>
              <a:rPr lang="en-US"/>
              <a:t>, continued</a:t>
            </a:r>
          </a:p>
        </p:txBody>
      </p:sp>
      <p:sp>
        <p:nvSpPr>
          <p:cNvPr id="5" name="Text Placeholder 4">
            <a:extLst>
              <a:ext uri="{FF2B5EF4-FFF2-40B4-BE49-F238E27FC236}">
                <a16:creationId xmlns:a16="http://schemas.microsoft.com/office/drawing/2014/main" id="{38AB4DC4-C251-09AA-E283-5C9672B83FFB}"/>
              </a:ext>
            </a:extLst>
          </p:cNvPr>
          <p:cNvSpPr>
            <a:spLocks noGrp="1"/>
          </p:cNvSpPr>
          <p:nvPr>
            <p:ph idx="1"/>
          </p:nvPr>
        </p:nvSpPr>
        <p:spPr>
          <a:xfrm>
            <a:off x="838200" y="1328738"/>
            <a:ext cx="9505950" cy="4343400"/>
          </a:xfrm>
        </p:spPr>
        <p:txBody>
          <a:bodyPr>
            <a:normAutofit/>
          </a:bodyPr>
          <a:lstStyle/>
          <a:p>
            <a:r>
              <a:rPr lang="en-US"/>
              <a:t>Decision rules</a:t>
            </a:r>
          </a:p>
          <a:p>
            <a:pPr lvl="1"/>
            <a:r>
              <a:rPr lang="en-US"/>
              <a:t>The students with the highest frequency of ODRs are prioritized for Tier 3.</a:t>
            </a:r>
          </a:p>
          <a:p>
            <a:pPr lvl="1"/>
            <a:r>
              <a:rPr lang="en-US"/>
              <a:t>The students with behavior linked to safety concerns (e.g., aggression or bullying) are prioritized. </a:t>
            </a:r>
          </a:p>
          <a:p>
            <a:pPr lvl="1"/>
            <a:r>
              <a:rPr lang="en-US"/>
              <a:t>Input from teachers on students with limited response to past interventions are prioritized.</a:t>
            </a:r>
          </a:p>
          <a:p>
            <a:pPr lvl="1"/>
            <a:r>
              <a:rPr lang="en-US"/>
              <a:t>The top 65 students based on ODR threshold and teacher input are placed in Tiers 2/3. The remaining students not placed are provided Tier 1 supports and progress monitored.  </a:t>
            </a:r>
          </a:p>
          <a:p>
            <a:endParaRPr lang="en-US"/>
          </a:p>
        </p:txBody>
      </p:sp>
    </p:spTree>
    <p:extLst>
      <p:ext uri="{BB962C8B-B14F-4D97-AF65-F5344CB8AC3E}">
        <p14:creationId xmlns:p14="http://schemas.microsoft.com/office/powerpoint/2010/main" val="19838439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8CD79-CA1C-09FC-2085-4FCD428FE1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273875-F315-0A1A-425D-7FCBE2DA4CC1}"/>
              </a:ext>
            </a:extLst>
          </p:cNvPr>
          <p:cNvSpPr>
            <a:spLocks noGrp="1"/>
          </p:cNvSpPr>
          <p:nvPr>
            <p:ph type="title"/>
          </p:nvPr>
        </p:nvSpPr>
        <p:spPr>
          <a:xfrm>
            <a:off x="838200" y="365127"/>
            <a:ext cx="10515600" cy="721801"/>
          </a:xfrm>
        </p:spPr>
        <p:txBody>
          <a:bodyPr>
            <a:normAutofit fontScale="90000"/>
          </a:bodyPr>
          <a:lstStyle/>
          <a:p>
            <a:r>
              <a:rPr lang="en-US">
                <a:solidFill>
                  <a:srgbClr val="F26D65"/>
                </a:solidFill>
              </a:rPr>
              <a:t>Putting New Knowledge into Practice</a:t>
            </a:r>
            <a:br>
              <a:rPr lang="en-US">
                <a:solidFill>
                  <a:srgbClr val="F26D65"/>
                </a:solidFill>
              </a:rPr>
            </a:br>
            <a:r>
              <a:rPr lang="en-US"/>
              <a:t>Using universal screening data and criteria measures</a:t>
            </a:r>
          </a:p>
        </p:txBody>
      </p:sp>
      <p:pic>
        <p:nvPicPr>
          <p:cNvPr id="4" name="Graphic 3">
            <a:extLst>
              <a:ext uri="{FF2B5EF4-FFF2-40B4-BE49-F238E27FC236}">
                <a16:creationId xmlns:a16="http://schemas.microsoft.com/office/drawing/2014/main" id="{7215DCB2-174A-AE24-A732-5ED208157D6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55319" y="1951531"/>
            <a:ext cx="6881362" cy="4192094"/>
          </a:xfrm>
          <a:prstGeom prst="rect">
            <a:avLst/>
          </a:prstGeom>
        </p:spPr>
      </p:pic>
    </p:spTree>
    <p:extLst>
      <p:ext uri="{BB962C8B-B14F-4D97-AF65-F5344CB8AC3E}">
        <p14:creationId xmlns:p14="http://schemas.microsoft.com/office/powerpoint/2010/main" val="18998300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8B152-D365-60CB-32DD-652C60987A42}"/>
              </a:ext>
            </a:extLst>
          </p:cNvPr>
          <p:cNvSpPr>
            <a:spLocks noGrp="1"/>
          </p:cNvSpPr>
          <p:nvPr>
            <p:ph type="title"/>
          </p:nvPr>
        </p:nvSpPr>
        <p:spPr/>
        <p:txBody>
          <a:bodyPr anchor="t">
            <a:normAutofit fontScale="90000"/>
          </a:bodyPr>
          <a:lstStyle/>
          <a:p>
            <a:r>
              <a:rPr lang="en-US">
                <a:solidFill>
                  <a:schemeClr val="tx1"/>
                </a:solidFill>
              </a:rPr>
              <a:t>Practice using Universal Screening Data to Support Instruction and Tiered Interventions</a:t>
            </a:r>
            <a:br>
              <a:rPr lang="en-US">
                <a:solidFill>
                  <a:schemeClr val="tx1"/>
                </a:solidFill>
              </a:rPr>
            </a:br>
            <a:endParaRPr lang="en-US">
              <a:solidFill>
                <a:schemeClr val="tx1"/>
              </a:solidFill>
            </a:endParaRPr>
          </a:p>
        </p:txBody>
      </p:sp>
      <p:sp>
        <p:nvSpPr>
          <p:cNvPr id="3" name="Text Placeholder 2">
            <a:extLst>
              <a:ext uri="{FF2B5EF4-FFF2-40B4-BE49-F238E27FC236}">
                <a16:creationId xmlns:a16="http://schemas.microsoft.com/office/drawing/2014/main" id="{015BDCE8-39EA-322D-AD71-A4382CAAEDD4}"/>
              </a:ext>
            </a:extLst>
          </p:cNvPr>
          <p:cNvSpPr>
            <a:spLocks noGrp="1"/>
          </p:cNvSpPr>
          <p:nvPr>
            <p:ph sz="half" idx="1"/>
          </p:nvPr>
        </p:nvSpPr>
        <p:spPr>
          <a:xfrm>
            <a:off x="838199" y="1825625"/>
            <a:ext cx="5622759" cy="4351339"/>
          </a:xfrm>
        </p:spPr>
        <p:txBody>
          <a:bodyPr>
            <a:normAutofit/>
          </a:bodyPr>
          <a:lstStyle/>
          <a:p>
            <a:r>
              <a:rPr lang="en-US"/>
              <a:t>In small groups, review the data sets</a:t>
            </a:r>
          </a:p>
          <a:p>
            <a:r>
              <a:rPr lang="en-US"/>
              <a:t>Based on these sets, create recommendations for serviceable base rates for the building or by grade level for literacy and behavior </a:t>
            </a:r>
          </a:p>
          <a:p>
            <a:r>
              <a:rPr lang="en-US"/>
              <a:t>Document your decision rules on chart paper and be prepared to discuss</a:t>
            </a:r>
          </a:p>
        </p:txBody>
      </p:sp>
      <p:pic>
        <p:nvPicPr>
          <p:cNvPr id="6" name="Picture 5">
            <a:extLst>
              <a:ext uri="{FF2B5EF4-FFF2-40B4-BE49-F238E27FC236}">
                <a16:creationId xmlns:a16="http://schemas.microsoft.com/office/drawing/2014/main" id="{E05A4258-BB00-7659-C5D5-0BE3C5122D6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64279" y="1885505"/>
            <a:ext cx="4431399" cy="3086989"/>
          </a:xfrm>
          <a:prstGeom prst="rect">
            <a:avLst/>
          </a:prstGeom>
          <a:ln w="12700">
            <a:solidFill>
              <a:schemeClr val="bg2"/>
            </a:solidFill>
          </a:ln>
        </p:spPr>
      </p:pic>
    </p:spTree>
    <p:extLst>
      <p:ext uri="{BB962C8B-B14F-4D97-AF65-F5344CB8AC3E}">
        <p14:creationId xmlns:p14="http://schemas.microsoft.com/office/powerpoint/2010/main" val="5297809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65B26-F97A-7E81-7C56-BE18227F14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5A59A7-F9EB-5D1C-6870-7541597A57B3}"/>
              </a:ext>
            </a:extLst>
          </p:cNvPr>
          <p:cNvSpPr>
            <a:spLocks noGrp="1"/>
          </p:cNvSpPr>
          <p:nvPr>
            <p:ph type="title"/>
          </p:nvPr>
        </p:nvSpPr>
        <p:spPr>
          <a:xfrm>
            <a:off x="838200" y="700149"/>
            <a:ext cx="10515600" cy="820738"/>
          </a:xfrm>
        </p:spPr>
        <p:txBody>
          <a:bodyPr>
            <a:normAutofit/>
          </a:bodyPr>
          <a:lstStyle/>
          <a:p>
            <a:r>
              <a:rPr lang="en-US"/>
              <a:t>Using new knowledge in YOUR DISTRICT! </a:t>
            </a:r>
          </a:p>
        </p:txBody>
      </p:sp>
      <p:pic>
        <p:nvPicPr>
          <p:cNvPr id="4" name="Graphic 3">
            <a:extLst>
              <a:ext uri="{FF2B5EF4-FFF2-40B4-BE49-F238E27FC236}">
                <a16:creationId xmlns:a16="http://schemas.microsoft.com/office/drawing/2014/main" id="{3692DF3A-B448-942D-55EB-0E7428E44CB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29330" y="4068591"/>
            <a:ext cx="4133340" cy="2518011"/>
          </a:xfrm>
          <a:prstGeom prst="rect">
            <a:avLst/>
          </a:prstGeom>
        </p:spPr>
      </p:pic>
      <p:sp>
        <p:nvSpPr>
          <p:cNvPr id="8" name="Text Placeholder 13">
            <a:extLst>
              <a:ext uri="{FF2B5EF4-FFF2-40B4-BE49-F238E27FC236}">
                <a16:creationId xmlns:a16="http://schemas.microsoft.com/office/drawing/2014/main" id="{FC2D4A8D-94A5-ACA7-C520-029E5A24C444}"/>
              </a:ext>
            </a:extLst>
          </p:cNvPr>
          <p:cNvSpPr txBox="1">
            <a:spLocks/>
          </p:cNvSpPr>
          <p:nvPr/>
        </p:nvSpPr>
        <p:spPr>
          <a:xfrm>
            <a:off x="839789" y="1749488"/>
            <a:ext cx="5157787" cy="823912"/>
          </a:xfrm>
          <a:prstGeom prst="rect">
            <a:avLst/>
          </a:prstGeom>
        </p:spPr>
        <p:txBody>
          <a:bodyPr vert="horz" lIns="0" tIns="0" rIns="0" bIns="0" rtlCol="0">
            <a:noAutofit/>
          </a:bodyPr>
          <a:lstStyle>
            <a:lvl1pPr marL="365760" indent="-274320" algn="l" defTabSz="914377" rtl="0" eaLnBrk="1" latinLnBrk="0" hangingPunct="1">
              <a:lnSpc>
                <a:spcPct val="100000"/>
              </a:lnSpc>
              <a:spcBef>
                <a:spcPts val="0"/>
              </a:spcBef>
              <a:spcAft>
                <a:spcPts val="600"/>
              </a:spcAft>
              <a:buFont typeface="Arial" panose="020B0604020202020204" pitchFamily="34" charset="0"/>
              <a:buChar char="•"/>
              <a:defRPr sz="2800" kern="1200">
                <a:solidFill>
                  <a:schemeClr val="tx1"/>
                </a:solidFill>
                <a:latin typeface="+mn-lt"/>
                <a:ea typeface="+mn-ea"/>
                <a:cs typeface="+mn-cs"/>
              </a:defRPr>
            </a:lvl1pPr>
            <a:lvl2pPr marL="914400" indent="-274320" algn="l" defTabSz="914377" rtl="0" eaLnBrk="1" latinLnBrk="0" hangingPunct="1">
              <a:lnSpc>
                <a:spcPct val="100000"/>
              </a:lnSpc>
              <a:spcBef>
                <a:spcPts val="0"/>
              </a:spcBef>
              <a:spcAft>
                <a:spcPts val="600"/>
              </a:spcAft>
              <a:buSzPct val="80000"/>
              <a:buFont typeface="Courier New" panose="02070309020205020404" pitchFamily="49" charset="0"/>
              <a:buChar char="o"/>
              <a:defRPr sz="2400" kern="1200">
                <a:solidFill>
                  <a:schemeClr val="tx1"/>
                </a:solidFill>
                <a:latin typeface="+mn-lt"/>
                <a:ea typeface="+mn-ea"/>
                <a:cs typeface="+mn-cs"/>
              </a:defRPr>
            </a:lvl2pPr>
            <a:lvl3pPr marL="1280160" indent="-274320" algn="l" defTabSz="914377"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3pPr>
            <a:lvl4pPr marL="1600160" indent="-274320" algn="l" defTabSz="914377" rtl="0" eaLnBrk="1" latinLnBrk="0" hangingPunct="1">
              <a:lnSpc>
                <a:spcPct val="100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4pPr>
            <a:lvl5pPr marL="2057349" indent="-27432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indent="0">
              <a:buNone/>
            </a:pPr>
            <a:r>
              <a:rPr lang="en-US"/>
              <a:t>Activity A</a:t>
            </a:r>
          </a:p>
        </p:txBody>
      </p:sp>
      <p:sp>
        <p:nvSpPr>
          <p:cNvPr id="9" name="Content Placeholder 14">
            <a:extLst>
              <a:ext uri="{FF2B5EF4-FFF2-40B4-BE49-F238E27FC236}">
                <a16:creationId xmlns:a16="http://schemas.microsoft.com/office/drawing/2014/main" id="{298E6D60-F1D2-4F64-72A0-3839FE354952}"/>
              </a:ext>
            </a:extLst>
          </p:cNvPr>
          <p:cNvSpPr txBox="1">
            <a:spLocks/>
          </p:cNvSpPr>
          <p:nvPr/>
        </p:nvSpPr>
        <p:spPr>
          <a:xfrm>
            <a:off x="839789" y="2287651"/>
            <a:ext cx="5157787" cy="3684588"/>
          </a:xfrm>
          <a:prstGeom prst="rect">
            <a:avLst/>
          </a:prstGeom>
        </p:spPr>
        <p:txBody>
          <a:bodyPr/>
          <a:lstStyle>
            <a:lvl1pPr marL="365760" indent="-274320" algn="l" defTabSz="914377" rtl="0" eaLnBrk="1" latinLnBrk="0" hangingPunct="1">
              <a:lnSpc>
                <a:spcPct val="100000"/>
              </a:lnSpc>
              <a:spcBef>
                <a:spcPts val="0"/>
              </a:spcBef>
              <a:spcAft>
                <a:spcPts val="600"/>
              </a:spcAft>
              <a:buFont typeface="Arial" panose="020B0604020202020204" pitchFamily="34" charset="0"/>
              <a:buChar char="•"/>
              <a:defRPr sz="2800" kern="1200">
                <a:solidFill>
                  <a:schemeClr val="tx1"/>
                </a:solidFill>
                <a:latin typeface="+mn-lt"/>
                <a:ea typeface="+mn-ea"/>
                <a:cs typeface="+mn-cs"/>
              </a:defRPr>
            </a:lvl1pPr>
            <a:lvl2pPr marL="914400" indent="-274320" algn="l" defTabSz="914377" rtl="0" eaLnBrk="1" latinLnBrk="0" hangingPunct="1">
              <a:lnSpc>
                <a:spcPct val="100000"/>
              </a:lnSpc>
              <a:spcBef>
                <a:spcPts val="0"/>
              </a:spcBef>
              <a:spcAft>
                <a:spcPts val="600"/>
              </a:spcAft>
              <a:buSzPct val="80000"/>
              <a:buFont typeface="Courier New" panose="02070309020205020404" pitchFamily="49" charset="0"/>
              <a:buChar char="o"/>
              <a:defRPr sz="2400" kern="1200">
                <a:solidFill>
                  <a:schemeClr val="tx1"/>
                </a:solidFill>
                <a:latin typeface="+mn-lt"/>
                <a:ea typeface="+mn-ea"/>
                <a:cs typeface="+mn-cs"/>
              </a:defRPr>
            </a:lvl2pPr>
            <a:lvl3pPr marL="1280160" indent="-274320" algn="l" defTabSz="914377"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3pPr>
            <a:lvl4pPr marL="1600160" indent="-274320" algn="l" defTabSz="914377" rtl="0" eaLnBrk="1" latinLnBrk="0" hangingPunct="1">
              <a:lnSpc>
                <a:spcPct val="100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4pPr>
            <a:lvl5pPr marL="2057349" indent="-27432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Create serviceable base rates and decision rules for </a:t>
            </a:r>
            <a:r>
              <a:rPr lang="en-US" i="1">
                <a:solidFill>
                  <a:srgbClr val="F26D65"/>
                </a:solidFill>
              </a:rPr>
              <a:t>YOUR DISTRICT’s </a:t>
            </a:r>
            <a:r>
              <a:rPr lang="en-US"/>
              <a:t>buildings or grade levels</a:t>
            </a:r>
          </a:p>
        </p:txBody>
      </p:sp>
      <p:sp>
        <p:nvSpPr>
          <p:cNvPr id="10" name="Text Placeholder 15">
            <a:extLst>
              <a:ext uri="{FF2B5EF4-FFF2-40B4-BE49-F238E27FC236}">
                <a16:creationId xmlns:a16="http://schemas.microsoft.com/office/drawing/2014/main" id="{8DBC66C5-58A6-C288-07EE-8CEF0E9D9F3A}"/>
              </a:ext>
            </a:extLst>
          </p:cNvPr>
          <p:cNvSpPr txBox="1">
            <a:spLocks/>
          </p:cNvSpPr>
          <p:nvPr/>
        </p:nvSpPr>
        <p:spPr>
          <a:xfrm>
            <a:off x="6172201" y="1749488"/>
            <a:ext cx="5183188" cy="823912"/>
          </a:xfrm>
          <a:prstGeom prst="rect">
            <a:avLst/>
          </a:prstGeom>
        </p:spPr>
        <p:txBody>
          <a:bodyPr/>
          <a:lstStyle>
            <a:lvl1pPr marL="365760" indent="-274320" algn="l" defTabSz="914377" rtl="0" eaLnBrk="1" latinLnBrk="0" hangingPunct="1">
              <a:lnSpc>
                <a:spcPct val="100000"/>
              </a:lnSpc>
              <a:spcBef>
                <a:spcPts val="0"/>
              </a:spcBef>
              <a:spcAft>
                <a:spcPts val="600"/>
              </a:spcAft>
              <a:buFont typeface="Arial" panose="020B0604020202020204" pitchFamily="34" charset="0"/>
              <a:buChar char="•"/>
              <a:defRPr sz="2800" kern="1200">
                <a:solidFill>
                  <a:schemeClr val="tx1"/>
                </a:solidFill>
                <a:latin typeface="+mn-lt"/>
                <a:ea typeface="+mn-ea"/>
                <a:cs typeface="+mn-cs"/>
              </a:defRPr>
            </a:lvl1pPr>
            <a:lvl2pPr marL="914400" indent="-274320" algn="l" defTabSz="914377" rtl="0" eaLnBrk="1" latinLnBrk="0" hangingPunct="1">
              <a:lnSpc>
                <a:spcPct val="100000"/>
              </a:lnSpc>
              <a:spcBef>
                <a:spcPts val="0"/>
              </a:spcBef>
              <a:spcAft>
                <a:spcPts val="600"/>
              </a:spcAft>
              <a:buSzPct val="80000"/>
              <a:buFont typeface="Courier New" panose="02070309020205020404" pitchFamily="49" charset="0"/>
              <a:buChar char="o"/>
              <a:defRPr sz="2400" kern="1200">
                <a:solidFill>
                  <a:schemeClr val="tx1"/>
                </a:solidFill>
                <a:latin typeface="+mn-lt"/>
                <a:ea typeface="+mn-ea"/>
                <a:cs typeface="+mn-cs"/>
              </a:defRPr>
            </a:lvl2pPr>
            <a:lvl3pPr marL="1280160" indent="-274320" algn="l" defTabSz="914377"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3pPr>
            <a:lvl4pPr marL="1600160" indent="-274320" algn="l" defTabSz="914377" rtl="0" eaLnBrk="1" latinLnBrk="0" hangingPunct="1">
              <a:lnSpc>
                <a:spcPct val="100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4pPr>
            <a:lvl5pPr marL="2057349" indent="-27432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indent="0">
              <a:buNone/>
            </a:pPr>
            <a:r>
              <a:rPr lang="en-US"/>
              <a:t>Activity B</a:t>
            </a:r>
          </a:p>
        </p:txBody>
      </p:sp>
      <p:sp>
        <p:nvSpPr>
          <p:cNvPr id="11" name="Content Placeholder 16">
            <a:extLst>
              <a:ext uri="{FF2B5EF4-FFF2-40B4-BE49-F238E27FC236}">
                <a16:creationId xmlns:a16="http://schemas.microsoft.com/office/drawing/2014/main" id="{00603B85-9B53-4099-A741-A50A4B078A28}"/>
              </a:ext>
            </a:extLst>
          </p:cNvPr>
          <p:cNvSpPr txBox="1">
            <a:spLocks/>
          </p:cNvSpPr>
          <p:nvPr/>
        </p:nvSpPr>
        <p:spPr>
          <a:xfrm>
            <a:off x="6172201" y="2287651"/>
            <a:ext cx="5183188" cy="3684588"/>
          </a:xfrm>
          <a:prstGeom prst="rect">
            <a:avLst/>
          </a:prstGeom>
        </p:spPr>
        <p:txBody>
          <a:bodyPr/>
          <a:lstStyle>
            <a:lvl1pPr marL="365760" indent="-274320" algn="l" defTabSz="914377" rtl="0" eaLnBrk="1" latinLnBrk="0" hangingPunct="1">
              <a:lnSpc>
                <a:spcPct val="100000"/>
              </a:lnSpc>
              <a:spcBef>
                <a:spcPts val="0"/>
              </a:spcBef>
              <a:spcAft>
                <a:spcPts val="600"/>
              </a:spcAft>
              <a:buFont typeface="Arial" panose="020B0604020202020204" pitchFamily="34" charset="0"/>
              <a:buChar char="•"/>
              <a:defRPr sz="2800" kern="1200">
                <a:solidFill>
                  <a:schemeClr val="tx1"/>
                </a:solidFill>
                <a:latin typeface="+mn-lt"/>
                <a:ea typeface="+mn-ea"/>
                <a:cs typeface="+mn-cs"/>
              </a:defRPr>
            </a:lvl1pPr>
            <a:lvl2pPr marL="914400" indent="-274320" algn="l" defTabSz="914377" rtl="0" eaLnBrk="1" latinLnBrk="0" hangingPunct="1">
              <a:lnSpc>
                <a:spcPct val="100000"/>
              </a:lnSpc>
              <a:spcBef>
                <a:spcPts val="0"/>
              </a:spcBef>
              <a:spcAft>
                <a:spcPts val="600"/>
              </a:spcAft>
              <a:buSzPct val="80000"/>
              <a:buFont typeface="Courier New" panose="02070309020205020404" pitchFamily="49" charset="0"/>
              <a:buChar char="o"/>
              <a:defRPr sz="2400" kern="1200">
                <a:solidFill>
                  <a:schemeClr val="tx1"/>
                </a:solidFill>
                <a:latin typeface="+mn-lt"/>
                <a:ea typeface="+mn-ea"/>
                <a:cs typeface="+mn-cs"/>
              </a:defRPr>
            </a:lvl2pPr>
            <a:lvl3pPr marL="1280160" indent="-274320" algn="l" defTabSz="914377"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3pPr>
            <a:lvl4pPr marL="1600160" indent="-274320" algn="l" defTabSz="914377" rtl="0" eaLnBrk="1" latinLnBrk="0" hangingPunct="1">
              <a:lnSpc>
                <a:spcPct val="100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4pPr>
            <a:lvl5pPr marL="2057349" indent="-27432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Plan for next steps in creating </a:t>
            </a:r>
            <a:r>
              <a:rPr lang="en-US" i="1">
                <a:solidFill>
                  <a:srgbClr val="F26D65"/>
                </a:solidFill>
              </a:rPr>
              <a:t>YOUR DISTRICT’s</a:t>
            </a:r>
            <a:r>
              <a:rPr lang="en-US"/>
              <a:t> serviceable base rates and decision rules</a:t>
            </a:r>
          </a:p>
        </p:txBody>
      </p:sp>
    </p:spTree>
    <p:extLst>
      <p:ext uri="{BB962C8B-B14F-4D97-AF65-F5344CB8AC3E}">
        <p14:creationId xmlns:p14="http://schemas.microsoft.com/office/powerpoint/2010/main" val="34386992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16">
          <a:extLst>
            <a:ext uri="{FF2B5EF4-FFF2-40B4-BE49-F238E27FC236}">
              <a16:creationId xmlns:a16="http://schemas.microsoft.com/office/drawing/2014/main" id="{0C2837DA-4043-DE2E-44FA-F2030D580EC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EB48FC6-8980-62A3-6ABF-3BA9CEA3E251}"/>
              </a:ext>
            </a:extLst>
          </p:cNvPr>
          <p:cNvSpPr>
            <a:spLocks noGrp="1"/>
          </p:cNvSpPr>
          <p:nvPr>
            <p:ph type="title"/>
          </p:nvPr>
        </p:nvSpPr>
        <p:spPr>
          <a:xfrm>
            <a:off x="550718" y="365127"/>
            <a:ext cx="7012133" cy="1097280"/>
          </a:xfrm>
        </p:spPr>
        <p:txBody>
          <a:bodyPr/>
          <a:lstStyle/>
          <a:p>
            <a:r>
              <a:rPr lang="en" sz="2800"/>
              <a:t>Activity C. Planning for Universal Screening</a:t>
            </a:r>
            <a:endParaRPr lang="en-US" sz="2800">
              <a:solidFill>
                <a:schemeClr val="accent1"/>
              </a:solidFill>
            </a:endParaRPr>
          </a:p>
        </p:txBody>
      </p:sp>
      <p:sp>
        <p:nvSpPr>
          <p:cNvPr id="5" name="Content Placeholder 4">
            <a:extLst>
              <a:ext uri="{FF2B5EF4-FFF2-40B4-BE49-F238E27FC236}">
                <a16:creationId xmlns:a16="http://schemas.microsoft.com/office/drawing/2014/main" id="{602A2D79-354B-A435-5E68-2854C1E6DF7C}"/>
              </a:ext>
            </a:extLst>
          </p:cNvPr>
          <p:cNvSpPr>
            <a:spLocks noGrp="1"/>
          </p:cNvSpPr>
          <p:nvPr>
            <p:ph idx="1"/>
          </p:nvPr>
        </p:nvSpPr>
        <p:spPr>
          <a:xfrm>
            <a:off x="550717" y="1248917"/>
            <a:ext cx="7012133" cy="5264451"/>
          </a:xfrm>
        </p:spPr>
        <p:txBody>
          <a:bodyPr/>
          <a:lstStyle/>
          <a:p>
            <a:pPr marL="91440" marR="0" lvl="0" indent="0" algn="l" defTabSz="914377" rtl="0" eaLnBrk="1" fontAlgn="auto" latinLnBrk="0" hangingPunct="1">
              <a:lnSpc>
                <a:spcPct val="100000"/>
              </a:lnSpc>
              <a:spcBef>
                <a:spcPts val="0"/>
              </a:spcBef>
              <a:spcAft>
                <a:spcPts val="0"/>
              </a:spcAft>
              <a:buClrTx/>
              <a:buSzTx/>
              <a:buNone/>
              <a:tabLst/>
              <a:defRPr/>
            </a:pPr>
            <a:r>
              <a:rPr kumimoji="0" lang="en-US" sz="2200" b="1" i="0" u="none" strike="noStrike" kern="1200" cap="none" spc="0" normalizeH="0" baseline="0" noProof="0">
                <a:ln>
                  <a:noFill/>
                </a:ln>
                <a:solidFill>
                  <a:srgbClr val="F26D65"/>
                </a:solidFill>
                <a:effectLst/>
                <a:uLnTx/>
                <a:uFillTx/>
                <a:latin typeface="Calibri"/>
                <a:ea typeface="+mn-ea"/>
                <a:cs typeface="+mn-cs"/>
              </a:rPr>
              <a:t>Where Are We Now?</a:t>
            </a:r>
            <a:endParaRPr lang="en-US" sz="2200">
              <a:solidFill>
                <a:srgbClr val="F26D65"/>
              </a:solidFill>
              <a:latin typeface="Calibri"/>
            </a:endParaRPr>
          </a:p>
          <a:p>
            <a:pPr marL="990575" lvl="1" indent="-380990">
              <a:spcAft>
                <a:spcPts val="0"/>
              </a:spcAft>
              <a:defRPr/>
            </a:pPr>
            <a:r>
              <a:rPr kumimoji="0" lang="en-US" sz="2200" b="0" i="0" u="none" strike="noStrike" kern="1200" cap="none" spc="0" normalizeH="0" baseline="0" noProof="0">
                <a:ln>
                  <a:noFill/>
                </a:ln>
                <a:solidFill>
                  <a:prstClr val="black"/>
                </a:solidFill>
                <a:effectLst/>
                <a:uLnTx/>
                <a:uFillTx/>
                <a:latin typeface="Calibri"/>
                <a:ea typeface="+mn-ea"/>
                <a:cs typeface="+mn-cs"/>
              </a:rPr>
              <a:t>What are our current serviceable base rates?</a:t>
            </a:r>
          </a:p>
          <a:p>
            <a:pPr marL="990575" lvl="1" indent="-380990">
              <a:spcAft>
                <a:spcPts val="0"/>
              </a:spcAft>
              <a:defRPr/>
            </a:pPr>
            <a:r>
              <a:rPr kumimoji="0" lang="en-US" sz="2200" b="0" i="0" u="none" strike="noStrike" kern="1200" cap="none" spc="0" normalizeH="0" baseline="0" noProof="0">
                <a:ln>
                  <a:noFill/>
                </a:ln>
                <a:solidFill>
                  <a:prstClr val="black"/>
                </a:solidFill>
                <a:effectLst/>
                <a:uLnTx/>
                <a:uFillTx/>
                <a:latin typeface="Calibri"/>
                <a:ea typeface="+mn-ea"/>
                <a:cs typeface="+mn-cs"/>
              </a:rPr>
              <a:t>Are decision rules being implemented consistently?</a:t>
            </a:r>
          </a:p>
          <a:p>
            <a:pPr marL="990575" lvl="1" indent="-380990">
              <a:spcAft>
                <a:spcPts val="0"/>
              </a:spcAft>
              <a:defRPr/>
            </a:pPr>
            <a:r>
              <a:rPr kumimoji="0" lang="en-US" sz="2200" b="0" i="0" u="none" strike="noStrike" kern="1200" cap="none" spc="0" normalizeH="0" baseline="0" noProof="0">
                <a:ln>
                  <a:noFill/>
                </a:ln>
                <a:solidFill>
                  <a:prstClr val="black"/>
                </a:solidFill>
                <a:effectLst/>
                <a:uLnTx/>
                <a:uFillTx/>
                <a:latin typeface="Calibri"/>
                <a:ea typeface="+mn-ea"/>
                <a:cs typeface="+mn-cs"/>
              </a:rPr>
              <a:t>What data do we use to inform our decision rules? </a:t>
            </a:r>
          </a:p>
          <a:p>
            <a:pPr marL="990575" lvl="1" indent="-380990">
              <a:spcAft>
                <a:spcPts val="0"/>
              </a:spcAft>
              <a:defRPr/>
            </a:pPr>
            <a:r>
              <a:rPr kumimoji="0" lang="en-US" sz="2200" b="0" i="0" u="none" strike="noStrike" kern="1200" cap="none" spc="0" normalizeH="0" baseline="0" noProof="0">
                <a:ln>
                  <a:noFill/>
                </a:ln>
                <a:solidFill>
                  <a:prstClr val="black"/>
                </a:solidFill>
                <a:effectLst/>
                <a:uLnTx/>
                <a:uFillTx/>
                <a:latin typeface="Calibri"/>
                <a:ea typeface="+mn-ea"/>
                <a:cs typeface="+mn-cs"/>
              </a:rPr>
              <a:t>Are we over- or under-identifying students? </a:t>
            </a:r>
            <a:endParaRPr kumimoji="0" lang="en-US" sz="2200" b="1" i="0" u="none" strike="noStrike" kern="1200" cap="none" spc="0" normalizeH="0" baseline="0" noProof="0">
              <a:ln>
                <a:noFill/>
              </a:ln>
              <a:solidFill>
                <a:prstClr val="black"/>
              </a:solidFill>
              <a:effectLst/>
              <a:uLnTx/>
              <a:uFillTx/>
              <a:latin typeface="Calibri"/>
              <a:ea typeface="+mn-ea"/>
              <a:cs typeface="+mn-cs"/>
            </a:endParaRPr>
          </a:p>
          <a:p>
            <a:pPr marL="91440" marR="0" lvl="0" indent="0" algn="l" defTabSz="914377" rtl="0" eaLnBrk="1" fontAlgn="auto" latinLnBrk="0" hangingPunct="1">
              <a:lnSpc>
                <a:spcPct val="100000"/>
              </a:lnSpc>
              <a:spcBef>
                <a:spcPts val="0"/>
              </a:spcBef>
              <a:spcAft>
                <a:spcPts val="0"/>
              </a:spcAft>
              <a:buClrTx/>
              <a:buSzTx/>
              <a:buNone/>
              <a:tabLst/>
              <a:defRPr/>
            </a:pPr>
            <a:endParaRPr kumimoji="0" lang="en-US" sz="2200" b="1" i="0" u="none" strike="noStrike" kern="1200" cap="none" spc="0" normalizeH="0" baseline="0" noProof="0">
              <a:ln>
                <a:noFill/>
              </a:ln>
              <a:solidFill>
                <a:prstClr val="black"/>
              </a:solidFill>
              <a:effectLst/>
              <a:uLnTx/>
              <a:uFillTx/>
              <a:latin typeface="Calibri"/>
              <a:ea typeface="+mn-ea"/>
              <a:cs typeface="+mn-cs"/>
            </a:endParaRPr>
          </a:p>
          <a:p>
            <a:pPr marL="91440" marR="0" lvl="0" indent="0" algn="l" defTabSz="914377" rtl="0" eaLnBrk="1" fontAlgn="auto" latinLnBrk="0" hangingPunct="1">
              <a:lnSpc>
                <a:spcPct val="100000"/>
              </a:lnSpc>
              <a:spcBef>
                <a:spcPts val="0"/>
              </a:spcBef>
              <a:spcAft>
                <a:spcPts val="0"/>
              </a:spcAft>
              <a:buClrTx/>
              <a:buSzTx/>
              <a:buNone/>
              <a:tabLst/>
              <a:defRPr/>
            </a:pPr>
            <a:r>
              <a:rPr kumimoji="0" lang="en-US" sz="2200" b="1" i="0" u="none" strike="noStrike" kern="1200" cap="none" spc="0" normalizeH="0" baseline="0" noProof="0">
                <a:ln>
                  <a:noFill/>
                </a:ln>
                <a:solidFill>
                  <a:srgbClr val="F26D65"/>
                </a:solidFill>
                <a:effectLst/>
                <a:uLnTx/>
                <a:uFillTx/>
                <a:latin typeface="Calibri"/>
                <a:ea typeface="+mn-ea"/>
                <a:cs typeface="+mn-cs"/>
              </a:rPr>
              <a:t>Where Are We Going?</a:t>
            </a:r>
          </a:p>
          <a:p>
            <a:pPr lvl="1">
              <a:spcAft>
                <a:spcPts val="0"/>
              </a:spcAft>
              <a:buSzTx/>
              <a:defRPr/>
            </a:pPr>
            <a:r>
              <a:rPr kumimoji="0" lang="en-US" sz="2200" b="0" i="0" u="none" strike="noStrike" kern="1200" cap="none" spc="0" normalizeH="0" baseline="0" noProof="0">
                <a:ln>
                  <a:noFill/>
                </a:ln>
                <a:solidFill>
                  <a:prstClr val="black"/>
                </a:solidFill>
                <a:effectLst/>
                <a:uLnTx/>
                <a:uFillTx/>
                <a:latin typeface="Calibri"/>
                <a:ea typeface="+mn-ea"/>
                <a:cs typeface="+mn-cs"/>
              </a:rPr>
              <a:t>What is our ideal target for serviceable base rates? </a:t>
            </a:r>
          </a:p>
          <a:p>
            <a:pPr lvl="1">
              <a:spcAft>
                <a:spcPts val="0"/>
              </a:spcAft>
              <a:buSzTx/>
              <a:defRPr/>
            </a:pPr>
            <a:r>
              <a:rPr kumimoji="0" lang="en-US" sz="2200" b="0" i="0" u="none" strike="noStrike" kern="1200" cap="none" spc="0" normalizeH="0" baseline="0" noProof="0">
                <a:ln>
                  <a:noFill/>
                </a:ln>
                <a:solidFill>
                  <a:prstClr val="black"/>
                </a:solidFill>
                <a:effectLst/>
                <a:uLnTx/>
                <a:uFillTx/>
                <a:latin typeface="Calibri"/>
                <a:ea typeface="+mn-ea"/>
                <a:cs typeface="+mn-cs"/>
              </a:rPr>
              <a:t>What decision rules do we need to have in place?</a:t>
            </a:r>
          </a:p>
          <a:p>
            <a:pPr lvl="1">
              <a:spcAft>
                <a:spcPts val="0"/>
              </a:spcAft>
              <a:buSzTx/>
              <a:defRPr/>
            </a:pPr>
            <a:r>
              <a:rPr lang="en-US" sz="2200">
                <a:solidFill>
                  <a:prstClr val="black"/>
                </a:solidFill>
                <a:latin typeface="Calibri"/>
              </a:rPr>
              <a:t>What should our MTSS system look like?</a:t>
            </a:r>
          </a:p>
          <a:p>
            <a:pPr marL="91440" marR="0" lvl="0" indent="0" algn="l" defTabSz="914377" rtl="0" eaLnBrk="1" fontAlgn="auto" latinLnBrk="0" hangingPunct="1">
              <a:lnSpc>
                <a:spcPct val="100000"/>
              </a:lnSpc>
              <a:spcBef>
                <a:spcPts val="0"/>
              </a:spcBef>
              <a:spcAft>
                <a:spcPts val="0"/>
              </a:spcAft>
              <a:buClrTx/>
              <a:buSzTx/>
              <a:buNone/>
              <a:tabLst/>
              <a:defRPr/>
            </a:pPr>
            <a:endParaRPr kumimoji="0" lang="en-US" sz="2200" b="1" i="0" u="none" strike="noStrike" kern="1200" cap="none" spc="0" normalizeH="0" baseline="0" noProof="0">
              <a:ln>
                <a:noFill/>
              </a:ln>
              <a:solidFill>
                <a:prstClr val="black"/>
              </a:solidFill>
              <a:effectLst/>
              <a:uLnTx/>
              <a:uFillTx/>
              <a:latin typeface="Calibri"/>
              <a:ea typeface="+mn-ea"/>
              <a:cs typeface="+mn-cs"/>
            </a:endParaRPr>
          </a:p>
          <a:p>
            <a:pPr marL="91440" marR="0" lvl="0" indent="0" algn="l" defTabSz="914377" rtl="0" eaLnBrk="1" fontAlgn="auto" latinLnBrk="0" hangingPunct="1">
              <a:lnSpc>
                <a:spcPct val="100000"/>
              </a:lnSpc>
              <a:spcBef>
                <a:spcPts val="0"/>
              </a:spcBef>
              <a:spcAft>
                <a:spcPts val="0"/>
              </a:spcAft>
              <a:buClrTx/>
              <a:buSzTx/>
              <a:buNone/>
              <a:tabLst/>
              <a:defRPr/>
            </a:pPr>
            <a:r>
              <a:rPr kumimoji="0" lang="en-US" sz="2200" b="1" i="0" u="none" strike="noStrike" kern="1200" cap="none" spc="0" normalizeH="0" baseline="0" noProof="0">
                <a:ln>
                  <a:noFill/>
                </a:ln>
                <a:solidFill>
                  <a:srgbClr val="F26D65"/>
                </a:solidFill>
                <a:effectLst/>
                <a:uLnTx/>
                <a:uFillTx/>
                <a:latin typeface="Calibri"/>
                <a:ea typeface="+mn-ea"/>
                <a:cs typeface="+mn-cs"/>
              </a:rPr>
              <a:t>How Will We Get There?</a:t>
            </a:r>
            <a:endParaRPr lang="en-US" sz="2200">
              <a:solidFill>
                <a:srgbClr val="F26D65"/>
              </a:solidFill>
              <a:latin typeface="Calibri"/>
            </a:endParaRPr>
          </a:p>
          <a:p>
            <a:pPr lvl="1">
              <a:spcAft>
                <a:spcPts val="0"/>
              </a:spcAft>
              <a:defRPr/>
            </a:pPr>
            <a:r>
              <a:rPr kumimoji="0" lang="en-US" sz="2200" b="0" i="0" u="none" strike="noStrike" kern="1200" cap="none" spc="0" normalizeH="0" baseline="0" noProof="0">
                <a:ln>
                  <a:noFill/>
                </a:ln>
                <a:solidFill>
                  <a:prstClr val="black"/>
                </a:solidFill>
                <a:effectLst/>
                <a:uLnTx/>
                <a:uFillTx/>
                <a:latin typeface="Calibri"/>
                <a:ea typeface="+mn-ea"/>
                <a:cs typeface="+mn-cs"/>
              </a:rPr>
              <a:t>What adjustments are needed?</a:t>
            </a:r>
          </a:p>
          <a:p>
            <a:pPr lvl="1">
              <a:spcAft>
                <a:spcPts val="0"/>
              </a:spcAft>
              <a:defRPr/>
            </a:pPr>
            <a:r>
              <a:rPr kumimoji="0" lang="en-US" sz="2200" b="0" i="0" u="none" strike="noStrike" kern="1200" cap="none" spc="0" normalizeH="0" baseline="0" noProof="0">
                <a:ln>
                  <a:noFill/>
                </a:ln>
                <a:solidFill>
                  <a:prstClr val="black"/>
                </a:solidFill>
                <a:effectLst/>
                <a:uLnTx/>
                <a:uFillTx/>
                <a:latin typeface="Calibri"/>
                <a:ea typeface="+mn-ea"/>
                <a:cs typeface="+mn-cs"/>
              </a:rPr>
              <a:t>How can we improve fidelity of decision making?</a:t>
            </a:r>
          </a:p>
          <a:p>
            <a:pPr lvl="1">
              <a:spcAft>
                <a:spcPts val="0"/>
              </a:spcAft>
              <a:defRPr/>
            </a:pPr>
            <a:r>
              <a:rPr kumimoji="0" lang="en-US" sz="2200" b="0" i="0" u="none" strike="noStrike" kern="1200" cap="none" spc="0" normalizeH="0" baseline="0" noProof="0">
                <a:ln>
                  <a:noFill/>
                </a:ln>
                <a:solidFill>
                  <a:prstClr val="black"/>
                </a:solidFill>
                <a:effectLst/>
                <a:uLnTx/>
                <a:uFillTx/>
                <a:latin typeface="Calibri"/>
                <a:ea typeface="+mn-ea"/>
                <a:cs typeface="+mn-cs"/>
              </a:rPr>
              <a:t>What resources and supports are needed? </a:t>
            </a:r>
          </a:p>
        </p:txBody>
      </p:sp>
    </p:spTree>
    <p:extLst>
      <p:ext uri="{BB962C8B-B14F-4D97-AF65-F5344CB8AC3E}">
        <p14:creationId xmlns:p14="http://schemas.microsoft.com/office/powerpoint/2010/main" val="17647888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02E78-33BA-7953-B444-60E5E16E24A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990DFD-99AF-60CB-7B8A-F95732F6BD78}"/>
              </a:ext>
            </a:extLst>
          </p:cNvPr>
          <p:cNvSpPr>
            <a:spLocks noGrp="1"/>
          </p:cNvSpPr>
          <p:nvPr>
            <p:ph type="title"/>
          </p:nvPr>
        </p:nvSpPr>
        <p:spPr>
          <a:xfrm>
            <a:off x="831851" y="1709740"/>
            <a:ext cx="8902700" cy="4026042"/>
          </a:xfrm>
        </p:spPr>
        <p:txBody>
          <a:bodyPr/>
          <a:lstStyle/>
          <a:p>
            <a:pPr marL="152396"/>
            <a:r>
              <a:rPr lang="en-US"/>
              <a:t>Monitor and Evaluate Effectiveness</a:t>
            </a:r>
          </a:p>
        </p:txBody>
      </p:sp>
      <p:sp>
        <p:nvSpPr>
          <p:cNvPr id="2" name="Text Placeholder 4">
            <a:extLst>
              <a:ext uri="{FF2B5EF4-FFF2-40B4-BE49-F238E27FC236}">
                <a16:creationId xmlns:a16="http://schemas.microsoft.com/office/drawing/2014/main" id="{2C2E3B40-4EA7-C110-DF38-11AA48394936}"/>
              </a:ext>
              <a:ext uri="{C183D7F6-B498-43B3-948B-1728B52AA6E4}">
                <adec:decorative xmlns:adec="http://schemas.microsoft.com/office/drawing/2017/decorative" val="1"/>
              </a:ext>
            </a:extLst>
          </p:cNvPr>
          <p:cNvSpPr txBox="1">
            <a:spLocks/>
          </p:cNvSpPr>
          <p:nvPr/>
        </p:nvSpPr>
        <p:spPr>
          <a:xfrm>
            <a:off x="925979" y="3271651"/>
            <a:ext cx="8902700" cy="644525"/>
          </a:xfrm>
          <a:prstGeom prst="rect">
            <a:avLst/>
          </a:prstGeom>
        </p:spPr>
        <p:txBody>
          <a:bodyPr vert="horz" lIns="0" tIns="0" rIns="0" bIns="0" rtlCol="0">
            <a:noAutofit/>
          </a:bodyPr>
          <a:lstStyle>
            <a:lvl1pPr marL="91438" indent="0" algn="l" defTabSz="914377" rtl="0" eaLnBrk="1" latinLnBrk="0" hangingPunct="1">
              <a:lnSpc>
                <a:spcPct val="100000"/>
              </a:lnSpc>
              <a:spcBef>
                <a:spcPts val="0"/>
              </a:spcBef>
              <a:spcAft>
                <a:spcPts val="600"/>
              </a:spcAft>
              <a:buFont typeface="Arial" panose="020B0604020202020204" pitchFamily="34" charset="0"/>
              <a:buNone/>
              <a:defRPr sz="3600" b="1" kern="1200">
                <a:solidFill>
                  <a:schemeClr val="accent6"/>
                </a:solidFill>
                <a:latin typeface="+mj-lt"/>
                <a:ea typeface="+mn-ea"/>
                <a:cs typeface="+mn-cs"/>
              </a:defRPr>
            </a:lvl1pPr>
            <a:lvl2pPr marL="914400" indent="-274320" algn="l" defTabSz="914377" rtl="0" eaLnBrk="1" latinLnBrk="0" hangingPunct="1">
              <a:lnSpc>
                <a:spcPct val="100000"/>
              </a:lnSpc>
              <a:spcBef>
                <a:spcPts val="0"/>
              </a:spcBef>
              <a:spcAft>
                <a:spcPts val="600"/>
              </a:spcAft>
              <a:buSzPct val="80000"/>
              <a:buFont typeface="Courier New" panose="02070309020205020404" pitchFamily="49" charset="0"/>
              <a:buChar char="o"/>
              <a:defRPr sz="2400" kern="1200">
                <a:solidFill>
                  <a:schemeClr val="tx1"/>
                </a:solidFill>
                <a:latin typeface="+mn-lt"/>
                <a:ea typeface="+mn-ea"/>
                <a:cs typeface="+mn-cs"/>
              </a:defRPr>
            </a:lvl2pPr>
            <a:lvl3pPr marL="1280160" indent="-274320" algn="l" defTabSz="914377"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3pPr>
            <a:lvl4pPr marL="1600160" indent="-274320" algn="l" defTabSz="914377" rtl="0" eaLnBrk="1" latinLnBrk="0" hangingPunct="1">
              <a:lnSpc>
                <a:spcPct val="100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4pPr>
            <a:lvl5pPr marL="2057349" indent="-27432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solidFill>
              </a:rPr>
              <a:t>Step 5</a:t>
            </a:r>
          </a:p>
        </p:txBody>
      </p:sp>
    </p:spTree>
    <p:extLst>
      <p:ext uri="{BB962C8B-B14F-4D97-AF65-F5344CB8AC3E}">
        <p14:creationId xmlns:p14="http://schemas.microsoft.com/office/powerpoint/2010/main" val="1445245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C5174C5C-7464-7D82-7FAD-0EA2BDC6346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EC1AB6E-C43E-DBD6-9777-34C43E50D595}"/>
              </a:ext>
            </a:extLst>
          </p:cNvPr>
          <p:cNvSpPr>
            <a:spLocks noGrp="1"/>
          </p:cNvSpPr>
          <p:nvPr>
            <p:ph type="title"/>
          </p:nvPr>
        </p:nvSpPr>
        <p:spPr/>
        <p:txBody>
          <a:bodyPr/>
          <a:lstStyle/>
          <a:p>
            <a:r>
              <a:rPr lang="en-US">
                <a:solidFill>
                  <a:srgbClr val="A5A5A5"/>
                </a:solidFill>
                <a:sym typeface="Arial"/>
              </a:rPr>
              <a:t>Hidden Slide #7</a:t>
            </a:r>
            <a:endParaRPr lang="en-US"/>
          </a:p>
        </p:txBody>
      </p:sp>
      <p:sp>
        <p:nvSpPr>
          <p:cNvPr id="4" name="Text Placeholder 3">
            <a:extLst>
              <a:ext uri="{FF2B5EF4-FFF2-40B4-BE49-F238E27FC236}">
                <a16:creationId xmlns:a16="http://schemas.microsoft.com/office/drawing/2014/main" id="{ADCB0D51-8EFD-1E52-D023-D1699CCF573E}"/>
              </a:ext>
            </a:extLst>
          </p:cNvPr>
          <p:cNvSpPr>
            <a:spLocks noGrp="1"/>
          </p:cNvSpPr>
          <p:nvPr>
            <p:ph type="body" idx="10"/>
          </p:nvPr>
        </p:nvSpPr>
        <p:spPr/>
        <p:txBody>
          <a:bodyPr/>
          <a:lstStyle/>
          <a:p>
            <a:r>
              <a:rPr lang="en-US">
                <a:solidFill>
                  <a:prstClr val="black"/>
                </a:solidFill>
                <a:cs typeface="Arial"/>
                <a:sym typeface="Arial"/>
              </a:rPr>
              <a:t>Universal Screening Key Terms</a:t>
            </a:r>
          </a:p>
        </p:txBody>
      </p:sp>
      <p:sp>
        <p:nvSpPr>
          <p:cNvPr id="5" name="Text Placeholder 4">
            <a:extLst>
              <a:ext uri="{FF2B5EF4-FFF2-40B4-BE49-F238E27FC236}">
                <a16:creationId xmlns:a16="http://schemas.microsoft.com/office/drawing/2014/main" id="{B1556693-4FF4-D565-E737-9AE964CCCCE2}"/>
              </a:ext>
            </a:extLst>
          </p:cNvPr>
          <p:cNvSpPr>
            <a:spLocks noGrp="1"/>
          </p:cNvSpPr>
          <p:nvPr>
            <p:ph type="body" sz="quarter" idx="11"/>
          </p:nvPr>
        </p:nvSpPr>
        <p:spPr/>
        <p:txBody>
          <a:bodyPr/>
          <a:lstStyle/>
          <a:p>
            <a:pPr marL="0" marR="0" lvl="0" indent="0" algn="l" defTabSz="914377" rtl="0" eaLnBrk="1" fontAlgn="auto" latinLnBrk="0" hangingPunct="1">
              <a:buClr>
                <a:prstClr val="black"/>
              </a:buClr>
              <a:buSzPts val="1100"/>
              <a:buFont typeface="Arial" panose="020B0604020202020204" pitchFamily="34" charset="0"/>
              <a:buNone/>
              <a:tabLst/>
              <a:defRPr/>
            </a:pPr>
            <a:r>
              <a:rPr kumimoji="0" lang="en-US" sz="1867" b="1" i="0" u="none" strike="noStrike" kern="1200" cap="none" spc="0" normalizeH="0" baseline="0" noProof="0">
                <a:ln>
                  <a:noFill/>
                </a:ln>
                <a:solidFill>
                  <a:prstClr val="black"/>
                </a:solidFill>
                <a:effectLst/>
                <a:uLnTx/>
                <a:uFillTx/>
                <a:latin typeface="Calibri"/>
                <a:ea typeface="+mn-ea"/>
                <a:cs typeface="+mn-cs"/>
              </a:rPr>
              <a:t>Benchmark. </a:t>
            </a:r>
            <a:r>
              <a:rPr lang="en-US" sz="1867">
                <a:solidFill>
                  <a:prstClr val="black"/>
                </a:solidFill>
                <a:latin typeface="Calibri"/>
              </a:rPr>
              <a:t>A</a:t>
            </a:r>
            <a:r>
              <a:rPr kumimoji="0" lang="en-US" sz="1867" b="0" i="0" u="none" strike="noStrike" kern="1200" cap="none" spc="0" normalizeH="0" baseline="0" noProof="0">
                <a:ln>
                  <a:noFill/>
                </a:ln>
                <a:solidFill>
                  <a:prstClr val="black"/>
                </a:solidFill>
                <a:effectLst/>
                <a:uLnTx/>
                <a:uFillTx/>
                <a:latin typeface="Calibri"/>
                <a:ea typeface="+mn-ea"/>
                <a:cs typeface="+mn-cs"/>
              </a:rPr>
              <a:t> standard or point </a:t>
            </a:r>
            <a:r>
              <a:rPr lang="en-US" sz="1700">
                <a:solidFill>
                  <a:schemeClr val="dk1"/>
                </a:solidFill>
                <a:cs typeface="Calibri" panose="020F0502020204030204" pitchFamily="34" charset="0"/>
              </a:rPr>
              <a:t>of</a:t>
            </a:r>
            <a:r>
              <a:rPr kumimoji="0" lang="en-US" sz="1867" b="0" i="0" u="none" strike="noStrike" kern="1200" cap="none" spc="0" normalizeH="0" baseline="0" noProof="0">
                <a:ln>
                  <a:noFill/>
                </a:ln>
                <a:solidFill>
                  <a:prstClr val="black"/>
                </a:solidFill>
                <a:effectLst/>
                <a:uLnTx/>
                <a:uFillTx/>
                <a:latin typeface="Calibri"/>
                <a:ea typeface="+mn-ea"/>
                <a:cs typeface="+mn-cs"/>
              </a:rPr>
              <a:t> reference against which things may be compared or assessed.</a:t>
            </a:r>
          </a:p>
          <a:p>
            <a:pPr marL="0" marR="0" lvl="0" indent="0" algn="l" defTabSz="914377" rtl="0" eaLnBrk="1" fontAlgn="auto" latinLnBrk="0" hangingPunct="1">
              <a:buClr>
                <a:prstClr val="black"/>
              </a:buClr>
              <a:buSzPts val="1100"/>
              <a:buFont typeface="Arial" panose="020B0604020202020204" pitchFamily="34" charset="0"/>
              <a:buNone/>
              <a:tabLst/>
              <a:defRPr/>
            </a:pPr>
            <a:r>
              <a:rPr kumimoji="0" lang="en-US" sz="1867" b="1" i="0" u="none" strike="noStrike" kern="1200" cap="none" spc="0" normalizeH="0" baseline="0" noProof="0">
                <a:ln>
                  <a:noFill/>
                </a:ln>
                <a:solidFill>
                  <a:prstClr val="black"/>
                </a:solidFill>
                <a:effectLst/>
                <a:uLnTx/>
                <a:uFillTx/>
                <a:latin typeface="Calibri"/>
                <a:ea typeface="+mn-ea"/>
                <a:cs typeface="+mn-cs"/>
              </a:rPr>
              <a:t>Common Formative Assessment (CFA). </a:t>
            </a:r>
            <a:r>
              <a:rPr kumimoji="0" lang="en-US" sz="1867" b="0" i="0" u="none" strike="noStrike" kern="1200" cap="none" spc="0" normalizeH="0" baseline="0" noProof="0">
                <a:ln>
                  <a:noFill/>
                </a:ln>
                <a:solidFill>
                  <a:prstClr val="black"/>
                </a:solidFill>
                <a:effectLst/>
                <a:uLnTx/>
                <a:uFillTx/>
                <a:latin typeface="Calibri"/>
                <a:ea typeface="+mn-ea"/>
                <a:cs typeface="+mn-cs"/>
              </a:rPr>
              <a:t>A collaboratively designed measure used to monitor the attainment of essential learning targets or skills through the instructional process.</a:t>
            </a:r>
          </a:p>
          <a:p>
            <a:pPr marL="0" marR="0" lvl="0" indent="0" algn="l" defTabSz="914377" rtl="0" eaLnBrk="1" fontAlgn="auto" latinLnBrk="0" hangingPunct="1">
              <a:buClrTx/>
              <a:buSzPts val="1800"/>
              <a:buFont typeface="Arial" panose="020B0604020202020204" pitchFamily="34" charset="0"/>
              <a:buNone/>
              <a:tabLst/>
              <a:defRPr/>
            </a:pPr>
            <a:r>
              <a:rPr kumimoji="0" lang="en-US" sz="1867" b="1" i="0" u="none" strike="noStrike" kern="1200" cap="none" spc="0" normalizeH="0" baseline="0" noProof="0">
                <a:ln>
                  <a:noFill/>
                </a:ln>
                <a:solidFill>
                  <a:prstClr val="black"/>
                </a:solidFill>
                <a:effectLst/>
                <a:uLnTx/>
                <a:uFillTx/>
                <a:latin typeface="Calibri"/>
                <a:ea typeface="+mn-ea"/>
                <a:cs typeface="+mn-cs"/>
              </a:rPr>
              <a:t>Criteria Measure. </a:t>
            </a:r>
            <a:r>
              <a:rPr lang="en-US" sz="1867">
                <a:solidFill>
                  <a:prstClr val="black"/>
                </a:solidFill>
                <a:latin typeface="Calibri"/>
              </a:rPr>
              <a:t>A</a:t>
            </a:r>
            <a:r>
              <a:rPr kumimoji="0" lang="en-US" sz="1867" b="0" i="0" u="none" strike="noStrike" kern="1200" cap="none" spc="0" normalizeH="0" baseline="0" noProof="0">
                <a:ln>
                  <a:noFill/>
                </a:ln>
                <a:solidFill>
                  <a:prstClr val="black"/>
                </a:solidFill>
                <a:effectLst/>
                <a:uLnTx/>
                <a:uFillTx/>
                <a:latin typeface="Calibri"/>
                <a:ea typeface="+mn-ea"/>
                <a:cs typeface="+mn-cs"/>
              </a:rPr>
              <a:t> specific, observable, and quantifiable indicator used to evaluate whether a standard has been met. Criteria measures are clearly defined so that everyone understands what is being measured and are aligned to a goal or skill. </a:t>
            </a:r>
          </a:p>
          <a:p>
            <a:pPr marL="0" marR="0" lvl="0" indent="0" algn="l" defTabSz="914377" rtl="0" eaLnBrk="1" fontAlgn="auto" latinLnBrk="0" hangingPunct="1">
              <a:buClrTx/>
              <a:buSzPts val="1800"/>
              <a:buFont typeface="Arial" panose="020B0604020202020204" pitchFamily="34" charset="0"/>
              <a:buNone/>
              <a:tabLst/>
              <a:defRPr/>
            </a:pPr>
            <a:r>
              <a:rPr kumimoji="0" lang="en-US" sz="1867" b="1" i="0" u="none" strike="noStrike" kern="1200" cap="none" spc="0" normalizeH="0" baseline="0" noProof="0">
                <a:ln>
                  <a:noFill/>
                </a:ln>
                <a:solidFill>
                  <a:prstClr val="black"/>
                </a:solidFill>
                <a:effectLst/>
                <a:uLnTx/>
                <a:uFillTx/>
                <a:latin typeface="Calibri"/>
                <a:ea typeface="+mn-ea"/>
                <a:cs typeface="+mn-cs"/>
              </a:rPr>
              <a:t>Criterion Referenced Assessment. </a:t>
            </a:r>
            <a:r>
              <a:rPr lang="en-US" sz="1867">
                <a:solidFill>
                  <a:prstClr val="black"/>
                </a:solidFill>
                <a:latin typeface="Calibri"/>
              </a:rPr>
              <a:t>A</a:t>
            </a:r>
            <a:r>
              <a:rPr kumimoji="0" lang="en-US" sz="1867" b="0" i="0" u="none" strike="noStrike" kern="1200" cap="none" spc="0" normalizeH="0" baseline="0" noProof="0">
                <a:ln>
                  <a:noFill/>
                </a:ln>
                <a:solidFill>
                  <a:prstClr val="black"/>
                </a:solidFill>
                <a:effectLst/>
                <a:uLnTx/>
                <a:uFillTx/>
                <a:latin typeface="Calibri"/>
                <a:ea typeface="+mn-ea"/>
                <a:cs typeface="+mn-cs"/>
              </a:rPr>
              <a:t>n approach to the measurement of student performance in relation to a specific standard, typically used to identify a student’s strengths and weaknesses in relation to a grade-level standard. Does not compare students to other students.</a:t>
            </a:r>
            <a:endParaRPr kumimoji="0" lang="en-US" sz="1867" b="1"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377" rtl="0" eaLnBrk="1" fontAlgn="auto" latinLnBrk="0" hangingPunct="1">
              <a:buClrTx/>
              <a:buSzPts val="1800"/>
              <a:buFont typeface="Arial" panose="020B0604020202020204" pitchFamily="34" charset="0"/>
              <a:buNone/>
              <a:tabLst/>
              <a:defRPr/>
            </a:pPr>
            <a:r>
              <a:rPr kumimoji="0" lang="en-US" sz="1867" b="1" i="0" u="none" strike="noStrike" kern="1200" cap="none" spc="0" normalizeH="0" baseline="0" noProof="0">
                <a:ln>
                  <a:noFill/>
                </a:ln>
                <a:solidFill>
                  <a:prstClr val="black"/>
                </a:solidFill>
                <a:effectLst/>
                <a:uLnTx/>
                <a:uFillTx/>
                <a:latin typeface="Calibri"/>
                <a:ea typeface="+mn-ea"/>
                <a:cs typeface="+mn-cs"/>
              </a:rPr>
              <a:t>Curriculum-Based Assessment (CBA).</a:t>
            </a:r>
            <a:r>
              <a:rPr lang="en-US" sz="1867">
                <a:solidFill>
                  <a:prstClr val="black"/>
                </a:solidFill>
                <a:latin typeface="Calibri"/>
              </a:rPr>
              <a:t> </a:t>
            </a:r>
            <a:r>
              <a:rPr lang="en-US" sz="1867">
                <a:solidFill>
                  <a:prstClr val="black"/>
                </a:solidFill>
                <a:highlight>
                  <a:srgbClr val="FEFEFE"/>
                </a:highlight>
                <a:latin typeface="Calibri"/>
              </a:rPr>
              <a:t>A</a:t>
            </a:r>
            <a:r>
              <a:rPr kumimoji="0" lang="en-US" sz="1867" b="0" i="0" u="none" strike="noStrike" kern="1200" cap="none" spc="0" normalizeH="0" baseline="0" noProof="0">
                <a:ln>
                  <a:noFill/>
                </a:ln>
                <a:solidFill>
                  <a:prstClr val="black"/>
                </a:solidFill>
                <a:effectLst/>
                <a:highlight>
                  <a:srgbClr val="FEFEFE"/>
                </a:highlight>
                <a:uLnTx/>
                <a:uFillTx/>
                <a:latin typeface="Calibri"/>
                <a:ea typeface="+mn-ea"/>
                <a:cs typeface="+mn-cs"/>
              </a:rPr>
              <a:t>n evaluation process selected directly from the material taught and </a:t>
            </a:r>
            <a:r>
              <a:rPr kumimoji="0" lang="en-US" sz="1867" b="0" i="0" u="none" strike="noStrike" kern="1200" cap="none" spc="0" normalizeH="0" baseline="0" noProof="0">
                <a:ln>
                  <a:noFill/>
                </a:ln>
                <a:solidFill>
                  <a:prstClr val="black"/>
                </a:solidFill>
                <a:effectLst/>
                <a:uLnTx/>
                <a:uFillTx/>
                <a:latin typeface="Calibri"/>
                <a:ea typeface="+mn-ea"/>
                <a:cs typeface="+mn-cs"/>
              </a:rPr>
              <a:t> used to assess how students are progressing in basic academic areas by testing each student briefly to inform teachers of student progress over time and learning challenges. </a:t>
            </a:r>
          </a:p>
          <a:p>
            <a:pPr marL="0" marR="0" lvl="0" indent="0" algn="l" defTabSz="914377" rtl="0" eaLnBrk="1" fontAlgn="auto" latinLnBrk="0" hangingPunct="1">
              <a:buClrTx/>
              <a:buSzPts val="1800"/>
              <a:buFont typeface="Arial" panose="020B0604020202020204" pitchFamily="34" charset="0"/>
              <a:buNone/>
              <a:tabLst/>
              <a:defRPr/>
            </a:pPr>
            <a:r>
              <a:rPr kumimoji="0" lang="en-US" sz="1867" b="1" i="0" u="none" strike="noStrike" kern="1200" cap="none" spc="0" normalizeH="0" baseline="0" noProof="0">
                <a:ln>
                  <a:noFill/>
                </a:ln>
                <a:solidFill>
                  <a:prstClr val="black"/>
                </a:solidFill>
                <a:effectLst/>
                <a:uLnTx/>
                <a:uFillTx/>
                <a:latin typeface="Calibri"/>
                <a:ea typeface="+mn-ea"/>
                <a:cs typeface="+mn-cs"/>
              </a:rPr>
              <a:t>Curriculum-Based Measure (CBM). </a:t>
            </a:r>
            <a:r>
              <a:rPr kumimoji="0" lang="en-US" sz="1867" b="0" i="0" u="none" strike="noStrike" kern="1200" cap="none" spc="0" normalizeH="0" baseline="0" noProof="0">
                <a:ln>
                  <a:noFill/>
                </a:ln>
                <a:solidFill>
                  <a:prstClr val="black"/>
                </a:solidFill>
                <a:effectLst/>
                <a:uLnTx/>
                <a:uFillTx/>
                <a:latin typeface="Calibri"/>
                <a:ea typeface="+mn-ea"/>
                <a:cs typeface="+mn-cs"/>
              </a:rPr>
              <a:t>A form of frequent, brief assessment that measures a student’s progress toward mastering of skills being taught. </a:t>
            </a:r>
          </a:p>
        </p:txBody>
      </p:sp>
    </p:spTree>
    <p:extLst>
      <p:ext uri="{BB962C8B-B14F-4D97-AF65-F5344CB8AC3E}">
        <p14:creationId xmlns:p14="http://schemas.microsoft.com/office/powerpoint/2010/main" val="37124232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8B38D-AAE3-4A85-568A-2E077C6029AF}"/>
              </a:ext>
            </a:extLst>
          </p:cNvPr>
          <p:cNvSpPr>
            <a:spLocks noGrp="1"/>
          </p:cNvSpPr>
          <p:nvPr>
            <p:ph type="title"/>
          </p:nvPr>
        </p:nvSpPr>
        <p:spPr>
          <a:xfrm>
            <a:off x="838200" y="365125"/>
            <a:ext cx="10515600" cy="820738"/>
          </a:xfrm>
        </p:spPr>
        <p:txBody>
          <a:bodyPr>
            <a:normAutofit/>
          </a:bodyPr>
          <a:lstStyle/>
          <a:p>
            <a:r>
              <a:rPr lang="en-US" sz="3200">
                <a:solidFill>
                  <a:srgbClr val="F26D65"/>
                </a:solidFill>
              </a:rPr>
              <a:t>Step 5. </a:t>
            </a:r>
            <a:r>
              <a:rPr lang="en-US" sz="3200"/>
              <a:t>Monitor and Evaluate Effectiveness </a:t>
            </a:r>
          </a:p>
        </p:txBody>
      </p:sp>
      <p:sp>
        <p:nvSpPr>
          <p:cNvPr id="3" name="Text Placeholder 2">
            <a:extLst>
              <a:ext uri="{FF2B5EF4-FFF2-40B4-BE49-F238E27FC236}">
                <a16:creationId xmlns:a16="http://schemas.microsoft.com/office/drawing/2014/main" id="{873587C9-1AC0-03A5-30DC-550584697ADA}"/>
              </a:ext>
            </a:extLst>
          </p:cNvPr>
          <p:cNvSpPr>
            <a:spLocks noGrp="1"/>
          </p:cNvSpPr>
          <p:nvPr>
            <p:ph idx="1"/>
          </p:nvPr>
        </p:nvSpPr>
        <p:spPr>
          <a:xfrm>
            <a:off x="838200" y="1328468"/>
            <a:ext cx="10515600" cy="4343989"/>
          </a:xfrm>
        </p:spPr>
        <p:txBody>
          <a:bodyPr>
            <a:normAutofit lnSpcReduction="10000"/>
          </a:bodyPr>
          <a:lstStyle/>
          <a:p>
            <a:r>
              <a:rPr lang="en-US">
                <a:solidFill>
                  <a:schemeClr val="accent1"/>
                </a:solidFill>
              </a:rPr>
              <a:t>Frequent review. </a:t>
            </a:r>
            <a:r>
              <a:rPr lang="en-US"/>
              <a:t>Decision rules should be reviewed regularly (e.g., after each screening window) by MTSS teams.</a:t>
            </a:r>
          </a:p>
          <a:p>
            <a:endParaRPr lang="en-US"/>
          </a:p>
          <a:p>
            <a:r>
              <a:rPr lang="en-US">
                <a:solidFill>
                  <a:schemeClr val="accent1"/>
                </a:solidFill>
              </a:rPr>
              <a:t>Flexibility. </a:t>
            </a:r>
            <a:r>
              <a:rPr lang="en-US"/>
              <a:t>While decision rules are helpful guides, MTSS teams should consider contextual factors like recent family events, medical issues, or other unique student needs.</a:t>
            </a:r>
          </a:p>
          <a:p>
            <a:endParaRPr lang="en-US"/>
          </a:p>
          <a:p>
            <a:r>
              <a:rPr lang="en-US">
                <a:solidFill>
                  <a:schemeClr val="accent1"/>
                </a:solidFill>
              </a:rPr>
              <a:t>Include multiple data points. </a:t>
            </a:r>
            <a:r>
              <a:rPr lang="en-US"/>
              <a:t>Avoid relying on a single data point. Use a combination of screeners, progress monitoring data, and teacher input.</a:t>
            </a:r>
          </a:p>
        </p:txBody>
      </p:sp>
    </p:spTree>
    <p:extLst>
      <p:ext uri="{BB962C8B-B14F-4D97-AF65-F5344CB8AC3E}">
        <p14:creationId xmlns:p14="http://schemas.microsoft.com/office/powerpoint/2010/main" val="41961105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55">
          <a:extLst>
            <a:ext uri="{FF2B5EF4-FFF2-40B4-BE49-F238E27FC236}">
              <a16:creationId xmlns:a16="http://schemas.microsoft.com/office/drawing/2014/main" id="{7E0B5E4F-C0EF-5F1A-C972-ED68AD15E811}"/>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7CC68A97-4D90-46A5-4BDB-169A37706AE3}"/>
              </a:ext>
            </a:extLst>
          </p:cNvPr>
          <p:cNvSpPr>
            <a:spLocks noGrp="1"/>
          </p:cNvSpPr>
          <p:nvPr>
            <p:ph type="title"/>
          </p:nvPr>
        </p:nvSpPr>
        <p:spPr>
          <a:xfrm>
            <a:off x="831851" y="1709740"/>
            <a:ext cx="10515600" cy="2852737"/>
          </a:xfrm>
        </p:spPr>
        <p:txBody>
          <a:bodyPr/>
          <a:lstStyle/>
          <a:p>
            <a:r>
              <a:rPr lang="en-US" sz="4400"/>
              <a:t>Section D</a:t>
            </a:r>
          </a:p>
        </p:txBody>
      </p:sp>
      <p:sp>
        <p:nvSpPr>
          <p:cNvPr id="2" name="Text Placeholder 1">
            <a:extLst>
              <a:ext uri="{FF2B5EF4-FFF2-40B4-BE49-F238E27FC236}">
                <a16:creationId xmlns:a16="http://schemas.microsoft.com/office/drawing/2014/main" id="{42F09AE1-AA6E-93DD-1D91-9684817649E4}"/>
              </a:ext>
            </a:extLst>
          </p:cNvPr>
          <p:cNvSpPr>
            <a:spLocks noGrp="1"/>
          </p:cNvSpPr>
          <p:nvPr>
            <p:ph type="body" idx="1"/>
          </p:nvPr>
        </p:nvSpPr>
        <p:spPr/>
        <p:txBody>
          <a:bodyPr/>
          <a:lstStyle/>
          <a:p>
            <a:r>
              <a:rPr lang="en"/>
              <a:t>Introduction to </a:t>
            </a:r>
            <a:r>
              <a:rPr lang="en-US"/>
              <a:t>Tiered Interventions</a:t>
            </a:r>
          </a:p>
        </p:txBody>
      </p:sp>
    </p:spTree>
    <p:extLst>
      <p:ext uri="{BB962C8B-B14F-4D97-AF65-F5344CB8AC3E}">
        <p14:creationId xmlns:p14="http://schemas.microsoft.com/office/powerpoint/2010/main" val="25544445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D404-EB93-A935-4F37-84C8E8B3DCE1}"/>
              </a:ext>
            </a:extLst>
          </p:cNvPr>
          <p:cNvSpPr>
            <a:spLocks noGrp="1"/>
          </p:cNvSpPr>
          <p:nvPr>
            <p:ph type="title"/>
          </p:nvPr>
        </p:nvSpPr>
        <p:spPr>
          <a:xfrm>
            <a:off x="4998241" y="365127"/>
            <a:ext cx="6724651" cy="1097280"/>
          </a:xfrm>
        </p:spPr>
        <p:txBody>
          <a:bodyPr>
            <a:normAutofit/>
          </a:bodyPr>
          <a:lstStyle/>
          <a:p>
            <a:r>
              <a:rPr lang="en-US"/>
              <a:t>Tiered Support</a:t>
            </a:r>
            <a:br>
              <a:rPr lang="en-US"/>
            </a:br>
            <a:r>
              <a:rPr lang="en-US"/>
              <a:t> </a:t>
            </a:r>
            <a:r>
              <a:rPr lang="en-US" sz="3100"/>
              <a:t>Instruction and decision making </a:t>
            </a:r>
            <a:endParaRPr lang="en-US"/>
          </a:p>
        </p:txBody>
      </p:sp>
      <p:sp>
        <p:nvSpPr>
          <p:cNvPr id="3" name="Text Placeholder 2">
            <a:extLst>
              <a:ext uri="{FF2B5EF4-FFF2-40B4-BE49-F238E27FC236}">
                <a16:creationId xmlns:a16="http://schemas.microsoft.com/office/drawing/2014/main" id="{CA6D757E-4B1D-BD03-40DF-034FAC3EA791}"/>
              </a:ext>
            </a:extLst>
          </p:cNvPr>
          <p:cNvSpPr>
            <a:spLocks noGrp="1"/>
          </p:cNvSpPr>
          <p:nvPr>
            <p:ph idx="1"/>
          </p:nvPr>
        </p:nvSpPr>
        <p:spPr>
          <a:xfrm>
            <a:off x="4991097" y="1586230"/>
            <a:ext cx="6724651" cy="4072255"/>
          </a:xfrm>
        </p:spPr>
        <p:txBody>
          <a:bodyPr vert="horz" lIns="121920" tIns="60960" rIns="121920" bIns="60960" rtlCol="0">
            <a:normAutofit/>
          </a:bodyPr>
          <a:lstStyle/>
          <a:p>
            <a:pPr>
              <a:lnSpc>
                <a:spcPct val="90000"/>
              </a:lnSpc>
            </a:pPr>
            <a:r>
              <a:rPr lang="en-US" sz="2200"/>
              <a:t>All students participate in the Universal Screening for literacy and behavior. </a:t>
            </a:r>
          </a:p>
          <a:p>
            <a:pPr>
              <a:lnSpc>
                <a:spcPct val="90000"/>
              </a:lnSpc>
            </a:pPr>
            <a:r>
              <a:rPr lang="en-US" sz="2200"/>
              <a:t>Using benchmarks and criteria measures students are identified as either…  </a:t>
            </a:r>
          </a:p>
          <a:p>
            <a:pPr lvl="1">
              <a:lnSpc>
                <a:spcPct val="90000"/>
              </a:lnSpc>
              <a:buSzPct val="100000"/>
            </a:pPr>
            <a:r>
              <a:rPr lang="en-US" sz="2200"/>
              <a:t>At or above benchmark</a:t>
            </a:r>
          </a:p>
          <a:p>
            <a:pPr lvl="1">
              <a:lnSpc>
                <a:spcPct val="90000"/>
              </a:lnSpc>
              <a:buSzPct val="100000"/>
            </a:pPr>
            <a:r>
              <a:rPr lang="en-US" sz="2200"/>
              <a:t>Below benchmark </a:t>
            </a:r>
          </a:p>
          <a:p>
            <a:pPr lvl="1">
              <a:lnSpc>
                <a:spcPct val="90000"/>
              </a:lnSpc>
              <a:buSzPct val="100000"/>
            </a:pPr>
            <a:r>
              <a:rPr lang="en-US" sz="2200"/>
              <a:t>Well below benchmark</a:t>
            </a:r>
          </a:p>
          <a:p>
            <a:pPr>
              <a:lnSpc>
                <a:spcPct val="90000"/>
              </a:lnSpc>
            </a:pPr>
            <a:r>
              <a:rPr lang="en-US" sz="2200"/>
              <a:t>All students receive Tier 1 literacy and behavior.</a:t>
            </a:r>
          </a:p>
          <a:p>
            <a:pPr>
              <a:lnSpc>
                <a:spcPct val="90000"/>
              </a:lnSpc>
            </a:pPr>
            <a:r>
              <a:rPr lang="en-US" sz="2200"/>
              <a:t>Buildings consider serviceable base rates and create decision rules for participation in either Tiers 2 or 3. </a:t>
            </a:r>
          </a:p>
          <a:p>
            <a:pPr>
              <a:lnSpc>
                <a:spcPct val="90000"/>
              </a:lnSpc>
            </a:pPr>
            <a:endParaRPr lang="en-US" sz="2200"/>
          </a:p>
        </p:txBody>
      </p:sp>
      <p:pic>
        <p:nvPicPr>
          <p:cNvPr id="11" name="Graphic 10">
            <a:extLst>
              <a:ext uri="{FF2B5EF4-FFF2-40B4-BE49-F238E27FC236}">
                <a16:creationId xmlns:a16="http://schemas.microsoft.com/office/drawing/2014/main" id="{5411A59B-46E4-42B1-D4ED-88DBDDC2351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4852" y="1858800"/>
            <a:ext cx="3552825" cy="3127700"/>
          </a:xfrm>
          <a:prstGeom prst="rect">
            <a:avLst/>
          </a:prstGeom>
        </p:spPr>
      </p:pic>
    </p:spTree>
    <p:extLst>
      <p:ext uri="{BB962C8B-B14F-4D97-AF65-F5344CB8AC3E}">
        <p14:creationId xmlns:p14="http://schemas.microsoft.com/office/powerpoint/2010/main" val="21010297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6E9907-454D-EFD1-5230-BA074F0CB21A}"/>
              </a:ext>
            </a:extLst>
          </p:cNvPr>
          <p:cNvSpPr>
            <a:spLocks noGrp="1"/>
          </p:cNvSpPr>
          <p:nvPr>
            <p:ph type="title"/>
          </p:nvPr>
        </p:nvSpPr>
        <p:spPr>
          <a:xfrm>
            <a:off x="838200" y="365125"/>
            <a:ext cx="10515600" cy="820418"/>
          </a:xfrm>
        </p:spPr>
        <p:txBody>
          <a:bodyPr>
            <a:normAutofit/>
          </a:bodyPr>
          <a:lstStyle/>
          <a:p>
            <a:r>
              <a:rPr lang="en-US"/>
              <a:t>Tier 1 is the </a:t>
            </a:r>
            <a:r>
              <a:rPr lang="en-US">
                <a:solidFill>
                  <a:srgbClr val="F26D65"/>
                </a:solidFill>
              </a:rPr>
              <a:t>Foundation for All Students</a:t>
            </a:r>
          </a:p>
        </p:txBody>
      </p:sp>
      <p:sp>
        <p:nvSpPr>
          <p:cNvPr id="4" name="Text Placeholder 3">
            <a:extLst>
              <a:ext uri="{FF2B5EF4-FFF2-40B4-BE49-F238E27FC236}">
                <a16:creationId xmlns:a16="http://schemas.microsoft.com/office/drawing/2014/main" id="{2CEE0941-CBF5-DDF0-320F-93596CD3DBB3}"/>
              </a:ext>
            </a:extLst>
          </p:cNvPr>
          <p:cNvSpPr>
            <a:spLocks noGrp="1"/>
          </p:cNvSpPr>
          <p:nvPr>
            <p:ph idx="1"/>
          </p:nvPr>
        </p:nvSpPr>
        <p:spPr>
          <a:xfrm>
            <a:off x="838200" y="1328468"/>
            <a:ext cx="10515600" cy="4343989"/>
          </a:xfrm>
        </p:spPr>
        <p:txBody>
          <a:bodyPr>
            <a:normAutofit/>
          </a:bodyPr>
          <a:lstStyle/>
          <a:p>
            <a:pPr marL="91440" indent="0">
              <a:buNone/>
            </a:pPr>
            <a:r>
              <a:rPr lang="en-US"/>
              <a:t>Key aspects of Tier 1 </a:t>
            </a:r>
          </a:p>
          <a:p>
            <a:r>
              <a:rPr lang="en-US"/>
              <a:t>Universal instruction​</a:t>
            </a:r>
          </a:p>
          <a:p>
            <a:r>
              <a:rPr lang="en-US"/>
              <a:t>High-quality, research-based instruction</a:t>
            </a:r>
          </a:p>
          <a:p>
            <a:r>
              <a:rPr lang="en-US"/>
              <a:t>Multiple instructional options​</a:t>
            </a:r>
          </a:p>
          <a:p>
            <a:r>
              <a:rPr lang="en-US"/>
              <a:t>Curriculum alignment​</a:t>
            </a:r>
          </a:p>
          <a:p>
            <a:r>
              <a:rPr lang="en-US"/>
              <a:t>Data driven</a:t>
            </a:r>
          </a:p>
        </p:txBody>
      </p:sp>
    </p:spTree>
    <p:extLst>
      <p:ext uri="{BB962C8B-B14F-4D97-AF65-F5344CB8AC3E}">
        <p14:creationId xmlns:p14="http://schemas.microsoft.com/office/powerpoint/2010/main" val="37448770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209C6-5C38-48A2-B437-5E84C8D745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B68A8E-9217-E6DD-940C-5AD43D86DCA5}"/>
              </a:ext>
            </a:extLst>
          </p:cNvPr>
          <p:cNvSpPr>
            <a:spLocks noGrp="1"/>
          </p:cNvSpPr>
          <p:nvPr>
            <p:ph type="title"/>
          </p:nvPr>
        </p:nvSpPr>
        <p:spPr>
          <a:xfrm>
            <a:off x="687273" y="365125"/>
            <a:ext cx="10515600" cy="820418"/>
          </a:xfrm>
        </p:spPr>
        <p:txBody>
          <a:bodyPr/>
          <a:lstStyle/>
          <a:p>
            <a:r>
              <a:rPr lang="en-US">
                <a:solidFill>
                  <a:schemeClr val="accent1"/>
                </a:solidFill>
              </a:rPr>
              <a:t>Tier 2. </a:t>
            </a:r>
            <a:r>
              <a:rPr lang="en-US"/>
              <a:t>Instruction and Decision Making</a:t>
            </a:r>
          </a:p>
        </p:txBody>
      </p:sp>
      <p:sp>
        <p:nvSpPr>
          <p:cNvPr id="3" name="Text Placeholder 2">
            <a:extLst>
              <a:ext uri="{FF2B5EF4-FFF2-40B4-BE49-F238E27FC236}">
                <a16:creationId xmlns:a16="http://schemas.microsoft.com/office/drawing/2014/main" id="{751B88F6-FD1A-2994-EB5F-D55CCA7B8399}"/>
              </a:ext>
            </a:extLst>
          </p:cNvPr>
          <p:cNvSpPr>
            <a:spLocks noGrp="1"/>
          </p:cNvSpPr>
          <p:nvPr>
            <p:ph idx="1"/>
          </p:nvPr>
        </p:nvSpPr>
        <p:spPr>
          <a:xfrm>
            <a:off x="687273" y="1328468"/>
            <a:ext cx="10858169" cy="4343989"/>
          </a:xfrm>
        </p:spPr>
        <p:txBody>
          <a:bodyPr>
            <a:noAutofit/>
          </a:bodyPr>
          <a:lstStyle/>
          <a:p>
            <a:r>
              <a:rPr lang="en-US" sz="2400"/>
              <a:t>Match intervention to student need: For literacy, use universal screening data, for behavior, interventions are matched to the function of student behavior.</a:t>
            </a:r>
          </a:p>
          <a:p>
            <a:r>
              <a:rPr lang="en-US" sz="2400"/>
              <a:t>Frequent intervention using evidence-based practices.</a:t>
            </a:r>
          </a:p>
          <a:p>
            <a:pPr lvl="1"/>
            <a:r>
              <a:rPr lang="en-US"/>
              <a:t>For literacy, small group intervention for 20 – 30 minutes, 3 to 5 times per week.</a:t>
            </a:r>
          </a:p>
          <a:p>
            <a:pPr lvl="1"/>
            <a:r>
              <a:rPr lang="en-US"/>
              <a:t>For behavior, small group intervention. Time determined by intervention type.</a:t>
            </a:r>
          </a:p>
          <a:p>
            <a:r>
              <a:rPr lang="en-US" sz="2400"/>
              <a:t>Progress monitoring at a minimum once every 2 weeks (literacy) or based on the intervention type (behavior). </a:t>
            </a:r>
          </a:p>
          <a:p>
            <a:r>
              <a:rPr lang="en-US" sz="2400"/>
              <a:t>Use data (e.g., progress monitoring, universal screening, criteria measures) to make informed decisions about moving students between tiers.</a:t>
            </a:r>
          </a:p>
          <a:p>
            <a:pPr lvl="1"/>
            <a:r>
              <a:rPr lang="en-US"/>
              <a:t>When progress is sufficient, maintain Tier 2 support or transition to Tier 1. </a:t>
            </a:r>
          </a:p>
          <a:p>
            <a:pPr lvl="1"/>
            <a:r>
              <a:rPr lang="en-US"/>
              <a:t>When progress is not sufficient, adjust the intervention or consider a move to Tier 3. </a:t>
            </a:r>
          </a:p>
        </p:txBody>
      </p:sp>
    </p:spTree>
    <p:extLst>
      <p:ext uri="{BB962C8B-B14F-4D97-AF65-F5344CB8AC3E}">
        <p14:creationId xmlns:p14="http://schemas.microsoft.com/office/powerpoint/2010/main" val="11775939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150E3F-3CA9-5024-A001-FEF4E6F0EADB}"/>
              </a:ext>
            </a:extLst>
          </p:cNvPr>
          <p:cNvSpPr>
            <a:spLocks noGrp="1"/>
          </p:cNvSpPr>
          <p:nvPr>
            <p:ph type="title"/>
          </p:nvPr>
        </p:nvSpPr>
        <p:spPr>
          <a:xfrm>
            <a:off x="4998241" y="365127"/>
            <a:ext cx="6724651" cy="1097280"/>
          </a:xfrm>
        </p:spPr>
        <p:txBody>
          <a:bodyPr anchor="ctr">
            <a:normAutofit/>
          </a:bodyPr>
          <a:lstStyle/>
          <a:p>
            <a:r>
              <a:rPr lang="en-US" b="1"/>
              <a:t>Guidelines for</a:t>
            </a:r>
            <a:r>
              <a:rPr lang="en-US" b="1">
                <a:solidFill>
                  <a:srgbClr val="58ABD0"/>
                </a:solidFill>
              </a:rPr>
              <a:t> Tier 2</a:t>
            </a:r>
            <a:r>
              <a:rPr lang="en-US">
                <a:solidFill>
                  <a:srgbClr val="58ABD0"/>
                </a:solidFill>
              </a:rPr>
              <a:t> Literacy Interventions </a:t>
            </a:r>
            <a:endParaRPr lang="en-US" b="1">
              <a:solidFill>
                <a:srgbClr val="58ABD0"/>
              </a:solidFill>
            </a:endParaRPr>
          </a:p>
        </p:txBody>
      </p:sp>
      <p:sp>
        <p:nvSpPr>
          <p:cNvPr id="4" name="Text Placeholder 3">
            <a:extLst>
              <a:ext uri="{FF2B5EF4-FFF2-40B4-BE49-F238E27FC236}">
                <a16:creationId xmlns:a16="http://schemas.microsoft.com/office/drawing/2014/main" id="{1B39B0C5-8D5C-831B-5D08-60BC6EDA961E}"/>
              </a:ext>
            </a:extLst>
          </p:cNvPr>
          <p:cNvSpPr>
            <a:spLocks noGrp="1"/>
          </p:cNvSpPr>
          <p:nvPr>
            <p:ph idx="1"/>
          </p:nvPr>
        </p:nvSpPr>
        <p:spPr>
          <a:xfrm>
            <a:off x="4991097" y="1586230"/>
            <a:ext cx="6724651" cy="4072255"/>
          </a:xfrm>
        </p:spPr>
        <p:txBody>
          <a:bodyPr>
            <a:normAutofit/>
          </a:bodyPr>
          <a:lstStyle/>
          <a:p>
            <a:pPr>
              <a:lnSpc>
                <a:spcPct val="90000"/>
              </a:lnSpc>
            </a:pPr>
            <a:r>
              <a:rPr lang="en-US"/>
              <a:t>Focus on targeted literacy skills</a:t>
            </a:r>
          </a:p>
          <a:p>
            <a:pPr>
              <a:lnSpc>
                <a:spcPct val="90000"/>
              </a:lnSpc>
            </a:pPr>
            <a:r>
              <a:rPr lang="en-US"/>
              <a:t>Evidence-based practices </a:t>
            </a:r>
          </a:p>
          <a:p>
            <a:pPr>
              <a:lnSpc>
                <a:spcPct val="90000"/>
              </a:lnSpc>
            </a:pPr>
            <a:r>
              <a:rPr lang="en-US"/>
              <a:t>Small homogeneous intervention groups</a:t>
            </a:r>
          </a:p>
          <a:p>
            <a:pPr>
              <a:lnSpc>
                <a:spcPct val="90000"/>
              </a:lnSpc>
            </a:pPr>
            <a:r>
              <a:rPr lang="en-US"/>
              <a:t>Increased intensity</a:t>
            </a:r>
          </a:p>
          <a:p>
            <a:pPr>
              <a:lnSpc>
                <a:spcPct val="90000"/>
              </a:lnSpc>
            </a:pPr>
            <a:r>
              <a:rPr lang="en-US"/>
              <a:t>Regular progress monitoring</a:t>
            </a:r>
          </a:p>
          <a:p>
            <a:pPr>
              <a:lnSpc>
                <a:spcPct val="90000"/>
              </a:lnSpc>
            </a:pPr>
            <a:r>
              <a:rPr lang="en-US"/>
              <a:t>Delivered by qualified personnel</a:t>
            </a:r>
          </a:p>
          <a:p>
            <a:pPr>
              <a:lnSpc>
                <a:spcPct val="90000"/>
              </a:lnSpc>
            </a:pPr>
            <a:r>
              <a:rPr lang="en-US"/>
              <a:t>Detailed records maintained</a:t>
            </a:r>
          </a:p>
          <a:p>
            <a:pPr>
              <a:lnSpc>
                <a:spcPct val="90000"/>
              </a:lnSpc>
            </a:pPr>
            <a:r>
              <a:rPr lang="en-US"/>
              <a:t>Family involvement</a:t>
            </a:r>
          </a:p>
          <a:p>
            <a:pPr>
              <a:lnSpc>
                <a:spcPct val="90000"/>
              </a:lnSpc>
            </a:pPr>
            <a:r>
              <a:rPr lang="en-US"/>
              <a:t>Exit and transition criteria</a:t>
            </a:r>
          </a:p>
        </p:txBody>
      </p:sp>
      <p:pic>
        <p:nvPicPr>
          <p:cNvPr id="5" name="Graphic 4">
            <a:extLst>
              <a:ext uri="{FF2B5EF4-FFF2-40B4-BE49-F238E27FC236}">
                <a16:creationId xmlns:a16="http://schemas.microsoft.com/office/drawing/2014/main" id="{F99024E1-7001-E848-1B54-DAC0B5B5757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4852" y="2344599"/>
            <a:ext cx="3552825" cy="2156103"/>
          </a:xfrm>
          <a:prstGeom prst="rect">
            <a:avLst/>
          </a:prstGeom>
        </p:spPr>
      </p:pic>
    </p:spTree>
    <p:extLst>
      <p:ext uri="{BB962C8B-B14F-4D97-AF65-F5344CB8AC3E}">
        <p14:creationId xmlns:p14="http://schemas.microsoft.com/office/powerpoint/2010/main" val="40469359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89021-363D-6A2E-3560-F3875736C3F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BDD4168-8587-3B8F-FC5D-BFA04B4C3014}"/>
              </a:ext>
            </a:extLst>
          </p:cNvPr>
          <p:cNvSpPr>
            <a:spLocks noGrp="1"/>
          </p:cNvSpPr>
          <p:nvPr>
            <p:ph type="title"/>
          </p:nvPr>
        </p:nvSpPr>
        <p:spPr>
          <a:xfrm>
            <a:off x="838200" y="365127"/>
            <a:ext cx="6724651" cy="1097280"/>
          </a:xfrm>
        </p:spPr>
        <p:txBody>
          <a:bodyPr anchor="ctr">
            <a:normAutofit/>
          </a:bodyPr>
          <a:lstStyle/>
          <a:p>
            <a:r>
              <a:rPr lang="en-US" b="1"/>
              <a:t>Guidelines for </a:t>
            </a:r>
            <a:r>
              <a:rPr lang="en-US" b="1">
                <a:solidFill>
                  <a:schemeClr val="accent1"/>
                </a:solidFill>
              </a:rPr>
              <a:t>Tier 2 Behavior Interventions</a:t>
            </a:r>
          </a:p>
        </p:txBody>
      </p:sp>
      <p:sp>
        <p:nvSpPr>
          <p:cNvPr id="4" name="Text Placeholder 3">
            <a:extLst>
              <a:ext uri="{FF2B5EF4-FFF2-40B4-BE49-F238E27FC236}">
                <a16:creationId xmlns:a16="http://schemas.microsoft.com/office/drawing/2014/main" id="{21B96038-2BCE-C82D-1232-C092A29ED1AC}"/>
              </a:ext>
            </a:extLst>
          </p:cNvPr>
          <p:cNvSpPr>
            <a:spLocks noGrp="1"/>
          </p:cNvSpPr>
          <p:nvPr>
            <p:ph idx="1"/>
          </p:nvPr>
        </p:nvSpPr>
        <p:spPr>
          <a:xfrm>
            <a:off x="838200" y="1600202"/>
            <a:ext cx="6724651" cy="4583315"/>
          </a:xfrm>
        </p:spPr>
        <p:txBody>
          <a:bodyPr>
            <a:normAutofit fontScale="85000" lnSpcReduction="20000"/>
          </a:bodyPr>
          <a:lstStyle/>
          <a:p>
            <a:pPr>
              <a:lnSpc>
                <a:spcPct val="110000"/>
              </a:lnSpc>
            </a:pPr>
            <a:r>
              <a:rPr lang="en-US"/>
              <a:t>Based on the function of the student’s behavior</a:t>
            </a:r>
          </a:p>
          <a:p>
            <a:pPr>
              <a:lnSpc>
                <a:spcPct val="110000"/>
              </a:lnSpc>
            </a:pPr>
            <a:r>
              <a:rPr lang="en-US"/>
              <a:t>Evidence-based practices</a:t>
            </a:r>
          </a:p>
          <a:p>
            <a:pPr>
              <a:lnSpc>
                <a:spcPct val="110000"/>
              </a:lnSpc>
            </a:pPr>
            <a:r>
              <a:rPr lang="en-US"/>
              <a:t>Small homogeneous groups</a:t>
            </a:r>
          </a:p>
          <a:p>
            <a:pPr>
              <a:lnSpc>
                <a:spcPct val="110000"/>
              </a:lnSpc>
            </a:pPr>
            <a:r>
              <a:rPr lang="en-US"/>
              <a:t>Increased structure, positive feedback, and reinforcement</a:t>
            </a:r>
          </a:p>
          <a:p>
            <a:pPr>
              <a:lnSpc>
                <a:spcPct val="110000"/>
              </a:lnSpc>
            </a:pPr>
            <a:r>
              <a:rPr lang="en-US"/>
              <a:t>Regular progress monitoring through curriculum-based measures</a:t>
            </a:r>
          </a:p>
          <a:p>
            <a:pPr>
              <a:lnSpc>
                <a:spcPct val="110000"/>
              </a:lnSpc>
            </a:pPr>
            <a:r>
              <a:rPr lang="en-US"/>
              <a:t>Delivered by qualified personnel</a:t>
            </a:r>
          </a:p>
          <a:p>
            <a:pPr>
              <a:lnSpc>
                <a:spcPct val="110000"/>
              </a:lnSpc>
            </a:pPr>
            <a:r>
              <a:rPr lang="en-US"/>
              <a:t>Detailed records maintained</a:t>
            </a:r>
          </a:p>
          <a:p>
            <a:pPr>
              <a:lnSpc>
                <a:spcPct val="110000"/>
              </a:lnSpc>
            </a:pPr>
            <a:r>
              <a:rPr lang="en-US"/>
              <a:t>Family involvement</a:t>
            </a:r>
          </a:p>
          <a:p>
            <a:pPr>
              <a:lnSpc>
                <a:spcPct val="110000"/>
              </a:lnSpc>
            </a:pPr>
            <a:r>
              <a:rPr lang="en-US"/>
              <a:t>Exit and transition criteria</a:t>
            </a:r>
          </a:p>
          <a:p>
            <a:pPr marL="91440" indent="0">
              <a:lnSpc>
                <a:spcPct val="90000"/>
              </a:lnSpc>
              <a:buNone/>
            </a:pPr>
            <a:endParaRPr lang="en-US" sz="2200"/>
          </a:p>
          <a:p>
            <a:pPr>
              <a:lnSpc>
                <a:spcPct val="90000"/>
              </a:lnSpc>
            </a:pPr>
            <a:endParaRPr lang="en-US" sz="2200"/>
          </a:p>
        </p:txBody>
      </p:sp>
      <p:pic>
        <p:nvPicPr>
          <p:cNvPr id="2" name="Graphic 1">
            <a:extLst>
              <a:ext uri="{FF2B5EF4-FFF2-40B4-BE49-F238E27FC236}">
                <a16:creationId xmlns:a16="http://schemas.microsoft.com/office/drawing/2014/main" id="{EECCB473-6A4F-9AC7-E17D-AE086C05545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05752" y="1950187"/>
            <a:ext cx="3552825" cy="2944927"/>
          </a:xfrm>
          <a:prstGeom prst="rect">
            <a:avLst/>
          </a:prstGeom>
        </p:spPr>
      </p:pic>
    </p:spTree>
    <p:extLst>
      <p:ext uri="{BB962C8B-B14F-4D97-AF65-F5344CB8AC3E}">
        <p14:creationId xmlns:p14="http://schemas.microsoft.com/office/powerpoint/2010/main" val="101571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0FB05-B706-3557-2868-7FD5E54E4B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42976A-C5EB-FBA2-3801-A9B77D10DCF0}"/>
              </a:ext>
            </a:extLst>
          </p:cNvPr>
          <p:cNvSpPr>
            <a:spLocks noGrp="1"/>
          </p:cNvSpPr>
          <p:nvPr>
            <p:ph type="title"/>
          </p:nvPr>
        </p:nvSpPr>
        <p:spPr>
          <a:xfrm>
            <a:off x="838200" y="365125"/>
            <a:ext cx="10515600" cy="820418"/>
          </a:xfrm>
        </p:spPr>
        <p:txBody>
          <a:bodyPr/>
          <a:lstStyle/>
          <a:p>
            <a:r>
              <a:rPr lang="en-US"/>
              <a:t>Tier 3. Instruction and Decision Making </a:t>
            </a:r>
          </a:p>
        </p:txBody>
      </p:sp>
      <p:sp>
        <p:nvSpPr>
          <p:cNvPr id="3" name="Text Placeholder 2">
            <a:extLst>
              <a:ext uri="{FF2B5EF4-FFF2-40B4-BE49-F238E27FC236}">
                <a16:creationId xmlns:a16="http://schemas.microsoft.com/office/drawing/2014/main" id="{E8B46189-6869-2A98-6D8D-7006CE8A9AC9}"/>
              </a:ext>
            </a:extLst>
          </p:cNvPr>
          <p:cNvSpPr>
            <a:spLocks noGrp="1"/>
          </p:cNvSpPr>
          <p:nvPr>
            <p:ph idx="1"/>
          </p:nvPr>
        </p:nvSpPr>
        <p:spPr>
          <a:xfrm>
            <a:off x="838200" y="1328468"/>
            <a:ext cx="10515600" cy="5072332"/>
          </a:xfrm>
        </p:spPr>
        <p:txBody>
          <a:bodyPr>
            <a:normAutofit fontScale="55000" lnSpcReduction="20000"/>
          </a:bodyPr>
          <a:lstStyle/>
          <a:p>
            <a:pPr>
              <a:lnSpc>
                <a:spcPct val="120000"/>
              </a:lnSpc>
            </a:pPr>
            <a:r>
              <a:rPr lang="en-US" sz="4400"/>
              <a:t>Pinpoint areas of need: For literacy, use diagnostic assessments, for behavior, use a simple functional behavior assessment (FBA). </a:t>
            </a:r>
          </a:p>
          <a:p>
            <a:pPr>
              <a:lnSpc>
                <a:spcPct val="120000"/>
              </a:lnSpc>
            </a:pPr>
            <a:r>
              <a:rPr lang="en-US" sz="4400"/>
              <a:t>Use evidence-based practices matched to student need.</a:t>
            </a:r>
          </a:p>
          <a:p>
            <a:pPr>
              <a:lnSpc>
                <a:spcPct val="120000"/>
              </a:lnSpc>
            </a:pPr>
            <a:r>
              <a:rPr lang="en-US" sz="4400"/>
              <a:t>Increase intervention frequency, individualization, and intensity.</a:t>
            </a:r>
          </a:p>
          <a:p>
            <a:pPr lvl="1">
              <a:lnSpc>
                <a:spcPct val="120000"/>
              </a:lnSpc>
            </a:pPr>
            <a:r>
              <a:rPr lang="en-US" sz="4400"/>
              <a:t>For literacy, 30 to 45 minutes in individual or very small group sessions, 4 to 5 days per week.</a:t>
            </a:r>
          </a:p>
          <a:p>
            <a:pPr lvl="1">
              <a:lnSpc>
                <a:spcPct val="120000"/>
              </a:lnSpc>
            </a:pPr>
            <a:r>
              <a:rPr lang="en-US" sz="4400"/>
              <a:t>For behavior, small group or individualized interventions, time determined by intervention type. </a:t>
            </a:r>
          </a:p>
          <a:p>
            <a:pPr>
              <a:lnSpc>
                <a:spcPct val="120000"/>
              </a:lnSpc>
            </a:pPr>
            <a:r>
              <a:rPr lang="en-US" sz="4400"/>
              <a:t>Progress monitor more frequently, at a minimum once a week or more frequently based on intervention. </a:t>
            </a:r>
          </a:p>
          <a:p>
            <a:pPr>
              <a:lnSpc>
                <a:spcPct val="120000"/>
              </a:lnSpc>
            </a:pPr>
            <a:r>
              <a:rPr lang="en-US" sz="4400"/>
              <a:t>Use progress monitoring, universal screening, and/or criteria measures to make decisions about moving student down to Tier 2. </a:t>
            </a:r>
          </a:p>
          <a:p>
            <a:endParaRPr lang="en-US"/>
          </a:p>
        </p:txBody>
      </p:sp>
    </p:spTree>
    <p:extLst>
      <p:ext uri="{BB962C8B-B14F-4D97-AF65-F5344CB8AC3E}">
        <p14:creationId xmlns:p14="http://schemas.microsoft.com/office/powerpoint/2010/main" val="7935397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DC0E5-4C27-D4C4-E879-BA9597B6C1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564FD30-F9A0-EEB9-52BD-CABDEF9F8A71}"/>
              </a:ext>
            </a:extLst>
          </p:cNvPr>
          <p:cNvSpPr>
            <a:spLocks noGrp="1"/>
          </p:cNvSpPr>
          <p:nvPr>
            <p:ph type="title"/>
          </p:nvPr>
        </p:nvSpPr>
        <p:spPr>
          <a:xfrm>
            <a:off x="4998241" y="365127"/>
            <a:ext cx="6724651" cy="1097280"/>
          </a:xfrm>
        </p:spPr>
        <p:txBody>
          <a:bodyPr anchor="ctr">
            <a:normAutofit/>
          </a:bodyPr>
          <a:lstStyle/>
          <a:p>
            <a:r>
              <a:rPr lang="en-US" b="1"/>
              <a:t>Guidelines for</a:t>
            </a:r>
            <a:r>
              <a:rPr lang="en-US" b="1">
                <a:solidFill>
                  <a:srgbClr val="58ABD0"/>
                </a:solidFill>
              </a:rPr>
              <a:t> Tier 3</a:t>
            </a:r>
            <a:r>
              <a:rPr lang="en-US">
                <a:solidFill>
                  <a:srgbClr val="58ABD0"/>
                </a:solidFill>
              </a:rPr>
              <a:t> Literacy Interventions </a:t>
            </a:r>
            <a:endParaRPr lang="en-US" b="1">
              <a:solidFill>
                <a:srgbClr val="58ABD0"/>
              </a:solidFill>
            </a:endParaRPr>
          </a:p>
        </p:txBody>
      </p:sp>
      <p:sp>
        <p:nvSpPr>
          <p:cNvPr id="4" name="Text Placeholder 3">
            <a:extLst>
              <a:ext uri="{FF2B5EF4-FFF2-40B4-BE49-F238E27FC236}">
                <a16:creationId xmlns:a16="http://schemas.microsoft.com/office/drawing/2014/main" id="{2D055B7A-842D-37D0-4D84-207F36E06835}"/>
              </a:ext>
            </a:extLst>
          </p:cNvPr>
          <p:cNvSpPr>
            <a:spLocks noGrp="1"/>
          </p:cNvSpPr>
          <p:nvPr>
            <p:ph idx="1"/>
          </p:nvPr>
        </p:nvSpPr>
        <p:spPr>
          <a:xfrm>
            <a:off x="4991097" y="1586230"/>
            <a:ext cx="6724651" cy="4072255"/>
          </a:xfrm>
        </p:spPr>
        <p:txBody>
          <a:bodyPr>
            <a:normAutofit/>
          </a:bodyPr>
          <a:lstStyle/>
          <a:p>
            <a:pPr>
              <a:lnSpc>
                <a:spcPct val="90000"/>
              </a:lnSpc>
            </a:pPr>
            <a:r>
              <a:rPr lang="en-US"/>
              <a:t>Focus on targeted literacy skills</a:t>
            </a:r>
          </a:p>
          <a:p>
            <a:pPr>
              <a:lnSpc>
                <a:spcPct val="90000"/>
              </a:lnSpc>
            </a:pPr>
            <a:r>
              <a:rPr lang="en-US"/>
              <a:t>Evidence-based practices </a:t>
            </a:r>
          </a:p>
          <a:p>
            <a:pPr>
              <a:lnSpc>
                <a:spcPct val="90000"/>
              </a:lnSpc>
            </a:pPr>
            <a:r>
              <a:rPr lang="en-US"/>
              <a:t>Small homogeneous intervention groups</a:t>
            </a:r>
          </a:p>
          <a:p>
            <a:pPr>
              <a:lnSpc>
                <a:spcPct val="90000"/>
              </a:lnSpc>
            </a:pPr>
            <a:r>
              <a:rPr lang="en-US"/>
              <a:t>Increased intensity</a:t>
            </a:r>
          </a:p>
          <a:p>
            <a:pPr>
              <a:lnSpc>
                <a:spcPct val="90000"/>
              </a:lnSpc>
            </a:pPr>
            <a:r>
              <a:rPr lang="en-US"/>
              <a:t>Regular progress monitoring</a:t>
            </a:r>
          </a:p>
          <a:p>
            <a:pPr>
              <a:lnSpc>
                <a:spcPct val="90000"/>
              </a:lnSpc>
            </a:pPr>
            <a:r>
              <a:rPr lang="en-US"/>
              <a:t>Delivered by qualified personnel</a:t>
            </a:r>
          </a:p>
          <a:p>
            <a:pPr>
              <a:lnSpc>
                <a:spcPct val="90000"/>
              </a:lnSpc>
            </a:pPr>
            <a:r>
              <a:rPr lang="en-US"/>
              <a:t>Detailed records maintained</a:t>
            </a:r>
          </a:p>
          <a:p>
            <a:pPr>
              <a:lnSpc>
                <a:spcPct val="90000"/>
              </a:lnSpc>
            </a:pPr>
            <a:r>
              <a:rPr lang="en-US"/>
              <a:t>Family involvement</a:t>
            </a:r>
          </a:p>
          <a:p>
            <a:pPr>
              <a:lnSpc>
                <a:spcPct val="90000"/>
              </a:lnSpc>
            </a:pPr>
            <a:r>
              <a:rPr lang="en-US"/>
              <a:t>Exit and transition criteria</a:t>
            </a:r>
          </a:p>
        </p:txBody>
      </p:sp>
      <p:pic>
        <p:nvPicPr>
          <p:cNvPr id="5" name="Graphic 4">
            <a:extLst>
              <a:ext uri="{FF2B5EF4-FFF2-40B4-BE49-F238E27FC236}">
                <a16:creationId xmlns:a16="http://schemas.microsoft.com/office/drawing/2014/main" id="{D2FF5E94-5756-3E5B-895A-32493417CF3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4852" y="2344599"/>
            <a:ext cx="3552825" cy="2156103"/>
          </a:xfrm>
          <a:prstGeom prst="rect">
            <a:avLst/>
          </a:prstGeom>
        </p:spPr>
      </p:pic>
    </p:spTree>
    <p:extLst>
      <p:ext uri="{BB962C8B-B14F-4D97-AF65-F5344CB8AC3E}">
        <p14:creationId xmlns:p14="http://schemas.microsoft.com/office/powerpoint/2010/main" val="31207375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DA179-B92B-9332-CC12-818EB01A8EC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A244A6D-C739-A5E9-753E-A5346E88242D}"/>
              </a:ext>
            </a:extLst>
          </p:cNvPr>
          <p:cNvSpPr>
            <a:spLocks noGrp="1"/>
          </p:cNvSpPr>
          <p:nvPr>
            <p:ph type="title"/>
          </p:nvPr>
        </p:nvSpPr>
        <p:spPr>
          <a:xfrm>
            <a:off x="838200" y="365127"/>
            <a:ext cx="6724651" cy="1097280"/>
          </a:xfrm>
        </p:spPr>
        <p:txBody>
          <a:bodyPr anchor="ctr">
            <a:normAutofit/>
          </a:bodyPr>
          <a:lstStyle/>
          <a:p>
            <a:r>
              <a:rPr lang="en-US"/>
              <a:t>Guidelines for </a:t>
            </a:r>
            <a:r>
              <a:rPr lang="en-US">
                <a:solidFill>
                  <a:schemeClr val="accent1"/>
                </a:solidFill>
              </a:rPr>
              <a:t>Tier 3 Behavior Interventions</a:t>
            </a:r>
          </a:p>
        </p:txBody>
      </p:sp>
      <p:sp>
        <p:nvSpPr>
          <p:cNvPr id="4" name="Text Placeholder 3">
            <a:extLst>
              <a:ext uri="{FF2B5EF4-FFF2-40B4-BE49-F238E27FC236}">
                <a16:creationId xmlns:a16="http://schemas.microsoft.com/office/drawing/2014/main" id="{B91891FE-EBBE-0566-B231-9A37D97F328D}"/>
              </a:ext>
            </a:extLst>
          </p:cNvPr>
          <p:cNvSpPr>
            <a:spLocks noGrp="1"/>
          </p:cNvSpPr>
          <p:nvPr>
            <p:ph idx="1"/>
          </p:nvPr>
        </p:nvSpPr>
        <p:spPr>
          <a:xfrm>
            <a:off x="838200" y="1600202"/>
            <a:ext cx="6724651" cy="4679574"/>
          </a:xfrm>
        </p:spPr>
        <p:txBody>
          <a:bodyPr>
            <a:normAutofit fontScale="92500" lnSpcReduction="10000"/>
          </a:bodyPr>
          <a:lstStyle/>
          <a:p>
            <a:pPr>
              <a:lnSpc>
                <a:spcPct val="120000"/>
              </a:lnSpc>
            </a:pPr>
            <a:r>
              <a:rPr lang="en-US" sz="2400"/>
              <a:t>Diagnostic assessments</a:t>
            </a:r>
          </a:p>
          <a:p>
            <a:pPr>
              <a:lnSpc>
                <a:spcPct val="120000"/>
              </a:lnSpc>
            </a:pPr>
            <a:r>
              <a:rPr lang="en-US" sz="2400"/>
              <a:t>Individualized plans </a:t>
            </a:r>
          </a:p>
          <a:p>
            <a:pPr>
              <a:lnSpc>
                <a:spcPct val="120000"/>
              </a:lnSpc>
            </a:pPr>
            <a:r>
              <a:rPr lang="en-US" sz="2400"/>
              <a:t>Evidence-based practices</a:t>
            </a:r>
          </a:p>
          <a:p>
            <a:pPr>
              <a:lnSpc>
                <a:spcPct val="120000"/>
              </a:lnSpc>
            </a:pPr>
            <a:r>
              <a:rPr lang="en-US" sz="2400"/>
              <a:t>Increased intensity</a:t>
            </a:r>
          </a:p>
          <a:p>
            <a:pPr>
              <a:lnSpc>
                <a:spcPct val="120000"/>
              </a:lnSpc>
            </a:pPr>
            <a:r>
              <a:rPr lang="en-US" sz="2400"/>
              <a:t>Increased progress monitoring to make immediate instructional adjustments as needed</a:t>
            </a:r>
          </a:p>
          <a:p>
            <a:pPr>
              <a:lnSpc>
                <a:spcPct val="120000"/>
              </a:lnSpc>
            </a:pPr>
            <a:r>
              <a:rPr lang="en-US" sz="2400"/>
              <a:t>Delivered by qualified personnel </a:t>
            </a:r>
          </a:p>
          <a:p>
            <a:pPr>
              <a:lnSpc>
                <a:spcPct val="120000"/>
              </a:lnSpc>
            </a:pPr>
            <a:r>
              <a:rPr lang="en-US" sz="2400"/>
              <a:t>Detailed records maintained</a:t>
            </a:r>
          </a:p>
          <a:p>
            <a:pPr>
              <a:lnSpc>
                <a:spcPct val="120000"/>
              </a:lnSpc>
            </a:pPr>
            <a:r>
              <a:rPr lang="en-US" sz="2400"/>
              <a:t>Family involvement</a:t>
            </a:r>
          </a:p>
          <a:p>
            <a:pPr>
              <a:lnSpc>
                <a:spcPct val="120000"/>
              </a:lnSpc>
            </a:pPr>
            <a:r>
              <a:rPr lang="en-US" sz="2400"/>
              <a:t>Decision rules for transitioning out of Tier 3 are followed </a:t>
            </a:r>
            <a:endParaRPr lang="en-US" sz="2200"/>
          </a:p>
        </p:txBody>
      </p:sp>
      <p:pic>
        <p:nvPicPr>
          <p:cNvPr id="5" name="Graphic 4">
            <a:extLst>
              <a:ext uri="{FF2B5EF4-FFF2-40B4-BE49-F238E27FC236}">
                <a16:creationId xmlns:a16="http://schemas.microsoft.com/office/drawing/2014/main" id="{E428F14D-4221-85F9-7B9C-EDDDF9B0885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05752" y="1950187"/>
            <a:ext cx="3552825" cy="2944927"/>
          </a:xfrm>
          <a:prstGeom prst="rect">
            <a:avLst/>
          </a:prstGeom>
        </p:spPr>
      </p:pic>
    </p:spTree>
    <p:extLst>
      <p:ext uri="{BB962C8B-B14F-4D97-AF65-F5344CB8AC3E}">
        <p14:creationId xmlns:p14="http://schemas.microsoft.com/office/powerpoint/2010/main" val="1818407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AB47DE97-8169-B992-FE82-19D755A6B5E2}"/>
            </a:ext>
          </a:extLst>
        </p:cNvPr>
        <p:cNvGrpSpPr/>
        <p:nvPr/>
      </p:nvGrpSpPr>
      <p:grpSpPr>
        <a:xfrm>
          <a:off x="0" y="0"/>
          <a:ext cx="0" cy="0"/>
          <a:chOff x="0" y="0"/>
          <a:chExt cx="0" cy="0"/>
        </a:xfrm>
      </p:grpSpPr>
      <p:sp>
        <p:nvSpPr>
          <p:cNvPr id="13" name="Title 6">
            <a:extLst>
              <a:ext uri="{FF2B5EF4-FFF2-40B4-BE49-F238E27FC236}">
                <a16:creationId xmlns:a16="http://schemas.microsoft.com/office/drawing/2014/main" id="{83BD498E-4E52-6EF4-AEFA-A20ADEAC84CC}"/>
              </a:ext>
            </a:extLst>
          </p:cNvPr>
          <p:cNvSpPr>
            <a:spLocks noGrp="1"/>
          </p:cNvSpPr>
          <p:nvPr>
            <p:ph type="title"/>
          </p:nvPr>
        </p:nvSpPr>
        <p:spPr/>
        <p:txBody>
          <a:bodyPr/>
          <a:lstStyle/>
          <a:p>
            <a:r>
              <a:rPr lang="en-US" sz="3200">
                <a:solidFill>
                  <a:srgbClr val="A5A5A5"/>
                </a:solidFill>
                <a:sym typeface="Arial"/>
              </a:rPr>
              <a:t>Hidden Slide #8</a:t>
            </a:r>
            <a:endParaRPr lang="en-US" sz="3200"/>
          </a:p>
        </p:txBody>
      </p:sp>
      <p:sp>
        <p:nvSpPr>
          <p:cNvPr id="5" name="Text Placeholder 4">
            <a:extLst>
              <a:ext uri="{FF2B5EF4-FFF2-40B4-BE49-F238E27FC236}">
                <a16:creationId xmlns:a16="http://schemas.microsoft.com/office/drawing/2014/main" id="{D708FAA2-F9B8-3FBF-863F-3E9F50AFF41F}"/>
              </a:ext>
            </a:extLst>
          </p:cNvPr>
          <p:cNvSpPr>
            <a:spLocks noGrp="1"/>
          </p:cNvSpPr>
          <p:nvPr>
            <p:ph type="body" idx="10"/>
          </p:nvPr>
        </p:nvSpPr>
        <p:spPr/>
        <p:txBody>
          <a:bodyPr/>
          <a:lstStyle/>
          <a:p>
            <a:pPr marL="0" marR="0" lvl="0" indent="0" algn="l" defTabSz="914377" rtl="0" eaLnBrk="1" fontAlgn="auto" latinLnBrk="0" hangingPunct="1">
              <a:buClr>
                <a:prstClr val="black"/>
              </a:buClr>
              <a:buSzPts val="1100"/>
              <a:buFont typeface="Arial" panose="020B0604020202020204" pitchFamily="34" charset="0"/>
              <a:buNone/>
              <a:tabLst/>
              <a:defRPr/>
            </a:pPr>
            <a:r>
              <a:rPr kumimoji="0" lang="en-US" b="1" i="0" u="none" strike="noStrike" kern="1200" cap="none" spc="0" normalizeH="0" baseline="0" noProof="0">
                <a:ln>
                  <a:noFill/>
                </a:ln>
                <a:solidFill>
                  <a:prstClr val="black"/>
                </a:solidFill>
                <a:effectLst/>
                <a:uLnTx/>
                <a:uFillTx/>
                <a:latin typeface="+mj-lt"/>
                <a:ea typeface="+mn-ea"/>
                <a:cs typeface="+mn-cs"/>
              </a:rPr>
              <a:t>Universal Screening Key Terms, continued</a:t>
            </a:r>
          </a:p>
        </p:txBody>
      </p:sp>
      <p:sp>
        <p:nvSpPr>
          <p:cNvPr id="25" name="Text Placeholder 24">
            <a:extLst>
              <a:ext uri="{FF2B5EF4-FFF2-40B4-BE49-F238E27FC236}">
                <a16:creationId xmlns:a16="http://schemas.microsoft.com/office/drawing/2014/main" id="{2E9482FC-5FBE-FBAB-B1E1-DD920E0DCCEF}"/>
              </a:ext>
            </a:extLst>
          </p:cNvPr>
          <p:cNvSpPr>
            <a:spLocks noGrp="1"/>
          </p:cNvSpPr>
          <p:nvPr>
            <p:ph type="body" sz="quarter" idx="11"/>
          </p:nvPr>
        </p:nvSpPr>
        <p:spPr>
          <a:xfrm>
            <a:off x="838200" y="1443780"/>
            <a:ext cx="10725150" cy="4709192"/>
          </a:xfrm>
        </p:spPr>
        <p:txBody>
          <a:bodyPr/>
          <a:lstStyle/>
          <a:p>
            <a:pPr marL="0" lvl="0">
              <a:buClr>
                <a:prstClr val="black"/>
              </a:buClr>
              <a:buSzPts val="1100"/>
              <a:defRPr/>
            </a:pPr>
            <a:r>
              <a:rPr lang="en-US" sz="1800" b="1">
                <a:solidFill>
                  <a:prstClr val="black"/>
                </a:solidFill>
              </a:rPr>
              <a:t>Cut Scores. </a:t>
            </a:r>
            <a:r>
              <a:rPr lang="en-US" sz="1800">
                <a:solidFill>
                  <a:prstClr val="black"/>
                </a:solidFill>
              </a:rPr>
              <a:t>Refers to the minimum score or threshold that a test taker must achieve on an assessment to be considered as passing or meeting a specific standard. </a:t>
            </a:r>
          </a:p>
          <a:p>
            <a:pPr marL="0" lvl="0">
              <a:buClr>
                <a:prstClr val="black"/>
              </a:buClr>
              <a:buSzPts val="1100"/>
              <a:defRPr/>
            </a:pPr>
            <a:r>
              <a:rPr lang="en-US" sz="1800" b="1">
                <a:solidFill>
                  <a:prstClr val="black"/>
                </a:solidFill>
              </a:rPr>
              <a:t>Diagnostic Assessment. </a:t>
            </a:r>
            <a:r>
              <a:rPr lang="en-US" sz="1800">
                <a:solidFill>
                  <a:prstClr val="black"/>
                </a:solidFill>
              </a:rPr>
              <a:t>A tool that can be used to collect information about a student’s strengths and weaknesses in a skill area. These assessments can be formal (e.g., standardized achievement tests) or informal (e.g., work sample analysis). </a:t>
            </a:r>
          </a:p>
          <a:p>
            <a:pPr marL="0" lvl="0">
              <a:buClr>
                <a:prstClr val="black"/>
              </a:buClr>
              <a:buSzPts val="1100"/>
              <a:defRPr/>
            </a:pPr>
            <a:r>
              <a:rPr lang="en-US" sz="1800" b="1">
                <a:solidFill>
                  <a:prstClr val="black"/>
                </a:solidFill>
              </a:rPr>
              <a:t>Direct Behavior Rating (DBR). </a:t>
            </a:r>
            <a:r>
              <a:rPr lang="en-US" sz="1800">
                <a:solidFill>
                  <a:prstClr val="black"/>
                </a:solidFill>
              </a:rPr>
              <a:t>A tool that involves rating a target behavior immediately following a specified observation period. This rating is then used as the data to monitor student progress and response to behavior interventions to determine whether intervention changes are needed.</a:t>
            </a:r>
          </a:p>
          <a:p>
            <a:pPr marL="0" lvl="0">
              <a:buClr>
                <a:prstClr val="black"/>
              </a:buClr>
              <a:buSzPts val="1100"/>
              <a:defRPr/>
            </a:pPr>
            <a:r>
              <a:rPr lang="en-US" sz="1800" b="1">
                <a:solidFill>
                  <a:prstClr val="black"/>
                </a:solidFill>
              </a:rPr>
              <a:t>Norm Referenced Assessments. </a:t>
            </a:r>
            <a:r>
              <a:rPr lang="en-US" sz="1800">
                <a:solidFill>
                  <a:prstClr val="black"/>
                </a:solidFill>
              </a:rPr>
              <a:t>Standardized tests that are designed to compare and rank test takers in relation to one another based on the performance results of a statistically selected group of test-takers, typically of the same age or grade level, who have already taken the exam.</a:t>
            </a:r>
          </a:p>
          <a:p>
            <a:pPr marL="0" lvl="0">
              <a:buClr>
                <a:prstClr val="black"/>
              </a:buClr>
              <a:buSzPts val="1100"/>
              <a:defRPr/>
            </a:pPr>
            <a:r>
              <a:rPr lang="en-US" sz="1800" b="1">
                <a:solidFill>
                  <a:prstClr val="black"/>
                </a:solidFill>
              </a:rPr>
              <a:t>Practicality. </a:t>
            </a:r>
            <a:r>
              <a:rPr lang="en-US" sz="1800">
                <a:solidFill>
                  <a:prstClr val="black"/>
                </a:solidFill>
              </a:rPr>
              <a:t>How feasible a particular assessment or intervention is to administer or implement. </a:t>
            </a:r>
          </a:p>
          <a:p>
            <a:pPr marL="0" lvl="0">
              <a:buClr>
                <a:prstClr val="black"/>
              </a:buClr>
              <a:buSzPts val="1100"/>
              <a:defRPr/>
            </a:pPr>
            <a:r>
              <a:rPr lang="en-US" sz="1800" b="1">
                <a:solidFill>
                  <a:prstClr val="black"/>
                </a:solidFill>
              </a:rPr>
              <a:t>Progress Monitoring. </a:t>
            </a:r>
            <a:r>
              <a:rPr lang="en-US" sz="1800">
                <a:solidFill>
                  <a:prstClr val="black"/>
                </a:solidFill>
              </a:rPr>
              <a:t>The process of evaluating progress toward a performance target, based on rates of improvement from frequent (typically weekly or biweekly) assessment of specified skills.</a:t>
            </a:r>
          </a:p>
          <a:p>
            <a:endParaRPr lang="en-US" sz="1800"/>
          </a:p>
        </p:txBody>
      </p:sp>
    </p:spTree>
    <p:extLst>
      <p:ext uri="{BB962C8B-B14F-4D97-AF65-F5344CB8AC3E}">
        <p14:creationId xmlns:p14="http://schemas.microsoft.com/office/powerpoint/2010/main" val="4378134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454D5-5420-0DD4-ACCA-47AA84B63CF7}"/>
              </a:ext>
            </a:extLst>
          </p:cNvPr>
          <p:cNvSpPr>
            <a:spLocks noGrp="1"/>
          </p:cNvSpPr>
          <p:nvPr>
            <p:ph type="title"/>
          </p:nvPr>
        </p:nvSpPr>
        <p:spPr>
          <a:xfrm>
            <a:off x="838200" y="533213"/>
            <a:ext cx="10968318" cy="820738"/>
          </a:xfrm>
        </p:spPr>
        <p:txBody>
          <a:bodyPr>
            <a:normAutofit fontScale="90000"/>
          </a:bodyPr>
          <a:lstStyle/>
          <a:p>
            <a:r>
              <a:rPr lang="en-US">
                <a:solidFill>
                  <a:srgbClr val="F26D65"/>
                </a:solidFill>
              </a:rPr>
              <a:t>Elementary Strategies </a:t>
            </a:r>
            <a:r>
              <a:rPr lang="en-US"/>
              <a:t>for Providing Tiers 2/3 Interventions  </a:t>
            </a:r>
          </a:p>
        </p:txBody>
      </p:sp>
      <p:sp>
        <p:nvSpPr>
          <p:cNvPr id="3" name="Text Placeholder 2">
            <a:extLst>
              <a:ext uri="{FF2B5EF4-FFF2-40B4-BE49-F238E27FC236}">
                <a16:creationId xmlns:a16="http://schemas.microsoft.com/office/drawing/2014/main" id="{016C44D7-5BA7-35A6-B6DA-6545E0B66C6E}"/>
              </a:ext>
            </a:extLst>
          </p:cNvPr>
          <p:cNvSpPr>
            <a:spLocks noGrp="1"/>
          </p:cNvSpPr>
          <p:nvPr>
            <p:ph idx="1"/>
          </p:nvPr>
        </p:nvSpPr>
        <p:spPr>
          <a:xfrm>
            <a:off x="838200" y="1671638"/>
            <a:ext cx="5011271" cy="4343400"/>
          </a:xfrm>
        </p:spPr>
        <p:txBody>
          <a:bodyPr numCol="1">
            <a:normAutofit fontScale="92500"/>
          </a:bodyPr>
          <a:lstStyle/>
          <a:p>
            <a:pPr marL="91440" indent="0">
              <a:buNone/>
            </a:pPr>
            <a:r>
              <a:rPr lang="en-US" b="1"/>
              <a:t>Academic</a:t>
            </a:r>
          </a:p>
          <a:p>
            <a:r>
              <a:rPr lang="en-US"/>
              <a:t>Schedule intervention/enrichment blocks and “walking time” into master schedule (all students participate in either intervention or enrichment)</a:t>
            </a:r>
          </a:p>
          <a:p>
            <a:r>
              <a:rPr lang="en-US"/>
              <a:t>Use trained paraprofessional </a:t>
            </a:r>
          </a:p>
          <a:p>
            <a:r>
              <a:rPr lang="en-US"/>
              <a:t>Create grade-level or cross-grade grouping (discussed later in the module)</a:t>
            </a:r>
          </a:p>
          <a:p>
            <a:endParaRPr lang="en-US"/>
          </a:p>
        </p:txBody>
      </p:sp>
      <p:sp>
        <p:nvSpPr>
          <p:cNvPr id="7" name="TextBox 6">
            <a:extLst>
              <a:ext uri="{FF2B5EF4-FFF2-40B4-BE49-F238E27FC236}">
                <a16:creationId xmlns:a16="http://schemas.microsoft.com/office/drawing/2014/main" id="{488E67F6-C665-42DC-F076-457897BAA934}"/>
              </a:ext>
            </a:extLst>
          </p:cNvPr>
          <p:cNvSpPr txBox="1"/>
          <p:nvPr/>
        </p:nvSpPr>
        <p:spPr>
          <a:xfrm>
            <a:off x="6352672" y="1671638"/>
            <a:ext cx="5453846" cy="2137188"/>
          </a:xfrm>
          <a:prstGeom prst="rect">
            <a:avLst/>
          </a:prstGeom>
          <a:noFill/>
        </p:spPr>
        <p:txBody>
          <a:bodyPr wrap="square">
            <a:spAutoFit/>
          </a:bodyPr>
          <a:lstStyle/>
          <a:p>
            <a:pPr>
              <a:lnSpc>
                <a:spcPct val="110000"/>
              </a:lnSpc>
            </a:pPr>
            <a:r>
              <a:rPr lang="en-US" sz="2600" b="1"/>
              <a:t>Behavior</a:t>
            </a:r>
          </a:p>
          <a:p>
            <a:pPr marL="342900" indent="-342900">
              <a:lnSpc>
                <a:spcPct val="110000"/>
              </a:lnSpc>
              <a:buFont typeface="Arial" panose="020B0604020202020204" pitchFamily="34" charset="0"/>
              <a:buChar char="•"/>
            </a:pPr>
            <a:r>
              <a:rPr lang="en-US" sz="2400"/>
              <a:t>Morning/afternoon check-in</a:t>
            </a:r>
          </a:p>
          <a:p>
            <a:pPr marL="342900" indent="-342900">
              <a:lnSpc>
                <a:spcPct val="110000"/>
              </a:lnSpc>
              <a:buFont typeface="Arial" panose="020B0604020202020204" pitchFamily="34" charset="0"/>
              <a:buChar char="•"/>
            </a:pPr>
            <a:r>
              <a:rPr lang="en-US" sz="2400"/>
              <a:t>Behavior intervention blocks</a:t>
            </a:r>
          </a:p>
          <a:p>
            <a:pPr marL="342900" indent="-342900">
              <a:lnSpc>
                <a:spcPct val="110000"/>
              </a:lnSpc>
              <a:buFont typeface="Arial" panose="020B0604020202020204" pitchFamily="34" charset="0"/>
              <a:buChar char="•"/>
            </a:pPr>
            <a:r>
              <a:rPr lang="en-US" sz="2400"/>
              <a:t>Embedded classroom-based Positive Behavior Supports</a:t>
            </a:r>
          </a:p>
        </p:txBody>
      </p:sp>
    </p:spTree>
    <p:extLst>
      <p:ext uri="{BB962C8B-B14F-4D97-AF65-F5344CB8AC3E}">
        <p14:creationId xmlns:p14="http://schemas.microsoft.com/office/powerpoint/2010/main" val="37682225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AC8E4-CE8C-00D5-D705-385B8B9A27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5D9DB7-1852-A3B9-B59B-088B9343798A}"/>
              </a:ext>
            </a:extLst>
          </p:cNvPr>
          <p:cNvSpPr>
            <a:spLocks noGrp="1"/>
          </p:cNvSpPr>
          <p:nvPr>
            <p:ph type="title"/>
          </p:nvPr>
        </p:nvSpPr>
        <p:spPr>
          <a:xfrm>
            <a:off x="838200" y="439086"/>
            <a:ext cx="10961594" cy="820418"/>
          </a:xfrm>
        </p:spPr>
        <p:txBody>
          <a:bodyPr>
            <a:normAutofit fontScale="90000"/>
          </a:bodyPr>
          <a:lstStyle/>
          <a:p>
            <a:r>
              <a:rPr lang="en-US">
                <a:solidFill>
                  <a:srgbClr val="F26D65"/>
                </a:solidFill>
              </a:rPr>
              <a:t>Secondary Strategies </a:t>
            </a:r>
            <a:r>
              <a:rPr lang="en-US"/>
              <a:t>for Providing Tiers 2/3 Interventions  </a:t>
            </a:r>
          </a:p>
        </p:txBody>
      </p:sp>
      <p:sp>
        <p:nvSpPr>
          <p:cNvPr id="3" name="Text Placeholder 2">
            <a:extLst>
              <a:ext uri="{FF2B5EF4-FFF2-40B4-BE49-F238E27FC236}">
                <a16:creationId xmlns:a16="http://schemas.microsoft.com/office/drawing/2014/main" id="{86E00832-E5C7-F8D3-C5DA-BFB73D9DBC90}"/>
              </a:ext>
            </a:extLst>
          </p:cNvPr>
          <p:cNvSpPr>
            <a:spLocks noGrp="1"/>
          </p:cNvSpPr>
          <p:nvPr>
            <p:ph idx="1"/>
          </p:nvPr>
        </p:nvSpPr>
        <p:spPr>
          <a:xfrm>
            <a:off x="838200" y="1456218"/>
            <a:ext cx="4930588" cy="4343989"/>
          </a:xfrm>
        </p:spPr>
        <p:txBody>
          <a:bodyPr numCol="1">
            <a:normAutofit/>
          </a:bodyPr>
          <a:lstStyle/>
          <a:p>
            <a:pPr marL="91440" indent="0">
              <a:lnSpc>
                <a:spcPct val="110000"/>
              </a:lnSpc>
              <a:buNone/>
            </a:pPr>
            <a:r>
              <a:rPr lang="en-US" sz="2600" b="1"/>
              <a:t>Academic</a:t>
            </a:r>
          </a:p>
          <a:p>
            <a:r>
              <a:rPr lang="en-US" sz="2400"/>
              <a:t>Intervention electives</a:t>
            </a:r>
          </a:p>
          <a:p>
            <a:r>
              <a:rPr lang="en-US" sz="2400"/>
              <a:t>Embedded support in core classes</a:t>
            </a:r>
          </a:p>
          <a:p>
            <a:r>
              <a:rPr lang="en-US" sz="2400"/>
              <a:t>Flexible “WIN” periods</a:t>
            </a:r>
          </a:p>
          <a:p>
            <a:r>
              <a:rPr lang="en-US" sz="2400"/>
              <a:t>Study skills or academic coaching seminars</a:t>
            </a:r>
          </a:p>
          <a:p>
            <a:r>
              <a:rPr lang="en-US" sz="2400"/>
              <a:t>Reading or math intensive classes</a:t>
            </a:r>
          </a:p>
        </p:txBody>
      </p:sp>
      <p:sp>
        <p:nvSpPr>
          <p:cNvPr id="7" name="TextBox 6">
            <a:extLst>
              <a:ext uri="{FF2B5EF4-FFF2-40B4-BE49-F238E27FC236}">
                <a16:creationId xmlns:a16="http://schemas.microsoft.com/office/drawing/2014/main" id="{FA924E4E-1325-1281-48FB-2A5EC10F22E5}"/>
              </a:ext>
            </a:extLst>
          </p:cNvPr>
          <p:cNvSpPr txBox="1"/>
          <p:nvPr/>
        </p:nvSpPr>
        <p:spPr>
          <a:xfrm>
            <a:off x="6272462" y="1456488"/>
            <a:ext cx="5605943" cy="2137188"/>
          </a:xfrm>
          <a:prstGeom prst="rect">
            <a:avLst/>
          </a:prstGeom>
          <a:noFill/>
        </p:spPr>
        <p:txBody>
          <a:bodyPr wrap="square">
            <a:spAutoFit/>
          </a:bodyPr>
          <a:lstStyle/>
          <a:p>
            <a:pPr>
              <a:lnSpc>
                <a:spcPct val="110000"/>
              </a:lnSpc>
            </a:pPr>
            <a:r>
              <a:rPr lang="en-US" sz="2600" b="1"/>
              <a:t>Behavior</a:t>
            </a:r>
          </a:p>
          <a:p>
            <a:pPr marL="342900" indent="-342900">
              <a:lnSpc>
                <a:spcPct val="110000"/>
              </a:lnSpc>
              <a:buFont typeface="Arial" panose="020B0604020202020204" pitchFamily="34" charset="0"/>
              <a:buChar char="•"/>
            </a:pPr>
            <a:r>
              <a:rPr lang="en-US" sz="2400"/>
              <a:t>Morning/afternoon check-in</a:t>
            </a:r>
          </a:p>
          <a:p>
            <a:pPr marL="342900" indent="-342900">
              <a:lnSpc>
                <a:spcPct val="110000"/>
              </a:lnSpc>
              <a:buFont typeface="Arial" panose="020B0604020202020204" pitchFamily="34" charset="0"/>
              <a:buChar char="•"/>
            </a:pPr>
            <a:r>
              <a:rPr lang="en-US" sz="2400"/>
              <a:t>Behavior contracts with incentives</a:t>
            </a:r>
          </a:p>
          <a:p>
            <a:pPr marL="342900" indent="-342900">
              <a:lnSpc>
                <a:spcPct val="110000"/>
              </a:lnSpc>
              <a:buFont typeface="Arial" panose="020B0604020202020204" pitchFamily="34" charset="0"/>
              <a:buChar char="•"/>
            </a:pPr>
            <a:r>
              <a:rPr lang="en-US" sz="2400"/>
              <a:t>Alternative learning spaces or intervention rooms</a:t>
            </a:r>
          </a:p>
        </p:txBody>
      </p:sp>
    </p:spTree>
    <p:extLst>
      <p:ext uri="{BB962C8B-B14F-4D97-AF65-F5344CB8AC3E}">
        <p14:creationId xmlns:p14="http://schemas.microsoft.com/office/powerpoint/2010/main" val="29753542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120FA3-6454-2373-BF0C-1945A693D18D}"/>
              </a:ext>
            </a:extLst>
          </p:cNvPr>
          <p:cNvSpPr>
            <a:spLocks noGrp="1"/>
          </p:cNvSpPr>
          <p:nvPr>
            <p:ph type="title"/>
          </p:nvPr>
        </p:nvSpPr>
        <p:spPr>
          <a:xfrm>
            <a:off x="838200" y="365125"/>
            <a:ext cx="10515600" cy="820418"/>
          </a:xfrm>
        </p:spPr>
        <p:txBody>
          <a:bodyPr anchor="ctr">
            <a:normAutofit/>
          </a:bodyPr>
          <a:lstStyle/>
          <a:p>
            <a:pPr marL="91440" indent="0">
              <a:buNone/>
            </a:pPr>
            <a:r>
              <a:rPr lang="en-US"/>
              <a:t>Key Steps for Planning Intervention Groups</a:t>
            </a:r>
          </a:p>
        </p:txBody>
      </p:sp>
      <p:sp>
        <p:nvSpPr>
          <p:cNvPr id="12" name="Rectangle: Rounded Corners 11">
            <a:extLst>
              <a:ext uri="{FF2B5EF4-FFF2-40B4-BE49-F238E27FC236}">
                <a16:creationId xmlns:a16="http://schemas.microsoft.com/office/drawing/2014/main" id="{6B9F59A0-5364-407B-297F-4D6E474E8C25}"/>
              </a:ext>
            </a:extLst>
          </p:cNvPr>
          <p:cNvSpPr/>
          <p:nvPr/>
        </p:nvSpPr>
        <p:spPr>
          <a:xfrm>
            <a:off x="846261" y="1330772"/>
            <a:ext cx="3384607" cy="1820718"/>
          </a:xfrm>
          <a:prstGeom prst="roundRect">
            <a:avLst/>
          </a:prstGeom>
          <a:solidFill>
            <a:schemeClr val="accent1">
              <a:hueOff val="0"/>
              <a:satOff val="0"/>
              <a:lumOff val="0"/>
              <a:alpha val="25000"/>
            </a:schemeClr>
          </a:solidFill>
          <a:ln w="28575">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695" tIns="156081" rIns="148695" bIns="156081" numCol="1" spcCol="1270" anchor="t" anchorCtr="0">
            <a:noAutofit/>
          </a:bodyPr>
          <a:lstStyle/>
          <a:p>
            <a:pPr lvl="0" algn="ctr" defTabSz="1155700">
              <a:lnSpc>
                <a:spcPct val="90000"/>
              </a:lnSpc>
              <a:spcBef>
                <a:spcPct val="0"/>
              </a:spcBef>
              <a:spcAft>
                <a:spcPct val="35000"/>
              </a:spcAft>
            </a:pPr>
            <a:r>
              <a:rPr lang="en-US" sz="3600" b="1">
                <a:solidFill>
                  <a:schemeClr val="tx1"/>
                </a:solidFill>
                <a:latin typeface="Bauhaus 93" panose="04030905020B02020C02" pitchFamily="82" charset="0"/>
              </a:rPr>
              <a:t>1. </a:t>
            </a:r>
          </a:p>
          <a:p>
            <a:pPr lvl="0" defTabSz="1155700">
              <a:lnSpc>
                <a:spcPct val="90000"/>
              </a:lnSpc>
              <a:spcBef>
                <a:spcPct val="0"/>
              </a:spcBef>
              <a:spcAft>
                <a:spcPct val="35000"/>
              </a:spcAft>
            </a:pPr>
            <a:r>
              <a:rPr lang="en-US" sz="2600" kern="1200">
                <a:solidFill>
                  <a:schemeClr val="tx1"/>
                </a:solidFill>
              </a:rPr>
              <a:t>Gather and organize your data</a:t>
            </a:r>
          </a:p>
        </p:txBody>
      </p:sp>
      <p:sp>
        <p:nvSpPr>
          <p:cNvPr id="16" name="Rectangle: Rounded Corners 15">
            <a:extLst>
              <a:ext uri="{FF2B5EF4-FFF2-40B4-BE49-F238E27FC236}">
                <a16:creationId xmlns:a16="http://schemas.microsoft.com/office/drawing/2014/main" id="{26A60F23-97C8-2494-8A48-46DE82470E5A}"/>
              </a:ext>
            </a:extLst>
          </p:cNvPr>
          <p:cNvSpPr/>
          <p:nvPr/>
        </p:nvSpPr>
        <p:spPr>
          <a:xfrm>
            <a:off x="4578734" y="1330772"/>
            <a:ext cx="3384607" cy="1820718"/>
          </a:xfrm>
          <a:prstGeom prst="roundRect">
            <a:avLst/>
          </a:prstGeom>
          <a:solidFill>
            <a:schemeClr val="accent1">
              <a:hueOff val="0"/>
              <a:satOff val="0"/>
              <a:lumOff val="0"/>
              <a:alpha val="25000"/>
            </a:schemeClr>
          </a:solidFill>
          <a:ln w="28575">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695" tIns="156081" rIns="148695" bIns="156081"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lang="en-US" sz="3600" b="1">
                <a:solidFill>
                  <a:schemeClr val="tx1"/>
                </a:solidFill>
                <a:latin typeface="Bauhaus 93" panose="04030905020B02020C02" pitchFamily="82" charset="0"/>
              </a:rPr>
              <a:t>2</a:t>
            </a:r>
            <a:r>
              <a:rPr kumimoji="0" lang="en-US" sz="3600" b="1" i="0" u="none" strike="noStrike" kern="1200" cap="none" spc="0" normalizeH="0" baseline="0" noProof="0">
                <a:ln>
                  <a:noFill/>
                </a:ln>
                <a:solidFill>
                  <a:schemeClr val="tx1"/>
                </a:solidFill>
                <a:effectLst/>
                <a:uLnTx/>
                <a:uFillTx/>
                <a:latin typeface="Bauhaus 93" panose="04030905020B02020C02" pitchFamily="82" charset="0"/>
                <a:ea typeface="+mn-ea"/>
                <a:cs typeface="+mn-cs"/>
              </a:rPr>
              <a:t>. </a:t>
            </a:r>
          </a:p>
          <a:p>
            <a:pPr marL="0" lvl="0" indent="0" defTabSz="1155700">
              <a:lnSpc>
                <a:spcPct val="90000"/>
              </a:lnSpc>
              <a:spcBef>
                <a:spcPct val="0"/>
              </a:spcBef>
              <a:spcAft>
                <a:spcPct val="35000"/>
              </a:spcAft>
              <a:buNone/>
            </a:pPr>
            <a:r>
              <a:rPr lang="en-US" sz="2600" kern="1200">
                <a:solidFill>
                  <a:schemeClr val="tx1"/>
                </a:solidFill>
              </a:rPr>
              <a:t>Sort students by need area</a:t>
            </a:r>
          </a:p>
        </p:txBody>
      </p:sp>
      <p:sp>
        <p:nvSpPr>
          <p:cNvPr id="19" name="Rectangle: Rounded Corners 18">
            <a:extLst>
              <a:ext uri="{FF2B5EF4-FFF2-40B4-BE49-F238E27FC236}">
                <a16:creationId xmlns:a16="http://schemas.microsoft.com/office/drawing/2014/main" id="{F3D69B83-2DBA-9D1C-A37A-F91466FCA95C}"/>
              </a:ext>
            </a:extLst>
          </p:cNvPr>
          <p:cNvSpPr/>
          <p:nvPr/>
        </p:nvSpPr>
        <p:spPr>
          <a:xfrm>
            <a:off x="8311207" y="1330772"/>
            <a:ext cx="3384607" cy="1820718"/>
          </a:xfrm>
          <a:prstGeom prst="roundRect">
            <a:avLst/>
          </a:prstGeom>
          <a:solidFill>
            <a:schemeClr val="accent1">
              <a:hueOff val="0"/>
              <a:satOff val="0"/>
              <a:lumOff val="0"/>
              <a:alpha val="25000"/>
            </a:schemeClr>
          </a:solidFill>
          <a:ln w="28575">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695" tIns="156081" rIns="148695" bIns="156081"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lang="en-US" sz="3600" b="1">
                <a:solidFill>
                  <a:schemeClr val="tx1"/>
                </a:solidFill>
                <a:latin typeface="Bauhaus 93" panose="04030905020B02020C02" pitchFamily="82" charset="0"/>
              </a:rPr>
              <a:t>3</a:t>
            </a:r>
            <a:r>
              <a:rPr kumimoji="0" lang="en-US" sz="3600" b="1" i="0" u="none" strike="noStrike" kern="1200" cap="none" spc="0" normalizeH="0" baseline="0" noProof="0">
                <a:ln>
                  <a:noFill/>
                </a:ln>
                <a:solidFill>
                  <a:schemeClr val="tx1"/>
                </a:solidFill>
                <a:effectLst/>
                <a:uLnTx/>
                <a:uFillTx/>
                <a:latin typeface="Bauhaus 93" panose="04030905020B02020C02" pitchFamily="82" charset="0"/>
                <a:ea typeface="+mn-ea"/>
                <a:cs typeface="+mn-cs"/>
              </a:rPr>
              <a:t>. </a:t>
            </a:r>
          </a:p>
          <a:p>
            <a:pPr marL="0" lvl="0" indent="0" defTabSz="1155700">
              <a:lnSpc>
                <a:spcPct val="90000"/>
              </a:lnSpc>
              <a:spcBef>
                <a:spcPct val="0"/>
              </a:spcBef>
              <a:spcAft>
                <a:spcPct val="35000"/>
              </a:spcAft>
              <a:buNone/>
            </a:pPr>
            <a:r>
              <a:rPr lang="en-US" sz="2600" kern="1200">
                <a:solidFill>
                  <a:schemeClr val="tx1"/>
                </a:solidFill>
              </a:rPr>
              <a:t>Finalize Tier 2 and Tier 3 groupings</a:t>
            </a:r>
          </a:p>
        </p:txBody>
      </p:sp>
      <p:sp>
        <p:nvSpPr>
          <p:cNvPr id="21" name="Rectangle: Rounded Corners 20">
            <a:extLst>
              <a:ext uri="{FF2B5EF4-FFF2-40B4-BE49-F238E27FC236}">
                <a16:creationId xmlns:a16="http://schemas.microsoft.com/office/drawing/2014/main" id="{CD6B64DE-7439-4480-94E2-0B776BE2FE2B}"/>
              </a:ext>
            </a:extLst>
          </p:cNvPr>
          <p:cNvSpPr/>
          <p:nvPr/>
        </p:nvSpPr>
        <p:spPr>
          <a:xfrm>
            <a:off x="846261" y="3849433"/>
            <a:ext cx="3384607" cy="1820718"/>
          </a:xfrm>
          <a:prstGeom prst="roundRect">
            <a:avLst/>
          </a:prstGeom>
          <a:solidFill>
            <a:schemeClr val="accent1">
              <a:hueOff val="0"/>
              <a:satOff val="0"/>
              <a:lumOff val="0"/>
              <a:alpha val="25000"/>
            </a:schemeClr>
          </a:solidFill>
          <a:ln w="28575">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695" tIns="156081" rIns="148695" bIns="156081"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lang="en-US" sz="3600" b="1">
                <a:solidFill>
                  <a:schemeClr val="tx1"/>
                </a:solidFill>
                <a:latin typeface="Bauhaus 93" panose="04030905020B02020C02" pitchFamily="82" charset="0"/>
              </a:rPr>
              <a:t>4</a:t>
            </a:r>
            <a:r>
              <a:rPr kumimoji="0" lang="en-US" sz="3600" b="1" i="0" u="none" strike="noStrike" kern="1200" cap="none" spc="0" normalizeH="0" baseline="0" noProof="0">
                <a:ln>
                  <a:noFill/>
                </a:ln>
                <a:solidFill>
                  <a:schemeClr val="tx1"/>
                </a:solidFill>
                <a:effectLst/>
                <a:uLnTx/>
                <a:uFillTx/>
                <a:latin typeface="Bauhaus 93" panose="04030905020B02020C02" pitchFamily="82" charset="0"/>
                <a:ea typeface="+mn-ea"/>
                <a:cs typeface="+mn-cs"/>
              </a:rPr>
              <a:t>. </a:t>
            </a:r>
          </a:p>
          <a:p>
            <a:pPr marL="0" lvl="0" indent="0" defTabSz="1155700">
              <a:lnSpc>
                <a:spcPct val="90000"/>
              </a:lnSpc>
              <a:spcBef>
                <a:spcPct val="0"/>
              </a:spcBef>
              <a:spcAft>
                <a:spcPct val="35000"/>
              </a:spcAft>
              <a:buNone/>
            </a:pPr>
            <a:r>
              <a:rPr lang="en-US" sz="2500" kern="1200">
                <a:solidFill>
                  <a:schemeClr val="tx1"/>
                </a:solidFill>
              </a:rPr>
              <a:t>Match groups with targeted interventions</a:t>
            </a:r>
          </a:p>
        </p:txBody>
      </p:sp>
      <p:sp>
        <p:nvSpPr>
          <p:cNvPr id="23" name="Rectangle: Rounded Corners 22">
            <a:extLst>
              <a:ext uri="{FF2B5EF4-FFF2-40B4-BE49-F238E27FC236}">
                <a16:creationId xmlns:a16="http://schemas.microsoft.com/office/drawing/2014/main" id="{CABDD950-2946-E2C0-E572-ED774713E9AC}"/>
              </a:ext>
            </a:extLst>
          </p:cNvPr>
          <p:cNvSpPr/>
          <p:nvPr/>
        </p:nvSpPr>
        <p:spPr>
          <a:xfrm>
            <a:off x="4578734" y="3849433"/>
            <a:ext cx="3384607" cy="1820718"/>
          </a:xfrm>
          <a:prstGeom prst="roundRect">
            <a:avLst/>
          </a:prstGeom>
          <a:solidFill>
            <a:schemeClr val="accent1">
              <a:hueOff val="0"/>
              <a:satOff val="0"/>
              <a:lumOff val="0"/>
              <a:alpha val="25000"/>
            </a:schemeClr>
          </a:solidFill>
          <a:ln w="28575">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695" tIns="156081" rIns="148695" bIns="156081" numCol="1" spcCol="1270" anchor="t"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lang="en-US" sz="3600" b="1">
                <a:solidFill>
                  <a:schemeClr val="tx1"/>
                </a:solidFill>
                <a:latin typeface="Bauhaus 93" panose="04030905020B02020C02" pitchFamily="82" charset="0"/>
              </a:rPr>
              <a:t>5</a:t>
            </a:r>
            <a:r>
              <a:rPr kumimoji="0" lang="en-US" sz="3600" b="1" i="0" u="none" strike="noStrike" kern="1200" cap="none" spc="0" normalizeH="0" baseline="0" noProof="0">
                <a:ln>
                  <a:noFill/>
                </a:ln>
                <a:solidFill>
                  <a:schemeClr val="tx1"/>
                </a:solidFill>
                <a:effectLst/>
                <a:uLnTx/>
                <a:uFillTx/>
                <a:latin typeface="Bauhaus 93" panose="04030905020B02020C02" pitchFamily="82" charset="0"/>
                <a:ea typeface="+mn-ea"/>
                <a:cs typeface="+mn-cs"/>
              </a:rPr>
              <a:t>. </a:t>
            </a:r>
          </a:p>
          <a:p>
            <a:pPr marL="0" lvl="0" indent="0" defTabSz="1155700">
              <a:lnSpc>
                <a:spcPct val="90000"/>
              </a:lnSpc>
              <a:spcBef>
                <a:spcPct val="0"/>
              </a:spcBef>
              <a:spcAft>
                <a:spcPct val="35000"/>
              </a:spcAft>
              <a:buNone/>
            </a:pPr>
            <a:r>
              <a:rPr lang="en-US" sz="2600" kern="1200">
                <a:solidFill>
                  <a:schemeClr val="tx1"/>
                </a:solidFill>
              </a:rPr>
              <a:t>Determine progress monitoring schedule</a:t>
            </a:r>
          </a:p>
          <a:p>
            <a:pPr marL="0" lvl="0" indent="0" defTabSz="1155700">
              <a:lnSpc>
                <a:spcPct val="90000"/>
              </a:lnSpc>
              <a:spcBef>
                <a:spcPct val="0"/>
              </a:spcBef>
              <a:spcAft>
                <a:spcPct val="35000"/>
              </a:spcAft>
              <a:buNone/>
            </a:pPr>
            <a:endParaRPr lang="en-US" sz="2600" kern="1200">
              <a:solidFill>
                <a:schemeClr val="tx1"/>
              </a:solidFill>
            </a:endParaRPr>
          </a:p>
          <a:p>
            <a:pPr marL="0" lvl="0" indent="0" defTabSz="1155700">
              <a:lnSpc>
                <a:spcPct val="90000"/>
              </a:lnSpc>
              <a:spcBef>
                <a:spcPct val="0"/>
              </a:spcBef>
              <a:spcAft>
                <a:spcPct val="35000"/>
              </a:spcAft>
              <a:buNone/>
            </a:pPr>
            <a:endParaRPr lang="en-US" sz="2600" kern="1200">
              <a:solidFill>
                <a:schemeClr val="tx1"/>
              </a:solidFill>
            </a:endParaRPr>
          </a:p>
        </p:txBody>
      </p:sp>
      <p:sp>
        <p:nvSpPr>
          <p:cNvPr id="24" name="Rectangle: Rounded Corners 23">
            <a:extLst>
              <a:ext uri="{FF2B5EF4-FFF2-40B4-BE49-F238E27FC236}">
                <a16:creationId xmlns:a16="http://schemas.microsoft.com/office/drawing/2014/main" id="{D733A1F3-5EBB-EE7A-36F7-EFA26868641A}"/>
              </a:ext>
            </a:extLst>
          </p:cNvPr>
          <p:cNvSpPr/>
          <p:nvPr/>
        </p:nvSpPr>
        <p:spPr>
          <a:xfrm>
            <a:off x="8311207" y="3849433"/>
            <a:ext cx="3384607" cy="1820718"/>
          </a:xfrm>
          <a:prstGeom prst="roundRect">
            <a:avLst/>
          </a:prstGeom>
          <a:solidFill>
            <a:schemeClr val="accent1">
              <a:hueOff val="0"/>
              <a:satOff val="0"/>
              <a:lumOff val="0"/>
              <a:alpha val="25000"/>
            </a:schemeClr>
          </a:solidFill>
          <a:ln w="28575">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695" tIns="156081" rIns="148695" bIns="156081"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lang="en-US" sz="3600" b="1">
                <a:solidFill>
                  <a:schemeClr val="tx1"/>
                </a:solidFill>
                <a:latin typeface="Bauhaus 93" panose="04030905020B02020C02" pitchFamily="82" charset="0"/>
              </a:rPr>
              <a:t>6</a:t>
            </a:r>
            <a:r>
              <a:rPr kumimoji="0" lang="en-US" sz="3600" b="1" i="0" u="none" strike="noStrike" kern="1200" cap="none" spc="0" normalizeH="0" baseline="0" noProof="0">
                <a:ln>
                  <a:noFill/>
                </a:ln>
                <a:solidFill>
                  <a:schemeClr val="tx1"/>
                </a:solidFill>
                <a:effectLst/>
                <a:uLnTx/>
                <a:uFillTx/>
                <a:latin typeface="Bauhaus 93" panose="04030905020B02020C02" pitchFamily="82" charset="0"/>
                <a:ea typeface="+mn-ea"/>
                <a:cs typeface="+mn-cs"/>
              </a:rPr>
              <a:t>. </a:t>
            </a:r>
          </a:p>
          <a:p>
            <a:pPr marL="0" lvl="0" indent="0" defTabSz="1155700">
              <a:lnSpc>
                <a:spcPct val="90000"/>
              </a:lnSpc>
              <a:spcBef>
                <a:spcPct val="0"/>
              </a:spcBef>
              <a:spcAft>
                <a:spcPct val="35000"/>
              </a:spcAft>
              <a:buNone/>
            </a:pPr>
            <a:r>
              <a:rPr lang="en-US" sz="2600" kern="1200">
                <a:solidFill>
                  <a:schemeClr val="tx1"/>
                </a:solidFill>
              </a:rPr>
              <a:t>Determine review schedule</a:t>
            </a:r>
          </a:p>
        </p:txBody>
      </p:sp>
    </p:spTree>
    <p:extLst>
      <p:ext uri="{BB962C8B-B14F-4D97-AF65-F5344CB8AC3E}">
        <p14:creationId xmlns:p14="http://schemas.microsoft.com/office/powerpoint/2010/main" val="31917332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84" name="Google Shape;384;g333e1a588e7_0_862"/>
          <p:cNvSpPr txBox="1">
            <a:spLocks noGrp="1"/>
          </p:cNvSpPr>
          <p:nvPr>
            <p:ph type="title"/>
          </p:nvPr>
        </p:nvSpPr>
        <p:spPr>
          <a:xfrm>
            <a:off x="838200" y="365127"/>
            <a:ext cx="10515600" cy="721801"/>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1"/>
              </a:buClr>
              <a:buSzPts val="1100"/>
            </a:pPr>
            <a:r>
              <a:rPr lang="en-US"/>
              <a:t>Functions of Behavior</a:t>
            </a:r>
            <a:endParaRPr>
              <a:solidFill>
                <a:schemeClr val="dk1"/>
              </a:solidFill>
              <a:latin typeface="Calibri"/>
              <a:ea typeface="Calibri"/>
              <a:cs typeface="Calibri"/>
              <a:sym typeface="Calibri"/>
            </a:endParaRPr>
          </a:p>
        </p:txBody>
      </p:sp>
      <p:sp>
        <p:nvSpPr>
          <p:cNvPr id="357" name="Google Shape;357;g333e1a588e7_0_862"/>
          <p:cNvSpPr/>
          <p:nvPr/>
        </p:nvSpPr>
        <p:spPr>
          <a:xfrm>
            <a:off x="5029075" y="1150883"/>
            <a:ext cx="2133547" cy="914400"/>
          </a:xfrm>
          <a:prstGeom prst="roundRect">
            <a:avLst/>
          </a:prstGeom>
          <a:solidFill>
            <a:schemeClr val="accent1">
              <a:alpha val="18000"/>
            </a:schemeClr>
          </a:solidFill>
          <a:ln w="28575" cap="flat" cmpd="sng">
            <a:solidFill>
              <a:schemeClr val="accent1"/>
            </a:solidFill>
            <a:prstDash val="solid"/>
            <a:round/>
            <a:headEnd type="none" w="sm" len="sm"/>
            <a:tailEnd type="none" w="sm" len="sm"/>
          </a:ln>
          <a:effectLst/>
        </p:spPr>
        <p:txBody>
          <a:bodyPr spcFirstLastPara="1" wrap="square" lIns="91425" tIns="45700" rIns="91425" bIns="45700" anchor="ctr" anchorCtr="0">
            <a:noAutofit/>
          </a:bodyPr>
          <a:lstStyle/>
          <a:p>
            <a:pPr algn="ctr">
              <a:buClr>
                <a:srgbClr val="000000"/>
              </a:buClr>
              <a:buSzPts val="1800"/>
            </a:pPr>
            <a:r>
              <a:rPr lang="en-US" sz="2000" b="1">
                <a:ln w="0"/>
                <a:ea typeface="Calibri"/>
                <a:cs typeface="Calibri"/>
                <a:sym typeface="Calibri"/>
              </a:rPr>
              <a:t>Behavior</a:t>
            </a:r>
            <a:endParaRPr sz="2000" b="1">
              <a:ln w="0"/>
              <a:ea typeface="Calibri"/>
              <a:cs typeface="Calibri"/>
              <a:sym typeface="Calibri"/>
            </a:endParaRPr>
          </a:p>
        </p:txBody>
      </p:sp>
      <p:sp>
        <p:nvSpPr>
          <p:cNvPr id="358" name="Google Shape;358;g333e1a588e7_0_862"/>
          <p:cNvSpPr/>
          <p:nvPr/>
        </p:nvSpPr>
        <p:spPr>
          <a:xfrm>
            <a:off x="3454314" y="2446283"/>
            <a:ext cx="2133547" cy="914400"/>
          </a:xfrm>
          <a:prstGeom prst="roundRect">
            <a:avLst/>
          </a:prstGeom>
          <a:solidFill>
            <a:schemeClr val="accent1">
              <a:alpha val="18000"/>
            </a:schemeClr>
          </a:solidFill>
          <a:ln w="28575" cap="flat" cmpd="sng">
            <a:solidFill>
              <a:schemeClr val="accent1"/>
            </a:solidFill>
            <a:prstDash val="solid"/>
            <a:round/>
            <a:headEnd type="none" w="sm" len="sm"/>
            <a:tailEnd type="none" w="sm" len="sm"/>
          </a:ln>
          <a:effectLst/>
        </p:spPr>
        <p:txBody>
          <a:bodyPr spcFirstLastPara="1" wrap="square" lIns="91425" tIns="45700" rIns="91425" bIns="45700" anchor="ctr" anchorCtr="0">
            <a:noAutofit/>
          </a:bodyPr>
          <a:lstStyle/>
          <a:p>
            <a:pPr algn="ctr">
              <a:buClr>
                <a:srgbClr val="000000"/>
              </a:buClr>
              <a:buSzPts val="1800"/>
            </a:pPr>
            <a:r>
              <a:rPr lang="en-US" sz="2000" b="1">
                <a:ln w="0"/>
                <a:ea typeface="Calibri"/>
                <a:cs typeface="Calibri"/>
                <a:sym typeface="Calibri"/>
              </a:rPr>
              <a:t>Obtain/Get</a:t>
            </a:r>
            <a:endParaRPr sz="2000" b="1">
              <a:ln w="0"/>
              <a:ea typeface="Calibri"/>
              <a:cs typeface="Calibri"/>
              <a:sym typeface="Arial"/>
            </a:endParaRPr>
          </a:p>
          <a:p>
            <a:pPr algn="ctr">
              <a:buClr>
                <a:srgbClr val="000000"/>
              </a:buClr>
              <a:buSzPts val="1800"/>
            </a:pPr>
            <a:r>
              <a:rPr lang="en-US" sz="2000" b="1">
                <a:ln w="0"/>
                <a:ea typeface="Calibri"/>
                <a:cs typeface="Calibri"/>
                <a:sym typeface="Calibri"/>
              </a:rPr>
              <a:t>Something</a:t>
            </a:r>
            <a:endParaRPr sz="2000" b="1">
              <a:ln w="0"/>
              <a:ea typeface="Calibri"/>
              <a:cs typeface="Calibri"/>
              <a:sym typeface="Calibri"/>
            </a:endParaRPr>
          </a:p>
        </p:txBody>
      </p:sp>
      <p:sp>
        <p:nvSpPr>
          <p:cNvPr id="359" name="Google Shape;359;g333e1a588e7_0_862"/>
          <p:cNvSpPr/>
          <p:nvPr/>
        </p:nvSpPr>
        <p:spPr>
          <a:xfrm>
            <a:off x="6556541" y="2446283"/>
            <a:ext cx="2133547" cy="914400"/>
          </a:xfrm>
          <a:prstGeom prst="roundRect">
            <a:avLst/>
          </a:prstGeom>
          <a:solidFill>
            <a:schemeClr val="accent1">
              <a:alpha val="18000"/>
            </a:schemeClr>
          </a:solidFill>
          <a:ln w="28575" cap="flat" cmpd="sng">
            <a:solidFill>
              <a:schemeClr val="accent1"/>
            </a:solidFill>
            <a:prstDash val="solid"/>
            <a:round/>
            <a:headEnd type="none" w="sm" len="sm"/>
            <a:tailEnd type="none" w="sm" len="sm"/>
          </a:ln>
          <a:effectLst/>
        </p:spPr>
        <p:txBody>
          <a:bodyPr spcFirstLastPara="1" wrap="square" lIns="91425" tIns="45700" rIns="91425" bIns="45700" anchor="ctr" anchorCtr="0">
            <a:noAutofit/>
          </a:bodyPr>
          <a:lstStyle/>
          <a:p>
            <a:pPr algn="ctr">
              <a:buClr>
                <a:srgbClr val="000000"/>
              </a:buClr>
              <a:buSzPts val="1800"/>
            </a:pPr>
            <a:r>
              <a:rPr lang="en-US" sz="2000" b="1">
                <a:ln w="0"/>
                <a:ea typeface="Calibri"/>
                <a:cs typeface="Calibri"/>
                <a:sym typeface="Calibri"/>
              </a:rPr>
              <a:t>Avoid/Escape Something</a:t>
            </a:r>
            <a:endParaRPr sz="2000" b="1">
              <a:ln w="0"/>
              <a:ea typeface="Calibri"/>
              <a:cs typeface="Calibri"/>
              <a:sym typeface="Calibri"/>
            </a:endParaRPr>
          </a:p>
        </p:txBody>
      </p:sp>
      <p:sp>
        <p:nvSpPr>
          <p:cNvPr id="362" name="Google Shape;362;g333e1a588e7_0_862"/>
          <p:cNvSpPr/>
          <p:nvPr/>
        </p:nvSpPr>
        <p:spPr>
          <a:xfrm>
            <a:off x="2031950" y="3665483"/>
            <a:ext cx="2133547" cy="914400"/>
          </a:xfrm>
          <a:prstGeom prst="roundRect">
            <a:avLst/>
          </a:prstGeom>
          <a:solidFill>
            <a:schemeClr val="accent1">
              <a:alpha val="18000"/>
            </a:schemeClr>
          </a:solidFill>
          <a:ln w="28575" cap="flat" cmpd="sng">
            <a:solidFill>
              <a:schemeClr val="accent1"/>
            </a:solidFill>
            <a:prstDash val="solid"/>
            <a:round/>
            <a:headEnd type="none" w="sm" len="sm"/>
            <a:tailEnd type="none" w="sm" len="sm"/>
          </a:ln>
          <a:effectLst/>
        </p:spPr>
        <p:txBody>
          <a:bodyPr spcFirstLastPara="1" wrap="square" lIns="91425" tIns="45700" rIns="91425" bIns="45700" anchor="ctr" anchorCtr="0">
            <a:noAutofit/>
          </a:bodyPr>
          <a:lstStyle/>
          <a:p>
            <a:pPr algn="ctr">
              <a:buClr>
                <a:srgbClr val="000000"/>
              </a:buClr>
              <a:buSzPts val="1800"/>
            </a:pPr>
            <a:r>
              <a:rPr lang="en-US" sz="2000" b="1">
                <a:ln w="0"/>
                <a:ea typeface="Calibri"/>
                <a:cs typeface="Calibri"/>
                <a:sym typeface="Calibri"/>
              </a:rPr>
              <a:t>Stimulation/</a:t>
            </a:r>
            <a:endParaRPr sz="2000" b="1">
              <a:ln w="0"/>
              <a:ea typeface="Calibri"/>
              <a:cs typeface="Calibri"/>
              <a:sym typeface="Arial"/>
            </a:endParaRPr>
          </a:p>
          <a:p>
            <a:pPr algn="ctr">
              <a:buClr>
                <a:srgbClr val="000000"/>
              </a:buClr>
              <a:buSzPts val="1800"/>
            </a:pPr>
            <a:r>
              <a:rPr lang="en-US" sz="2000" b="1">
                <a:ln w="0"/>
                <a:ea typeface="Calibri"/>
                <a:cs typeface="Calibri"/>
                <a:sym typeface="Calibri"/>
              </a:rPr>
              <a:t>Sensory</a:t>
            </a:r>
            <a:endParaRPr sz="2000" b="1">
              <a:ln w="0"/>
              <a:ea typeface="Calibri"/>
              <a:cs typeface="Calibri"/>
              <a:sym typeface="Calibri"/>
            </a:endParaRPr>
          </a:p>
        </p:txBody>
      </p:sp>
      <p:sp>
        <p:nvSpPr>
          <p:cNvPr id="361" name="Google Shape;361;g333e1a588e7_0_862"/>
          <p:cNvSpPr/>
          <p:nvPr/>
        </p:nvSpPr>
        <p:spPr>
          <a:xfrm>
            <a:off x="5029075" y="3665483"/>
            <a:ext cx="2133547" cy="914400"/>
          </a:xfrm>
          <a:prstGeom prst="roundRect">
            <a:avLst/>
          </a:prstGeom>
          <a:solidFill>
            <a:schemeClr val="accent1">
              <a:alpha val="18000"/>
            </a:schemeClr>
          </a:solidFill>
          <a:ln w="28575" cap="flat" cmpd="sng">
            <a:solidFill>
              <a:schemeClr val="accent1"/>
            </a:solidFill>
            <a:prstDash val="solid"/>
            <a:round/>
            <a:headEnd type="none" w="sm" len="sm"/>
            <a:tailEnd type="none" w="sm" len="sm"/>
          </a:ln>
          <a:effectLst/>
        </p:spPr>
        <p:txBody>
          <a:bodyPr spcFirstLastPara="1" wrap="square" lIns="91425" tIns="45700" rIns="91425" bIns="45700" anchor="ctr" anchorCtr="0">
            <a:noAutofit/>
          </a:bodyPr>
          <a:lstStyle/>
          <a:p>
            <a:pPr algn="ctr">
              <a:buClr>
                <a:srgbClr val="000000"/>
              </a:buClr>
              <a:buSzPts val="1800"/>
            </a:pPr>
            <a:r>
              <a:rPr lang="en-US" sz="2000" b="1">
                <a:solidFill>
                  <a:schemeClr val="dk1"/>
                </a:solidFill>
                <a:ea typeface="Calibri"/>
                <a:cs typeface="Calibri"/>
                <a:sym typeface="Calibri"/>
              </a:rPr>
              <a:t>Social</a:t>
            </a:r>
            <a:endParaRPr sz="2000" b="1">
              <a:solidFill>
                <a:schemeClr val="dk1"/>
              </a:solidFill>
              <a:ea typeface="Calibri"/>
              <a:cs typeface="Calibri"/>
              <a:sym typeface="Calibri"/>
            </a:endParaRPr>
          </a:p>
        </p:txBody>
      </p:sp>
      <p:sp>
        <p:nvSpPr>
          <p:cNvPr id="360" name="Google Shape;360;g333e1a588e7_0_862"/>
          <p:cNvSpPr/>
          <p:nvPr/>
        </p:nvSpPr>
        <p:spPr>
          <a:xfrm>
            <a:off x="7924602" y="3673366"/>
            <a:ext cx="2133547" cy="914400"/>
          </a:xfrm>
          <a:prstGeom prst="roundRect">
            <a:avLst/>
          </a:prstGeom>
          <a:solidFill>
            <a:schemeClr val="accent1">
              <a:alpha val="18000"/>
            </a:schemeClr>
          </a:solidFill>
          <a:ln w="28575" cap="flat" cmpd="sng">
            <a:solidFill>
              <a:schemeClr val="accent1"/>
            </a:solidFill>
            <a:prstDash val="solid"/>
            <a:round/>
            <a:headEnd type="none" w="sm" len="sm"/>
            <a:tailEnd type="none" w="sm" len="sm"/>
          </a:ln>
          <a:effectLst/>
        </p:spPr>
        <p:txBody>
          <a:bodyPr spcFirstLastPara="1" wrap="square" lIns="91425" tIns="45700" rIns="91425" bIns="45700" anchor="ctr" anchorCtr="0">
            <a:noAutofit/>
          </a:bodyPr>
          <a:lstStyle/>
          <a:p>
            <a:pPr algn="ctr">
              <a:buClr>
                <a:srgbClr val="000000"/>
              </a:buClr>
              <a:buSzPts val="1800"/>
            </a:pPr>
            <a:r>
              <a:rPr lang="en-US" sz="2000" b="1">
                <a:solidFill>
                  <a:schemeClr val="dk1"/>
                </a:solidFill>
                <a:ea typeface="Calibri"/>
                <a:cs typeface="Calibri"/>
                <a:sym typeface="Calibri"/>
              </a:rPr>
              <a:t>Tangible/</a:t>
            </a:r>
            <a:endParaRPr sz="2000" b="1">
              <a:solidFill>
                <a:srgbClr val="000000"/>
              </a:solidFill>
              <a:ea typeface="Arial"/>
              <a:cs typeface="Arial"/>
              <a:sym typeface="Arial"/>
            </a:endParaRPr>
          </a:p>
          <a:p>
            <a:pPr algn="ctr">
              <a:buClr>
                <a:srgbClr val="000000"/>
              </a:buClr>
              <a:buSzPts val="1800"/>
            </a:pPr>
            <a:r>
              <a:rPr lang="en-US" sz="2000" b="1">
                <a:solidFill>
                  <a:schemeClr val="dk1"/>
                </a:solidFill>
                <a:ea typeface="Calibri"/>
                <a:cs typeface="Calibri"/>
                <a:sym typeface="Calibri"/>
              </a:rPr>
              <a:t>Activity</a:t>
            </a:r>
            <a:endParaRPr sz="2000" b="1">
              <a:solidFill>
                <a:schemeClr val="dk1"/>
              </a:solidFill>
              <a:ea typeface="Calibri"/>
              <a:cs typeface="Calibri"/>
              <a:sym typeface="Calibri"/>
            </a:endParaRPr>
          </a:p>
        </p:txBody>
      </p:sp>
      <p:sp>
        <p:nvSpPr>
          <p:cNvPr id="364" name="Google Shape;364;g333e1a588e7_0_862"/>
          <p:cNvSpPr/>
          <p:nvPr/>
        </p:nvSpPr>
        <p:spPr>
          <a:xfrm>
            <a:off x="3454314" y="5037083"/>
            <a:ext cx="2133547" cy="914400"/>
          </a:xfrm>
          <a:prstGeom prst="roundRect">
            <a:avLst/>
          </a:prstGeom>
          <a:solidFill>
            <a:schemeClr val="accent1">
              <a:alpha val="18000"/>
            </a:schemeClr>
          </a:solidFill>
          <a:ln w="28575" cap="flat" cmpd="sng">
            <a:solidFill>
              <a:schemeClr val="accent1"/>
            </a:solidFill>
            <a:prstDash val="solid"/>
            <a:round/>
            <a:headEnd type="none" w="sm" len="sm"/>
            <a:tailEnd type="none" w="sm" len="sm"/>
          </a:ln>
          <a:effectLst/>
        </p:spPr>
        <p:txBody>
          <a:bodyPr spcFirstLastPara="1" wrap="square" lIns="91425" tIns="45700" rIns="91425" bIns="45700" anchor="ctr" anchorCtr="0">
            <a:noAutofit/>
          </a:bodyPr>
          <a:lstStyle/>
          <a:p>
            <a:pPr algn="ctr">
              <a:buClr>
                <a:srgbClr val="000000"/>
              </a:buClr>
              <a:buSzPts val="1800"/>
            </a:pPr>
            <a:r>
              <a:rPr lang="en-US" sz="2000" b="1">
                <a:solidFill>
                  <a:schemeClr val="dk1"/>
                </a:solidFill>
                <a:ea typeface="Calibri"/>
                <a:cs typeface="Calibri"/>
                <a:sym typeface="Calibri"/>
              </a:rPr>
              <a:t>Adult</a:t>
            </a:r>
            <a:endParaRPr sz="2000" b="1">
              <a:solidFill>
                <a:schemeClr val="dk1"/>
              </a:solidFill>
              <a:ea typeface="Calibri"/>
              <a:cs typeface="Calibri"/>
              <a:sym typeface="Calibri"/>
            </a:endParaRPr>
          </a:p>
        </p:txBody>
      </p:sp>
      <p:sp>
        <p:nvSpPr>
          <p:cNvPr id="363" name="Google Shape;363;g333e1a588e7_0_862"/>
          <p:cNvSpPr/>
          <p:nvPr/>
        </p:nvSpPr>
        <p:spPr>
          <a:xfrm>
            <a:off x="6556541" y="5037083"/>
            <a:ext cx="2133547" cy="914400"/>
          </a:xfrm>
          <a:prstGeom prst="roundRect">
            <a:avLst/>
          </a:prstGeom>
          <a:solidFill>
            <a:schemeClr val="accent1">
              <a:alpha val="18000"/>
            </a:schemeClr>
          </a:solidFill>
          <a:ln w="28575" cap="flat" cmpd="sng">
            <a:solidFill>
              <a:schemeClr val="accent1"/>
            </a:solidFill>
            <a:prstDash val="solid"/>
            <a:round/>
            <a:headEnd type="none" w="sm" len="sm"/>
            <a:tailEnd type="none" w="sm" len="sm"/>
          </a:ln>
          <a:effectLst/>
        </p:spPr>
        <p:txBody>
          <a:bodyPr spcFirstLastPara="1" wrap="square" lIns="91425" tIns="45700" rIns="91425" bIns="45700" anchor="ctr" anchorCtr="0">
            <a:noAutofit/>
          </a:bodyPr>
          <a:lstStyle/>
          <a:p>
            <a:pPr algn="ctr">
              <a:buClr>
                <a:srgbClr val="000000"/>
              </a:buClr>
              <a:buSzPts val="1800"/>
            </a:pPr>
            <a:r>
              <a:rPr lang="en-US" sz="2000" b="1">
                <a:solidFill>
                  <a:schemeClr val="dk1"/>
                </a:solidFill>
                <a:ea typeface="Calibri"/>
                <a:cs typeface="Calibri"/>
                <a:sym typeface="Calibri"/>
              </a:rPr>
              <a:t>Peer</a:t>
            </a:r>
            <a:endParaRPr sz="2000" b="1">
              <a:solidFill>
                <a:schemeClr val="dk1"/>
              </a:solidFill>
              <a:ea typeface="Calibri"/>
              <a:cs typeface="Calibri"/>
              <a:sym typeface="Calibri"/>
            </a:endParaRPr>
          </a:p>
        </p:txBody>
      </p:sp>
      <p:cxnSp>
        <p:nvCxnSpPr>
          <p:cNvPr id="365" name="Google Shape;365;g333e1a588e7_0_862">
            <a:extLst>
              <a:ext uri="{C183D7F6-B498-43B3-948B-1728B52AA6E4}">
                <adec:decorative xmlns:adec="http://schemas.microsoft.com/office/drawing/2017/decorative" val="1"/>
              </a:ext>
            </a:extLst>
          </p:cNvPr>
          <p:cNvCxnSpPr>
            <a:cxnSpLocks/>
          </p:cNvCxnSpPr>
          <p:nvPr/>
        </p:nvCxnSpPr>
        <p:spPr>
          <a:xfrm>
            <a:off x="6095848" y="2065283"/>
            <a:ext cx="0" cy="190500"/>
          </a:xfrm>
          <a:prstGeom prst="straightConnector1">
            <a:avLst/>
          </a:prstGeom>
          <a:gradFill>
            <a:gsLst>
              <a:gs pos="0">
                <a:srgbClr val="BABABA"/>
              </a:gs>
              <a:gs pos="35000">
                <a:srgbClr val="CFCFCF"/>
              </a:gs>
              <a:gs pos="100000">
                <a:srgbClr val="EDEDED"/>
              </a:gs>
            </a:gsLst>
            <a:lin ang="16200038"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366" name="Google Shape;366;g333e1a588e7_0_862">
            <a:extLst>
              <a:ext uri="{C183D7F6-B498-43B3-948B-1728B52AA6E4}">
                <adec:decorative xmlns:adec="http://schemas.microsoft.com/office/drawing/2017/decorative" val="1"/>
              </a:ext>
            </a:extLst>
          </p:cNvPr>
          <p:cNvCxnSpPr/>
          <p:nvPr/>
        </p:nvCxnSpPr>
        <p:spPr>
          <a:xfrm rot="10800000">
            <a:off x="4521088" y="2255783"/>
            <a:ext cx="1574761" cy="0"/>
          </a:xfrm>
          <a:prstGeom prst="straightConnector1">
            <a:avLst/>
          </a:prstGeom>
          <a:gradFill>
            <a:gsLst>
              <a:gs pos="0">
                <a:srgbClr val="BABABA"/>
              </a:gs>
              <a:gs pos="35000">
                <a:srgbClr val="CFCFCF"/>
              </a:gs>
              <a:gs pos="100000">
                <a:srgbClr val="EDEDED"/>
              </a:gs>
            </a:gsLst>
            <a:lin ang="16200038"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367" name="Google Shape;367;g333e1a588e7_0_862">
            <a:extLst>
              <a:ext uri="{C183D7F6-B498-43B3-948B-1728B52AA6E4}">
                <adec:decorative xmlns:adec="http://schemas.microsoft.com/office/drawing/2017/decorative" val="1"/>
              </a:ext>
            </a:extLst>
          </p:cNvPr>
          <p:cNvCxnSpPr/>
          <p:nvPr/>
        </p:nvCxnSpPr>
        <p:spPr>
          <a:xfrm rot="10800000">
            <a:off x="6095848" y="2255783"/>
            <a:ext cx="1574761" cy="0"/>
          </a:xfrm>
          <a:prstGeom prst="straightConnector1">
            <a:avLst/>
          </a:prstGeom>
          <a:gradFill>
            <a:gsLst>
              <a:gs pos="0">
                <a:srgbClr val="BABABA"/>
              </a:gs>
              <a:gs pos="35000">
                <a:srgbClr val="CFCFCF"/>
              </a:gs>
              <a:gs pos="100000">
                <a:srgbClr val="EDEDED"/>
              </a:gs>
            </a:gsLst>
            <a:lin ang="16200038"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368" name="Google Shape;368;g333e1a588e7_0_862">
            <a:extLst>
              <a:ext uri="{C183D7F6-B498-43B3-948B-1728B52AA6E4}">
                <adec:decorative xmlns:adec="http://schemas.microsoft.com/office/drawing/2017/decorative" val="1"/>
              </a:ext>
            </a:extLst>
          </p:cNvPr>
          <p:cNvCxnSpPr>
            <a:cxnSpLocks/>
          </p:cNvCxnSpPr>
          <p:nvPr/>
        </p:nvCxnSpPr>
        <p:spPr>
          <a:xfrm>
            <a:off x="4521088" y="2255783"/>
            <a:ext cx="0" cy="190500"/>
          </a:xfrm>
          <a:prstGeom prst="straightConnector1">
            <a:avLst/>
          </a:prstGeom>
          <a:gradFill>
            <a:gsLst>
              <a:gs pos="0">
                <a:srgbClr val="BABABA"/>
              </a:gs>
              <a:gs pos="35000">
                <a:srgbClr val="CFCFCF"/>
              </a:gs>
              <a:gs pos="100000">
                <a:srgbClr val="EDEDED"/>
              </a:gs>
            </a:gsLst>
            <a:lin ang="16200038"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369" name="Google Shape;369;g333e1a588e7_0_862">
            <a:extLst>
              <a:ext uri="{C183D7F6-B498-43B3-948B-1728B52AA6E4}">
                <adec:decorative xmlns:adec="http://schemas.microsoft.com/office/drawing/2017/decorative" val="1"/>
              </a:ext>
            </a:extLst>
          </p:cNvPr>
          <p:cNvCxnSpPr/>
          <p:nvPr/>
        </p:nvCxnSpPr>
        <p:spPr>
          <a:xfrm>
            <a:off x="7670609" y="2255783"/>
            <a:ext cx="0" cy="152400"/>
          </a:xfrm>
          <a:prstGeom prst="straightConnector1">
            <a:avLst/>
          </a:prstGeom>
          <a:gradFill>
            <a:gsLst>
              <a:gs pos="0">
                <a:srgbClr val="BABABA"/>
              </a:gs>
              <a:gs pos="35000">
                <a:srgbClr val="CFCFCF"/>
              </a:gs>
              <a:gs pos="100000">
                <a:srgbClr val="EDEDED"/>
              </a:gs>
            </a:gsLst>
            <a:lin ang="16200038"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370" name="Google Shape;370;g333e1a588e7_0_862">
            <a:extLst>
              <a:ext uri="{C183D7F6-B498-43B3-948B-1728B52AA6E4}">
                <adec:decorative xmlns:adec="http://schemas.microsoft.com/office/drawing/2017/decorative" val="1"/>
              </a:ext>
            </a:extLst>
          </p:cNvPr>
          <p:cNvCxnSpPr>
            <a:cxnSpLocks/>
          </p:cNvCxnSpPr>
          <p:nvPr/>
        </p:nvCxnSpPr>
        <p:spPr>
          <a:xfrm>
            <a:off x="4521088" y="3360683"/>
            <a:ext cx="0" cy="152400"/>
          </a:xfrm>
          <a:prstGeom prst="straightConnector1">
            <a:avLst/>
          </a:prstGeom>
          <a:gradFill>
            <a:gsLst>
              <a:gs pos="0">
                <a:srgbClr val="BABABA"/>
              </a:gs>
              <a:gs pos="35000">
                <a:srgbClr val="CFCFCF"/>
              </a:gs>
              <a:gs pos="100000">
                <a:srgbClr val="EDEDED"/>
              </a:gs>
            </a:gsLst>
            <a:lin ang="16200038"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371" name="Google Shape;371;g333e1a588e7_0_862">
            <a:extLst>
              <a:ext uri="{C183D7F6-B498-43B3-948B-1728B52AA6E4}">
                <adec:decorative xmlns:adec="http://schemas.microsoft.com/office/drawing/2017/decorative" val="1"/>
              </a:ext>
            </a:extLst>
          </p:cNvPr>
          <p:cNvCxnSpPr/>
          <p:nvPr/>
        </p:nvCxnSpPr>
        <p:spPr>
          <a:xfrm>
            <a:off x="7670609" y="3371194"/>
            <a:ext cx="0" cy="152400"/>
          </a:xfrm>
          <a:prstGeom prst="straightConnector1">
            <a:avLst/>
          </a:prstGeom>
          <a:gradFill>
            <a:gsLst>
              <a:gs pos="0">
                <a:srgbClr val="BABABA"/>
              </a:gs>
              <a:gs pos="35000">
                <a:srgbClr val="CFCFCF"/>
              </a:gs>
              <a:gs pos="100000">
                <a:srgbClr val="EDEDED"/>
              </a:gs>
            </a:gsLst>
            <a:lin ang="16200038"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372" name="Google Shape;372;g333e1a588e7_0_862">
            <a:extLst>
              <a:ext uri="{C183D7F6-B498-43B3-948B-1728B52AA6E4}">
                <adec:decorative xmlns:adec="http://schemas.microsoft.com/office/drawing/2017/decorative" val="1"/>
              </a:ext>
            </a:extLst>
          </p:cNvPr>
          <p:cNvCxnSpPr/>
          <p:nvPr/>
        </p:nvCxnSpPr>
        <p:spPr>
          <a:xfrm rot="10800000">
            <a:off x="2946327" y="3513083"/>
            <a:ext cx="1574761" cy="0"/>
          </a:xfrm>
          <a:prstGeom prst="straightConnector1">
            <a:avLst/>
          </a:prstGeom>
          <a:gradFill>
            <a:gsLst>
              <a:gs pos="0">
                <a:srgbClr val="BABABA"/>
              </a:gs>
              <a:gs pos="35000">
                <a:srgbClr val="CFCFCF"/>
              </a:gs>
              <a:gs pos="100000">
                <a:srgbClr val="EDEDED"/>
              </a:gs>
            </a:gsLst>
            <a:lin ang="16200038"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373" name="Google Shape;373;g333e1a588e7_0_862">
            <a:extLst>
              <a:ext uri="{C183D7F6-B498-43B3-948B-1728B52AA6E4}">
                <adec:decorative xmlns:adec="http://schemas.microsoft.com/office/drawing/2017/decorative" val="1"/>
              </a:ext>
            </a:extLst>
          </p:cNvPr>
          <p:cNvCxnSpPr/>
          <p:nvPr/>
        </p:nvCxnSpPr>
        <p:spPr>
          <a:xfrm rot="10800000">
            <a:off x="4521088" y="3513083"/>
            <a:ext cx="1574761" cy="0"/>
          </a:xfrm>
          <a:prstGeom prst="straightConnector1">
            <a:avLst/>
          </a:prstGeom>
          <a:gradFill>
            <a:gsLst>
              <a:gs pos="0">
                <a:srgbClr val="BABABA"/>
              </a:gs>
              <a:gs pos="35000">
                <a:srgbClr val="CFCFCF"/>
              </a:gs>
              <a:gs pos="100000">
                <a:srgbClr val="EDEDED"/>
              </a:gs>
            </a:gsLst>
            <a:lin ang="16200038"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374" name="Google Shape;374;g333e1a588e7_0_862">
            <a:extLst>
              <a:ext uri="{C183D7F6-B498-43B3-948B-1728B52AA6E4}">
                <adec:decorative xmlns:adec="http://schemas.microsoft.com/office/drawing/2017/decorative" val="1"/>
              </a:ext>
            </a:extLst>
          </p:cNvPr>
          <p:cNvCxnSpPr/>
          <p:nvPr/>
        </p:nvCxnSpPr>
        <p:spPr>
          <a:xfrm rot="10800000">
            <a:off x="6095848" y="3509142"/>
            <a:ext cx="1574761" cy="0"/>
          </a:xfrm>
          <a:prstGeom prst="straightConnector1">
            <a:avLst/>
          </a:prstGeom>
          <a:gradFill>
            <a:gsLst>
              <a:gs pos="0">
                <a:srgbClr val="BABABA"/>
              </a:gs>
              <a:gs pos="35000">
                <a:srgbClr val="CFCFCF"/>
              </a:gs>
              <a:gs pos="100000">
                <a:srgbClr val="EDEDED"/>
              </a:gs>
            </a:gsLst>
            <a:lin ang="16200038"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375" name="Google Shape;375;g333e1a588e7_0_862">
            <a:extLst>
              <a:ext uri="{C183D7F6-B498-43B3-948B-1728B52AA6E4}">
                <adec:decorative xmlns:adec="http://schemas.microsoft.com/office/drawing/2017/decorative" val="1"/>
              </a:ext>
            </a:extLst>
          </p:cNvPr>
          <p:cNvCxnSpPr>
            <a:cxnSpLocks/>
          </p:cNvCxnSpPr>
          <p:nvPr/>
        </p:nvCxnSpPr>
        <p:spPr>
          <a:xfrm flipH="1" flipV="1">
            <a:off x="7670609" y="3509142"/>
            <a:ext cx="1527467" cy="3941"/>
          </a:xfrm>
          <a:prstGeom prst="straightConnector1">
            <a:avLst/>
          </a:prstGeom>
          <a:gradFill>
            <a:gsLst>
              <a:gs pos="0">
                <a:srgbClr val="BABABA"/>
              </a:gs>
              <a:gs pos="35000">
                <a:srgbClr val="CFCFCF"/>
              </a:gs>
              <a:gs pos="100000">
                <a:srgbClr val="EDEDED"/>
              </a:gs>
            </a:gsLst>
            <a:lin ang="16200038"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376" name="Google Shape;376;g333e1a588e7_0_862">
            <a:extLst>
              <a:ext uri="{C183D7F6-B498-43B3-948B-1728B52AA6E4}">
                <adec:decorative xmlns:adec="http://schemas.microsoft.com/office/drawing/2017/decorative" val="1"/>
              </a:ext>
            </a:extLst>
          </p:cNvPr>
          <p:cNvCxnSpPr/>
          <p:nvPr/>
        </p:nvCxnSpPr>
        <p:spPr>
          <a:xfrm>
            <a:off x="2946327" y="3523594"/>
            <a:ext cx="0" cy="149700"/>
          </a:xfrm>
          <a:prstGeom prst="straightConnector1">
            <a:avLst/>
          </a:prstGeom>
          <a:gradFill>
            <a:gsLst>
              <a:gs pos="0">
                <a:srgbClr val="BABABA"/>
              </a:gs>
              <a:gs pos="35000">
                <a:srgbClr val="CFCFCF"/>
              </a:gs>
              <a:gs pos="100000">
                <a:srgbClr val="EDEDED"/>
              </a:gs>
            </a:gsLst>
            <a:lin ang="16200038"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377" name="Google Shape;377;g333e1a588e7_0_862">
            <a:extLst>
              <a:ext uri="{C183D7F6-B498-43B3-948B-1728B52AA6E4}">
                <adec:decorative xmlns:adec="http://schemas.microsoft.com/office/drawing/2017/decorative" val="1"/>
              </a:ext>
            </a:extLst>
          </p:cNvPr>
          <p:cNvCxnSpPr/>
          <p:nvPr/>
        </p:nvCxnSpPr>
        <p:spPr>
          <a:xfrm>
            <a:off x="6095848" y="3509142"/>
            <a:ext cx="0" cy="156300"/>
          </a:xfrm>
          <a:prstGeom prst="straightConnector1">
            <a:avLst/>
          </a:prstGeom>
          <a:gradFill>
            <a:gsLst>
              <a:gs pos="0">
                <a:srgbClr val="BABABA"/>
              </a:gs>
              <a:gs pos="35000">
                <a:srgbClr val="CFCFCF"/>
              </a:gs>
              <a:gs pos="100000">
                <a:srgbClr val="EDEDED"/>
              </a:gs>
            </a:gsLst>
            <a:lin ang="16200038"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378" name="Google Shape;378;g333e1a588e7_0_862">
            <a:extLst>
              <a:ext uri="{C183D7F6-B498-43B3-948B-1728B52AA6E4}">
                <adec:decorative xmlns:adec="http://schemas.microsoft.com/office/drawing/2017/decorative" val="1"/>
              </a:ext>
            </a:extLst>
          </p:cNvPr>
          <p:cNvCxnSpPr/>
          <p:nvPr/>
        </p:nvCxnSpPr>
        <p:spPr>
          <a:xfrm>
            <a:off x="9198075" y="3509142"/>
            <a:ext cx="0" cy="156300"/>
          </a:xfrm>
          <a:prstGeom prst="straightConnector1">
            <a:avLst/>
          </a:prstGeom>
          <a:gradFill>
            <a:gsLst>
              <a:gs pos="0">
                <a:srgbClr val="BABABA"/>
              </a:gs>
              <a:gs pos="35000">
                <a:srgbClr val="CFCFCF"/>
              </a:gs>
              <a:gs pos="100000">
                <a:srgbClr val="EDEDED"/>
              </a:gs>
            </a:gsLst>
            <a:lin ang="16200038"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379" name="Google Shape;379;g333e1a588e7_0_862">
            <a:extLst>
              <a:ext uri="{C183D7F6-B498-43B3-948B-1728B52AA6E4}">
                <adec:decorative xmlns:adec="http://schemas.microsoft.com/office/drawing/2017/decorative" val="1"/>
              </a:ext>
            </a:extLst>
          </p:cNvPr>
          <p:cNvCxnSpPr>
            <a:cxnSpLocks/>
          </p:cNvCxnSpPr>
          <p:nvPr/>
        </p:nvCxnSpPr>
        <p:spPr>
          <a:xfrm>
            <a:off x="6095848" y="4579883"/>
            <a:ext cx="0" cy="304800"/>
          </a:xfrm>
          <a:prstGeom prst="straightConnector1">
            <a:avLst/>
          </a:prstGeom>
          <a:gradFill>
            <a:gsLst>
              <a:gs pos="0">
                <a:srgbClr val="BABABA"/>
              </a:gs>
              <a:gs pos="35000">
                <a:srgbClr val="CFCFCF"/>
              </a:gs>
              <a:gs pos="100000">
                <a:srgbClr val="EDEDED"/>
              </a:gs>
            </a:gsLst>
            <a:lin ang="16200038"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380" name="Google Shape;380;g333e1a588e7_0_862">
            <a:extLst>
              <a:ext uri="{C183D7F6-B498-43B3-948B-1728B52AA6E4}">
                <adec:decorative xmlns:adec="http://schemas.microsoft.com/office/drawing/2017/decorative" val="1"/>
              </a:ext>
            </a:extLst>
          </p:cNvPr>
          <p:cNvCxnSpPr/>
          <p:nvPr/>
        </p:nvCxnSpPr>
        <p:spPr>
          <a:xfrm rot="10800000">
            <a:off x="4520950" y="4884683"/>
            <a:ext cx="1637959" cy="0"/>
          </a:xfrm>
          <a:prstGeom prst="straightConnector1">
            <a:avLst/>
          </a:prstGeom>
          <a:gradFill>
            <a:gsLst>
              <a:gs pos="0">
                <a:srgbClr val="BABABA"/>
              </a:gs>
              <a:gs pos="35000">
                <a:srgbClr val="CFCFCF"/>
              </a:gs>
              <a:gs pos="100000">
                <a:srgbClr val="EDEDED"/>
              </a:gs>
            </a:gsLst>
            <a:lin ang="16200038"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381" name="Google Shape;381;g333e1a588e7_0_862">
            <a:extLst>
              <a:ext uri="{C183D7F6-B498-43B3-948B-1728B52AA6E4}">
                <adec:decorative xmlns:adec="http://schemas.microsoft.com/office/drawing/2017/decorative" val="1"/>
              </a:ext>
            </a:extLst>
          </p:cNvPr>
          <p:cNvCxnSpPr/>
          <p:nvPr/>
        </p:nvCxnSpPr>
        <p:spPr>
          <a:xfrm rot="10800000">
            <a:off x="6169282" y="4884683"/>
            <a:ext cx="1637959" cy="0"/>
          </a:xfrm>
          <a:prstGeom prst="straightConnector1">
            <a:avLst/>
          </a:prstGeom>
          <a:gradFill>
            <a:gsLst>
              <a:gs pos="0">
                <a:srgbClr val="BABABA"/>
              </a:gs>
              <a:gs pos="35000">
                <a:srgbClr val="CFCFCF"/>
              </a:gs>
              <a:gs pos="100000">
                <a:srgbClr val="EDEDED"/>
              </a:gs>
            </a:gsLst>
            <a:lin ang="16200038"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382" name="Google Shape;382;g333e1a588e7_0_862">
            <a:extLst>
              <a:ext uri="{C183D7F6-B498-43B3-948B-1728B52AA6E4}">
                <adec:decorative xmlns:adec="http://schemas.microsoft.com/office/drawing/2017/decorative" val="1"/>
              </a:ext>
            </a:extLst>
          </p:cNvPr>
          <p:cNvCxnSpPr>
            <a:cxnSpLocks/>
          </p:cNvCxnSpPr>
          <p:nvPr/>
        </p:nvCxnSpPr>
        <p:spPr>
          <a:xfrm>
            <a:off x="4521088" y="4884683"/>
            <a:ext cx="0" cy="152400"/>
          </a:xfrm>
          <a:prstGeom prst="straightConnector1">
            <a:avLst/>
          </a:prstGeom>
          <a:gradFill>
            <a:gsLst>
              <a:gs pos="0">
                <a:srgbClr val="BABABA"/>
              </a:gs>
              <a:gs pos="35000">
                <a:srgbClr val="CFCFCF"/>
              </a:gs>
              <a:gs pos="100000">
                <a:srgbClr val="EDEDED"/>
              </a:gs>
            </a:gsLst>
            <a:lin ang="16200038"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383" name="Google Shape;383;g333e1a588e7_0_862">
            <a:extLst>
              <a:ext uri="{C183D7F6-B498-43B3-948B-1728B52AA6E4}">
                <adec:decorative xmlns:adec="http://schemas.microsoft.com/office/drawing/2017/decorative" val="1"/>
              </a:ext>
            </a:extLst>
          </p:cNvPr>
          <p:cNvCxnSpPr/>
          <p:nvPr/>
        </p:nvCxnSpPr>
        <p:spPr>
          <a:xfrm>
            <a:off x="7807241" y="4884683"/>
            <a:ext cx="0" cy="152400"/>
          </a:xfrm>
          <a:prstGeom prst="straightConnector1">
            <a:avLst/>
          </a:prstGeom>
          <a:gradFill>
            <a:gsLst>
              <a:gs pos="0">
                <a:srgbClr val="BABABA"/>
              </a:gs>
              <a:gs pos="35000">
                <a:srgbClr val="CFCFCF"/>
              </a:gs>
              <a:gs pos="100000">
                <a:srgbClr val="EDEDED"/>
              </a:gs>
            </a:gsLst>
            <a:lin ang="16200038"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275017bc664_1_827"/>
          <p:cNvSpPr txBox="1">
            <a:spLocks noGrp="1"/>
          </p:cNvSpPr>
          <p:nvPr>
            <p:ph type="title"/>
          </p:nvPr>
        </p:nvSpPr>
        <p:spPr>
          <a:xfrm>
            <a:off x="838200" y="365125"/>
            <a:ext cx="10515600" cy="820418"/>
          </a:xfrm>
          <a:noFill/>
          <a:ln>
            <a:noFill/>
          </a:ln>
        </p:spPr>
        <p:txBody>
          <a:bodyPr spcFirstLastPara="1" vert="horz" wrap="square" lIns="91425" tIns="45700" rIns="91425" bIns="45700" rtlCol="0" anchor="ctr" anchorCtr="0">
            <a:noAutofit/>
          </a:bodyPr>
          <a:lstStyle/>
          <a:p>
            <a:r>
              <a:rPr lang="en-US"/>
              <a:t>Selecting an Intervention</a:t>
            </a:r>
          </a:p>
          <a:p>
            <a:endParaRPr lang="en-US"/>
          </a:p>
        </p:txBody>
      </p:sp>
      <p:graphicFrame>
        <p:nvGraphicFramePr>
          <p:cNvPr id="3" name="Content Placeholder 2">
            <a:extLst>
              <a:ext uri="{FF2B5EF4-FFF2-40B4-BE49-F238E27FC236}">
                <a16:creationId xmlns:a16="http://schemas.microsoft.com/office/drawing/2014/main" id="{E8AF5A56-D674-F9DB-4D97-8776CF100662}"/>
              </a:ext>
            </a:extLst>
          </p:cNvPr>
          <p:cNvGraphicFramePr>
            <a:graphicFrameLocks noGrp="1"/>
          </p:cNvGraphicFramePr>
          <p:nvPr>
            <p:ph idx="1"/>
            <p:extLst>
              <p:ext uri="{D42A27DB-BD31-4B8C-83A1-F6EECF244321}">
                <p14:modId xmlns:p14="http://schemas.microsoft.com/office/powerpoint/2010/main" val="3825668990"/>
              </p:ext>
            </p:extLst>
          </p:nvPr>
        </p:nvGraphicFramePr>
        <p:xfrm>
          <a:off x="838200" y="998218"/>
          <a:ext cx="10515600" cy="5220392"/>
        </p:xfrm>
        <a:graphic>
          <a:graphicData uri="http://schemas.openxmlformats.org/drawingml/2006/table">
            <a:tbl>
              <a:tblPr firstRow="1" bandRow="1">
                <a:tableStyleId>{00A15C55-8517-42AA-B614-E9B94910E393}</a:tableStyleId>
              </a:tblPr>
              <a:tblGrid>
                <a:gridCol w="1752600">
                  <a:extLst>
                    <a:ext uri="{9D8B030D-6E8A-4147-A177-3AD203B41FA5}">
                      <a16:colId xmlns:a16="http://schemas.microsoft.com/office/drawing/2014/main" val="1432091683"/>
                    </a:ext>
                  </a:extLst>
                </a:gridCol>
                <a:gridCol w="1752600">
                  <a:extLst>
                    <a:ext uri="{9D8B030D-6E8A-4147-A177-3AD203B41FA5}">
                      <a16:colId xmlns:a16="http://schemas.microsoft.com/office/drawing/2014/main" val="2260939770"/>
                    </a:ext>
                  </a:extLst>
                </a:gridCol>
                <a:gridCol w="1752600">
                  <a:extLst>
                    <a:ext uri="{9D8B030D-6E8A-4147-A177-3AD203B41FA5}">
                      <a16:colId xmlns:a16="http://schemas.microsoft.com/office/drawing/2014/main" val="2458401278"/>
                    </a:ext>
                  </a:extLst>
                </a:gridCol>
                <a:gridCol w="1752600">
                  <a:extLst>
                    <a:ext uri="{9D8B030D-6E8A-4147-A177-3AD203B41FA5}">
                      <a16:colId xmlns:a16="http://schemas.microsoft.com/office/drawing/2014/main" val="1835265541"/>
                    </a:ext>
                  </a:extLst>
                </a:gridCol>
                <a:gridCol w="1752600">
                  <a:extLst>
                    <a:ext uri="{9D8B030D-6E8A-4147-A177-3AD203B41FA5}">
                      <a16:colId xmlns:a16="http://schemas.microsoft.com/office/drawing/2014/main" val="2917939187"/>
                    </a:ext>
                  </a:extLst>
                </a:gridCol>
                <a:gridCol w="1752600">
                  <a:extLst>
                    <a:ext uri="{9D8B030D-6E8A-4147-A177-3AD203B41FA5}">
                      <a16:colId xmlns:a16="http://schemas.microsoft.com/office/drawing/2014/main" val="3874430833"/>
                    </a:ext>
                  </a:extLst>
                </a:gridCol>
              </a:tblGrid>
              <a:tr h="939338">
                <a:tc>
                  <a:txBody>
                    <a:bodyPr/>
                    <a:lstStyle/>
                    <a:p>
                      <a:pPr algn="ctr"/>
                      <a:r>
                        <a:rPr lang="en-US">
                          <a:solidFill>
                            <a:schemeClr val="tx1"/>
                          </a:solidFill>
                        </a:rPr>
                        <a:t>Function</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solidFill>
                            <a:schemeClr val="tx1"/>
                          </a:solidFill>
                        </a:rPr>
                        <a:t>Check in/Check Out (CICO)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solidFill>
                            <a:schemeClr val="tx1"/>
                          </a:solidFill>
                        </a:rPr>
                        <a:t>Social Skills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solidFill>
                            <a:schemeClr val="tx1"/>
                          </a:solidFill>
                        </a:rPr>
                        <a:t>Self-Monitoring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solidFill>
                            <a:schemeClr val="tx1"/>
                          </a:solidFill>
                        </a:rPr>
                        <a:t>Intensifying the 8 Effecting Teaching and Learning Practices (ELTPs)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solidFill>
                            <a:schemeClr val="tx1"/>
                          </a:solidFill>
                        </a:rPr>
                        <a:t>Academic Supports</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9111278"/>
                  </a:ext>
                </a:extLst>
              </a:tr>
              <a:tr h="939338">
                <a:tc>
                  <a:txBody>
                    <a:bodyPr/>
                    <a:lstStyle/>
                    <a:p>
                      <a:r>
                        <a:rPr lang="en-US"/>
                        <a:t>Get Adult Attention</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7952152"/>
                  </a:ext>
                </a:extLst>
              </a:tr>
              <a:tr h="939338">
                <a:tc>
                  <a:txBody>
                    <a:bodyPr/>
                    <a:lstStyle/>
                    <a:p>
                      <a:r>
                        <a:rPr lang="en-US"/>
                        <a:t>Get Peer Attention</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7241641"/>
                  </a:ext>
                </a:extLst>
              </a:tr>
              <a:tr h="939338">
                <a:tc>
                  <a:txBody>
                    <a:bodyPr/>
                    <a:lstStyle/>
                    <a:p>
                      <a:r>
                        <a:rPr lang="en-US"/>
                        <a:t>Escape/Avoid Social Interaction</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3610531"/>
                  </a:ext>
                </a:extLst>
              </a:tr>
              <a:tr h="939338">
                <a:tc>
                  <a:txBody>
                    <a:bodyPr/>
                    <a:lstStyle/>
                    <a:p>
                      <a:r>
                        <a:rPr lang="en-US"/>
                        <a:t>Escape/Avoid Task or Activity</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a:t>x</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582480"/>
                  </a:ext>
                </a:extLst>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13EED-8339-7FE2-AAE4-736029AC19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EF09A5-AB0F-EDCE-9DBB-94843EFAED9F}"/>
              </a:ext>
            </a:extLst>
          </p:cNvPr>
          <p:cNvSpPr>
            <a:spLocks noGrp="1"/>
          </p:cNvSpPr>
          <p:nvPr>
            <p:ph type="title"/>
          </p:nvPr>
        </p:nvSpPr>
        <p:spPr>
          <a:xfrm>
            <a:off x="755755" y="398078"/>
            <a:ext cx="3457832" cy="2325752"/>
          </a:xfrm>
        </p:spPr>
        <p:txBody>
          <a:bodyPr>
            <a:normAutofit/>
          </a:bodyPr>
          <a:lstStyle/>
          <a:p>
            <a:pPr algn="ctr"/>
            <a:r>
              <a:rPr lang="en-US"/>
              <a:t>Building Intervention Groups</a:t>
            </a:r>
          </a:p>
        </p:txBody>
      </p:sp>
      <p:sp>
        <p:nvSpPr>
          <p:cNvPr id="4" name="Content Placeholder 3">
            <a:extLst>
              <a:ext uri="{FF2B5EF4-FFF2-40B4-BE49-F238E27FC236}">
                <a16:creationId xmlns:a16="http://schemas.microsoft.com/office/drawing/2014/main" id="{0760D314-A8FF-F679-84B9-D8FBA369E1DA}"/>
              </a:ext>
            </a:extLst>
          </p:cNvPr>
          <p:cNvSpPr>
            <a:spLocks noGrp="1"/>
          </p:cNvSpPr>
          <p:nvPr>
            <p:ph sz="quarter" idx="10"/>
          </p:nvPr>
        </p:nvSpPr>
        <p:spPr>
          <a:xfrm>
            <a:off x="5095620" y="742949"/>
            <a:ext cx="6340625" cy="5615117"/>
          </a:xfrm>
        </p:spPr>
        <p:txBody>
          <a:bodyPr anchor="t">
            <a:normAutofit/>
          </a:bodyPr>
          <a:lstStyle/>
          <a:p>
            <a:pPr marL="457200" indent="-457200">
              <a:spcAft>
                <a:spcPts val="1200"/>
              </a:spcAft>
            </a:pPr>
            <a:r>
              <a:rPr lang="en-US" b="0"/>
              <a:t>In small groups, using the data provided, sort students by need area and create groups for Tier 2/3 Interventions</a:t>
            </a:r>
          </a:p>
          <a:p>
            <a:pPr marL="457200" indent="-457200">
              <a:spcAft>
                <a:spcPts val="1200"/>
              </a:spcAft>
            </a:pPr>
            <a:r>
              <a:rPr lang="en-US" b="0"/>
              <a:t>Match each group with targeted, evidence-based interventions</a:t>
            </a:r>
          </a:p>
          <a:p>
            <a:pPr marL="457200" indent="-457200">
              <a:spcAft>
                <a:spcPts val="1200"/>
              </a:spcAft>
            </a:pPr>
            <a:r>
              <a:rPr lang="en-US" b="0"/>
              <a:t>On chart paper, document…</a:t>
            </a:r>
          </a:p>
          <a:p>
            <a:pPr marL="1005840" lvl="1" indent="-457200">
              <a:spcAft>
                <a:spcPts val="1200"/>
              </a:spcAft>
            </a:pPr>
            <a:r>
              <a:rPr lang="en-US" sz="2800" b="0"/>
              <a:t>Intervention groups and targeted skills</a:t>
            </a:r>
          </a:p>
          <a:p>
            <a:pPr marL="1005840" lvl="1" indent="-457200">
              <a:spcAft>
                <a:spcPts val="1200"/>
              </a:spcAft>
            </a:pPr>
            <a:r>
              <a:rPr lang="en-US" sz="2800" b="0"/>
              <a:t>Strategies for how interventions will be provided</a:t>
            </a:r>
          </a:p>
          <a:p>
            <a:pPr marL="1005840" lvl="1" indent="-457200">
              <a:spcAft>
                <a:spcPts val="1200"/>
              </a:spcAft>
            </a:pPr>
            <a:r>
              <a:rPr lang="en-US" sz="2800" b="0"/>
              <a:t>Progress monitoring schedule</a:t>
            </a:r>
          </a:p>
        </p:txBody>
      </p:sp>
      <p:pic>
        <p:nvPicPr>
          <p:cNvPr id="13" name="Graphic 12">
            <a:extLst>
              <a:ext uri="{FF2B5EF4-FFF2-40B4-BE49-F238E27FC236}">
                <a16:creationId xmlns:a16="http://schemas.microsoft.com/office/drawing/2014/main" id="{653305F3-6FEE-24E4-C176-04F08F8EE96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9067" y="2857485"/>
            <a:ext cx="2968329" cy="3500581"/>
          </a:xfrm>
          <a:prstGeom prst="rect">
            <a:avLst/>
          </a:prstGeom>
        </p:spPr>
      </p:pic>
    </p:spTree>
    <p:extLst>
      <p:ext uri="{BB962C8B-B14F-4D97-AF65-F5344CB8AC3E}">
        <p14:creationId xmlns:p14="http://schemas.microsoft.com/office/powerpoint/2010/main" val="34520239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76EE4-9574-1EAA-9E5F-2B7849D23C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F72E98-BE29-4234-911B-42710327E0C8}"/>
              </a:ext>
            </a:extLst>
          </p:cNvPr>
          <p:cNvSpPr>
            <a:spLocks noGrp="1"/>
          </p:cNvSpPr>
          <p:nvPr>
            <p:ph type="title"/>
          </p:nvPr>
        </p:nvSpPr>
        <p:spPr>
          <a:xfrm>
            <a:off x="838200" y="700149"/>
            <a:ext cx="10515600" cy="820738"/>
          </a:xfrm>
        </p:spPr>
        <p:txBody>
          <a:bodyPr>
            <a:normAutofit/>
          </a:bodyPr>
          <a:lstStyle/>
          <a:p>
            <a:r>
              <a:rPr lang="en-US"/>
              <a:t>Activities for Building </a:t>
            </a:r>
            <a:r>
              <a:rPr lang="en-US">
                <a:solidFill>
                  <a:srgbClr val="F26D65"/>
                </a:solidFill>
              </a:rPr>
              <a:t>Your</a:t>
            </a:r>
            <a:r>
              <a:rPr lang="en-US"/>
              <a:t> Intervention Groups</a:t>
            </a:r>
          </a:p>
        </p:txBody>
      </p:sp>
      <p:sp>
        <p:nvSpPr>
          <p:cNvPr id="8" name="Text Placeholder 13">
            <a:extLst>
              <a:ext uri="{FF2B5EF4-FFF2-40B4-BE49-F238E27FC236}">
                <a16:creationId xmlns:a16="http://schemas.microsoft.com/office/drawing/2014/main" id="{1B5CB073-FA7F-8138-7935-9217F788D280}"/>
              </a:ext>
            </a:extLst>
          </p:cNvPr>
          <p:cNvSpPr txBox="1">
            <a:spLocks/>
          </p:cNvSpPr>
          <p:nvPr/>
        </p:nvSpPr>
        <p:spPr>
          <a:xfrm>
            <a:off x="839789" y="1749488"/>
            <a:ext cx="5157787" cy="823912"/>
          </a:xfrm>
          <a:prstGeom prst="rect">
            <a:avLst/>
          </a:prstGeom>
        </p:spPr>
        <p:txBody>
          <a:bodyPr vert="horz" lIns="0" tIns="0" rIns="0" bIns="0" rtlCol="0">
            <a:noAutofit/>
          </a:bodyPr>
          <a:lstStyle>
            <a:lvl1pPr marL="365760" indent="-274320" algn="l" defTabSz="914377" rtl="0" eaLnBrk="1" latinLnBrk="0" hangingPunct="1">
              <a:lnSpc>
                <a:spcPct val="100000"/>
              </a:lnSpc>
              <a:spcBef>
                <a:spcPts val="0"/>
              </a:spcBef>
              <a:spcAft>
                <a:spcPts val="600"/>
              </a:spcAft>
              <a:buFont typeface="Arial" panose="020B0604020202020204" pitchFamily="34" charset="0"/>
              <a:buChar char="•"/>
              <a:defRPr sz="2800" kern="1200">
                <a:solidFill>
                  <a:schemeClr val="tx1"/>
                </a:solidFill>
                <a:latin typeface="+mn-lt"/>
                <a:ea typeface="+mn-ea"/>
                <a:cs typeface="+mn-cs"/>
              </a:defRPr>
            </a:lvl1pPr>
            <a:lvl2pPr marL="914400" indent="-274320" algn="l" defTabSz="914377" rtl="0" eaLnBrk="1" latinLnBrk="0" hangingPunct="1">
              <a:lnSpc>
                <a:spcPct val="100000"/>
              </a:lnSpc>
              <a:spcBef>
                <a:spcPts val="0"/>
              </a:spcBef>
              <a:spcAft>
                <a:spcPts val="600"/>
              </a:spcAft>
              <a:buSzPct val="80000"/>
              <a:buFont typeface="Courier New" panose="02070309020205020404" pitchFamily="49" charset="0"/>
              <a:buChar char="o"/>
              <a:defRPr sz="2400" kern="1200">
                <a:solidFill>
                  <a:schemeClr val="tx1"/>
                </a:solidFill>
                <a:latin typeface="+mn-lt"/>
                <a:ea typeface="+mn-ea"/>
                <a:cs typeface="+mn-cs"/>
              </a:defRPr>
            </a:lvl2pPr>
            <a:lvl3pPr marL="1280160" indent="-274320" algn="l" defTabSz="914377"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3pPr>
            <a:lvl4pPr marL="1600160" indent="-274320" algn="l" defTabSz="914377" rtl="0" eaLnBrk="1" latinLnBrk="0" hangingPunct="1">
              <a:lnSpc>
                <a:spcPct val="100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4pPr>
            <a:lvl5pPr marL="2057349" indent="-27432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indent="0">
              <a:buNone/>
            </a:pPr>
            <a:r>
              <a:rPr lang="en-US"/>
              <a:t>Activity A</a:t>
            </a:r>
          </a:p>
        </p:txBody>
      </p:sp>
      <p:sp>
        <p:nvSpPr>
          <p:cNvPr id="9" name="Content Placeholder 14">
            <a:extLst>
              <a:ext uri="{FF2B5EF4-FFF2-40B4-BE49-F238E27FC236}">
                <a16:creationId xmlns:a16="http://schemas.microsoft.com/office/drawing/2014/main" id="{B22BA1DD-D31D-86B3-922B-A8B877258FDC}"/>
              </a:ext>
            </a:extLst>
          </p:cNvPr>
          <p:cNvSpPr txBox="1">
            <a:spLocks/>
          </p:cNvSpPr>
          <p:nvPr/>
        </p:nvSpPr>
        <p:spPr>
          <a:xfrm>
            <a:off x="839789" y="2287651"/>
            <a:ext cx="5157787" cy="3684588"/>
          </a:xfrm>
          <a:prstGeom prst="rect">
            <a:avLst/>
          </a:prstGeom>
        </p:spPr>
        <p:txBody>
          <a:bodyPr/>
          <a:lstStyle>
            <a:lvl1pPr marL="365760" indent="-274320" algn="l" defTabSz="914377" rtl="0" eaLnBrk="1" latinLnBrk="0" hangingPunct="1">
              <a:lnSpc>
                <a:spcPct val="100000"/>
              </a:lnSpc>
              <a:spcBef>
                <a:spcPts val="0"/>
              </a:spcBef>
              <a:spcAft>
                <a:spcPts val="600"/>
              </a:spcAft>
              <a:buFont typeface="Arial" panose="020B0604020202020204" pitchFamily="34" charset="0"/>
              <a:buChar char="•"/>
              <a:defRPr sz="2800" kern="1200">
                <a:solidFill>
                  <a:schemeClr val="tx1"/>
                </a:solidFill>
                <a:latin typeface="+mn-lt"/>
                <a:ea typeface="+mn-ea"/>
                <a:cs typeface="+mn-cs"/>
              </a:defRPr>
            </a:lvl1pPr>
            <a:lvl2pPr marL="914400" indent="-274320" algn="l" defTabSz="914377" rtl="0" eaLnBrk="1" latinLnBrk="0" hangingPunct="1">
              <a:lnSpc>
                <a:spcPct val="100000"/>
              </a:lnSpc>
              <a:spcBef>
                <a:spcPts val="0"/>
              </a:spcBef>
              <a:spcAft>
                <a:spcPts val="600"/>
              </a:spcAft>
              <a:buSzPct val="80000"/>
              <a:buFont typeface="Courier New" panose="02070309020205020404" pitchFamily="49" charset="0"/>
              <a:buChar char="o"/>
              <a:defRPr sz="2400" kern="1200">
                <a:solidFill>
                  <a:schemeClr val="tx1"/>
                </a:solidFill>
                <a:latin typeface="+mn-lt"/>
                <a:ea typeface="+mn-ea"/>
                <a:cs typeface="+mn-cs"/>
              </a:defRPr>
            </a:lvl2pPr>
            <a:lvl3pPr marL="1280160" indent="-274320" algn="l" defTabSz="914377"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3pPr>
            <a:lvl4pPr marL="1600160" indent="-274320" algn="l" defTabSz="914377" rtl="0" eaLnBrk="1" latinLnBrk="0" hangingPunct="1">
              <a:lnSpc>
                <a:spcPct val="100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4pPr>
            <a:lvl5pPr marL="2057349" indent="-27432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Build intervention groups for </a:t>
            </a:r>
            <a:r>
              <a:rPr lang="en-US" i="1">
                <a:solidFill>
                  <a:srgbClr val="F26D65"/>
                </a:solidFill>
              </a:rPr>
              <a:t>YOUR DISTRICT’s </a:t>
            </a:r>
            <a:r>
              <a:rPr lang="en-US"/>
              <a:t>buildings or grade levels</a:t>
            </a:r>
          </a:p>
        </p:txBody>
      </p:sp>
      <p:sp>
        <p:nvSpPr>
          <p:cNvPr id="10" name="Text Placeholder 15">
            <a:extLst>
              <a:ext uri="{FF2B5EF4-FFF2-40B4-BE49-F238E27FC236}">
                <a16:creationId xmlns:a16="http://schemas.microsoft.com/office/drawing/2014/main" id="{045CF804-E015-339B-6777-1ACDFB08A9E6}"/>
              </a:ext>
            </a:extLst>
          </p:cNvPr>
          <p:cNvSpPr txBox="1">
            <a:spLocks/>
          </p:cNvSpPr>
          <p:nvPr/>
        </p:nvSpPr>
        <p:spPr>
          <a:xfrm>
            <a:off x="6172201" y="1749488"/>
            <a:ext cx="5183188" cy="823912"/>
          </a:xfrm>
          <a:prstGeom prst="rect">
            <a:avLst/>
          </a:prstGeom>
        </p:spPr>
        <p:txBody>
          <a:bodyPr/>
          <a:lstStyle>
            <a:lvl1pPr marL="365760" indent="-274320" algn="l" defTabSz="914377" rtl="0" eaLnBrk="1" latinLnBrk="0" hangingPunct="1">
              <a:lnSpc>
                <a:spcPct val="100000"/>
              </a:lnSpc>
              <a:spcBef>
                <a:spcPts val="0"/>
              </a:spcBef>
              <a:spcAft>
                <a:spcPts val="600"/>
              </a:spcAft>
              <a:buFont typeface="Arial" panose="020B0604020202020204" pitchFamily="34" charset="0"/>
              <a:buChar char="•"/>
              <a:defRPr sz="2800" kern="1200">
                <a:solidFill>
                  <a:schemeClr val="tx1"/>
                </a:solidFill>
                <a:latin typeface="+mn-lt"/>
                <a:ea typeface="+mn-ea"/>
                <a:cs typeface="+mn-cs"/>
              </a:defRPr>
            </a:lvl1pPr>
            <a:lvl2pPr marL="914400" indent="-274320" algn="l" defTabSz="914377" rtl="0" eaLnBrk="1" latinLnBrk="0" hangingPunct="1">
              <a:lnSpc>
                <a:spcPct val="100000"/>
              </a:lnSpc>
              <a:spcBef>
                <a:spcPts val="0"/>
              </a:spcBef>
              <a:spcAft>
                <a:spcPts val="600"/>
              </a:spcAft>
              <a:buSzPct val="80000"/>
              <a:buFont typeface="Courier New" panose="02070309020205020404" pitchFamily="49" charset="0"/>
              <a:buChar char="o"/>
              <a:defRPr sz="2400" kern="1200">
                <a:solidFill>
                  <a:schemeClr val="tx1"/>
                </a:solidFill>
                <a:latin typeface="+mn-lt"/>
                <a:ea typeface="+mn-ea"/>
                <a:cs typeface="+mn-cs"/>
              </a:defRPr>
            </a:lvl2pPr>
            <a:lvl3pPr marL="1280160" indent="-274320" algn="l" defTabSz="914377"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3pPr>
            <a:lvl4pPr marL="1600160" indent="-274320" algn="l" defTabSz="914377" rtl="0" eaLnBrk="1" latinLnBrk="0" hangingPunct="1">
              <a:lnSpc>
                <a:spcPct val="100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4pPr>
            <a:lvl5pPr marL="2057349" indent="-27432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indent="0">
              <a:buNone/>
            </a:pPr>
            <a:r>
              <a:rPr lang="en-US"/>
              <a:t>Activity B</a:t>
            </a:r>
          </a:p>
        </p:txBody>
      </p:sp>
      <p:sp>
        <p:nvSpPr>
          <p:cNvPr id="11" name="Content Placeholder 16">
            <a:extLst>
              <a:ext uri="{FF2B5EF4-FFF2-40B4-BE49-F238E27FC236}">
                <a16:creationId xmlns:a16="http://schemas.microsoft.com/office/drawing/2014/main" id="{95764CA8-1F36-F4AE-3E4A-8322F55F7DA7}"/>
              </a:ext>
            </a:extLst>
          </p:cNvPr>
          <p:cNvSpPr txBox="1">
            <a:spLocks/>
          </p:cNvSpPr>
          <p:nvPr/>
        </p:nvSpPr>
        <p:spPr>
          <a:xfrm>
            <a:off x="6172201" y="2287651"/>
            <a:ext cx="5183188" cy="3684588"/>
          </a:xfrm>
          <a:prstGeom prst="rect">
            <a:avLst/>
          </a:prstGeom>
        </p:spPr>
        <p:txBody>
          <a:bodyPr/>
          <a:lstStyle>
            <a:lvl1pPr marL="365760" indent="-274320" algn="l" defTabSz="914377" rtl="0" eaLnBrk="1" latinLnBrk="0" hangingPunct="1">
              <a:lnSpc>
                <a:spcPct val="100000"/>
              </a:lnSpc>
              <a:spcBef>
                <a:spcPts val="0"/>
              </a:spcBef>
              <a:spcAft>
                <a:spcPts val="600"/>
              </a:spcAft>
              <a:buFont typeface="Arial" panose="020B0604020202020204" pitchFamily="34" charset="0"/>
              <a:buChar char="•"/>
              <a:defRPr sz="2800" kern="1200">
                <a:solidFill>
                  <a:schemeClr val="tx1"/>
                </a:solidFill>
                <a:latin typeface="+mn-lt"/>
                <a:ea typeface="+mn-ea"/>
                <a:cs typeface="+mn-cs"/>
              </a:defRPr>
            </a:lvl1pPr>
            <a:lvl2pPr marL="914400" indent="-274320" algn="l" defTabSz="914377" rtl="0" eaLnBrk="1" latinLnBrk="0" hangingPunct="1">
              <a:lnSpc>
                <a:spcPct val="100000"/>
              </a:lnSpc>
              <a:spcBef>
                <a:spcPts val="0"/>
              </a:spcBef>
              <a:spcAft>
                <a:spcPts val="600"/>
              </a:spcAft>
              <a:buSzPct val="80000"/>
              <a:buFont typeface="Courier New" panose="02070309020205020404" pitchFamily="49" charset="0"/>
              <a:buChar char="o"/>
              <a:defRPr sz="2400" kern="1200">
                <a:solidFill>
                  <a:schemeClr val="tx1"/>
                </a:solidFill>
                <a:latin typeface="+mn-lt"/>
                <a:ea typeface="+mn-ea"/>
                <a:cs typeface="+mn-cs"/>
              </a:defRPr>
            </a:lvl2pPr>
            <a:lvl3pPr marL="1280160" indent="-274320" algn="l" defTabSz="914377"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3pPr>
            <a:lvl4pPr marL="1600160" indent="-274320" algn="l" defTabSz="914377" rtl="0" eaLnBrk="1" latinLnBrk="0" hangingPunct="1">
              <a:lnSpc>
                <a:spcPct val="100000"/>
              </a:lnSpc>
              <a:spcBef>
                <a:spcPts val="0"/>
              </a:spcBef>
              <a:spcAft>
                <a:spcPts val="600"/>
              </a:spcAft>
              <a:buFont typeface="Calibri" panose="020F0502020204030204" pitchFamily="34" charset="0"/>
              <a:buChar char="▫"/>
              <a:defRPr sz="1800" kern="1200">
                <a:solidFill>
                  <a:schemeClr val="tx1"/>
                </a:solidFill>
                <a:latin typeface="+mn-lt"/>
                <a:ea typeface="+mn-ea"/>
                <a:cs typeface="+mn-cs"/>
              </a:defRPr>
            </a:lvl4pPr>
            <a:lvl5pPr marL="2057349" indent="-27432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Plan for next steps in creating </a:t>
            </a:r>
            <a:r>
              <a:rPr lang="en-US" i="1">
                <a:solidFill>
                  <a:srgbClr val="F26D65"/>
                </a:solidFill>
              </a:rPr>
              <a:t>YOUR DISTRICT’s</a:t>
            </a:r>
            <a:r>
              <a:rPr lang="en-US"/>
              <a:t> intervention groups</a:t>
            </a:r>
          </a:p>
        </p:txBody>
      </p:sp>
      <p:pic>
        <p:nvPicPr>
          <p:cNvPr id="3" name="Picture 2">
            <a:extLst>
              <a:ext uri="{FF2B5EF4-FFF2-40B4-BE49-F238E27FC236}">
                <a16:creationId xmlns:a16="http://schemas.microsoft.com/office/drawing/2014/main" id="{BB888D36-BC94-1CD7-BA04-3494A99D018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084039" y="4002958"/>
            <a:ext cx="4023921" cy="2751652"/>
          </a:xfrm>
          <a:prstGeom prst="rect">
            <a:avLst/>
          </a:prstGeom>
        </p:spPr>
      </p:pic>
    </p:spTree>
    <p:extLst>
      <p:ext uri="{BB962C8B-B14F-4D97-AF65-F5344CB8AC3E}">
        <p14:creationId xmlns:p14="http://schemas.microsoft.com/office/powerpoint/2010/main" val="112524660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255">
          <a:extLst>
            <a:ext uri="{FF2B5EF4-FFF2-40B4-BE49-F238E27FC236}">
              <a16:creationId xmlns:a16="http://schemas.microsoft.com/office/drawing/2014/main" id="{AC92A752-9487-8F9C-C6F2-AE926579A71A}"/>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50008B54-1198-B6DB-65EF-42C36F7D3B6B}"/>
              </a:ext>
            </a:extLst>
          </p:cNvPr>
          <p:cNvSpPr>
            <a:spLocks noGrp="1"/>
          </p:cNvSpPr>
          <p:nvPr>
            <p:ph type="title"/>
          </p:nvPr>
        </p:nvSpPr>
        <p:spPr>
          <a:xfrm>
            <a:off x="831851" y="1709740"/>
            <a:ext cx="10515600" cy="2852737"/>
          </a:xfrm>
        </p:spPr>
        <p:txBody>
          <a:bodyPr/>
          <a:lstStyle/>
          <a:p>
            <a:r>
              <a:rPr lang="en-US" sz="4400"/>
              <a:t>Closing Slides &amp; Action Planning</a:t>
            </a:r>
          </a:p>
        </p:txBody>
      </p:sp>
    </p:spTree>
    <p:extLst>
      <p:ext uri="{BB962C8B-B14F-4D97-AF65-F5344CB8AC3E}">
        <p14:creationId xmlns:p14="http://schemas.microsoft.com/office/powerpoint/2010/main" val="24853646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242">
          <a:extLst>
            <a:ext uri="{FF2B5EF4-FFF2-40B4-BE49-F238E27FC236}">
              <a16:creationId xmlns:a16="http://schemas.microsoft.com/office/drawing/2014/main" id="{16C18EA1-DF25-7AEA-DC82-2F041D38D275}"/>
            </a:ext>
          </a:extLst>
        </p:cNvPr>
        <p:cNvGrpSpPr/>
        <p:nvPr/>
      </p:nvGrpSpPr>
      <p:grpSpPr>
        <a:xfrm>
          <a:off x="0" y="0"/>
          <a:ext cx="0" cy="0"/>
          <a:chOff x="0" y="0"/>
          <a:chExt cx="0" cy="0"/>
        </a:xfrm>
      </p:grpSpPr>
      <p:sp>
        <p:nvSpPr>
          <p:cNvPr id="243" name="Google Shape;243;p43">
            <a:extLst>
              <a:ext uri="{FF2B5EF4-FFF2-40B4-BE49-F238E27FC236}">
                <a16:creationId xmlns:a16="http://schemas.microsoft.com/office/drawing/2014/main" id="{C655DC28-34BE-2BDA-D6E1-88F027922091}"/>
              </a:ext>
            </a:extLst>
          </p:cNvPr>
          <p:cNvSpPr txBox="1">
            <a:spLocks noGrp="1"/>
          </p:cNvSpPr>
          <p:nvPr>
            <p:ph type="title"/>
          </p:nvPr>
        </p:nvSpPr>
        <p:spPr>
          <a:xfrm>
            <a:off x="838200" y="365125"/>
            <a:ext cx="10515600" cy="820418"/>
          </a:xfrm>
        </p:spPr>
        <p:txBody>
          <a:bodyPr spcFirstLastPara="1" vert="horz" wrap="square" lIns="121900" tIns="121900" rIns="121900" bIns="121900" rtlCol="0" anchor="t" anchorCtr="0">
            <a:noAutofit/>
          </a:bodyPr>
          <a:lstStyle/>
          <a:p>
            <a:r>
              <a:rPr lang="en-US"/>
              <a:t>Essential Questions </a:t>
            </a:r>
            <a:r>
              <a:rPr lang="en-US">
                <a:solidFill>
                  <a:schemeClr val="bg1"/>
                </a:solidFill>
              </a:rPr>
              <a:t>Revisited</a:t>
            </a:r>
          </a:p>
        </p:txBody>
      </p:sp>
      <p:sp>
        <p:nvSpPr>
          <p:cNvPr id="244" name="Google Shape;244;p43">
            <a:extLst>
              <a:ext uri="{FF2B5EF4-FFF2-40B4-BE49-F238E27FC236}">
                <a16:creationId xmlns:a16="http://schemas.microsoft.com/office/drawing/2014/main" id="{5AED1E45-1978-36D6-AE1E-24881B5EF5DB}"/>
              </a:ext>
            </a:extLst>
          </p:cNvPr>
          <p:cNvSpPr txBox="1">
            <a:spLocks noGrp="1"/>
          </p:cNvSpPr>
          <p:nvPr>
            <p:ph idx="1"/>
          </p:nvPr>
        </p:nvSpPr>
        <p:spPr>
          <a:xfrm>
            <a:off x="838200" y="1328468"/>
            <a:ext cx="10515600" cy="4343989"/>
          </a:xfrm>
        </p:spPr>
        <p:txBody>
          <a:bodyPr spcFirstLastPara="1" vert="horz" wrap="square" lIns="121900" tIns="121900" rIns="121900" bIns="121900" rtlCol="0" anchor="t" anchorCtr="0">
            <a:normAutofit/>
          </a:bodyPr>
          <a:lstStyle/>
          <a:p>
            <a:r>
              <a:rPr lang="en-US"/>
              <a:t>What are the purposes and benefits of  a universal screening system in DCI-MTSS?</a:t>
            </a:r>
          </a:p>
          <a:p>
            <a:r>
              <a:rPr lang="en-US"/>
              <a:t>What should districts consider when selecting and using universal screening measures for DCI-MTSS? </a:t>
            </a:r>
          </a:p>
          <a:p>
            <a:r>
              <a:rPr lang="en-US"/>
              <a:t>How can data be used to support tiered instruction and interventions?</a:t>
            </a:r>
          </a:p>
          <a:p>
            <a:r>
              <a:rPr lang="en-US"/>
              <a:t>How will your district implement a universal screening system in DCI-MTSS?</a:t>
            </a:r>
          </a:p>
        </p:txBody>
      </p:sp>
    </p:spTree>
    <p:extLst>
      <p:ext uri="{BB962C8B-B14F-4D97-AF65-F5344CB8AC3E}">
        <p14:creationId xmlns:p14="http://schemas.microsoft.com/office/powerpoint/2010/main" val="6484284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44">
          <a:extLst>
            <a:ext uri="{FF2B5EF4-FFF2-40B4-BE49-F238E27FC236}">
              <a16:creationId xmlns:a16="http://schemas.microsoft.com/office/drawing/2014/main" id="{765F6BB5-2250-0C3C-5E8D-CA303A8BDAF2}"/>
            </a:ext>
          </a:extLst>
        </p:cNvPr>
        <p:cNvGrpSpPr/>
        <p:nvPr/>
      </p:nvGrpSpPr>
      <p:grpSpPr>
        <a:xfrm>
          <a:off x="0" y="0"/>
          <a:ext cx="0" cy="0"/>
          <a:chOff x="0" y="0"/>
          <a:chExt cx="0" cy="0"/>
        </a:xfrm>
      </p:grpSpPr>
      <p:sp>
        <p:nvSpPr>
          <p:cNvPr id="845" name="Google Shape;845;g26d8723cbc8_0_8">
            <a:extLst>
              <a:ext uri="{FF2B5EF4-FFF2-40B4-BE49-F238E27FC236}">
                <a16:creationId xmlns:a16="http://schemas.microsoft.com/office/drawing/2014/main" id="{3879AC1F-9F3D-DEF4-F599-3E10FF51DED3}"/>
              </a:ext>
            </a:extLst>
          </p:cNvPr>
          <p:cNvSpPr txBox="1">
            <a:spLocks noGrp="1"/>
          </p:cNvSpPr>
          <p:nvPr>
            <p:ph type="title" idx="4294967295"/>
          </p:nvPr>
        </p:nvSpPr>
        <p:spPr>
          <a:xfrm>
            <a:off x="330927" y="204159"/>
            <a:ext cx="11362267" cy="662516"/>
          </a:xfrm>
          <a:prstGeom prst="rect">
            <a:avLst/>
          </a:prstGeom>
          <a:noFill/>
          <a:ln>
            <a:noFill/>
          </a:ln>
        </p:spPr>
        <p:txBody>
          <a:bodyPr spcFirstLastPara="1" vert="horz" wrap="square" lIns="121900" tIns="121900" rIns="121900" bIns="121900" rtlCol="0" anchor="t" anchorCtr="0">
            <a:normAutofit fontScale="90000"/>
          </a:bodyPr>
          <a:lstStyle/>
          <a:p>
            <a:pPr>
              <a:spcBef>
                <a:spcPts val="0"/>
              </a:spcBef>
              <a:buSzPct val="111111"/>
            </a:pPr>
            <a:r>
              <a:rPr lang="en"/>
              <a:t>Next Steps Action Plan</a:t>
            </a:r>
            <a:endParaRPr/>
          </a:p>
        </p:txBody>
      </p:sp>
      <p:pic>
        <p:nvPicPr>
          <p:cNvPr id="3" name="Picture 2" descr="A screenshot of the Next Steps Action Plan hanout.">
            <a:extLst>
              <a:ext uri="{FF2B5EF4-FFF2-40B4-BE49-F238E27FC236}">
                <a16:creationId xmlns:a16="http://schemas.microsoft.com/office/drawing/2014/main" id="{27B741A5-0367-CCDA-5922-CF0CEF67386E}"/>
              </a:ext>
            </a:extLst>
          </p:cNvPr>
          <p:cNvPicPr>
            <a:picLocks noChangeAspect="1"/>
          </p:cNvPicPr>
          <p:nvPr/>
        </p:nvPicPr>
        <p:blipFill>
          <a:blip r:embed="rId3"/>
          <a:stretch>
            <a:fillRect/>
          </a:stretch>
        </p:blipFill>
        <p:spPr>
          <a:xfrm>
            <a:off x="1898010" y="1168633"/>
            <a:ext cx="7832988" cy="5019036"/>
          </a:xfrm>
          <a:prstGeom prst="rect">
            <a:avLst/>
          </a:prstGeom>
          <a:ln w="19050">
            <a:solidFill>
              <a:schemeClr val="bg2"/>
            </a:solidFill>
          </a:ln>
        </p:spPr>
      </p:pic>
      <p:pic>
        <p:nvPicPr>
          <p:cNvPr id="2" name="Picture 1">
            <a:extLst>
              <a:ext uri="{FF2B5EF4-FFF2-40B4-BE49-F238E27FC236}">
                <a16:creationId xmlns:a16="http://schemas.microsoft.com/office/drawing/2014/main" id="{070605BB-C105-A158-1F4E-23BA8194BF7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459038" y="355906"/>
            <a:ext cx="2111033" cy="1232453"/>
          </a:xfrm>
          <a:prstGeom prst="rect">
            <a:avLst/>
          </a:prstGeom>
        </p:spPr>
      </p:pic>
    </p:spTree>
    <p:extLst>
      <p:ext uri="{BB962C8B-B14F-4D97-AF65-F5344CB8AC3E}">
        <p14:creationId xmlns:p14="http://schemas.microsoft.com/office/powerpoint/2010/main" val="2543778660"/>
      </p:ext>
    </p:extLst>
  </p:cSld>
  <p:clrMapOvr>
    <a:masterClrMapping/>
  </p:clrMapOvr>
</p:sld>
</file>

<file path=ppt/theme/theme1.xml><?xml version="1.0" encoding="utf-8"?>
<a:theme xmlns:a="http://schemas.openxmlformats.org/drawingml/2006/main" name="MoEdu SAIL PPT">
  <a:themeElements>
    <a:clrScheme name="MoEdu-SAIL Colors">
      <a:dk1>
        <a:sysClr val="windowText" lastClr="000000"/>
      </a:dk1>
      <a:lt1>
        <a:sysClr val="window" lastClr="FFFFFF"/>
      </a:lt1>
      <a:dk2>
        <a:srgbClr val="005579"/>
      </a:dk2>
      <a:lt2>
        <a:srgbClr val="C6C7C6"/>
      </a:lt2>
      <a:accent1>
        <a:srgbClr val="00A89E"/>
      </a:accent1>
      <a:accent2>
        <a:srgbClr val="5CA1D6"/>
      </a:accent2>
      <a:accent3>
        <a:srgbClr val="6D6E71"/>
      </a:accent3>
      <a:accent4>
        <a:srgbClr val="F2B71B"/>
      </a:accent4>
      <a:accent5>
        <a:srgbClr val="7FC344"/>
      </a:accent5>
      <a:accent6>
        <a:srgbClr val="F26D65"/>
      </a:accent6>
      <a:hlink>
        <a:srgbClr val="005579"/>
      </a:hlink>
      <a:folHlink>
        <a:srgbClr val="5CA1D6"/>
      </a:folHlink>
    </a:clrScheme>
    <a:fontScheme name="MoEdu-SAIL">
      <a:majorFont>
        <a:latin typeface="Apto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Edu-Sail Template Update (3).pptx" id="{0D091814-9BA2-4CE4-AA18-6F3F612B18BF}" vid="{519304D6-F85B-4292-B40A-6102C36240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bf19523-dd3e-44b4-aa5b-ebc923d065a5">
      <Terms xmlns="http://schemas.microsoft.com/office/infopath/2007/PartnerControls"/>
    </lcf76f155ced4ddcb4097134ff3c332f>
    <TaxCatchAll xmlns="bc1253f3-7ed0-403d-91ae-a3ec36b7534c" xsi:nil="true"/>
    <Inputteddata xmlns="abf19523-dd3e-44b4-aa5b-ebc923d065a5">false</Inputteddata>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005CE87BB0324EA832688D3E004320" ma:contentTypeVersion="15" ma:contentTypeDescription="Create a new document." ma:contentTypeScope="" ma:versionID="05b9670b156dd4b02b7c66c577735693">
  <xsd:schema xmlns:xsd="http://www.w3.org/2001/XMLSchema" xmlns:xs="http://www.w3.org/2001/XMLSchema" xmlns:p="http://schemas.microsoft.com/office/2006/metadata/properties" xmlns:ns2="abf19523-dd3e-44b4-aa5b-ebc923d065a5" xmlns:ns3="bc1253f3-7ed0-403d-91ae-a3ec36b7534c" targetNamespace="http://schemas.microsoft.com/office/2006/metadata/properties" ma:root="true" ma:fieldsID="c0e4dc06073843aceee458efdd7b6392" ns2:_="" ns3:_="">
    <xsd:import namespace="abf19523-dd3e-44b4-aa5b-ebc923d065a5"/>
    <xsd:import namespace="bc1253f3-7ed0-403d-91ae-a3ec36b7534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ServiceBillingMetadata" minOccurs="0"/>
                <xsd:element ref="ns2:MediaLengthInSeconds" minOccurs="0"/>
                <xsd:element ref="ns2:Inputted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f19523-dd3e-44b4-aa5b-ebc923d065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ab86591-d70f-4a96-900c-bfbe5e6a318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Inputteddata" ma:index="22" nillable="true" ma:displayName="Inputted data" ma:default="0" ma:description="did I put it in yet? Yes or No" ma:format="Dropdown" ma:internalName="Inputteddata">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c1253f3-7ed0-403d-91ae-a3ec36b7534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962a2b7-3efe-4cb0-9e1e-e8f1afe90310}" ma:internalName="TaxCatchAll" ma:showField="CatchAllData" ma:web="bc1253f3-7ed0-403d-91ae-a3ec36b753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60B343-33CE-4236-9F31-B38F3EE3E29E}">
  <ds:schemaRefs>
    <ds:schemaRef ds:uri="abf19523-dd3e-44b4-aa5b-ebc923d065a5"/>
    <ds:schemaRef ds:uri="bc1253f3-7ed0-403d-91ae-a3ec36b7534c"/>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C5EF82A-7806-4DE8-B211-12D04F28C034}">
  <ds:schemaRefs>
    <ds:schemaRef ds:uri="http://schemas.microsoft.com/sharepoint/v3/contenttype/forms"/>
  </ds:schemaRefs>
</ds:datastoreItem>
</file>

<file path=customXml/itemProps3.xml><?xml version="1.0" encoding="utf-8"?>
<ds:datastoreItem xmlns:ds="http://schemas.openxmlformats.org/officeDocument/2006/customXml" ds:itemID="{9CDD0BD4-663C-4EDC-91AD-E919B60E236F}">
  <ds:schemaRefs>
    <ds:schemaRef ds:uri="abf19523-dd3e-44b4-aa5b-ebc923d065a5"/>
    <ds:schemaRef ds:uri="bc1253f3-7ed0-403d-91ae-a3ec36b753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27d49e9f-89e1-4aa0-99a3-d35b57b2ba03}" enabled="0" method="" siteId="{27d49e9f-89e1-4aa0-99a3-d35b57b2ba03}"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107</Slides>
  <Notes>107</Notes>
  <HiddenSlides>0</HiddenSlides>
  <ScaleCrop>false</ScaleCrop>
  <HeadingPairs>
    <vt:vector size="4" baseType="variant">
      <vt:variant>
        <vt:lpstr>Theme</vt:lpstr>
      </vt:variant>
      <vt:variant>
        <vt:i4>1</vt:i4>
      </vt:variant>
      <vt:variant>
        <vt:lpstr>Slide Titles</vt:lpstr>
      </vt:variant>
      <vt:variant>
        <vt:i4>107</vt:i4>
      </vt:variant>
    </vt:vector>
  </HeadingPairs>
  <TitlesOfParts>
    <vt:vector size="108" baseType="lpstr">
      <vt:lpstr>MoEdu SAIL PPT</vt:lpstr>
      <vt:lpstr>Hidden Slide Intro</vt:lpstr>
      <vt:lpstr>Hidden Slide #1</vt:lpstr>
      <vt:lpstr>Hidden Slide #2</vt:lpstr>
      <vt:lpstr>Hidden Slide #3</vt:lpstr>
      <vt:lpstr>Hidden Slide #4</vt:lpstr>
      <vt:lpstr>Hidden Slide #5</vt:lpstr>
      <vt:lpstr>Hidden Slide #6</vt:lpstr>
      <vt:lpstr>Hidden Slide #7</vt:lpstr>
      <vt:lpstr>Hidden Slide #8</vt:lpstr>
      <vt:lpstr>Hidden Slide #9</vt:lpstr>
      <vt:lpstr>Hidden Slide #10</vt:lpstr>
      <vt:lpstr>Hidden Slide #11</vt:lpstr>
      <vt:lpstr>Universal Screening for  Tiered Interventions</vt:lpstr>
      <vt:lpstr>Acknowledgements</vt:lpstr>
      <vt:lpstr>Welcome and Introductions</vt:lpstr>
      <vt:lpstr>Norms</vt:lpstr>
      <vt:lpstr>Infographic</vt:lpstr>
      <vt:lpstr>Practice Profile</vt:lpstr>
      <vt:lpstr>Alignment with Missouri Superintendent &amp; Principal Standards</vt:lpstr>
      <vt:lpstr>Alignment with Missouri Teacher Standards</vt:lpstr>
      <vt:lpstr>Session-at-a-Glance</vt:lpstr>
      <vt:lpstr>Objectives</vt:lpstr>
      <vt:lpstr>Essential Questions</vt:lpstr>
      <vt:lpstr>Section A</vt:lpstr>
      <vt:lpstr>DCI-MTSS Framework</vt:lpstr>
      <vt:lpstr>Benefits of an MTSS </vt:lpstr>
      <vt:lpstr>Key Features of the DCI-MTSS Framework</vt:lpstr>
      <vt:lpstr>Fundamental Traits of Tiered Instruction</vt:lpstr>
      <vt:lpstr>The Importance of a Strong Tier 1</vt:lpstr>
      <vt:lpstr>Section B</vt:lpstr>
      <vt:lpstr>Bridging New Learning</vt:lpstr>
      <vt:lpstr>Creating a Universal Screening System</vt:lpstr>
      <vt:lpstr>Standardized Universal Screening Tools</vt:lpstr>
      <vt:lpstr>Administering a Universal Screener</vt:lpstr>
      <vt:lpstr>DLTs Use Universal Screening Data to Problem Solve and Make Decisions about…</vt:lpstr>
      <vt:lpstr>BLTs Use Universal Screening Data to …</vt:lpstr>
      <vt:lpstr>CTs Use Universal Screening Data to Support Decisions Regarding…</vt:lpstr>
      <vt:lpstr>Why Universal Screeners?</vt:lpstr>
      <vt:lpstr>Assessment Types with Examples</vt:lpstr>
      <vt:lpstr>Choosing Universal Screening Tools  </vt:lpstr>
      <vt:lpstr>Choosing Literacy Universal Screeners Across the Grades </vt:lpstr>
      <vt:lpstr>DESE Approved Reading Assessments for Literacy Universal Screening  </vt:lpstr>
      <vt:lpstr>Resources for Finding and Evaluating Universal Screening Tools</vt:lpstr>
      <vt:lpstr>Choosing Behavior Universal Screeners Across the Grades  </vt:lpstr>
      <vt:lpstr>Behavior Universal Screening Assessment Tool Examples</vt:lpstr>
      <vt:lpstr>Exploring Universal Screening Tools</vt:lpstr>
      <vt:lpstr>Considerations for Accurate Data Collection with a Universal Screening Tool</vt:lpstr>
      <vt:lpstr>Activities for Planning for Universal Screening </vt:lpstr>
      <vt:lpstr>Current Universal Screening Practices</vt:lpstr>
      <vt:lpstr>Section C</vt:lpstr>
      <vt:lpstr>Using Universal Screening Data</vt:lpstr>
      <vt:lpstr>Collect Universal Screening Data</vt:lpstr>
      <vt:lpstr>Step 1. Identifying students who may be at-risk in literacy or behavior</vt:lpstr>
      <vt:lpstr>Step 1a. Identifying students who may be at-risk in literacy</vt:lpstr>
      <vt:lpstr>Step 1b. Identifying students who may be at-risk in behavior</vt:lpstr>
      <vt:lpstr>Determine Preliminary Tier Placement</vt:lpstr>
      <vt:lpstr>Step 2. Using universal screening data to determine preliminary tier placement</vt:lpstr>
      <vt:lpstr>Example of K-8 Data Summary</vt:lpstr>
      <vt:lpstr>Fall Literacy Screening Data</vt:lpstr>
      <vt:lpstr>Consider Resource Capacity  (Serviceable Base Rates)</vt:lpstr>
      <vt:lpstr>Step 3. Consider Serviceable Base Rate</vt:lpstr>
      <vt:lpstr>Elements for Determining Serviceable Base Rates</vt:lpstr>
      <vt:lpstr>Example of Serviceable Base Rate</vt:lpstr>
      <vt:lpstr>Establish Decision Rules for Tier Placement</vt:lpstr>
      <vt:lpstr>Step 4. Create Decision Rules</vt:lpstr>
      <vt:lpstr>Guidelines for Creating Decision Rules</vt:lpstr>
      <vt:lpstr>Why focus on Tier 1 when the data exceed thresholds? </vt:lpstr>
      <vt:lpstr> Examples of Tier 2 Decision Rules</vt:lpstr>
      <vt:lpstr> Examples of Tier 3 Decision Rules</vt:lpstr>
      <vt:lpstr>Decision rules and base rates interact to… </vt:lpstr>
      <vt:lpstr>Putting it Together, Example in Practice for Literacy</vt:lpstr>
      <vt:lpstr>Example in Practice for Literacy, continued</vt:lpstr>
      <vt:lpstr>Putting it Together, Example in Practice for Behavior</vt:lpstr>
      <vt:lpstr>Example in Practice for Behavior, continued</vt:lpstr>
      <vt:lpstr>Putting New Knowledge into Practice Using universal screening data and criteria measures</vt:lpstr>
      <vt:lpstr>Practice using Universal Screening Data to Support Instruction and Tiered Interventions </vt:lpstr>
      <vt:lpstr>Using new knowledge in YOUR DISTRICT! </vt:lpstr>
      <vt:lpstr>Activity C. Planning for Universal Screening</vt:lpstr>
      <vt:lpstr>Monitor and Evaluate Effectiveness</vt:lpstr>
      <vt:lpstr>Step 5. Monitor and Evaluate Effectiveness </vt:lpstr>
      <vt:lpstr>Section D</vt:lpstr>
      <vt:lpstr>Tiered Support  Instruction and decision making </vt:lpstr>
      <vt:lpstr>Tier 1 is the Foundation for All Students</vt:lpstr>
      <vt:lpstr>Tier 2. Instruction and Decision Making</vt:lpstr>
      <vt:lpstr>Guidelines for Tier 2 Literacy Interventions </vt:lpstr>
      <vt:lpstr>Guidelines for Tier 2 Behavior Interventions</vt:lpstr>
      <vt:lpstr>Tier 3. Instruction and Decision Making </vt:lpstr>
      <vt:lpstr>Guidelines for Tier 3 Literacy Interventions </vt:lpstr>
      <vt:lpstr>Guidelines for Tier 3 Behavior Interventions</vt:lpstr>
      <vt:lpstr>Elementary Strategies for Providing Tiers 2/3 Interventions  </vt:lpstr>
      <vt:lpstr>Secondary Strategies for Providing Tiers 2/3 Interventions  </vt:lpstr>
      <vt:lpstr>Key Steps for Planning Intervention Groups</vt:lpstr>
      <vt:lpstr>Functions of Behavior</vt:lpstr>
      <vt:lpstr>Selecting an Intervention </vt:lpstr>
      <vt:lpstr>Building Intervention Groups</vt:lpstr>
      <vt:lpstr>Activities for Building Your Intervention Groups</vt:lpstr>
      <vt:lpstr>Closing Slides &amp; Action Planning</vt:lpstr>
      <vt:lpstr>Essential Questions Revisited</vt:lpstr>
      <vt:lpstr>Next Steps Action Plan</vt:lpstr>
      <vt:lpstr>Closing and Thank You!</vt:lpstr>
      <vt:lpstr>References, page 1</vt:lpstr>
      <vt:lpstr>References, page 2</vt:lpstr>
      <vt:lpstr>References, page 3</vt:lpstr>
      <vt:lpstr>References, page 4</vt:lpstr>
      <vt:lpstr>References, page 5</vt:lpstr>
      <vt:lpstr>References, page 6</vt:lpstr>
      <vt:lpstr>References, page 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Nicole Stone</dc:creator>
  <cp:revision>1</cp:revision>
  <dcterms:created xsi:type="dcterms:W3CDTF">2025-08-20T14:03:31Z</dcterms:created>
  <dcterms:modified xsi:type="dcterms:W3CDTF">2025-09-19T15:19:21Z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0x010100AF005CE87BB0324EA832688D3E004320</vt:lpwstr>
  </property>
</Properties>
</file>