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1" r:id="rId4"/>
  </p:sldMasterIdLst>
  <p:notesMasterIdLst>
    <p:notesMasterId r:id="rId100"/>
  </p:notesMasterIdLst>
  <p:handoutMasterIdLst>
    <p:handoutMasterId r:id="rId101"/>
  </p:handoutMasterIdLst>
  <p:sldIdLst>
    <p:sldId id="256" r:id="rId5"/>
    <p:sldId id="356" r:id="rId6"/>
    <p:sldId id="357" r:id="rId7"/>
    <p:sldId id="571" r:id="rId8"/>
    <p:sldId id="572" r:id="rId9"/>
    <p:sldId id="573" r:id="rId10"/>
    <p:sldId id="574" r:id="rId11"/>
    <p:sldId id="575" r:id="rId12"/>
    <p:sldId id="586" r:id="rId13"/>
    <p:sldId id="587" r:id="rId14"/>
    <p:sldId id="578" r:id="rId15"/>
    <p:sldId id="267" r:id="rId16"/>
    <p:sldId id="580" r:id="rId17"/>
    <p:sldId id="260" r:id="rId18"/>
    <p:sldId id="553" r:id="rId19"/>
    <p:sldId id="445" r:id="rId20"/>
    <p:sldId id="570" r:id="rId21"/>
    <p:sldId id="581" r:id="rId22"/>
    <p:sldId id="275" r:id="rId23"/>
    <p:sldId id="582" r:id="rId24"/>
    <p:sldId id="277" r:id="rId25"/>
    <p:sldId id="278" r:id="rId26"/>
    <p:sldId id="279" r:id="rId27"/>
    <p:sldId id="280" r:id="rId28"/>
    <p:sldId id="281" r:id="rId29"/>
    <p:sldId id="282" r:id="rId30"/>
    <p:sldId id="583" r:id="rId31"/>
    <p:sldId id="5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588"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6" r:id="rId73"/>
    <p:sldId id="327" r:id="rId74"/>
    <p:sldId id="328" r:id="rId75"/>
    <p:sldId id="329" r:id="rId76"/>
    <p:sldId id="330" r:id="rId77"/>
    <p:sldId id="333" r:id="rId78"/>
    <p:sldId id="334" r:id="rId79"/>
    <p:sldId id="336" r:id="rId80"/>
    <p:sldId id="337" r:id="rId81"/>
    <p:sldId id="338" r:id="rId82"/>
    <p:sldId id="339" r:id="rId83"/>
    <p:sldId id="335" r:id="rId84"/>
    <p:sldId id="340" r:id="rId85"/>
    <p:sldId id="341" r:id="rId86"/>
    <p:sldId id="342" r:id="rId87"/>
    <p:sldId id="343" r:id="rId88"/>
    <p:sldId id="344" r:id="rId89"/>
    <p:sldId id="345" r:id="rId90"/>
    <p:sldId id="346" r:id="rId91"/>
    <p:sldId id="585" r:id="rId92"/>
    <p:sldId id="348" r:id="rId93"/>
    <p:sldId id="349" r:id="rId94"/>
    <p:sldId id="354" r:id="rId95"/>
    <p:sldId id="552" r:id="rId96"/>
    <p:sldId id="351" r:id="rId97"/>
    <p:sldId id="352" r:id="rId98"/>
    <p:sldId id="355" r:id="rId9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21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3" autoAdjust="0"/>
    <p:restoredTop sz="72118" autoAdjust="0"/>
  </p:normalViewPr>
  <p:slideViewPr>
    <p:cSldViewPr snapToGrid="0">
      <p:cViewPr varScale="1">
        <p:scale>
          <a:sx n="60" d="100"/>
          <a:sy n="60" d="100"/>
        </p:scale>
        <p:origin x="1512" y="283"/>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6" d="100"/>
          <a:sy n="86" d="100"/>
        </p:scale>
        <p:origin x="3864" y="10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presProps" Target="presProp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yl Wrinkle" userId="651474f9-67b5-46e9-86fb-61aa56b43660" providerId="ADAL" clId="{41467E45-C046-4DD6-B2E8-73F15CE321B8}"/>
    <pc:docChg chg="modSld">
      <pc:chgData name="Cheryl Wrinkle" userId="651474f9-67b5-46e9-86fb-61aa56b43660" providerId="ADAL" clId="{41467E45-C046-4DD6-B2E8-73F15CE321B8}" dt="2026-02-09T20:09:22.074" v="1" actId="20577"/>
      <pc:docMkLst>
        <pc:docMk/>
      </pc:docMkLst>
      <pc:sldChg chg="modSp mod">
        <pc:chgData name="Cheryl Wrinkle" userId="651474f9-67b5-46e9-86fb-61aa56b43660" providerId="ADAL" clId="{41467E45-C046-4DD6-B2E8-73F15CE321B8}" dt="2026-02-09T20:09:22.074" v="1" actId="20577"/>
        <pc:sldMkLst>
          <pc:docMk/>
          <pc:sldMk cId="1284978027" sldId="291"/>
        </pc:sldMkLst>
        <pc:spChg chg="mod">
          <ac:chgData name="Cheryl Wrinkle" userId="651474f9-67b5-46e9-86fb-61aa56b43660" providerId="ADAL" clId="{41467E45-C046-4DD6-B2E8-73F15CE321B8}" dt="2026-02-09T20:09:22.074" v="1" actId="20577"/>
          <ac:spMkLst>
            <pc:docMk/>
            <pc:sldMk cId="1284978027" sldId="291"/>
            <ac:spMk id="2" creationId="{B233C01C-8D4D-4087-F9ED-10BC7E700A7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A3DE0F6-3CF1-70E6-5C8D-46DD4E5E018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FEEFC1C-7A6E-633D-ED33-B026685AB3F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C7885B-5C74-424E-AA2F-46ACC7F3F534}" type="datetimeFigureOut">
              <a:rPr lang="en-US" smtClean="0"/>
              <a:t>2/9/2026</a:t>
            </a:fld>
            <a:endParaRPr lang="en-US"/>
          </a:p>
        </p:txBody>
      </p:sp>
      <p:sp>
        <p:nvSpPr>
          <p:cNvPr id="4" name="Footer Placeholder 3">
            <a:extLst>
              <a:ext uri="{FF2B5EF4-FFF2-40B4-BE49-F238E27FC236}">
                <a16:creationId xmlns:a16="http://schemas.microsoft.com/office/drawing/2014/main" id="{6C380345-999D-A536-D97E-03FBF0AFF9C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F1FD64E-B079-436B-246F-752CB166E85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35B6E5F-A2B0-4FFF-91A8-695C14DC7ADB}" type="slidenum">
              <a:rPr lang="en-US" smtClean="0"/>
              <a:t>‹#›</a:t>
            </a:fld>
            <a:endParaRPr lang="en-US"/>
          </a:p>
        </p:txBody>
      </p:sp>
    </p:spTree>
    <p:extLst>
      <p:ext uri="{BB962C8B-B14F-4D97-AF65-F5344CB8AC3E}">
        <p14:creationId xmlns:p14="http://schemas.microsoft.com/office/powerpoint/2010/main" val="6805893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AA343E-D4C2-49A7-BC72-54113AFF2339}" type="datetimeFigureOut">
              <a:rPr lang="en-US" smtClean="0"/>
              <a:t>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009D65-67CA-4CED-8B27-E9A2A258BE61}" type="slidenum">
              <a:rPr lang="en-US" smtClean="0"/>
              <a:t>‹#›</a:t>
            </a:fld>
            <a:endParaRPr lang="en-US"/>
          </a:p>
        </p:txBody>
      </p:sp>
    </p:spTree>
    <p:extLst>
      <p:ext uri="{BB962C8B-B14F-4D97-AF65-F5344CB8AC3E}">
        <p14:creationId xmlns:p14="http://schemas.microsoft.com/office/powerpoint/2010/main" val="3164550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cdn.ncte.org/nctefiles/resources/positions/formative-assessment_single.pdf"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dese.mo.gov/media/pdf/oeq-ed-leaderstandards"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dese.mo.gov/media/pdf/oeq-ed-leaderstandards"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cdn.ncte.org/nctefiles/resources/positions/formative-assessment_single.pdf"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youtube.com/watch?v=YcJdZGz6ifY"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slideplayer.com/slide/10173802/"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youtube.com/watch?v=YcJdZGz6ifY"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nctm.org/uploadedFiles/Standards_and_Positions/Position_Statements/Formative%20Assessment1.pdf"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s://www.nwea.org/content/uploads/2016/04/4-Formative-Assessment-Practices-that-Make-a-Difference-in-Classrooms.pdf"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larryainsworth13.wordpress.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www.nwea.org/content/uploads/2016/04/4-Formative-Assessment-Practices-that-Make-a-Difference-in-Classrooms.pdf"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dese.mo.gov/media/pdf/curr-priority-standards-power-in-the-process" TargetMode="External"/><Relationship Id="rId2" Type="http://schemas.openxmlformats.org/officeDocument/2006/relationships/slide" Target="../slides/slide43.xml"/><Relationship Id="rId1" Type="http://schemas.openxmlformats.org/officeDocument/2006/relationships/notesMaster" Target="../notesMasters/notesMaster1.xml"/><Relationship Id="rId4" Type="http://schemas.openxmlformats.org/officeDocument/2006/relationships/hyperlink" Target="https://allthingsassessment.info/2016/07/19/unpacking-standards-leads-to-confidence-not-chaos-for-teachers-and-students/" TargetMode="Externa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larryainsworth13.wordpress.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larryainsworth13.wordpress.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dese.mo.gov/college-career-readiness/curriculum/missouri-learning-standards"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larryainsworth13.wordpress.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larryainsworth13.wordpress.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static.pdesas.org/content/documents/M1-Slide_19_DOK_Wheel_Slide.pdf"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s://justaskpublications.com/just-ask-resource-center/e-newsletters/msca/learningtargets/"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s://justaskpublications.com/just-ask-resource-center/e-newsletters/msca/learningtargets/"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s://www.oregon.gov/ode/educator-resources/assessment/Documents/writing_tips_learning_goals_success_criteria.pdf"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s://justaskpublications.com/just-ask-resource-center/e-newsletters/msca/learningtargets/"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s://www.youtube.com/watch?v=IiTsPPSqZfQ"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s://larryainsworth13.wordpress.com/"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hyperlink" Target="https://dese.mo.gov/college-career-readiness/assessment#mini-panel-assessment2"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hyperlink" Target="https://dese.mo.gov/college-career-readiness/assessment/grade-level" TargetMode="External"/><Relationship Id="rId2" Type="http://schemas.openxmlformats.org/officeDocument/2006/relationships/slide" Target="../slides/slide91.xml"/><Relationship Id="rId1" Type="http://schemas.openxmlformats.org/officeDocument/2006/relationships/notesMaster" Target="../notesMasters/notesMaster1.xml"/><Relationship Id="rId4" Type="http://schemas.openxmlformats.org/officeDocument/2006/relationships/hyperlink" Target="https://dese.mo.gov/college-career-readiness/assessment/end-course" TargetMode="Externa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endParaRPr lang="en-US" b="1" dirty="0"/>
          </a:p>
          <a:p>
            <a:pPr marL="0" indent="0" defTabSz="942289">
              <a:buFont typeface="Arial" panose="020B0604020202020204" pitchFamily="34" charset="0"/>
              <a:buNone/>
              <a:defRPr/>
            </a:pPr>
            <a:r>
              <a:rPr lang="en-US" dirty="0"/>
              <a:t>The introduction at the beginning of Part 1 of the Common Formative Assessment module provides an overview of the formative assessment process and essential background information for participants. </a:t>
            </a:r>
            <a:r>
              <a:rPr lang="en-US" b="1" dirty="0"/>
              <a:t>It is important that all participants receive introduction training prior to other module sessions if they have not previously been through the material.</a:t>
            </a:r>
          </a:p>
          <a:p>
            <a:pPr marL="0" indent="0" defTabSz="942289">
              <a:buFont typeface="Arial" panose="020B0604020202020204" pitchFamily="34" charset="0"/>
              <a:buNone/>
              <a:defRPr/>
            </a:pPr>
            <a:endParaRPr lang="en-US" b="1" dirty="0"/>
          </a:p>
          <a:p>
            <a:pPr marL="0" indent="0" defTabSz="942289">
              <a:buFont typeface="Arial" panose="020B0604020202020204" pitchFamily="34" charset="0"/>
              <a:buNone/>
              <a:defRPr/>
            </a:pPr>
            <a:r>
              <a:rPr lang="en-US" b="1" dirty="0"/>
              <a:t>Part one is lengthy. Trainers may decide to address the</a:t>
            </a:r>
            <a:r>
              <a:rPr lang="en-US" b="1" i="1" dirty="0"/>
              <a:t> Introduction </a:t>
            </a:r>
            <a:r>
              <a:rPr lang="en-US" b="1" dirty="0"/>
              <a:t>in one session and schedule </a:t>
            </a:r>
            <a:r>
              <a:rPr lang="en-US" b="1" i="1" dirty="0"/>
              <a:t>Clarifying Learning </a:t>
            </a:r>
            <a:r>
              <a:rPr lang="en-US" b="1" dirty="0"/>
              <a:t>for another session.</a:t>
            </a:r>
          </a:p>
          <a:p>
            <a:pPr marL="176679" indent="-176679" defTabSz="942289">
              <a:buFont typeface="Arial" panose="020B0604020202020204" pitchFamily="34" charset="0"/>
              <a:buChar char="•"/>
              <a:defRPr/>
            </a:pPr>
            <a:endParaRPr lang="en-US" b="1" dirty="0"/>
          </a:p>
          <a:p>
            <a:pPr marL="0" indent="0" defTabSz="942289">
              <a:buFont typeface="Arial" panose="020B0604020202020204" pitchFamily="34" charset="0"/>
              <a:buNone/>
              <a:defRPr/>
            </a:pPr>
            <a:r>
              <a:rPr lang="en-US" b="1" dirty="0"/>
              <a:t>To Say</a:t>
            </a:r>
          </a:p>
          <a:p>
            <a:pPr marL="0" indent="0" defTabSz="942289">
              <a:buFont typeface="Arial" panose="020B0604020202020204" pitchFamily="34" charset="0"/>
              <a:buNone/>
              <a:defRPr/>
            </a:pPr>
            <a:r>
              <a:rPr lang="en-US" b="0" dirty="0"/>
              <a:t>This training is </a:t>
            </a:r>
            <a:r>
              <a:rPr lang="en-US" dirty="0"/>
              <a:t>Part 1 and provides the introduction and content aligned with </a:t>
            </a:r>
            <a:r>
              <a:rPr lang="en-US" i="1" dirty="0"/>
              <a:t>Clarifying Learning </a:t>
            </a:r>
            <a:r>
              <a:rPr lang="en-US" dirty="0"/>
              <a:t>addressing Essential Functions 1 &amp; 2 of the Common Formative Assessment Practice Profile. Topics include identifying priority standards, unwrapping priority standards, learning targets, and success criteria.</a:t>
            </a:r>
          </a:p>
          <a:p>
            <a:pPr marL="0" indent="0" defTabSz="942289">
              <a:buFont typeface="Arial" panose="020B0604020202020204" pitchFamily="34" charset="0"/>
              <a:buNone/>
              <a:defRPr/>
            </a:pPr>
            <a:endParaRPr lang="en-US" b="1" dirty="0"/>
          </a:p>
          <a:p>
            <a:pPr marL="0" indent="0" defTabSz="942289">
              <a:buFont typeface="Arial" panose="020B0604020202020204" pitchFamily="34" charset="0"/>
              <a:buNone/>
              <a:defRPr/>
            </a:pPr>
            <a:r>
              <a:rPr lang="en-US" b="0" dirty="0"/>
              <a:t>Following this session is </a:t>
            </a:r>
            <a:r>
              <a:rPr lang="en-US" dirty="0"/>
              <a:t>Part 2, which is aligned with Essential Functions 3 and 4 of the Practice Profile and address </a:t>
            </a:r>
            <a:r>
              <a:rPr lang="en-US" i="1" dirty="0"/>
              <a:t>Eliciting Evidence Of Learning </a:t>
            </a:r>
            <a:r>
              <a:rPr lang="en-US" dirty="0"/>
              <a:t>through daily formative assessment and common formative assessment.</a:t>
            </a:r>
          </a:p>
          <a:p>
            <a:pPr marL="0" indent="0" defTabSz="942289">
              <a:buFont typeface="Arial" panose="020B0604020202020204" pitchFamily="34" charset="0"/>
              <a:buNone/>
              <a:defRPr/>
            </a:pPr>
            <a:endParaRPr lang="en-US" dirty="0"/>
          </a:p>
          <a:p>
            <a:pPr marL="0" indent="0" algn="l">
              <a:buFont typeface="Arial" panose="020B0604020202020204" pitchFamily="34" charset="0"/>
              <a:buNone/>
            </a:pPr>
            <a:r>
              <a:rPr lang="en-US" dirty="0"/>
              <a:t>Lastly, Part 3 includes </a:t>
            </a:r>
            <a:r>
              <a:rPr lang="en-US" i="1" dirty="0"/>
              <a:t>Feedback</a:t>
            </a:r>
            <a:r>
              <a:rPr lang="en-US" dirty="0"/>
              <a:t> and is aligned with Essential Function 5 of the Practice Profile. It provides content on using evidence of learning (feedback from students) to drive instruction, as well as information on providing effective feedback to students to move them toward learning goals.</a:t>
            </a:r>
          </a:p>
          <a:p>
            <a:pPr marL="0" indent="0" algn="l">
              <a:buFont typeface="Arial" panose="020B0604020202020204" pitchFamily="34" charset="0"/>
              <a:buNone/>
            </a:pPr>
            <a:endParaRPr lang="en-US" dirty="0"/>
          </a:p>
          <a:p>
            <a:pPr marL="0" indent="0" algn="l">
              <a:buFont typeface="Arial" panose="020B0604020202020204" pitchFamily="34" charset="0"/>
              <a:buNone/>
            </a:pPr>
            <a:r>
              <a:rPr lang="en-US" dirty="0"/>
              <a:t>We will now move into the introduction of this training today so we can define and better understand formative assessment.</a:t>
            </a:r>
          </a:p>
          <a:p>
            <a:endParaRPr lang="en-US"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1</a:t>
            </a:fld>
            <a:endParaRPr lang="en-US"/>
          </a:p>
        </p:txBody>
      </p:sp>
    </p:spTree>
    <p:extLst>
      <p:ext uri="{BB962C8B-B14F-4D97-AF65-F5344CB8AC3E}">
        <p14:creationId xmlns:p14="http://schemas.microsoft.com/office/powerpoint/2010/main" val="2926887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FAC0974F-2717-4493-BF92-215C6A8D739B}"/>
            </a:ext>
          </a:extLst>
        </p:cNvPr>
        <p:cNvGrpSpPr/>
        <p:nvPr/>
      </p:nvGrpSpPr>
      <p:grpSpPr>
        <a:xfrm>
          <a:off x="0" y="0"/>
          <a:ext cx="0" cy="0"/>
          <a:chOff x="0" y="0"/>
          <a:chExt cx="0" cy="0"/>
        </a:xfrm>
      </p:grpSpPr>
      <p:sp>
        <p:nvSpPr>
          <p:cNvPr id="66" name="Shape 66">
            <a:extLst>
              <a:ext uri="{FF2B5EF4-FFF2-40B4-BE49-F238E27FC236}">
                <a16:creationId xmlns:a16="http://schemas.microsoft.com/office/drawing/2014/main" id="{DD1EDFC3-A852-1AEA-2FD9-A98D0FBBBBC1}"/>
              </a:ext>
            </a:extLst>
          </p:cNvPr>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a:extLst>
              <a:ext uri="{FF2B5EF4-FFF2-40B4-BE49-F238E27FC236}">
                <a16:creationId xmlns:a16="http://schemas.microsoft.com/office/drawing/2014/main" id="{0A5ABB6D-D6E9-71EA-D9C2-6BD4DBF0617D}"/>
              </a:ext>
            </a:extLst>
          </p:cNvPr>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pPr defTabSz="942289">
              <a:defRPr/>
            </a:pPr>
            <a:r>
              <a:rPr lang="en-US" b="1" dirty="0">
                <a:latin typeface="Calibri" panose="020F0502020204030204" pitchFamily="34" charset="0"/>
                <a:ea typeface="Calibri" panose="020F0502020204030204" pitchFamily="34" charset="0"/>
                <a:cs typeface="Times New Roman" panose="02020603050405020304" pitchFamily="18" charset="0"/>
              </a:rPr>
              <a:t>To Know</a:t>
            </a:r>
          </a:p>
          <a:p>
            <a:pPr defTabSz="942289">
              <a:defRPr/>
            </a:pPr>
            <a:r>
              <a:rPr lang="en-US" b="0" dirty="0">
                <a:latin typeface="Calibri" panose="020F0502020204030204" pitchFamily="34" charset="0"/>
                <a:ea typeface="Calibri" panose="020F0502020204030204" pitchFamily="34" charset="0"/>
                <a:cs typeface="Times New Roman" panose="02020603050405020304" pitchFamily="18" charset="0"/>
              </a:rPr>
              <a:t>Definitions are for consultant use and have the key terms for the learning package. Consultants should know these terms before using this module. Consultants may choose to include some of these definitions into their training as appropriate. </a:t>
            </a:r>
          </a:p>
          <a:p>
            <a:endParaRPr lang="en-US" dirty="0"/>
          </a:p>
        </p:txBody>
      </p:sp>
      <p:sp>
        <p:nvSpPr>
          <p:cNvPr id="68" name="Shape 68">
            <a:extLst>
              <a:ext uri="{FF2B5EF4-FFF2-40B4-BE49-F238E27FC236}">
                <a16:creationId xmlns:a16="http://schemas.microsoft.com/office/drawing/2014/main" id="{8D56483C-6513-650A-B85F-8135FA77E1CC}"/>
              </a:ext>
            </a:extLst>
          </p:cNvPr>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10</a:t>
            </a:fld>
            <a:endParaRPr lang="en-US" sz="18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2734179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pPr>
              <a:buClr>
                <a:srgbClr val="000000"/>
              </a:buClr>
              <a:buSzPts val="1400"/>
            </a:pPr>
            <a:r>
              <a:rPr lang="en-US" sz="800" b="1" dirty="0">
                <a:solidFill>
                  <a:schemeClr val="dk1"/>
                </a:solidFill>
                <a:latin typeface="Calibri"/>
                <a:ea typeface="Calibri"/>
                <a:cs typeface="Calibri"/>
                <a:sym typeface="Calibri"/>
              </a:rPr>
              <a:t>To Know</a:t>
            </a:r>
            <a:endParaRPr lang="en-US" sz="800" dirty="0"/>
          </a:p>
          <a:p>
            <a:pPr>
              <a:buClr>
                <a:srgbClr val="000000"/>
              </a:buClr>
              <a:buSzPts val="1400"/>
            </a:pPr>
            <a:r>
              <a:rPr lang="en-US" sz="800" b="0" dirty="0"/>
              <a:t>The article </a:t>
            </a:r>
            <a:r>
              <a:rPr lang="en-US" sz="800" b="0" i="1" dirty="0"/>
              <a:t>“Formative Assessment that ….” </a:t>
            </a:r>
            <a:r>
              <a:rPr lang="en-US" sz="800" b="0" dirty="0"/>
              <a:t>discusses the need for assessment practices that inform instruction and describes tools and strategies for formative assessment. </a:t>
            </a:r>
          </a:p>
          <a:p>
            <a:pPr>
              <a:buClr>
                <a:srgbClr val="000000"/>
              </a:buClr>
              <a:buSzPts val="1400"/>
            </a:pPr>
            <a:endParaRPr lang="en-US" sz="800" dirty="0"/>
          </a:p>
          <a:p>
            <a:pPr>
              <a:buClr>
                <a:srgbClr val="000000"/>
              </a:buClr>
              <a:buSzPts val="1400"/>
            </a:pPr>
            <a:r>
              <a:rPr lang="en-US" sz="800" b="1" dirty="0">
                <a:solidFill>
                  <a:schemeClr val="dk1"/>
                </a:solidFill>
                <a:latin typeface="Calibri"/>
                <a:ea typeface="Calibri"/>
                <a:cs typeface="Calibri"/>
                <a:sym typeface="Calibri"/>
              </a:rPr>
              <a:t>To Do</a:t>
            </a:r>
          </a:p>
          <a:p>
            <a:pPr>
              <a:buClr>
                <a:srgbClr val="000000"/>
              </a:buClr>
              <a:buSzPts val="1400"/>
            </a:pPr>
            <a:r>
              <a:rPr lang="en-US" sz="800" dirty="0">
                <a:solidFill>
                  <a:schemeClr val="dk1"/>
                </a:solidFill>
                <a:latin typeface="Calibri"/>
                <a:ea typeface="Calibri"/>
                <a:cs typeface="Calibri"/>
                <a:sym typeface="Calibri"/>
              </a:rPr>
              <a:t>Provide to participants as a pre-read. Make sure to include the follow-up activity at the beginning of the training to review and provide opportunity to debrief this pre-read. </a:t>
            </a:r>
          </a:p>
          <a:p>
            <a:pPr>
              <a:buClr>
                <a:srgbClr val="000000"/>
              </a:buClr>
              <a:buSzPts val="1400"/>
            </a:pPr>
            <a:endParaRPr lang="en-US" sz="800" b="1" dirty="0">
              <a:solidFill>
                <a:schemeClr val="dk1"/>
              </a:solidFill>
              <a:latin typeface="Calibri"/>
              <a:ea typeface="Calibri"/>
              <a:cs typeface="Calibri"/>
              <a:sym typeface="Calibri"/>
            </a:endParaRPr>
          </a:p>
          <a:p>
            <a:pPr>
              <a:buClr>
                <a:srgbClr val="000000"/>
              </a:buClr>
              <a:buSzPts val="1400"/>
            </a:pPr>
            <a:r>
              <a:rPr lang="en-US" sz="800" b="1" dirty="0">
                <a:solidFill>
                  <a:schemeClr val="dk1"/>
                </a:solidFill>
                <a:latin typeface="Calibri"/>
                <a:ea typeface="Calibri"/>
                <a:cs typeface="Calibri"/>
                <a:sym typeface="Calibri"/>
              </a:rPr>
              <a:t>Pre-Training Article/Handout</a:t>
            </a:r>
          </a:p>
          <a:p>
            <a:pPr>
              <a:buClr>
                <a:srgbClr val="000000"/>
              </a:buClr>
              <a:buSzPts val="1400"/>
            </a:pPr>
            <a:r>
              <a:rPr lang="en-US" sz="800" i="1" dirty="0"/>
              <a:t>Formative Assessment that Truly Informs Instruction </a:t>
            </a:r>
          </a:p>
          <a:p>
            <a:pPr defTabSz="942289">
              <a:buClr>
                <a:srgbClr val="000000"/>
              </a:buClr>
              <a:buSzPts val="1400"/>
              <a:defRPr/>
            </a:pPr>
            <a:r>
              <a:rPr lang="en-US" sz="800" i="1" dirty="0">
                <a:hlinkClick r:id="rId3"/>
              </a:rPr>
              <a:t>https://cdn.ncte.org/nctefiles/resources/positions/formative-assessment_single.pdf</a:t>
            </a:r>
            <a:r>
              <a:rPr lang="en-US" sz="800" i="1" dirty="0"/>
              <a:t> </a:t>
            </a:r>
          </a:p>
          <a:p>
            <a:pPr>
              <a:buClr>
                <a:srgbClr val="000000"/>
              </a:buClr>
              <a:buSzPts val="1400"/>
            </a:pPr>
            <a:endParaRPr lang="en-US" sz="800" b="1" dirty="0">
              <a:solidFill>
                <a:schemeClr val="dk1"/>
              </a:solidFill>
              <a:latin typeface="Calibri"/>
              <a:ea typeface="Calibri"/>
              <a:cs typeface="Calibri"/>
              <a:sym typeface="Calibri"/>
            </a:endParaRPr>
          </a:p>
          <a:p>
            <a:pPr>
              <a:buClr>
                <a:srgbClr val="000000"/>
              </a:buClr>
              <a:buSzPts val="1400"/>
            </a:pPr>
            <a:r>
              <a:rPr lang="en-US" sz="800" b="1" dirty="0">
                <a:solidFill>
                  <a:schemeClr val="dk1"/>
                </a:solidFill>
                <a:latin typeface="Calibri"/>
                <a:ea typeface="Calibri"/>
                <a:cs typeface="Calibri"/>
                <a:sym typeface="Calibri"/>
              </a:rPr>
              <a:t>Reference</a:t>
            </a:r>
            <a:endParaRPr lang="en-US" sz="800" dirty="0"/>
          </a:p>
          <a:p>
            <a:pPr marL="188458" indent="-471145">
              <a:buClr>
                <a:srgbClr val="000000"/>
              </a:buClr>
              <a:buSzPts val="1400"/>
            </a:pPr>
            <a:r>
              <a:rPr lang="en-US" sz="800" b="0" dirty="0"/>
              <a:t>Fleischer, D., </a:t>
            </a:r>
            <a:r>
              <a:rPr lang="en-US" sz="800" b="0" dirty="0" err="1"/>
              <a:t>Rilkins</a:t>
            </a:r>
            <a:r>
              <a:rPr lang="en-US" sz="800" b="0" dirty="0"/>
              <a:t>, S., Garcia, A., </a:t>
            </a:r>
            <a:r>
              <a:rPr lang="en-US" sz="800" b="0" dirty="0" err="1"/>
              <a:t>Rierce</a:t>
            </a:r>
            <a:r>
              <a:rPr lang="en-US" sz="800" b="0" dirty="0"/>
              <a:t>, K.M., Scherff, L., </a:t>
            </a:r>
            <a:r>
              <a:rPr lang="en-US" sz="800" b="0" dirty="0" err="1"/>
              <a:t>Sibberson</a:t>
            </a:r>
            <a:r>
              <a:rPr lang="en-US" sz="800" b="0" dirty="0"/>
              <a:t>, F., &amp; Davis, M. (2013, Oct. 21). </a:t>
            </a:r>
            <a:r>
              <a:rPr lang="en-US" sz="800" b="0" i="0" dirty="0"/>
              <a:t>Formative assessment that truly informs instruction</a:t>
            </a:r>
            <a:r>
              <a:rPr lang="en-US" sz="800" b="0" i="1" dirty="0"/>
              <a:t>. National Council of Teachers of English (NCTE), </a:t>
            </a:r>
            <a:r>
              <a:rPr lang="en-US" sz="800" b="0" i="0" dirty="0"/>
              <a:t>https://cdn.ncte.org/nctefiles/resources/positions/formative-assessment_single.pdf</a:t>
            </a:r>
          </a:p>
          <a:p>
            <a:endParaRPr lang="en-US" sz="800" dirty="0"/>
          </a:p>
        </p:txBody>
      </p:sp>
      <p:sp>
        <p:nvSpPr>
          <p:cNvPr id="68" name="Shape 68"/>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11</a:t>
            </a:fld>
            <a:endParaRPr lang="en-US" sz="18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308161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To Know/To Do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introduction at the beginning of Part 1 of the Common Formative Assessment module provides an overview of the formative assessment process and essential background information for participants. </a:t>
            </a:r>
            <a:r>
              <a:rPr lang="en-US" b="1" dirty="0"/>
              <a:t>It is important that all participants receive introduction training prior to other module sessions if they have not previously had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Please note: This module provides an introduction to the concepts of priority standards, learning targets, and success criteria as related to the formative assessment process. The information in this module will introduce participants to these concepts to better understand their importance to formative assessment. This module is not intended to replace the in-depth professional development through DACL regarding the development of success criteria and learning targets. If a coach feels the district would benefit  from a deeper understanding of these concepts at this point in their journey, please use the DCI DACL module materials.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To Say </a:t>
            </a:r>
          </a:p>
          <a:p>
            <a:r>
              <a:rPr lang="en-US" dirty="0"/>
              <a:t>As we begin the Part 1 of the Common Formative Assessment Module we will first look at on overview of the formative assessment process and the essential background information you will need as participants. We will talk about curriculum and alignment to standards as well as priority standards. If your district needs assistance in this process, please contact your Regional Professional Development Center for training. </a:t>
            </a:r>
          </a:p>
          <a:p>
            <a:endParaRPr lang="en-US"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12</a:t>
            </a:fld>
            <a:endParaRPr lang="en-US"/>
          </a:p>
        </p:txBody>
      </p:sp>
    </p:spTree>
    <p:extLst>
      <p:ext uri="{BB962C8B-B14F-4D97-AF65-F5344CB8AC3E}">
        <p14:creationId xmlns:p14="http://schemas.microsoft.com/office/powerpoint/2010/main" val="42606954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pPr>
            <a:r>
              <a:rPr lang="en-US" b="1" dirty="0">
                <a:solidFill>
                  <a:schemeClr val="dk1"/>
                </a:solidFill>
                <a:latin typeface="Calibri"/>
                <a:ea typeface="Calibri"/>
                <a:cs typeface="Calibri"/>
                <a:sym typeface="Calibri"/>
              </a:rPr>
              <a:t>To Know/To Say</a:t>
            </a:r>
          </a:p>
          <a:p>
            <a:pPr>
              <a:buSzPct val="25000"/>
            </a:pPr>
            <a:r>
              <a:rPr lang="en-US" dirty="0">
                <a:solidFill>
                  <a:schemeClr val="dk1"/>
                </a:solidFill>
                <a:latin typeface="Calibri"/>
                <a:ea typeface="Calibri"/>
                <a:cs typeface="Calibri"/>
                <a:sym typeface="Calibri"/>
              </a:rPr>
              <a:t>Special thanks to all contributors to the development and revision of this Professional Learning Module.</a:t>
            </a:r>
          </a:p>
          <a:p>
            <a:endParaRPr lang="en-US" dirty="0"/>
          </a:p>
        </p:txBody>
      </p:sp>
      <p:sp>
        <p:nvSpPr>
          <p:cNvPr id="4" name="Slide Number Placeholder 3"/>
          <p:cNvSpPr>
            <a:spLocks noGrp="1"/>
          </p:cNvSpPr>
          <p:nvPr>
            <p:ph type="sldNum" sz="quarter" idx="5"/>
          </p:nvPr>
        </p:nvSpPr>
        <p:spPr/>
        <p:txBody>
          <a:bodyPr/>
          <a:lstStyle/>
          <a:p>
            <a:fld id="{FA7FD7A5-9943-401E-A49C-2C5B15F7741C}" type="slidenum">
              <a:rPr lang="en-US" smtClean="0"/>
              <a:t>13</a:t>
            </a:fld>
            <a:endParaRPr lang="en-US"/>
          </a:p>
        </p:txBody>
      </p:sp>
    </p:spTree>
    <p:extLst>
      <p:ext uri="{BB962C8B-B14F-4D97-AF65-F5344CB8AC3E}">
        <p14:creationId xmlns:p14="http://schemas.microsoft.com/office/powerpoint/2010/main" val="21636721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To Know/ To Do</a:t>
            </a:r>
          </a:p>
          <a:p>
            <a:r>
              <a:rPr lang="en-US" b="0" dirty="0"/>
              <a:t>Add presenter information to the slide.</a:t>
            </a:r>
          </a:p>
          <a:p>
            <a:endParaRPr lang="en-US" dirty="0"/>
          </a:p>
        </p:txBody>
      </p:sp>
      <p:sp>
        <p:nvSpPr>
          <p:cNvPr id="4" name="Slide Number Placeholder 3"/>
          <p:cNvSpPr>
            <a:spLocks noGrp="1"/>
          </p:cNvSpPr>
          <p:nvPr>
            <p:ph type="sldNum" sz="quarter" idx="5"/>
          </p:nvPr>
        </p:nvSpPr>
        <p:spPr/>
        <p:txBody>
          <a:bodyPr/>
          <a:lstStyle/>
          <a:p>
            <a:fld id="{FA7FD7A5-9943-401E-A49C-2C5B15F7741C}" type="slidenum">
              <a:rPr lang="en-US" smtClean="0"/>
              <a:t>14</a:t>
            </a:fld>
            <a:endParaRPr lang="en-US"/>
          </a:p>
        </p:txBody>
      </p:sp>
    </p:spTree>
    <p:extLst>
      <p:ext uri="{BB962C8B-B14F-4D97-AF65-F5344CB8AC3E}">
        <p14:creationId xmlns:p14="http://schemas.microsoft.com/office/powerpoint/2010/main" val="34371381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1" i="0" u="none" strike="noStrike" dirty="0">
                <a:solidFill>
                  <a:srgbClr val="000000"/>
                </a:solidFill>
                <a:effectLst/>
                <a:latin typeface="Calibri" panose="020F0502020204030204" pitchFamily="34" charset="0"/>
              </a:rPr>
              <a:t>To Know</a:t>
            </a:r>
            <a:r>
              <a:rPr lang="en-US" sz="12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200" b="0" i="0" u="none" strike="noStrike" dirty="0">
                <a:solidFill>
                  <a:srgbClr val="000000"/>
                </a:solidFill>
                <a:effectLst/>
                <a:latin typeface="Calibri" panose="020F0502020204030204" pitchFamily="34" charset="0"/>
              </a:rPr>
              <a:t>It is important to establish norms for training. Trainers are free to adjust this list of norms.</a:t>
            </a:r>
            <a:r>
              <a:rPr lang="en-US" sz="12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2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200" b="1" i="0" u="none" strike="noStrike" dirty="0">
                <a:solidFill>
                  <a:srgbClr val="000000"/>
                </a:solidFill>
                <a:effectLst/>
                <a:latin typeface="Calibri" panose="020F0502020204030204" pitchFamily="34" charset="0"/>
              </a:rPr>
              <a:t>To Do</a:t>
            </a:r>
            <a:r>
              <a:rPr lang="en-US" sz="12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200" b="0" i="0" u="none" strike="noStrike" dirty="0">
                <a:solidFill>
                  <a:srgbClr val="000000"/>
                </a:solidFill>
                <a:effectLst/>
                <a:latin typeface="Calibri" panose="020F0502020204030204" pitchFamily="34" charset="0"/>
              </a:rPr>
              <a:t>Consider including a check mid-way through the training to assess a norm or norms. The presenter may want to use norms printed on agenda handouts in addition to or in place of presentation slides, so the norms are always available in print for participants. Norms may be added to address specific school needs. Some schools already have established norms for all PD. In that case, adapt to their norms. </a:t>
            </a:r>
            <a:r>
              <a:rPr lang="en-US" sz="12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200" b="0" i="0" u="none" strike="noStrike" dirty="0">
                <a:solidFill>
                  <a:srgbClr val="000000"/>
                </a:solidFill>
                <a:effectLst/>
                <a:latin typeface="Calibri" panose="020F0502020204030204" pitchFamily="34" charset="0"/>
              </a:rPr>
              <a:t>                   </a:t>
            </a:r>
            <a:r>
              <a:rPr lang="en-US" sz="12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200" b="1" i="0" u="none" strike="noStrike" dirty="0">
                <a:solidFill>
                  <a:srgbClr val="000000"/>
                </a:solidFill>
                <a:effectLst/>
                <a:latin typeface="Calibri" panose="020F0502020204030204" pitchFamily="34" charset="0"/>
              </a:rPr>
              <a:t>To Say</a:t>
            </a:r>
            <a:r>
              <a:rPr lang="en-US" sz="12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200" b="0" i="0" u="none" strike="noStrike" dirty="0">
                <a:solidFill>
                  <a:srgbClr val="000000"/>
                </a:solidFill>
                <a:effectLst/>
                <a:latin typeface="Calibri" panose="020F0502020204030204" pitchFamily="34" charset="0"/>
              </a:rPr>
              <a:t>Please review the norms for this training. Are there any additions that need to be made to the norms at this time?</a:t>
            </a:r>
            <a:r>
              <a:rPr lang="en-US" sz="12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FA7FD7A5-9943-401E-A49C-2C5B15F7741C}" type="slidenum">
              <a:rPr lang="en-US" smtClean="0"/>
              <a:t>15</a:t>
            </a:fld>
            <a:endParaRPr lang="en-US"/>
          </a:p>
        </p:txBody>
      </p:sp>
    </p:spTree>
    <p:extLst>
      <p:ext uri="{BB962C8B-B14F-4D97-AF65-F5344CB8AC3E}">
        <p14:creationId xmlns:p14="http://schemas.microsoft.com/office/powerpoint/2010/main" val="27079989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5" name="Shape 145"/>
          <p:cNvSpPr txBox="1">
            <a:spLocks noGrp="1"/>
          </p:cNvSpPr>
          <p:nvPr>
            <p:ph type="body" idx="1"/>
          </p:nvPr>
        </p:nvSpPr>
        <p:spPr>
          <a:xfrm>
            <a:off x="707708" y="4447460"/>
            <a:ext cx="5661660" cy="4213384"/>
          </a:xfrm>
          <a:prstGeom prst="rect">
            <a:avLst/>
          </a:prstGeom>
          <a:noFill/>
          <a:ln>
            <a:noFill/>
          </a:ln>
        </p:spPr>
        <p:txBody>
          <a:bodyPr wrap="square" lIns="93900" tIns="93900" rIns="93900" bIns="93900" anchor="t" anchorCtr="0">
            <a:noAutofit/>
          </a:bodyPr>
          <a:lstStyle/>
          <a:p>
            <a:pPr defTabSz="942289">
              <a:buSzPct val="25000"/>
              <a:defRPr/>
            </a:pPr>
            <a:r>
              <a:rPr lang="en-US" b="1" dirty="0">
                <a:solidFill>
                  <a:schemeClr val="dk1"/>
                </a:solidFill>
                <a:ea typeface="Calibri"/>
                <a:cs typeface="Calibri"/>
                <a:sym typeface="Calibri"/>
              </a:rPr>
              <a:t>To Know</a:t>
            </a:r>
          </a:p>
          <a:p>
            <a:pPr defTabSz="942289">
              <a:buSzPct val="25000"/>
              <a:defRPr/>
            </a:pP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Nine Professional Learning Modules make up the DCI Content within the DCI Framework as illustrated in the slide. </a:t>
            </a:r>
          </a:p>
          <a:p>
            <a:pPr marL="285750" indent="-285750" defTabSz="942289">
              <a:buSzPct val="25000"/>
              <a:buFont typeface="Wingdings" panose="05000000000000000000" pitchFamily="2" charset="2"/>
              <a:buChar char="§"/>
              <a:defRPr/>
            </a:pP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Three foundational educational practices essential for collaborative, data-informed instruction and decision making</a:t>
            </a:r>
          </a:p>
          <a:p>
            <a:pPr marL="285750" indent="-285750" defTabSz="942289">
              <a:buSzPct val="25000"/>
              <a:buFont typeface="Wingdings" panose="05000000000000000000" pitchFamily="2" charset="2"/>
              <a:buChar char="§"/>
              <a:defRPr/>
            </a:pP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Two effective teaching and learning practices shown to improve student achievement</a:t>
            </a:r>
          </a:p>
          <a:p>
            <a:pPr marL="285750" indent="-285750" defTabSz="942289">
              <a:buSzPct val="25000"/>
              <a:buFont typeface="Wingdings" panose="05000000000000000000" pitchFamily="2" charset="2"/>
              <a:buChar char="§"/>
              <a:defRPr/>
            </a:pP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Four practices that create a supportive context to sustain and</a:t>
            </a:r>
            <a:b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b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advance effective teaching and learning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defTabSz="942289">
              <a:buSzPct val="25000"/>
              <a:defRPr/>
            </a:pPr>
            <a:endParaRPr lang="en-US" dirty="0">
              <a:solidFill>
                <a:schemeClr val="dk1"/>
              </a:solidFill>
              <a:ea typeface="Calibri"/>
              <a:cs typeface="Calibri"/>
              <a:sym typeface="Calibri"/>
            </a:endParaRPr>
          </a:p>
          <a:p>
            <a:pPr>
              <a:buSzPct val="25000"/>
            </a:pPr>
            <a:r>
              <a:rPr lang="en-US" b="1" dirty="0">
                <a:solidFill>
                  <a:schemeClr val="dk1"/>
                </a:solidFill>
                <a:ea typeface="Calibri"/>
                <a:cs typeface="Calibri"/>
                <a:sym typeface="Calibri"/>
              </a:rPr>
              <a:t>To Do/To Say</a:t>
            </a:r>
          </a:p>
          <a:p>
            <a:pPr>
              <a:buSzPct val="25000"/>
            </a:pPr>
            <a:r>
              <a:rPr lang="en-US" dirty="0">
                <a:solidFill>
                  <a:schemeClr val="dk1"/>
                </a:solidFill>
                <a:ea typeface="Calibri"/>
                <a:cs typeface="Calibri"/>
                <a:sym typeface="Calibri"/>
              </a:rPr>
              <a:t>Before we delve into this module, let’s take a few minutes to review the DCI Framework graphic, looking specifically at where CFA falls into whole picture. </a:t>
            </a:r>
          </a:p>
          <a:p>
            <a:pPr>
              <a:buSzPct val="25000"/>
            </a:pPr>
            <a:endParaRPr lang="en-US" dirty="0">
              <a:solidFill>
                <a:schemeClr val="dk1"/>
              </a:solidFill>
              <a:ea typeface="Calibri"/>
              <a:cs typeface="Calibri"/>
              <a:sym typeface="Calibri"/>
            </a:endParaRPr>
          </a:p>
          <a:p>
            <a:pPr>
              <a:buSzPct val="25000"/>
            </a:pPr>
            <a:r>
              <a:rPr lang="en-US" dirty="0">
                <a:solidFill>
                  <a:schemeClr val="dk1"/>
                </a:solidFill>
                <a:ea typeface="Calibri"/>
                <a:cs typeface="Calibri"/>
                <a:sym typeface="Calibri"/>
              </a:rPr>
              <a:t>As you see, the focus of DCI is on effective instruction leading to exceptional outcomes for all Missouri students. </a:t>
            </a:r>
          </a:p>
          <a:p>
            <a:pPr>
              <a:buSzPct val="25000"/>
            </a:pPr>
            <a:endParaRPr lang="en-US" dirty="0">
              <a:solidFill>
                <a:schemeClr val="dk1"/>
              </a:solidFill>
              <a:ea typeface="Calibri"/>
              <a:cs typeface="Calibri"/>
              <a:sym typeface="Calibri"/>
            </a:endParaRPr>
          </a:p>
          <a:p>
            <a:pPr>
              <a:buSzPct val="25000"/>
            </a:pPr>
            <a:r>
              <a:rPr lang="en-US" dirty="0">
                <a:solidFill>
                  <a:schemeClr val="dk1"/>
                </a:solidFill>
                <a:ea typeface="Calibri"/>
                <a:cs typeface="Calibri"/>
                <a:sym typeface="Calibri"/>
              </a:rPr>
              <a:t>The Content Framework has three main components</a:t>
            </a:r>
          </a:p>
          <a:p>
            <a:pPr marL="171450" indent="-171450">
              <a:buSzPct val="25000"/>
              <a:buFont typeface="Wingdings" panose="05000000000000000000" pitchFamily="2" charset="2"/>
              <a:buChar char="§"/>
            </a:pPr>
            <a:r>
              <a:rPr lang="en-US" dirty="0">
                <a:solidFill>
                  <a:schemeClr val="dk1"/>
                </a:solidFill>
                <a:ea typeface="Calibri"/>
                <a:cs typeface="Calibri"/>
                <a:sym typeface="Calibri"/>
              </a:rPr>
              <a:t>Foundations (consisting of Collaborative Teams, Data-Based Decision Making, and Common Formative Assessment)</a:t>
            </a:r>
          </a:p>
          <a:p>
            <a:pPr marL="176679" indent="-176679">
              <a:buSzPct val="25000"/>
              <a:buFont typeface="Wingdings" panose="05000000000000000000" pitchFamily="2" charset="2"/>
              <a:buChar char="§"/>
            </a:pPr>
            <a:r>
              <a:rPr lang="en-US" dirty="0">
                <a:solidFill>
                  <a:schemeClr val="dk1"/>
                </a:solidFill>
                <a:ea typeface="Calibri"/>
                <a:cs typeface="Calibri"/>
                <a:sym typeface="Calibri"/>
              </a:rPr>
              <a:t>Effective Teaching and Learning Practices (Developing Assessment Capable Learners with Feedback and Metacognition) </a:t>
            </a:r>
          </a:p>
          <a:p>
            <a:pPr marL="176679" indent="-176679">
              <a:buSzPct val="25000"/>
              <a:buFont typeface="Wingdings" panose="05000000000000000000" pitchFamily="2" charset="2"/>
              <a:buChar char="§"/>
            </a:pPr>
            <a:r>
              <a:rPr lang="en-US" dirty="0">
                <a:solidFill>
                  <a:schemeClr val="dk1"/>
                </a:solidFill>
                <a:ea typeface="Calibri"/>
                <a:cs typeface="Calibri"/>
                <a:sym typeface="Calibri"/>
              </a:rPr>
              <a:t>Supportive Context (School Based Implementation Coaching, Collective Teacher Efficacy, and Systems/Instructional Leadership)</a:t>
            </a:r>
          </a:p>
          <a:p>
            <a:pPr marL="0" indent="0">
              <a:buSzPct val="25000"/>
              <a:buFont typeface="Wingdings" panose="05000000000000000000" pitchFamily="2" charset="2"/>
              <a:buNone/>
            </a:pPr>
            <a:endParaRPr lang="en-US" dirty="0">
              <a:solidFill>
                <a:schemeClr val="dk1"/>
              </a:solidFill>
              <a:ea typeface="Calibri"/>
              <a:cs typeface="Calibri"/>
              <a:sym typeface="Calibri"/>
            </a:endParaRPr>
          </a:p>
          <a:p>
            <a:pPr defTabSz="942289">
              <a:buSzPct val="25000"/>
              <a:defRPr/>
            </a:pPr>
            <a:r>
              <a:rPr lang="en-US" b="1" dirty="0">
                <a:solidFill>
                  <a:schemeClr val="dk1"/>
                </a:solidFill>
                <a:ea typeface="Calibri"/>
                <a:cs typeface="Calibri"/>
                <a:sym typeface="Calibri"/>
              </a:rPr>
              <a:t>References</a:t>
            </a:r>
          </a:p>
          <a:p>
            <a:pPr defTabSz="942289">
              <a:buSzPct val="25000"/>
              <a:defRPr/>
            </a:pPr>
            <a:r>
              <a:rPr lang="en-US" dirty="0" err="1">
                <a:solidFill>
                  <a:srgbClr val="005479"/>
                </a:solidFill>
              </a:rPr>
              <a:t>MoEdu</a:t>
            </a:r>
            <a:r>
              <a:rPr lang="en-US" dirty="0">
                <a:solidFill>
                  <a:srgbClr val="005479"/>
                </a:solidFill>
              </a:rPr>
              <a:t>-SAIL. (2022). </a:t>
            </a:r>
            <a:r>
              <a:rPr lang="en-US" i="1" dirty="0">
                <a:solidFill>
                  <a:srgbClr val="005479"/>
                </a:solidFill>
              </a:rPr>
              <a:t>Blueprint for district and building leadership </a:t>
            </a:r>
            <a:r>
              <a:rPr lang="en-US" i="0" dirty="0">
                <a:solidFill>
                  <a:srgbClr val="005479"/>
                </a:solidFill>
              </a:rPr>
              <a:t>(6</a:t>
            </a:r>
            <a:r>
              <a:rPr lang="en-US" i="0" baseline="30000" dirty="0">
                <a:solidFill>
                  <a:srgbClr val="005479"/>
                </a:solidFill>
              </a:rPr>
              <a:t>th</a:t>
            </a:r>
            <a:r>
              <a:rPr lang="en-US" i="0" dirty="0">
                <a:solidFill>
                  <a:srgbClr val="005479"/>
                </a:solidFill>
              </a:rPr>
              <a:t> ed.). </a:t>
            </a:r>
            <a:r>
              <a:rPr lang="en-US" baseline="0" dirty="0">
                <a:solidFill>
                  <a:schemeClr val="dk1"/>
                </a:solidFill>
                <a:latin typeface="Tw Cen MT" panose="020B0602020104020603" pitchFamily="34" charset="0"/>
                <a:cs typeface="Calibri" panose="020F0502020204030204" pitchFamily="34" charset="0"/>
                <a:sym typeface="Arial"/>
              </a:rPr>
              <a:t>Missouri Department of Elementary and Secondary Education: Northern Arizona University, Institute for Human Development.</a:t>
            </a:r>
            <a:endParaRPr lang="en-US" dirty="0">
              <a:solidFill>
                <a:schemeClr val="dk1"/>
              </a:solidFill>
              <a:ea typeface="Calibri"/>
              <a:cs typeface="Calibri"/>
              <a:sym typeface="Calibri"/>
            </a:endParaRPr>
          </a:p>
          <a:p>
            <a:endParaRPr lang="en-US" dirty="0"/>
          </a:p>
        </p:txBody>
      </p:sp>
      <p:sp>
        <p:nvSpPr>
          <p:cNvPr id="146" name="Shape 146"/>
          <p:cNvSpPr txBox="1">
            <a:spLocks noGrp="1"/>
          </p:cNvSpPr>
          <p:nvPr>
            <p:ph type="sldNum" idx="12"/>
          </p:nvPr>
        </p:nvSpPr>
        <p:spPr>
          <a:xfrm>
            <a:off x="4008705" y="8893296"/>
            <a:ext cx="3066733" cy="468154"/>
          </a:xfrm>
          <a:prstGeom prst="rect">
            <a:avLst/>
          </a:prstGeom>
          <a:noFill/>
          <a:ln>
            <a:noFill/>
          </a:ln>
        </p:spPr>
        <p:txBody>
          <a:bodyPr wrap="square" lIns="93900" tIns="46925" rIns="93900" bIns="4692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680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en-US" b="1" dirty="0"/>
              <a:t>Handout #1</a:t>
            </a:r>
          </a:p>
          <a:p>
            <a:pPr marL="0"/>
            <a:endParaRPr lang="en-US" b="1" dirty="0"/>
          </a:p>
          <a:p>
            <a:pPr marL="0"/>
            <a:r>
              <a:rPr lang="en-US" b="1" dirty="0"/>
              <a:t>To Know/To Say</a:t>
            </a:r>
          </a:p>
          <a:p>
            <a:pPr marL="0"/>
            <a:r>
              <a:rPr lang="en-US" dirty="0"/>
              <a:t>The CFA infographic summarizes key content from the learning package</a:t>
            </a:r>
            <a:r>
              <a:rPr lang="en-US" b="0" dirty="0"/>
              <a:t>. Briefly review the infographic with participants.</a:t>
            </a:r>
          </a:p>
          <a:p>
            <a:endParaRPr lang="en-US" dirty="0"/>
          </a:p>
        </p:txBody>
      </p:sp>
      <p:sp>
        <p:nvSpPr>
          <p:cNvPr id="4" name="Slide Number Placeholder 3"/>
          <p:cNvSpPr>
            <a:spLocks noGrp="1"/>
          </p:cNvSpPr>
          <p:nvPr>
            <p:ph type="sldNum" sz="quarter" idx="5"/>
          </p:nvPr>
        </p:nvSpPr>
        <p:spPr/>
        <p:txBody>
          <a:bodyPr/>
          <a:lstStyle/>
          <a:p>
            <a:fld id="{FA7FD7A5-9943-401E-A49C-2C5B15F7741C}" type="slidenum">
              <a:rPr lang="en-US" smtClean="0"/>
              <a:t>17</a:t>
            </a:fld>
            <a:endParaRPr lang="en-US"/>
          </a:p>
        </p:txBody>
      </p:sp>
    </p:spTree>
    <p:extLst>
      <p:ext uri="{BB962C8B-B14F-4D97-AF65-F5344CB8AC3E}">
        <p14:creationId xmlns:p14="http://schemas.microsoft.com/office/powerpoint/2010/main" val="31694360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7513" y="701675"/>
            <a:ext cx="6242050" cy="3511550"/>
          </a:xfrm>
        </p:spPr>
      </p:sp>
      <p:sp>
        <p:nvSpPr>
          <p:cNvPr id="3" name="Notes Placeholder 2"/>
          <p:cNvSpPr>
            <a:spLocks noGrp="1"/>
          </p:cNvSpPr>
          <p:nvPr>
            <p:ph type="body" idx="1"/>
          </p:nvPr>
        </p:nvSpPr>
        <p:spPr/>
        <p:txBody>
          <a:bodyPr/>
          <a:lstStyle/>
          <a:p>
            <a:r>
              <a:rPr lang="en-US" b="1" dirty="0"/>
              <a:t>To Know</a:t>
            </a:r>
          </a:p>
          <a:p>
            <a:pPr marL="176679" marR="0" lvl="0" indent="-176679" algn="l" defTabSz="94228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Part 1 provides content aligned with the first essential function of the formative assessment process, CLARIFYING LEARNING, which addresses EF 1 &amp; 2 of the CFA Practice Profile. Topics covered include identifying priority standards, unwrapping priority standards, learning targets, and success criteria. </a:t>
            </a:r>
            <a:r>
              <a:rPr lang="en-US" b="0" dirty="0"/>
              <a:t>Please note: This module introduces the concepts of priority standards, learning targets, and success criteria as they related to formative assessment, however this information is not intended to replace the in-depth professional development through DACL regarding the development of success criteria and learning targets. If a coach feels the district would benefit more from understanding these concepts more deeply, please use the DCI DACL module materials along with the CFA module. </a:t>
            </a:r>
          </a:p>
          <a:p>
            <a:pPr marL="0" marR="0" lvl="0" indent="0" algn="l" defTabSz="942289"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p>
          <a:p>
            <a:pPr marL="176679" indent="-176679">
              <a:buFont typeface="Arial" panose="020B0604020202020204" pitchFamily="34" charset="0"/>
              <a:buChar char="•"/>
            </a:pPr>
            <a:r>
              <a:rPr lang="en-US" dirty="0"/>
              <a:t>Part 2 is aligned with EF 3 &amp; 4 of the CFA Practice Profile which addresses ELICITING EVIDENCE OF LEARNING through daily formative assessment and common formative assessment.</a:t>
            </a:r>
          </a:p>
          <a:p>
            <a:pPr marL="0" indent="0">
              <a:buFont typeface="Arial" panose="020B0604020202020204" pitchFamily="34" charset="0"/>
              <a:buNone/>
            </a:pPr>
            <a:endParaRPr lang="en-US" dirty="0"/>
          </a:p>
          <a:p>
            <a:pPr marL="176679" indent="-176679">
              <a:buFont typeface="Arial" panose="020B0604020202020204" pitchFamily="34" charset="0"/>
              <a:buChar char="•"/>
            </a:pPr>
            <a:r>
              <a:rPr lang="en-US" dirty="0"/>
              <a:t>Part 3 is aligned with EF 5 of the Practice Profile. It provides content on using evidence of learning (feedback from students) to drive instruction, as well as information on providing effective feedback to students to move them toward learning goals.</a:t>
            </a:r>
          </a:p>
          <a:p>
            <a:pPr marL="0" indent="0">
              <a:buFont typeface="Arial" panose="020B0604020202020204" pitchFamily="34" charset="0"/>
              <a:buNone/>
            </a:pPr>
            <a:endParaRPr lang="en-US" dirty="0"/>
          </a:p>
          <a:p>
            <a:pPr marL="176679" indent="-176679">
              <a:buFont typeface="Arial" panose="020B0604020202020204" pitchFamily="34" charset="0"/>
              <a:buChar char="•"/>
            </a:pPr>
            <a:r>
              <a:rPr lang="en-US" dirty="0"/>
              <a:t>Concepts addressing ACTIVATING LEARNERS are important to the formative assessment process and have been embedded throughout the module. The Metacognition and DACL modules also address activating learners and can be accessed from the </a:t>
            </a:r>
            <a:r>
              <a:rPr lang="en-US" dirty="0" err="1"/>
              <a:t>MoEdu</a:t>
            </a:r>
            <a:r>
              <a:rPr lang="en-US" dirty="0"/>
              <a:t>-SAIL Website (https://www.moedu-sail.org/mtss-facilitator-materials/#practices) or the Missouri Virtual Learning Platform. (https://apps.dese.mo.gov/WebLogin/Login.aspx?ReturnUrl=%2fweblogin%2ferrorPage.html%3faspxerrorpath%3d%2fVLP%2fapp%2findex.aspx&amp;aspxerrorpath=/VLP/app/index.aspx)</a:t>
            </a:r>
          </a:p>
          <a:p>
            <a:pPr marL="176679" indent="-176679">
              <a:buFont typeface="Arial" panose="020B0604020202020204" pitchFamily="34" charset="0"/>
              <a:buChar char="•"/>
            </a:pPr>
            <a:endParaRPr lang="en-US" dirty="0"/>
          </a:p>
          <a:p>
            <a:pPr marL="0" indent="0">
              <a:buFont typeface="Arial" panose="020B0604020202020204" pitchFamily="34" charset="0"/>
              <a:buNone/>
            </a:pPr>
            <a:r>
              <a:rPr lang="en-US" b="1" dirty="0"/>
              <a:t>To Do/To Say</a:t>
            </a:r>
          </a:p>
          <a:p>
            <a:pPr marL="0" indent="0">
              <a:buFont typeface="Arial" panose="020B0604020202020204" pitchFamily="34" charset="0"/>
              <a:buNone/>
            </a:pPr>
            <a:r>
              <a:rPr lang="en-US" b="0" dirty="0"/>
              <a:t>This slide shows the organization of the entire CFA Module. Today we will be completing Part 1, which is the Introduction and Clarifying Learning. This part coincides with Essential Functions 1 and 2 on the Practice Profile.</a:t>
            </a:r>
          </a:p>
          <a:p>
            <a:endParaRPr lang="en-US" dirty="0"/>
          </a:p>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61473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Know/To Say</a:t>
            </a:r>
            <a:endParaRPr lang="en-US" dirty="0"/>
          </a:p>
          <a:p>
            <a:r>
              <a:rPr lang="en-US" dirty="0"/>
              <a:t>These are the overall learning Objectives for the Common Formative Assessment module. Objectives are aligned to the Common Formative Assessment Practice Profile. Formative assessment is a process that includes 1. clarifying learning, 2. eliciting evidence of learning, and 3. interpreting and acting on evidence of learning to provide feedback and make decisions based on data to improve teaching and learning. The objectives are also aligned with this process. We will cover objectives 1 and 2 today.</a:t>
            </a:r>
          </a:p>
          <a:p>
            <a:endParaRPr lang="en-US" dirty="0"/>
          </a:p>
          <a:p>
            <a:r>
              <a:rPr lang="en-US" b="1" dirty="0"/>
              <a:t>To Do</a:t>
            </a:r>
          </a:p>
          <a:p>
            <a:pPr>
              <a:buClr>
                <a:schemeClr val="dk1"/>
              </a:buClr>
              <a:buSzPct val="25000"/>
            </a:pPr>
            <a:r>
              <a:rPr lang="en-US" b="0" dirty="0"/>
              <a:t>Review the learning outcomes on the slide.</a:t>
            </a:r>
          </a:p>
          <a:p>
            <a:endParaRPr lang="en-US"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19</a:t>
            </a:fld>
            <a:endParaRPr lang="en-US"/>
          </a:p>
        </p:txBody>
      </p:sp>
    </p:spTree>
    <p:extLst>
      <p:ext uri="{BB962C8B-B14F-4D97-AF65-F5344CB8AC3E}">
        <p14:creationId xmlns:p14="http://schemas.microsoft.com/office/powerpoint/2010/main" val="19983451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pPr indent="-235572" defTabSz="942289">
              <a:buClr>
                <a:srgbClr val="000000"/>
              </a:buClr>
              <a:buSzPts val="1400"/>
              <a:defRPr/>
            </a:pPr>
            <a:r>
              <a:rPr lang="en-US" sz="800" b="1" dirty="0"/>
              <a:t>This slide is for coaches</a:t>
            </a:r>
          </a:p>
          <a:p>
            <a:pPr indent="-235572" defTabSz="942289">
              <a:buClr>
                <a:srgbClr val="000000"/>
              </a:buClr>
              <a:buSzPts val="1400"/>
              <a:defRPr/>
            </a:pPr>
            <a:endParaRPr lang="en-US" sz="800" b="1" dirty="0"/>
          </a:p>
          <a:p>
            <a:pPr indent="-235572" defTabSz="942289">
              <a:buClr>
                <a:srgbClr val="000000"/>
              </a:buClr>
              <a:buSzPts val="1400"/>
              <a:defRPr/>
            </a:pPr>
            <a:r>
              <a:rPr lang="en-US" sz="800" b="0" baseline="0" dirty="0"/>
              <a:t>Formative Assessment is an essential topic that all educators, building leaders, and instructional coaches need to understand. The content in this module is intended to help districts/teachers plan for the use of daily formative and common formative assessment in their districts. </a:t>
            </a:r>
          </a:p>
          <a:p>
            <a:pPr indent="-235572" defTabSz="942289">
              <a:buClr>
                <a:srgbClr val="000000"/>
              </a:buClr>
              <a:buSzPts val="1400"/>
              <a:defRPr/>
            </a:pPr>
            <a:endParaRPr lang="en-US" sz="800" b="0" baseline="0" dirty="0"/>
          </a:p>
          <a:p>
            <a:pPr indent="-235572" defTabSz="942289">
              <a:buClr>
                <a:srgbClr val="000000"/>
              </a:buClr>
              <a:buSzPts val="1400"/>
              <a:defRPr/>
            </a:pPr>
            <a:r>
              <a:rPr lang="en-US" sz="800" dirty="0"/>
              <a:t>If a district uses the term learning intention instead of learning target, the presenter may change reference from learning target to learning intention throughout the presentation. </a:t>
            </a:r>
            <a:r>
              <a:rPr lang="en-US" sz="800" b="0" dirty="0"/>
              <a:t>Learning</a:t>
            </a:r>
            <a:r>
              <a:rPr lang="en-US" sz="800" b="0" baseline="0" dirty="0"/>
              <a:t> targets are defined as the key information and ideas we want learners to know.</a:t>
            </a:r>
          </a:p>
          <a:p>
            <a:pPr indent="-235572" defTabSz="942289">
              <a:buClr>
                <a:srgbClr val="000000"/>
              </a:buClr>
              <a:buSzPts val="1400"/>
              <a:defRPr/>
            </a:pPr>
            <a:endParaRPr lang="en-US" sz="800" b="0" baseline="0" dirty="0"/>
          </a:p>
          <a:p>
            <a:pPr marL="0" marR="0" lvl="0" indent="-235572" algn="l" defTabSz="942289" rtl="0" eaLnBrk="1" fontAlgn="auto" latinLnBrk="0" hangingPunct="1">
              <a:lnSpc>
                <a:spcPct val="100000"/>
              </a:lnSpc>
              <a:spcBef>
                <a:spcPts val="0"/>
              </a:spcBef>
              <a:spcAft>
                <a:spcPts val="0"/>
              </a:spcAft>
              <a:buClr>
                <a:srgbClr val="000000"/>
              </a:buClr>
              <a:buSzPts val="1400"/>
              <a:buFontTx/>
              <a:buNone/>
              <a:tabLst/>
              <a:defRPr/>
            </a:pPr>
            <a:r>
              <a:rPr lang="en-US" sz="1050" dirty="0">
                <a:effectLst/>
                <a:latin typeface="Calibri" panose="020F0502020204030204" pitchFamily="34" charset="0"/>
                <a:ea typeface="Calibri" panose="020F0502020204030204" pitchFamily="34" charset="0"/>
              </a:rPr>
              <a:t>Consultants should possess a general understanding of the role of various types of formative assessment and the importance each plays in the DBDM process. They should also understand that the effectiveness of instructional practices is measured by assessing student impact which is done through formative assessment.</a:t>
            </a:r>
          </a:p>
        </p:txBody>
      </p:sp>
      <p:sp>
        <p:nvSpPr>
          <p:cNvPr id="68" name="Shape 68"/>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2</a:t>
            </a:fld>
            <a:endParaRPr lang="en-US" sz="1800" b="0" i="0" u="none" strike="noStrike" cap="none" dirty="0">
              <a:solidFill>
                <a:srgbClr val="000000"/>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t>To Know</a:t>
            </a:r>
            <a:endParaRPr lang="en-US" dirty="0"/>
          </a:p>
          <a:p>
            <a:pPr marL="0" lvl="0" indent="0" algn="l" rtl="0">
              <a:lnSpc>
                <a:spcPct val="100000"/>
              </a:lnSpc>
              <a:spcBef>
                <a:spcPts val="0"/>
              </a:spcBef>
              <a:spcAft>
                <a:spcPts val="0"/>
              </a:spcAft>
              <a:buSzPts val="1400"/>
              <a:buNone/>
            </a:pPr>
            <a:r>
              <a:rPr lang="en-US" dirty="0"/>
              <a:t>These are the overall essential questions for the Common Formative Assessment module. Questions are aligned to the five essential functions on the CFA Practice Profile. </a:t>
            </a:r>
            <a:r>
              <a:rPr lang="en-US" sz="1200" dirty="0"/>
              <a:t>These Essential Questions help to activate participant thinking and access prior knowledge regarding metacognition.</a:t>
            </a:r>
          </a:p>
          <a:p>
            <a:pPr marL="0" lvl="0" indent="0" algn="l" rtl="0">
              <a:lnSpc>
                <a:spcPct val="100000"/>
              </a:lnSpc>
              <a:spcBef>
                <a:spcPts val="0"/>
              </a:spcBef>
              <a:spcAft>
                <a:spcPts val="0"/>
              </a:spcAft>
              <a:buSzPts val="1400"/>
              <a:buNone/>
            </a:pPr>
            <a:endParaRPr lang="en-US" dirty="0"/>
          </a:p>
          <a:p>
            <a:pPr marL="0" indent="0">
              <a:spcBef>
                <a:spcPts val="0"/>
              </a:spcBef>
              <a:buSzPct val="25000"/>
              <a:buNone/>
            </a:pPr>
            <a:r>
              <a:rPr lang="en-US" sz="1200" b="1" dirty="0"/>
              <a:t>To Do</a:t>
            </a:r>
          </a:p>
          <a:p>
            <a:pPr marL="0" indent="0">
              <a:spcBef>
                <a:spcPts val="0"/>
              </a:spcBef>
              <a:buSzPct val="25000"/>
              <a:buNone/>
            </a:pPr>
            <a:r>
              <a:rPr lang="en-US" sz="1200" b="0" dirty="0"/>
              <a:t>Review the essential questions and provide time for reflective thinking.</a:t>
            </a:r>
          </a:p>
          <a:p>
            <a:pPr marL="0" indent="0">
              <a:spcBef>
                <a:spcPts val="0"/>
              </a:spcBef>
              <a:buSzPct val="25000"/>
              <a:buNone/>
            </a:pPr>
            <a:endParaRPr lang="en-US" sz="1200" b="0" dirty="0"/>
          </a:p>
          <a:p>
            <a:pPr marL="0" indent="0">
              <a:spcBef>
                <a:spcPts val="0"/>
              </a:spcBef>
              <a:buSzPct val="25000"/>
              <a:buNone/>
            </a:pPr>
            <a:r>
              <a:rPr lang="en-US" sz="1200" b="1" dirty="0"/>
              <a:t>To Say</a:t>
            </a:r>
          </a:p>
          <a:p>
            <a:pPr marL="0" indent="0">
              <a:spcBef>
                <a:spcPts val="0"/>
              </a:spcBef>
              <a:buSzPct val="25000"/>
              <a:buNone/>
            </a:pPr>
            <a:r>
              <a:rPr lang="en-US" sz="1200" b="0" dirty="0"/>
              <a:t>These essential questions will help you reflect on your knowledge regarding CFA Module and the content that is contained in parts 1, 2, &amp; 3 of the module. (Read the questions.) During this training, we will answer the first two questions.</a:t>
            </a:r>
            <a:endParaRPr lang="en-US" sz="1200" dirty="0"/>
          </a:p>
          <a:p>
            <a:pPr marL="0" lvl="0" indent="0" algn="l" rtl="0">
              <a:lnSpc>
                <a:spcPct val="100000"/>
              </a:lnSpc>
              <a:spcBef>
                <a:spcPts val="0"/>
              </a:spcBef>
              <a:spcAft>
                <a:spcPts val="0"/>
              </a:spcAft>
              <a:buSzPts val="1400"/>
              <a:buNone/>
            </a:pPr>
            <a:endParaRPr lang="en-US"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20</a:t>
            </a:fld>
            <a:endParaRPr lang="en-US"/>
          </a:p>
        </p:txBody>
      </p:sp>
    </p:spTree>
    <p:extLst>
      <p:ext uri="{BB962C8B-B14F-4D97-AF65-F5344CB8AC3E}">
        <p14:creationId xmlns:p14="http://schemas.microsoft.com/office/powerpoint/2010/main" val="39707186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Handout #2</a:t>
            </a:r>
            <a:endParaRPr lang="en-US" b="1" dirty="0">
              <a:solidFill>
                <a:srgbClr val="C00000"/>
              </a:solidFill>
              <a:highlight>
                <a:srgbClr val="FFFF00"/>
              </a:highlight>
            </a:endParaRPr>
          </a:p>
          <a:p>
            <a:pPr marL="0" lvl="0" indent="0" algn="l" rtl="0">
              <a:spcBef>
                <a:spcPts val="0"/>
              </a:spcBef>
              <a:spcAft>
                <a:spcPts val="0"/>
              </a:spcAft>
              <a:buNone/>
            </a:pPr>
            <a:endParaRPr lang="en-US" b="1" dirty="0">
              <a:solidFill>
                <a:srgbClr val="C00000"/>
              </a:solidFill>
              <a:highlight>
                <a:srgbClr val="FFFF00"/>
              </a:highlight>
            </a:endParaRPr>
          </a:p>
          <a:p>
            <a:pPr marL="0" lvl="0" indent="0" algn="l" rtl="0">
              <a:spcBef>
                <a:spcPts val="0"/>
              </a:spcBef>
              <a:spcAft>
                <a:spcPts val="0"/>
              </a:spcAft>
              <a:buNone/>
            </a:pPr>
            <a:r>
              <a:rPr lang="en-US" b="1" dirty="0"/>
              <a:t>Know/To Say</a:t>
            </a:r>
          </a:p>
          <a:p>
            <a:pPr marL="0" lvl="0" indent="0" algn="l" rtl="0">
              <a:spcBef>
                <a:spcPts val="0"/>
              </a:spcBef>
              <a:spcAft>
                <a:spcPts val="0"/>
              </a:spcAft>
              <a:buNone/>
            </a:pPr>
            <a:r>
              <a:rPr lang="en-US" b="0" dirty="0"/>
              <a:t>This is the Common Formative Assessment Practice Profile. This Practice Profile is a rubric that serves as an educator’s roadmap for implementation of formative assessment. </a:t>
            </a:r>
            <a:endParaRPr lang="en-US" dirty="0"/>
          </a:p>
          <a:p>
            <a:pPr marL="0" lvl="0" indent="0" algn="l" rtl="0">
              <a:spcBef>
                <a:spcPts val="0"/>
              </a:spcBef>
              <a:spcAft>
                <a:spcPts val="0"/>
              </a:spcAft>
              <a:buNone/>
            </a:pPr>
            <a:endParaRPr lang="en-US" b="0" dirty="0"/>
          </a:p>
          <a:p>
            <a:pPr marL="0" lvl="0" indent="0" algn="l" rtl="0">
              <a:spcBef>
                <a:spcPts val="0"/>
              </a:spcBef>
              <a:spcAft>
                <a:spcPts val="0"/>
              </a:spcAft>
              <a:buNone/>
            </a:pPr>
            <a:r>
              <a:rPr lang="en-US" b="0" dirty="0"/>
              <a:t>Each of the five essential functions align with clarifying learning through priority standards, learning targets, and success criteria; eliciting evidence of learning through daily and common formative assessment; and providing feedback by interpreting and acting.  </a:t>
            </a:r>
          </a:p>
          <a:p>
            <a:pPr marL="0" lvl="0" indent="0" algn="l" rtl="0">
              <a:spcBef>
                <a:spcPts val="0"/>
              </a:spcBef>
              <a:spcAft>
                <a:spcPts val="0"/>
              </a:spcAft>
              <a:buNone/>
            </a:pPr>
            <a:endParaRPr lang="en-US" b="0" dirty="0"/>
          </a:p>
          <a:p>
            <a:pPr marL="0" lvl="0" indent="0" algn="l" rtl="0">
              <a:spcBef>
                <a:spcPts val="0"/>
              </a:spcBef>
              <a:spcAft>
                <a:spcPts val="0"/>
              </a:spcAft>
              <a:buNone/>
            </a:pPr>
            <a:r>
              <a:rPr lang="en-US" b="1" dirty="0"/>
              <a:t>To Do</a:t>
            </a:r>
            <a:endParaRPr lang="en-US" dirty="0"/>
          </a:p>
          <a:p>
            <a:pPr marL="0" lvl="0" indent="0" algn="l" rtl="0">
              <a:spcBef>
                <a:spcPts val="0"/>
              </a:spcBef>
              <a:spcAft>
                <a:spcPts val="0"/>
              </a:spcAft>
              <a:buNone/>
            </a:pPr>
            <a:r>
              <a:rPr lang="en-US" b="0" dirty="0"/>
              <a:t>Make sure each participant has this handout. Briefly discuss the five essential functions. Then have educators do a quick self-assessment by highlighting indicators in EF 1 &amp; 2 they currently see taking place in their classroom/school/district. This document will be reviewed in all three sessions.</a:t>
            </a:r>
            <a:endParaRPr lang="en-US"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21</a:t>
            </a:fld>
            <a:endParaRPr lang="en-US"/>
          </a:p>
        </p:txBody>
      </p:sp>
    </p:spTree>
    <p:extLst>
      <p:ext uri="{BB962C8B-B14F-4D97-AF65-F5344CB8AC3E}">
        <p14:creationId xmlns:p14="http://schemas.microsoft.com/office/powerpoint/2010/main" val="37576741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spcBef>
                <a:spcPts val="371"/>
              </a:spcBef>
            </a:pPr>
            <a:r>
              <a:rPr lang="en-US" sz="1200" b="1" dirty="0">
                <a:latin typeface="Tw Cen MT" panose="020B0602020104020603" pitchFamily="34" charset="0"/>
              </a:rPr>
              <a:t>To Know/To Say</a:t>
            </a:r>
          </a:p>
          <a:p>
            <a:pPr>
              <a:spcBef>
                <a:spcPts val="371"/>
              </a:spcBef>
            </a:pPr>
            <a:r>
              <a:rPr lang="en-US" sz="1200" dirty="0">
                <a:latin typeface="Tw Cen MT" panose="020B0602020104020603" pitchFamily="34" charset="0"/>
              </a:rPr>
              <a:t>These MO Leader Standards are closely aligned to the content within the Common Formative Assessment module.</a:t>
            </a:r>
          </a:p>
          <a:p>
            <a:pPr>
              <a:spcBef>
                <a:spcPts val="371"/>
              </a:spcBef>
            </a:pPr>
            <a:endParaRPr lang="en-US" sz="1200" dirty="0">
              <a:latin typeface="Tw Cen MT" panose="020B0602020104020603" pitchFamily="34" charset="0"/>
            </a:endParaRPr>
          </a:p>
          <a:p>
            <a:pPr marL="0" indent="0">
              <a:buNone/>
            </a:pPr>
            <a:r>
              <a:rPr lang="en-US" sz="1200" b="1" dirty="0"/>
              <a:t>Standard #2</a:t>
            </a:r>
            <a:r>
              <a:rPr lang="en-US" sz="1200" dirty="0"/>
              <a:t> Teaching and Learning</a:t>
            </a:r>
          </a:p>
          <a:p>
            <a:pPr marL="176679" marR="0" lvl="0" indent="-176679" algn="l" defTabSz="94228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Education leaders have the knowledge and ability to ensure the success of all students by promoting a positive school culture, providing an effective instructional program that applies best practice to student learning, and designing comprehensive professional growth plans for staff. </a:t>
            </a:r>
            <a:endParaRPr lang="en-US" sz="1200" b="0" dirty="0"/>
          </a:p>
          <a:p>
            <a:pPr marL="176679" marR="0" lvl="0" indent="-176679" algn="l" defTabSz="94228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Quality Indicator 2</a:t>
            </a:r>
            <a:r>
              <a:rPr lang="en-US" sz="1200" dirty="0"/>
              <a:t>: Provide an Effective Instructional Program </a:t>
            </a:r>
          </a:p>
          <a:p>
            <a:pPr marL="176679" marR="0" lvl="0" indent="-176679" algn="l" defTabSz="94228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Quality Indicator 3</a:t>
            </a:r>
            <a:r>
              <a:rPr lang="en-US" sz="1200" dirty="0"/>
              <a:t>: Ensure Continuous Professional Learning</a:t>
            </a:r>
          </a:p>
          <a:p>
            <a:pPr marL="0" indent="0">
              <a:buNone/>
            </a:pPr>
            <a:endParaRPr lang="en-US" sz="1200" b="1" dirty="0"/>
          </a:p>
          <a:p>
            <a:pPr marL="0" indent="0">
              <a:buNone/>
            </a:pPr>
            <a:r>
              <a:rPr lang="en-US" sz="1200" b="1" dirty="0"/>
              <a:t>Standard #6 </a:t>
            </a:r>
            <a:r>
              <a:rPr lang="en-US" sz="1200" dirty="0"/>
              <a:t>Professional Development</a:t>
            </a:r>
          </a:p>
          <a:p>
            <a:pPr marL="176679" marR="0" lvl="0" indent="-176679" algn="l" defTabSz="94228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Education leaders have the knowledge and ability to ensure the success of all students by remaining current on best practices in education administration and school-related areas as evidenced in his/her annual professional development plan. </a:t>
            </a:r>
            <a:endParaRPr lang="en-US" sz="1200" b="0" dirty="0"/>
          </a:p>
          <a:p>
            <a:pPr marL="176679" marR="0" lvl="0" indent="-176679" algn="l" defTabSz="94228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Quality Indicator 1</a:t>
            </a:r>
            <a:r>
              <a:rPr lang="en-US" sz="1200" dirty="0"/>
              <a:t>: Increase knowledge and skills based on best practices</a:t>
            </a:r>
            <a:endParaRPr lang="en-US" sz="1200" b="1" dirty="0"/>
          </a:p>
          <a:p>
            <a:pPr>
              <a:spcBef>
                <a:spcPts val="371"/>
              </a:spcBef>
            </a:pPr>
            <a:endParaRPr lang="en-US" sz="1200" dirty="0">
              <a:latin typeface="Tw Cen MT" panose="020B0602020104020603" pitchFamily="34" charset="0"/>
            </a:endParaRPr>
          </a:p>
          <a:p>
            <a:pPr>
              <a:spcBef>
                <a:spcPts val="371"/>
              </a:spcBef>
            </a:pPr>
            <a:r>
              <a:rPr lang="en-US" sz="1200" b="1" dirty="0">
                <a:latin typeface="Tw Cen MT" panose="020B0602020104020603" pitchFamily="34" charset="0"/>
              </a:rPr>
              <a:t>To Do</a:t>
            </a:r>
            <a:r>
              <a:rPr lang="en-US" sz="1200" dirty="0">
                <a:latin typeface="Tw Cen MT" panose="020B0602020104020603" pitchFamily="34" charset="0"/>
              </a:rPr>
              <a:t> </a:t>
            </a:r>
          </a:p>
          <a:p>
            <a:pPr>
              <a:spcBef>
                <a:spcPts val="371"/>
              </a:spcBef>
            </a:pPr>
            <a:r>
              <a:rPr lang="en-US" sz="1200" dirty="0">
                <a:latin typeface="Tw Cen MT" panose="020B0602020104020603" pitchFamily="34" charset="0"/>
              </a:rPr>
              <a:t>Review slide with participants.</a:t>
            </a:r>
          </a:p>
          <a:p>
            <a:pPr>
              <a:spcBef>
                <a:spcPts val="371"/>
              </a:spcBef>
            </a:pPr>
            <a:endParaRPr lang="en-US" sz="1200" dirty="0">
              <a:latin typeface="Tw Cen MT" panose="020B0602020104020603" pitchFamily="34" charset="0"/>
            </a:endParaRPr>
          </a:p>
          <a:p>
            <a:pPr>
              <a:spcBef>
                <a:spcPts val="371"/>
              </a:spcBef>
            </a:pPr>
            <a:r>
              <a:rPr lang="en-US" sz="1200" b="1" dirty="0">
                <a:latin typeface="Tw Cen MT" panose="020B0602020104020603" pitchFamily="34" charset="0"/>
              </a:rPr>
              <a:t>Reference</a:t>
            </a:r>
          </a:p>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Missouri Department of Elementary and Secondary Education. (2013, June). Leader standards</a:t>
            </a:r>
            <a:r>
              <a:rPr lang="en-US" sz="1100" i="1" dirty="0">
                <a:effectLst/>
                <a:latin typeface="Calibri" panose="020F0502020204030204" pitchFamily="34" charset="0"/>
                <a:ea typeface="Calibri" panose="020F0502020204030204" pitchFamily="34" charset="0"/>
                <a:cs typeface="Times New Roman" panose="02020603050405020304" pitchFamily="18" charset="0"/>
              </a:rPr>
              <a:t>. Missouri’s Educator Evaluation System</a:t>
            </a: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i="1" u="sng"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hlinkClick r:id="rId3"/>
              </a:rPr>
              <a:t>https://dese.mo.gov/media/pdf/oeq-ed-leaderstandards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Bef>
                <a:spcPts val="371"/>
              </a:spcBef>
            </a:pPr>
            <a:endParaRPr lang="en-US" sz="1200" dirty="0">
              <a:latin typeface="Tw Cen MT" panose="020B0602020104020603" pitchFamily="34" charset="0"/>
            </a:endParaRPr>
          </a:p>
          <a:p>
            <a:pPr>
              <a:spcBef>
                <a:spcPts val="371"/>
              </a:spcBef>
            </a:pPr>
            <a:endParaRPr lang="en-US" sz="1200" dirty="0">
              <a:latin typeface="Tw Cen MT" panose="020B0602020104020603" pitchFamily="34" charset="0"/>
            </a:endParaRP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22</a:t>
            </a:fld>
            <a:endParaRPr lang="en-US"/>
          </a:p>
        </p:txBody>
      </p:sp>
    </p:spTree>
    <p:extLst>
      <p:ext uri="{BB962C8B-B14F-4D97-AF65-F5344CB8AC3E}">
        <p14:creationId xmlns:p14="http://schemas.microsoft.com/office/powerpoint/2010/main" val="26103613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spcBef>
                <a:spcPts val="371"/>
              </a:spcBef>
            </a:pPr>
            <a:r>
              <a:rPr lang="en-US" b="1" dirty="0">
                <a:latin typeface="Tw Cen MT" panose="020B0602020104020603" pitchFamily="34" charset="0"/>
              </a:rPr>
              <a:t>To Know/To Say</a:t>
            </a:r>
          </a:p>
          <a:p>
            <a:pPr>
              <a:spcBef>
                <a:spcPts val="371"/>
              </a:spcBef>
            </a:pPr>
            <a:r>
              <a:rPr lang="en-US" dirty="0">
                <a:latin typeface="Tw Cen MT" panose="020B0602020104020603" pitchFamily="34" charset="0"/>
              </a:rPr>
              <a:t>These MO Teacher Standards are closely aligned to the content within the Common Formative Assessment module.</a:t>
            </a:r>
          </a:p>
          <a:p>
            <a:pPr>
              <a:spcBef>
                <a:spcPts val="371"/>
              </a:spcBef>
            </a:pPr>
            <a:endParaRPr lang="en-US" dirty="0">
              <a:latin typeface="Tw Cen MT" panose="020B0602020104020603" pitchFamily="34" charset="0"/>
            </a:endParaRPr>
          </a:p>
          <a:p>
            <a:pPr marL="0" indent="0">
              <a:buNone/>
            </a:pPr>
            <a:r>
              <a:rPr lang="en-US" sz="1200" b="1" dirty="0"/>
              <a:t>Standard #2 Student Learning, Growth and Development </a:t>
            </a:r>
            <a:r>
              <a:rPr lang="en-US" sz="1200" dirty="0"/>
              <a:t>The teacher understands how students learn, develop, and differ in their approaches to learning. The teacher provides learning opportunities that are adapted to diverse learners and support the intellectual, social, and personal development of all students. </a:t>
            </a:r>
          </a:p>
          <a:p>
            <a:pPr marL="171450" indent="-171450">
              <a:buFont typeface="Wingdings" panose="05000000000000000000" pitchFamily="2" charset="2"/>
              <a:buChar char="§"/>
            </a:pPr>
            <a:r>
              <a:rPr lang="en-US" sz="1200" b="1" dirty="0"/>
              <a:t>Quality Indicator 2</a:t>
            </a:r>
            <a:r>
              <a:rPr lang="en-US" sz="1200" dirty="0"/>
              <a:t>: Student goals</a:t>
            </a:r>
          </a:p>
          <a:p>
            <a:pPr marL="0" indent="0">
              <a:buNone/>
            </a:pPr>
            <a:endParaRPr lang="en-US" sz="1200" dirty="0"/>
          </a:p>
          <a:p>
            <a:pPr marL="0" indent="0">
              <a:buNone/>
            </a:pPr>
            <a:r>
              <a:rPr lang="en-US" sz="1200" b="1" dirty="0"/>
              <a:t>Standard #7</a:t>
            </a:r>
            <a:r>
              <a:rPr lang="en-US" sz="1200" dirty="0"/>
              <a:t> </a:t>
            </a:r>
            <a:r>
              <a:rPr lang="en-US" sz="1200" b="1" dirty="0"/>
              <a:t>Student Assessment and Data Analysis </a:t>
            </a:r>
            <a:r>
              <a:rPr lang="en-US" sz="1200" dirty="0"/>
              <a:t>The teacher understands and uses formative and summative assessment strategies to assess the learner’s progress and uses both classroom and standardized assessment data to plan ongoing instruction. The teacher monitors the performance of each student, and devises instruction to enable students to grow and develop, making adequate academic progress.</a:t>
            </a:r>
          </a:p>
          <a:p>
            <a:pPr marL="171450" indent="-171450">
              <a:buFont typeface="Arial" panose="020B0604020202020204" pitchFamily="34" charset="0"/>
              <a:buChar char="•"/>
            </a:pPr>
            <a:r>
              <a:rPr lang="en-US" sz="1200" b="1" dirty="0"/>
              <a:t>Quality Indicator 1: </a:t>
            </a:r>
            <a:r>
              <a:rPr lang="en-US" sz="1200" dirty="0"/>
              <a:t>Effective use of assessments</a:t>
            </a:r>
          </a:p>
          <a:p>
            <a:pPr marL="171450" indent="-171450">
              <a:buFont typeface="Arial" panose="020B0604020202020204" pitchFamily="34" charset="0"/>
              <a:buChar char="•"/>
            </a:pPr>
            <a:r>
              <a:rPr lang="en-US" sz="1200" b="1" dirty="0"/>
              <a:t>Quality Indicator 2:</a:t>
            </a:r>
            <a:r>
              <a:rPr lang="en-US" sz="1200" dirty="0"/>
              <a:t> Assessment data to improve learning </a:t>
            </a:r>
          </a:p>
          <a:p>
            <a:pPr marL="171450" indent="-171450">
              <a:buFont typeface="Arial" panose="020B0604020202020204" pitchFamily="34" charset="0"/>
              <a:buChar char="•"/>
            </a:pPr>
            <a:r>
              <a:rPr lang="en-US" sz="1200" b="1" dirty="0"/>
              <a:t>Quality Indicator 3</a:t>
            </a:r>
            <a:r>
              <a:rPr lang="en-US" sz="1200" dirty="0"/>
              <a:t>: Student-led assessment strategies </a:t>
            </a:r>
          </a:p>
          <a:p>
            <a:pPr marL="171450" indent="-171450">
              <a:buFont typeface="Arial" panose="020B0604020202020204" pitchFamily="34" charset="0"/>
              <a:buChar char="•"/>
            </a:pPr>
            <a:r>
              <a:rPr lang="en-US" sz="1200" b="1" dirty="0"/>
              <a:t>Quality Indicator 4</a:t>
            </a:r>
            <a:r>
              <a:rPr lang="en-US" sz="1200" dirty="0"/>
              <a:t>: Effect of instruction on individual/class learning </a:t>
            </a:r>
          </a:p>
          <a:p>
            <a:pPr marL="171450" indent="-171450">
              <a:buFont typeface="Arial" panose="020B0604020202020204" pitchFamily="34" charset="0"/>
              <a:buChar char="•"/>
            </a:pPr>
            <a:r>
              <a:rPr lang="en-US" sz="1200" b="1" dirty="0"/>
              <a:t>Quality Indicator 5</a:t>
            </a:r>
            <a:r>
              <a:rPr lang="en-US" sz="1200" dirty="0"/>
              <a:t>: Communication of student progress and maintaining records </a:t>
            </a:r>
          </a:p>
          <a:p>
            <a:pPr marL="171450" indent="-171450">
              <a:buFont typeface="Arial" panose="020B0604020202020204" pitchFamily="34" charset="0"/>
              <a:buChar char="•"/>
            </a:pPr>
            <a:r>
              <a:rPr lang="en-US" sz="1200" b="1" dirty="0"/>
              <a:t>Quality Indicator 6</a:t>
            </a:r>
            <a:r>
              <a:rPr lang="en-US" sz="1200" dirty="0"/>
              <a:t>: Collaborative data analysis</a:t>
            </a:r>
          </a:p>
          <a:p>
            <a:pPr marL="0" indent="0">
              <a:spcBef>
                <a:spcPts val="371"/>
              </a:spcBef>
              <a:buFont typeface="Arial" panose="020B0604020202020204" pitchFamily="34" charset="0"/>
              <a:buNone/>
            </a:pPr>
            <a:endParaRPr lang="en-US" dirty="0">
              <a:latin typeface="Tw Cen MT" panose="020B0602020104020603" pitchFamily="34" charset="0"/>
            </a:endParaRPr>
          </a:p>
          <a:p>
            <a:pPr>
              <a:spcBef>
                <a:spcPts val="371"/>
              </a:spcBef>
            </a:pPr>
            <a:r>
              <a:rPr lang="en-US" b="1" dirty="0">
                <a:latin typeface="Tw Cen MT" panose="020B0602020104020603" pitchFamily="34" charset="0"/>
              </a:rPr>
              <a:t>To Do</a:t>
            </a:r>
          </a:p>
          <a:p>
            <a:pPr>
              <a:spcBef>
                <a:spcPts val="371"/>
              </a:spcBef>
            </a:pPr>
            <a:r>
              <a:rPr lang="en-US" dirty="0">
                <a:latin typeface="Tw Cen MT" panose="020B0602020104020603" pitchFamily="34" charset="0"/>
              </a:rPr>
              <a:t>Review slide with participants.</a:t>
            </a:r>
          </a:p>
          <a:p>
            <a:pPr>
              <a:spcBef>
                <a:spcPts val="371"/>
              </a:spcBef>
            </a:pPr>
            <a:endParaRPr lang="en-US" b="1" dirty="0"/>
          </a:p>
          <a:p>
            <a:r>
              <a:rPr lang="en-US" b="1" dirty="0"/>
              <a:t>Reference</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Missouri Department of Elementary and Secondary Education. (2013, June). Leader standards</a:t>
            </a:r>
            <a:r>
              <a:rPr lang="en-US" sz="1200" i="1" dirty="0">
                <a:effectLst/>
                <a:latin typeface="Calibri" panose="020F0502020204030204" pitchFamily="34" charset="0"/>
                <a:ea typeface="Calibri" panose="020F0502020204030204" pitchFamily="34" charset="0"/>
                <a:cs typeface="Times New Roman" panose="02020603050405020304" pitchFamily="18" charset="0"/>
              </a:rPr>
              <a:t>. Missouri’s Educator Evaluation System</a:t>
            </a: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r>
              <a:rPr lang="en-US" sz="1200" i="1" u="sng"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hlinkClick r:id="rId3"/>
              </a:rPr>
              <a:t>https://dese.mo.gov/media/pdf/oeq-ed-leaderstandards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23</a:t>
            </a:fld>
            <a:endParaRPr lang="en-US"/>
          </a:p>
        </p:txBody>
      </p:sp>
    </p:spTree>
    <p:extLst>
      <p:ext uri="{BB962C8B-B14F-4D97-AF65-F5344CB8AC3E}">
        <p14:creationId xmlns:p14="http://schemas.microsoft.com/office/powerpoint/2010/main" val="24097543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To Know/To Do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It is important that all participants receive introduction training prior to other module sessions if they have not previously had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To Say</a:t>
            </a:r>
          </a:p>
          <a:p>
            <a:r>
              <a:rPr lang="en-US" dirty="0"/>
              <a:t>As we begin Part 1 of the Common Formative Assessment module, we will first look at an overview of the formative assessment process and the essential background information you will need for the remaining sections of this module. We will talk about curriculum, alignment to standards, and priority standards. If your district needs assistance in this process, you can contact your Regional Professional Development Center for training. </a:t>
            </a:r>
          </a:p>
          <a:p>
            <a:endParaRPr lang="en-US"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24</a:t>
            </a:fld>
            <a:endParaRPr lang="en-US"/>
          </a:p>
        </p:txBody>
      </p:sp>
    </p:spTree>
    <p:extLst>
      <p:ext uri="{BB962C8B-B14F-4D97-AF65-F5344CB8AC3E}">
        <p14:creationId xmlns:p14="http://schemas.microsoft.com/office/powerpoint/2010/main" val="2970816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Clr>
                <a:srgbClr val="000000"/>
              </a:buClr>
              <a:buSzPts val="1400"/>
            </a:pPr>
            <a:r>
              <a:rPr lang="en-US" b="1" dirty="0">
                <a:solidFill>
                  <a:schemeClr val="dk1"/>
                </a:solidFill>
                <a:latin typeface="Arial"/>
                <a:ea typeface="Arial"/>
                <a:cs typeface="Arial"/>
                <a:sym typeface="Arial"/>
              </a:rPr>
              <a:t>To Know</a:t>
            </a:r>
          </a:p>
          <a:p>
            <a:pPr>
              <a:buClr>
                <a:srgbClr val="000000"/>
              </a:buClr>
              <a:buSzPts val="1400"/>
            </a:pPr>
            <a:r>
              <a:rPr lang="en-US" dirty="0">
                <a:solidFill>
                  <a:schemeClr val="dk1"/>
                </a:solidFill>
                <a:latin typeface="Arial"/>
                <a:ea typeface="Arial"/>
                <a:cs typeface="Arial"/>
                <a:sym typeface="Arial"/>
              </a:rPr>
              <a:t>The purpose of this activity is to help participants ground their thinking regarding assessment. Grounding activities help participants orient to their current thinking/understanding of a topic, identify any emotional reactions they may have to certain topics, and identify the purpose of the current training. </a:t>
            </a:r>
          </a:p>
          <a:p>
            <a:pPr>
              <a:buClr>
                <a:srgbClr val="000000"/>
              </a:buClr>
              <a:buSzPts val="1400"/>
            </a:pPr>
            <a:endParaRPr lang="en-US" dirty="0">
              <a:solidFill>
                <a:schemeClr val="dk1"/>
              </a:solidFill>
              <a:latin typeface="Arial"/>
              <a:ea typeface="Arial"/>
              <a:cs typeface="Arial"/>
              <a:sym typeface="Arial"/>
            </a:endParaRPr>
          </a:p>
          <a:p>
            <a:pPr>
              <a:buClr>
                <a:srgbClr val="000000"/>
              </a:buClr>
              <a:buSzPts val="1400"/>
            </a:pPr>
            <a:r>
              <a:rPr lang="en-US" dirty="0"/>
              <a:t>There are 9 pictures on this slide. If it is a small group, you might pick just three or 4. If you are face-to-face, consider printing out each picture and posting them around the room. The participants can go to the picture of their choosing and engage in a discussion about why they chose the picture. </a:t>
            </a:r>
          </a:p>
          <a:p>
            <a:pPr>
              <a:buClr>
                <a:srgbClr val="000000"/>
              </a:buClr>
              <a:buSzPts val="1400"/>
            </a:pPr>
            <a:endParaRPr lang="en-US" dirty="0"/>
          </a:p>
          <a:p>
            <a:pPr defTabSz="942289">
              <a:buClr>
                <a:srgbClr val="000000"/>
              </a:buClr>
              <a:buSzPts val="1400"/>
              <a:defRPr/>
            </a:pPr>
            <a:r>
              <a:rPr lang="en-US" dirty="0">
                <a:solidFill>
                  <a:schemeClr val="dk1"/>
                </a:solidFill>
                <a:latin typeface="Arial"/>
                <a:ea typeface="Arial"/>
                <a:cs typeface="Arial"/>
                <a:sym typeface="Arial"/>
              </a:rPr>
              <a:t>Once participants have shared with each other, summarize for them the purpose of this training. This training provides participants with content to better understand formative assessment which is one of the t</a:t>
            </a:r>
            <a:r>
              <a:rPr lang="en-US" b="0" i="0" dirty="0">
                <a:solidFill>
                  <a:srgbClr val="303030"/>
                </a:solidFill>
                <a:effectLst/>
                <a:latin typeface="PT Sans"/>
              </a:rPr>
              <a:t>hree foundational DCI educational practices (Collaborative Teams, Data-Based Decision Making, Common Formative Assessment) essential for collaborative and data-informed instruction and decision making to improve instructional practice and student outcomes.</a:t>
            </a:r>
          </a:p>
          <a:p>
            <a:pPr defTabSz="942289">
              <a:buClr>
                <a:srgbClr val="000000"/>
              </a:buClr>
              <a:buSzPts val="1400"/>
              <a:defRPr/>
            </a:pPr>
            <a:endParaRPr lang="en-US" b="0" i="0" dirty="0">
              <a:solidFill>
                <a:srgbClr val="303030"/>
              </a:solidFill>
              <a:effectLst/>
              <a:latin typeface="PT Sans"/>
            </a:endParaRPr>
          </a:p>
          <a:p>
            <a:pPr>
              <a:buClr>
                <a:srgbClr val="000000"/>
              </a:buClr>
              <a:buSzPts val="1400"/>
            </a:pPr>
            <a:r>
              <a:rPr lang="en-US" b="1" dirty="0">
                <a:solidFill>
                  <a:schemeClr val="dk1"/>
                </a:solidFill>
                <a:latin typeface="Arial"/>
                <a:ea typeface="Arial"/>
                <a:cs typeface="Arial"/>
                <a:sym typeface="Arial"/>
              </a:rPr>
              <a:t>To Do</a:t>
            </a:r>
          </a:p>
          <a:p>
            <a:pPr>
              <a:buClr>
                <a:srgbClr val="000000"/>
              </a:buClr>
              <a:buSzPts val="1400"/>
            </a:pPr>
            <a:r>
              <a:rPr lang="en-US" dirty="0">
                <a:solidFill>
                  <a:schemeClr val="dk1"/>
                </a:solidFill>
                <a:latin typeface="Arial"/>
                <a:ea typeface="Arial"/>
                <a:cs typeface="Arial"/>
                <a:sym typeface="Arial"/>
              </a:rPr>
              <a:t>Have participants break into small groups or pairs for discussion on why they selected the picture they chose. This might be in groups of individuals who selected the same picture or in mixed groups of people who selected different photos. Depending on the size of the group, this activity should last no longer than 15 minutes. </a:t>
            </a:r>
          </a:p>
          <a:p>
            <a:pPr>
              <a:buClr>
                <a:srgbClr val="000000"/>
              </a:buClr>
              <a:buSzPts val="1400"/>
            </a:pPr>
            <a:endParaRPr lang="en-US" dirty="0">
              <a:solidFill>
                <a:schemeClr val="dk1"/>
              </a:solidFill>
            </a:endParaRPr>
          </a:p>
          <a:p>
            <a:pPr defTabSz="942289">
              <a:buClr>
                <a:srgbClr val="000000"/>
              </a:buClr>
              <a:buSzPts val="1400"/>
              <a:defRPr/>
            </a:pPr>
            <a:r>
              <a:rPr lang="en-US" b="1" dirty="0">
                <a:solidFill>
                  <a:schemeClr val="dk1"/>
                </a:solidFill>
                <a:latin typeface="Arial"/>
                <a:ea typeface="Arial"/>
                <a:cs typeface="Arial"/>
                <a:sym typeface="Arial"/>
              </a:rPr>
              <a:t>To Say</a:t>
            </a:r>
            <a:endParaRPr lang="en-US" dirty="0">
              <a:solidFill>
                <a:schemeClr val="dk1"/>
              </a:solidFill>
              <a:latin typeface="Arial"/>
              <a:ea typeface="Arial"/>
              <a:cs typeface="Arial"/>
              <a:sym typeface="Arial"/>
            </a:endParaRPr>
          </a:p>
          <a:p>
            <a:pPr defTabSz="942289">
              <a:buClr>
                <a:srgbClr val="000000"/>
              </a:buClr>
              <a:buSzPts val="1400"/>
              <a:defRPr/>
            </a:pPr>
            <a:r>
              <a:rPr lang="en-US" dirty="0">
                <a:solidFill>
                  <a:schemeClr val="dk1"/>
                </a:solidFill>
                <a:latin typeface="Arial"/>
                <a:ea typeface="Arial"/>
                <a:cs typeface="Arial"/>
                <a:sym typeface="Arial"/>
              </a:rPr>
              <a:t>Reflect on the word “assessment” for a moment. Then study the pictures on the slide. Select the one that aligns most with your thinking. Be ready to discuss why you selected the picture.</a:t>
            </a:r>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25</a:t>
            </a:fld>
            <a:endParaRPr lang="en-US"/>
          </a:p>
        </p:txBody>
      </p:sp>
    </p:spTree>
    <p:extLst>
      <p:ext uri="{BB962C8B-B14F-4D97-AF65-F5344CB8AC3E}">
        <p14:creationId xmlns:p14="http://schemas.microsoft.com/office/powerpoint/2010/main" val="31721394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Clr>
                <a:srgbClr val="000000"/>
              </a:buClr>
              <a:buSzPts val="1400"/>
            </a:pPr>
            <a:r>
              <a:rPr lang="en-US" b="1" dirty="0">
                <a:solidFill>
                  <a:schemeClr val="dk1"/>
                </a:solidFill>
                <a:cs typeface="Calibri"/>
                <a:sym typeface="Calibri"/>
              </a:rPr>
              <a:t>To Know</a:t>
            </a:r>
          </a:p>
          <a:p>
            <a:pPr>
              <a:buClr>
                <a:srgbClr val="000000"/>
              </a:buClr>
              <a:buSzPts val="1400"/>
            </a:pPr>
            <a:r>
              <a:rPr lang="en-US" dirty="0">
                <a:solidFill>
                  <a:schemeClr val="dk1"/>
                </a:solidFill>
                <a:cs typeface="Calibri"/>
                <a:sym typeface="Calibri"/>
              </a:rPr>
              <a:t>This slide provides an overview of the contents of the Introduction and Clarifying Learning sections of the CFA Part 1 module</a:t>
            </a:r>
            <a:r>
              <a:rPr lang="en-US" b="1" dirty="0">
                <a:solidFill>
                  <a:schemeClr val="dk1"/>
                </a:solidFill>
                <a:cs typeface="Calibri"/>
                <a:sym typeface="Calibri"/>
              </a:rPr>
              <a:t>.</a:t>
            </a:r>
          </a:p>
          <a:p>
            <a:pPr>
              <a:buClr>
                <a:srgbClr val="000000"/>
              </a:buClr>
              <a:buSzPts val="1400"/>
            </a:pPr>
            <a:endParaRPr lang="en-US" b="1" dirty="0">
              <a:solidFill>
                <a:schemeClr val="dk1"/>
              </a:solidFill>
              <a:cs typeface="Calibri"/>
              <a:sym typeface="Calibri"/>
            </a:endParaRPr>
          </a:p>
          <a:p>
            <a:pPr>
              <a:buClr>
                <a:srgbClr val="000000"/>
              </a:buClr>
              <a:buSzPts val="1400"/>
            </a:pPr>
            <a:r>
              <a:rPr lang="en-US" b="1" dirty="0">
                <a:solidFill>
                  <a:schemeClr val="dk1"/>
                </a:solidFill>
                <a:cs typeface="Calibri"/>
                <a:sym typeface="Calibri"/>
              </a:rPr>
              <a:t>To Do/To Say</a:t>
            </a:r>
          </a:p>
          <a:p>
            <a:pPr>
              <a:buClr>
                <a:srgbClr val="000000"/>
              </a:buClr>
              <a:buSzPts val="1400"/>
            </a:pPr>
            <a:r>
              <a:rPr lang="en-US" dirty="0">
                <a:solidFill>
                  <a:schemeClr val="dk1"/>
                </a:solidFill>
                <a:cs typeface="Calibri"/>
                <a:sym typeface="Calibri"/>
              </a:rPr>
              <a:t>Review the content contained within this module as listed on the slide.</a:t>
            </a:r>
          </a:p>
          <a:p>
            <a:pPr>
              <a:buClr>
                <a:srgbClr val="000000"/>
              </a:buClr>
              <a:buSzPts val="1400"/>
            </a:pPr>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26</a:t>
            </a:fld>
            <a:endParaRPr lang="en-US"/>
          </a:p>
        </p:txBody>
      </p:sp>
    </p:spTree>
    <p:extLst>
      <p:ext uri="{BB962C8B-B14F-4D97-AF65-F5344CB8AC3E}">
        <p14:creationId xmlns:p14="http://schemas.microsoft.com/office/powerpoint/2010/main" val="8386615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r>
              <a:rPr lang="en-US" b="0" dirty="0"/>
              <a:t>These are the learning objectives for part 1 of the Common Formative Assessment module, Clarifying Learning. EF 1&amp;2 of the Practice Profile are the focus of this PowerPoint. </a:t>
            </a:r>
          </a:p>
          <a:p>
            <a:r>
              <a:rPr lang="en-US" b="0" dirty="0"/>
              <a:t>Please note: This module introduces the concepts of priority standards, learning targets, and success criteria as they relate to formative assessment, however this information is not intended to replace the in-depth professional development through DACL regarding the development of success criteria and learning targets. If a coach feels the district would benefit more from understanding these concepts more deeply, please use the DCI DACL module materials along with this module. </a:t>
            </a:r>
          </a:p>
          <a:p>
            <a:endParaRPr lang="en-US" b="0" dirty="0"/>
          </a:p>
          <a:p>
            <a:r>
              <a:rPr lang="en-US" b="1" dirty="0"/>
              <a:t>To Do</a:t>
            </a:r>
            <a:endParaRPr lang="en-US" dirty="0"/>
          </a:p>
          <a:p>
            <a:r>
              <a:rPr lang="en-US" dirty="0"/>
              <a:t>Review the learning objectives listed on the slide for Clarifying Learning, EF 1&amp;2.</a:t>
            </a:r>
          </a:p>
          <a:p>
            <a:endParaRPr lang="en-US" dirty="0"/>
          </a:p>
          <a:p>
            <a:r>
              <a:rPr lang="en-US" b="1" dirty="0"/>
              <a:t>To Say</a:t>
            </a:r>
          </a:p>
          <a:p>
            <a:r>
              <a:rPr lang="en-US" b="0" dirty="0"/>
              <a:t>These are the learning objectives for part 1 of the Common Formative Assessment module, Clarifying Learning, which aligns both with Essential Function 1 and 2. We will first look at Essential Function 1, which addresses Learning Targets. Remember we are covering both Essential Functions 1 and 2 today.</a:t>
            </a:r>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27</a:t>
            </a:fld>
            <a:endParaRPr lang="en-US"/>
          </a:p>
        </p:txBody>
      </p:sp>
    </p:spTree>
    <p:extLst>
      <p:ext uri="{BB962C8B-B14F-4D97-AF65-F5344CB8AC3E}">
        <p14:creationId xmlns:p14="http://schemas.microsoft.com/office/powerpoint/2010/main" val="31783261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68014">
              <a:spcBef>
                <a:spcPts val="381"/>
              </a:spcBef>
              <a:defRPr/>
            </a:pPr>
            <a:r>
              <a:rPr lang="en-US" b="1" dirty="0"/>
              <a:t>To Know</a:t>
            </a:r>
            <a:endParaRPr lang="en-US" b="1" baseline="0" dirty="0"/>
          </a:p>
          <a:p>
            <a:pPr defTabSz="968014">
              <a:spcBef>
                <a:spcPts val="381"/>
              </a:spcBef>
              <a:defRPr/>
            </a:pPr>
            <a:r>
              <a:rPr lang="en-US" b="0" baseline="0" dirty="0"/>
              <a:t>Essential Questions guide the audience to begin thinking about the information provided in the module. Essential Questions also give the presenter a guide for what information needs to be reviewed and discussed at the end of the presentation. Participants will need time throughout the presentation to discuss and reflect on these questions. </a:t>
            </a:r>
          </a:p>
          <a:p>
            <a:pPr defTabSz="968014">
              <a:spcBef>
                <a:spcPts val="381"/>
              </a:spcBef>
              <a:defRPr/>
            </a:pPr>
            <a:endParaRPr lang="en-US" b="0" baseline="0" dirty="0"/>
          </a:p>
          <a:p>
            <a:pPr defTabSz="968014">
              <a:spcBef>
                <a:spcPts val="381"/>
              </a:spcBef>
              <a:defRPr/>
            </a:pPr>
            <a:r>
              <a:rPr lang="en-US" b="0" baseline="0" dirty="0"/>
              <a:t>The Essential Questions listed on this slide pose questions to help participants reflect on key ideas within the Clarifying Learning section of the Formative Assessment module.</a:t>
            </a:r>
          </a:p>
          <a:p>
            <a:pPr defTabSz="968014">
              <a:spcBef>
                <a:spcPts val="381"/>
              </a:spcBef>
              <a:defRPr/>
            </a:pPr>
            <a:endParaRPr lang="en-US" b="1" dirty="0"/>
          </a:p>
          <a:p>
            <a:pPr defTabSz="968014">
              <a:spcBef>
                <a:spcPts val="381"/>
              </a:spcBef>
              <a:defRPr/>
            </a:pPr>
            <a:r>
              <a:rPr lang="en-US" b="1" dirty="0"/>
              <a:t>To Do</a:t>
            </a:r>
          </a:p>
          <a:p>
            <a:pPr defTabSz="968014">
              <a:spcBef>
                <a:spcPts val="381"/>
              </a:spcBef>
              <a:defRPr/>
            </a:pPr>
            <a:r>
              <a:rPr lang="en-US" dirty="0"/>
              <a:t>Pose questions on the slide and encourage discussion around each.</a:t>
            </a:r>
          </a:p>
          <a:p>
            <a:pPr defTabSz="968014">
              <a:spcBef>
                <a:spcPts val="381"/>
              </a:spcBef>
              <a:defRPr/>
            </a:pPr>
            <a:endParaRPr lang="en-US" b="1" dirty="0"/>
          </a:p>
          <a:p>
            <a:pPr defTabSz="968014">
              <a:spcBef>
                <a:spcPts val="381"/>
              </a:spcBef>
              <a:defRPr/>
            </a:pPr>
            <a:r>
              <a:rPr lang="en-US" b="1" dirty="0"/>
              <a:t>To Say</a:t>
            </a:r>
          </a:p>
          <a:p>
            <a:r>
              <a:rPr lang="en-US" dirty="0"/>
              <a:t>Let’s use these essential questions to reflect on our knowledge about clarifying learning, an important first step in the formative assessment process.</a:t>
            </a: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28</a:t>
            </a:fld>
            <a:endParaRPr lang="en-US"/>
          </a:p>
        </p:txBody>
      </p:sp>
    </p:spTree>
    <p:extLst>
      <p:ext uri="{BB962C8B-B14F-4D97-AF65-F5344CB8AC3E}">
        <p14:creationId xmlns:p14="http://schemas.microsoft.com/office/powerpoint/2010/main" val="8882195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r>
              <a:rPr lang="en-US" b="0" dirty="0"/>
              <a:t>This is a reflection activity over the pre-read article that was sent out prior to the session.</a:t>
            </a:r>
          </a:p>
          <a:p>
            <a:endParaRPr lang="en-US" b="0" dirty="0"/>
          </a:p>
          <a:p>
            <a:pPr defTabSz="942289">
              <a:defRPr/>
            </a:pPr>
            <a:r>
              <a:rPr lang="en-US" b="1" dirty="0"/>
              <a:t>To Do</a:t>
            </a:r>
            <a:endParaRPr lang="en-US" b="0" dirty="0"/>
          </a:p>
          <a:p>
            <a:pPr defTabSz="942289">
              <a:defRPr/>
            </a:pPr>
            <a:r>
              <a:rPr lang="en-US" b="0" dirty="0"/>
              <a:t>Organize participants into groups of 6-8. Review the steps for the Read, Reflect, Share, and Summarize structure as outlined on the slide. Tell groups the article can be accessed using the QR code or weblink.</a:t>
            </a:r>
          </a:p>
          <a:p>
            <a:pPr defTabSz="942289">
              <a:defRPr/>
            </a:pPr>
            <a:endParaRPr lang="en-US" b="0" dirty="0"/>
          </a:p>
          <a:p>
            <a:pPr defTabSz="942289">
              <a:defRPr/>
            </a:pPr>
            <a:r>
              <a:rPr lang="en-US" b="1" dirty="0"/>
              <a:t>To Say</a:t>
            </a:r>
            <a:endParaRPr lang="en-US" b="0" dirty="0"/>
          </a:p>
          <a:p>
            <a:pPr defTabSz="942289">
              <a:defRPr/>
            </a:pPr>
            <a:r>
              <a:rPr lang="en-US" b="0" dirty="0"/>
              <a:t>Let’s now take a few minutes to review the document that was sent as a pre-read, </a:t>
            </a:r>
            <a:r>
              <a:rPr lang="en-US" b="0" i="1" dirty="0"/>
              <a:t>Formative Assessment That Truly Informs Instruction,</a:t>
            </a:r>
            <a:r>
              <a:rPr lang="en-US" b="0" dirty="0"/>
              <a:t> a document published by NCTE (National Council of Teachers of English). Jot down key take-aways as you read/review the document. Next, take turns sharing one of your key ideas with your group. Choose an idea that has not been shared by others. The last person to share their idea then summarizes all ideas expressed by group members. </a:t>
            </a:r>
          </a:p>
          <a:p>
            <a:pPr defTabSz="942289">
              <a:defRPr/>
            </a:pPr>
            <a:endParaRPr lang="en-US" b="0" dirty="0"/>
          </a:p>
          <a:p>
            <a:pPr>
              <a:buClr>
                <a:srgbClr val="000000"/>
              </a:buClr>
              <a:buSzPts val="1400"/>
            </a:pPr>
            <a:r>
              <a:rPr lang="en-US" b="1" dirty="0">
                <a:solidFill>
                  <a:schemeClr val="dk1"/>
                </a:solidFill>
                <a:latin typeface="Calibri"/>
                <a:ea typeface="Calibri"/>
                <a:cs typeface="Calibri"/>
                <a:sym typeface="Calibri"/>
              </a:rPr>
              <a:t>Handout/Pre-Training Article</a:t>
            </a:r>
          </a:p>
          <a:p>
            <a:pPr>
              <a:buClr>
                <a:srgbClr val="000000"/>
              </a:buClr>
              <a:buSzPts val="1400"/>
            </a:pPr>
            <a:r>
              <a:rPr lang="en-US" i="1" dirty="0"/>
              <a:t>Formative Assessment that Truly Informs Instruction </a:t>
            </a:r>
          </a:p>
          <a:p>
            <a:pPr defTabSz="942289">
              <a:buClr>
                <a:srgbClr val="000000"/>
              </a:buClr>
              <a:buSzPts val="1400"/>
              <a:defRPr/>
            </a:pPr>
            <a:r>
              <a:rPr lang="en-US" i="1" dirty="0">
                <a:hlinkClick r:id="rId3"/>
              </a:rPr>
              <a:t>https://cdn.ncte.org/nctefiles/resources/positions/formative-assessment_single.pdf</a:t>
            </a:r>
            <a:r>
              <a:rPr lang="en-US" i="1" dirty="0"/>
              <a:t> </a:t>
            </a:r>
          </a:p>
          <a:p>
            <a:pPr defTabSz="942289">
              <a:buClr>
                <a:srgbClr val="000000"/>
              </a:buClr>
              <a:buSzPts val="1400"/>
              <a:defRPr/>
            </a:pPr>
            <a:endParaRPr lang="en-US" b="0" dirty="0"/>
          </a:p>
          <a:p>
            <a:r>
              <a:rPr lang="en-US" b="1" dirty="0"/>
              <a:t>Reference</a:t>
            </a:r>
          </a:p>
          <a:p>
            <a:pPr defTabSz="942289">
              <a:defRPr/>
            </a:pPr>
            <a:r>
              <a:rPr lang="en-US" b="0" dirty="0"/>
              <a:t>Fleischer, D., </a:t>
            </a:r>
            <a:r>
              <a:rPr lang="en-US" b="0" dirty="0" err="1"/>
              <a:t>Rilkins</a:t>
            </a:r>
            <a:r>
              <a:rPr lang="en-US" b="0" dirty="0"/>
              <a:t>, S., Garcia, A., </a:t>
            </a:r>
            <a:r>
              <a:rPr lang="en-US" b="0" dirty="0" err="1"/>
              <a:t>Rierce</a:t>
            </a:r>
            <a:r>
              <a:rPr lang="en-US" b="0" dirty="0"/>
              <a:t>, K.M., Scherff, L., </a:t>
            </a:r>
            <a:r>
              <a:rPr lang="en-US" b="0" dirty="0" err="1"/>
              <a:t>Sibberson</a:t>
            </a:r>
            <a:r>
              <a:rPr lang="en-US" b="0" dirty="0"/>
              <a:t>, F., &amp; Davis, M. (2013, Oct. 21). </a:t>
            </a:r>
            <a:r>
              <a:rPr lang="en-US" b="0" i="0" dirty="0"/>
              <a:t>Formative assessment that truly informs instruction</a:t>
            </a:r>
            <a:r>
              <a:rPr lang="en-US" b="0" i="1" dirty="0"/>
              <a:t>. National Council of Teachers of English (NCTE), </a:t>
            </a:r>
            <a:r>
              <a:rPr lang="en-US" b="0" i="0" dirty="0"/>
              <a:t>https://cdn.ncte.org/nctefiles/resources/positions/formative-assessment_single.pdf</a:t>
            </a:r>
          </a:p>
          <a:p>
            <a:endParaRPr lang="en-US" b="1"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29</a:t>
            </a:fld>
            <a:endParaRPr lang="en-US"/>
          </a:p>
        </p:txBody>
      </p:sp>
    </p:spTree>
    <p:extLst>
      <p:ext uri="{BB962C8B-B14F-4D97-AF65-F5344CB8AC3E}">
        <p14:creationId xmlns:p14="http://schemas.microsoft.com/office/powerpoint/2010/main" val="3141350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pPr indent="-235572" defTabSz="942289">
              <a:buClr>
                <a:srgbClr val="000000"/>
              </a:buClr>
              <a:buSzPts val="1400"/>
              <a:defRPr/>
            </a:pPr>
            <a:r>
              <a:rPr lang="en-US" sz="800" b="1" dirty="0"/>
              <a:t>This slide is for coaches</a:t>
            </a:r>
          </a:p>
        </p:txBody>
      </p:sp>
      <p:sp>
        <p:nvSpPr>
          <p:cNvPr id="68" name="Shape 68"/>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3</a:t>
            </a:fld>
            <a:endParaRPr lang="en-US" sz="18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187374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r>
              <a:rPr lang="en-US" b="0" dirty="0"/>
              <a:t>Dylan </a:t>
            </a:r>
            <a:r>
              <a:rPr lang="en-US" b="0" dirty="0" err="1"/>
              <a:t>Wiliam</a:t>
            </a:r>
            <a:r>
              <a:rPr lang="en-US" b="0" dirty="0"/>
              <a:t> explains formative assessment and its purpose. (Video is 2:18 minutes)</a:t>
            </a:r>
          </a:p>
          <a:p>
            <a:endParaRPr lang="en-US" b="0" dirty="0"/>
          </a:p>
          <a:p>
            <a:r>
              <a:rPr lang="en-US" b="1" dirty="0"/>
              <a:t>To Do</a:t>
            </a:r>
          </a:p>
          <a:p>
            <a:r>
              <a:rPr lang="en-US" b="0" dirty="0"/>
              <a:t>Pose the reflection question, show the video, and discuss afterwards.</a:t>
            </a:r>
          </a:p>
          <a:p>
            <a:endParaRPr lang="en-US" b="0" dirty="0"/>
          </a:p>
          <a:p>
            <a:r>
              <a:rPr lang="en-US" b="1" dirty="0"/>
              <a:t>To Say</a:t>
            </a:r>
          </a:p>
          <a:p>
            <a:r>
              <a:rPr lang="en-US" b="0" dirty="0"/>
              <a:t>In this video Dylan </a:t>
            </a:r>
            <a:r>
              <a:rPr lang="en-US" b="0" dirty="0" err="1"/>
              <a:t>Wiliam</a:t>
            </a:r>
            <a:r>
              <a:rPr lang="en-US" b="0" dirty="0"/>
              <a:t> talks about formative assessment and how teachers can use formative assessment to gain better insights into student learning and achievement. As you watch the video think about how the analogy of flying an airplane  relates to formative assessment.  </a:t>
            </a:r>
          </a:p>
          <a:p>
            <a:endParaRPr lang="en-US" b="0" dirty="0"/>
          </a:p>
          <a:p>
            <a:r>
              <a:rPr lang="en-US" b="0" dirty="0"/>
              <a:t>After the video ask “What other analogies to formative assessment can you think of?” (Let participants share out)</a:t>
            </a:r>
          </a:p>
          <a:p>
            <a:endParaRPr lang="en-US" b="1" dirty="0"/>
          </a:p>
          <a:p>
            <a:r>
              <a:rPr lang="en-US" b="1" dirty="0"/>
              <a:t>Reference </a:t>
            </a:r>
          </a:p>
          <a:p>
            <a:pPr marL="182880" marR="0" indent="-182880">
              <a:lnSpc>
                <a:spcPct val="120000"/>
              </a:lnSpc>
              <a:spcBef>
                <a:spcPts val="0"/>
              </a:spcBef>
              <a:spcAft>
                <a:spcPts val="800"/>
              </a:spcAft>
              <a:buNone/>
              <a:tabLst>
                <a:tab pos="2390775" algn="l"/>
              </a:tabLst>
            </a:pPr>
            <a:r>
              <a:rPr lang="en-US" sz="1200" dirty="0" err="1">
                <a:effectLst/>
                <a:ea typeface="Calibri" panose="020F0502020204030204" pitchFamily="34" charset="0"/>
                <a:cs typeface="Times New Roman" panose="02020603050405020304" pitchFamily="18" charset="0"/>
              </a:rPr>
              <a:t>Wiliam</a:t>
            </a:r>
            <a:r>
              <a:rPr lang="en-US" sz="1200" dirty="0">
                <a:effectLst/>
                <a:ea typeface="Calibri" panose="020F0502020204030204" pitchFamily="34" charset="0"/>
                <a:cs typeface="Times New Roman" panose="02020603050405020304" pitchFamily="18" charset="0"/>
              </a:rPr>
              <a:t>, D. (2016, July 15). </a:t>
            </a:r>
            <a:r>
              <a:rPr lang="en-US" sz="1200" i="1" dirty="0">
                <a:effectLst/>
                <a:ea typeface="Calibri" panose="020F0502020204030204" pitchFamily="34" charset="0"/>
                <a:cs typeface="Times New Roman" panose="02020603050405020304" pitchFamily="18" charset="0"/>
              </a:rPr>
              <a:t>Formative assessment </a:t>
            </a:r>
            <a:r>
              <a:rPr lang="en-US" sz="1200" dirty="0">
                <a:effectLst/>
                <a:ea typeface="Calibri" panose="020F0502020204030204" pitchFamily="34" charset="0"/>
                <a:cs typeface="Times New Roman" panose="02020603050405020304" pitchFamily="18" charset="0"/>
              </a:rPr>
              <a:t>[Video file]</a:t>
            </a:r>
            <a:r>
              <a:rPr lang="en-US" sz="1200" i="1" dirty="0">
                <a:effectLst/>
                <a:ea typeface="Calibri" panose="020F0502020204030204" pitchFamily="34" charset="0"/>
                <a:cs typeface="Times New Roman" panose="02020603050405020304" pitchFamily="18" charset="0"/>
              </a:rPr>
              <a:t>.</a:t>
            </a:r>
            <a:r>
              <a:rPr lang="en-US" sz="1200" dirty="0">
                <a:effectLst/>
                <a:ea typeface="Calibri" panose="020F0502020204030204" pitchFamily="34" charset="0"/>
                <a:cs typeface="Times New Roman" panose="02020603050405020304" pitchFamily="18" charset="0"/>
              </a:rPr>
              <a:t> Education Scotland. </a:t>
            </a:r>
            <a:r>
              <a:rPr lang="en-US" sz="1200" u="sng" dirty="0">
                <a:solidFill>
                  <a:srgbClr val="0563C1"/>
                </a:solidFill>
                <a:effectLst/>
                <a:ea typeface="Calibri" panose="020F0502020204030204" pitchFamily="34" charset="0"/>
                <a:cs typeface="Times New Roman" panose="02020603050405020304" pitchFamily="18" charset="0"/>
                <a:hlinkClick r:id="rId3"/>
              </a:rPr>
              <a:t>https://www.youtube.com/watch?v=YcJdZGz6ifY</a:t>
            </a:r>
            <a:endParaRPr lang="en-US" sz="1200" dirty="0">
              <a:effectLst/>
              <a:ea typeface="Calibri" panose="020F0502020204030204" pitchFamily="34" charset="0"/>
              <a:cs typeface="Times New Roman" panose="02020603050405020304" pitchFamily="18" charset="0"/>
            </a:endParaRPr>
          </a:p>
          <a:p>
            <a:endParaRPr lang="en-US" b="0"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30</a:t>
            </a:fld>
            <a:endParaRPr lang="en-US"/>
          </a:p>
        </p:txBody>
      </p:sp>
    </p:spTree>
    <p:extLst>
      <p:ext uri="{BB962C8B-B14F-4D97-AF65-F5344CB8AC3E}">
        <p14:creationId xmlns:p14="http://schemas.microsoft.com/office/powerpoint/2010/main" val="23190707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mn-lt"/>
              </a:rPr>
              <a:t> This is an optional slide for audiences who might need more information about the differences between summative and formative assessments. </a:t>
            </a:r>
          </a:p>
          <a:p>
            <a:endParaRPr lang="en-US" b="1" dirty="0">
              <a:latin typeface="+mn-lt"/>
            </a:endParaRPr>
          </a:p>
          <a:p>
            <a:r>
              <a:rPr lang="en-US" b="1" dirty="0">
                <a:latin typeface="+mn-lt"/>
              </a:rPr>
              <a:t>To Know/To Do/To Say</a:t>
            </a:r>
          </a:p>
          <a:p>
            <a:r>
              <a:rPr lang="en-US" dirty="0">
                <a:latin typeface="+mn-lt"/>
              </a:rPr>
              <a:t>Educators use a variety of assessments for a variety of purposes. Some assessments are considered formative when they are used during instruction to provide ongoing feedback to educators to help them adjust their instruction. This can be something as simple as a question a teacher asks during instruction, a quiz at the end of a daily lesson, or collaboratively designed and administered assessments that are team analyzed. The key to formative assessment is that its purpose is to collect evidence of learning and provide feedback during instruction. In contrast, summative assessments evaluate student learning at the end of an instructional period by comparing the student’s learning against learning standards and preset benchmarks. </a:t>
            </a:r>
          </a:p>
          <a:p>
            <a:endParaRPr lang="en-US" b="0" baseline="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Lancaster, M. (n.d.). </a:t>
            </a:r>
            <a:r>
              <a:rPr lang="en-US" sz="1200" i="1" dirty="0">
                <a:effectLst/>
                <a:latin typeface="Calibri" panose="020F0502020204030204" pitchFamily="34" charset="0"/>
                <a:ea typeface="Calibri" panose="020F0502020204030204" pitchFamily="34" charset="0"/>
                <a:cs typeface="Times New Roman" panose="02020603050405020304" pitchFamily="18" charset="0"/>
              </a:rPr>
              <a:t>Formative &amp; summative assessments. </a:t>
            </a:r>
            <a:r>
              <a:rPr lang="en-US" sz="1200" dirty="0">
                <a:effectLst/>
                <a:latin typeface="Calibri" panose="020F0502020204030204" pitchFamily="34" charset="0"/>
                <a:ea typeface="Calibri" panose="020F0502020204030204" pitchFamily="34" charset="0"/>
                <a:cs typeface="Times New Roman" panose="02020603050405020304" pitchFamily="18" charset="0"/>
                <a:hlinkClick r:id="rId3"/>
              </a:rPr>
              <a:t>https://slideplayer.com/slide/10173802/</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b="0" baseline="0" dirty="0">
              <a:latin typeface="+mn-lt"/>
            </a:endParaRP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31</a:t>
            </a:fld>
            <a:endParaRPr lang="en-US"/>
          </a:p>
        </p:txBody>
      </p:sp>
    </p:spTree>
    <p:extLst>
      <p:ext uri="{BB962C8B-B14F-4D97-AF65-F5344CB8AC3E}">
        <p14:creationId xmlns:p14="http://schemas.microsoft.com/office/powerpoint/2010/main" val="15654986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Formative assessment </a:t>
            </a:r>
            <a:r>
              <a:rPr lang="en-US" dirty="0"/>
              <a:t>encourages students to reflect on their own understanding and to evaluate the quality of their work in relation to their own or the objective goals. It</a:t>
            </a:r>
            <a:r>
              <a:rPr lang="en-US" b="1" dirty="0"/>
              <a:t> </a:t>
            </a:r>
            <a:r>
              <a:rPr lang="en-US" dirty="0"/>
              <a:t>allows teachers and students to identify strategies to improve the work and strengthen understanding. </a:t>
            </a:r>
            <a:r>
              <a:rPr lang="en-US" b="0" dirty="0"/>
              <a:t>Formative assessments </a:t>
            </a:r>
            <a:r>
              <a:rPr lang="en-US" dirty="0"/>
              <a:t>can help teachers and students identify students’ strengths and weaknesses, find gaps in understanding, and provide insight into individual learning processes and how best to support them. </a:t>
            </a:r>
            <a:r>
              <a:rPr lang="en-US" dirty="0">
                <a:solidFill>
                  <a:schemeClr val="dk1"/>
                </a:solidFill>
                <a:cs typeface="Calibri"/>
                <a:sym typeface="Calibri"/>
              </a:rPr>
              <a:t>It i</a:t>
            </a:r>
            <a:r>
              <a:rPr lang="en-US" dirty="0">
                <a:solidFill>
                  <a:schemeClr val="dk1"/>
                </a:solidFill>
                <a:ea typeface="Calibri"/>
                <a:cs typeface="Calibri"/>
                <a:sym typeface="Calibri"/>
              </a:rPr>
              <a:t>s a process of questioning, testing, or demonstration used to identify how a student is learning, where his strengths and weaknesses lie, and potential strategies to improve that learning. It focuses on individual growth and gives insight into their learning process and how to support it. Formative assessment is ongoing and results are immediate or very rapid. It is used</a:t>
            </a:r>
            <a:r>
              <a:rPr lang="en-US" b="1" dirty="0">
                <a:solidFill>
                  <a:schemeClr val="dk1"/>
                </a:solidFill>
                <a:ea typeface="Calibri"/>
                <a:cs typeface="Calibri"/>
                <a:sym typeface="Calibri"/>
              </a:rPr>
              <a:t> </a:t>
            </a:r>
            <a:r>
              <a:rPr lang="en-US" dirty="0">
                <a:solidFill>
                  <a:schemeClr val="dk1"/>
                </a:solidFill>
                <a:ea typeface="Calibri"/>
                <a:cs typeface="Calibri"/>
                <a:sym typeface="Calibri"/>
              </a:rPr>
              <a:t>to diagnose problems in students’ understanding or gaps in skills, and to help teachers decide next steps in instruction. </a:t>
            </a:r>
          </a:p>
          <a:p>
            <a:pPr marL="176679" indent="-176679">
              <a:buFont typeface="Arial" panose="020B0604020202020204" pitchFamily="34" charset="0"/>
              <a:buChar char="•"/>
            </a:pPr>
            <a:endParaRPr lang="en-US" dirty="0"/>
          </a:p>
          <a:p>
            <a:r>
              <a:rPr lang="en-US" b="1" dirty="0"/>
              <a:t>To Do/To Say</a:t>
            </a:r>
          </a:p>
          <a:p>
            <a:r>
              <a:rPr lang="en-US" dirty="0"/>
              <a:t>Turn &amp; Talk – Ask participants to talk in groups of 2 or 3 and discuss the key features of formative assessment based on this definition that stand out to them? </a:t>
            </a:r>
          </a:p>
          <a:p>
            <a:endParaRPr lang="en-US" dirty="0"/>
          </a:p>
          <a:p>
            <a:r>
              <a:rPr lang="en-US" dirty="0"/>
              <a:t>Key features to highlight include</a:t>
            </a:r>
          </a:p>
          <a:p>
            <a:pPr marL="176679" indent="-176679">
              <a:buFont typeface="Arial" panose="020B0604020202020204" pitchFamily="34" charset="0"/>
              <a:buChar char="•"/>
            </a:pPr>
            <a:r>
              <a:rPr lang="en-US" dirty="0"/>
              <a:t>Student achievement evidence must be elicited, interpreted, and used.</a:t>
            </a:r>
          </a:p>
          <a:p>
            <a:pPr marL="176679" indent="-176679">
              <a:buFont typeface="Arial" panose="020B0604020202020204" pitchFamily="34" charset="0"/>
              <a:buChar char="•"/>
            </a:pPr>
            <a:r>
              <a:rPr lang="en-US" dirty="0"/>
              <a:t>The evidence can be used by teachers, learners, and peers</a:t>
            </a:r>
          </a:p>
          <a:p>
            <a:pPr marL="176679" indent="-176679">
              <a:buFont typeface="Arial" panose="020B0604020202020204" pitchFamily="34" charset="0"/>
              <a:buChar char="•"/>
            </a:pPr>
            <a:r>
              <a:rPr lang="en-US" dirty="0"/>
              <a:t>The evidence is used to make decisions and take actions regarding next steps in instruction</a:t>
            </a:r>
          </a:p>
          <a:p>
            <a:pPr marL="176679" indent="-176679">
              <a:buFont typeface="Arial" panose="020B0604020202020204" pitchFamily="34" charset="0"/>
              <a:buChar char="•"/>
            </a:pPr>
            <a:r>
              <a:rPr lang="en-US" dirty="0"/>
              <a:t>The evidence improves the decisions made</a:t>
            </a:r>
          </a:p>
          <a:p>
            <a:endParaRPr lang="en-US" dirty="0"/>
          </a:p>
          <a:p>
            <a:r>
              <a:rPr lang="en-US" b="1" dirty="0"/>
              <a:t>Reference</a:t>
            </a:r>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Education Week. (2015, Nov. 9). </a:t>
            </a:r>
            <a:r>
              <a:rPr lang="en-US" sz="1200" i="1" dirty="0">
                <a:effectLst/>
                <a:ea typeface="Calibri" panose="020F0502020204030204" pitchFamily="34" charset="0"/>
                <a:cs typeface="Times New Roman" panose="02020603050405020304" pitchFamily="18" charset="0"/>
              </a:rPr>
              <a:t>Types of assessment: A head-to-head comparison. </a:t>
            </a:r>
            <a:r>
              <a:rPr lang="en-US" sz="1200" dirty="0">
                <a:effectLst/>
                <a:ea typeface="Calibri" panose="020F0502020204030204" pitchFamily="34" charset="0"/>
                <a:cs typeface="Times New Roman" panose="02020603050405020304" pitchFamily="18" charset="0"/>
              </a:rPr>
              <a:t>https://www.edweek.org/ew/section/multimedia/types-of-assessments-a-head-to-head-comparison.html </a:t>
            </a: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32</a:t>
            </a:fld>
            <a:endParaRPr lang="en-US"/>
          </a:p>
        </p:txBody>
      </p:sp>
    </p:spTree>
    <p:extLst>
      <p:ext uri="{BB962C8B-B14F-4D97-AF65-F5344CB8AC3E}">
        <p14:creationId xmlns:p14="http://schemas.microsoft.com/office/powerpoint/2010/main" val="30688306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To Know/Say</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Student assessments typically fall into one of the 4 assessment categories listed across the top of the slide.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Wingdings" panose="05000000000000000000" pitchFamily="2" charset="2"/>
              <a:buChar char="§"/>
            </a:pPr>
            <a:r>
              <a:rPr lang="en-US" sz="1800" b="1" u="sng"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EXTERNAL</a:t>
            </a: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 assessments are typically state or national level assessment such as the MAP, EOC, that are used as a summative assessment for accountability purposes. </a:t>
            </a:r>
          </a:p>
          <a:p>
            <a:pPr marL="285750" marR="0" indent="-285750">
              <a:lnSpc>
                <a:spcPct val="107000"/>
              </a:lnSpc>
              <a:spcBef>
                <a:spcPts val="0"/>
              </a:spcBef>
              <a:spcAft>
                <a:spcPts val="800"/>
              </a:spcAft>
              <a:buFont typeface="Wingdings" panose="05000000000000000000" pitchFamily="2" charset="2"/>
              <a:buChar cha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Wingdings" panose="05000000000000000000" pitchFamily="2" charset="2"/>
              <a:buChar char="§"/>
            </a:pPr>
            <a:r>
              <a:rPr lang="en-US" sz="1800" b="1" u="sng"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DISTRICT-mandated</a:t>
            </a: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 assessments are typically another type of summative assessment that are usually administered to a specific group district-wide (e.g., grade levels) to measure the achievement of students (e.g., DRA, STAR, AR, NWEA, ACUITY, etc.). Secondary levels may be using quarter or semester exams for this purpose.</a:t>
            </a:r>
          </a:p>
          <a:p>
            <a:pPr marL="285750" marR="0" indent="-285750">
              <a:lnSpc>
                <a:spcPct val="107000"/>
              </a:lnSpc>
              <a:spcBef>
                <a:spcPts val="0"/>
              </a:spcBef>
              <a:spcAft>
                <a:spcPts val="800"/>
              </a:spcAft>
              <a:buFont typeface="Wingdings" panose="05000000000000000000" pitchFamily="2" charset="2"/>
              <a:buChar cha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Wingdings" panose="05000000000000000000" pitchFamily="2" charset="2"/>
              <a:buChar char="§"/>
            </a:pPr>
            <a:r>
              <a:rPr lang="en-US" sz="1800" b="1" u="sng"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COMMON SUMMATIVE</a:t>
            </a: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 assessments are ‘team’ driven assessments that are given to a specific group of students, different from the types of summative assessments an individual teacher might administer to their own class. They generally include instructions for administration and are given toward the conclusion of an instructional unit.</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Summative assessments occur </a:t>
            </a:r>
            <a:r>
              <a:rPr lang="en-US" sz="1800" b="1" u="sng"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AFTER </a:t>
            </a: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teaching and learning has happened, while formative assessments are given during learning to help the instructor design learning. </a:t>
            </a:r>
          </a:p>
          <a:p>
            <a:pPr marL="0" marR="0" indent="0">
              <a:lnSpc>
                <a:spcPct val="107000"/>
              </a:lnSpc>
              <a:spcBef>
                <a:spcPts val="0"/>
              </a:spcBef>
              <a:spcAft>
                <a:spcPts val="800"/>
              </a:spcAft>
              <a:buFont typeface="Wingdings" panose="05000000000000000000" pitchFamily="2"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Wingdings" panose="05000000000000000000" pitchFamily="2" charset="2"/>
              <a:buChar char="§"/>
            </a:pPr>
            <a:r>
              <a:rPr lang="en-US" sz="1800" b="1" u="sng"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COMMON FORMATIVE</a:t>
            </a: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 assessments are also ‘team’ driven and the results are used </a:t>
            </a:r>
            <a:r>
              <a:rPr lang="en-US" sz="1800" u="sng"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during</a:t>
            </a: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 instruction to make adjustments to instruction.  Common assessments (both formative and summative) are unique as they are developed</a:t>
            </a:r>
            <a:r>
              <a:rPr lang="en-US" sz="1800" u="sng"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collaboratively by teams rather than by individual teachers. </a:t>
            </a:r>
          </a:p>
          <a:p>
            <a:pPr marL="285750" marR="0" indent="-285750">
              <a:lnSpc>
                <a:spcPct val="107000"/>
              </a:lnSpc>
              <a:spcBef>
                <a:spcPts val="0"/>
              </a:spcBef>
              <a:spcAft>
                <a:spcPts val="800"/>
              </a:spcAft>
              <a:buFont typeface="Wingdings" panose="05000000000000000000" pitchFamily="2" charset="2"/>
              <a:buChar cha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Wingdings" panose="05000000000000000000" pitchFamily="2" charset="2"/>
              <a:buChar char="§"/>
            </a:pPr>
            <a:r>
              <a:rPr lang="en-US" sz="1800" b="1" u="sng"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DAILY ASSESSMENTS</a:t>
            </a:r>
            <a:r>
              <a:rPr lang="en-US" sz="1800" b="1"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include all of </a:t>
            </a:r>
            <a:r>
              <a:rPr lang="en-US" sz="1800" u="sng"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the strategies</a:t>
            </a: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 individual</a:t>
            </a:r>
            <a:r>
              <a:rPr lang="en-US" sz="1800" u="sng"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teachers use to gather immediate information during instruction regarding the learning needs and academic progress of students toward learning targets. Examples include open-ended questions, reflection questions, quizzes, thumbs up/thumbs down, think-pair-share, exit tickets, journal reflections, etc.)</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On the diagram, the arrow represents a continuum, rather than a definite beginning and end of each type. Whether an assessment is summative or formative depends on how the results are used to adjust instruction.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All educational assessments can have an impact on ensuring there is effective instruction, however not all formative assessment is equally effective. There is strong research to indicate that the more quickly assessment information is used to provide feedback (or the shorter the assessment-interpretation-action cycle) the greater the impact on student achievement. In this module we will talk about  both daily classroom-based assessments and common formative assessments as two types of  formative assessment that can be used most easily to provide students with the most immediate feedback (</a:t>
            </a:r>
            <a:r>
              <a:rPr lang="en-US" sz="1800" dirty="0" err="1">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Wiliam</a:t>
            </a: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 2016).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latin typeface="+mn-lt"/>
            </a:endParaRPr>
          </a:p>
          <a:p>
            <a:pPr marL="0" marR="0" indent="0" algn="l" defTabSz="921807" rtl="0" eaLnBrk="0" fontAlgn="base" latinLnBrk="0" hangingPunct="0">
              <a:lnSpc>
                <a:spcPct val="100000"/>
              </a:lnSpc>
              <a:spcBef>
                <a:spcPct val="30000"/>
              </a:spcBef>
              <a:spcAft>
                <a:spcPct val="0"/>
              </a:spcAft>
              <a:buClrTx/>
              <a:buSzTx/>
              <a:buFontTx/>
              <a:buNone/>
              <a:tabLst/>
              <a:defRPr/>
            </a:pPr>
            <a:r>
              <a:rPr lang="en-US" b="1" dirty="0">
                <a:latin typeface="+mn-lt"/>
              </a:rPr>
              <a:t>Reference</a:t>
            </a:r>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DuFour, R., DuFour, R., </a:t>
            </a:r>
            <a:r>
              <a:rPr lang="en-US" sz="1200" dirty="0" err="1">
                <a:effectLst/>
                <a:ea typeface="Calibri" panose="020F0502020204030204" pitchFamily="34" charset="0"/>
                <a:cs typeface="Times New Roman" panose="02020603050405020304" pitchFamily="18" charset="0"/>
              </a:rPr>
              <a:t>Eaker</a:t>
            </a:r>
            <a:r>
              <a:rPr lang="en-US" sz="1200" dirty="0">
                <a:effectLst/>
                <a:ea typeface="Calibri" panose="020F0502020204030204" pitchFamily="34" charset="0"/>
                <a:cs typeface="Times New Roman" panose="02020603050405020304" pitchFamily="18" charset="0"/>
              </a:rPr>
              <a:t>, R., &amp; </a:t>
            </a:r>
            <a:r>
              <a:rPr lang="en-US" sz="1200" dirty="0" err="1">
                <a:effectLst/>
                <a:ea typeface="Calibri" panose="020F0502020204030204" pitchFamily="34" charset="0"/>
                <a:cs typeface="Times New Roman" panose="02020603050405020304" pitchFamily="18" charset="0"/>
              </a:rPr>
              <a:t>Karhanek</a:t>
            </a:r>
            <a:r>
              <a:rPr lang="en-US" sz="1200" dirty="0">
                <a:effectLst/>
                <a:ea typeface="Calibri" panose="020F0502020204030204" pitchFamily="34" charset="0"/>
                <a:cs typeface="Times New Roman" panose="02020603050405020304" pitchFamily="18" charset="0"/>
              </a:rPr>
              <a:t>, G. (2010). </a:t>
            </a:r>
            <a:r>
              <a:rPr lang="en-US" sz="1200" i="1" dirty="0">
                <a:effectLst/>
                <a:ea typeface="Calibri" panose="020F0502020204030204" pitchFamily="34" charset="0"/>
                <a:cs typeface="Times New Roman" panose="02020603050405020304" pitchFamily="18" charset="0"/>
              </a:rPr>
              <a:t>Raising the bar and closing the gap:  Whatever it takes. </a:t>
            </a:r>
            <a:r>
              <a:rPr lang="en-US" sz="1200" dirty="0">
                <a:effectLst/>
                <a:ea typeface="Calibri" panose="020F0502020204030204" pitchFamily="34" charset="0"/>
                <a:cs typeface="Times New Roman" panose="02020603050405020304" pitchFamily="18" charset="0"/>
              </a:rPr>
              <a:t>Solution Tree Press. </a:t>
            </a:r>
          </a:p>
          <a:p>
            <a:pPr marL="0" marR="0" indent="0" algn="l" defTabSz="921807" rtl="0" eaLnBrk="0" fontAlgn="base" latinLnBrk="0" hangingPunct="0">
              <a:lnSpc>
                <a:spcPct val="100000"/>
              </a:lnSpc>
              <a:spcBef>
                <a:spcPct val="30000"/>
              </a:spcBef>
              <a:spcAft>
                <a:spcPct val="0"/>
              </a:spcAft>
              <a:buClrTx/>
              <a:buSzTx/>
              <a:buFontTx/>
              <a:buNone/>
              <a:tabLst/>
              <a:defRPr/>
            </a:pPr>
            <a:endParaRPr lang="en-US" b="0" dirty="0">
              <a:latin typeface="+mn-lt"/>
            </a:endParaRPr>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Heritage, M. (Ed.). (2010). </a:t>
            </a:r>
            <a:r>
              <a:rPr lang="en-US" sz="1200" i="1" dirty="0">
                <a:effectLst/>
                <a:ea typeface="Calibri" panose="020F0502020204030204" pitchFamily="34" charset="0"/>
                <a:cs typeface="Times New Roman" panose="02020603050405020304" pitchFamily="18" charset="0"/>
              </a:rPr>
              <a:t>Formative assessment: Making it happen in the classroom. </a:t>
            </a:r>
            <a:r>
              <a:rPr lang="en-US" sz="1200" dirty="0">
                <a:effectLst/>
                <a:ea typeface="Calibri" panose="020F0502020204030204" pitchFamily="34" charset="0"/>
                <a:cs typeface="Times New Roman" panose="02020603050405020304" pitchFamily="18" charset="0"/>
              </a:rPr>
              <a:t>Corwin Press. </a:t>
            </a:r>
          </a:p>
          <a:p>
            <a:pPr marL="0" marR="0" indent="0" algn="l" defTabSz="921807" rtl="0" eaLnBrk="0" fontAlgn="base" latinLnBrk="0" hangingPunct="0">
              <a:lnSpc>
                <a:spcPct val="100000"/>
              </a:lnSpc>
              <a:spcBef>
                <a:spcPct val="30000"/>
              </a:spcBef>
              <a:spcAft>
                <a:spcPct val="0"/>
              </a:spcAft>
              <a:buClrTx/>
              <a:buSzTx/>
              <a:buFontTx/>
              <a:buNone/>
              <a:tabLst/>
              <a:defRPr/>
            </a:pPr>
            <a:endParaRPr lang="en-US" dirty="0">
              <a:latin typeface="+mn-lt"/>
            </a:endParaRPr>
          </a:p>
          <a:p>
            <a:pPr marL="182880" indent="-182880">
              <a:lnSpc>
                <a:spcPct val="120000"/>
              </a:lnSpc>
              <a:spcBef>
                <a:spcPts val="0"/>
              </a:spcBef>
              <a:spcAft>
                <a:spcPts val="800"/>
              </a:spcAft>
              <a:buNone/>
              <a:tabLst>
                <a:tab pos="2390775" algn="l"/>
              </a:tabLst>
            </a:pPr>
            <a:r>
              <a:rPr lang="en-US" sz="1200" b="0" dirty="0"/>
              <a:t>Reeves, D. B. (2003). </a:t>
            </a:r>
            <a:r>
              <a:rPr lang="en-US" sz="1200" b="0" i="1" dirty="0"/>
              <a:t>The leader's guide to standards: A blueprint for educational equity and excellence. </a:t>
            </a:r>
            <a:r>
              <a:rPr lang="en-US" sz="1200" b="0" dirty="0"/>
              <a:t>John Wiley &amp; Sons.</a:t>
            </a:r>
          </a:p>
          <a:p>
            <a:pPr marL="0" marR="0" lvl="0" indent="0" algn="l" defTabSz="921807" rtl="0" eaLnBrk="1" fontAlgn="auto" latinLnBrk="0" hangingPunct="1">
              <a:lnSpc>
                <a:spcPct val="100000"/>
              </a:lnSpc>
              <a:spcBef>
                <a:spcPts val="0"/>
              </a:spcBef>
              <a:spcAft>
                <a:spcPts val="0"/>
              </a:spcAft>
              <a:buClrTx/>
              <a:buSzTx/>
              <a:buFontTx/>
              <a:buNone/>
              <a:tabLst/>
              <a:defRPr/>
            </a:pPr>
            <a:endParaRPr lang="en-US" sz="1200" dirty="0">
              <a:effectLst/>
              <a:ea typeface="Calibri" panose="020F0502020204030204" pitchFamily="34" charset="0"/>
              <a:cs typeface="Times New Roman" panose="02020603050405020304" pitchFamily="18" charset="0"/>
            </a:endParaRPr>
          </a:p>
          <a:p>
            <a:pPr marL="0" marR="0" lvl="0" indent="0" algn="l" defTabSz="921807" rtl="0" eaLnBrk="1" fontAlgn="auto" latinLnBrk="0" hangingPunct="1">
              <a:lnSpc>
                <a:spcPct val="100000"/>
              </a:lnSpc>
              <a:spcBef>
                <a:spcPts val="0"/>
              </a:spcBef>
              <a:spcAft>
                <a:spcPts val="0"/>
              </a:spcAft>
              <a:buClrTx/>
              <a:buSzTx/>
              <a:buFontTx/>
              <a:buNone/>
              <a:tabLst/>
              <a:defRPr/>
            </a:pPr>
            <a:r>
              <a:rPr lang="en-US" sz="1200" dirty="0" err="1">
                <a:effectLst/>
                <a:ea typeface="Calibri" panose="020F0502020204030204" pitchFamily="34" charset="0"/>
                <a:cs typeface="Times New Roman" panose="02020603050405020304" pitchFamily="18" charset="0"/>
              </a:rPr>
              <a:t>Wiliam</a:t>
            </a:r>
            <a:r>
              <a:rPr lang="en-US" sz="1200" dirty="0">
                <a:effectLst/>
                <a:ea typeface="Calibri" panose="020F0502020204030204" pitchFamily="34" charset="0"/>
                <a:cs typeface="Times New Roman" panose="02020603050405020304" pitchFamily="18" charset="0"/>
              </a:rPr>
              <a:t>, D. (2016, July 15). </a:t>
            </a:r>
            <a:r>
              <a:rPr lang="en-US" sz="1200" i="1" dirty="0">
                <a:effectLst/>
                <a:ea typeface="Calibri" panose="020F0502020204030204" pitchFamily="34" charset="0"/>
                <a:cs typeface="Times New Roman" panose="02020603050405020304" pitchFamily="18" charset="0"/>
              </a:rPr>
              <a:t>Formative assessment </a:t>
            </a:r>
            <a:r>
              <a:rPr lang="en-US" sz="1200" dirty="0">
                <a:effectLst/>
                <a:ea typeface="Calibri" panose="020F0502020204030204" pitchFamily="34" charset="0"/>
                <a:cs typeface="Times New Roman" panose="02020603050405020304" pitchFamily="18" charset="0"/>
              </a:rPr>
              <a:t>[Video file]</a:t>
            </a:r>
            <a:r>
              <a:rPr lang="en-US" sz="1200" i="1" dirty="0">
                <a:effectLst/>
                <a:ea typeface="Calibri" panose="020F0502020204030204" pitchFamily="34" charset="0"/>
                <a:cs typeface="Times New Roman" panose="02020603050405020304" pitchFamily="18" charset="0"/>
              </a:rPr>
              <a:t>.</a:t>
            </a:r>
            <a:r>
              <a:rPr lang="en-US" sz="1200" dirty="0">
                <a:effectLst/>
                <a:ea typeface="Calibri" panose="020F0502020204030204" pitchFamily="34" charset="0"/>
                <a:cs typeface="Times New Roman" panose="02020603050405020304" pitchFamily="18" charset="0"/>
              </a:rPr>
              <a:t> Education Scotland. </a:t>
            </a:r>
            <a:r>
              <a:rPr lang="en-US" sz="1200" u="sng" dirty="0">
                <a:solidFill>
                  <a:srgbClr val="0563C1"/>
                </a:solidFill>
                <a:effectLst/>
                <a:ea typeface="Calibri" panose="020F0502020204030204" pitchFamily="34" charset="0"/>
                <a:cs typeface="Times New Roman" panose="02020603050405020304" pitchFamily="18" charset="0"/>
                <a:hlinkClick r:id="rId3"/>
              </a:rPr>
              <a:t>https://www.youtube.com/watch?v=YcJdZGz6ifY</a:t>
            </a:r>
            <a:endParaRPr lang="en-US" sz="1200" dirty="0">
              <a:effectLst/>
              <a:ea typeface="Calibri" panose="020F0502020204030204" pitchFamily="34" charset="0"/>
              <a:cs typeface="Times New Roman" panose="02020603050405020304" pitchFamily="18" charset="0"/>
            </a:endParaRPr>
          </a:p>
          <a:p>
            <a:pPr defTabSz="921807">
              <a:defRPr/>
            </a:pPr>
            <a:endParaRPr lang="en-US" b="0" dirty="0">
              <a:latin typeface="+mn-lt"/>
            </a:endParaRPr>
          </a:p>
          <a:p>
            <a:pPr defTabSz="921807">
              <a:defRPr/>
            </a:pPr>
            <a:endParaRPr lang="en-US" b="0" dirty="0">
              <a:latin typeface="+mn-lt"/>
            </a:endParaRP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33</a:t>
            </a:fld>
            <a:endParaRPr lang="en-US"/>
          </a:p>
        </p:txBody>
      </p:sp>
    </p:spTree>
    <p:extLst>
      <p:ext uri="{BB962C8B-B14F-4D97-AF65-F5344CB8AC3E}">
        <p14:creationId xmlns:p14="http://schemas.microsoft.com/office/powerpoint/2010/main" val="9608835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1" dirty="0"/>
              <a:t>To Know</a:t>
            </a:r>
          </a:p>
          <a:p>
            <a:pPr marL="0" marR="0">
              <a:lnSpc>
                <a:spcPct val="107000"/>
              </a:lnSpc>
              <a:spcBef>
                <a:spcPts val="0"/>
              </a:spcBef>
              <a:spcAft>
                <a:spcPts val="800"/>
              </a:spcAft>
            </a:pPr>
            <a:r>
              <a:rPr lang="en-GB"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The key aspect of formative assessment is that it is any activity used for the purpose of understanding what students know and to help the teacher know how to adjust instruction so students meet learning targets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1800" b="1"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To Do/Say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70AD47"/>
                </a:solidFill>
                <a:effectLst/>
                <a:latin typeface="Calibri" panose="020F0502020204030204" pitchFamily="34" charset="0"/>
                <a:ea typeface="Calibri" panose="020F0502020204030204" pitchFamily="34" charset="0"/>
                <a:cs typeface="Times New Roman" panose="02020603050405020304" pitchFamily="18" charset="0"/>
              </a:rPr>
              <a:t>There are a variety of formative assessments used by teachers. This module will focus on daily (minute-by-minute classroom based) formative assessment and common formative assessments. In Part 2 we will talk about both daily formative assessment and common formative assessment. We are focusing on these types of formative assessment, as they fall farthest to the left on the assessment continuum and have the potential to transform instruction and student achievement. Additionally, common formative assessment has application to data-based decision making which is part of the DCI another of the DCI foundational practices.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21807" rtl="0" eaLnBrk="0" fontAlgn="base" latinLnBrk="0" hangingPunct="0">
              <a:lnSpc>
                <a:spcPct val="100000"/>
              </a:lnSpc>
              <a:spcBef>
                <a:spcPct val="30000"/>
              </a:spcBef>
              <a:spcAft>
                <a:spcPct val="0"/>
              </a:spcAft>
              <a:buClrTx/>
              <a:buSzTx/>
              <a:buFontTx/>
              <a:buNone/>
              <a:tabLst/>
              <a:defRPr/>
            </a:pPr>
            <a:r>
              <a:rPr lang="en-US" sz="1800" b="1" dirty="0">
                <a:latin typeface="+mn-lt"/>
              </a:rPr>
              <a:t>Reference</a:t>
            </a:r>
            <a:endParaRPr lang="en-US" sz="1800" dirty="0">
              <a:latin typeface="+mn-lt"/>
            </a:endParaRPr>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DuFour, R., DuFour, R., </a:t>
            </a:r>
            <a:r>
              <a:rPr lang="en-US" sz="1200" dirty="0" err="1">
                <a:effectLst/>
                <a:ea typeface="Calibri" panose="020F0502020204030204" pitchFamily="34" charset="0"/>
                <a:cs typeface="Times New Roman" panose="02020603050405020304" pitchFamily="18" charset="0"/>
              </a:rPr>
              <a:t>Eaker</a:t>
            </a:r>
            <a:r>
              <a:rPr lang="en-US" sz="1200" dirty="0">
                <a:effectLst/>
                <a:ea typeface="Calibri" panose="020F0502020204030204" pitchFamily="34" charset="0"/>
                <a:cs typeface="Times New Roman" panose="02020603050405020304" pitchFamily="18" charset="0"/>
              </a:rPr>
              <a:t>, R., &amp; </a:t>
            </a:r>
            <a:r>
              <a:rPr lang="en-US" sz="1200" dirty="0" err="1">
                <a:effectLst/>
                <a:ea typeface="Calibri" panose="020F0502020204030204" pitchFamily="34" charset="0"/>
                <a:cs typeface="Times New Roman" panose="02020603050405020304" pitchFamily="18" charset="0"/>
              </a:rPr>
              <a:t>Karhanek</a:t>
            </a:r>
            <a:r>
              <a:rPr lang="en-US" sz="1200" dirty="0">
                <a:effectLst/>
                <a:ea typeface="Calibri" panose="020F0502020204030204" pitchFamily="34" charset="0"/>
                <a:cs typeface="Times New Roman" panose="02020603050405020304" pitchFamily="18" charset="0"/>
              </a:rPr>
              <a:t>, G. (2010). </a:t>
            </a:r>
            <a:r>
              <a:rPr lang="en-US" sz="1200" i="1" dirty="0">
                <a:effectLst/>
                <a:ea typeface="Calibri" panose="020F0502020204030204" pitchFamily="34" charset="0"/>
                <a:cs typeface="Times New Roman" panose="02020603050405020304" pitchFamily="18" charset="0"/>
              </a:rPr>
              <a:t>Raising the bar and closing the gap:  Whatever it takes. </a:t>
            </a:r>
            <a:r>
              <a:rPr lang="en-US" sz="1200" dirty="0">
                <a:effectLst/>
                <a:ea typeface="Calibri" panose="020F0502020204030204" pitchFamily="34" charset="0"/>
                <a:cs typeface="Times New Roman" panose="02020603050405020304" pitchFamily="18" charset="0"/>
              </a:rPr>
              <a:t>Solution Tree Press. </a:t>
            </a:r>
          </a:p>
          <a:p>
            <a:pPr marL="0" marR="0" indent="0" algn="l" defTabSz="921807" rtl="0" eaLnBrk="0" fontAlgn="base" latinLnBrk="0" hangingPunct="0">
              <a:lnSpc>
                <a:spcPct val="100000"/>
              </a:lnSpc>
              <a:spcBef>
                <a:spcPct val="30000"/>
              </a:spcBef>
              <a:spcAft>
                <a:spcPct val="0"/>
              </a:spcAft>
              <a:buClrTx/>
              <a:buSzTx/>
              <a:buFontTx/>
              <a:buNone/>
              <a:tabLst/>
              <a:defRPr/>
            </a:pPr>
            <a:endParaRPr lang="en-US" sz="1800" b="0" dirty="0">
              <a:latin typeface="+mn-lt"/>
            </a:endParaRPr>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Heritage, M. (Ed.). (2010). </a:t>
            </a:r>
            <a:r>
              <a:rPr lang="en-US" sz="1200" i="1" dirty="0">
                <a:effectLst/>
                <a:ea typeface="Calibri" panose="020F0502020204030204" pitchFamily="34" charset="0"/>
                <a:cs typeface="Times New Roman" panose="02020603050405020304" pitchFamily="18" charset="0"/>
              </a:rPr>
              <a:t>Formative assessment: Making it happen in the classroom. </a:t>
            </a:r>
            <a:r>
              <a:rPr lang="en-US" sz="1200" dirty="0">
                <a:effectLst/>
                <a:ea typeface="Calibri" panose="020F0502020204030204" pitchFamily="34" charset="0"/>
                <a:cs typeface="Times New Roman" panose="02020603050405020304" pitchFamily="18" charset="0"/>
              </a:rPr>
              <a:t>Corwin Press. </a:t>
            </a:r>
          </a:p>
          <a:p>
            <a:pPr marL="0" marR="0" indent="0" algn="l" defTabSz="921807" rtl="0" eaLnBrk="0" fontAlgn="base" latinLnBrk="0" hangingPunct="0">
              <a:lnSpc>
                <a:spcPct val="100000"/>
              </a:lnSpc>
              <a:spcBef>
                <a:spcPct val="30000"/>
              </a:spcBef>
              <a:spcAft>
                <a:spcPct val="0"/>
              </a:spcAft>
              <a:buClrTx/>
              <a:buSzTx/>
              <a:buFontTx/>
              <a:buNone/>
              <a:tabLst/>
              <a:defRPr/>
            </a:pPr>
            <a:endParaRPr lang="en-US" sz="1800" dirty="0">
              <a:latin typeface="+mn-lt"/>
            </a:endParaRPr>
          </a:p>
          <a:p>
            <a:pPr marL="182880" indent="-182880">
              <a:lnSpc>
                <a:spcPct val="120000"/>
              </a:lnSpc>
              <a:spcBef>
                <a:spcPts val="0"/>
              </a:spcBef>
              <a:spcAft>
                <a:spcPts val="800"/>
              </a:spcAft>
              <a:buNone/>
              <a:tabLst>
                <a:tab pos="2390775" algn="l"/>
              </a:tabLst>
            </a:pPr>
            <a:r>
              <a:rPr lang="en-US" sz="1200" b="0" dirty="0"/>
              <a:t>Reeves, D. B. (2003). </a:t>
            </a:r>
            <a:r>
              <a:rPr lang="en-US" sz="1200" b="0" i="1" dirty="0"/>
              <a:t>The leader's guide to standards: A blueprint for educational equity and excellence. </a:t>
            </a:r>
            <a:r>
              <a:rPr lang="en-US" sz="1200" b="0" dirty="0"/>
              <a:t>John Wiley &amp; Sons.</a:t>
            </a:r>
          </a:p>
          <a:p>
            <a:pPr defTabSz="921807">
              <a:defRPr/>
            </a:pPr>
            <a:endParaRPr lang="en-US" sz="1800" b="0" dirty="0">
              <a:latin typeface="+mn-lt"/>
            </a:endParaRPr>
          </a:p>
        </p:txBody>
      </p:sp>
      <p:sp>
        <p:nvSpPr>
          <p:cNvPr id="4" name="Slide Number Placeholder 3"/>
          <p:cNvSpPr>
            <a:spLocks noGrp="1"/>
          </p:cNvSpPr>
          <p:nvPr>
            <p:ph type="sldNum" sz="quarter" idx="5"/>
          </p:nvPr>
        </p:nvSpPr>
        <p:spPr/>
        <p:txBody>
          <a:bodyPr/>
          <a:lstStyle/>
          <a:p>
            <a:fld id="{37009D65-67CA-4CED-8B27-E9A2A258BE61}" type="slidenum">
              <a:rPr lang="en-US" smtClean="0"/>
              <a:t>34</a:t>
            </a:fld>
            <a:endParaRPr lang="en-US"/>
          </a:p>
        </p:txBody>
      </p:sp>
    </p:spTree>
    <p:extLst>
      <p:ext uri="{BB962C8B-B14F-4D97-AF65-F5344CB8AC3E}">
        <p14:creationId xmlns:p14="http://schemas.microsoft.com/office/powerpoint/2010/main" val="18955725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endParaRPr lang="en-US" dirty="0"/>
          </a:p>
          <a:p>
            <a:r>
              <a:rPr lang="en-US" dirty="0"/>
              <a:t>The information on this slide is intended to be an overview of the content in the CFA module. The first three keys define the conditions needed for developing a formative assessment and the last two keys define the conditions for effective use of formative assessment data. </a:t>
            </a:r>
          </a:p>
          <a:p>
            <a:endParaRPr lang="en-US" dirty="0"/>
          </a:p>
          <a:p>
            <a:r>
              <a:rPr lang="en-US" b="1" dirty="0"/>
              <a:t>CFA Part 1</a:t>
            </a:r>
          </a:p>
          <a:p>
            <a:pPr marL="171450" indent="-171450">
              <a:buFont typeface="Wingdings" panose="05000000000000000000" pitchFamily="2" charset="2"/>
              <a:buChar char="§"/>
            </a:pPr>
            <a:r>
              <a:rPr lang="en-US" dirty="0"/>
              <a:t>Key 1: Clear Purpose. Formative assessment is about gathering information about student learning that will inform instructional decisions. As teachers begin the process of formative assessment they should consider the following: Who will use the information?, How will the information be used?, and What type of information is required? The answers to these questions will determine the form and frequency of assessment, as well as the level and type of information needed. </a:t>
            </a:r>
          </a:p>
          <a:p>
            <a:pPr marL="0" indent="0">
              <a:buFont typeface="Wingdings" panose="05000000000000000000" pitchFamily="2" charset="2"/>
              <a:buNone/>
            </a:pPr>
            <a:endParaRPr lang="en-US" dirty="0"/>
          </a:p>
          <a:p>
            <a:pPr marL="171450" indent="-171450">
              <a:buFont typeface="Wingdings" panose="05000000000000000000" pitchFamily="2" charset="2"/>
              <a:buChar char="§"/>
            </a:pPr>
            <a:r>
              <a:rPr lang="en-US" dirty="0"/>
              <a:t>Key 2: Clarify Learning. Teachers also need a clear sense of the learning to be assessed. By identifying learning standards, deconstructing complex, content standards into underpinning learning targets, and identifying success criteria we ensure that these are the focus of instruction and are communicated to students. The success of feedback and self-assessment both hinge on students understanding the intended learning. Teachers should ask the following: Are learning targets clear to teachers?, Are learning targets clear to students?, and Are there these learning targets the focus of instruction? </a:t>
            </a:r>
          </a:p>
          <a:p>
            <a:endParaRPr lang="en-US" dirty="0"/>
          </a:p>
          <a:p>
            <a:r>
              <a:rPr lang="en-US" b="1" dirty="0"/>
              <a:t>CFA Part 2</a:t>
            </a:r>
          </a:p>
          <a:p>
            <a:pPr marL="171450" indent="-171450">
              <a:buFont typeface="Wingdings" panose="05000000000000000000" pitchFamily="2" charset="2"/>
              <a:buChar char="§"/>
            </a:pPr>
            <a:r>
              <a:rPr lang="en-US" dirty="0"/>
              <a:t>Key 3: Sound Design. The previous two keys lay the foundation for quality assessment by identifying what needs to be assessed. The next challenge is creating an assessment that will provide information about the intended learning target. This requires an assessment method that reflects the learning target. It might take a variety of forms, such a written response, a performance assessment, or a personal communication. The quality of the assessment hinges on selecting an accurate method to assess learning. Teachers might ask the following: Do assessment methods match learning targets?, Are items/tasks of high quality?, Does the sample represent learning appropriately?, and What items can I create or select that will be useful? </a:t>
            </a:r>
          </a:p>
          <a:p>
            <a:endParaRPr lang="en-US" dirty="0"/>
          </a:p>
          <a:p>
            <a:r>
              <a:rPr lang="en-US" b="1" dirty="0"/>
              <a:t>CFA Part 3</a:t>
            </a:r>
          </a:p>
          <a:p>
            <a:pPr marL="171450" indent="-171450">
              <a:buFont typeface="Wingdings" panose="05000000000000000000" pitchFamily="2" charset="2"/>
              <a:buChar char="§"/>
            </a:pPr>
            <a:r>
              <a:rPr lang="en-US" dirty="0"/>
              <a:t>Key 4 Feedback. An essential part of classroom assessment is keeping students in touch with their progress as learners in ways that motivate them to keep learning. To make this happen, teachers use a variety of strategies to assess learning; they offer feedback in ways that students can and will act on; they engage students in self-assessment and productive goal setting; and they search out ways to identify what each learner needs. Teachers should consider the following questions: Do formative assessment results guide the next instructional steps?, Do students receive and act on feedback?, Do students offer accurate feedback to peers?, and Are students engaged in accurate self-assessment and productive goal setting? </a:t>
            </a:r>
          </a:p>
          <a:p>
            <a:pPr marL="0" indent="0">
              <a:buFont typeface="Wingdings" panose="05000000000000000000" pitchFamily="2" charset="2"/>
              <a:buNone/>
            </a:pPr>
            <a:endParaRPr lang="en-US" dirty="0"/>
          </a:p>
          <a:p>
            <a:pPr marL="171450" indent="-171450">
              <a:buFont typeface="Wingdings" panose="05000000000000000000" pitchFamily="2" charset="2"/>
              <a:buChar char="§"/>
            </a:pPr>
            <a:r>
              <a:rPr lang="en-US" dirty="0"/>
              <a:t>Key 5 Student Involvement (also in DACL). It is also important for students to be involved in their own assessment. Teachers do this by making learning targets clear to students; involving students in assessing, tracking, and setting goals for their own learning; and involving students in communicating about their own learning. </a:t>
            </a:r>
          </a:p>
          <a:p>
            <a:endParaRPr lang="en-US" dirty="0"/>
          </a:p>
          <a:p>
            <a:r>
              <a:rPr lang="en-US" b="1" dirty="0"/>
              <a:t>To Do/Say</a:t>
            </a:r>
          </a:p>
          <a:p>
            <a:r>
              <a:rPr lang="en-US" dirty="0"/>
              <a:t>As we think about Daily and Common Formative Assessment there are 4 keys that are important for you to understand. </a:t>
            </a:r>
          </a:p>
          <a:p>
            <a:pPr marL="228600" indent="-228600">
              <a:buFont typeface="+mj-lt"/>
              <a:buAutoNum type="arabicPeriod"/>
            </a:pPr>
            <a:r>
              <a:rPr lang="en-US" dirty="0"/>
              <a:t>First the strength of formative assessment is dependent on a </a:t>
            </a:r>
            <a:r>
              <a:rPr lang="en-US" b="1" dirty="0"/>
              <a:t>Clear Purpose</a:t>
            </a:r>
            <a:r>
              <a:rPr lang="en-US" b="0" dirty="0"/>
              <a:t>. Formative </a:t>
            </a:r>
            <a:r>
              <a:rPr lang="en-US" dirty="0"/>
              <a:t>assessment is about gathering information about student learning that will inform instructional decisions. As we begin the process of formative assessment, consider the following. Who will use the information? How will the information be used? What type of information is required? We will use the answers to these questions to determine the form and frequency of assessment, as well as the level and type of information needed. </a:t>
            </a:r>
          </a:p>
          <a:p>
            <a:pPr marL="228600" indent="-228600">
              <a:buFont typeface="+mj-lt"/>
              <a:buAutoNum type="arabicPeriod"/>
            </a:pPr>
            <a:endParaRPr lang="en-US" dirty="0"/>
          </a:p>
          <a:p>
            <a:pPr marL="228600" indent="-228600">
              <a:buFont typeface="+mj-lt"/>
              <a:buAutoNum type="arabicPeriod"/>
            </a:pPr>
            <a:r>
              <a:rPr lang="en-US" dirty="0"/>
              <a:t>We will spend time today talking about </a:t>
            </a:r>
            <a:r>
              <a:rPr lang="en-US" b="1" dirty="0"/>
              <a:t>Clarifying Learning</a:t>
            </a:r>
            <a:r>
              <a:rPr lang="en-US" dirty="0"/>
              <a:t>. It is important to have a clear sense of the learning to be assessed. We can better focus instruction and communicate clearly to students by identifying learning standards; deconstructing complex, content standards into underpinning learning targets; and identifying success criteria. We should ask ourselves if learning targets are a) clear to us, b) clear to students, and c) the focus of instruction? </a:t>
            </a:r>
          </a:p>
          <a:p>
            <a:pPr marL="228600" indent="-228600">
              <a:buFont typeface="+mj-lt"/>
              <a:buAutoNum type="arabicPeriod"/>
            </a:pPr>
            <a:endParaRPr lang="en-US" dirty="0"/>
          </a:p>
          <a:p>
            <a:pPr marL="228600" indent="-228600">
              <a:buFont typeface="+mj-lt"/>
              <a:buAutoNum type="arabicPeriod"/>
            </a:pPr>
            <a:r>
              <a:rPr lang="en-US" dirty="0"/>
              <a:t>In CFA Module, Part 2, we will talk more about the </a:t>
            </a:r>
            <a:r>
              <a:rPr lang="en-US" b="1" dirty="0"/>
              <a:t>design of formative assessment</a:t>
            </a:r>
            <a:r>
              <a:rPr lang="en-US" dirty="0"/>
              <a:t>. The previous two keys lay the foundation for quality assessment by identifying what needs to be assessed. The next challenge is creating an assessment that will provide information about the intended learning target. This requires an assessment method that reflects the learning target. It might take a variety of forms, such a written response, a performance assessment, or a personal communication. The quality of the assessment hinges on selecting an accurate method to assess learning. Teachers might ask the following questions: Do assessment methods match learning targets?, Are items/tasks of high quality?, Does the sample represent learning appropriately?, and What items can I create or select that will be useful? </a:t>
            </a:r>
          </a:p>
          <a:p>
            <a:pPr marL="228600" indent="-228600">
              <a:buFont typeface="+mj-lt"/>
              <a:buAutoNum type="arabicPeriod"/>
            </a:pPr>
            <a:endParaRPr lang="en-US" dirty="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In CFA Module, Part 3 we will talk about </a:t>
            </a:r>
            <a:r>
              <a:rPr lang="en-US" b="1" dirty="0"/>
              <a:t>Feedback</a:t>
            </a:r>
            <a:r>
              <a:rPr lang="en-US" dirty="0"/>
              <a:t>. An essential part of classroom assessment is keeping students in touch with their progress as learners in ways that motivate them to keep learning. To make this happen, teachers use a variety of strategies to assess learning; they offer feedback in ways that students can and will act on; they engage students in self-assessment and productive goal setting; and they search out ways to identify what each learner needs. Teachers should consider the following questions: Do formative assessment results guide the next instructional steps?, Do students receive and act on feedback?, Do students offer accurate feedback to peers?, and Are students engaged in accurate self-assessment and productive goal setting?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dirty="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Lastly, it is important to </a:t>
            </a:r>
            <a:r>
              <a:rPr lang="en-US" b="1" dirty="0"/>
              <a:t>involve students </a:t>
            </a:r>
            <a:r>
              <a:rPr lang="en-US" dirty="0"/>
              <a:t>in their own assessment. Teachers do this by making learning targets clear to students; involving students in assessing, tracking, and setting goals for their own learning; and involving students in communicating about their own learning. </a:t>
            </a:r>
          </a:p>
          <a:p>
            <a:endParaRPr lang="en-US" dirty="0"/>
          </a:p>
          <a:p>
            <a:r>
              <a:rPr lang="en-US" b="1" dirty="0"/>
              <a:t>Resource </a:t>
            </a:r>
          </a:p>
          <a:p>
            <a:pPr marL="182880" marR="0" indent="-182880">
              <a:lnSpc>
                <a:spcPct val="120000"/>
              </a:lnSpc>
              <a:spcBef>
                <a:spcPts val="0"/>
              </a:spcBef>
              <a:spcAft>
                <a:spcPts val="800"/>
              </a:spcAft>
              <a:buNone/>
            </a:pPr>
            <a:r>
              <a:rPr lang="en-US" sz="1200" dirty="0" err="1">
                <a:effectLst/>
                <a:ea typeface="Calibri" panose="020F0502020204030204" pitchFamily="34" charset="0"/>
                <a:cs typeface="Times New Roman" panose="02020603050405020304" pitchFamily="18" charset="0"/>
              </a:rPr>
              <a:t>Chappuis</a:t>
            </a:r>
            <a:r>
              <a:rPr lang="en-US" sz="1200" dirty="0">
                <a:effectLst/>
                <a:ea typeface="Calibri" panose="020F0502020204030204" pitchFamily="34" charset="0"/>
                <a:cs typeface="Times New Roman" panose="02020603050405020304" pitchFamily="18" charset="0"/>
              </a:rPr>
              <a:t>, J. &amp; </a:t>
            </a:r>
            <a:r>
              <a:rPr lang="en-US" sz="1200" dirty="0" err="1">
                <a:effectLst/>
                <a:ea typeface="Calibri" panose="020F0502020204030204" pitchFamily="34" charset="0"/>
                <a:cs typeface="Times New Roman" panose="02020603050405020304" pitchFamily="18" charset="0"/>
              </a:rPr>
              <a:t>Stiggins</a:t>
            </a:r>
            <a:r>
              <a:rPr lang="en-US" sz="1200" dirty="0">
                <a:effectLst/>
                <a:ea typeface="Calibri" panose="020F0502020204030204" pitchFamily="34" charset="0"/>
                <a:cs typeface="Times New Roman" panose="02020603050405020304" pitchFamily="18" charset="0"/>
              </a:rPr>
              <a:t>, R. (2019). </a:t>
            </a:r>
            <a:r>
              <a:rPr lang="en-US" sz="1200" i="1" dirty="0">
                <a:effectLst/>
                <a:ea typeface="Calibri" panose="020F0502020204030204" pitchFamily="34" charset="0"/>
                <a:cs typeface="Times New Roman" panose="02020603050405020304" pitchFamily="18" charset="0"/>
              </a:rPr>
              <a:t>Classroom assessment for student learning: Doing it right – using it well, </a:t>
            </a:r>
            <a:r>
              <a:rPr lang="en-US" sz="1200" dirty="0">
                <a:effectLst/>
                <a:ea typeface="Calibri" panose="020F0502020204030204" pitchFamily="34" charset="0"/>
                <a:cs typeface="Times New Roman" panose="02020603050405020304" pitchFamily="18" charset="0"/>
              </a:rPr>
              <a:t>3rd edition. Pearson. </a:t>
            </a: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35</a:t>
            </a:fld>
            <a:endParaRPr lang="en-US"/>
          </a:p>
        </p:txBody>
      </p:sp>
    </p:spTree>
    <p:extLst>
      <p:ext uri="{BB962C8B-B14F-4D97-AF65-F5344CB8AC3E}">
        <p14:creationId xmlns:p14="http://schemas.microsoft.com/office/powerpoint/2010/main" val="689123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Handout #3 - The Formative Assessment Process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To Know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This process aligns with the formative assessment strategies outlined by both the National Council of Teachers of Math (NCTM), NWEA (formerly known as the Northwest Evaluation Association), and the work of Dylan </a:t>
            </a:r>
            <a:r>
              <a:rPr lang="en-US" b="0" dirty="0" err="1"/>
              <a:t>Wiliam</a:t>
            </a:r>
            <a:r>
              <a:rPr lang="en-US" b="0" dirty="0"/>
              <a:t> and other experts in the field.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This visual depicts the four keys we discussed in the previous slide. This applies to any type of formative assessment.</a:t>
            </a:r>
          </a:p>
          <a:p>
            <a:r>
              <a:rPr lang="en-US" b="0" dirty="0"/>
              <a:t> </a:t>
            </a:r>
          </a:p>
          <a:p>
            <a:r>
              <a:rPr lang="en-US" b="0" dirty="0"/>
              <a:t>Key features include the following.</a:t>
            </a:r>
          </a:p>
          <a:p>
            <a:pPr marL="171450" indent="-171450">
              <a:buFont typeface="Wingdings" panose="05000000000000000000" pitchFamily="2" charset="2"/>
              <a:buChar char="§"/>
            </a:pPr>
            <a:r>
              <a:rPr lang="en-US" b="0" dirty="0"/>
              <a:t>Student learning in center</a:t>
            </a:r>
          </a:p>
          <a:p>
            <a:pPr marL="176679" indent="-176679">
              <a:buFont typeface="Wingdings" panose="05000000000000000000" pitchFamily="2" charset="2"/>
              <a:buChar char="§"/>
            </a:pPr>
            <a:r>
              <a:rPr lang="en-US" b="0" dirty="0"/>
              <a:t>Repeated cycle</a:t>
            </a:r>
          </a:p>
          <a:p>
            <a:pPr marL="647824" lvl="1" indent="-176679">
              <a:buFont typeface="Arial" panose="020B0604020202020204" pitchFamily="34" charset="0"/>
              <a:buChar char="•"/>
            </a:pPr>
            <a:r>
              <a:rPr lang="en-US" b="0" dirty="0"/>
              <a:t>Clarify Learning (learning targets, standards, &amp; success criteria)</a:t>
            </a:r>
          </a:p>
          <a:p>
            <a:pPr marL="647824" lvl="1" indent="-176679">
              <a:buFont typeface="Arial" panose="020B0604020202020204" pitchFamily="34" charset="0"/>
              <a:buChar char="•"/>
            </a:pPr>
            <a:r>
              <a:rPr lang="en-US" b="0" dirty="0"/>
              <a:t>Elicit Evidence (Daily &amp; CFA)</a:t>
            </a:r>
          </a:p>
          <a:p>
            <a:pPr marL="647824" lvl="1" indent="-176679">
              <a:buFont typeface="Arial" panose="020B0604020202020204" pitchFamily="34" charset="0"/>
              <a:buChar char="•"/>
            </a:pPr>
            <a:r>
              <a:rPr lang="en-US" b="0" dirty="0"/>
              <a:t>Provide Feedback (Interpret and act) </a:t>
            </a:r>
          </a:p>
          <a:p>
            <a:endParaRPr lang="en-US" b="1" dirty="0"/>
          </a:p>
          <a:p>
            <a:r>
              <a:rPr lang="en-US" b="0" dirty="0"/>
              <a:t>This slide and graphic can be used as a transition to EF 1.</a:t>
            </a:r>
          </a:p>
          <a:p>
            <a:pPr defTabSz="942289">
              <a:defRPr/>
            </a:pPr>
            <a:endParaRPr lang="en-US" b="1" dirty="0"/>
          </a:p>
          <a:p>
            <a:pPr defTabSz="942289">
              <a:defRPr/>
            </a:pPr>
            <a:r>
              <a:rPr lang="en-US" b="1" dirty="0"/>
              <a:t>To Do</a:t>
            </a:r>
          </a:p>
          <a:p>
            <a:r>
              <a:rPr lang="en-US" b="0" dirty="0"/>
              <a:t>Explain the formative assessment process graphic.</a:t>
            </a:r>
            <a:endParaRPr lang="en-US" b="1" dirty="0"/>
          </a:p>
          <a:p>
            <a:endParaRPr lang="en-US" b="1" dirty="0"/>
          </a:p>
          <a:p>
            <a:r>
              <a:rPr lang="en-US" b="1" dirty="0"/>
              <a:t>To Know/To Say</a:t>
            </a:r>
          </a:p>
          <a:p>
            <a:r>
              <a:rPr lang="en-US" b="0" dirty="0"/>
              <a:t>In Handout #3 you have a more readable version of this graphic. The formative assessment process is a continuous cycle that includes clarifying learning for students; eliciting evidence of learning from students; and interpreting and acting on feedback to support the next steps in learning. The three overarching questions that guide this process are aligned with the DACL practices: Where is the learner going? Where is the learner now? and How does the learner get there? At the center of this process are students who, through formative assessment, can become engaged, skillful, and self-regulated learners.  </a:t>
            </a:r>
          </a:p>
          <a:p>
            <a:endParaRPr lang="en-US" b="0" dirty="0"/>
          </a:p>
          <a:p>
            <a:r>
              <a:rPr lang="en-US" b="1" dirty="0"/>
              <a:t>References</a:t>
            </a:r>
          </a:p>
          <a:p>
            <a:pPr marL="182880" marR="0" lvl="0" indent="-182880" algn="l" defTabSz="914400" rtl="0" eaLnBrk="1" fontAlgn="auto" latinLnBrk="0" hangingPunct="1">
              <a:lnSpc>
                <a:spcPct val="120000"/>
              </a:lnSpc>
              <a:spcBef>
                <a:spcPts val="0"/>
              </a:spcBef>
              <a:spcAft>
                <a:spcPts val="800"/>
              </a:spcAft>
              <a:buClrTx/>
              <a:buSzTx/>
              <a:buFontTx/>
              <a:buNone/>
              <a:tabLst/>
              <a:defRPr/>
            </a:pPr>
            <a:r>
              <a:rPr lang="en-US" sz="3200" b="0" u="none" dirty="0">
                <a:effectLst/>
                <a:cs typeface="Times New Roman" panose="02020603050405020304" pitchFamily="18" charset="0"/>
              </a:rPr>
              <a:t>National Council of Teachers of Mathematics. (2013, July). </a:t>
            </a:r>
            <a:r>
              <a:rPr lang="en-US" sz="3200" b="0" i="1" u="none" dirty="0">
                <a:effectLst/>
                <a:cs typeface="Times New Roman" panose="02020603050405020304" pitchFamily="18" charset="0"/>
              </a:rPr>
              <a:t>Formative assessment position statement. </a:t>
            </a:r>
            <a:r>
              <a:rPr lang="en-US" sz="3200" b="0" u="none" dirty="0">
                <a:effectLst/>
                <a:cs typeface="Times New Roman" panose="02020603050405020304" pitchFamily="18" charset="0"/>
                <a:hlinkClick r:id="rId3"/>
              </a:rPr>
              <a:t>https://www.nctm.org/uploadedFiles/Standards_and_Positions/Position_Statements/Formative%20Assessment1.pdf</a:t>
            </a:r>
            <a:endParaRPr lang="en-US" sz="3200" dirty="0"/>
          </a:p>
          <a:p>
            <a:endParaRPr lang="en-US" b="1" dirty="0"/>
          </a:p>
          <a:p>
            <a:pPr marL="0" marR="0" lvl="0" indent="0" algn="l" defTabSz="942289" rtl="0" eaLnBrk="1" fontAlgn="auto" latinLnBrk="0" hangingPunct="1">
              <a:lnSpc>
                <a:spcPct val="100000"/>
              </a:lnSpc>
              <a:spcBef>
                <a:spcPts val="0"/>
              </a:spcBef>
              <a:spcAft>
                <a:spcPts val="0"/>
              </a:spcAft>
              <a:buClrTx/>
              <a:buSzTx/>
              <a:buFontTx/>
              <a:buNone/>
              <a:tabLst/>
              <a:defRPr/>
            </a:pPr>
            <a:r>
              <a:rPr lang="en-US" sz="1200" dirty="0">
                <a:effectLst/>
                <a:ea typeface="Calibri" panose="020F0502020204030204" pitchFamily="34" charset="0"/>
                <a:cs typeface="Times New Roman" panose="02020603050405020304" pitchFamily="18" charset="0"/>
              </a:rPr>
              <a:t>Northwest Evaluation Association. (2016, March). 4 formative assessment practices that make a difference. </a:t>
            </a:r>
            <a:r>
              <a:rPr lang="en-US" sz="1200" i="1" dirty="0">
                <a:effectLst/>
                <a:ea typeface="Calibri" panose="020F0502020204030204" pitchFamily="34" charset="0"/>
                <a:cs typeface="Times New Roman" panose="02020603050405020304" pitchFamily="18" charset="0"/>
              </a:rPr>
              <a:t>Partnering to Help All Kids Learn. </a:t>
            </a:r>
            <a:r>
              <a:rPr lang="en-US" sz="1200" dirty="0">
                <a:effectLst/>
                <a:ea typeface="Calibri" panose="020F0502020204030204" pitchFamily="34" charset="0"/>
                <a:cs typeface="Times New Roman" panose="02020603050405020304" pitchFamily="18" charset="0"/>
              </a:rPr>
              <a:t> </a:t>
            </a:r>
            <a:r>
              <a:rPr lang="en-US" sz="1200" u="sng" dirty="0">
                <a:solidFill>
                  <a:srgbClr val="0563C1"/>
                </a:solidFill>
                <a:effectLst/>
                <a:ea typeface="Calibri" panose="020F0502020204030204" pitchFamily="34" charset="0"/>
                <a:cs typeface="Times New Roman" panose="02020603050405020304" pitchFamily="18" charset="0"/>
                <a:hlinkClick r:id="rId4"/>
              </a:rPr>
              <a:t>https://www.nwea.org/content/uploads/</a:t>
            </a:r>
            <a:r>
              <a:rPr lang="en-US" sz="1200" dirty="0">
                <a:solidFill>
                  <a:srgbClr val="0563C1"/>
                </a:solidFill>
                <a:effectLst/>
                <a:ea typeface="Calibri" panose="020F0502020204030204" pitchFamily="34" charset="0"/>
                <a:cs typeface="Times New Roman" panose="02020603050405020304" pitchFamily="18" charset="0"/>
                <a:hlinkClick r:id="rId4"/>
              </a:rPr>
              <a:t>2016/04/4-Formative-Assessment-Practices-that-Make-a-Difference-in-Classrooms.pdf</a:t>
            </a:r>
            <a:endParaRPr lang="en-US" sz="1200" dirty="0">
              <a:solidFill>
                <a:srgbClr val="0563C1"/>
              </a:solidFill>
              <a:effectLst/>
              <a:ea typeface="Calibri" panose="020F0502020204030204" pitchFamily="34" charset="0"/>
              <a:cs typeface="Times New Roman" panose="02020603050405020304" pitchFamily="18" charset="0"/>
            </a:endParaRPr>
          </a:p>
          <a:p>
            <a:pPr defTabSz="942289">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pPr defTabSz="942289">
              <a:defRPr/>
            </a:pPr>
            <a:r>
              <a:rPr lang="en-US" dirty="0" err="1">
                <a:latin typeface="Calibri" panose="020F0502020204030204" pitchFamily="34" charset="0"/>
                <a:ea typeface="Calibri" panose="020F0502020204030204" pitchFamily="34" charset="0"/>
                <a:cs typeface="Times New Roman" panose="02020603050405020304" pitchFamily="18" charset="0"/>
              </a:rPr>
              <a:t>Wiliam</a:t>
            </a:r>
            <a:r>
              <a:rPr lang="en-US" dirty="0">
                <a:latin typeface="Calibri" panose="020F0502020204030204" pitchFamily="34" charset="0"/>
                <a:ea typeface="Calibri" panose="020F0502020204030204" pitchFamily="34" charset="0"/>
                <a:cs typeface="Times New Roman" panose="02020603050405020304" pitchFamily="18" charset="0"/>
              </a:rPr>
              <a:t>, D. (2018).  </a:t>
            </a:r>
            <a:r>
              <a:rPr lang="en-US" i="1" dirty="0">
                <a:latin typeface="Calibri" panose="020F0502020204030204" pitchFamily="34" charset="0"/>
                <a:ea typeface="Calibri" panose="020F0502020204030204" pitchFamily="34" charset="0"/>
                <a:cs typeface="Times New Roman" panose="02020603050405020304" pitchFamily="18" charset="0"/>
              </a:rPr>
              <a:t>Embedded formative assessment.</a:t>
            </a:r>
            <a:r>
              <a:rPr lang="en-US" dirty="0">
                <a:latin typeface="Calibri" panose="020F0502020204030204" pitchFamily="34" charset="0"/>
                <a:ea typeface="Calibri" panose="020F0502020204030204" pitchFamily="34" charset="0"/>
                <a:cs typeface="Times New Roman" panose="02020603050405020304" pitchFamily="18" charset="0"/>
              </a:rPr>
              <a:t> Solution Tree Press.</a:t>
            </a:r>
            <a:endParaRPr lang="en-US"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36</a:t>
            </a:fld>
            <a:endParaRPr lang="en-US"/>
          </a:p>
        </p:txBody>
      </p:sp>
    </p:spTree>
    <p:extLst>
      <p:ext uri="{BB962C8B-B14F-4D97-AF65-F5344CB8AC3E}">
        <p14:creationId xmlns:p14="http://schemas.microsoft.com/office/powerpoint/2010/main" val="16068281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b="1" dirty="0"/>
              <a:t>To Know</a:t>
            </a:r>
            <a:endParaRPr lang="en-US" dirty="0"/>
          </a:p>
          <a:p>
            <a:pPr marL="0" lvl="0" indent="0" algn="l" rtl="0">
              <a:spcBef>
                <a:spcPts val="0"/>
              </a:spcBef>
              <a:spcAft>
                <a:spcPts val="0"/>
              </a:spcAft>
              <a:buNone/>
            </a:pPr>
            <a:r>
              <a:rPr lang="en-US" b="0" dirty="0"/>
              <a:t>Utilizing teaching practices with high effect size is key to making the greatest impact on student outcomes. Although the 2021 ranking for providing formative evaluation alone is ranked at only 0.40, this data illustrates the impact of formative assessment when used as a process that includes clarifying learning and eliciting evidence of learning to provide feedback and instructional interventions to improve learning. When strategies emphasizing learning intentions, success criteria, and feedback work together in a formative assessment process, the impact is powerful.</a:t>
            </a:r>
          </a:p>
          <a:p>
            <a:pPr marL="0" lvl="0" indent="0" algn="l" rtl="0">
              <a:spcBef>
                <a:spcPts val="0"/>
              </a:spcBef>
              <a:spcAft>
                <a:spcPts val="0"/>
              </a:spcAft>
              <a:buNone/>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Visible Learning Global Research Data Base provides quick access to Hattie’s most recent meta-analysis studies of educational practices. It includes the practice (influence); domain; number of meta-analysis and studies; effect size; and confidence level. A definition and overview of the practice is provided by clicking the influence. To access a separate meta-analysis glossary from the Visible Learning X website, go to https://www.visiblelearningmetax.com/content/influence_glossary.pdf. </a:t>
            </a:r>
            <a:r>
              <a:rPr lang="en-US" b="1" dirty="0"/>
              <a:t>https://www.visiblelearningmetax.com/Influences</a:t>
            </a:r>
          </a:p>
          <a:p>
            <a:pPr marL="0" lvl="0" indent="0" algn="l" rtl="0">
              <a:spcBef>
                <a:spcPts val="0"/>
              </a:spcBef>
              <a:spcAft>
                <a:spcPts val="0"/>
              </a:spcAft>
              <a:buNone/>
            </a:pPr>
            <a:endParaRPr lang="en-US" b="0" dirty="0"/>
          </a:p>
          <a:p>
            <a:pPr marL="0" lvl="0" indent="0" algn="l" rtl="0">
              <a:spcBef>
                <a:spcPts val="0"/>
              </a:spcBef>
              <a:spcAft>
                <a:spcPts val="0"/>
              </a:spcAft>
              <a:buNone/>
            </a:pPr>
            <a:r>
              <a:rPr lang="en-US" b="1" dirty="0"/>
              <a:t>To Do</a:t>
            </a:r>
            <a:endParaRPr lang="en-US" dirty="0"/>
          </a:p>
          <a:p>
            <a:pPr marL="0" lvl="0" indent="0" algn="l" rtl="0">
              <a:spcBef>
                <a:spcPts val="0"/>
              </a:spcBef>
              <a:spcAft>
                <a:spcPts val="0"/>
              </a:spcAft>
              <a:buNone/>
            </a:pPr>
            <a:r>
              <a:rPr lang="en-US" b="0" dirty="0"/>
              <a:t>Discuss the teaching/learning strategies listed on the slide, their effect size, and how they align with the formative assessment process.  </a:t>
            </a:r>
            <a:endParaRPr lang="en-US" dirty="0"/>
          </a:p>
          <a:p>
            <a:pPr marL="0" lvl="0" indent="0" algn="l" rtl="0">
              <a:spcBef>
                <a:spcPts val="0"/>
              </a:spcBef>
              <a:spcAft>
                <a:spcPts val="0"/>
              </a:spcAft>
              <a:buNone/>
            </a:pPr>
            <a:endParaRPr lang="en-US" b="0" dirty="0"/>
          </a:p>
          <a:p>
            <a:pPr marL="0" lvl="0" indent="0" algn="l" rtl="0">
              <a:spcBef>
                <a:spcPts val="0"/>
              </a:spcBef>
              <a:spcAft>
                <a:spcPts val="0"/>
              </a:spcAft>
              <a:buNone/>
            </a:pPr>
            <a:r>
              <a:rPr lang="en-US" b="1" dirty="0"/>
              <a:t>To Say</a:t>
            </a:r>
            <a:endParaRPr lang="en-US" dirty="0"/>
          </a:p>
          <a:p>
            <a:pPr marL="0" lvl="0" indent="0" algn="l" rtl="0">
              <a:spcBef>
                <a:spcPts val="0"/>
              </a:spcBef>
              <a:spcAft>
                <a:spcPts val="0"/>
              </a:spcAft>
              <a:buNone/>
            </a:pPr>
            <a:r>
              <a:rPr lang="en-US" b="0" dirty="0"/>
              <a:t>This data shows how impactful the strategies of clarifying learning intentions; collecting evidence of learning; and interpreting and acting on feedback are. When these strategies work together in any formative assessment process the impact is even more powerful. Using teaching practices with high effect size is key to achieving the best student outcomes. </a:t>
            </a:r>
            <a:endParaRPr lang="en-US" dirty="0"/>
          </a:p>
          <a:p>
            <a:endParaRPr lang="en-US" b="0" dirty="0"/>
          </a:p>
          <a:p>
            <a:r>
              <a:rPr lang="en-US" b="1" dirty="0"/>
              <a:t>References</a:t>
            </a:r>
          </a:p>
          <a:p>
            <a:r>
              <a:rPr lang="en-US" b="0" dirty="0"/>
              <a:t>Corwin. (2021, Aug.). </a:t>
            </a:r>
            <a:r>
              <a:rPr lang="en-US" b="0" i="0" dirty="0"/>
              <a:t>Visible learning meta x. </a:t>
            </a:r>
            <a:r>
              <a:rPr lang="en-US" b="0" i="1" dirty="0"/>
              <a:t>Corwin Visible Learning Plus</a:t>
            </a:r>
            <a:r>
              <a:rPr lang="en-US" b="0" dirty="0"/>
              <a:t>. https://www.visiblelearningmetax.com/</a:t>
            </a:r>
          </a:p>
          <a:p>
            <a:endParaRPr lang="en-US" b="1" dirty="0"/>
          </a:p>
          <a:p>
            <a:r>
              <a:rPr lang="en-US" b="0" dirty="0"/>
              <a:t>Hattie, J. (2021, Aug.). </a:t>
            </a:r>
            <a:r>
              <a:rPr lang="en-US" b="0" i="0" dirty="0"/>
              <a:t>Global research data base, all influences. </a:t>
            </a:r>
            <a:r>
              <a:rPr lang="en-US" b="0" i="1" dirty="0"/>
              <a:t>Corwin Visible Learning Plus. </a:t>
            </a:r>
            <a:r>
              <a:rPr lang="en-US" b="0" dirty="0"/>
              <a:t>https://www.visiblelearningmetax.com/Influences</a:t>
            </a:r>
          </a:p>
        </p:txBody>
      </p:sp>
      <p:sp>
        <p:nvSpPr>
          <p:cNvPr id="4" name="Slide Number Placeholder 3"/>
          <p:cNvSpPr>
            <a:spLocks noGrp="1"/>
          </p:cNvSpPr>
          <p:nvPr>
            <p:ph type="sldNum" sz="quarter" idx="5"/>
          </p:nvPr>
        </p:nvSpPr>
        <p:spPr/>
        <p:txBody>
          <a:bodyPr/>
          <a:lstStyle/>
          <a:p>
            <a:fld id="{37009D65-67CA-4CED-8B27-E9A2A258BE61}" type="slidenum">
              <a:rPr lang="en-US" smtClean="0"/>
              <a:t>37</a:t>
            </a:fld>
            <a:endParaRPr lang="en-US"/>
          </a:p>
        </p:txBody>
      </p:sp>
    </p:spTree>
    <p:extLst>
      <p:ext uri="{BB962C8B-B14F-4D97-AF65-F5344CB8AC3E}">
        <p14:creationId xmlns:p14="http://schemas.microsoft.com/office/powerpoint/2010/main" val="15002775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r>
              <a:rPr lang="en-US" b="0" dirty="0"/>
              <a:t>This is an alternate activity that can be used for assessment reflection.</a:t>
            </a:r>
          </a:p>
          <a:p>
            <a:endParaRPr lang="en-US" b="1" dirty="0"/>
          </a:p>
          <a:p>
            <a:r>
              <a:rPr lang="en-US" b="1" dirty="0"/>
              <a:t>To Say</a:t>
            </a:r>
          </a:p>
          <a:p>
            <a:r>
              <a:rPr lang="en-US" b="0" dirty="0"/>
              <a:t>Now is a good time to reflect on what is happening in your district. Take a look at the questions on the slide.</a:t>
            </a:r>
          </a:p>
          <a:p>
            <a:endParaRPr lang="en-US" b="0" dirty="0"/>
          </a:p>
          <a:p>
            <a:r>
              <a:rPr lang="en-US" b="1" dirty="0"/>
              <a:t>To Do</a:t>
            </a:r>
          </a:p>
          <a:p>
            <a:r>
              <a:rPr lang="en-US" b="0" dirty="0"/>
              <a:t>Have participants reflect on and discuss these questions in groups from their same school or district. Chart paper could be used for teams to describe their current formative assessment process and list steps they should take to reach their desired formative assessment process. Have a brief share out.</a:t>
            </a:r>
          </a:p>
        </p:txBody>
      </p:sp>
      <p:sp>
        <p:nvSpPr>
          <p:cNvPr id="4" name="Slide Number Placeholder 3"/>
          <p:cNvSpPr>
            <a:spLocks noGrp="1"/>
          </p:cNvSpPr>
          <p:nvPr>
            <p:ph type="sldNum" sz="quarter" idx="5"/>
          </p:nvPr>
        </p:nvSpPr>
        <p:spPr/>
        <p:txBody>
          <a:bodyPr/>
          <a:lstStyle/>
          <a:p>
            <a:fld id="{37009D65-67CA-4CED-8B27-E9A2A258BE61}" type="slidenum">
              <a:rPr lang="en-US" smtClean="0"/>
              <a:t>38</a:t>
            </a:fld>
            <a:endParaRPr lang="en-US"/>
          </a:p>
        </p:txBody>
      </p:sp>
    </p:spTree>
    <p:extLst>
      <p:ext uri="{BB962C8B-B14F-4D97-AF65-F5344CB8AC3E}">
        <p14:creationId xmlns:p14="http://schemas.microsoft.com/office/powerpoint/2010/main" val="27701338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Clr>
                <a:srgbClr val="000000"/>
              </a:buClr>
              <a:buSzPts val="1400"/>
            </a:pPr>
            <a:r>
              <a:rPr lang="en-US" b="1" dirty="0">
                <a:solidFill>
                  <a:srgbClr val="FFFF00"/>
                </a:solidFill>
              </a:rPr>
              <a:t>Handout #3</a:t>
            </a:r>
          </a:p>
          <a:p>
            <a:pPr>
              <a:buClr>
                <a:srgbClr val="000000"/>
              </a:buClr>
              <a:buSzPts val="1400"/>
            </a:pPr>
            <a:endParaRPr lang="en-US" b="1" dirty="0">
              <a:solidFill>
                <a:srgbClr val="FFFF00"/>
              </a:solidFill>
            </a:endParaRPr>
          </a:p>
          <a:p>
            <a:pPr>
              <a:buClr>
                <a:srgbClr val="000000"/>
              </a:buClr>
              <a:buSzPts val="1400"/>
            </a:pPr>
            <a:r>
              <a:rPr lang="en-US" b="1" dirty="0"/>
              <a:t>To Know</a:t>
            </a:r>
          </a:p>
          <a:p>
            <a:pPr>
              <a:buClr>
                <a:srgbClr val="000000"/>
              </a:buClr>
              <a:buSzPts val="1400"/>
            </a:pPr>
            <a:r>
              <a:rPr lang="en-US" b="0" dirty="0"/>
              <a:t>This module provides an introduction to the concepts of priority standards, learning targets, and success criteria as related to the formative assessment process. The information in this module will introduce participants to these concepts to better understand their importance to formative assessment. This module is not intended to replace the in-depth professional development through DACL regarding the development of success criteria and learning targets. If a coach feels the district would benefit from a deeper understanding of these concepts at this point in their journey, please use the DCI DACL module materials. </a:t>
            </a:r>
          </a:p>
          <a:p>
            <a:endParaRPr lang="en-US" dirty="0"/>
          </a:p>
          <a:p>
            <a:r>
              <a:rPr lang="en-US" b="1" dirty="0"/>
              <a:t>To Say</a:t>
            </a:r>
            <a:endParaRPr lang="en-US" b="1" dirty="0">
              <a:solidFill>
                <a:srgbClr val="FF0000"/>
              </a:solidFill>
            </a:endParaRPr>
          </a:p>
          <a:p>
            <a:r>
              <a:rPr lang="en-US" dirty="0"/>
              <a:t>As we begin to talk about Essential Function 1, a few definitions will be important for us all to understand.</a:t>
            </a:r>
          </a:p>
          <a:p>
            <a:pPr marL="171450" indent="-171450">
              <a:lnSpc>
                <a:spcPct val="90000"/>
              </a:lnSpc>
              <a:buSzPts val="2590"/>
              <a:buFont typeface="Arial" panose="020B0604020202020204" pitchFamily="34" charset="0"/>
              <a:buChar char="•"/>
            </a:pPr>
            <a:r>
              <a:rPr lang="en-US" b="1" dirty="0"/>
              <a:t>Priority Standard: </a:t>
            </a:r>
            <a:r>
              <a:rPr lang="en-US" dirty="0"/>
              <a:t>Prioritized learning outcomes for specific grade levels and courses determined to be essential for student understanding and success in each level of schooling, in life, and on all high-stakes assessments. Deliberately selected sets of standards form the framework of a unit.</a:t>
            </a:r>
            <a:r>
              <a:rPr lang="en-US" b="1" dirty="0"/>
              <a:t> </a:t>
            </a:r>
            <a:r>
              <a:rPr lang="en-US" dirty="0"/>
              <a:t>(Note that “Priority” may mean the same as “Power” or “Focus” standards with other authors and trainers.)</a:t>
            </a:r>
            <a:endParaRPr lang="en-US" b="1" dirty="0"/>
          </a:p>
          <a:p>
            <a:pPr marL="171450" indent="-171450">
              <a:lnSpc>
                <a:spcPct val="90000"/>
              </a:lnSpc>
              <a:buSzPts val="2590"/>
              <a:buFont typeface="Arial" panose="020B0604020202020204" pitchFamily="34" charset="0"/>
              <a:buChar char="•"/>
            </a:pPr>
            <a:r>
              <a:rPr lang="en-US" b="1" dirty="0"/>
              <a:t>Unwrapped Standard: </a:t>
            </a:r>
            <a:r>
              <a:rPr lang="en-US" dirty="0"/>
              <a:t>A decomposed priority standard that lists concepts, skills, and big ideas that can be used to more clearly define learning targets to guide instruction and assessment.</a:t>
            </a:r>
          </a:p>
          <a:p>
            <a:pPr marL="171450" indent="-171450">
              <a:lnSpc>
                <a:spcPct val="90000"/>
              </a:lnSpc>
              <a:buSzPts val="2590"/>
              <a:buFont typeface="Arial" panose="020B0604020202020204" pitchFamily="34" charset="0"/>
              <a:buChar char="•"/>
            </a:pPr>
            <a:r>
              <a:rPr lang="en-US" b="1" dirty="0"/>
              <a:t>Learning Target: </a:t>
            </a:r>
            <a:r>
              <a:rPr lang="en-US" dirty="0"/>
              <a:t>Lesson-sized statement of what to teach and what students are expected to know and be able to do.</a:t>
            </a:r>
            <a:endParaRPr lang="en-US" b="1" dirty="0"/>
          </a:p>
          <a:p>
            <a:pPr marL="171450" lvl="1" indent="-171450">
              <a:lnSpc>
                <a:spcPct val="90000"/>
              </a:lnSpc>
              <a:buSzPts val="2220"/>
              <a:buFont typeface="Arial" panose="020B0604020202020204" pitchFamily="34" charset="0"/>
              <a:buChar char="•"/>
            </a:pPr>
            <a:r>
              <a:rPr lang="en-US" b="1" dirty="0"/>
              <a:t>Success Criteria: </a:t>
            </a:r>
            <a:r>
              <a:rPr lang="en-US" b="0" dirty="0"/>
              <a:t>When the student has met the target.  We will address this in detail when we get to Essential Function 2.</a:t>
            </a:r>
          </a:p>
          <a:p>
            <a:pPr marL="0" lvl="1">
              <a:lnSpc>
                <a:spcPct val="90000"/>
              </a:lnSpc>
              <a:buSzPts val="2220"/>
            </a:pPr>
            <a:endParaRPr lang="en-US" b="0" dirty="0"/>
          </a:p>
          <a:p>
            <a:pPr>
              <a:buClr>
                <a:srgbClr val="000000"/>
              </a:buClr>
              <a:buSzPts val="1400"/>
            </a:pPr>
            <a:r>
              <a:rPr lang="en-US" b="1" dirty="0"/>
              <a:t>References</a:t>
            </a:r>
          </a:p>
          <a:p>
            <a:pPr marL="182880" marR="0" indent="-182880">
              <a:lnSpc>
                <a:spcPct val="100000"/>
              </a:lnSpc>
              <a:spcBef>
                <a:spcPts val="0"/>
              </a:spcBef>
              <a:spcAft>
                <a:spcPts val="600"/>
              </a:spcAft>
              <a:buNone/>
              <a:tabLst>
                <a:tab pos="2390775" algn="l"/>
              </a:tabLst>
            </a:pPr>
            <a:r>
              <a:rPr lang="en-US" sz="1200" dirty="0">
                <a:effectLst/>
                <a:ea typeface="Calibri" panose="020F0502020204030204" pitchFamily="34" charset="0"/>
                <a:cs typeface="Times New Roman" panose="02020603050405020304" pitchFamily="18" charset="0"/>
              </a:rPr>
              <a:t>Ainsworth, L., &amp; </a:t>
            </a:r>
            <a:r>
              <a:rPr lang="en-US" sz="1200" dirty="0" err="1">
                <a:effectLst/>
                <a:ea typeface="Calibri" panose="020F0502020204030204" pitchFamily="34" charset="0"/>
                <a:cs typeface="Times New Roman" panose="02020603050405020304" pitchFamily="18" charset="0"/>
              </a:rPr>
              <a:t>Viegut</a:t>
            </a:r>
            <a:r>
              <a:rPr lang="en-US" sz="1200" dirty="0">
                <a:effectLst/>
                <a:ea typeface="Calibri" panose="020F0502020204030204" pitchFamily="34" charset="0"/>
                <a:cs typeface="Times New Roman" panose="02020603050405020304" pitchFamily="18" charset="0"/>
              </a:rPr>
              <a:t>, D. (2006</a:t>
            </a:r>
            <a:r>
              <a:rPr lang="en-US" sz="1200" i="1" dirty="0">
                <a:effectLst/>
                <a:ea typeface="Calibri" panose="020F0502020204030204" pitchFamily="34" charset="0"/>
                <a:cs typeface="Times New Roman" panose="02020603050405020304" pitchFamily="18" charset="0"/>
              </a:rPr>
              <a:t>). Common formative assessments: How to connect standards-based instruction and assessment</a:t>
            </a:r>
            <a:r>
              <a:rPr lang="en-US" sz="1200" dirty="0">
                <a:effectLst/>
                <a:ea typeface="Calibri" panose="020F0502020204030204" pitchFamily="34" charset="0"/>
                <a:cs typeface="Times New Roman" panose="02020603050405020304" pitchFamily="18" charset="0"/>
              </a:rPr>
              <a:t>. Corwin.</a:t>
            </a:r>
          </a:p>
          <a:p>
            <a:pPr>
              <a:buClr>
                <a:srgbClr val="000000"/>
              </a:buClr>
              <a:buSzPts val="1400"/>
            </a:pPr>
            <a:endParaRPr lang="en-US" dirty="0"/>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Moss, C., &amp; Brookhart, S. (2019). </a:t>
            </a:r>
            <a:r>
              <a:rPr lang="en-US" sz="1200" i="1" dirty="0">
                <a:effectLst/>
                <a:ea typeface="Calibri" panose="020F0502020204030204" pitchFamily="34" charset="0"/>
                <a:cs typeface="Times New Roman" panose="02020603050405020304" pitchFamily="18" charset="0"/>
              </a:rPr>
              <a:t>Advancing formative assessment in every classroom: A guide for instructional leaders. </a:t>
            </a:r>
            <a:r>
              <a:rPr lang="en-US" sz="1200" dirty="0">
                <a:effectLst/>
                <a:ea typeface="Calibri" panose="020F0502020204030204" pitchFamily="34" charset="0"/>
                <a:cs typeface="Times New Roman" panose="02020603050405020304" pitchFamily="18" charset="0"/>
              </a:rPr>
              <a:t>ASCD.</a:t>
            </a: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39</a:t>
            </a:fld>
            <a:endParaRPr lang="en-US"/>
          </a:p>
        </p:txBody>
      </p:sp>
    </p:spTree>
    <p:extLst>
      <p:ext uri="{BB962C8B-B14F-4D97-AF65-F5344CB8AC3E}">
        <p14:creationId xmlns:p14="http://schemas.microsoft.com/office/powerpoint/2010/main" val="1268420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This slide is for coaches </a:t>
            </a:r>
          </a:p>
          <a:p>
            <a:endParaRPr lang="en-US" b="1" dirty="0"/>
          </a:p>
          <a:p>
            <a:pPr marL="0" indent="0" defTabSz="942289">
              <a:buFont typeface="Arial" panose="020B0604020202020204" pitchFamily="34" charset="0"/>
              <a:buNone/>
              <a:defRPr/>
            </a:pPr>
            <a:r>
              <a:rPr lang="en-US" dirty="0"/>
              <a:t>(</a:t>
            </a:r>
            <a:r>
              <a:rPr lang="en-US" b="1" dirty="0"/>
              <a:t>Important) </a:t>
            </a:r>
            <a:r>
              <a:rPr lang="en-US" dirty="0"/>
              <a:t>The introduction at the beginning of Part 1 of the Common Formative Assessment module provides an overview of the formative assessment process and essential background information for participants. </a:t>
            </a:r>
            <a:r>
              <a:rPr lang="en-US" b="1" dirty="0"/>
              <a:t>It is important that all participants receive introduction training prior to other module sessions if they have not previously had it.</a:t>
            </a:r>
          </a:p>
          <a:p>
            <a:pPr marL="0" indent="0" defTabSz="942289">
              <a:buFont typeface="Arial" panose="020B0604020202020204" pitchFamily="34" charset="0"/>
              <a:buNone/>
              <a:defRPr/>
            </a:pPr>
            <a:endParaRPr lang="en-US" b="1" dirty="0"/>
          </a:p>
          <a:p>
            <a:pPr marL="0" indent="0" defTabSz="942289">
              <a:buFont typeface="Arial" panose="020B0604020202020204" pitchFamily="34" charset="0"/>
              <a:buNone/>
              <a:defRPr/>
            </a:pPr>
            <a:r>
              <a:rPr lang="en-US" dirty="0"/>
              <a:t>Part 1 provides content aligned with CLARIFYING LEARNING, which addresses EF1 &amp; 2 of the CFA Practice Profile. Topics covered include identifying priority standards, unwrapping priority standards, learning targets, and success criteria.</a:t>
            </a:r>
            <a:endParaRPr lang="en-US" b="1" dirty="0"/>
          </a:p>
          <a:p>
            <a:pPr marL="0" indent="0">
              <a:buFont typeface="Arial" panose="020B0604020202020204" pitchFamily="34" charset="0"/>
              <a:buNone/>
            </a:pPr>
            <a:endParaRPr lang="en-US" dirty="0"/>
          </a:p>
          <a:p>
            <a:pPr marL="0" indent="0">
              <a:buFont typeface="Arial" panose="020B0604020202020204" pitchFamily="34" charset="0"/>
              <a:buNone/>
            </a:pPr>
            <a:r>
              <a:rPr lang="en-US" dirty="0"/>
              <a:t>Part 2 is aligned with EF 3 &amp; EF 4 of the CFA Practice Profile which addresses ELICITING EVIDENCE OF LEARNING through daily formative assessment and common formative assessment.</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Part 3 is aligned with EF 5 of the Practice Profile. It provides content on using evidence of learning (feedback from students) to drive instruction, as well as information on providing effective feedback to students.</a:t>
            </a:r>
          </a:p>
          <a:p>
            <a:pPr marL="176679" indent="-176679">
              <a:buFont typeface="Arial" panose="020B0604020202020204" pitchFamily="34" charset="0"/>
              <a:buChar char="•"/>
            </a:pPr>
            <a:endParaRPr lang="en-US" dirty="0"/>
          </a:p>
          <a:p>
            <a:pPr marL="0" indent="0">
              <a:buFont typeface="Arial" panose="020B0604020202020204" pitchFamily="34" charset="0"/>
              <a:buNone/>
            </a:pPr>
            <a:r>
              <a:rPr lang="en-US" dirty="0"/>
              <a:t>Concepts addressing ACTIVATING LEARNERS are important to the formative assessment process and have been embedded throughout the module. The metacognition and DACL modules also address activating learners and can be accessed from the </a:t>
            </a:r>
            <a:r>
              <a:rPr lang="en-US" dirty="0" err="1"/>
              <a:t>MoEdu</a:t>
            </a:r>
            <a:r>
              <a:rPr lang="en-US" dirty="0"/>
              <a:t>-SAIL Website (https://www.moedu-sail.org/mtss-facilitator-materials/#practices) or the Missouri Virtual Learning Platform (https://apps.dese.mo.gov/WebLogin/Login.aspx?ReturnUrl=%2fweblogin%2ferrorPage.html%3faspxerrorpath%3d%2fVLP%2fapp%2findex.aspx&amp;aspxerrorpath=/VLP/app/index.aspx)</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7FD7A5-9943-401E-A49C-2C5B15F7741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8287338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Know/To Say</a:t>
            </a:r>
            <a:endParaRPr lang="en-US" dirty="0"/>
          </a:p>
          <a:p>
            <a:r>
              <a:rPr lang="en-US" dirty="0"/>
              <a:t>This slide sets the stage for EF 1. In order to clarify learning for daily lessons, educators must begin with the broader learning destinations, grade level and content area learning standards. Priority standards </a:t>
            </a:r>
            <a:r>
              <a:rPr lang="en-US" b="0" dirty="0"/>
              <a:t>allow educators and learners to focus on the most critical skills and concepts for academic success</a:t>
            </a:r>
            <a:r>
              <a:rPr lang="en-US" dirty="0"/>
              <a:t>, which creates a clear instructional focus to anchor students' learning experiences. Teams must identify priority standards for the unit they are developing and then unwrap the standards to clarify the skills and concepts students need to know and be able to do. Finally, more explicit clear learning targets and success criteria are written for teaching units and daily lessons. These are directly aligned with daily formative assessments and common formative assessments that are then developed.  </a:t>
            </a:r>
          </a:p>
          <a:p>
            <a:endParaRPr lang="en-US" dirty="0"/>
          </a:p>
          <a:p>
            <a:r>
              <a:rPr lang="en-US" b="1" dirty="0"/>
              <a:t>Note</a:t>
            </a:r>
          </a:p>
          <a:p>
            <a:r>
              <a:rPr lang="en-US" dirty="0"/>
              <a:t>Some authors suggest first unwrapping all standards to better understand them before prioritizing. Remember, the districts you work with may require some additional training in curriculum and standards that need to be provided by their Regional Professional Development Centers.</a:t>
            </a:r>
          </a:p>
          <a:p>
            <a:endParaRPr lang="en-US" dirty="0"/>
          </a:p>
          <a:p>
            <a:r>
              <a:rPr lang="en-US" b="1" dirty="0"/>
              <a:t>To Do</a:t>
            </a:r>
          </a:p>
          <a:p>
            <a:r>
              <a:rPr lang="en-US" b="0" dirty="0"/>
              <a:t>Review the steps to clarify learning. </a:t>
            </a:r>
          </a:p>
          <a:p>
            <a:endParaRPr lang="en-US" b="0" dirty="0"/>
          </a:p>
          <a:p>
            <a:r>
              <a:rPr lang="en-US" b="1" dirty="0"/>
              <a:t>Reference</a:t>
            </a:r>
          </a:p>
          <a:p>
            <a:pPr marL="182880" marR="0" indent="-182880">
              <a:lnSpc>
                <a:spcPct val="100000"/>
              </a:lnSpc>
              <a:spcBef>
                <a:spcPts val="0"/>
              </a:spcBef>
              <a:spcAft>
                <a:spcPts val="600"/>
              </a:spcAft>
              <a:buNone/>
              <a:tabLst>
                <a:tab pos="2390775" algn="l"/>
              </a:tabLst>
            </a:pPr>
            <a:r>
              <a:rPr lang="en-US" sz="1200" dirty="0">
                <a:effectLst/>
                <a:ea typeface="Calibri" panose="020F0502020204030204" pitchFamily="34" charset="0"/>
                <a:cs typeface="Times New Roman" panose="02020603050405020304" pitchFamily="18" charset="0"/>
              </a:rPr>
              <a:t>Ainsworth, L. (2015). Effective techniques teachers use with standards, instruction, and assessments. </a:t>
            </a:r>
            <a:r>
              <a:rPr lang="en-US" sz="1200" i="1" dirty="0">
                <a:effectLst/>
                <a:ea typeface="Calibri" panose="020F0502020204030204" pitchFamily="34" charset="0"/>
                <a:cs typeface="Times New Roman" panose="02020603050405020304" pitchFamily="18" charset="0"/>
              </a:rPr>
              <a:t>Powerful Practices to Improve Teaching and Learning</a:t>
            </a:r>
            <a:r>
              <a:rPr lang="en-US" sz="1200" dirty="0">
                <a:effectLst/>
                <a:ea typeface="Calibri" panose="020F0502020204030204" pitchFamily="34" charset="0"/>
                <a:cs typeface="Times New Roman" panose="02020603050405020304" pitchFamily="18" charset="0"/>
              </a:rPr>
              <a:t>. </a:t>
            </a:r>
            <a:r>
              <a:rPr lang="en-US" sz="1200" u="sng" dirty="0">
                <a:solidFill>
                  <a:srgbClr val="0563C1"/>
                </a:solidFill>
                <a:effectLst/>
                <a:ea typeface="Calibri" panose="020F0502020204030204" pitchFamily="34" charset="0"/>
                <a:cs typeface="Times New Roman" panose="02020603050405020304" pitchFamily="18" charset="0"/>
                <a:hlinkClick r:id="rId3"/>
              </a:rPr>
              <a:t>https://larryainsworth13.wordpress.com/</a:t>
            </a:r>
            <a:endParaRPr lang="en-US" sz="1200" dirty="0">
              <a:effectLs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7009D65-67CA-4CED-8B27-E9A2A258BE61}" type="slidenum">
              <a:rPr lang="en-US" smtClean="0"/>
              <a:t>40</a:t>
            </a:fld>
            <a:endParaRPr lang="en-US"/>
          </a:p>
        </p:txBody>
      </p:sp>
    </p:spTree>
    <p:extLst>
      <p:ext uri="{BB962C8B-B14F-4D97-AF65-F5344CB8AC3E}">
        <p14:creationId xmlns:p14="http://schemas.microsoft.com/office/powerpoint/2010/main" val="17133111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Know/To Say</a:t>
            </a:r>
          </a:p>
          <a:p>
            <a:r>
              <a:rPr lang="en-US" b="0" dirty="0"/>
              <a:t>The first step in the formative assessment process is to i</a:t>
            </a:r>
            <a:r>
              <a:rPr lang="en-US" dirty="0"/>
              <a:t>dentify the learning destination by clarifying learning for both the teacher and students. This supports the understanding of “Where am I going?”. It ends with a clear statement about what will be learned in the lesson and it provides guidance to the teacher about what should be taught. It is the basis for assessing what is learned by the student as well as what is taught effectively by the teacher. When learning is not clarified, students don’t understand the learning destination and therefore are put at a disadvantage.</a:t>
            </a:r>
          </a:p>
          <a:p>
            <a:endParaRPr lang="en-US" dirty="0"/>
          </a:p>
          <a:p>
            <a:r>
              <a:rPr lang="en-US" b="1" dirty="0"/>
              <a:t>To Do</a:t>
            </a:r>
          </a:p>
          <a:p>
            <a:r>
              <a:rPr lang="en-US" dirty="0"/>
              <a:t>As we work through the content, keep in mind that the first step to formative assessment is to design high-quality learning targets. This helps to clarify learning for both the teacher and students. Review slide content.</a:t>
            </a:r>
          </a:p>
          <a:p>
            <a:endParaRPr lang="en-US" dirty="0"/>
          </a:p>
          <a:p>
            <a:r>
              <a:rPr lang="en-US" b="1" dirty="0"/>
              <a:t>References</a:t>
            </a:r>
          </a:p>
          <a:p>
            <a:pPr marL="182880" marR="0" indent="-182880">
              <a:lnSpc>
                <a:spcPct val="11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Hattie, J. (2017). </a:t>
            </a:r>
            <a:r>
              <a:rPr lang="en-US" sz="1200" i="1" dirty="0">
                <a:effectLst/>
                <a:ea typeface="Calibri" panose="020F0502020204030204" pitchFamily="34" charset="0"/>
                <a:cs typeface="Times New Roman" panose="02020603050405020304" pitchFamily="18" charset="0"/>
              </a:rPr>
              <a:t>How to empower student learning with teacher clarity. </a:t>
            </a:r>
            <a:r>
              <a:rPr lang="en-US" sz="1200" dirty="0">
                <a:effectLst/>
                <a:ea typeface="Calibri" panose="020F0502020204030204" pitchFamily="34" charset="0"/>
                <a:cs typeface="Times New Roman" panose="02020603050405020304" pitchFamily="18" charset="0"/>
              </a:rPr>
              <a:t>https://us.corwin.com/sites/default/files/corwin_whitepaper_teacherclarity_may2017_final.pdf</a:t>
            </a:r>
          </a:p>
          <a:p>
            <a:endParaRPr lang="en-US" dirty="0"/>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Northwest Evaluation Association. (2016, March). 4 formative assessment practices that make a difference. </a:t>
            </a:r>
            <a:r>
              <a:rPr lang="en-US" sz="1200" i="1" dirty="0">
                <a:effectLst/>
                <a:ea typeface="Calibri" panose="020F0502020204030204" pitchFamily="34" charset="0"/>
                <a:cs typeface="Times New Roman" panose="02020603050405020304" pitchFamily="18" charset="0"/>
              </a:rPr>
              <a:t>Partnering to Help All Kids Learn. </a:t>
            </a:r>
            <a:r>
              <a:rPr lang="en-US" sz="1200" dirty="0">
                <a:effectLst/>
                <a:ea typeface="Calibri" panose="020F0502020204030204" pitchFamily="34" charset="0"/>
                <a:cs typeface="Times New Roman" panose="02020603050405020304" pitchFamily="18" charset="0"/>
              </a:rPr>
              <a:t> </a:t>
            </a:r>
            <a:r>
              <a:rPr lang="en-US" sz="1200" u="sng" dirty="0">
                <a:solidFill>
                  <a:srgbClr val="0563C1"/>
                </a:solidFill>
                <a:effectLst/>
                <a:ea typeface="Calibri" panose="020F0502020204030204" pitchFamily="34" charset="0"/>
                <a:cs typeface="Times New Roman" panose="02020603050405020304" pitchFamily="18" charset="0"/>
                <a:hlinkClick r:id="rId3"/>
              </a:rPr>
              <a:t>https://www.nwea.org/content/uploads/</a:t>
            </a:r>
            <a:r>
              <a:rPr lang="en-US" sz="1200" dirty="0">
                <a:solidFill>
                  <a:srgbClr val="0563C1"/>
                </a:solidFill>
                <a:effectLst/>
                <a:ea typeface="Calibri" panose="020F0502020204030204" pitchFamily="34" charset="0"/>
                <a:cs typeface="Times New Roman" panose="02020603050405020304" pitchFamily="18" charset="0"/>
                <a:hlinkClick r:id="rId3"/>
              </a:rPr>
              <a:t>2016/04/4-Formative-Assessment-Practices-that-Make-a-Difference-in-Classrooms.pdf</a:t>
            </a:r>
            <a:endParaRPr lang="en-US" sz="1200" dirty="0">
              <a:solidFill>
                <a:srgbClr val="0563C1"/>
              </a:solidFill>
              <a:effectLst/>
              <a:ea typeface="Calibri" panose="020F0502020204030204" pitchFamily="34" charset="0"/>
              <a:cs typeface="Times New Roman" panose="02020603050405020304" pitchFamily="18" charset="0"/>
            </a:endParaRPr>
          </a:p>
          <a:p>
            <a:endParaRPr lang="en-US" dirty="0"/>
          </a:p>
          <a:p>
            <a:endParaRPr lang="en-US" b="1" dirty="0"/>
          </a:p>
          <a:p>
            <a:endParaRPr lang="en-US" b="1" dirty="0"/>
          </a:p>
          <a:p>
            <a:endParaRPr lang="en-US" b="1"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41</a:t>
            </a:fld>
            <a:endParaRPr lang="en-US"/>
          </a:p>
        </p:txBody>
      </p:sp>
    </p:spTree>
    <p:extLst>
      <p:ext uri="{BB962C8B-B14F-4D97-AF65-F5344CB8AC3E}">
        <p14:creationId xmlns:p14="http://schemas.microsoft.com/office/powerpoint/2010/main" val="10599244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 To Do, To Say</a:t>
            </a:r>
          </a:p>
          <a:p>
            <a:r>
              <a:rPr lang="en-US" dirty="0"/>
              <a:t>We will now start looking at how to identify priority standards. It is important to note that by the year 2024-25 the Missouri state assessment will be linked to the Priority Standards.</a:t>
            </a:r>
          </a:p>
          <a:p>
            <a:endParaRPr lang="en-US" dirty="0"/>
          </a:p>
          <a:p>
            <a:r>
              <a:rPr lang="en-US" dirty="0"/>
              <a:t>Note: While DESE has resources about selecting and identifying priority standards (https://dese.mo.gov/college-career-readiness/curriculum/academic-standards/priority-standards), it is helpful for teachers to understand the purpose and process of identifying and unwrapping priority standards. </a:t>
            </a:r>
          </a:p>
        </p:txBody>
      </p:sp>
      <p:sp>
        <p:nvSpPr>
          <p:cNvPr id="4" name="Slide Number Placeholder 3"/>
          <p:cNvSpPr>
            <a:spLocks noGrp="1"/>
          </p:cNvSpPr>
          <p:nvPr>
            <p:ph type="sldNum" sz="quarter" idx="5"/>
          </p:nvPr>
        </p:nvSpPr>
        <p:spPr/>
        <p:txBody>
          <a:bodyPr/>
          <a:lstStyle/>
          <a:p>
            <a:fld id="{37009D65-67CA-4CED-8B27-E9A2A258BE61}" type="slidenum">
              <a:rPr lang="en-US" smtClean="0"/>
              <a:t>42</a:t>
            </a:fld>
            <a:endParaRPr lang="en-US"/>
          </a:p>
        </p:txBody>
      </p:sp>
    </p:spTree>
    <p:extLst>
      <p:ext uri="{BB962C8B-B14F-4D97-AF65-F5344CB8AC3E}">
        <p14:creationId xmlns:p14="http://schemas.microsoft.com/office/powerpoint/2010/main" val="41027958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42289">
              <a:defRPr/>
            </a:pPr>
            <a:r>
              <a:rPr lang="en-US" b="1" dirty="0"/>
              <a:t>To Know</a:t>
            </a:r>
          </a:p>
          <a:p>
            <a:pPr defTabSz="942289">
              <a:defRPr/>
            </a:pPr>
            <a:r>
              <a:rPr lang="en-US" b="0" dirty="0"/>
              <a:t>This activity should take 15 to 20 minutes to complete. It provides participants with an opportunity to better understand priority standards. </a:t>
            </a:r>
          </a:p>
          <a:p>
            <a:pPr defTabSz="942289">
              <a:defRPr/>
            </a:pPr>
            <a:endParaRPr lang="en-US" b="0" dirty="0"/>
          </a:p>
          <a:p>
            <a:pPr defTabSz="942289">
              <a:defRPr/>
            </a:pPr>
            <a:r>
              <a:rPr lang="en-US" b="0" dirty="0"/>
              <a:t>The purpose of identifying and unwrapping priority standards should be discovered and discussed during this activity. The main benefits include the following.  </a:t>
            </a:r>
          </a:p>
          <a:p>
            <a:pPr marL="171450" indent="-171450" defTabSz="942289">
              <a:buFont typeface="Arial" panose="020B0604020202020204" pitchFamily="34" charset="0"/>
              <a:buChar char="•"/>
              <a:defRPr/>
            </a:pPr>
            <a:r>
              <a:rPr lang="en-US" b="0" dirty="0"/>
              <a:t>It provides a systematic approach for teachers to have collaborative conversations so there is collective clarity regarding what students are expected to learn and what learning is most essential.  </a:t>
            </a:r>
          </a:p>
          <a:p>
            <a:pPr marL="171450" indent="-171450" defTabSz="942289">
              <a:buFont typeface="Arial" panose="020B0604020202020204" pitchFamily="34" charset="0"/>
              <a:buChar char="•"/>
              <a:defRPr/>
            </a:pPr>
            <a:r>
              <a:rPr lang="en-US" b="0" dirty="0"/>
              <a:t>It enables learning targets and assessments to align with the standards. </a:t>
            </a:r>
          </a:p>
          <a:p>
            <a:pPr marL="171450" indent="-171450" defTabSz="942289">
              <a:buFont typeface="Arial" panose="020B0604020202020204" pitchFamily="34" charset="0"/>
              <a:buChar char="•"/>
              <a:defRPr/>
            </a:pPr>
            <a:r>
              <a:rPr lang="en-US" b="0" i="0" dirty="0">
                <a:solidFill>
                  <a:srgbClr val="000000"/>
                </a:solidFill>
                <a:effectLst/>
                <a:latin typeface="Open Sans"/>
              </a:rPr>
              <a:t>By emphasizing depth over breadth, teachers can do a much better job of helping all students retain what they’ve been taught and move forward to the next grade or course better prepared to take on the standards at that next level. </a:t>
            </a:r>
            <a:r>
              <a:rPr lang="en-US" b="0" dirty="0"/>
              <a:t>(Emphasize these main benefits.)</a:t>
            </a:r>
          </a:p>
          <a:p>
            <a:pPr defTabSz="942289">
              <a:defRPr/>
            </a:pPr>
            <a:endParaRPr lang="en-US" b="0" dirty="0"/>
          </a:p>
          <a:p>
            <a:r>
              <a:rPr lang="en-US" b="1" dirty="0"/>
              <a:t>To Do</a:t>
            </a:r>
            <a:r>
              <a:rPr lang="en-US" b="0" dirty="0"/>
              <a:t> </a:t>
            </a:r>
          </a:p>
          <a:p>
            <a:r>
              <a:rPr lang="en-US" b="0" dirty="0"/>
              <a:t>Have participants choose a partner.  Review the steps for the “Priority Standards: Read, Compare, and Confer” activity.</a:t>
            </a:r>
          </a:p>
          <a:p>
            <a:endParaRPr lang="en-US" b="0" dirty="0"/>
          </a:p>
          <a:p>
            <a:pPr defTabSz="942289">
              <a:defRPr/>
            </a:pPr>
            <a:r>
              <a:rPr lang="en-US" b="1" dirty="0"/>
              <a:t>To Say</a:t>
            </a:r>
          </a:p>
          <a:p>
            <a:pPr defTabSz="942289">
              <a:defRPr/>
            </a:pPr>
            <a:r>
              <a:rPr lang="en-US" b="0" dirty="0"/>
              <a:t>The first step in clarifying learning targets is identifying priority learning standards and unpacking them. You will Read, Compare, and Confer to find out why identifying and unpacking priority standards is so important. Review the slide with participants.</a:t>
            </a:r>
          </a:p>
          <a:p>
            <a:pPr defTabSz="942289">
              <a:defRPr/>
            </a:pPr>
            <a:endParaRPr lang="en-US" sz="1400" b="1" dirty="0"/>
          </a:p>
          <a:p>
            <a:r>
              <a:rPr lang="en-US" b="1" dirty="0"/>
              <a:t>References</a:t>
            </a:r>
          </a:p>
          <a:p>
            <a:pPr marL="182880" lvl="1" indent="-182880">
              <a:lnSpc>
                <a:spcPct val="120000"/>
              </a:lnSpc>
              <a:spcBef>
                <a:spcPts val="0"/>
              </a:spcBef>
              <a:spcAft>
                <a:spcPts val="800"/>
              </a:spcAft>
              <a:buNone/>
            </a:pPr>
            <a:r>
              <a:rPr lang="en-US" sz="1200" dirty="0">
                <a:effectLst/>
                <a:ea typeface="Calibri" panose="020F0502020204030204" pitchFamily="34" charset="0"/>
                <a:cs typeface="Times New Roman" panose="02020603050405020304" pitchFamily="18" charset="0"/>
              </a:rPr>
              <a:t>Missouri Department of Elementary and Secondary Education. (2020). </a:t>
            </a:r>
            <a:r>
              <a:rPr lang="en-US" sz="1200" i="1" dirty="0">
                <a:effectLst/>
                <a:ea typeface="Calibri" panose="020F0502020204030204" pitchFamily="34" charset="0"/>
                <a:cs typeface="Times New Roman" panose="02020603050405020304" pitchFamily="18" charset="0"/>
              </a:rPr>
              <a:t>Power in the process: The why behind priority standards. </a:t>
            </a:r>
            <a:r>
              <a:rPr lang="en-US" sz="1200" i="1" u="sng" dirty="0">
                <a:solidFill>
                  <a:srgbClr val="FF0000"/>
                </a:solidFill>
                <a:effectLst/>
                <a:ea typeface="Calibri" panose="020F0502020204030204" pitchFamily="34" charset="0"/>
                <a:cs typeface="Times New Roman" panose="02020603050405020304" pitchFamily="18" charset="0"/>
                <a:hlinkClick r:id="rId3"/>
              </a:rPr>
              <a:t>https://dese.mo.gov/media/pdf/curr-priority-standards-power-in-the-process</a:t>
            </a:r>
            <a:endParaRPr lang="en-US" sz="1200" dirty="0">
              <a:effectLst/>
              <a:ea typeface="Calibri" panose="020F0502020204030204" pitchFamily="34" charset="0"/>
              <a:cs typeface="Times New Roman" panose="02020603050405020304" pitchFamily="18" charset="0"/>
            </a:endParaRPr>
          </a:p>
          <a:p>
            <a:endParaRPr lang="en-US" b="1" dirty="0"/>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Nielson, M. (2016, July 19). Unpacking standards leads to confidence, not chaos for teachers and students [Blog]</a:t>
            </a:r>
            <a:r>
              <a:rPr lang="en-US" sz="1200" i="1" dirty="0">
                <a:effectLst/>
                <a:ea typeface="Calibri" panose="020F0502020204030204" pitchFamily="34" charset="0"/>
                <a:cs typeface="Times New Roman" panose="02020603050405020304" pitchFamily="18" charset="0"/>
              </a:rPr>
              <a:t>. All Things Assessment</a:t>
            </a:r>
            <a:r>
              <a:rPr lang="en-US" sz="1200" dirty="0">
                <a:effectLst/>
                <a:ea typeface="Calibri" panose="020F0502020204030204" pitchFamily="34" charset="0"/>
                <a:cs typeface="Times New Roman" panose="02020603050405020304" pitchFamily="18" charset="0"/>
              </a:rPr>
              <a:t>. </a:t>
            </a:r>
            <a:r>
              <a:rPr lang="en-US" sz="1200" u="sng" dirty="0">
                <a:solidFill>
                  <a:srgbClr val="0563C1"/>
                </a:solidFill>
                <a:effectLst/>
                <a:ea typeface="Calibri" panose="020F0502020204030204" pitchFamily="34" charset="0"/>
                <a:cs typeface="Times New Roman" panose="02020603050405020304" pitchFamily="18" charset="0"/>
                <a:hlinkClick r:id="rId4"/>
              </a:rPr>
              <a:t>https://allthingsassessment.info/2016/07/19/unpacking-standards-leads-to-confidence-not-chaos-for-teachers-and-students/</a:t>
            </a:r>
            <a:endParaRPr lang="en-US" sz="1200" u="sng" dirty="0">
              <a:solidFill>
                <a:srgbClr val="0563C1"/>
              </a:solidFill>
              <a:effectLs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7009D65-67CA-4CED-8B27-E9A2A258BE61}" type="slidenum">
              <a:rPr lang="en-US" smtClean="0"/>
              <a:t>43</a:t>
            </a:fld>
            <a:endParaRPr lang="en-US"/>
          </a:p>
        </p:txBody>
      </p:sp>
    </p:spTree>
    <p:extLst>
      <p:ext uri="{BB962C8B-B14F-4D97-AF65-F5344CB8AC3E}">
        <p14:creationId xmlns:p14="http://schemas.microsoft.com/office/powerpoint/2010/main" val="12798515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a:buClr>
                <a:schemeClr val="accent3"/>
              </a:buClr>
              <a:buSzPts val="2800"/>
            </a:pPr>
            <a:r>
              <a:rPr lang="en-US" sz="1400" b="1" dirty="0"/>
              <a:t>To Know/To Say</a:t>
            </a:r>
          </a:p>
          <a:p>
            <a:pPr marL="0">
              <a:buClr>
                <a:schemeClr val="accent3"/>
              </a:buClr>
              <a:buSzPts val="2800"/>
            </a:pPr>
            <a:r>
              <a:rPr lang="en-US" sz="1400" dirty="0"/>
              <a:t>There are different approaches to identifying priority, or “power” standards. Sometimes </a:t>
            </a:r>
            <a:r>
              <a:rPr lang="en-US" sz="1200" dirty="0"/>
              <a:t>educators and leaders within schools and districts first use their professional judgment to identify their power (priority) standards and then review state assessment data and state assessment requirements</a:t>
            </a:r>
            <a:r>
              <a:rPr lang="en-US" dirty="0"/>
              <a:t>. Other times, </a:t>
            </a:r>
            <a:r>
              <a:rPr lang="en-US" sz="1200" dirty="0"/>
              <a:t>individual schools and districts decide to start with their state assessment data to identify areas of success, need, and focus. Regardless of the specific approach, teachers should engage in a collaborative process to determine which standards have endurance, leverage, and readiness (the ability to prepare students for the next level of learning). Although all standards need to be taught, by putting a focus on priority standards, teachers and students can work smarter, rather than harder by spending the bulk of their time on learning that has the “biggest bang for the buck.”</a:t>
            </a:r>
          </a:p>
          <a:p>
            <a:pPr marL="94229">
              <a:buClr>
                <a:schemeClr val="accent3"/>
              </a:buClr>
              <a:buSzPts val="2800"/>
            </a:pPr>
            <a:endParaRPr lang="en-US" sz="1200" dirty="0"/>
          </a:p>
          <a:p>
            <a:pPr marL="0" indent="-182880" algn="l" fontAlgn="base">
              <a:buFont typeface="Arial" panose="020B0604020202020204" pitchFamily="34" charset="0"/>
              <a:buChar char="•"/>
            </a:pPr>
            <a:r>
              <a:rPr lang="en-US" sz="1200" b="1" i="1" dirty="0">
                <a:solidFill>
                  <a:srgbClr val="000000"/>
                </a:solidFill>
                <a:latin typeface="inherit"/>
              </a:rPr>
              <a:t>Endurance</a:t>
            </a:r>
            <a:r>
              <a:rPr lang="en-US" sz="1200" dirty="0">
                <a:solidFill>
                  <a:srgbClr val="000000"/>
                </a:solidFill>
                <a:latin typeface="inherit"/>
              </a:rPr>
              <a:t> (lasting beyond one grade or course; concepts and skills needed in life). Will proficiency of this standard provide students with the knowledge and skills that will be of value beyond the present? For example, proficiency in reading informational texts and being able to write effectively for a variety of purposes will endure throughout a student’s academic career and work life.</a:t>
            </a:r>
          </a:p>
          <a:p>
            <a:pPr algn="l" fontAlgn="base">
              <a:buFont typeface="Arial" panose="020B0604020202020204" pitchFamily="34" charset="0"/>
              <a:buChar char="•"/>
            </a:pPr>
            <a:endParaRPr lang="en-US" sz="1200" dirty="0">
              <a:solidFill>
                <a:srgbClr val="000000"/>
              </a:solidFill>
              <a:latin typeface="inherit"/>
            </a:endParaRPr>
          </a:p>
          <a:p>
            <a:pPr marL="0" indent="182880" algn="l" fontAlgn="base">
              <a:buFont typeface="Arial" panose="020B0604020202020204" pitchFamily="34" charset="0"/>
              <a:buChar char="•"/>
            </a:pPr>
            <a:r>
              <a:rPr lang="en-US" sz="1200" b="1" i="1" dirty="0">
                <a:solidFill>
                  <a:srgbClr val="000000"/>
                </a:solidFill>
                <a:latin typeface="inherit"/>
              </a:rPr>
              <a:t> Leverage</a:t>
            </a:r>
            <a:r>
              <a:rPr lang="en-US" sz="1200" dirty="0">
                <a:solidFill>
                  <a:srgbClr val="000000"/>
                </a:solidFill>
                <a:latin typeface="inherit"/>
              </a:rPr>
              <a:t> (crossover application </a:t>
            </a:r>
            <a:r>
              <a:rPr lang="en-US" sz="1200" i="1" dirty="0">
                <a:solidFill>
                  <a:srgbClr val="000000"/>
                </a:solidFill>
                <a:latin typeface="inherit"/>
              </a:rPr>
              <a:t>within</a:t>
            </a:r>
            <a:r>
              <a:rPr lang="en-US" sz="1200" dirty="0">
                <a:solidFill>
                  <a:srgbClr val="000000"/>
                </a:solidFill>
                <a:latin typeface="inherit"/>
              </a:rPr>
              <a:t> the content area and to other content areas; i.e., interdisciplinary connections). For example, proficiency in creating and interpreting graphs, diagrams, and charts and then being able to make accurate inferences from them will help students in math, science, social studies, language arts, and other areas. The ability to write an analytical summary or a persuasive essay will similarly help students in any academic discipline.</a:t>
            </a:r>
          </a:p>
          <a:p>
            <a:pPr algn="l" fontAlgn="base">
              <a:buFont typeface="Arial" panose="020B0604020202020204" pitchFamily="34" charset="0"/>
              <a:buChar char="•"/>
            </a:pPr>
            <a:endParaRPr lang="en-US" sz="1200" dirty="0">
              <a:solidFill>
                <a:srgbClr val="000000"/>
              </a:solidFill>
              <a:latin typeface="inherit"/>
            </a:endParaRPr>
          </a:p>
          <a:p>
            <a:pPr indent="182880" algn="l" fontAlgn="base">
              <a:buFont typeface="Arial" panose="020B0604020202020204" pitchFamily="34" charset="0"/>
              <a:buChar char="•"/>
            </a:pPr>
            <a:r>
              <a:rPr lang="en-US" sz="1200" b="1" i="1" dirty="0">
                <a:solidFill>
                  <a:srgbClr val="000000"/>
                </a:solidFill>
                <a:latin typeface="inherit"/>
              </a:rPr>
              <a:t>Readiness for the next level of learning</a:t>
            </a:r>
            <a:r>
              <a:rPr lang="en-US" sz="1200" dirty="0">
                <a:solidFill>
                  <a:srgbClr val="000000"/>
                </a:solidFill>
                <a:latin typeface="inherit"/>
              </a:rPr>
              <a:t> (prerequisite concepts and skills students need to enter a new grade level or course of study). Will proficiency of this standard provide students with the essential knowledge and skills that are necessary for future success? </a:t>
            </a:r>
          </a:p>
          <a:p>
            <a:pPr marL="0" indent="0" algn="l" fontAlgn="base">
              <a:buFont typeface="Arial" panose="020B0604020202020204" pitchFamily="34" charset="0"/>
              <a:buNone/>
            </a:pPr>
            <a:endParaRPr lang="en-US" sz="1200" dirty="0">
              <a:solidFill>
                <a:srgbClr val="000000"/>
              </a:solidFill>
              <a:latin typeface="inherit"/>
            </a:endParaRPr>
          </a:p>
          <a:p>
            <a:pPr marL="0" indent="0" algn="l" fontAlgn="base">
              <a:buFont typeface="Arial" panose="020B0604020202020204" pitchFamily="34" charset="0"/>
              <a:buNone/>
            </a:pPr>
            <a:r>
              <a:rPr lang="en-US" sz="1200" dirty="0">
                <a:solidFill>
                  <a:srgbClr val="000000"/>
                </a:solidFill>
                <a:latin typeface="inherit"/>
              </a:rPr>
              <a:t>(Mention this information in addition to the 3 considerations on the slide.)</a:t>
            </a:r>
          </a:p>
          <a:p>
            <a:pPr algn="l" fontAlgn="base">
              <a:buFont typeface="Arial" panose="020B0604020202020204" pitchFamily="34" charset="0"/>
              <a:buNone/>
            </a:pPr>
            <a:endParaRPr lang="en-US" sz="1200" dirty="0">
              <a:solidFill>
                <a:srgbClr val="000000"/>
              </a:solidFill>
              <a:latin typeface="inherit"/>
            </a:endParaRPr>
          </a:p>
          <a:p>
            <a:pPr indent="182880" algn="l" fontAlgn="base">
              <a:buFont typeface="Arial" panose="020B0604020202020204" pitchFamily="34" charset="0"/>
              <a:buChar char="•"/>
            </a:pPr>
            <a:r>
              <a:rPr lang="en-US" sz="1200" b="1" i="1" dirty="0">
                <a:solidFill>
                  <a:srgbClr val="000000"/>
                </a:solidFill>
                <a:latin typeface="inherit"/>
              </a:rPr>
              <a:t>External Exams </a:t>
            </a:r>
            <a:r>
              <a:rPr lang="en-US" sz="1200" b="0" i="1" dirty="0">
                <a:solidFill>
                  <a:srgbClr val="000000"/>
                </a:solidFill>
                <a:latin typeface="inherit"/>
              </a:rPr>
              <a:t>- </a:t>
            </a:r>
            <a:r>
              <a:rPr lang="en-US" sz="1200" dirty="0">
                <a:solidFill>
                  <a:srgbClr val="000000"/>
                </a:solidFill>
                <a:latin typeface="inherit"/>
              </a:rPr>
              <a:t>the concepts and skills that students are most likely to encounter on annual standardized tests, college entrance exams, and occupational competency exams students will need to prepare for. (Ainsworth, 2013, pp. 25-27). When considering whether to select one particular standard over another, I always </a:t>
            </a:r>
            <a:r>
              <a:rPr lang="en-US" sz="1200" b="1" dirty="0">
                <a:solidFill>
                  <a:srgbClr val="000000"/>
                </a:solidFill>
                <a:latin typeface="inherit"/>
              </a:rPr>
              <a:t>recommend that teachers discuss and decide which one is the more </a:t>
            </a:r>
            <a:r>
              <a:rPr lang="en-US" sz="1200" b="1" i="1" dirty="0">
                <a:solidFill>
                  <a:srgbClr val="000000"/>
                </a:solidFill>
                <a:latin typeface="inherit"/>
              </a:rPr>
              <a:t>comprehensive</a:t>
            </a:r>
            <a:r>
              <a:rPr lang="en-US" sz="1200" b="1" dirty="0">
                <a:solidFill>
                  <a:srgbClr val="000000"/>
                </a:solidFill>
                <a:latin typeface="inherit"/>
              </a:rPr>
              <a:t> or </a:t>
            </a:r>
            <a:r>
              <a:rPr lang="en-US" sz="1200" b="1" i="1" dirty="0">
                <a:solidFill>
                  <a:srgbClr val="000000"/>
                </a:solidFill>
                <a:latin typeface="inherit"/>
              </a:rPr>
              <a:t>rigorous</a:t>
            </a:r>
            <a:r>
              <a:rPr lang="en-US" sz="1200" dirty="0">
                <a:solidFill>
                  <a:srgbClr val="000000"/>
                </a:solidFill>
                <a:latin typeface="inherit"/>
              </a:rPr>
              <a:t> - not the more foundational. I then hear teachers saying to one another, “If students could do this more challenging one, then they would certainly be able to do this other one.” One helpful way to identify the </a:t>
            </a:r>
            <a:r>
              <a:rPr lang="en-US" sz="1200" i="1" dirty="0">
                <a:solidFill>
                  <a:srgbClr val="000000"/>
                </a:solidFill>
                <a:latin typeface="inherit"/>
              </a:rPr>
              <a:t>supporting</a:t>
            </a:r>
            <a:r>
              <a:rPr lang="en-US" sz="1200" dirty="0">
                <a:solidFill>
                  <a:srgbClr val="000000"/>
                </a:solidFill>
                <a:latin typeface="inherit"/>
              </a:rPr>
              <a:t> standards is to decide which ones could fall under the more rigorous or comprehensive priorities.</a:t>
            </a:r>
          </a:p>
          <a:p>
            <a:pPr algn="l" fontAlgn="base">
              <a:buFont typeface="Arial" panose="020B0604020202020204" pitchFamily="34" charset="0"/>
              <a:buChar char="•"/>
            </a:pPr>
            <a:endParaRPr lang="en-US" sz="1200" dirty="0">
              <a:solidFill>
                <a:srgbClr val="000000"/>
              </a:solidFill>
              <a:latin typeface="inherit"/>
            </a:endParaRPr>
          </a:p>
          <a:p>
            <a:pPr algn="l" fontAlgn="base">
              <a:buFont typeface="Arial" panose="020B0604020202020204" pitchFamily="34" charset="0"/>
              <a:buNone/>
            </a:pPr>
            <a:r>
              <a:rPr lang="en-US" sz="1200" b="1" dirty="0">
                <a:solidFill>
                  <a:srgbClr val="000000"/>
                </a:solidFill>
                <a:latin typeface="inherit"/>
              </a:rPr>
              <a:t>To Do</a:t>
            </a:r>
          </a:p>
          <a:p>
            <a:pPr algn="l" fontAlgn="base">
              <a:buFont typeface="Arial" panose="020B0604020202020204" pitchFamily="34" charset="0"/>
              <a:buNone/>
            </a:pPr>
            <a:r>
              <a:rPr lang="en-US" sz="1200" dirty="0">
                <a:solidFill>
                  <a:srgbClr val="000000"/>
                </a:solidFill>
                <a:latin typeface="inherit"/>
              </a:rPr>
              <a:t>Review the characteristic of selecting priority standards and expand on each point. Then have participants reflect on the grade level/content areas they teach and have them do a Turn &amp; Talk to discuss standards they believe have these characteristics.</a:t>
            </a:r>
          </a:p>
          <a:p>
            <a:pPr algn="l" fontAlgn="base">
              <a:buFont typeface="Arial" panose="020B0604020202020204" pitchFamily="34" charset="0"/>
              <a:buNone/>
            </a:pPr>
            <a:endParaRPr lang="en-US" sz="1200" dirty="0">
              <a:solidFill>
                <a:srgbClr val="000000"/>
              </a:solidFill>
              <a:latin typeface="inherit"/>
            </a:endParaRPr>
          </a:p>
          <a:p>
            <a:pPr algn="l" fontAlgn="base">
              <a:buFont typeface="Arial" panose="020B0604020202020204" pitchFamily="34" charset="0"/>
              <a:buNone/>
            </a:pPr>
            <a:r>
              <a:rPr lang="en-US" sz="1200" b="1" dirty="0"/>
              <a:t>Reference</a:t>
            </a:r>
          </a:p>
          <a:p>
            <a:pPr marL="182880" marR="0" indent="-182880">
              <a:lnSpc>
                <a:spcPct val="100000"/>
              </a:lnSpc>
              <a:spcBef>
                <a:spcPts val="0"/>
              </a:spcBef>
              <a:spcAft>
                <a:spcPts val="600"/>
              </a:spcAft>
              <a:buNone/>
              <a:tabLst>
                <a:tab pos="2390775" algn="l"/>
              </a:tabLst>
            </a:pPr>
            <a:r>
              <a:rPr lang="en-US" sz="1200" dirty="0">
                <a:effectLst/>
                <a:ea typeface="Calibri" panose="020F0502020204030204" pitchFamily="34" charset="0"/>
                <a:cs typeface="Times New Roman" panose="02020603050405020304" pitchFamily="18" charset="0"/>
              </a:rPr>
              <a:t>Ainsworth, L. (2015). Effective techniques teachers use with standards, instruction, and assessments. </a:t>
            </a:r>
            <a:r>
              <a:rPr lang="en-US" sz="1200" i="1" dirty="0">
                <a:effectLst/>
                <a:ea typeface="Calibri" panose="020F0502020204030204" pitchFamily="34" charset="0"/>
                <a:cs typeface="Times New Roman" panose="02020603050405020304" pitchFamily="18" charset="0"/>
              </a:rPr>
              <a:t>Powerful Practices to Improve Teaching and Learning</a:t>
            </a:r>
            <a:r>
              <a:rPr lang="en-US" sz="1200" dirty="0">
                <a:effectLst/>
                <a:ea typeface="Calibri" panose="020F0502020204030204" pitchFamily="34" charset="0"/>
                <a:cs typeface="Times New Roman" panose="02020603050405020304" pitchFamily="18" charset="0"/>
              </a:rPr>
              <a:t>. </a:t>
            </a:r>
            <a:r>
              <a:rPr lang="en-US" sz="1200" u="sng" dirty="0">
                <a:solidFill>
                  <a:srgbClr val="0563C1"/>
                </a:solidFill>
                <a:effectLst/>
                <a:ea typeface="Calibri" panose="020F0502020204030204" pitchFamily="34" charset="0"/>
                <a:cs typeface="Times New Roman" panose="02020603050405020304" pitchFamily="18" charset="0"/>
                <a:hlinkClick r:id="rId3"/>
              </a:rPr>
              <a:t>https://larryainsworth13.wordpress.com/</a:t>
            </a:r>
            <a:endParaRPr lang="en-US" sz="1200" dirty="0">
              <a:effectLst/>
              <a:ea typeface="Calibri" panose="020F0502020204030204" pitchFamily="34" charset="0"/>
              <a:cs typeface="Times New Roman" panose="02020603050405020304" pitchFamily="18" charset="0"/>
            </a:endParaRPr>
          </a:p>
          <a:p>
            <a:pPr algn="l" fontAlgn="base">
              <a:buFont typeface="Arial" panose="020B0604020202020204" pitchFamily="34" charset="0"/>
              <a:buNone/>
            </a:pPr>
            <a:endParaRPr lang="en-US" sz="1200" dirty="0"/>
          </a:p>
          <a:p>
            <a:pPr algn="l" fontAlgn="base">
              <a:buFont typeface="Arial" panose="020B0604020202020204" pitchFamily="34" charset="0"/>
              <a:buNone/>
            </a:pPr>
            <a:r>
              <a:rPr lang="en-US" sz="1200" b="1" dirty="0"/>
              <a:t>Additional Resource</a:t>
            </a:r>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Ainsworth, L. (2017, April 6). Priority standards: The power of focus [Blog]. </a:t>
            </a:r>
            <a:r>
              <a:rPr lang="en-US" sz="1200" i="1" dirty="0">
                <a:effectLst/>
                <a:ea typeface="Calibri" panose="020F0502020204030204" pitchFamily="34" charset="0"/>
                <a:cs typeface="Times New Roman" panose="02020603050405020304" pitchFamily="18" charset="0"/>
              </a:rPr>
              <a:t>Timeless practices to improve student learning. </a:t>
            </a:r>
            <a:r>
              <a:rPr lang="en-US" sz="1200" dirty="0">
                <a:effectLst/>
                <a:ea typeface="Calibri" panose="020F0502020204030204" pitchFamily="34" charset="0"/>
                <a:cs typeface="Times New Roman" panose="02020603050405020304" pitchFamily="18" charset="0"/>
              </a:rPr>
              <a:t>https://www.larryainsworth.com/blog/priority-standards-the-power-of-focus/</a:t>
            </a:r>
          </a:p>
        </p:txBody>
      </p:sp>
      <p:sp>
        <p:nvSpPr>
          <p:cNvPr id="4" name="Slide Number Placeholder 3"/>
          <p:cNvSpPr>
            <a:spLocks noGrp="1"/>
          </p:cNvSpPr>
          <p:nvPr>
            <p:ph type="sldNum" sz="quarter" idx="5"/>
          </p:nvPr>
        </p:nvSpPr>
        <p:spPr/>
        <p:txBody>
          <a:bodyPr/>
          <a:lstStyle/>
          <a:p>
            <a:fld id="{37009D65-67CA-4CED-8B27-E9A2A258BE61}" type="slidenum">
              <a:rPr lang="en-US" smtClean="0"/>
              <a:t>44</a:t>
            </a:fld>
            <a:endParaRPr lang="en-US"/>
          </a:p>
        </p:txBody>
      </p:sp>
    </p:spTree>
    <p:extLst>
      <p:ext uri="{BB962C8B-B14F-4D97-AF65-F5344CB8AC3E}">
        <p14:creationId xmlns:p14="http://schemas.microsoft.com/office/powerpoint/2010/main" val="17218900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nSpc>
                <a:spcPct val="115000"/>
              </a:lnSpc>
              <a:buClr>
                <a:schemeClr val="dk1"/>
              </a:buClr>
              <a:buSzPts val="1100"/>
            </a:pPr>
            <a:r>
              <a:rPr lang="en-US" b="1" dirty="0">
                <a:latin typeface="Maven Pro"/>
                <a:ea typeface="Maven Pro"/>
                <a:cs typeface="Maven Pro"/>
                <a:sym typeface="Maven Pro"/>
              </a:rPr>
              <a:t>To Know</a:t>
            </a:r>
          </a:p>
          <a:p>
            <a:pPr>
              <a:lnSpc>
                <a:spcPct val="115000"/>
              </a:lnSpc>
              <a:buClr>
                <a:schemeClr val="dk1"/>
              </a:buClr>
              <a:buSzPts val="1100"/>
            </a:pPr>
            <a:r>
              <a:rPr lang="en-US" dirty="0">
                <a:latin typeface="Maven Pro"/>
                <a:ea typeface="Maven Pro"/>
                <a:cs typeface="Maven Pro"/>
                <a:sym typeface="Maven Pro"/>
              </a:rPr>
              <a:t>The examples above illustrate big ideas found in priority standards for English Language Arts, Mathematics, Science, and Social Studies. These ideas are reflected in current Missouri Learning Standards documents.  </a:t>
            </a:r>
          </a:p>
          <a:p>
            <a:pPr>
              <a:lnSpc>
                <a:spcPct val="115000"/>
              </a:lnSpc>
              <a:buClr>
                <a:schemeClr val="dk1"/>
              </a:buClr>
              <a:buSzPts val="1100"/>
            </a:pPr>
            <a:endParaRPr lang="en-US" dirty="0">
              <a:latin typeface="Maven Pro"/>
              <a:ea typeface="Maven Pro"/>
              <a:cs typeface="Maven Pro"/>
              <a:sym typeface="Maven Pro"/>
            </a:endParaRPr>
          </a:p>
          <a:p>
            <a:pPr>
              <a:lnSpc>
                <a:spcPct val="115000"/>
              </a:lnSpc>
              <a:buClr>
                <a:schemeClr val="dk1"/>
              </a:buClr>
              <a:buSzPts val="1100"/>
            </a:pPr>
            <a:r>
              <a:rPr lang="en-US" b="1" dirty="0">
                <a:latin typeface="Maven Pro"/>
                <a:ea typeface="Maven Pro"/>
                <a:cs typeface="Maven Pro"/>
                <a:sym typeface="Maven Pro"/>
              </a:rPr>
              <a:t>To Do</a:t>
            </a:r>
          </a:p>
          <a:p>
            <a:pPr>
              <a:lnSpc>
                <a:spcPct val="115000"/>
              </a:lnSpc>
              <a:buClr>
                <a:schemeClr val="dk1"/>
              </a:buClr>
              <a:buSzPts val="1100"/>
            </a:pPr>
            <a:r>
              <a:rPr lang="en-US" b="0" dirty="0">
                <a:latin typeface="Maven Pro"/>
                <a:ea typeface="Maven Pro"/>
                <a:cs typeface="Maven Pro"/>
                <a:sym typeface="Maven Pro"/>
              </a:rPr>
              <a:t>Have participants reflect on the big ideas in these examples and discuss how characteristics of endurance, leverage, and readiness are present in each. Use the guiding questions below to elicit thinking.</a:t>
            </a:r>
          </a:p>
          <a:p>
            <a:pPr>
              <a:lnSpc>
                <a:spcPct val="115000"/>
              </a:lnSpc>
              <a:buClr>
                <a:schemeClr val="dk1"/>
              </a:buClr>
              <a:buSzPts val="1100"/>
            </a:pPr>
            <a:endParaRPr lang="en-US" b="0" dirty="0">
              <a:latin typeface="Maven Pro"/>
              <a:ea typeface="Maven Pro"/>
              <a:cs typeface="Maven Pro"/>
              <a:sym typeface="Maven Pro"/>
            </a:endParaRPr>
          </a:p>
          <a:p>
            <a:pPr>
              <a:lnSpc>
                <a:spcPct val="115000"/>
              </a:lnSpc>
              <a:buClr>
                <a:schemeClr val="dk1"/>
              </a:buClr>
              <a:buSzPts val="1100"/>
            </a:pPr>
            <a:r>
              <a:rPr lang="en-US" b="1" dirty="0">
                <a:latin typeface="Maven Pro"/>
                <a:ea typeface="Maven Pro"/>
                <a:cs typeface="Maven Pro"/>
                <a:sym typeface="Maven Pro"/>
              </a:rPr>
              <a:t>To Say</a:t>
            </a:r>
            <a:endParaRPr lang="en-US" b="0" dirty="0">
              <a:latin typeface="Maven Pro"/>
              <a:ea typeface="Maven Pro"/>
              <a:cs typeface="Maven Pro"/>
              <a:sym typeface="Maven Pro"/>
            </a:endParaRPr>
          </a:p>
          <a:p>
            <a:pPr>
              <a:lnSpc>
                <a:spcPct val="115000"/>
              </a:lnSpc>
              <a:buClr>
                <a:schemeClr val="dk1"/>
              </a:buClr>
              <a:buSzPts val="1100"/>
            </a:pPr>
            <a:r>
              <a:rPr lang="en-US" b="0" dirty="0">
                <a:latin typeface="Maven Pro"/>
                <a:ea typeface="Maven Pro"/>
                <a:cs typeface="Maven Pro"/>
                <a:sym typeface="Maven Pro"/>
              </a:rPr>
              <a:t>Let’s look closely at these priority standard big ideas and see how they meet the criteria. These are standards from Missouri Learning Standards.</a:t>
            </a:r>
          </a:p>
          <a:p>
            <a:pPr marL="171450" indent="-171450">
              <a:lnSpc>
                <a:spcPct val="115000"/>
              </a:lnSpc>
              <a:buClr>
                <a:schemeClr val="dk1"/>
              </a:buClr>
              <a:buSzPts val="1100"/>
              <a:buFont typeface="Arial" panose="020B0604020202020204" pitchFamily="34" charset="0"/>
              <a:buChar char="•"/>
            </a:pPr>
            <a:r>
              <a:rPr lang="en-US" b="1" dirty="0">
                <a:latin typeface="Maven Pro"/>
                <a:ea typeface="Maven Pro"/>
                <a:cs typeface="Maven Pro"/>
                <a:sym typeface="Maven Pro"/>
              </a:rPr>
              <a:t>Endurance</a:t>
            </a:r>
            <a:r>
              <a:rPr lang="en-US" b="0" dirty="0">
                <a:latin typeface="Maven Pro"/>
                <a:ea typeface="Maven Pro"/>
                <a:cs typeface="Maven Pro"/>
                <a:sym typeface="Maven Pro"/>
              </a:rPr>
              <a:t> - How does the skill or concept last beyond the grade or course? Does it reflect a skill or concept needed in life? </a:t>
            </a:r>
          </a:p>
          <a:p>
            <a:pPr marL="171450" indent="-171450">
              <a:lnSpc>
                <a:spcPct val="115000"/>
              </a:lnSpc>
              <a:buClr>
                <a:schemeClr val="dk1"/>
              </a:buClr>
              <a:buSzPts val="1100"/>
              <a:buFont typeface="Arial" panose="020B0604020202020204" pitchFamily="34" charset="0"/>
              <a:buChar char="•"/>
            </a:pPr>
            <a:r>
              <a:rPr lang="en-US" b="1" dirty="0">
                <a:latin typeface="Maven Pro"/>
                <a:ea typeface="Maven Pro"/>
                <a:cs typeface="Maven Pro"/>
                <a:sym typeface="Maven Pro"/>
              </a:rPr>
              <a:t>Leverage</a:t>
            </a:r>
            <a:r>
              <a:rPr lang="en-US" b="0" dirty="0">
                <a:latin typeface="Maven Pro"/>
                <a:ea typeface="Maven Pro"/>
                <a:cs typeface="Maven Pro"/>
                <a:sym typeface="Maven Pro"/>
              </a:rPr>
              <a:t> - Is there application that crosses over within the content or perhaps to other content areas?</a:t>
            </a:r>
          </a:p>
          <a:p>
            <a:pPr marL="171450" indent="-171450">
              <a:lnSpc>
                <a:spcPct val="115000"/>
              </a:lnSpc>
              <a:buClr>
                <a:schemeClr val="dk1"/>
              </a:buClr>
              <a:buSzPts val="1100"/>
              <a:buFont typeface="Arial" panose="020B0604020202020204" pitchFamily="34" charset="0"/>
              <a:buChar char="•"/>
            </a:pPr>
            <a:r>
              <a:rPr lang="en-US" b="1" dirty="0">
                <a:latin typeface="Maven Pro"/>
                <a:ea typeface="Maven Pro"/>
                <a:cs typeface="Maven Pro"/>
                <a:sym typeface="Maven Pro"/>
              </a:rPr>
              <a:t>Readiness </a:t>
            </a:r>
            <a:r>
              <a:rPr lang="en-US" b="0" dirty="0">
                <a:latin typeface="Maven Pro"/>
                <a:ea typeface="Maven Pro"/>
                <a:cs typeface="Maven Pro"/>
                <a:sym typeface="Maven Pro"/>
              </a:rPr>
              <a:t>- Is the skill/concept reflected in the standard a prerequisite needed for a future grade level or course?</a:t>
            </a:r>
            <a:endParaRPr lang="en-US" dirty="0">
              <a:latin typeface="Maven Pro"/>
              <a:ea typeface="Maven Pro"/>
              <a:cs typeface="Maven Pro"/>
              <a:sym typeface="Maven Pro"/>
            </a:endParaRPr>
          </a:p>
          <a:p>
            <a:pPr marL="2915208" lvl="8">
              <a:spcBef>
                <a:spcPts val="309"/>
              </a:spcBef>
              <a:buClr>
                <a:schemeClr val="dk1"/>
              </a:buClr>
              <a:buSzPts val="2100"/>
            </a:pPr>
            <a:r>
              <a:rPr lang="en-US" sz="1400" b="1" dirty="0">
                <a:solidFill>
                  <a:srgbClr val="FF0000"/>
                </a:solidFill>
              </a:rPr>
              <a:t>                                 </a:t>
            </a:r>
          </a:p>
          <a:p>
            <a:pPr>
              <a:lnSpc>
                <a:spcPct val="115000"/>
              </a:lnSpc>
              <a:buClr>
                <a:schemeClr val="dk1"/>
              </a:buClr>
              <a:buSzPts val="1100"/>
            </a:pPr>
            <a:r>
              <a:rPr lang="en-US" sz="1400" b="1" dirty="0">
                <a:solidFill>
                  <a:srgbClr val="FF0000"/>
                </a:solidFill>
                <a:latin typeface="Maven Pro"/>
                <a:ea typeface="Maven Pro"/>
                <a:cs typeface="Maven Pro"/>
                <a:sym typeface="Maven Pro"/>
              </a:rPr>
              <a:t>Reference</a:t>
            </a:r>
          </a:p>
          <a:p>
            <a:pPr marL="182880" marR="0" indent="-182880">
              <a:lnSpc>
                <a:spcPct val="100000"/>
              </a:lnSpc>
              <a:spcBef>
                <a:spcPts val="0"/>
              </a:spcBef>
              <a:spcAft>
                <a:spcPts val="600"/>
              </a:spcAft>
              <a:buNone/>
              <a:tabLst>
                <a:tab pos="2390775" algn="l"/>
              </a:tabLst>
            </a:pPr>
            <a:r>
              <a:rPr lang="en-US" sz="1400" dirty="0">
                <a:effectLst/>
                <a:ea typeface="Calibri" panose="020F0502020204030204" pitchFamily="34" charset="0"/>
                <a:cs typeface="Times New Roman" panose="02020603050405020304" pitchFamily="18" charset="0"/>
              </a:rPr>
              <a:t>Ainsworth, L., &amp; </a:t>
            </a:r>
            <a:r>
              <a:rPr lang="en-US" sz="1400" dirty="0" err="1">
                <a:effectLst/>
                <a:ea typeface="Calibri" panose="020F0502020204030204" pitchFamily="34" charset="0"/>
                <a:cs typeface="Times New Roman" panose="02020603050405020304" pitchFamily="18" charset="0"/>
              </a:rPr>
              <a:t>Viegut</a:t>
            </a:r>
            <a:r>
              <a:rPr lang="en-US" sz="1400" dirty="0">
                <a:effectLst/>
                <a:ea typeface="Calibri" panose="020F0502020204030204" pitchFamily="34" charset="0"/>
                <a:cs typeface="Times New Roman" panose="02020603050405020304" pitchFamily="18" charset="0"/>
              </a:rPr>
              <a:t>, D. (2006</a:t>
            </a:r>
            <a:r>
              <a:rPr lang="en-US" sz="1400" i="1" dirty="0">
                <a:effectLst/>
                <a:ea typeface="Calibri" panose="020F0502020204030204" pitchFamily="34" charset="0"/>
                <a:cs typeface="Times New Roman" panose="02020603050405020304" pitchFamily="18" charset="0"/>
              </a:rPr>
              <a:t>). Common formative assessments: How to connect standards-based instruction and assessment</a:t>
            </a:r>
            <a:r>
              <a:rPr lang="en-US" sz="1400" dirty="0">
                <a:effectLst/>
                <a:ea typeface="Calibri" panose="020F0502020204030204" pitchFamily="34" charset="0"/>
                <a:cs typeface="Times New Roman" panose="02020603050405020304" pitchFamily="18" charset="0"/>
              </a:rPr>
              <a:t>. Corwin.</a:t>
            </a:r>
          </a:p>
        </p:txBody>
      </p:sp>
      <p:sp>
        <p:nvSpPr>
          <p:cNvPr id="4" name="Slide Number Placeholder 3"/>
          <p:cNvSpPr>
            <a:spLocks noGrp="1"/>
          </p:cNvSpPr>
          <p:nvPr>
            <p:ph type="sldNum" sz="quarter" idx="5"/>
          </p:nvPr>
        </p:nvSpPr>
        <p:spPr/>
        <p:txBody>
          <a:bodyPr/>
          <a:lstStyle/>
          <a:p>
            <a:fld id="{37009D65-67CA-4CED-8B27-E9A2A258BE61}" type="slidenum">
              <a:rPr lang="en-US" smtClean="0"/>
              <a:t>45</a:t>
            </a:fld>
            <a:endParaRPr lang="en-US"/>
          </a:p>
        </p:txBody>
      </p:sp>
    </p:spTree>
    <p:extLst>
      <p:ext uri="{BB962C8B-B14F-4D97-AF65-F5344CB8AC3E}">
        <p14:creationId xmlns:p14="http://schemas.microsoft.com/office/powerpoint/2010/main" val="5336808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Know/To Say/To Do</a:t>
            </a:r>
          </a:p>
          <a:p>
            <a:r>
              <a:rPr lang="en-US" b="0" dirty="0"/>
              <a:t>Discuss how to select priority standards by considering the priority criteria and 21</a:t>
            </a:r>
            <a:r>
              <a:rPr lang="en-US" b="0" baseline="30000" dirty="0"/>
              <a:t>st</a:t>
            </a:r>
            <a:r>
              <a:rPr lang="en-US" b="0" dirty="0"/>
              <a:t> century skills. Also discuss the importance of using district and state resources. Slides with links and QR codes to state resources can be found in the ADDITIONAL RESOURCES section at the end of this module.</a:t>
            </a:r>
          </a:p>
          <a:p>
            <a:endParaRPr lang="en-US" b="0" dirty="0"/>
          </a:p>
          <a:p>
            <a:r>
              <a:rPr lang="en-US" b="1" dirty="0"/>
              <a:t>Reference</a:t>
            </a:r>
          </a:p>
          <a:p>
            <a:pPr marL="182880" marR="0" indent="-182880">
              <a:lnSpc>
                <a:spcPct val="100000"/>
              </a:lnSpc>
              <a:spcBef>
                <a:spcPts val="0"/>
              </a:spcBef>
              <a:spcAft>
                <a:spcPts val="600"/>
              </a:spcAft>
              <a:buNone/>
              <a:tabLst>
                <a:tab pos="2390775" algn="l"/>
              </a:tabLst>
            </a:pPr>
            <a:r>
              <a:rPr lang="en-US" sz="1200" dirty="0">
                <a:effectLst/>
                <a:ea typeface="Calibri" panose="020F0502020204030204" pitchFamily="34" charset="0"/>
                <a:cs typeface="Times New Roman" panose="02020603050405020304" pitchFamily="18" charset="0"/>
              </a:rPr>
              <a:t>Ainsworth, L. (2015). Effective techniques teachers use with standards, instruction, and assessments. </a:t>
            </a:r>
            <a:r>
              <a:rPr lang="en-US" sz="1200" i="1" dirty="0">
                <a:effectLst/>
                <a:ea typeface="Calibri" panose="020F0502020204030204" pitchFamily="34" charset="0"/>
                <a:cs typeface="Times New Roman" panose="02020603050405020304" pitchFamily="18" charset="0"/>
              </a:rPr>
              <a:t>Powerful Practices to Improve Teaching and Learning</a:t>
            </a:r>
            <a:r>
              <a:rPr lang="en-US" sz="1200" dirty="0">
                <a:effectLst/>
                <a:ea typeface="Calibri" panose="020F0502020204030204" pitchFamily="34" charset="0"/>
                <a:cs typeface="Times New Roman" panose="02020603050405020304" pitchFamily="18" charset="0"/>
              </a:rPr>
              <a:t>. </a:t>
            </a:r>
            <a:r>
              <a:rPr lang="en-US" sz="1200" u="sng" dirty="0">
                <a:solidFill>
                  <a:srgbClr val="0563C1"/>
                </a:solidFill>
                <a:effectLst/>
                <a:ea typeface="Calibri" panose="020F0502020204030204" pitchFamily="34" charset="0"/>
                <a:cs typeface="Times New Roman" panose="02020603050405020304" pitchFamily="18" charset="0"/>
                <a:hlinkClick r:id="rId3"/>
              </a:rPr>
              <a:t>https://larryainsworth13.wordpress.com/</a:t>
            </a:r>
            <a:endParaRPr lang="en-US" sz="1200" dirty="0">
              <a:effectLst/>
              <a:ea typeface="Calibri" panose="020F0502020204030204" pitchFamily="34" charset="0"/>
              <a:cs typeface="Times New Roman" panose="02020603050405020304" pitchFamily="18" charset="0"/>
            </a:endParaRPr>
          </a:p>
          <a:p>
            <a:endParaRPr lang="en-US" b="1"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46</a:t>
            </a:fld>
            <a:endParaRPr lang="en-US"/>
          </a:p>
        </p:txBody>
      </p:sp>
    </p:spTree>
    <p:extLst>
      <p:ext uri="{BB962C8B-B14F-4D97-AF65-F5344CB8AC3E}">
        <p14:creationId xmlns:p14="http://schemas.microsoft.com/office/powerpoint/2010/main" val="662838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r>
              <a:rPr lang="en-US" b="0" dirty="0"/>
              <a:t>These are common misconceptions educators often make when selecting priority standards. It is import to be aware of them in order to keep from making these mistakes.</a:t>
            </a:r>
          </a:p>
          <a:p>
            <a:endParaRPr lang="en-US" b="0" dirty="0"/>
          </a:p>
          <a:p>
            <a:r>
              <a:rPr lang="en-US" b="1" dirty="0"/>
              <a:t>To Do</a:t>
            </a:r>
          </a:p>
          <a:p>
            <a:r>
              <a:rPr lang="en-US" b="0" dirty="0"/>
              <a:t>Review and discuss these common misconceptions when selecting priority standards. Provide an opportunity to discuss what educators can do to avoid them.</a:t>
            </a:r>
          </a:p>
          <a:p>
            <a:endParaRPr lang="en-US" b="0" dirty="0"/>
          </a:p>
          <a:p>
            <a:r>
              <a:rPr lang="en-US" b="1" dirty="0"/>
              <a:t>To Say</a:t>
            </a:r>
          </a:p>
          <a:p>
            <a:r>
              <a:rPr lang="en-US" b="0" dirty="0"/>
              <a:t>These are common misconceptions educators often have about selecting priority standards. What are some ways these can be avoided?</a:t>
            </a:r>
          </a:p>
          <a:p>
            <a:endParaRPr lang="en-US" b="0" dirty="0"/>
          </a:p>
          <a:p>
            <a:r>
              <a:rPr lang="en-US" b="1" dirty="0"/>
              <a:t>Reference</a:t>
            </a:r>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Ainsworth, L. (2017, April 6). Priority standards: The power of focus [Blog]. </a:t>
            </a:r>
            <a:r>
              <a:rPr lang="en-US" sz="1200" i="1" dirty="0">
                <a:effectLst/>
                <a:ea typeface="Calibri" panose="020F0502020204030204" pitchFamily="34" charset="0"/>
                <a:cs typeface="Times New Roman" panose="02020603050405020304" pitchFamily="18" charset="0"/>
              </a:rPr>
              <a:t>Timeless practices to improve student learning. </a:t>
            </a:r>
            <a:r>
              <a:rPr lang="en-US" sz="1200" dirty="0">
                <a:effectLst/>
                <a:ea typeface="Calibri" panose="020F0502020204030204" pitchFamily="34" charset="0"/>
                <a:cs typeface="Times New Roman" panose="02020603050405020304" pitchFamily="18" charset="0"/>
              </a:rPr>
              <a:t>https://www.larryainsworth.com/blog/priority-standards-the-power-of-focus/</a:t>
            </a:r>
          </a:p>
        </p:txBody>
      </p:sp>
      <p:sp>
        <p:nvSpPr>
          <p:cNvPr id="4" name="Slide Number Placeholder 3"/>
          <p:cNvSpPr>
            <a:spLocks noGrp="1"/>
          </p:cNvSpPr>
          <p:nvPr>
            <p:ph type="sldNum" sz="quarter" idx="5"/>
          </p:nvPr>
        </p:nvSpPr>
        <p:spPr/>
        <p:txBody>
          <a:bodyPr/>
          <a:lstStyle/>
          <a:p>
            <a:fld id="{37009D65-67CA-4CED-8B27-E9A2A258BE61}" type="slidenum">
              <a:rPr lang="en-US" smtClean="0"/>
              <a:t>47</a:t>
            </a:fld>
            <a:endParaRPr lang="en-US"/>
          </a:p>
        </p:txBody>
      </p:sp>
    </p:spTree>
    <p:extLst>
      <p:ext uri="{BB962C8B-B14F-4D97-AF65-F5344CB8AC3E}">
        <p14:creationId xmlns:p14="http://schemas.microsoft.com/office/powerpoint/2010/main" val="12453002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r>
              <a:rPr lang="en-US" b="0" dirty="0"/>
              <a:t>This activity is designed to take 30 to 45 minutes. </a:t>
            </a:r>
          </a:p>
          <a:p>
            <a:endParaRPr lang="en-US" b="0" dirty="0"/>
          </a:p>
          <a:p>
            <a:r>
              <a:rPr lang="en-US" b="0" dirty="0"/>
              <a:t>The activity provides an opportunity for grade level/content alike teams to engage in the process of selecting priority standards. It could be done by all grades within a school or, to be most effective, K-12. </a:t>
            </a:r>
          </a:p>
          <a:p>
            <a:pPr marL="171450" indent="-171450">
              <a:buFont typeface="Arial" panose="020B0604020202020204" pitchFamily="34" charset="0"/>
              <a:buChar char="•"/>
            </a:pPr>
            <a:r>
              <a:rPr lang="en-US" b="0" dirty="0"/>
              <a:t>Each participant should have access to the Missouri Learning Standards for their grade level and content. </a:t>
            </a:r>
          </a:p>
          <a:p>
            <a:pPr marL="171450" indent="-171450">
              <a:buFont typeface="Arial" panose="020B0604020202020204" pitchFamily="34" charset="0"/>
              <a:buChar char="•"/>
            </a:pPr>
            <a:r>
              <a:rPr lang="en-US" b="0" dirty="0"/>
              <a:t>Encourage teams to use the criteria for identifying priority standards which includes endurance, leverage, readiness, and alignment with 21</a:t>
            </a:r>
            <a:r>
              <a:rPr lang="en-US" b="0" baseline="30000" dirty="0"/>
              <a:t>st</a:t>
            </a:r>
            <a:r>
              <a:rPr lang="en-US" b="0" dirty="0"/>
              <a:t> Century skills. </a:t>
            </a:r>
          </a:p>
          <a:p>
            <a:pPr marL="171450" indent="-171450">
              <a:buFont typeface="Arial" panose="020B0604020202020204" pitchFamily="34" charset="0"/>
              <a:buChar char="•"/>
            </a:pPr>
            <a:r>
              <a:rPr lang="en-US" b="0" dirty="0"/>
              <a:t>Stick to the 5 minutes for individual marking of standards or all will end up being marked. </a:t>
            </a:r>
            <a:r>
              <a:rPr lang="en-US" b="0" dirty="0">
                <a:sym typeface="Wingdings" panose="05000000000000000000" pitchFamily="2" charset="2"/>
              </a:rPr>
              <a:t></a:t>
            </a:r>
            <a:endParaRPr lang="en-US" b="0" dirty="0"/>
          </a:p>
          <a:p>
            <a:pPr marL="171450" indent="-171450">
              <a:buFont typeface="Arial" panose="020B0604020202020204" pitchFamily="34" charset="0"/>
              <a:buChar char="•"/>
            </a:pPr>
            <a:r>
              <a:rPr lang="en-US" b="0" dirty="0"/>
              <a:t>Remind teams to use professional judgement, considering their units of instruction and assessment data as well. </a:t>
            </a:r>
          </a:p>
          <a:p>
            <a:pPr marL="171450" indent="-171450">
              <a:buFont typeface="Arial" panose="020B0604020202020204" pitchFamily="34" charset="0"/>
              <a:buChar char="•"/>
            </a:pPr>
            <a:r>
              <a:rPr lang="en-US" dirty="0"/>
              <a:t>Allow adequate time for teacher collaboration and discussion in order to receive input from all stakeholders in the process.</a:t>
            </a:r>
            <a:r>
              <a:rPr lang="en-US" b="0" dirty="0"/>
              <a:t>  </a:t>
            </a:r>
          </a:p>
          <a:p>
            <a:pPr marL="171450" indent="-171450">
              <a:buFont typeface="Arial" panose="020B0604020202020204" pitchFamily="34" charset="0"/>
              <a:buChar char="•"/>
            </a:pPr>
            <a:r>
              <a:rPr lang="en-US" b="0" dirty="0"/>
              <a:t>If teams from all grade levels are not present, the vertical alignment can be done at a later time.   </a:t>
            </a:r>
          </a:p>
          <a:p>
            <a:pPr marL="0" indent="0">
              <a:buFont typeface="Arial" panose="020B0604020202020204" pitchFamily="34" charset="0"/>
              <a:buNone/>
            </a:pPr>
            <a:endParaRPr lang="en-US" b="0" dirty="0"/>
          </a:p>
          <a:p>
            <a:pPr marL="0" indent="0">
              <a:buFont typeface="Arial" panose="020B0604020202020204" pitchFamily="34" charset="0"/>
              <a:buNone/>
            </a:pPr>
            <a:r>
              <a:rPr lang="en-US" b="0" dirty="0"/>
              <a:t>This activity can be adjusted depending on audience and time available.</a:t>
            </a:r>
          </a:p>
          <a:p>
            <a:endParaRPr lang="en-US" b="0" dirty="0"/>
          </a:p>
          <a:p>
            <a:r>
              <a:rPr lang="en-US" b="1" dirty="0"/>
              <a:t>To Do</a:t>
            </a:r>
          </a:p>
          <a:p>
            <a:r>
              <a:rPr lang="en-US" dirty="0"/>
              <a:t>Review the protocol for identifying priority standards as described on the slide. Read and discuss each step before the activity. Have participants work in grade level or content area teams as they engage in this process. Provide chart paper to teams.</a:t>
            </a:r>
          </a:p>
          <a:p>
            <a:endParaRPr lang="en-US" dirty="0"/>
          </a:p>
          <a:p>
            <a:r>
              <a:rPr lang="en-US" b="1" dirty="0"/>
              <a:t>To Say</a:t>
            </a:r>
          </a:p>
          <a:p>
            <a:r>
              <a:rPr lang="en-US" b="0" dirty="0"/>
              <a:t>We will now have an opportunity to apply what we have learned about identifying priority standards to the content you teach. You will work with others from like content/grade levels to identify priority standards that should be the focus of your teaching. Follow the protocol on the slide. Please have your copy of MLS and the Priority Standards. </a:t>
            </a:r>
          </a:p>
          <a:p>
            <a:r>
              <a:rPr lang="en-US" dirty="0">
                <a:hlinkClick r:id="rId3"/>
              </a:rPr>
              <a:t>Missouri Learning Standards | Missouri Department of Elementary and Secondary Education (mo.gov)</a:t>
            </a:r>
            <a:endParaRPr lang="en-US" dirty="0"/>
          </a:p>
          <a:p>
            <a:endParaRPr lang="en-US" b="0" dirty="0"/>
          </a:p>
          <a:p>
            <a:r>
              <a:rPr lang="en-US" b="1" dirty="0"/>
              <a:t>Reference</a:t>
            </a:r>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Ainsworth, L. (2017, April 6). Priority standards: The power of focus [Blog]. </a:t>
            </a:r>
            <a:r>
              <a:rPr lang="en-US" sz="1200" i="1" dirty="0">
                <a:effectLst/>
                <a:ea typeface="Calibri" panose="020F0502020204030204" pitchFamily="34" charset="0"/>
                <a:cs typeface="Times New Roman" panose="02020603050405020304" pitchFamily="18" charset="0"/>
              </a:rPr>
              <a:t>Timeless practices to improve student learning. </a:t>
            </a:r>
            <a:r>
              <a:rPr lang="en-US" sz="1200" dirty="0">
                <a:effectLst/>
                <a:ea typeface="Calibri" panose="020F0502020204030204" pitchFamily="34" charset="0"/>
                <a:cs typeface="Times New Roman" panose="02020603050405020304" pitchFamily="18" charset="0"/>
              </a:rPr>
              <a:t>https://www.larryainsworth.com/blog/priority-standards-the-power-of-focus/</a:t>
            </a:r>
          </a:p>
        </p:txBody>
      </p:sp>
      <p:sp>
        <p:nvSpPr>
          <p:cNvPr id="4" name="Slide Number Placeholder 3"/>
          <p:cNvSpPr>
            <a:spLocks noGrp="1"/>
          </p:cNvSpPr>
          <p:nvPr>
            <p:ph type="sldNum" sz="quarter" idx="5"/>
          </p:nvPr>
        </p:nvSpPr>
        <p:spPr/>
        <p:txBody>
          <a:bodyPr/>
          <a:lstStyle/>
          <a:p>
            <a:fld id="{37009D65-67CA-4CED-8B27-E9A2A258BE61}" type="slidenum">
              <a:rPr lang="en-US" smtClean="0"/>
              <a:t>48</a:t>
            </a:fld>
            <a:endParaRPr lang="en-US"/>
          </a:p>
        </p:txBody>
      </p:sp>
    </p:spTree>
    <p:extLst>
      <p:ext uri="{BB962C8B-B14F-4D97-AF65-F5344CB8AC3E}">
        <p14:creationId xmlns:p14="http://schemas.microsoft.com/office/powerpoint/2010/main" val="4830878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Know/To Do/To Say</a:t>
            </a:r>
          </a:p>
          <a:p>
            <a:r>
              <a:rPr lang="en-US" b="0" dirty="0"/>
              <a:t>Once you have identified the priority standards, the unwrapping of those standards begins.</a:t>
            </a:r>
          </a:p>
        </p:txBody>
      </p:sp>
      <p:sp>
        <p:nvSpPr>
          <p:cNvPr id="4" name="Slide Number Placeholder 3"/>
          <p:cNvSpPr>
            <a:spLocks noGrp="1"/>
          </p:cNvSpPr>
          <p:nvPr>
            <p:ph type="sldNum" sz="quarter" idx="5"/>
          </p:nvPr>
        </p:nvSpPr>
        <p:spPr/>
        <p:txBody>
          <a:bodyPr/>
          <a:lstStyle/>
          <a:p>
            <a:fld id="{37009D65-67CA-4CED-8B27-E9A2A258BE61}" type="slidenum">
              <a:rPr lang="en-US" smtClean="0"/>
              <a:t>49</a:t>
            </a:fld>
            <a:endParaRPr lang="en-US"/>
          </a:p>
        </p:txBody>
      </p:sp>
    </p:spTree>
    <p:extLst>
      <p:ext uri="{BB962C8B-B14F-4D97-AF65-F5344CB8AC3E}">
        <p14:creationId xmlns:p14="http://schemas.microsoft.com/office/powerpoint/2010/main" val="840979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r>
              <a:rPr lang="en-US" sz="800" b="1" dirty="0"/>
              <a:t>This slide is for coaches </a:t>
            </a:r>
          </a:p>
          <a:p>
            <a:endParaRPr lang="en-US" sz="800" b="1" dirty="0"/>
          </a:p>
          <a:p>
            <a:r>
              <a:rPr lang="en-US" sz="800" b="0" dirty="0"/>
              <a:t>Listed below are approximate training times for each section of this power point. Keep in mind, this module is an overview of the topics of Priority Standards, Learning Targets, and Success Criteria as they relate to Formative Assessment. If Consultants incorporate DACL content this section may take longer. Consultants may choose to segment this information to fit the time frames of the schools.</a:t>
            </a:r>
          </a:p>
          <a:p>
            <a:endParaRPr lang="en-US" sz="800" b="1" dirty="0"/>
          </a:p>
          <a:p>
            <a:r>
              <a:rPr lang="en-US" sz="800" b="1" dirty="0"/>
              <a:t>Approximate training times </a:t>
            </a:r>
          </a:p>
          <a:p>
            <a:r>
              <a:rPr lang="en-US" sz="800" dirty="0"/>
              <a:t>An introduction to common formative assessment – 1 hour</a:t>
            </a:r>
          </a:p>
          <a:p>
            <a:r>
              <a:rPr lang="en-US" sz="800" dirty="0"/>
              <a:t>Identifying priority standards – 1.5 hours</a:t>
            </a:r>
          </a:p>
          <a:p>
            <a:r>
              <a:rPr lang="en-US" sz="800" dirty="0"/>
              <a:t>Unwrapping standards – 1.5 hours</a:t>
            </a:r>
          </a:p>
          <a:p>
            <a:r>
              <a:rPr lang="en-US" sz="800" dirty="0"/>
              <a:t>Constructing learning targets – 1.5 hours</a:t>
            </a:r>
          </a:p>
          <a:p>
            <a:r>
              <a:rPr lang="en-US" sz="800" dirty="0"/>
              <a:t>Developing success criteria &amp; action planning - 2 hours</a:t>
            </a:r>
          </a:p>
          <a:p>
            <a:endParaRPr lang="en-US" sz="800" dirty="0"/>
          </a:p>
          <a:p>
            <a:r>
              <a:rPr lang="en-US" sz="800" dirty="0"/>
              <a:t>Allow more time if you plan to access and peruse the additional resources. This slide also lists supplies that are needed.</a:t>
            </a:r>
          </a:p>
        </p:txBody>
      </p:sp>
      <p:sp>
        <p:nvSpPr>
          <p:cNvPr id="68" name="Shape 68"/>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5</a:t>
            </a:fld>
            <a:endParaRPr lang="en-US" sz="18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9307932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SzPts val="1400"/>
            </a:pPr>
            <a:r>
              <a:rPr lang="en-US" b="1" dirty="0"/>
              <a:t>To Know</a:t>
            </a:r>
          </a:p>
          <a:p>
            <a:pPr>
              <a:buSzPts val="1400"/>
            </a:pPr>
            <a:r>
              <a:rPr lang="en-US" b="0" dirty="0"/>
              <a:t>Unwrapping standards can be a steep learning curve for people without a background in standards. Assure participants that the examples and the opportunity to practice this powerful method will enable them to successfully “unwrap” the standards they will teach. Emphasize that this process will help develop a very thorough understanding of the standards and the student learning outcomes that are expected.  </a:t>
            </a:r>
          </a:p>
          <a:p>
            <a:pPr>
              <a:buSzPts val="1400"/>
            </a:pPr>
            <a:endParaRPr lang="en-US" b="0" dirty="0"/>
          </a:p>
          <a:p>
            <a:pPr>
              <a:buSzPts val="1400"/>
            </a:pPr>
            <a:r>
              <a:rPr lang="en-US" b="0" dirty="0"/>
              <a:t>Another method to deepen the unwrapping is to look at unwrapped standards across grade levels (vertically) to see progressions and identify gaps in the learning process.</a:t>
            </a:r>
          </a:p>
          <a:p>
            <a:pPr>
              <a:buSzPts val="1400"/>
            </a:pPr>
            <a:endParaRPr lang="en-US" b="0" dirty="0"/>
          </a:p>
          <a:p>
            <a:pPr defTabSz="942289">
              <a:buSzPts val="1400"/>
              <a:defRPr/>
            </a:pPr>
            <a:r>
              <a:rPr lang="en-US" b="1" dirty="0"/>
              <a:t>To Do/Say</a:t>
            </a:r>
          </a:p>
          <a:p>
            <a:pPr defTabSz="942289">
              <a:buSzPts val="1400"/>
              <a:defRPr/>
            </a:pPr>
            <a:r>
              <a:rPr lang="en-US" b="0" dirty="0"/>
              <a:t>Review the definition of unwrapping. Then move to the next slide to discuss How To unwrap standards. </a:t>
            </a:r>
          </a:p>
          <a:p>
            <a:pPr defTabSz="942289">
              <a:buSzPts val="1400"/>
              <a:defRPr/>
            </a:pPr>
            <a:endParaRPr lang="en-US" b="0" dirty="0"/>
          </a:p>
          <a:p>
            <a:pPr defTabSz="942289">
              <a:buSzPts val="1400"/>
              <a:defRPr/>
            </a:pPr>
            <a:r>
              <a:rPr lang="en-US" b="0" dirty="0"/>
              <a:t>How many of you have unwrapped standards in the past? What process was used? (Encourage discussion on methods used.)</a:t>
            </a:r>
          </a:p>
          <a:p>
            <a:pPr defTabSz="942289">
              <a:buSzPts val="1400"/>
              <a:defRPr/>
            </a:pPr>
            <a:endParaRPr lang="en-US" b="0" dirty="0"/>
          </a:p>
          <a:p>
            <a:pPr defTabSz="942289">
              <a:buSzPts val="1400"/>
              <a:defRPr/>
            </a:pPr>
            <a:endParaRPr lang="en-US" b="0" dirty="0"/>
          </a:p>
          <a:p>
            <a:pPr>
              <a:buSzPts val="1400"/>
            </a:pPr>
            <a:r>
              <a:rPr lang="en-US" b="1" dirty="0"/>
              <a:t>References</a:t>
            </a:r>
            <a:endParaRPr lang="en-US" dirty="0"/>
          </a:p>
          <a:p>
            <a:pPr marL="182880" marR="0" indent="-182880">
              <a:lnSpc>
                <a:spcPct val="100000"/>
              </a:lnSpc>
              <a:spcBef>
                <a:spcPts val="0"/>
              </a:spcBef>
              <a:spcAft>
                <a:spcPts val="600"/>
              </a:spcAft>
              <a:buNone/>
              <a:tabLst>
                <a:tab pos="2390775" algn="l"/>
              </a:tabLst>
            </a:pPr>
            <a:r>
              <a:rPr lang="en-US" sz="1200" dirty="0">
                <a:effectLst/>
                <a:ea typeface="Calibri" panose="020F0502020204030204" pitchFamily="34" charset="0"/>
                <a:cs typeface="Times New Roman" panose="02020603050405020304" pitchFamily="18" charset="0"/>
              </a:rPr>
              <a:t>Ainsworth, L. (2015). Effective techniques teachers use with standards, instruction, and assessments. </a:t>
            </a:r>
            <a:r>
              <a:rPr lang="en-US" sz="1200" i="1" dirty="0">
                <a:effectLst/>
                <a:ea typeface="Calibri" panose="020F0502020204030204" pitchFamily="34" charset="0"/>
                <a:cs typeface="Times New Roman" panose="02020603050405020304" pitchFamily="18" charset="0"/>
              </a:rPr>
              <a:t>Powerful Practices to Improve Teaching and Learning</a:t>
            </a:r>
            <a:r>
              <a:rPr lang="en-US" sz="1200" dirty="0">
                <a:effectLst/>
                <a:ea typeface="Calibri" panose="020F0502020204030204" pitchFamily="34" charset="0"/>
                <a:cs typeface="Times New Roman" panose="02020603050405020304" pitchFamily="18" charset="0"/>
              </a:rPr>
              <a:t>. </a:t>
            </a:r>
            <a:r>
              <a:rPr lang="en-US" sz="1200" u="sng" dirty="0">
                <a:solidFill>
                  <a:srgbClr val="0563C1"/>
                </a:solidFill>
                <a:effectLst/>
                <a:ea typeface="Calibri" panose="020F0502020204030204" pitchFamily="34" charset="0"/>
                <a:cs typeface="Times New Roman" panose="02020603050405020304" pitchFamily="18" charset="0"/>
                <a:hlinkClick r:id="rId3"/>
              </a:rPr>
              <a:t>https://larryainsworth13.wordpress.com/</a:t>
            </a:r>
            <a:endParaRPr lang="en-US" sz="1200" dirty="0">
              <a:effectLst/>
              <a:ea typeface="Calibri" panose="020F0502020204030204" pitchFamily="34" charset="0"/>
              <a:cs typeface="Times New Roman" panose="02020603050405020304" pitchFamily="18" charset="0"/>
            </a:endParaRPr>
          </a:p>
          <a:p>
            <a:pPr defTabSz="942289">
              <a:buSzPts val="1400"/>
              <a:defRPr/>
            </a:pPr>
            <a:endParaRPr lang="en-US" b="0" dirty="0"/>
          </a:p>
          <a:p>
            <a:pPr marL="182880" marR="0" indent="-182880">
              <a:lnSpc>
                <a:spcPct val="100000"/>
              </a:lnSpc>
              <a:spcBef>
                <a:spcPts val="0"/>
              </a:spcBef>
              <a:spcAft>
                <a:spcPts val="600"/>
              </a:spcAft>
              <a:buNone/>
              <a:tabLst>
                <a:tab pos="2390775" algn="l"/>
              </a:tabLst>
            </a:pPr>
            <a:r>
              <a:rPr lang="en-US" sz="1200" dirty="0">
                <a:effectLst/>
                <a:ea typeface="Calibri" panose="020F0502020204030204" pitchFamily="34" charset="0"/>
                <a:cs typeface="Times New Roman" panose="02020603050405020304" pitchFamily="18" charset="0"/>
              </a:rPr>
              <a:t>Ainsworth, L., &amp; </a:t>
            </a:r>
            <a:r>
              <a:rPr lang="en-US" sz="1200" dirty="0" err="1">
                <a:effectLst/>
                <a:ea typeface="Calibri" panose="020F0502020204030204" pitchFamily="34" charset="0"/>
                <a:cs typeface="Times New Roman" panose="02020603050405020304" pitchFamily="18" charset="0"/>
              </a:rPr>
              <a:t>Viegut</a:t>
            </a:r>
            <a:r>
              <a:rPr lang="en-US" sz="1200" dirty="0">
                <a:effectLst/>
                <a:ea typeface="Calibri" panose="020F0502020204030204" pitchFamily="34" charset="0"/>
                <a:cs typeface="Times New Roman" panose="02020603050405020304" pitchFamily="18" charset="0"/>
              </a:rPr>
              <a:t>, D. (2006</a:t>
            </a:r>
            <a:r>
              <a:rPr lang="en-US" sz="1200" i="1" dirty="0">
                <a:effectLst/>
                <a:ea typeface="Calibri" panose="020F0502020204030204" pitchFamily="34" charset="0"/>
                <a:cs typeface="Times New Roman" panose="02020603050405020304" pitchFamily="18" charset="0"/>
              </a:rPr>
              <a:t>). Common formative assessments: How to connect standards-based instruction and assessment</a:t>
            </a:r>
            <a:r>
              <a:rPr lang="en-US" sz="1200" dirty="0">
                <a:effectLst/>
                <a:ea typeface="Calibri" panose="020F0502020204030204" pitchFamily="34" charset="0"/>
                <a:cs typeface="Times New Roman" panose="02020603050405020304" pitchFamily="18" charset="0"/>
              </a:rPr>
              <a:t>. Corwin.</a:t>
            </a:r>
          </a:p>
        </p:txBody>
      </p:sp>
      <p:sp>
        <p:nvSpPr>
          <p:cNvPr id="4" name="Slide Number Placeholder 3"/>
          <p:cNvSpPr>
            <a:spLocks noGrp="1"/>
          </p:cNvSpPr>
          <p:nvPr>
            <p:ph type="sldNum" sz="quarter" idx="5"/>
          </p:nvPr>
        </p:nvSpPr>
        <p:spPr/>
        <p:txBody>
          <a:bodyPr/>
          <a:lstStyle/>
          <a:p>
            <a:fld id="{37009D65-67CA-4CED-8B27-E9A2A258BE61}" type="slidenum">
              <a:rPr lang="en-US" smtClean="0"/>
              <a:t>50</a:t>
            </a:fld>
            <a:endParaRPr lang="en-US"/>
          </a:p>
        </p:txBody>
      </p:sp>
    </p:spTree>
    <p:extLst>
      <p:ext uri="{BB962C8B-B14F-4D97-AF65-F5344CB8AC3E}">
        <p14:creationId xmlns:p14="http://schemas.microsoft.com/office/powerpoint/2010/main" val="426084612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SzPts val="1400"/>
            </a:pPr>
            <a:r>
              <a:rPr lang="en-US" b="1" dirty="0"/>
              <a:t>To Know</a:t>
            </a:r>
          </a:p>
          <a:p>
            <a:pPr>
              <a:buSzPts val="1400"/>
            </a:pPr>
            <a:r>
              <a:rPr lang="en-US" b="0" dirty="0"/>
              <a:t>Unwrapping standards can become a steep learning curve for people without a background in “unwrapping.” Assure participants that the examples and the opportunity to practice this powerful method will enable them to successfully “unwrap” the standards they will teach. Emphasize that this process will help develop a very thorough understanding of the standards and the student learning outcomes that are expected.  </a:t>
            </a:r>
          </a:p>
          <a:p>
            <a:pPr>
              <a:buSzPts val="1400"/>
            </a:pPr>
            <a:endParaRPr lang="en-US" b="0" dirty="0"/>
          </a:p>
          <a:p>
            <a:pPr>
              <a:buSzPts val="1400"/>
            </a:pPr>
            <a:r>
              <a:rPr lang="en-US" b="0" dirty="0"/>
              <a:t>Another method to deepen the unwrapping is to look at unwrapped standards across grade levels (vertically) to see progressions and identify gaps in the learning process.</a:t>
            </a:r>
          </a:p>
          <a:p>
            <a:pPr>
              <a:buSzPts val="1400"/>
            </a:pPr>
            <a:endParaRPr lang="en-US" b="0" dirty="0"/>
          </a:p>
          <a:p>
            <a:pPr defTabSz="942289">
              <a:buSzPts val="1400"/>
              <a:defRPr/>
            </a:pPr>
            <a:r>
              <a:rPr lang="en-US" b="1" dirty="0"/>
              <a:t>To Do/Say</a:t>
            </a:r>
          </a:p>
          <a:p>
            <a:pPr defTabSz="942289">
              <a:buSzPts val="1400"/>
              <a:defRPr/>
            </a:pPr>
            <a:r>
              <a:rPr lang="en-US" b="0" dirty="0"/>
              <a:t>Read and discuss How To info regarding highlighting verbs (key skills) and underlining nouns (key concepts). </a:t>
            </a:r>
          </a:p>
          <a:p>
            <a:pPr defTabSz="942289">
              <a:buSzPts val="1400"/>
              <a:defRPr/>
            </a:pPr>
            <a:endParaRPr lang="en-US" b="0" dirty="0"/>
          </a:p>
          <a:p>
            <a:pPr defTabSz="942289">
              <a:buSzPts val="1400"/>
              <a:defRPr/>
            </a:pPr>
            <a:r>
              <a:rPr lang="en-US" b="0" dirty="0"/>
              <a:t>The collaborative process used to unwrap is key to a deeper understanding of the standard, allowing teachers to discuss and pinpoint the content and skills that all students need. Even if you are a singleton teacher in your building, you can still collaborate with other teachers and discuss your understanding of a particular standard.</a:t>
            </a:r>
          </a:p>
          <a:p>
            <a:pPr defTabSz="942289">
              <a:buSzPts val="1400"/>
              <a:defRPr/>
            </a:pPr>
            <a:endParaRPr lang="en-US" b="0" dirty="0"/>
          </a:p>
          <a:p>
            <a:pPr defTabSz="942289">
              <a:buSzPts val="1400"/>
              <a:defRPr/>
            </a:pPr>
            <a:r>
              <a:rPr lang="en-US" b="0" dirty="0"/>
              <a:t>This process helps you determine the new learning that will be taking place. You will be able to identify  skills/concepts to be mastered by students.</a:t>
            </a:r>
          </a:p>
          <a:p>
            <a:pPr defTabSz="942289">
              <a:buSzPts val="1400"/>
              <a:defRPr/>
            </a:pPr>
            <a:endParaRPr lang="en-US" b="0" dirty="0"/>
          </a:p>
          <a:p>
            <a:pPr>
              <a:buSzPts val="1400"/>
            </a:pPr>
            <a:r>
              <a:rPr lang="en-US" b="1" dirty="0"/>
              <a:t>References</a:t>
            </a:r>
            <a:endParaRPr lang="en-US" dirty="0"/>
          </a:p>
          <a:p>
            <a:pPr marL="182880" marR="0" indent="-182880">
              <a:lnSpc>
                <a:spcPct val="100000"/>
              </a:lnSpc>
              <a:spcBef>
                <a:spcPts val="0"/>
              </a:spcBef>
              <a:spcAft>
                <a:spcPts val="600"/>
              </a:spcAft>
              <a:buNone/>
              <a:tabLst>
                <a:tab pos="2390775" algn="l"/>
              </a:tabLst>
            </a:pPr>
            <a:r>
              <a:rPr lang="en-US" sz="1200" dirty="0">
                <a:effectLst/>
                <a:ea typeface="Calibri" panose="020F0502020204030204" pitchFamily="34" charset="0"/>
                <a:cs typeface="Times New Roman" panose="02020603050405020304" pitchFamily="18" charset="0"/>
              </a:rPr>
              <a:t>Ainsworth, L. (2015). Effective techniques teachers use with standards, instruction, and assessments. </a:t>
            </a:r>
            <a:r>
              <a:rPr lang="en-US" sz="1200" i="1" dirty="0">
                <a:effectLst/>
                <a:ea typeface="Calibri" panose="020F0502020204030204" pitchFamily="34" charset="0"/>
                <a:cs typeface="Times New Roman" panose="02020603050405020304" pitchFamily="18" charset="0"/>
              </a:rPr>
              <a:t>Powerful Practices to Improve Teaching and Learning</a:t>
            </a:r>
            <a:r>
              <a:rPr lang="en-US" sz="1200" dirty="0">
                <a:effectLst/>
                <a:ea typeface="Calibri" panose="020F0502020204030204" pitchFamily="34" charset="0"/>
                <a:cs typeface="Times New Roman" panose="02020603050405020304" pitchFamily="18" charset="0"/>
              </a:rPr>
              <a:t>. </a:t>
            </a:r>
            <a:r>
              <a:rPr lang="en-US" sz="1200" u="sng" dirty="0">
                <a:solidFill>
                  <a:srgbClr val="0563C1"/>
                </a:solidFill>
                <a:effectLst/>
                <a:ea typeface="Calibri" panose="020F0502020204030204" pitchFamily="34" charset="0"/>
                <a:cs typeface="Times New Roman" panose="02020603050405020304" pitchFamily="18" charset="0"/>
                <a:hlinkClick r:id="rId3"/>
              </a:rPr>
              <a:t>https://larryainsworth13.wordpress.com/</a:t>
            </a:r>
            <a:endParaRPr lang="en-US" sz="1200" dirty="0">
              <a:effectLst/>
              <a:ea typeface="Calibri" panose="020F0502020204030204" pitchFamily="34" charset="0"/>
              <a:cs typeface="Times New Roman" panose="02020603050405020304" pitchFamily="18" charset="0"/>
            </a:endParaRPr>
          </a:p>
          <a:p>
            <a:pPr defTabSz="942289">
              <a:buSzPts val="1400"/>
              <a:defRPr/>
            </a:pPr>
            <a:endParaRPr lang="en-US" b="0" dirty="0"/>
          </a:p>
          <a:p>
            <a:pPr marL="182880" marR="0" indent="-182880">
              <a:lnSpc>
                <a:spcPct val="100000"/>
              </a:lnSpc>
              <a:spcBef>
                <a:spcPts val="0"/>
              </a:spcBef>
              <a:spcAft>
                <a:spcPts val="600"/>
              </a:spcAft>
              <a:buNone/>
              <a:tabLst>
                <a:tab pos="2390775" algn="l"/>
              </a:tabLst>
            </a:pPr>
            <a:r>
              <a:rPr lang="en-US" sz="1200" dirty="0">
                <a:effectLst/>
                <a:ea typeface="Calibri" panose="020F0502020204030204" pitchFamily="34" charset="0"/>
                <a:cs typeface="Times New Roman" panose="02020603050405020304" pitchFamily="18" charset="0"/>
              </a:rPr>
              <a:t>Ainsworth, L., &amp; </a:t>
            </a:r>
            <a:r>
              <a:rPr lang="en-US" sz="1200" dirty="0" err="1">
                <a:effectLst/>
                <a:ea typeface="Calibri" panose="020F0502020204030204" pitchFamily="34" charset="0"/>
                <a:cs typeface="Times New Roman" panose="02020603050405020304" pitchFamily="18" charset="0"/>
              </a:rPr>
              <a:t>Viegut</a:t>
            </a:r>
            <a:r>
              <a:rPr lang="en-US" sz="1200" dirty="0">
                <a:effectLst/>
                <a:ea typeface="Calibri" panose="020F0502020204030204" pitchFamily="34" charset="0"/>
                <a:cs typeface="Times New Roman" panose="02020603050405020304" pitchFamily="18" charset="0"/>
              </a:rPr>
              <a:t>, D. (2006</a:t>
            </a:r>
            <a:r>
              <a:rPr lang="en-US" sz="1200" i="1" dirty="0">
                <a:effectLst/>
                <a:ea typeface="Calibri" panose="020F0502020204030204" pitchFamily="34" charset="0"/>
                <a:cs typeface="Times New Roman" panose="02020603050405020304" pitchFamily="18" charset="0"/>
              </a:rPr>
              <a:t>). Common formative assessments: How to connect standards-based instruction and assessment</a:t>
            </a:r>
            <a:r>
              <a:rPr lang="en-US" sz="1200" dirty="0">
                <a:effectLst/>
                <a:ea typeface="Calibri" panose="020F0502020204030204" pitchFamily="34" charset="0"/>
                <a:cs typeface="Times New Roman" panose="02020603050405020304" pitchFamily="18" charset="0"/>
              </a:rPr>
              <a:t>. Corwin.</a:t>
            </a:r>
          </a:p>
        </p:txBody>
      </p:sp>
      <p:sp>
        <p:nvSpPr>
          <p:cNvPr id="4" name="Slide Number Placeholder 3"/>
          <p:cNvSpPr>
            <a:spLocks noGrp="1"/>
          </p:cNvSpPr>
          <p:nvPr>
            <p:ph type="sldNum" sz="quarter" idx="5"/>
          </p:nvPr>
        </p:nvSpPr>
        <p:spPr/>
        <p:txBody>
          <a:bodyPr/>
          <a:lstStyle/>
          <a:p>
            <a:fld id="{37009D65-67CA-4CED-8B27-E9A2A258BE61}" type="slidenum">
              <a:rPr lang="en-US" smtClean="0"/>
              <a:t>51</a:t>
            </a:fld>
            <a:endParaRPr lang="en-US"/>
          </a:p>
        </p:txBody>
      </p:sp>
    </p:spTree>
    <p:extLst>
      <p:ext uri="{BB962C8B-B14F-4D97-AF65-F5344CB8AC3E}">
        <p14:creationId xmlns:p14="http://schemas.microsoft.com/office/powerpoint/2010/main" val="21796690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nSpc>
                <a:spcPct val="115000"/>
              </a:lnSpc>
              <a:spcBef>
                <a:spcPts val="1134"/>
              </a:spcBef>
              <a:buClr>
                <a:schemeClr val="dk1"/>
              </a:buClr>
              <a:buSzPts val="1100"/>
            </a:pPr>
            <a:r>
              <a:rPr lang="en-US" b="1" dirty="0">
                <a:solidFill>
                  <a:srgbClr val="555555"/>
                </a:solidFill>
                <a:highlight>
                  <a:srgbClr val="FFFFFF"/>
                </a:highlight>
                <a:latin typeface="Arial"/>
                <a:ea typeface="Arial"/>
                <a:cs typeface="Arial"/>
                <a:sym typeface="Arial"/>
              </a:rPr>
              <a:t>To Know</a:t>
            </a:r>
            <a:endParaRPr lang="en-US" dirty="0">
              <a:solidFill>
                <a:srgbClr val="555555"/>
              </a:solidFill>
              <a:highlight>
                <a:srgbClr val="FFFFFF"/>
              </a:highlight>
              <a:latin typeface="Arial"/>
              <a:ea typeface="Arial"/>
              <a:cs typeface="Arial"/>
              <a:sym typeface="Arial"/>
            </a:endParaRPr>
          </a:p>
          <a:p>
            <a:pPr>
              <a:lnSpc>
                <a:spcPct val="115000"/>
              </a:lnSpc>
              <a:spcBef>
                <a:spcPts val="1134"/>
              </a:spcBef>
              <a:buClr>
                <a:schemeClr val="dk1"/>
              </a:buClr>
              <a:buSzPts val="1100"/>
            </a:pPr>
            <a:r>
              <a:rPr lang="en-US" dirty="0">
                <a:solidFill>
                  <a:srgbClr val="555555"/>
                </a:solidFill>
                <a:highlight>
                  <a:srgbClr val="FFFFFF"/>
                </a:highlight>
                <a:latin typeface="Arial"/>
                <a:ea typeface="Arial"/>
                <a:cs typeface="Arial"/>
                <a:sym typeface="Arial"/>
              </a:rPr>
              <a:t>This slide continues onto the next slide. Because standards are sometimes written as overarching, and often complex statements that can be interpreted in different ways, it’s important that teachers share a common understanding about the goals and targets of a standard. </a:t>
            </a:r>
          </a:p>
          <a:p>
            <a:pPr>
              <a:lnSpc>
                <a:spcPct val="115000"/>
              </a:lnSpc>
              <a:spcBef>
                <a:spcPts val="1134"/>
              </a:spcBef>
              <a:buClr>
                <a:schemeClr val="dk1"/>
              </a:buClr>
              <a:buSzPts val="1100"/>
            </a:pPr>
            <a:endParaRPr lang="en-US" b="1" dirty="0">
              <a:solidFill>
                <a:srgbClr val="555555"/>
              </a:solidFill>
              <a:highlight>
                <a:srgbClr val="FFFFFF"/>
              </a:highlight>
              <a:latin typeface="Arial"/>
              <a:ea typeface="Arial"/>
              <a:cs typeface="Arial"/>
              <a:sym typeface="Arial"/>
            </a:endParaRPr>
          </a:p>
          <a:p>
            <a:pPr>
              <a:lnSpc>
                <a:spcPct val="115000"/>
              </a:lnSpc>
              <a:spcBef>
                <a:spcPts val="1134"/>
              </a:spcBef>
              <a:buClr>
                <a:schemeClr val="dk1"/>
              </a:buClr>
              <a:buSzPts val="1100"/>
            </a:pPr>
            <a:r>
              <a:rPr lang="en-US" b="1" dirty="0">
                <a:solidFill>
                  <a:srgbClr val="555555"/>
                </a:solidFill>
                <a:highlight>
                  <a:srgbClr val="FFFFFF"/>
                </a:highlight>
                <a:latin typeface="Arial"/>
                <a:ea typeface="Arial"/>
                <a:cs typeface="Arial"/>
                <a:sym typeface="Arial"/>
              </a:rPr>
              <a:t>To Do</a:t>
            </a:r>
          </a:p>
          <a:p>
            <a:pPr>
              <a:lnSpc>
                <a:spcPct val="115000"/>
              </a:lnSpc>
              <a:spcBef>
                <a:spcPts val="1134"/>
              </a:spcBef>
              <a:buClr>
                <a:schemeClr val="dk1"/>
              </a:buClr>
              <a:buSzPts val="1100"/>
            </a:pPr>
            <a:r>
              <a:rPr lang="en-US" dirty="0">
                <a:solidFill>
                  <a:srgbClr val="555555"/>
                </a:solidFill>
                <a:highlight>
                  <a:srgbClr val="FFFFFF"/>
                </a:highlight>
                <a:latin typeface="Arial"/>
                <a:ea typeface="Arial"/>
                <a:cs typeface="Arial"/>
                <a:sym typeface="Arial"/>
              </a:rPr>
              <a:t>Suggestion: Pose the question “Why should standards be unwrapped?” Have participants turn to partner and discuss. Then compare their responses to those that appear on the next slide.</a:t>
            </a:r>
          </a:p>
          <a:p>
            <a:pPr>
              <a:lnSpc>
                <a:spcPct val="115000"/>
              </a:lnSpc>
              <a:spcBef>
                <a:spcPts val="1134"/>
              </a:spcBef>
              <a:buClr>
                <a:schemeClr val="dk1"/>
              </a:buClr>
              <a:buSzPts val="1100"/>
            </a:pPr>
            <a:endParaRPr lang="en-US" dirty="0">
              <a:solidFill>
                <a:srgbClr val="555555"/>
              </a:solidFill>
              <a:highlight>
                <a:srgbClr val="FFFFFF"/>
              </a:highlight>
              <a:latin typeface="Arial"/>
              <a:ea typeface="Arial"/>
              <a:cs typeface="Arial"/>
              <a:sym typeface="Arial"/>
            </a:endParaRPr>
          </a:p>
          <a:p>
            <a:pPr>
              <a:lnSpc>
                <a:spcPct val="115000"/>
              </a:lnSpc>
              <a:spcBef>
                <a:spcPts val="1134"/>
              </a:spcBef>
              <a:buClr>
                <a:schemeClr val="dk1"/>
              </a:buClr>
              <a:buSzPts val="1100"/>
            </a:pPr>
            <a:r>
              <a:rPr lang="en-US" b="1" dirty="0">
                <a:solidFill>
                  <a:srgbClr val="555555"/>
                </a:solidFill>
                <a:highlight>
                  <a:srgbClr val="FFFFFF"/>
                </a:highlight>
                <a:latin typeface="Arial"/>
                <a:ea typeface="Arial"/>
                <a:cs typeface="Arial"/>
                <a:sym typeface="Arial"/>
              </a:rPr>
              <a:t>To Say</a:t>
            </a:r>
          </a:p>
          <a:p>
            <a:pPr>
              <a:lnSpc>
                <a:spcPct val="115000"/>
              </a:lnSpc>
              <a:spcBef>
                <a:spcPts val="1134"/>
              </a:spcBef>
              <a:buClr>
                <a:schemeClr val="dk1"/>
              </a:buClr>
              <a:buSzPts val="1100"/>
            </a:pPr>
            <a:r>
              <a:rPr lang="en-US" dirty="0">
                <a:solidFill>
                  <a:srgbClr val="555555"/>
                </a:solidFill>
                <a:highlight>
                  <a:srgbClr val="FFFFFF"/>
                </a:highlight>
                <a:latin typeface="Arial"/>
                <a:ea typeface="Arial"/>
                <a:cs typeface="Arial"/>
                <a:sym typeface="Arial"/>
              </a:rPr>
              <a:t>“Why do you think standards need to be unwrapped?” Have participants turn to a partner and discuss. Encourage sharing of all reasons for unwrapping standards.</a:t>
            </a:r>
          </a:p>
        </p:txBody>
      </p:sp>
      <p:sp>
        <p:nvSpPr>
          <p:cNvPr id="4" name="Slide Number Placeholder 3"/>
          <p:cNvSpPr>
            <a:spLocks noGrp="1"/>
          </p:cNvSpPr>
          <p:nvPr>
            <p:ph type="sldNum" sz="quarter" idx="5"/>
          </p:nvPr>
        </p:nvSpPr>
        <p:spPr/>
        <p:txBody>
          <a:bodyPr/>
          <a:lstStyle/>
          <a:p>
            <a:fld id="{37009D65-67CA-4CED-8B27-E9A2A258BE61}" type="slidenum">
              <a:rPr lang="en-US" smtClean="0"/>
              <a:t>52</a:t>
            </a:fld>
            <a:endParaRPr lang="en-US"/>
          </a:p>
        </p:txBody>
      </p:sp>
    </p:spTree>
    <p:extLst>
      <p:ext uri="{BB962C8B-B14F-4D97-AF65-F5344CB8AC3E}">
        <p14:creationId xmlns:p14="http://schemas.microsoft.com/office/powerpoint/2010/main" val="3991342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nSpc>
                <a:spcPct val="115000"/>
              </a:lnSpc>
              <a:spcBef>
                <a:spcPts val="1134"/>
              </a:spcBef>
              <a:buClr>
                <a:schemeClr val="dk1"/>
              </a:buClr>
              <a:buSzPts val="1100"/>
            </a:pPr>
            <a:r>
              <a:rPr lang="en-US" b="1" dirty="0">
                <a:solidFill>
                  <a:srgbClr val="555555"/>
                </a:solidFill>
                <a:highlight>
                  <a:srgbClr val="FFFFFF"/>
                </a:highlight>
                <a:latin typeface="Arial"/>
                <a:ea typeface="Arial"/>
                <a:cs typeface="Arial"/>
                <a:sym typeface="Arial"/>
              </a:rPr>
              <a:t>To Know</a:t>
            </a:r>
            <a:endParaRPr lang="en-US" dirty="0">
              <a:solidFill>
                <a:srgbClr val="555555"/>
              </a:solidFill>
              <a:highlight>
                <a:srgbClr val="FFFFFF"/>
              </a:highlight>
              <a:latin typeface="Arial"/>
              <a:ea typeface="Arial"/>
              <a:cs typeface="Arial"/>
              <a:sym typeface="Arial"/>
            </a:endParaRPr>
          </a:p>
          <a:p>
            <a:pPr>
              <a:lnSpc>
                <a:spcPct val="115000"/>
              </a:lnSpc>
              <a:spcBef>
                <a:spcPts val="1134"/>
              </a:spcBef>
              <a:buClr>
                <a:schemeClr val="dk1"/>
              </a:buClr>
              <a:buSzPts val="1100"/>
            </a:pPr>
            <a:r>
              <a:rPr lang="en-US" dirty="0">
                <a:solidFill>
                  <a:srgbClr val="555555"/>
                </a:solidFill>
                <a:highlight>
                  <a:srgbClr val="FFFFFF"/>
                </a:highlight>
                <a:latin typeface="Arial"/>
                <a:ea typeface="Arial"/>
                <a:cs typeface="Arial"/>
                <a:sym typeface="Arial"/>
              </a:rPr>
              <a:t>Because standards are sometimes written as overarching, and often complex statements that can be interpreted in different ways, it’s important that teachers share a common understanding about the goals and targets of a standard. </a:t>
            </a:r>
          </a:p>
          <a:p>
            <a:pPr>
              <a:lnSpc>
                <a:spcPct val="115000"/>
              </a:lnSpc>
              <a:spcBef>
                <a:spcPts val="1134"/>
              </a:spcBef>
              <a:buClr>
                <a:schemeClr val="dk1"/>
              </a:buClr>
              <a:buSzPts val="1100"/>
            </a:pPr>
            <a:endParaRPr lang="en-US" b="1" dirty="0">
              <a:solidFill>
                <a:srgbClr val="555555"/>
              </a:solidFill>
              <a:highlight>
                <a:srgbClr val="FFFFFF"/>
              </a:highlight>
              <a:latin typeface="Arial"/>
              <a:ea typeface="Arial"/>
              <a:cs typeface="Arial"/>
              <a:sym typeface="Arial"/>
            </a:endParaRPr>
          </a:p>
          <a:p>
            <a:pPr>
              <a:lnSpc>
                <a:spcPct val="115000"/>
              </a:lnSpc>
              <a:spcBef>
                <a:spcPts val="1134"/>
              </a:spcBef>
              <a:buClr>
                <a:schemeClr val="dk1"/>
              </a:buClr>
              <a:buSzPts val="1100"/>
            </a:pPr>
            <a:r>
              <a:rPr lang="en-US" b="1" dirty="0">
                <a:solidFill>
                  <a:srgbClr val="555555"/>
                </a:solidFill>
                <a:highlight>
                  <a:srgbClr val="FFFFFF"/>
                </a:highlight>
                <a:latin typeface="Arial"/>
                <a:ea typeface="Arial"/>
                <a:cs typeface="Arial"/>
                <a:sym typeface="Arial"/>
              </a:rPr>
              <a:t>To Do/Say</a:t>
            </a:r>
          </a:p>
          <a:p>
            <a:pPr>
              <a:lnSpc>
                <a:spcPct val="115000"/>
              </a:lnSpc>
              <a:spcBef>
                <a:spcPts val="1134"/>
              </a:spcBef>
              <a:buClr>
                <a:schemeClr val="dk1"/>
              </a:buClr>
              <a:buSzPts val="1100"/>
            </a:pPr>
            <a:r>
              <a:rPr lang="en-US" dirty="0">
                <a:solidFill>
                  <a:srgbClr val="555555"/>
                </a:solidFill>
                <a:highlight>
                  <a:srgbClr val="FFFFFF"/>
                </a:highlight>
                <a:latin typeface="Arial"/>
                <a:ea typeface="Arial"/>
                <a:cs typeface="Arial"/>
                <a:sym typeface="Arial"/>
              </a:rPr>
              <a:t>Suggestion: Pose the question “Why should standards be unwrapped?” Have participants turn to partner and discuss. Then compare their responses to those you discuss that appear on the slide.</a:t>
            </a:r>
          </a:p>
          <a:p>
            <a:pPr>
              <a:lnSpc>
                <a:spcPct val="115000"/>
              </a:lnSpc>
              <a:spcBef>
                <a:spcPts val="1134"/>
              </a:spcBef>
              <a:buClr>
                <a:schemeClr val="dk1"/>
              </a:buClr>
              <a:buSzPts val="1100"/>
            </a:pPr>
            <a:endParaRPr lang="en-US" dirty="0">
              <a:solidFill>
                <a:srgbClr val="555555"/>
              </a:solidFill>
              <a:highlight>
                <a:srgbClr val="FFFFFF"/>
              </a:highlight>
              <a:latin typeface="Arial"/>
              <a:ea typeface="Arial"/>
              <a:cs typeface="Arial"/>
              <a:sym typeface="Arial"/>
            </a:endParaRPr>
          </a:p>
          <a:p>
            <a:pPr>
              <a:lnSpc>
                <a:spcPct val="115000"/>
              </a:lnSpc>
              <a:spcBef>
                <a:spcPts val="1134"/>
              </a:spcBef>
              <a:buClr>
                <a:schemeClr val="dk1"/>
              </a:buClr>
              <a:buSzPts val="1100"/>
            </a:pPr>
            <a:r>
              <a:rPr lang="en-US" dirty="0">
                <a:solidFill>
                  <a:srgbClr val="555555"/>
                </a:solidFill>
                <a:highlight>
                  <a:srgbClr val="FFFFFF"/>
                </a:highlight>
                <a:latin typeface="Arial"/>
                <a:ea typeface="Arial"/>
                <a:cs typeface="Arial"/>
                <a:sym typeface="Arial"/>
              </a:rPr>
              <a:t>You’ve probably been in a professional conversation and thought “</a:t>
            </a:r>
            <a:r>
              <a:rPr lang="en-US" i="1" dirty="0">
                <a:solidFill>
                  <a:srgbClr val="555555"/>
                </a:solidFill>
                <a:highlight>
                  <a:srgbClr val="FFFFFF"/>
                </a:highlight>
                <a:latin typeface="Arial"/>
                <a:ea typeface="Arial"/>
                <a:cs typeface="Arial"/>
                <a:sym typeface="Arial"/>
              </a:rPr>
              <a:t>I had no idea that’s what that standard meant!</a:t>
            </a:r>
            <a:r>
              <a:rPr lang="en-US" dirty="0">
                <a:solidFill>
                  <a:srgbClr val="555555"/>
                </a:solidFill>
                <a:highlight>
                  <a:srgbClr val="FFFFFF"/>
                </a:highlight>
                <a:latin typeface="Arial"/>
                <a:ea typeface="Arial"/>
                <a:cs typeface="Arial"/>
                <a:sym typeface="Arial"/>
              </a:rPr>
              <a:t>” or “</a:t>
            </a:r>
            <a:r>
              <a:rPr lang="en-US" i="1" dirty="0">
                <a:solidFill>
                  <a:srgbClr val="555555"/>
                </a:solidFill>
                <a:highlight>
                  <a:srgbClr val="FFFFFF"/>
                </a:highlight>
                <a:latin typeface="Arial"/>
                <a:ea typeface="Arial"/>
                <a:cs typeface="Arial"/>
                <a:sym typeface="Arial"/>
              </a:rPr>
              <a:t>Whoa, we’re reading the same book, but we’re not on the same page.</a:t>
            </a:r>
            <a:r>
              <a:rPr lang="en-US" dirty="0">
                <a:solidFill>
                  <a:srgbClr val="555555"/>
                </a:solidFill>
                <a:highlight>
                  <a:srgbClr val="FFFFFF"/>
                </a:highlight>
                <a:latin typeface="Arial"/>
                <a:ea typeface="Arial"/>
                <a:cs typeface="Arial"/>
                <a:sym typeface="Arial"/>
              </a:rPr>
              <a:t>”</a:t>
            </a:r>
          </a:p>
          <a:p>
            <a:pPr>
              <a:lnSpc>
                <a:spcPct val="115000"/>
              </a:lnSpc>
              <a:spcBef>
                <a:spcPts val="1134"/>
              </a:spcBef>
              <a:buClr>
                <a:schemeClr val="dk1"/>
              </a:buClr>
              <a:buSzPts val="1100"/>
            </a:pPr>
            <a:endParaRPr lang="en-US" dirty="0">
              <a:solidFill>
                <a:srgbClr val="555555"/>
              </a:solidFill>
              <a:highlight>
                <a:srgbClr val="FFFFFF"/>
              </a:highlight>
              <a:latin typeface="Arial"/>
              <a:ea typeface="Arial"/>
              <a:cs typeface="Arial"/>
              <a:sym typeface="Arial"/>
            </a:endParaRPr>
          </a:p>
          <a:p>
            <a:pPr>
              <a:lnSpc>
                <a:spcPct val="115000"/>
              </a:lnSpc>
              <a:spcBef>
                <a:spcPts val="1134"/>
              </a:spcBef>
              <a:buClr>
                <a:schemeClr val="dk1"/>
              </a:buClr>
              <a:buSzPts val="1100"/>
            </a:pPr>
            <a:r>
              <a:rPr lang="en-US" dirty="0">
                <a:solidFill>
                  <a:srgbClr val="555555"/>
                </a:solidFill>
                <a:highlight>
                  <a:srgbClr val="FFFFFF"/>
                </a:highlight>
                <a:latin typeface="Arial"/>
                <a:ea typeface="Arial"/>
                <a:cs typeface="Arial"/>
                <a:sym typeface="Arial"/>
              </a:rPr>
              <a:t>“Unpacking” is a technique teachers can use to make sense of standards and then create focused learning targets to make them actionable. This process, also called “deconstructing” or “unwrapping” standards, fosters a collaborative dialogue that supports growth and effectiveness.</a:t>
            </a:r>
          </a:p>
          <a:p>
            <a:pPr>
              <a:lnSpc>
                <a:spcPct val="115000"/>
              </a:lnSpc>
              <a:spcBef>
                <a:spcPts val="1134"/>
              </a:spcBef>
              <a:buClr>
                <a:schemeClr val="dk1"/>
              </a:buClr>
              <a:buSzPts val="1100"/>
            </a:pPr>
            <a:endParaRPr lang="en-US" dirty="0">
              <a:solidFill>
                <a:srgbClr val="555555"/>
              </a:solidFill>
              <a:highlight>
                <a:srgbClr val="FFFFFF"/>
              </a:highlight>
              <a:latin typeface="Arial"/>
              <a:ea typeface="Arial"/>
              <a:cs typeface="Arial"/>
              <a:sym typeface="Arial"/>
            </a:endParaRPr>
          </a:p>
          <a:p>
            <a:r>
              <a:rPr lang="en-US" b="1" dirty="0"/>
              <a:t>Reference</a:t>
            </a:r>
          </a:p>
          <a:p>
            <a:pPr marL="182880" marR="0" indent="-182880">
              <a:lnSpc>
                <a:spcPct val="100000"/>
              </a:lnSpc>
              <a:spcBef>
                <a:spcPts val="0"/>
              </a:spcBef>
              <a:spcAft>
                <a:spcPts val="600"/>
              </a:spcAft>
              <a:buNone/>
              <a:tabLst>
                <a:tab pos="2390775" algn="l"/>
              </a:tabLst>
            </a:pPr>
            <a:r>
              <a:rPr lang="en-US" sz="1200" dirty="0">
                <a:effectLst/>
                <a:ea typeface="Calibri" panose="020F0502020204030204" pitchFamily="34" charset="0"/>
                <a:cs typeface="Times New Roman" panose="02020603050405020304" pitchFamily="18" charset="0"/>
              </a:rPr>
              <a:t>Ainsworth, L., &amp; </a:t>
            </a:r>
            <a:r>
              <a:rPr lang="en-US" sz="1200" dirty="0" err="1">
                <a:effectLst/>
                <a:ea typeface="Calibri" panose="020F0502020204030204" pitchFamily="34" charset="0"/>
                <a:cs typeface="Times New Roman" panose="02020603050405020304" pitchFamily="18" charset="0"/>
              </a:rPr>
              <a:t>Viegut</a:t>
            </a:r>
            <a:r>
              <a:rPr lang="en-US" sz="1200" dirty="0">
                <a:effectLst/>
                <a:ea typeface="Calibri" panose="020F0502020204030204" pitchFamily="34" charset="0"/>
                <a:cs typeface="Times New Roman" panose="02020603050405020304" pitchFamily="18" charset="0"/>
              </a:rPr>
              <a:t>, D. (2006</a:t>
            </a:r>
            <a:r>
              <a:rPr lang="en-US" sz="1200" i="1" dirty="0">
                <a:effectLst/>
                <a:ea typeface="Calibri" panose="020F0502020204030204" pitchFamily="34" charset="0"/>
                <a:cs typeface="Times New Roman" panose="02020603050405020304" pitchFamily="18" charset="0"/>
              </a:rPr>
              <a:t>). Common formative assessments: How to connect standards-based instruction and assessment</a:t>
            </a:r>
            <a:r>
              <a:rPr lang="en-US" sz="1200" dirty="0">
                <a:effectLst/>
                <a:ea typeface="Calibri" panose="020F0502020204030204" pitchFamily="34" charset="0"/>
                <a:cs typeface="Times New Roman" panose="02020603050405020304" pitchFamily="18" charset="0"/>
              </a:rPr>
              <a:t>. Corwin.</a:t>
            </a:r>
          </a:p>
        </p:txBody>
      </p:sp>
      <p:sp>
        <p:nvSpPr>
          <p:cNvPr id="4" name="Slide Number Placeholder 3"/>
          <p:cNvSpPr>
            <a:spLocks noGrp="1"/>
          </p:cNvSpPr>
          <p:nvPr>
            <p:ph type="sldNum" sz="quarter" idx="5"/>
          </p:nvPr>
        </p:nvSpPr>
        <p:spPr/>
        <p:txBody>
          <a:bodyPr/>
          <a:lstStyle/>
          <a:p>
            <a:fld id="{37009D65-67CA-4CED-8B27-E9A2A258BE61}" type="slidenum">
              <a:rPr lang="en-US" smtClean="0"/>
              <a:t>53</a:t>
            </a:fld>
            <a:endParaRPr lang="en-US"/>
          </a:p>
        </p:txBody>
      </p:sp>
    </p:spTree>
    <p:extLst>
      <p:ext uri="{BB962C8B-B14F-4D97-AF65-F5344CB8AC3E}">
        <p14:creationId xmlns:p14="http://schemas.microsoft.com/office/powerpoint/2010/main" val="9958713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SzPts val="1400"/>
            </a:pPr>
            <a:r>
              <a:rPr lang="en-US" b="1" dirty="0"/>
              <a:t>To Know</a:t>
            </a:r>
          </a:p>
          <a:p>
            <a:pPr>
              <a:buSzPts val="1400"/>
            </a:pPr>
            <a:r>
              <a:rPr lang="en-US" b="0" dirty="0"/>
              <a:t>This activity provides guided practice unwrapping a standard.</a:t>
            </a:r>
          </a:p>
          <a:p>
            <a:pPr>
              <a:buSzPts val="1400"/>
            </a:pPr>
            <a:endParaRPr lang="en-US" b="1" dirty="0"/>
          </a:p>
          <a:p>
            <a:pPr>
              <a:buSzPts val="1400"/>
            </a:pPr>
            <a:r>
              <a:rPr lang="en-US" b="1" dirty="0"/>
              <a:t>To Do</a:t>
            </a:r>
          </a:p>
          <a:p>
            <a:pPr defTabSz="942289">
              <a:buSzPts val="1400"/>
              <a:defRPr/>
            </a:pPr>
            <a:r>
              <a:rPr lang="en-US" b="0" dirty="0"/>
              <a:t>Have participants work with a partner to unwrap a standard. Ask them to jot down the learning standard and then circle the verbs (skills) and underline the nouns that illustrate the concepts. </a:t>
            </a:r>
            <a:endParaRPr lang="en-US" b="1" dirty="0"/>
          </a:p>
          <a:p>
            <a:pPr>
              <a:buSzPts val="1400"/>
            </a:pPr>
            <a:endParaRPr lang="en-US" b="1" dirty="0"/>
          </a:p>
          <a:p>
            <a:pPr>
              <a:buSzPts val="1400"/>
            </a:pPr>
            <a:r>
              <a:rPr lang="en-US" b="1" dirty="0"/>
              <a:t>To Say</a:t>
            </a:r>
          </a:p>
          <a:p>
            <a:pPr>
              <a:buSzPts val="1400"/>
            </a:pPr>
            <a:r>
              <a:rPr lang="en-US" b="0" dirty="0"/>
              <a:t>Now you will have a chance to work with a partner to unwrap this standard. First, jot down the standard. Next you will highlight the verbs to identify the skills and then underline the nouns that illustrate concepts. </a:t>
            </a:r>
          </a:p>
          <a:p>
            <a:pPr>
              <a:buSzPts val="1400"/>
            </a:pPr>
            <a:endParaRPr lang="en-US" b="0" dirty="0"/>
          </a:p>
          <a:p>
            <a:pPr>
              <a:buSzPts val="1400"/>
            </a:pPr>
            <a:r>
              <a:rPr lang="en-US" b="0" dirty="0"/>
              <a:t>Note: Sometimes the wording of a standard, benchmark, or grade level expectation is confusing in terms of identifying the skills (verbs) and concepts (nouns or noun phrases). The important thing to remember is to identify what the student is expected to do (skill) and know (noun). </a:t>
            </a:r>
          </a:p>
          <a:p>
            <a:pPr>
              <a:buSzPts val="1400"/>
            </a:pPr>
            <a:r>
              <a:rPr lang="en-US" b="0" dirty="0"/>
              <a:t> </a:t>
            </a:r>
            <a:endParaRPr lang="en-US" b="1" dirty="0"/>
          </a:p>
          <a:p>
            <a:pPr>
              <a:buSzPts val="1400"/>
            </a:pPr>
            <a:r>
              <a:rPr lang="en-US" b="1" dirty="0"/>
              <a:t>Reference</a:t>
            </a:r>
          </a:p>
          <a:p>
            <a:pPr marL="182880" marR="0" indent="-182880">
              <a:lnSpc>
                <a:spcPct val="100000"/>
              </a:lnSpc>
              <a:spcBef>
                <a:spcPts val="0"/>
              </a:spcBef>
              <a:spcAft>
                <a:spcPts val="600"/>
              </a:spcAft>
              <a:buNone/>
              <a:tabLst>
                <a:tab pos="2390775" algn="l"/>
              </a:tabLst>
            </a:pPr>
            <a:r>
              <a:rPr lang="en-US" sz="1200" dirty="0">
                <a:effectLst/>
                <a:ea typeface="Calibri" panose="020F0502020204030204" pitchFamily="34" charset="0"/>
                <a:cs typeface="Times New Roman" panose="02020603050405020304" pitchFamily="18" charset="0"/>
              </a:rPr>
              <a:t>Ainsworth, L., &amp; </a:t>
            </a:r>
            <a:r>
              <a:rPr lang="en-US" sz="1200" dirty="0" err="1">
                <a:effectLst/>
                <a:ea typeface="Calibri" panose="020F0502020204030204" pitchFamily="34" charset="0"/>
                <a:cs typeface="Times New Roman" panose="02020603050405020304" pitchFamily="18" charset="0"/>
              </a:rPr>
              <a:t>Viegut</a:t>
            </a:r>
            <a:r>
              <a:rPr lang="en-US" sz="1200" dirty="0">
                <a:effectLst/>
                <a:ea typeface="Calibri" panose="020F0502020204030204" pitchFamily="34" charset="0"/>
                <a:cs typeface="Times New Roman" panose="02020603050405020304" pitchFamily="18" charset="0"/>
              </a:rPr>
              <a:t>, D. (2006</a:t>
            </a:r>
            <a:r>
              <a:rPr lang="en-US" sz="1200" i="1" dirty="0">
                <a:effectLst/>
                <a:ea typeface="Calibri" panose="020F0502020204030204" pitchFamily="34" charset="0"/>
                <a:cs typeface="Times New Roman" panose="02020603050405020304" pitchFamily="18" charset="0"/>
              </a:rPr>
              <a:t>). Common formative assessments: How to connect standards-based instruction and assessment</a:t>
            </a:r>
            <a:r>
              <a:rPr lang="en-US" sz="1200" dirty="0">
                <a:effectLst/>
                <a:ea typeface="Calibri" panose="020F0502020204030204" pitchFamily="34" charset="0"/>
                <a:cs typeface="Times New Roman" panose="02020603050405020304" pitchFamily="18" charset="0"/>
              </a:rPr>
              <a:t>. Corwin.</a:t>
            </a:r>
          </a:p>
        </p:txBody>
      </p:sp>
      <p:sp>
        <p:nvSpPr>
          <p:cNvPr id="4" name="Slide Number Placeholder 3"/>
          <p:cNvSpPr>
            <a:spLocks noGrp="1"/>
          </p:cNvSpPr>
          <p:nvPr>
            <p:ph type="sldNum" sz="quarter" idx="5"/>
          </p:nvPr>
        </p:nvSpPr>
        <p:spPr/>
        <p:txBody>
          <a:bodyPr/>
          <a:lstStyle/>
          <a:p>
            <a:fld id="{37009D65-67CA-4CED-8B27-E9A2A258BE61}" type="slidenum">
              <a:rPr lang="en-US" smtClean="0"/>
              <a:t>54</a:t>
            </a:fld>
            <a:endParaRPr lang="en-US"/>
          </a:p>
        </p:txBody>
      </p:sp>
    </p:spTree>
    <p:extLst>
      <p:ext uri="{BB962C8B-B14F-4D97-AF65-F5344CB8AC3E}">
        <p14:creationId xmlns:p14="http://schemas.microsoft.com/office/powerpoint/2010/main" val="236714081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r>
              <a:rPr lang="en-US" dirty="0"/>
              <a:t>This slide shows an example of the standard “unwrapped.” Participants can compare their unwrapped standard to this one. This is where any misunderstandings on how to unwrap a standard should be clarified.</a:t>
            </a:r>
          </a:p>
          <a:p>
            <a:endParaRPr lang="en-US" dirty="0"/>
          </a:p>
          <a:p>
            <a:r>
              <a:rPr lang="en-US" b="1" dirty="0"/>
              <a:t>To Do</a:t>
            </a:r>
          </a:p>
          <a:p>
            <a:r>
              <a:rPr lang="en-US" b="0" dirty="0"/>
              <a:t>Ask participants to compare their unwrapping to this one. Clarify any misunderstandings.</a:t>
            </a:r>
          </a:p>
          <a:p>
            <a:endParaRPr lang="en-US" b="0" dirty="0"/>
          </a:p>
          <a:p>
            <a:r>
              <a:rPr lang="en-US" b="1" dirty="0"/>
              <a:t>To Say</a:t>
            </a:r>
          </a:p>
          <a:p>
            <a:r>
              <a:rPr lang="en-US" b="0" dirty="0"/>
              <a:t>Now compare your unwrapped standard to this one. Is there anything that was confusing and/or needs to be clarified?</a:t>
            </a:r>
          </a:p>
        </p:txBody>
      </p:sp>
      <p:sp>
        <p:nvSpPr>
          <p:cNvPr id="4" name="Slide Number Placeholder 3"/>
          <p:cNvSpPr>
            <a:spLocks noGrp="1"/>
          </p:cNvSpPr>
          <p:nvPr>
            <p:ph type="sldNum" sz="quarter" idx="5"/>
          </p:nvPr>
        </p:nvSpPr>
        <p:spPr/>
        <p:txBody>
          <a:bodyPr/>
          <a:lstStyle/>
          <a:p>
            <a:fld id="{37009D65-67CA-4CED-8B27-E9A2A258BE61}" type="slidenum">
              <a:rPr lang="en-US" smtClean="0"/>
              <a:t>55</a:t>
            </a:fld>
            <a:endParaRPr lang="en-US"/>
          </a:p>
        </p:txBody>
      </p:sp>
    </p:spTree>
    <p:extLst>
      <p:ext uri="{BB962C8B-B14F-4D97-AF65-F5344CB8AC3E}">
        <p14:creationId xmlns:p14="http://schemas.microsoft.com/office/powerpoint/2010/main" val="17412048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Clr>
                <a:schemeClr val="dk1"/>
              </a:buClr>
              <a:buSzPts val="1100"/>
            </a:pPr>
            <a:r>
              <a:rPr lang="en-US" b="1" dirty="0">
                <a:solidFill>
                  <a:schemeClr val="dk1"/>
                </a:solidFill>
                <a:highlight>
                  <a:schemeClr val="lt1"/>
                </a:highlight>
              </a:rPr>
              <a:t>Handout #4</a:t>
            </a:r>
          </a:p>
          <a:p>
            <a:pPr>
              <a:buClr>
                <a:schemeClr val="dk1"/>
              </a:buClr>
              <a:buSzPts val="1100"/>
            </a:pPr>
            <a:endParaRPr lang="en-US" b="1" dirty="0">
              <a:solidFill>
                <a:schemeClr val="dk1"/>
              </a:solidFill>
              <a:highlight>
                <a:schemeClr val="lt1"/>
              </a:highlight>
            </a:endParaRPr>
          </a:p>
          <a:p>
            <a:pPr>
              <a:buClr>
                <a:schemeClr val="dk1"/>
              </a:buClr>
              <a:buSzPts val="1100"/>
            </a:pPr>
            <a:r>
              <a:rPr lang="en-US" b="1" dirty="0">
                <a:solidFill>
                  <a:schemeClr val="dk1"/>
                </a:solidFill>
                <a:highlight>
                  <a:schemeClr val="lt1"/>
                </a:highlight>
              </a:rPr>
              <a:t>To Know/Say</a:t>
            </a:r>
          </a:p>
          <a:p>
            <a:pPr>
              <a:buClr>
                <a:schemeClr val="dk1"/>
              </a:buClr>
              <a:buSzPts val="1100"/>
            </a:pPr>
            <a:r>
              <a:rPr lang="en-US" dirty="0">
                <a:solidFill>
                  <a:schemeClr val="dk1"/>
                </a:solidFill>
                <a:highlight>
                  <a:schemeClr val="lt1"/>
                </a:highlight>
              </a:rPr>
              <a:t>Learning targets fall into one of four categories: Knowledge, reasoning, skill, or product. </a:t>
            </a:r>
          </a:p>
          <a:p>
            <a:pPr marL="171450" indent="-171450">
              <a:buClr>
                <a:schemeClr val="dk1"/>
              </a:buClr>
              <a:buSzPts val="1100"/>
              <a:buFont typeface="Arial" panose="020B0604020202020204" pitchFamily="34" charset="0"/>
              <a:buChar char="•"/>
            </a:pPr>
            <a:r>
              <a:rPr lang="en-US" dirty="0">
                <a:effectLst/>
                <a:latin typeface="Times New Roman" panose="02020603050405020304" pitchFamily="18" charset="0"/>
              </a:rPr>
              <a:t>Knowledge-level learning targets represent factual knowledge (knowing from memory), procedural knowledge (knowing how to execute a series of steps), and conceptual understanding (being able to explain a concept). Because knowledge as defined here includes procedural knowledge and conceptual understanding, not all knowledge targets are considered to be "low-level.”</a:t>
            </a:r>
          </a:p>
          <a:p>
            <a:pPr marL="0" indent="0">
              <a:buClr>
                <a:schemeClr val="dk1"/>
              </a:buClr>
              <a:buSzPts val="1100"/>
              <a:buFont typeface="Arial" panose="020B0604020202020204" pitchFamily="34" charset="0"/>
              <a:buNone/>
            </a:pPr>
            <a:endParaRPr lang="en-US" dirty="0">
              <a:effectLst/>
              <a:latin typeface="Times New Roman" panose="02020603050405020304" pitchFamily="18" charset="0"/>
            </a:endParaRPr>
          </a:p>
          <a:p>
            <a:pPr marL="171450" indent="-171450">
              <a:buClr>
                <a:schemeClr val="dk1"/>
              </a:buClr>
              <a:buSzPts val="1100"/>
              <a:buFont typeface="Arial" panose="020B0604020202020204" pitchFamily="34" charset="0"/>
              <a:buChar char="•"/>
            </a:pPr>
            <a:r>
              <a:rPr lang="en-US" dirty="0">
                <a:effectLst/>
                <a:latin typeface="Times New Roman" panose="02020603050405020304" pitchFamily="18" charset="0"/>
              </a:rPr>
              <a:t>Reasoning-level learning targets define thought processes students are to learn to use, such as predict, infer, compare, hypothesize, critique, draw conclusions, justify, and evaluate.</a:t>
            </a:r>
          </a:p>
          <a:p>
            <a:pPr marL="0" indent="0">
              <a:buClr>
                <a:schemeClr val="dk1"/>
              </a:buClr>
              <a:buSzPts val="1100"/>
              <a:buFont typeface="Arial" panose="020B0604020202020204" pitchFamily="34" charset="0"/>
              <a:buNone/>
            </a:pPr>
            <a:endParaRPr lang="en-US" dirty="0">
              <a:effectLst/>
              <a:latin typeface="Times New Roman" panose="02020603050405020304" pitchFamily="18" charset="0"/>
            </a:endParaRPr>
          </a:p>
          <a:p>
            <a:pPr marL="171450" indent="-171450">
              <a:buClr>
                <a:schemeClr val="dk1"/>
              </a:buClr>
              <a:buSzPts val="1100"/>
              <a:buFont typeface="Arial" panose="020B0604020202020204" pitchFamily="34" charset="0"/>
              <a:buChar char="•"/>
            </a:pPr>
            <a:r>
              <a:rPr lang="en-US" dirty="0">
                <a:effectLst/>
                <a:latin typeface="Times New Roman" panose="02020603050405020304" pitchFamily="18" charset="0"/>
              </a:rPr>
              <a:t>Skill-level targets require a real-time demonstration or physical performance. The skills category can be confusing, as we commonly talk about problem-solving skills (a reasoning target), reading skills (also reasoning targets), thinking skills (reasoning targets, again), and so on. This category is not set up to change how you use the word skills, but it is the term we use to identify a small set of content standards that have a performance of some type at the heart of the learning. Some subjects have no skill targets as part of their curriculum, and others have quite a few, such as world languages, physical education, and fine and performing arts.</a:t>
            </a:r>
          </a:p>
          <a:p>
            <a:pPr marL="0" indent="0">
              <a:buClr>
                <a:schemeClr val="dk1"/>
              </a:buClr>
              <a:buSzPts val="1100"/>
              <a:buFont typeface="Arial" panose="020B0604020202020204" pitchFamily="34" charset="0"/>
              <a:buNone/>
            </a:pPr>
            <a:endParaRPr lang="en-US" dirty="0">
              <a:effectLst/>
              <a:latin typeface="Times New Roman" panose="02020603050405020304" pitchFamily="18" charset="0"/>
            </a:endParaRPr>
          </a:p>
          <a:p>
            <a:pPr marL="171450" indent="-171450">
              <a:buClr>
                <a:schemeClr val="dk1"/>
              </a:buClr>
              <a:buSzPts val="1100"/>
              <a:buFont typeface="Arial" panose="020B0604020202020204" pitchFamily="34" charset="0"/>
              <a:buChar char="•"/>
            </a:pPr>
            <a:r>
              <a:rPr lang="en-US" dirty="0">
                <a:effectLst/>
                <a:latin typeface="Times New Roman" panose="02020603050405020304" pitchFamily="18" charset="0"/>
              </a:rPr>
              <a:t>Product-level targets are just what they sound like: The content standard as written calls for the creation of a product, and the evaluation of learning will be of the qualities of the product. We often have students create products to demonstrate other types of learning targets, in which case what should be evaluated is the intended learning, not the qualities of the product.</a:t>
            </a:r>
          </a:p>
          <a:p>
            <a:pPr marL="171450" indent="-171450">
              <a:buClr>
                <a:schemeClr val="dk1"/>
              </a:buClr>
              <a:buSzPts val="1100"/>
              <a:buFont typeface="Arial" panose="020B0604020202020204" pitchFamily="34" charset="0"/>
              <a:buChar char="•"/>
            </a:pPr>
            <a:endParaRPr lang="en-US" dirty="0">
              <a:solidFill>
                <a:schemeClr val="dk1"/>
              </a:solidFill>
              <a:effectLst/>
              <a:highlight>
                <a:schemeClr val="lt1"/>
              </a:highlight>
              <a:latin typeface="Times New Roman" panose="02020603050405020304" pitchFamily="18" charset="0"/>
            </a:endParaRPr>
          </a:p>
          <a:p>
            <a:pPr marL="0" indent="0">
              <a:buClr>
                <a:schemeClr val="dk1"/>
              </a:buClr>
              <a:buSzPts val="1100"/>
              <a:buFont typeface="Arial" panose="020B0604020202020204" pitchFamily="34" charset="0"/>
              <a:buNone/>
            </a:pPr>
            <a:r>
              <a:rPr lang="en-US" dirty="0">
                <a:solidFill>
                  <a:schemeClr val="dk1"/>
                </a:solidFill>
                <a:effectLst/>
                <a:highlight>
                  <a:schemeClr val="lt1"/>
                </a:highlight>
                <a:latin typeface="Times New Roman" panose="02020603050405020304" pitchFamily="18" charset="0"/>
              </a:rPr>
              <a:t>Clear learning targets guide instruction, assignments, and formative/summative assessments. Classifying learning target types prior to instruction offers several benefits. It helps teachers know how to structure lessons and clarifies which activities and assessment items will yield the most accurate data. </a:t>
            </a:r>
          </a:p>
          <a:p>
            <a:pPr marL="171450" indent="-171450">
              <a:buClr>
                <a:schemeClr val="dk1"/>
              </a:buClr>
              <a:buSzPts val="1100"/>
              <a:buFont typeface="Arial" panose="020B0604020202020204" pitchFamily="34" charset="0"/>
              <a:buChar char="•"/>
            </a:pPr>
            <a:r>
              <a:rPr lang="en-US" dirty="0">
                <a:solidFill>
                  <a:schemeClr val="dk1"/>
                </a:solidFill>
                <a:effectLst/>
                <a:highlight>
                  <a:schemeClr val="lt1"/>
                </a:highlight>
                <a:latin typeface="Times New Roman" panose="02020603050405020304" pitchFamily="18" charset="0"/>
              </a:rPr>
              <a:t>For example, if the learning target is “knows how to measure circumference,” you want to understand if the student knows the steps to measuring circumference (knowledge target) or can measure circumference (a performance/skill). If you classify it as a skill, your assessment will likely be a demonstration of the student solving circumference problems rather than a listing of the steps. However, that said, the Russian doll image illustrates how the learning target types build on each other. To be able the solve a circumference problem, the student will need to understand the steps (knowledge), recognize the issue, and use the correct steps (reasoning) and then put it together to determine circumference (performance). </a:t>
            </a:r>
            <a:endParaRPr lang="en-US" dirty="0">
              <a:solidFill>
                <a:schemeClr val="dk1"/>
              </a:solidFill>
              <a:highlight>
                <a:schemeClr val="lt1"/>
              </a:highlight>
            </a:endParaRPr>
          </a:p>
          <a:p>
            <a:pPr>
              <a:buClr>
                <a:schemeClr val="dk1"/>
              </a:buClr>
              <a:buSzPts val="1100"/>
            </a:pPr>
            <a:endParaRPr lang="en-US" dirty="0">
              <a:solidFill>
                <a:schemeClr val="dk1"/>
              </a:solidFill>
              <a:highlight>
                <a:schemeClr val="lt1"/>
              </a:highlight>
            </a:endParaRPr>
          </a:p>
          <a:p>
            <a:pPr>
              <a:buClr>
                <a:schemeClr val="dk1"/>
              </a:buClr>
              <a:buSzPts val="1100"/>
            </a:pPr>
            <a:r>
              <a:rPr lang="en-US" dirty="0">
                <a:solidFill>
                  <a:schemeClr val="dk1"/>
                </a:solidFill>
                <a:highlight>
                  <a:schemeClr val="lt1"/>
                </a:highlight>
              </a:rPr>
              <a:t>Learning target types and language used to write the targets can be explained from this slide. Nesting dolls are used to illustrate how some learning targets contain multiple types. See notes below for learning target examples for each type. Provide handout #4 so participants can take a closer look and review details regarding learning target types. </a:t>
            </a:r>
          </a:p>
          <a:p>
            <a:pPr>
              <a:buClr>
                <a:schemeClr val="dk1"/>
              </a:buClr>
              <a:buSzPts val="1100"/>
            </a:pPr>
            <a:endParaRPr lang="en-US" dirty="0">
              <a:solidFill>
                <a:schemeClr val="dk1"/>
              </a:solidFill>
              <a:highlight>
                <a:schemeClr val="lt1"/>
              </a:highlight>
            </a:endParaRPr>
          </a:p>
          <a:p>
            <a:pPr defTabSz="942289" fontAlgn="t">
              <a:defRPr/>
            </a:pPr>
            <a:r>
              <a:rPr lang="en-US" sz="1200" b="1" dirty="0">
                <a:solidFill>
                  <a:srgbClr val="009900"/>
                </a:solidFill>
                <a:latin typeface="Calibri" panose="020F0502020204030204" pitchFamily="34" charset="0"/>
              </a:rPr>
              <a:t>Knowledge - </a:t>
            </a:r>
            <a:r>
              <a:rPr lang="en-US" sz="1200" i="1" dirty="0">
                <a:solidFill>
                  <a:srgbClr val="009900"/>
                </a:solidFill>
                <a:latin typeface="Calibri" panose="020F0502020204030204" pitchFamily="34" charset="0"/>
              </a:rPr>
              <a:t>Explain, understand, describe, identify, recognize</a:t>
            </a:r>
          </a:p>
          <a:p>
            <a:pPr marL="171450" indent="-171450" fontAlgn="t">
              <a:buFont typeface="Arial" panose="020B0604020202020204" pitchFamily="34" charset="0"/>
              <a:buChar char="•"/>
            </a:pPr>
            <a:r>
              <a:rPr lang="en-US" sz="800" dirty="0">
                <a:solidFill>
                  <a:srgbClr val="009900"/>
                </a:solidFill>
                <a:latin typeface="Calibri" panose="020F0502020204030204" pitchFamily="34" charset="0"/>
              </a:rPr>
              <a:t>Identify metaphors and similes</a:t>
            </a:r>
            <a:endParaRPr lang="en-US" sz="800" dirty="0">
              <a:latin typeface="Arial" panose="020B0604020202020204" pitchFamily="34" charset="0"/>
            </a:endParaRPr>
          </a:p>
          <a:p>
            <a:pPr marL="171450" indent="-171450" fontAlgn="t">
              <a:buFont typeface="Arial" panose="020B0604020202020204" pitchFamily="34" charset="0"/>
              <a:buChar char="•"/>
            </a:pPr>
            <a:r>
              <a:rPr lang="en-US" sz="800" dirty="0">
                <a:solidFill>
                  <a:srgbClr val="009900"/>
                </a:solidFill>
                <a:latin typeface="Calibri" panose="020F0502020204030204" pitchFamily="34" charset="0"/>
              </a:rPr>
              <a:t>Read and write quadratic equations</a:t>
            </a:r>
            <a:endParaRPr lang="en-US" sz="800" dirty="0">
              <a:latin typeface="Arial" panose="020B0604020202020204" pitchFamily="34" charset="0"/>
            </a:endParaRPr>
          </a:p>
          <a:p>
            <a:pPr marL="171450" indent="-171450" fontAlgn="t">
              <a:buFont typeface="Arial" panose="020B0604020202020204" pitchFamily="34" charset="0"/>
              <a:buChar char="•"/>
            </a:pPr>
            <a:r>
              <a:rPr lang="en-US" sz="800" dirty="0">
                <a:solidFill>
                  <a:srgbClr val="009900"/>
                </a:solidFill>
                <a:latin typeface="Calibri" panose="020F0502020204030204" pitchFamily="34" charset="0"/>
              </a:rPr>
              <a:t>Describe the function of a cell membrane</a:t>
            </a:r>
            <a:endParaRPr lang="en-US" sz="800" dirty="0">
              <a:latin typeface="Arial" panose="020B0604020202020204" pitchFamily="34" charset="0"/>
            </a:endParaRPr>
          </a:p>
          <a:p>
            <a:pPr marL="171450" indent="-171450" fontAlgn="t">
              <a:buFont typeface="Arial" panose="020B0604020202020204" pitchFamily="34" charset="0"/>
              <a:buChar char="•"/>
            </a:pPr>
            <a:r>
              <a:rPr lang="en-US" sz="800" dirty="0">
                <a:solidFill>
                  <a:srgbClr val="009900"/>
                </a:solidFill>
                <a:latin typeface="Calibri" panose="020F0502020204030204" pitchFamily="34" charset="0"/>
              </a:rPr>
              <a:t>Know multiplication facts</a:t>
            </a:r>
            <a:endParaRPr lang="en-US" sz="800" dirty="0">
              <a:latin typeface="Arial" panose="020B0604020202020204" pitchFamily="34" charset="0"/>
            </a:endParaRPr>
          </a:p>
          <a:p>
            <a:pPr marL="171450" indent="-171450" fontAlgn="t">
              <a:buFont typeface="Arial" panose="020B0604020202020204" pitchFamily="34" charset="0"/>
              <a:buChar char="•"/>
            </a:pPr>
            <a:r>
              <a:rPr lang="en-US" sz="800" dirty="0">
                <a:solidFill>
                  <a:srgbClr val="009900"/>
                </a:solidFill>
                <a:latin typeface="Calibri" panose="020F0502020204030204" pitchFamily="34" charset="0"/>
              </a:rPr>
              <a:t>Explain the effects of an acid on a base</a:t>
            </a:r>
          </a:p>
          <a:p>
            <a:pPr fontAlgn="t"/>
            <a:endParaRPr lang="en-US" sz="800" dirty="0">
              <a:latin typeface="Arial" panose="020B0604020202020204" pitchFamily="34" charset="0"/>
            </a:endParaRPr>
          </a:p>
          <a:p>
            <a:pPr defTabSz="942289" fontAlgn="t">
              <a:defRPr/>
            </a:pPr>
            <a:r>
              <a:rPr lang="en-US" sz="1200" b="1" dirty="0">
                <a:solidFill>
                  <a:srgbClr val="2DBFE0"/>
                </a:solidFill>
                <a:latin typeface="Calibri" panose="020F0502020204030204" pitchFamily="34" charset="0"/>
              </a:rPr>
              <a:t>Reasoning - </a:t>
            </a:r>
            <a:r>
              <a:rPr lang="en-US" sz="1200" i="1" dirty="0">
                <a:solidFill>
                  <a:srgbClr val="2DBFE0"/>
                </a:solidFill>
                <a:latin typeface="Calibri" panose="020F0502020204030204" pitchFamily="34" charset="0"/>
              </a:rPr>
              <a:t>Analyze, compare/contrast, synthesize, classify, evaluate</a:t>
            </a:r>
          </a:p>
          <a:p>
            <a:pPr marL="171450" indent="-171450" fontAlgn="t">
              <a:buFont typeface="Arial" panose="020B0604020202020204" pitchFamily="34" charset="0"/>
              <a:buChar char="•"/>
            </a:pPr>
            <a:r>
              <a:rPr lang="en-US" sz="1200" dirty="0">
                <a:solidFill>
                  <a:srgbClr val="2DBFE0"/>
                </a:solidFill>
                <a:latin typeface="Calibri" panose="020F0502020204030204" pitchFamily="34" charset="0"/>
              </a:rPr>
              <a:t>Make a prediction based on evidence</a:t>
            </a:r>
            <a:endParaRPr lang="en-US" sz="1200" dirty="0">
              <a:latin typeface="Arial" panose="020B0604020202020204" pitchFamily="34" charset="0"/>
            </a:endParaRPr>
          </a:p>
          <a:p>
            <a:pPr marL="171450" indent="-171450" fontAlgn="t">
              <a:buFont typeface="Arial" panose="020B0604020202020204" pitchFamily="34" charset="0"/>
              <a:buChar char="•"/>
            </a:pPr>
            <a:r>
              <a:rPr lang="en-US" sz="1200" dirty="0">
                <a:solidFill>
                  <a:srgbClr val="2DBFE0"/>
                </a:solidFill>
                <a:latin typeface="Calibri" panose="020F0502020204030204" pitchFamily="34" charset="0"/>
              </a:rPr>
              <a:t>Examine data/results and propose a meaningful interpretation</a:t>
            </a:r>
            <a:endParaRPr lang="en-US" sz="1200" dirty="0">
              <a:latin typeface="Arial" panose="020B0604020202020204" pitchFamily="34" charset="0"/>
            </a:endParaRPr>
          </a:p>
          <a:p>
            <a:pPr marL="171450" indent="-171450" fontAlgn="t">
              <a:buFont typeface="Arial" panose="020B0604020202020204" pitchFamily="34" charset="0"/>
              <a:buChar char="•"/>
            </a:pPr>
            <a:r>
              <a:rPr lang="en-US" sz="1200" dirty="0">
                <a:solidFill>
                  <a:srgbClr val="2DBFE0"/>
                </a:solidFill>
                <a:latin typeface="Calibri" panose="020F0502020204030204" pitchFamily="34" charset="0"/>
              </a:rPr>
              <a:t>Distinguish between historical fact and opinion</a:t>
            </a:r>
            <a:endParaRPr lang="en-US" sz="1200" dirty="0">
              <a:latin typeface="Arial" panose="020B0604020202020204" pitchFamily="34" charset="0"/>
            </a:endParaRPr>
          </a:p>
          <a:p>
            <a:pPr marL="171450" indent="-171450" fontAlgn="t">
              <a:buFont typeface="Arial" panose="020B0604020202020204" pitchFamily="34" charset="0"/>
              <a:buChar char="•"/>
            </a:pPr>
            <a:r>
              <a:rPr lang="en-US" sz="1200" dirty="0">
                <a:solidFill>
                  <a:srgbClr val="2DBFE0"/>
                </a:solidFill>
                <a:latin typeface="Calibri" panose="020F0502020204030204" pitchFamily="34" charset="0"/>
              </a:rPr>
              <a:t>Use statistical methods to describe, analyze, evaluate, and make decisions</a:t>
            </a:r>
          </a:p>
          <a:p>
            <a:pPr fontAlgn="t"/>
            <a:endParaRPr lang="en-US" sz="1200" dirty="0">
              <a:latin typeface="Arial" panose="020B0604020202020204" pitchFamily="34" charset="0"/>
            </a:endParaRPr>
          </a:p>
          <a:p>
            <a:pPr fontAlgn="t"/>
            <a:r>
              <a:rPr lang="en-US" sz="1200" b="1" dirty="0">
                <a:solidFill>
                  <a:srgbClr val="F15B58"/>
                </a:solidFill>
                <a:latin typeface="Calibri" panose="020F0502020204030204" pitchFamily="34" charset="0"/>
              </a:rPr>
              <a:t>Performance/Skill - </a:t>
            </a:r>
            <a:r>
              <a:rPr lang="en-US" sz="1200" i="1" dirty="0">
                <a:solidFill>
                  <a:srgbClr val="F15B58"/>
                </a:solidFill>
                <a:latin typeface="Calibri" panose="020F0502020204030204" pitchFamily="34" charset="0"/>
              </a:rPr>
              <a:t>Observe, focus attention,</a:t>
            </a:r>
            <a:r>
              <a:rPr lang="en-US" sz="1200" i="1" dirty="0">
                <a:latin typeface="Arial" panose="020B0604020202020204" pitchFamily="34" charset="0"/>
              </a:rPr>
              <a:t> </a:t>
            </a:r>
            <a:r>
              <a:rPr lang="en-US" sz="1200" i="1" dirty="0">
                <a:solidFill>
                  <a:srgbClr val="F15B58"/>
                </a:solidFill>
                <a:latin typeface="Calibri" panose="020F0502020204030204" pitchFamily="34" charset="0"/>
              </a:rPr>
              <a:t>listen, perform, do, question,</a:t>
            </a:r>
            <a:r>
              <a:rPr lang="en-US" sz="1200" i="1" dirty="0">
                <a:latin typeface="Arial" panose="020B0604020202020204" pitchFamily="34" charset="0"/>
              </a:rPr>
              <a:t> </a:t>
            </a:r>
            <a:r>
              <a:rPr lang="en-US" sz="1200" i="1" dirty="0">
                <a:solidFill>
                  <a:srgbClr val="F15B58"/>
                </a:solidFill>
                <a:latin typeface="Calibri" panose="020F0502020204030204" pitchFamily="34" charset="0"/>
              </a:rPr>
              <a:t>conduct, work</a:t>
            </a:r>
          </a:p>
          <a:p>
            <a:pPr marL="171450" indent="-171450" fontAlgn="t">
              <a:buFont typeface="Arial" panose="020B0604020202020204" pitchFamily="34" charset="0"/>
              <a:buChar char="•"/>
            </a:pPr>
            <a:r>
              <a:rPr lang="en-US" sz="1200" dirty="0">
                <a:solidFill>
                  <a:srgbClr val="F15B58"/>
                </a:solidFill>
                <a:latin typeface="Calibri" panose="020F0502020204030204" pitchFamily="34" charset="0"/>
              </a:rPr>
              <a:t>Measure mass in metric and SI units</a:t>
            </a:r>
            <a:endParaRPr lang="en-US" sz="1200" dirty="0">
              <a:latin typeface="Arial" panose="020B0604020202020204" pitchFamily="34" charset="0"/>
            </a:endParaRPr>
          </a:p>
          <a:p>
            <a:pPr marL="171450" indent="-171450" fontAlgn="t">
              <a:buFont typeface="Arial" panose="020B0604020202020204" pitchFamily="34" charset="0"/>
              <a:buChar char="•"/>
            </a:pPr>
            <a:r>
              <a:rPr lang="en-US" sz="1200" dirty="0">
                <a:solidFill>
                  <a:srgbClr val="F15B58"/>
                </a:solidFill>
                <a:latin typeface="Calibri" panose="020F0502020204030204" pitchFamily="34" charset="0"/>
              </a:rPr>
              <a:t>Read aloud with fluency and expression</a:t>
            </a:r>
            <a:endParaRPr lang="en-US" sz="1200" dirty="0">
              <a:latin typeface="Arial" panose="020B0604020202020204" pitchFamily="34" charset="0"/>
            </a:endParaRPr>
          </a:p>
          <a:p>
            <a:pPr marL="171450" indent="-171450" fontAlgn="t">
              <a:buFont typeface="Arial" panose="020B0604020202020204" pitchFamily="34" charset="0"/>
              <a:buChar char="•"/>
            </a:pPr>
            <a:r>
              <a:rPr lang="en-US" sz="1200" dirty="0">
                <a:solidFill>
                  <a:srgbClr val="F15B58"/>
                </a:solidFill>
                <a:latin typeface="Calibri" panose="020F0502020204030204" pitchFamily="34" charset="0"/>
              </a:rPr>
              <a:t>Participate in civic discussions with the aim of solving current problems</a:t>
            </a:r>
            <a:endParaRPr lang="en-US" sz="1200" dirty="0">
              <a:latin typeface="Arial" panose="020B0604020202020204" pitchFamily="34" charset="0"/>
            </a:endParaRPr>
          </a:p>
          <a:p>
            <a:pPr marL="171450" indent="-171450" fontAlgn="t">
              <a:buFont typeface="Arial" panose="020B0604020202020204" pitchFamily="34" charset="0"/>
              <a:buChar char="•"/>
            </a:pPr>
            <a:r>
              <a:rPr lang="en-US" sz="1200" dirty="0">
                <a:solidFill>
                  <a:srgbClr val="F15B58"/>
                </a:solidFill>
                <a:latin typeface="Calibri" panose="020F0502020204030204" pitchFamily="34" charset="0"/>
              </a:rPr>
              <a:t>Dribble to keep the ball away from an opponent</a:t>
            </a:r>
            <a:endParaRPr lang="en-US" sz="1200" dirty="0">
              <a:latin typeface="Arial" panose="020B0604020202020204" pitchFamily="34" charset="0"/>
            </a:endParaRPr>
          </a:p>
          <a:p>
            <a:pPr marL="171450" indent="-171450" fontAlgn="t">
              <a:buFont typeface="Arial" panose="020B0604020202020204" pitchFamily="34" charset="0"/>
              <a:buChar char="•"/>
            </a:pPr>
            <a:r>
              <a:rPr lang="en-US" sz="1200" dirty="0">
                <a:solidFill>
                  <a:srgbClr val="F15B58"/>
                </a:solidFill>
                <a:latin typeface="Calibri" panose="020F0502020204030204" pitchFamily="34" charset="0"/>
              </a:rPr>
              <a:t>Conduct an investigation</a:t>
            </a:r>
          </a:p>
          <a:p>
            <a:pPr fontAlgn="t"/>
            <a:endParaRPr lang="en-US" sz="1200" dirty="0">
              <a:latin typeface="Arial" panose="020B0604020202020204" pitchFamily="34" charset="0"/>
            </a:endParaRPr>
          </a:p>
          <a:p>
            <a:pPr fontAlgn="t"/>
            <a:r>
              <a:rPr lang="en-US" sz="1200" b="1" dirty="0">
                <a:solidFill>
                  <a:srgbClr val="000000"/>
                </a:solidFill>
                <a:latin typeface="Calibri" panose="020F0502020204030204" pitchFamily="34" charset="0"/>
              </a:rPr>
              <a:t>Product </a:t>
            </a:r>
            <a:r>
              <a:rPr lang="en-US" sz="1200" dirty="0">
                <a:latin typeface="Arial" panose="020B0604020202020204" pitchFamily="34" charset="0"/>
              </a:rPr>
              <a:t>- </a:t>
            </a:r>
            <a:r>
              <a:rPr lang="en-US" sz="1200" i="1" dirty="0">
                <a:solidFill>
                  <a:srgbClr val="000000"/>
                </a:solidFill>
                <a:latin typeface="Calibri" panose="020F0502020204030204" pitchFamily="34" charset="0"/>
              </a:rPr>
              <a:t>Design, produce, create, develop</a:t>
            </a:r>
            <a:endParaRPr lang="en-US" sz="1200" dirty="0">
              <a:latin typeface="Arial" panose="020B0604020202020204" pitchFamily="34" charset="0"/>
            </a:endParaRPr>
          </a:p>
          <a:p>
            <a:pPr marL="171450" indent="-171450" fontAlgn="t">
              <a:buFont typeface="Arial" panose="020B0604020202020204" pitchFamily="34" charset="0"/>
              <a:buChar char="•"/>
            </a:pPr>
            <a:r>
              <a:rPr lang="en-US" sz="1200" dirty="0">
                <a:solidFill>
                  <a:srgbClr val="000000"/>
                </a:solidFill>
                <a:latin typeface="Calibri" panose="020F0502020204030204" pitchFamily="34" charset="0"/>
              </a:rPr>
              <a:t>Construct a bar graph</a:t>
            </a:r>
            <a:endParaRPr lang="en-US" sz="1200" dirty="0">
              <a:latin typeface="Arial" panose="020B0604020202020204" pitchFamily="34" charset="0"/>
            </a:endParaRPr>
          </a:p>
          <a:p>
            <a:pPr marL="171450" indent="-171450" fontAlgn="t">
              <a:buFont typeface="Arial" panose="020B0604020202020204" pitchFamily="34" charset="0"/>
              <a:buChar char="•"/>
            </a:pPr>
            <a:r>
              <a:rPr lang="en-US" sz="1200" dirty="0">
                <a:solidFill>
                  <a:srgbClr val="000000"/>
                </a:solidFill>
                <a:latin typeface="Calibri" panose="020F0502020204030204" pitchFamily="34" charset="0"/>
              </a:rPr>
              <a:t>Write an essay to support a thesis</a:t>
            </a:r>
            <a:endParaRPr lang="en-US" sz="1200" dirty="0">
              <a:latin typeface="Arial" panose="020B0604020202020204" pitchFamily="34" charset="0"/>
            </a:endParaRPr>
          </a:p>
          <a:p>
            <a:pPr marL="171450" indent="-171450" fontAlgn="t">
              <a:buFont typeface="Arial" panose="020B0604020202020204" pitchFamily="34" charset="0"/>
              <a:buChar char="•"/>
            </a:pPr>
            <a:r>
              <a:rPr lang="en-US" sz="1200" dirty="0">
                <a:solidFill>
                  <a:srgbClr val="000000"/>
                </a:solidFill>
                <a:latin typeface="Calibri" panose="020F0502020204030204" pitchFamily="34" charset="0"/>
              </a:rPr>
              <a:t>Develop a personal health-related fitness plan</a:t>
            </a:r>
            <a:endParaRPr lang="en-US" sz="1200" dirty="0">
              <a:latin typeface="Arial" panose="020B0604020202020204" pitchFamily="34" charset="0"/>
            </a:endParaRPr>
          </a:p>
          <a:p>
            <a:pPr marL="171450" indent="-171450" fontAlgn="t">
              <a:buFont typeface="Arial" panose="020B0604020202020204" pitchFamily="34" charset="0"/>
              <a:buChar char="•"/>
            </a:pPr>
            <a:r>
              <a:rPr lang="en-US" sz="1200" dirty="0">
                <a:solidFill>
                  <a:srgbClr val="000000"/>
                </a:solidFill>
                <a:latin typeface="Calibri" panose="020F0502020204030204" pitchFamily="34" charset="0"/>
              </a:rPr>
              <a:t>Construct a physical model of an object</a:t>
            </a:r>
            <a:endParaRPr lang="en-US" sz="1200" dirty="0">
              <a:latin typeface="Arial" panose="020B0604020202020204" pitchFamily="34" charset="0"/>
            </a:endParaRPr>
          </a:p>
          <a:p>
            <a:pPr marL="171450" indent="-171450" fontAlgn="t">
              <a:buFont typeface="Arial" panose="020B0604020202020204" pitchFamily="34" charset="0"/>
              <a:buChar char="•"/>
            </a:pPr>
            <a:r>
              <a:rPr lang="en-US" sz="1200" dirty="0">
                <a:solidFill>
                  <a:srgbClr val="000000"/>
                </a:solidFill>
                <a:latin typeface="Calibri" panose="020F0502020204030204" pitchFamily="34" charset="0"/>
              </a:rPr>
              <a:t>Create an artistic product</a:t>
            </a:r>
            <a:endParaRPr lang="en-US" sz="1200" dirty="0">
              <a:latin typeface="Arial" panose="020B0604020202020204" pitchFamily="34" charset="0"/>
            </a:endParaRPr>
          </a:p>
          <a:p>
            <a:pPr marL="171450" indent="-171450" fontAlgn="t">
              <a:buFont typeface="Arial" panose="020B0604020202020204" pitchFamily="34" charset="0"/>
              <a:buChar char="•"/>
            </a:pPr>
            <a:r>
              <a:rPr lang="en-US" sz="1200" dirty="0">
                <a:solidFill>
                  <a:srgbClr val="000000"/>
                </a:solidFill>
                <a:latin typeface="Calibri" panose="020F0502020204030204" pitchFamily="34" charset="0"/>
              </a:rPr>
              <a:t>Make a map</a:t>
            </a:r>
            <a:endParaRPr lang="en-US" dirty="0">
              <a:solidFill>
                <a:schemeClr val="dk1"/>
              </a:solidFill>
              <a:highlight>
                <a:schemeClr val="lt1"/>
              </a:highlight>
            </a:endParaRPr>
          </a:p>
          <a:p>
            <a:pPr>
              <a:buClr>
                <a:schemeClr val="dk1"/>
              </a:buClr>
              <a:buSzPts val="1100"/>
            </a:pPr>
            <a:endParaRPr lang="en-US" dirty="0">
              <a:solidFill>
                <a:schemeClr val="dk1"/>
              </a:solidFill>
              <a:highlight>
                <a:schemeClr val="lt1"/>
              </a:highlight>
            </a:endParaRPr>
          </a:p>
          <a:p>
            <a:pPr>
              <a:buClr>
                <a:schemeClr val="dk1"/>
              </a:buClr>
              <a:buSzPts val="1100"/>
            </a:pPr>
            <a:r>
              <a:rPr lang="en-US" dirty="0">
                <a:solidFill>
                  <a:schemeClr val="dk1"/>
                </a:solidFill>
                <a:highlight>
                  <a:schemeClr val="lt1"/>
                </a:highlight>
              </a:rPr>
              <a:t>It is also important to keep the context in mind when unwrapping standards. </a:t>
            </a:r>
            <a:r>
              <a:rPr lang="en-US" sz="1200" dirty="0">
                <a:ea typeface="Work Sans"/>
                <a:cs typeface="Work Sans"/>
                <a:sym typeface="Work Sans"/>
              </a:rPr>
              <a:t>Some standards have information embedded that tells “in what topic/context.” Hint: Look for information that would not stand alone to be assessed (often found in prepositional phrases). When context is not embedded in the standard it can be added through instructional materials, lessons, and/or activities.</a:t>
            </a:r>
            <a:endParaRPr lang="en-US" dirty="0">
              <a:solidFill>
                <a:schemeClr val="dk1"/>
              </a:solidFill>
              <a:highlight>
                <a:schemeClr val="lt1"/>
              </a:highlight>
            </a:endParaRPr>
          </a:p>
          <a:p>
            <a:pPr>
              <a:buClr>
                <a:schemeClr val="dk1"/>
              </a:buClr>
              <a:buSzPts val="1100"/>
            </a:pPr>
            <a:endParaRPr lang="en-US" dirty="0">
              <a:solidFill>
                <a:schemeClr val="dk1"/>
              </a:solidFill>
              <a:highlight>
                <a:schemeClr val="lt1"/>
              </a:highlight>
            </a:endParaRPr>
          </a:p>
          <a:p>
            <a:pPr>
              <a:buClr>
                <a:schemeClr val="dk1"/>
              </a:buClr>
              <a:buSzPts val="1100"/>
            </a:pPr>
            <a:r>
              <a:rPr lang="en-US" b="1" dirty="0">
                <a:solidFill>
                  <a:schemeClr val="dk1"/>
                </a:solidFill>
                <a:highlight>
                  <a:schemeClr val="lt1"/>
                </a:highlight>
              </a:rPr>
              <a:t>To Do</a:t>
            </a:r>
          </a:p>
          <a:p>
            <a:pPr>
              <a:buClr>
                <a:schemeClr val="dk1"/>
              </a:buClr>
              <a:buSzPts val="1100"/>
            </a:pPr>
            <a:r>
              <a:rPr lang="en-US" dirty="0">
                <a:solidFill>
                  <a:schemeClr val="dk1"/>
                </a:solidFill>
                <a:highlight>
                  <a:schemeClr val="lt1"/>
                </a:highlight>
              </a:rPr>
              <a:t>Briefly discuss the four types of learning targets and language used with each. Explain the nesting doll illustration. (Multiple learning target types can be contained within a target.) Next, have participants access the handout Learning Target Types.   Look at each target type, language used, and examples.</a:t>
            </a:r>
          </a:p>
          <a:p>
            <a:pPr>
              <a:buClr>
                <a:schemeClr val="dk1"/>
              </a:buClr>
              <a:buSzPts val="1100"/>
            </a:pPr>
            <a:endParaRPr lang="en-US" dirty="0">
              <a:solidFill>
                <a:schemeClr val="dk1"/>
              </a:solidFill>
              <a:highlight>
                <a:schemeClr val="lt1"/>
              </a:highlight>
            </a:endParaRPr>
          </a:p>
          <a:p>
            <a:pPr>
              <a:buClr>
                <a:schemeClr val="dk1"/>
              </a:buClr>
              <a:buSzPts val="1100"/>
            </a:pPr>
            <a:r>
              <a:rPr lang="en-US" dirty="0">
                <a:solidFill>
                  <a:schemeClr val="dk1"/>
                </a:solidFill>
                <a:highlight>
                  <a:schemeClr val="lt1"/>
                </a:highlight>
              </a:rPr>
              <a:t>Do this from left to right moving from ‘knowledge’ all the way through to ‘product’. Then, ask participants to consider one of the skill or product example and discuss with their table what reasoning and knowledge targets nests inside of it. Share out and discuss.</a:t>
            </a:r>
          </a:p>
          <a:p>
            <a:pPr>
              <a:buClr>
                <a:schemeClr val="dk1"/>
              </a:buClr>
              <a:buSzPts val="1100"/>
            </a:pPr>
            <a:endParaRPr lang="en-US" dirty="0">
              <a:solidFill>
                <a:schemeClr val="dk1"/>
              </a:solidFill>
              <a:highlight>
                <a:schemeClr val="lt1"/>
              </a:highlight>
            </a:endParaRPr>
          </a:p>
          <a:p>
            <a:pPr>
              <a:buClr>
                <a:schemeClr val="dk1"/>
              </a:buClr>
              <a:buSzPts val="1100"/>
            </a:pPr>
            <a:r>
              <a:rPr lang="en-US" dirty="0">
                <a:solidFill>
                  <a:schemeClr val="dk1"/>
                </a:solidFill>
                <a:highlight>
                  <a:schemeClr val="lt1"/>
                </a:highlight>
              </a:rPr>
              <a:t>Example: </a:t>
            </a:r>
            <a:r>
              <a:rPr lang="en-US" i="1" dirty="0">
                <a:solidFill>
                  <a:schemeClr val="dk1"/>
                </a:solidFill>
                <a:highlight>
                  <a:schemeClr val="lt1"/>
                </a:highlight>
              </a:rPr>
              <a:t>Reasoning Target</a:t>
            </a:r>
            <a:r>
              <a:rPr lang="en-US" i="1" dirty="0">
                <a:highlight>
                  <a:schemeClr val="lt1"/>
                </a:highlight>
              </a:rPr>
              <a:t>: “</a:t>
            </a:r>
            <a:r>
              <a:rPr lang="en-US" dirty="0"/>
              <a:t>Distinguish between historical fact and opinion.</a:t>
            </a:r>
            <a:r>
              <a:rPr lang="en-US" i="1" dirty="0">
                <a:highlight>
                  <a:schemeClr val="lt1"/>
                </a:highlight>
              </a:rPr>
              <a:t>” In order to distinguish between historical fact and opinion, what knowledge must a student have? Possible response: “They need to know the difference between fact and opinion.”  </a:t>
            </a:r>
          </a:p>
          <a:p>
            <a:pPr fontAlgn="t"/>
            <a:endParaRPr lang="en-US" sz="1900" dirty="0"/>
          </a:p>
          <a:p>
            <a:r>
              <a:rPr lang="en-US" sz="1900" b="1" dirty="0"/>
              <a:t>Reference</a:t>
            </a:r>
          </a:p>
          <a:p>
            <a:pPr marL="182880" marR="0" indent="-182880">
              <a:lnSpc>
                <a:spcPct val="100000"/>
              </a:lnSpc>
              <a:spcBef>
                <a:spcPts val="0"/>
              </a:spcBef>
              <a:spcAft>
                <a:spcPts val="600"/>
              </a:spcAft>
              <a:buNone/>
            </a:pPr>
            <a:r>
              <a:rPr lang="en-US" sz="2000" dirty="0" err="1">
                <a:effectLst/>
                <a:ea typeface="Calibri" panose="020F0502020204030204" pitchFamily="34" charset="0"/>
                <a:cs typeface="Times New Roman" panose="02020603050405020304" pitchFamily="18" charset="0"/>
              </a:rPr>
              <a:t>Chappuis</a:t>
            </a:r>
            <a:r>
              <a:rPr lang="en-US" sz="2000" dirty="0">
                <a:effectLst/>
                <a:ea typeface="Calibri" panose="020F0502020204030204" pitchFamily="34" charset="0"/>
                <a:cs typeface="Times New Roman" panose="02020603050405020304" pitchFamily="18" charset="0"/>
              </a:rPr>
              <a:t>, J. (2009). </a:t>
            </a:r>
            <a:r>
              <a:rPr lang="en-US" sz="2000" i="1" dirty="0">
                <a:effectLst/>
                <a:ea typeface="Calibri" panose="020F0502020204030204" pitchFamily="34" charset="0"/>
                <a:cs typeface="Times New Roman" panose="02020603050405020304" pitchFamily="18" charset="0"/>
              </a:rPr>
              <a:t>Seven strategies of assessment for learning</a:t>
            </a:r>
            <a:r>
              <a:rPr lang="en-US" sz="2000" dirty="0">
                <a:effectLst/>
                <a:ea typeface="Calibri" panose="020F0502020204030204" pitchFamily="34" charset="0"/>
                <a:cs typeface="Times New Roman" panose="02020603050405020304" pitchFamily="18" charset="0"/>
              </a:rPr>
              <a:t>. Allyn &amp; Bacon.</a:t>
            </a:r>
          </a:p>
        </p:txBody>
      </p:sp>
      <p:sp>
        <p:nvSpPr>
          <p:cNvPr id="4" name="Slide Number Placeholder 3"/>
          <p:cNvSpPr>
            <a:spLocks noGrp="1"/>
          </p:cNvSpPr>
          <p:nvPr>
            <p:ph type="sldNum" sz="quarter" idx="5"/>
          </p:nvPr>
        </p:nvSpPr>
        <p:spPr/>
        <p:txBody>
          <a:bodyPr/>
          <a:lstStyle/>
          <a:p>
            <a:fld id="{FEB75FB6-F233-4ADE-B623-8A33046E3AFA}" type="slidenum">
              <a:rPr lang="en-US" smtClean="0"/>
              <a:t>56</a:t>
            </a:fld>
            <a:endParaRPr lang="en-US"/>
          </a:p>
        </p:txBody>
      </p:sp>
    </p:spTree>
    <p:extLst>
      <p:ext uri="{BB962C8B-B14F-4D97-AF65-F5344CB8AC3E}">
        <p14:creationId xmlns:p14="http://schemas.microsoft.com/office/powerpoint/2010/main" val="10432834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dirty="0"/>
              <a:t>To Know/Say</a:t>
            </a:r>
          </a:p>
          <a:p>
            <a:pPr marL="0" marR="0" lvl="0" indent="0" algn="l" defTabSz="942289" rtl="0" eaLnBrk="1" fontAlgn="auto" latinLnBrk="0" hangingPunct="1">
              <a:lnSpc>
                <a:spcPct val="100000"/>
              </a:lnSpc>
              <a:spcBef>
                <a:spcPts val="0"/>
              </a:spcBef>
              <a:spcAft>
                <a:spcPts val="0"/>
              </a:spcAft>
              <a:buClrTx/>
              <a:buSzTx/>
              <a:buFontTx/>
              <a:buNone/>
              <a:tabLst/>
              <a:defRPr/>
            </a:pPr>
            <a:r>
              <a:rPr lang="en-US" sz="1600" dirty="0">
                <a:effectLst/>
                <a:latin typeface="Calibri" panose="020F0502020204030204" pitchFamily="34" charset="0"/>
                <a:ea typeface="Calibri" panose="020F0502020204030204" pitchFamily="34" charset="0"/>
                <a:cs typeface="Times New Roman" panose="02020603050405020304" pitchFamily="18" charset="0"/>
              </a:rPr>
              <a:t>For both instructional planning and the creation of formative assessments it is important that there is alignment between standards and unpacked learning targets. </a:t>
            </a:r>
            <a:r>
              <a:rPr lang="en-US" sz="1200" dirty="0"/>
              <a:t>Depth of knowledge (DOK) is the thread that ties everything together. Through backwards planning, teams can unpack the standard into learning targets and align the targets to the standard’s DOK. This allows teams to build corresponding assessments and plan instruction at the same DOK level, which will result in better student data and improved teaching and learning. </a:t>
            </a:r>
          </a:p>
          <a:p>
            <a:pPr defTabSz="942289">
              <a:defRPr/>
            </a:pPr>
            <a:endParaRPr lang="en-US" sz="1200" dirty="0"/>
          </a:p>
          <a:p>
            <a:pPr defTabSz="942289">
              <a:defRPr/>
            </a:pPr>
            <a:r>
              <a:rPr lang="en-US" sz="1200" dirty="0"/>
              <a:t>DOK is a cognitive rigor model that involves four levels that describe different depths of student engagement required to complete a task. DOK provides a common language about the required level of thinking students must demonstrate as articulated in the standards. DOK differentiates complexity and not difficulty. Knowing the DOK of standards is critical to ensuring that we are planning instruction and choosing materials that match the complexity in which students will be expected to show their understanding. </a:t>
            </a:r>
          </a:p>
          <a:p>
            <a:pPr defTabSz="942289">
              <a:defRPr/>
            </a:pPr>
            <a:endParaRPr lang="en-US" sz="1200" dirty="0"/>
          </a:p>
          <a:p>
            <a:pPr>
              <a:lnSpc>
                <a:spcPct val="115000"/>
              </a:lnSpc>
              <a:buClr>
                <a:schemeClr val="dk1"/>
              </a:buClr>
              <a:buSzPts val="1100"/>
            </a:pPr>
            <a:r>
              <a:rPr lang="en-US" sz="1800" b="1" i="1" dirty="0">
                <a:latin typeface="Work Sans"/>
                <a:ea typeface="Work Sans"/>
                <a:cs typeface="Work Sans"/>
                <a:sym typeface="Work Sans"/>
              </a:rPr>
              <a:t>Level 1: Recall </a:t>
            </a:r>
            <a:r>
              <a:rPr lang="en-US" sz="1200" b="1" i="1" dirty="0">
                <a:latin typeface="Work Sans"/>
                <a:ea typeface="Work Sans"/>
                <a:cs typeface="Work Sans"/>
                <a:sym typeface="Work Sans"/>
              </a:rPr>
              <a:t>- </a:t>
            </a:r>
            <a:r>
              <a:rPr lang="en-US" sz="1200" dirty="0">
                <a:latin typeface="Work Sans"/>
                <a:ea typeface="Work Sans"/>
                <a:cs typeface="Work Sans"/>
                <a:sym typeface="Work Sans"/>
              </a:rPr>
              <a:t>involves basic tasks that require recall of facts or rote reproduction of simple procedures. These kinds of tasks do not require any cognitive effort beyond remembering the right response or formula.</a:t>
            </a:r>
          </a:p>
          <a:p>
            <a:pPr>
              <a:lnSpc>
                <a:spcPct val="115000"/>
              </a:lnSpc>
              <a:spcBef>
                <a:spcPts val="1546"/>
              </a:spcBef>
              <a:buClr>
                <a:schemeClr val="dk1"/>
              </a:buClr>
              <a:buSzPts val="1100"/>
            </a:pPr>
            <a:r>
              <a:rPr lang="en-US" sz="1800" b="1" i="1" dirty="0">
                <a:latin typeface="Work Sans"/>
                <a:ea typeface="Work Sans"/>
                <a:cs typeface="Work Sans"/>
                <a:sym typeface="Work Sans"/>
              </a:rPr>
              <a:t>Level 2: Skills and Concepts </a:t>
            </a:r>
            <a:r>
              <a:rPr lang="en-US" sz="1200" b="1" i="1" dirty="0">
                <a:latin typeface="Work Sans"/>
                <a:ea typeface="Work Sans"/>
                <a:cs typeface="Work Sans"/>
                <a:sym typeface="Work Sans"/>
              </a:rPr>
              <a:t>- </a:t>
            </a:r>
            <a:r>
              <a:rPr lang="en-US" sz="1200" dirty="0">
                <a:latin typeface="Work Sans"/>
                <a:ea typeface="Work Sans"/>
                <a:cs typeface="Work Sans"/>
                <a:sym typeface="Work Sans"/>
              </a:rPr>
              <a:t>requires a student to make some decisions about problem solving and procedures. DOK 2 tasks may involve applying a skill in a new context or explaining thinking in terms of concepts.</a:t>
            </a:r>
          </a:p>
          <a:p>
            <a:pPr>
              <a:lnSpc>
                <a:spcPct val="115000"/>
              </a:lnSpc>
              <a:spcBef>
                <a:spcPts val="1546"/>
              </a:spcBef>
              <a:buClr>
                <a:schemeClr val="dk1"/>
              </a:buClr>
              <a:buSzPts val="1100"/>
            </a:pPr>
            <a:r>
              <a:rPr lang="en-US" sz="1800" b="1" i="1" dirty="0">
                <a:latin typeface="Work Sans"/>
                <a:ea typeface="Work Sans"/>
                <a:cs typeface="Work Sans"/>
                <a:sym typeface="Work Sans"/>
              </a:rPr>
              <a:t>Level 3: Strategic Thinking </a:t>
            </a:r>
            <a:r>
              <a:rPr lang="en-US" sz="1200" b="1" i="1" dirty="0">
                <a:latin typeface="Work Sans"/>
                <a:ea typeface="Work Sans"/>
                <a:cs typeface="Work Sans"/>
                <a:sym typeface="Work Sans"/>
              </a:rPr>
              <a:t>- </a:t>
            </a:r>
            <a:r>
              <a:rPr lang="en-US" sz="1200" dirty="0">
                <a:latin typeface="Work Sans"/>
                <a:ea typeface="Work Sans"/>
                <a:cs typeface="Work Sans"/>
                <a:sym typeface="Work Sans"/>
              </a:rPr>
              <a:t>is more complex and abstract. Students must use reasoning, planning, and evidence to explain their thought processes. Often, Level 3 tasks have more than one valid response, and students must justify their choices..</a:t>
            </a:r>
          </a:p>
          <a:p>
            <a:pPr>
              <a:lnSpc>
                <a:spcPct val="115000"/>
              </a:lnSpc>
              <a:spcBef>
                <a:spcPts val="1546"/>
              </a:spcBef>
              <a:buClr>
                <a:schemeClr val="dk1"/>
              </a:buClr>
              <a:buSzPts val="1100"/>
            </a:pPr>
            <a:r>
              <a:rPr lang="en-US" sz="1800" b="1" i="1" dirty="0">
                <a:latin typeface="Work Sans"/>
                <a:ea typeface="Work Sans"/>
                <a:cs typeface="Work Sans"/>
                <a:sym typeface="Work Sans"/>
              </a:rPr>
              <a:t>Level 4: Extended Thinking </a:t>
            </a:r>
            <a:r>
              <a:rPr lang="en-US" sz="1200" b="1" i="1" dirty="0">
                <a:latin typeface="Work Sans"/>
                <a:ea typeface="Work Sans"/>
                <a:cs typeface="Work Sans"/>
                <a:sym typeface="Work Sans"/>
              </a:rPr>
              <a:t>- </a:t>
            </a:r>
            <a:r>
              <a:rPr lang="en-US" sz="1200" dirty="0">
                <a:latin typeface="Work Sans"/>
                <a:ea typeface="Work Sans"/>
                <a:cs typeface="Work Sans"/>
                <a:sym typeface="Work Sans"/>
              </a:rPr>
              <a:t>at least as complex as level 3 tasks but require an extended time period—several weeks, perhaps, or even longer—to complete.</a:t>
            </a:r>
          </a:p>
          <a:p>
            <a:pPr>
              <a:lnSpc>
                <a:spcPct val="115000"/>
              </a:lnSpc>
              <a:spcBef>
                <a:spcPts val="1546"/>
              </a:spcBef>
              <a:buClr>
                <a:schemeClr val="dk1"/>
              </a:buClr>
              <a:buSzPts val="1100"/>
            </a:pPr>
            <a:endParaRPr lang="en-US" sz="1200" dirty="0">
              <a:latin typeface="Work Sans"/>
              <a:ea typeface="Work Sans"/>
              <a:cs typeface="Work Sans"/>
              <a:sym typeface="Work Sans"/>
            </a:endParaRPr>
          </a:p>
          <a:p>
            <a:r>
              <a:rPr lang="en-US" sz="1200" b="1" dirty="0"/>
              <a:t>To Do</a:t>
            </a:r>
          </a:p>
          <a:p>
            <a:r>
              <a:rPr lang="en-US" sz="1200" dirty="0"/>
              <a:t>Review the four levels and expand on each DOK level using the information above. Use Handout #5.</a:t>
            </a:r>
          </a:p>
          <a:p>
            <a:pPr defTabSz="942289">
              <a:defRPr/>
            </a:pPr>
            <a:endParaRPr lang="en-US" sz="1200" dirty="0"/>
          </a:p>
          <a:p>
            <a:r>
              <a:rPr lang="en-US" sz="1200" b="1" dirty="0"/>
              <a:t>Reference</a:t>
            </a:r>
          </a:p>
          <a:p>
            <a:pPr marL="182880" marR="0" indent="-182880">
              <a:lnSpc>
                <a:spcPct val="120000"/>
              </a:lnSpc>
              <a:spcBef>
                <a:spcPts val="0"/>
              </a:spcBef>
              <a:spcAft>
                <a:spcPts val="800"/>
              </a:spcAft>
              <a:buNone/>
            </a:pPr>
            <a:r>
              <a:rPr lang="en-US" sz="1200" dirty="0">
                <a:effectLst/>
                <a:ea typeface="Calibri" panose="020F0502020204030204" pitchFamily="34" charset="0"/>
                <a:cs typeface="Times New Roman" panose="02020603050405020304" pitchFamily="18" charset="0"/>
              </a:rPr>
              <a:t>Webb, N. (2005). Webb alignment tool. </a:t>
            </a:r>
            <a:r>
              <a:rPr lang="en-US" sz="1200" i="1" dirty="0">
                <a:effectLst/>
                <a:ea typeface="Calibri" panose="020F0502020204030204" pitchFamily="34" charset="0"/>
                <a:cs typeface="Times New Roman" panose="02020603050405020304" pitchFamily="18" charset="0"/>
              </a:rPr>
              <a:t>Wisconsin Center of Educational Research, University of Wisconsin. </a:t>
            </a:r>
            <a:r>
              <a:rPr lang="en-US" sz="1200" dirty="0">
                <a:effectLst/>
                <a:ea typeface="Calibri" panose="020F0502020204030204" pitchFamily="34" charset="0"/>
                <a:cs typeface="Times New Roman" panose="02020603050405020304" pitchFamily="18" charset="0"/>
                <a:hlinkClick r:id="rId3"/>
              </a:rPr>
              <a:t>https://static.pdesas.org/content/documents/M1-Slide_19_DOK_Wheel_Slide.pdf</a:t>
            </a:r>
            <a:r>
              <a:rPr lang="en-US" sz="1200" dirty="0">
                <a:effectLst/>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37009D65-67CA-4CED-8B27-E9A2A258BE61}" type="slidenum">
              <a:rPr lang="en-US" smtClean="0"/>
              <a:t>57</a:t>
            </a:fld>
            <a:endParaRPr lang="en-US"/>
          </a:p>
        </p:txBody>
      </p:sp>
    </p:spTree>
    <p:extLst>
      <p:ext uri="{BB962C8B-B14F-4D97-AF65-F5344CB8AC3E}">
        <p14:creationId xmlns:p14="http://schemas.microsoft.com/office/powerpoint/2010/main" val="416865692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Handout #6</a:t>
            </a:r>
          </a:p>
          <a:p>
            <a:endParaRPr lang="en-US" b="1" dirty="0"/>
          </a:p>
          <a:p>
            <a:r>
              <a:rPr lang="en-US" b="1" dirty="0"/>
              <a:t>To Know</a:t>
            </a:r>
          </a:p>
          <a:p>
            <a:r>
              <a:rPr lang="en-US" b="0" dirty="0"/>
              <a:t>This activity provides an opportunity for teachers to have guided practice unwrapping a standard. It is suggested that teachers work in grade level or content area teams and work collaboratively to unwrap this standard. This will encourage discussion and deeper understanding of the unwrapping process. The template for unwrapping learning standard (Handout #6) should be used to help guide the process.</a:t>
            </a:r>
          </a:p>
          <a:p>
            <a:endParaRPr lang="en-US" b="0" dirty="0"/>
          </a:p>
          <a:p>
            <a:r>
              <a:rPr lang="en-US" b="0" dirty="0"/>
              <a:t>The next slide provides a completed sample for participants to use for checking their work.</a:t>
            </a:r>
          </a:p>
          <a:p>
            <a:endParaRPr lang="en-US" b="0" dirty="0"/>
          </a:p>
          <a:p>
            <a:r>
              <a:rPr lang="en-US" b="1" dirty="0"/>
              <a:t>To Do</a:t>
            </a:r>
          </a:p>
          <a:p>
            <a:r>
              <a:rPr lang="en-US" b="0" dirty="0"/>
              <a:t>Review the standard and directions for the activity.</a:t>
            </a:r>
          </a:p>
          <a:p>
            <a:r>
              <a:rPr lang="en-US" b="0" dirty="0"/>
              <a:t>Provide the unwrapping template (Handout #6) to participants.  </a:t>
            </a:r>
          </a:p>
          <a:p>
            <a:endParaRPr lang="en-US" b="0" dirty="0"/>
          </a:p>
          <a:p>
            <a:r>
              <a:rPr lang="en-US" b="1" dirty="0"/>
              <a:t>To Say</a:t>
            </a:r>
          </a:p>
          <a:p>
            <a:r>
              <a:rPr lang="en-US" dirty="0"/>
              <a:t>Now let’s unwrap this math standard. This time we will use a template to help us keep things organized as we deconstruct the standard.  </a:t>
            </a:r>
          </a:p>
          <a:p>
            <a:pPr marL="171450" indent="-171450">
              <a:buFont typeface="Arial" panose="020B0604020202020204" pitchFamily="34" charset="0"/>
              <a:buChar char="•"/>
            </a:pPr>
            <a:r>
              <a:rPr lang="en-US" dirty="0"/>
              <a:t>Step 1. Jot down this standard. Identify the key </a:t>
            </a:r>
            <a:r>
              <a:rPr lang="en-US" b="1" dirty="0"/>
              <a:t>skills </a:t>
            </a:r>
            <a:r>
              <a:rPr lang="en-US" dirty="0"/>
              <a:t>(verbs) and highlight them. This is what students should be able to do. Now identify the key concepts (nouns) and underline them. These are </a:t>
            </a:r>
            <a:r>
              <a:rPr lang="en-US" b="1" dirty="0"/>
              <a:t>concepts </a:t>
            </a:r>
            <a:r>
              <a:rPr lang="en-US" dirty="0"/>
              <a:t>students should know.  </a:t>
            </a:r>
          </a:p>
          <a:p>
            <a:pPr marL="171450" indent="-171450">
              <a:buFont typeface="Arial" panose="020B0604020202020204" pitchFamily="34" charset="0"/>
              <a:buChar char="•"/>
            </a:pPr>
            <a:r>
              <a:rPr lang="en-US" dirty="0"/>
              <a:t>Step 2. Complete the Map It Out columns. What will students do? With what knowledge or skills? In what topic or context? At what level of thinking (DOK)?</a:t>
            </a:r>
          </a:p>
          <a:p>
            <a:pPr marL="171450" indent="-171450">
              <a:buFont typeface="Arial" panose="020B0604020202020204" pitchFamily="34" charset="0"/>
              <a:buChar char="•"/>
            </a:pPr>
            <a:r>
              <a:rPr lang="en-US" dirty="0"/>
              <a:t>Step 3. Analyze the standard and determine its type. (Learning targets will be written later.)</a:t>
            </a:r>
          </a:p>
          <a:p>
            <a:endParaRPr lang="en-US" dirty="0"/>
          </a:p>
          <a:p>
            <a:pPr>
              <a:buSzPts val="1400"/>
            </a:pPr>
            <a:r>
              <a:rPr lang="en-US" b="1" dirty="0"/>
              <a:t>Important Note</a:t>
            </a:r>
          </a:p>
          <a:p>
            <a:pPr>
              <a:buSzPts val="1400"/>
            </a:pPr>
            <a:r>
              <a:rPr lang="en-US" b="0" dirty="0"/>
              <a:t>This template will be used throughout the Unwrapping the Standards and Writing Learning targets sections. Another identical template will be used at the end of the Clarifying Learning session for participants to unwrap and write learning targets for a learning standard they will be teaching (application).</a:t>
            </a:r>
          </a:p>
          <a:p>
            <a:pPr>
              <a:buSzPts val="1400"/>
            </a:pPr>
            <a:endParaRPr lang="en-US" b="0" dirty="0"/>
          </a:p>
          <a:p>
            <a:pPr>
              <a:buSzPts val="1400"/>
            </a:pPr>
            <a:r>
              <a:rPr lang="en-US" b="1" dirty="0"/>
              <a:t>Option</a:t>
            </a:r>
          </a:p>
          <a:p>
            <a:pPr>
              <a:buSzPts val="1400"/>
            </a:pPr>
            <a:r>
              <a:rPr lang="en-US" b="0" dirty="0"/>
              <a:t>This is a third-grade math standard being used to model unwrapping in this session and writing learning targets in the next session. You may substitute a different standard if needed. Just be sure to change all the applicable slides so they align.</a:t>
            </a:r>
          </a:p>
          <a:p>
            <a:pPr>
              <a:buSzPts val="1400"/>
            </a:pPr>
            <a:endParaRPr lang="en-US" b="0" dirty="0"/>
          </a:p>
          <a:p>
            <a:pPr>
              <a:buSzPts val="1400"/>
            </a:pPr>
            <a:r>
              <a:rPr lang="en-US" b="1" dirty="0"/>
              <a:t>Reference</a:t>
            </a:r>
          </a:p>
          <a:p>
            <a:pPr marL="182880" marR="0" indent="-182880">
              <a:lnSpc>
                <a:spcPct val="100000"/>
              </a:lnSpc>
              <a:spcBef>
                <a:spcPts val="0"/>
              </a:spcBef>
              <a:spcAft>
                <a:spcPts val="600"/>
              </a:spcAft>
              <a:buNone/>
              <a:tabLst>
                <a:tab pos="2390775" algn="l"/>
              </a:tabLst>
            </a:pPr>
            <a:r>
              <a:rPr lang="en-US" sz="1200" dirty="0">
                <a:effectLst/>
                <a:ea typeface="Calibri" panose="020F0502020204030204" pitchFamily="34" charset="0"/>
                <a:cs typeface="Times New Roman" panose="02020603050405020304" pitchFamily="18" charset="0"/>
              </a:rPr>
              <a:t>Ainsworth, L., &amp; </a:t>
            </a:r>
            <a:r>
              <a:rPr lang="en-US" sz="1200" dirty="0" err="1">
                <a:effectLst/>
                <a:ea typeface="Calibri" panose="020F0502020204030204" pitchFamily="34" charset="0"/>
                <a:cs typeface="Times New Roman" panose="02020603050405020304" pitchFamily="18" charset="0"/>
              </a:rPr>
              <a:t>Viegut</a:t>
            </a:r>
            <a:r>
              <a:rPr lang="en-US" sz="1200" dirty="0">
                <a:effectLst/>
                <a:ea typeface="Calibri" panose="020F0502020204030204" pitchFamily="34" charset="0"/>
                <a:cs typeface="Times New Roman" panose="02020603050405020304" pitchFamily="18" charset="0"/>
              </a:rPr>
              <a:t>, D. (2006</a:t>
            </a:r>
            <a:r>
              <a:rPr lang="en-US" sz="1200" i="1" dirty="0">
                <a:effectLst/>
                <a:ea typeface="Calibri" panose="020F0502020204030204" pitchFamily="34" charset="0"/>
                <a:cs typeface="Times New Roman" panose="02020603050405020304" pitchFamily="18" charset="0"/>
              </a:rPr>
              <a:t>). Common formative assessments: How to connect standards-based instruction and assessment</a:t>
            </a:r>
            <a:r>
              <a:rPr lang="en-US" sz="1200" dirty="0">
                <a:effectLst/>
                <a:ea typeface="Calibri" panose="020F0502020204030204" pitchFamily="34" charset="0"/>
                <a:cs typeface="Times New Roman" panose="02020603050405020304" pitchFamily="18" charset="0"/>
              </a:rPr>
              <a:t>. Corwin.</a:t>
            </a:r>
          </a:p>
        </p:txBody>
      </p:sp>
      <p:sp>
        <p:nvSpPr>
          <p:cNvPr id="4" name="Slide Number Placeholder 3"/>
          <p:cNvSpPr>
            <a:spLocks noGrp="1"/>
          </p:cNvSpPr>
          <p:nvPr>
            <p:ph type="sldNum" sz="quarter" idx="5"/>
          </p:nvPr>
        </p:nvSpPr>
        <p:spPr/>
        <p:txBody>
          <a:bodyPr/>
          <a:lstStyle/>
          <a:p>
            <a:fld id="{37009D65-67CA-4CED-8B27-E9A2A258BE61}" type="slidenum">
              <a:rPr lang="en-US" smtClean="0"/>
              <a:t>58</a:t>
            </a:fld>
            <a:endParaRPr lang="en-US"/>
          </a:p>
        </p:txBody>
      </p:sp>
    </p:spTree>
    <p:extLst>
      <p:ext uri="{BB962C8B-B14F-4D97-AF65-F5344CB8AC3E}">
        <p14:creationId xmlns:p14="http://schemas.microsoft.com/office/powerpoint/2010/main" val="23174623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42289">
              <a:defRPr/>
            </a:pPr>
            <a:r>
              <a:rPr lang="en-US" sz="1200" b="1" dirty="0"/>
              <a:t>To Know</a:t>
            </a:r>
          </a:p>
          <a:p>
            <a:pPr defTabSz="942289">
              <a:defRPr/>
            </a:pPr>
            <a:r>
              <a:rPr lang="en-US" sz="1200" dirty="0"/>
              <a:t>Use Handout #6 for this slide. This slide provides a completed example that participants can use to check their work. Please note: There are additional examples (3 slides) in the OPTIONAL RESOURCES section if you believe your audience needs to complete this activity in smaller chunks with more scaffolding.</a:t>
            </a:r>
          </a:p>
          <a:p>
            <a:pPr defTabSz="942289">
              <a:defRPr/>
            </a:pPr>
            <a:endParaRPr lang="en-US" sz="1200" dirty="0"/>
          </a:p>
          <a:p>
            <a:pPr defTabSz="942289">
              <a:defRPr/>
            </a:pPr>
            <a:r>
              <a:rPr lang="en-US" sz="1200" b="1" dirty="0"/>
              <a:t>To Do</a:t>
            </a:r>
          </a:p>
          <a:p>
            <a:pPr defTabSz="942289">
              <a:defRPr/>
            </a:pPr>
            <a:r>
              <a:rPr lang="en-US" sz="1200" dirty="0"/>
              <a:t>Have participants see how their work aligns with this example. Encourage discussion and justification regarding differences between what participants recorded and the example.  </a:t>
            </a:r>
          </a:p>
          <a:p>
            <a:pPr defTabSz="942289">
              <a:defRPr/>
            </a:pPr>
            <a:endParaRPr lang="en-US" sz="1200" dirty="0"/>
          </a:p>
          <a:p>
            <a:pPr defTabSz="942289">
              <a:defRPr/>
            </a:pPr>
            <a:r>
              <a:rPr lang="en-US" sz="1200" b="1" dirty="0"/>
              <a:t>To Say</a:t>
            </a:r>
          </a:p>
          <a:p>
            <a:pPr defTabSz="942289">
              <a:defRPr/>
            </a:pPr>
            <a:r>
              <a:rPr lang="en-US" sz="1200" dirty="0"/>
              <a:t>Now, see how your work unwrapping this standard aligns with the example on the slide. How are they alike? How are they different? Justify your thinking.</a:t>
            </a:r>
          </a:p>
        </p:txBody>
      </p:sp>
      <p:sp>
        <p:nvSpPr>
          <p:cNvPr id="4" name="Slide Number Placeholder 3"/>
          <p:cNvSpPr>
            <a:spLocks noGrp="1"/>
          </p:cNvSpPr>
          <p:nvPr>
            <p:ph type="sldNum" sz="quarter" idx="5"/>
          </p:nvPr>
        </p:nvSpPr>
        <p:spPr/>
        <p:txBody>
          <a:bodyPr/>
          <a:lstStyle/>
          <a:p>
            <a:fld id="{37009D65-67CA-4CED-8B27-E9A2A258BE61}" type="slidenum">
              <a:rPr lang="en-US" smtClean="0"/>
              <a:t>59</a:t>
            </a:fld>
            <a:endParaRPr lang="en-US"/>
          </a:p>
        </p:txBody>
      </p:sp>
    </p:spTree>
    <p:extLst>
      <p:ext uri="{BB962C8B-B14F-4D97-AF65-F5344CB8AC3E}">
        <p14:creationId xmlns:p14="http://schemas.microsoft.com/office/powerpoint/2010/main" val="3678183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r>
              <a:rPr lang="en-US" sz="800" b="1" dirty="0"/>
              <a:t>This slide is for coaches </a:t>
            </a:r>
          </a:p>
          <a:p>
            <a:endParaRPr lang="en-US" sz="800" b="1" dirty="0"/>
          </a:p>
          <a:p>
            <a:r>
              <a:rPr lang="en-US" sz="800" b="0" dirty="0"/>
              <a:t>These are the handouts for Part 1 of the CFA module which includes the Introduction to Formative Assessment and Clarifying Learning. These handouts can be found in the CFA PLM on </a:t>
            </a:r>
            <a:r>
              <a:rPr lang="en-US" sz="800" b="0" dirty="0" err="1"/>
              <a:t>MoEdu</a:t>
            </a:r>
            <a:r>
              <a:rPr lang="en-US" sz="800" b="0" dirty="0"/>
              <a:t>-SAIL.</a:t>
            </a:r>
          </a:p>
          <a:p>
            <a:endParaRPr lang="en-US" sz="800" b="0" dirty="0"/>
          </a:p>
          <a:p>
            <a:r>
              <a:rPr lang="en-US" sz="800" b="0" dirty="0"/>
              <a:t>The master list of handouts may be given to participants prior to the session or at the session. </a:t>
            </a:r>
          </a:p>
          <a:p>
            <a:endParaRPr lang="en-US" sz="800" dirty="0"/>
          </a:p>
        </p:txBody>
      </p:sp>
      <p:sp>
        <p:nvSpPr>
          <p:cNvPr id="68" name="Shape 68"/>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6</a:t>
            </a:fld>
            <a:endParaRPr lang="en-US" sz="18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9575080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Say</a:t>
            </a:r>
          </a:p>
          <a:p>
            <a:r>
              <a:rPr lang="en-US" dirty="0"/>
              <a:t>It is now time to write learning targets.</a:t>
            </a:r>
          </a:p>
        </p:txBody>
      </p:sp>
      <p:sp>
        <p:nvSpPr>
          <p:cNvPr id="4" name="Slide Number Placeholder 3"/>
          <p:cNvSpPr>
            <a:spLocks noGrp="1"/>
          </p:cNvSpPr>
          <p:nvPr>
            <p:ph type="sldNum" sz="quarter" idx="5"/>
          </p:nvPr>
        </p:nvSpPr>
        <p:spPr/>
        <p:txBody>
          <a:bodyPr/>
          <a:lstStyle/>
          <a:p>
            <a:fld id="{37009D65-67CA-4CED-8B27-E9A2A258BE61}" type="slidenum">
              <a:rPr lang="en-US" smtClean="0"/>
              <a:t>60</a:t>
            </a:fld>
            <a:endParaRPr lang="en-US"/>
          </a:p>
        </p:txBody>
      </p:sp>
    </p:spTree>
    <p:extLst>
      <p:ext uri="{BB962C8B-B14F-4D97-AF65-F5344CB8AC3E}">
        <p14:creationId xmlns:p14="http://schemas.microsoft.com/office/powerpoint/2010/main" val="76095488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pPr defTabSz="942289">
              <a:defRPr/>
            </a:pPr>
            <a:r>
              <a:rPr lang="en-US" b="0" dirty="0"/>
              <a:t>This slide and the next define a learning target.</a:t>
            </a:r>
          </a:p>
          <a:p>
            <a:pPr defTabSz="942289">
              <a:defRPr/>
            </a:pPr>
            <a:endParaRPr lang="en-US" b="0" dirty="0"/>
          </a:p>
          <a:p>
            <a:r>
              <a:rPr lang="en-US" b="1" dirty="0"/>
              <a:t>To Do</a:t>
            </a:r>
          </a:p>
          <a:p>
            <a:pPr defTabSz="942289">
              <a:defRPr/>
            </a:pPr>
            <a:r>
              <a:rPr lang="en-US" b="0" dirty="0"/>
              <a:t>First pose the question “What is a learning target?” Have participants do a quick TURN &amp; TALK to discuss their understanding with a partner. Then, discuss the definition on the next slide. </a:t>
            </a:r>
          </a:p>
          <a:p>
            <a:pPr defTabSz="942289">
              <a:defRPr/>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61</a:t>
            </a:fld>
            <a:endParaRPr lang="en-US"/>
          </a:p>
        </p:txBody>
      </p:sp>
    </p:spTree>
    <p:extLst>
      <p:ext uri="{BB962C8B-B14F-4D97-AF65-F5344CB8AC3E}">
        <p14:creationId xmlns:p14="http://schemas.microsoft.com/office/powerpoint/2010/main" val="25876324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42289">
              <a:defRPr/>
            </a:pPr>
            <a:r>
              <a:rPr lang="en-US" b="1" dirty="0"/>
              <a:t>To Say</a:t>
            </a:r>
            <a:endParaRPr lang="en-US" b="0" dirty="0"/>
          </a:p>
          <a:p>
            <a:pPr defTabSz="942289">
              <a:defRPr/>
            </a:pPr>
            <a:r>
              <a:rPr lang="en-US" dirty="0">
                <a:solidFill>
                  <a:srgbClr val="00B0F0"/>
                </a:solidFill>
              </a:rPr>
              <a:t>A learning target is a lesson-sized statement of what to teach and what students are expected to know and be able to do. </a:t>
            </a:r>
          </a:p>
          <a:p>
            <a:pPr defTabSz="942289">
              <a:defRPr/>
            </a:pPr>
            <a:endParaRPr lang="en-US" dirty="0">
              <a:solidFill>
                <a:srgbClr val="00B0F0"/>
              </a:solidFill>
            </a:endParaRPr>
          </a:p>
          <a:p>
            <a:r>
              <a:rPr lang="en-US" b="0" dirty="0"/>
              <a:t>Once standards have been unwrapped, the learning destination must be clearly identified for students by clarifying learning targets. </a:t>
            </a:r>
            <a:r>
              <a:rPr lang="en-US" dirty="0"/>
              <a:t>This step “feeds up” so the question “Where am I going?” can be answered by students. Learning targets are written from a student’s point of view, not that of the teacher. When learning is not clarified, students don’t understand the learning destination and are therefore at a disadvantage. Learning target and learning intention are interchangeable. Each one has its own nuances, but what is important that the STUDENT KNOWS WHAT THEY ARE TO LEARN!  </a:t>
            </a:r>
          </a:p>
          <a:p>
            <a:endParaRPr lang="en-US" dirty="0"/>
          </a:p>
          <a:p>
            <a:pPr defTabSz="942289">
              <a:defRPr/>
            </a:pPr>
            <a:r>
              <a:rPr lang="en-US" dirty="0"/>
              <a:t>The language of the learning target should be student friendly and conversational in tone, however, language of the discipline (academic vocabulary) should not be compromised.</a:t>
            </a:r>
          </a:p>
          <a:p>
            <a:pPr defTabSz="942289">
              <a:defRPr/>
            </a:pPr>
            <a:endParaRPr lang="en-US" dirty="0"/>
          </a:p>
          <a:p>
            <a:r>
              <a:rPr lang="en-US" b="1" dirty="0"/>
              <a:t>References</a:t>
            </a:r>
          </a:p>
          <a:p>
            <a:pPr marL="182880" marR="0" lvl="0" indent="-182880" algn="l" defTabSz="914400" rtl="0" eaLnBrk="1" fontAlgn="auto" latinLnBrk="0" hangingPunct="1">
              <a:lnSpc>
                <a:spcPct val="110000"/>
              </a:lnSpc>
              <a:spcBef>
                <a:spcPts val="0"/>
              </a:spcBef>
              <a:spcAft>
                <a:spcPts val="800"/>
              </a:spcAft>
              <a:buClrTx/>
              <a:buSzTx/>
              <a:buFontTx/>
              <a:buNone/>
              <a:tabLst>
                <a:tab pos="2390775" algn="l"/>
              </a:tabLst>
              <a:defRPr/>
            </a:pPr>
            <a:r>
              <a:rPr lang="en-US" sz="1200" dirty="0">
                <a:effectLst/>
                <a:ea typeface="Calibri" panose="020F0502020204030204" pitchFamily="34" charset="0"/>
                <a:cs typeface="Times New Roman" panose="02020603050405020304" pitchFamily="18" charset="0"/>
              </a:rPr>
              <a:t>Frey, N., &amp; Fisher, D. (2011). </a:t>
            </a:r>
            <a:r>
              <a:rPr lang="en-US" sz="1200" i="1" dirty="0">
                <a:effectLst/>
                <a:ea typeface="Calibri" panose="020F0502020204030204" pitchFamily="34" charset="0"/>
                <a:cs typeface="Times New Roman" panose="02020603050405020304" pitchFamily="18" charset="0"/>
              </a:rPr>
              <a:t>The formative assessment action plan: Practical steps to more successful teaching and learning.</a:t>
            </a:r>
            <a:r>
              <a:rPr lang="en-US" sz="1200" dirty="0">
                <a:effectLst/>
                <a:ea typeface="Calibri" panose="020F0502020204030204" pitchFamily="34" charset="0"/>
                <a:cs typeface="Times New Roman" panose="02020603050405020304" pitchFamily="18" charset="0"/>
              </a:rPr>
              <a:t> ASCD.</a:t>
            </a:r>
          </a:p>
          <a:p>
            <a:pPr marL="182880" marR="0" indent="-182880">
              <a:lnSpc>
                <a:spcPct val="110000"/>
              </a:lnSpc>
              <a:spcBef>
                <a:spcPts val="0"/>
              </a:spcBef>
              <a:spcAft>
                <a:spcPts val="800"/>
              </a:spcAft>
              <a:buNone/>
              <a:tabLst>
                <a:tab pos="2390775" algn="l"/>
              </a:tabLst>
            </a:pPr>
            <a:endParaRPr lang="en-US" sz="1200" dirty="0">
              <a:effectLst/>
              <a:ea typeface="Calibri" panose="020F0502020204030204" pitchFamily="34" charset="0"/>
              <a:cs typeface="Times New Roman" panose="02020603050405020304" pitchFamily="18" charset="0"/>
            </a:endParaRPr>
          </a:p>
          <a:p>
            <a:pPr marL="182880" marR="0" indent="-182880">
              <a:lnSpc>
                <a:spcPct val="11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Hattie, J. (2017). </a:t>
            </a:r>
            <a:r>
              <a:rPr lang="en-US" sz="1200" i="1" dirty="0">
                <a:effectLst/>
                <a:ea typeface="Calibri" panose="020F0502020204030204" pitchFamily="34" charset="0"/>
                <a:cs typeface="Times New Roman" panose="02020603050405020304" pitchFamily="18" charset="0"/>
              </a:rPr>
              <a:t>How to empower student learning with teacher clarity. </a:t>
            </a:r>
            <a:r>
              <a:rPr lang="en-US" sz="1200" dirty="0">
                <a:effectLst/>
                <a:ea typeface="Calibri" panose="020F0502020204030204" pitchFamily="34" charset="0"/>
                <a:cs typeface="Times New Roman" panose="02020603050405020304" pitchFamily="18" charset="0"/>
              </a:rPr>
              <a:t>https://us.corwin.com/sites/default/files/corwin_whitepaper_teacherclarity_may2017_final.pdf </a:t>
            </a:r>
          </a:p>
        </p:txBody>
      </p:sp>
      <p:sp>
        <p:nvSpPr>
          <p:cNvPr id="4" name="Slide Number Placeholder 3"/>
          <p:cNvSpPr>
            <a:spLocks noGrp="1"/>
          </p:cNvSpPr>
          <p:nvPr>
            <p:ph type="sldNum" sz="quarter" idx="5"/>
          </p:nvPr>
        </p:nvSpPr>
        <p:spPr/>
        <p:txBody>
          <a:bodyPr/>
          <a:lstStyle/>
          <a:p>
            <a:fld id="{37009D65-67CA-4CED-8B27-E9A2A258BE61}" type="slidenum">
              <a:rPr lang="en-US" smtClean="0"/>
              <a:t>62</a:t>
            </a:fld>
            <a:endParaRPr lang="en-US"/>
          </a:p>
        </p:txBody>
      </p:sp>
    </p:spTree>
    <p:extLst>
      <p:ext uri="{BB962C8B-B14F-4D97-AF65-F5344CB8AC3E}">
        <p14:creationId xmlns:p14="http://schemas.microsoft.com/office/powerpoint/2010/main" val="318508461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Know/To Say</a:t>
            </a:r>
          </a:p>
          <a:p>
            <a:r>
              <a:rPr lang="en-US" b="0" dirty="0"/>
              <a:t>Sharing learning targets is more than just writing an objective on the board, telling students what it is, and having them parrot it back. The entire lesson should be designed to make the learning target relevant and meaningful to students. The learning target should be visible enough to students so that they can aim for it and assess their progress toward it. A learning target requires students to improve their understanding by engaging their minds in self-assessment and self-regulation toward the learning goal. </a:t>
            </a:r>
            <a:r>
              <a:rPr lang="en-US" dirty="0"/>
              <a:t>Learning comes from the thinking involved in understanding, which happens when students engage in the learning target. </a:t>
            </a:r>
            <a:r>
              <a:rPr lang="en-US" b="0" dirty="0"/>
              <a:t>For this to happen, a learning target needs to have each of these components:</a:t>
            </a:r>
          </a:p>
          <a:p>
            <a:pPr marL="692772" lvl="1" indent="-235572">
              <a:buAutoNum type="arabicPeriod"/>
            </a:pPr>
            <a:r>
              <a:rPr lang="en-US" b="0" dirty="0"/>
              <a:t>A clear learning target statement should use a combination of words, pictures, and actions so it is clear, relevant, and purposeful to students.</a:t>
            </a:r>
          </a:p>
          <a:p>
            <a:pPr marL="692772" lvl="1" indent="-235572" defTabSz="942289">
              <a:buFontTx/>
              <a:buAutoNum type="arabicPeriod"/>
              <a:defRPr/>
            </a:pPr>
            <a:r>
              <a:rPr lang="en-US" b="0" dirty="0"/>
              <a:t>Student look-</a:t>
            </a:r>
            <a:r>
              <a:rPr lang="en-US" b="0" dirty="0" err="1"/>
              <a:t>fors</a:t>
            </a:r>
            <a:r>
              <a:rPr lang="en-US" b="0" dirty="0"/>
              <a:t> (success criteria) are clear descriptions of characteristics of quality that can be used to help students assess, regulate, and improve the quality of their work during the learning process. This includes samples of strong and weak work to be examined, checklists, rubrics, etc.</a:t>
            </a:r>
          </a:p>
          <a:p>
            <a:pPr marL="692772" lvl="1" indent="-235572">
              <a:buAutoNum type="arabicPeriod"/>
            </a:pPr>
            <a:r>
              <a:rPr lang="en-US" b="0" dirty="0"/>
              <a:t>Lesson-sized chunks of concepts and skills involve breaking down learning into bits that can be mastered during a lesson makes learning visible to students and is motivating.</a:t>
            </a:r>
          </a:p>
          <a:p>
            <a:pPr marL="692772" lvl="1" indent="-235572">
              <a:buAutoNum type="arabicPeriod"/>
            </a:pPr>
            <a:r>
              <a:rPr lang="en-US" b="0" dirty="0"/>
              <a:t>Performance of understanding is a special kind of learning activity that strongly matches the learning target statement. This enables students to do something to deepen their understanding.</a:t>
            </a:r>
          </a:p>
          <a:p>
            <a:pPr marL="235572" indent="-235572">
              <a:buAutoNum type="arabicPeriod"/>
            </a:pPr>
            <a:endParaRPr lang="en-US" b="0" dirty="0"/>
          </a:p>
          <a:p>
            <a:r>
              <a:rPr lang="en-US" b="1" dirty="0"/>
              <a:t>To Do</a:t>
            </a:r>
          </a:p>
          <a:p>
            <a:r>
              <a:rPr lang="en-US" b="0" dirty="0"/>
              <a:t>Explain the components of a learning target and the importance of each. Emphasize that sharing learning targets is more than just writing an objective on the board, telling students what it is, and having them parrot it back.   </a:t>
            </a:r>
          </a:p>
          <a:p>
            <a:endParaRPr lang="en-US" b="0" dirty="0"/>
          </a:p>
          <a:p>
            <a:r>
              <a:rPr lang="en-US" b="1" dirty="0"/>
              <a:t>Reference </a:t>
            </a:r>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Moss, C., &amp; Brookhart, S. (2019). </a:t>
            </a:r>
            <a:r>
              <a:rPr lang="en-US" sz="1200" i="1" dirty="0">
                <a:effectLst/>
                <a:ea typeface="Calibri" panose="020F0502020204030204" pitchFamily="34" charset="0"/>
                <a:cs typeface="Times New Roman" panose="02020603050405020304" pitchFamily="18" charset="0"/>
              </a:rPr>
              <a:t>Advancing formative assessment in every classroom: A guide for instructional leaders. </a:t>
            </a:r>
            <a:r>
              <a:rPr lang="en-US" sz="1200" dirty="0">
                <a:effectLst/>
                <a:ea typeface="Calibri" panose="020F0502020204030204" pitchFamily="34" charset="0"/>
                <a:cs typeface="Times New Roman" panose="02020603050405020304" pitchFamily="18" charset="0"/>
              </a:rPr>
              <a:t>ASCD.</a:t>
            </a:r>
          </a:p>
        </p:txBody>
      </p:sp>
      <p:sp>
        <p:nvSpPr>
          <p:cNvPr id="4" name="Slide Number Placeholder 3"/>
          <p:cNvSpPr>
            <a:spLocks noGrp="1"/>
          </p:cNvSpPr>
          <p:nvPr>
            <p:ph type="sldNum" sz="quarter" idx="5"/>
          </p:nvPr>
        </p:nvSpPr>
        <p:spPr/>
        <p:txBody>
          <a:bodyPr/>
          <a:lstStyle/>
          <a:p>
            <a:fld id="{37009D65-67CA-4CED-8B27-E9A2A258BE61}" type="slidenum">
              <a:rPr lang="en-US" smtClean="0"/>
              <a:t>63</a:t>
            </a:fld>
            <a:endParaRPr lang="en-US"/>
          </a:p>
        </p:txBody>
      </p:sp>
    </p:spTree>
    <p:extLst>
      <p:ext uri="{BB962C8B-B14F-4D97-AF65-F5344CB8AC3E}">
        <p14:creationId xmlns:p14="http://schemas.microsoft.com/office/powerpoint/2010/main" val="389224886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 To Do</a:t>
            </a:r>
          </a:p>
          <a:p>
            <a:pPr defTabSz="942289">
              <a:defRPr/>
            </a:pPr>
            <a:r>
              <a:rPr lang="en-US" b="0" dirty="0"/>
              <a:t>Discuss the key ideas around learning targets.  </a:t>
            </a:r>
          </a:p>
          <a:p>
            <a:pPr defTabSz="942289">
              <a:defRPr/>
            </a:pPr>
            <a:endParaRPr lang="en-US" b="0" dirty="0"/>
          </a:p>
          <a:p>
            <a:r>
              <a:rPr lang="en-US" b="1" dirty="0"/>
              <a:t>To Say</a:t>
            </a:r>
            <a:endParaRPr lang="en-US" b="0" dirty="0"/>
          </a:p>
          <a:p>
            <a:r>
              <a:rPr lang="en-US" b="0" dirty="0"/>
              <a:t>These are learning target key points. (expand on each of the key points)</a:t>
            </a:r>
            <a:endParaRPr lang="en-US" dirty="0"/>
          </a:p>
          <a:p>
            <a:endParaRPr lang="en-US" b="1" dirty="0"/>
          </a:p>
          <a:p>
            <a:r>
              <a:rPr lang="en-US" b="1" dirty="0"/>
              <a:t>References</a:t>
            </a:r>
          </a:p>
          <a:p>
            <a:pPr marL="182880" marR="0" lvl="0" indent="-182880" algn="l" defTabSz="914400" rtl="0" eaLnBrk="1" fontAlgn="auto" latinLnBrk="0" hangingPunct="1">
              <a:lnSpc>
                <a:spcPct val="110000"/>
              </a:lnSpc>
              <a:spcBef>
                <a:spcPts val="0"/>
              </a:spcBef>
              <a:spcAft>
                <a:spcPts val="800"/>
              </a:spcAft>
              <a:buClrTx/>
              <a:buSzTx/>
              <a:buFontTx/>
              <a:buNone/>
              <a:tabLst>
                <a:tab pos="2390775" algn="l"/>
              </a:tabLst>
              <a:defRPr/>
            </a:pPr>
            <a:r>
              <a:rPr lang="en-US" sz="1200" dirty="0">
                <a:effectLst/>
                <a:ea typeface="Calibri" panose="020F0502020204030204" pitchFamily="34" charset="0"/>
                <a:cs typeface="Times New Roman" panose="02020603050405020304" pitchFamily="18" charset="0"/>
              </a:rPr>
              <a:t>Frey, N., &amp; Fisher, D. (2011). </a:t>
            </a:r>
            <a:r>
              <a:rPr lang="en-US" sz="1200" i="1" dirty="0">
                <a:effectLst/>
                <a:ea typeface="Calibri" panose="020F0502020204030204" pitchFamily="34" charset="0"/>
                <a:cs typeface="Times New Roman" panose="02020603050405020304" pitchFamily="18" charset="0"/>
              </a:rPr>
              <a:t>The formative assessment action plan: Practical steps to more successful teaching and learning.</a:t>
            </a:r>
            <a:r>
              <a:rPr lang="en-US" sz="1200" dirty="0">
                <a:effectLst/>
                <a:ea typeface="Calibri" panose="020F0502020204030204" pitchFamily="34" charset="0"/>
                <a:cs typeface="Times New Roman" panose="02020603050405020304" pitchFamily="18" charset="0"/>
              </a:rPr>
              <a:t> ASCD.</a:t>
            </a:r>
          </a:p>
          <a:p>
            <a:pPr marL="182880" marR="0" indent="-182880">
              <a:lnSpc>
                <a:spcPct val="110000"/>
              </a:lnSpc>
              <a:spcBef>
                <a:spcPts val="0"/>
              </a:spcBef>
              <a:spcAft>
                <a:spcPts val="800"/>
              </a:spcAft>
              <a:buNone/>
              <a:tabLst>
                <a:tab pos="2390775" algn="l"/>
              </a:tabLst>
            </a:pPr>
            <a:endParaRPr lang="en-US" sz="1200" dirty="0">
              <a:effectLst/>
              <a:ea typeface="Calibri" panose="020F0502020204030204" pitchFamily="34" charset="0"/>
              <a:cs typeface="Times New Roman" panose="02020603050405020304" pitchFamily="18" charset="0"/>
            </a:endParaRPr>
          </a:p>
          <a:p>
            <a:pPr marL="182880" marR="0" indent="-182880">
              <a:lnSpc>
                <a:spcPct val="11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Hattie, J. (2017). </a:t>
            </a:r>
            <a:r>
              <a:rPr lang="en-US" sz="1200" i="1" dirty="0">
                <a:effectLst/>
                <a:ea typeface="Calibri" panose="020F0502020204030204" pitchFamily="34" charset="0"/>
                <a:cs typeface="Times New Roman" panose="02020603050405020304" pitchFamily="18" charset="0"/>
              </a:rPr>
              <a:t>How to empower student learning with teacher clarity. </a:t>
            </a:r>
            <a:r>
              <a:rPr lang="en-US" sz="1200" dirty="0">
                <a:effectLst/>
                <a:ea typeface="Calibri" panose="020F0502020204030204" pitchFamily="34" charset="0"/>
                <a:cs typeface="Times New Roman" panose="02020603050405020304" pitchFamily="18" charset="0"/>
              </a:rPr>
              <a:t>https://us.corwin.com/sites/default/files/corwin_whitepaper_teacherclarity_may2017_final</a:t>
            </a:r>
            <a:r>
              <a:rPr lang="en-US" sz="1200">
                <a:effectLst/>
                <a:ea typeface="Calibri" panose="020F0502020204030204" pitchFamily="34" charset="0"/>
                <a:cs typeface="Times New Roman" panose="02020603050405020304" pitchFamily="18" charset="0"/>
              </a:rPr>
              <a:t>.pdf</a:t>
            </a:r>
            <a:endParaRPr lang="en-US" sz="1200" dirty="0">
              <a:effectLs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7009D65-67CA-4CED-8B27-E9A2A258BE61}" type="slidenum">
              <a:rPr lang="en-US" smtClean="0"/>
              <a:t>64</a:t>
            </a:fld>
            <a:endParaRPr lang="en-US"/>
          </a:p>
        </p:txBody>
      </p:sp>
    </p:spTree>
    <p:extLst>
      <p:ext uri="{BB962C8B-B14F-4D97-AF65-F5344CB8AC3E}">
        <p14:creationId xmlns:p14="http://schemas.microsoft.com/office/powerpoint/2010/main" val="73101855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r>
              <a:rPr lang="en-US" b="0" dirty="0"/>
              <a:t>This activity is designed to take 30 minutes. Instructions are on two slides. </a:t>
            </a:r>
          </a:p>
          <a:p>
            <a:endParaRPr lang="en-US" b="0" dirty="0"/>
          </a:p>
          <a:p>
            <a:r>
              <a:rPr lang="en-US" b="0" dirty="0"/>
              <a:t>This activity provides participants an opportunity to work in a study group of three to do a close read of an article about providing clarity with standards. You may want to have table copies of this article if some participates do not have access to technology.</a:t>
            </a:r>
          </a:p>
          <a:p>
            <a:endParaRPr lang="en-US" b="0" dirty="0"/>
          </a:p>
          <a:p>
            <a:r>
              <a:rPr lang="en-US" b="1" dirty="0"/>
              <a:t>To Do</a:t>
            </a:r>
            <a:endParaRPr lang="en-US" b="0" dirty="0"/>
          </a:p>
          <a:p>
            <a:r>
              <a:rPr lang="en-US" b="0" dirty="0"/>
              <a:t>Arrange participants into groups of three and have them number off 1, 2, 3.  Provide each group with chart paper and markers. Review the directions for the Study Group Share activity. Participants can scan the QR code to access the article </a:t>
            </a:r>
            <a:r>
              <a:rPr lang="en-US" b="0" i="1" dirty="0"/>
              <a:t>Making the Standards Come Alive! </a:t>
            </a:r>
          </a:p>
          <a:p>
            <a:endParaRPr lang="en-US" b="0" dirty="0"/>
          </a:p>
          <a:p>
            <a:r>
              <a:rPr lang="en-US" b="0" dirty="0"/>
              <a:t>Instruct group members to read the introduction and the portion of the article that matches their number. Key ideas are to be jotted down as they read their section. Members take turns sharing their information once finished. On the next slide, instructions will continue with members writing key ideas on their groups’ chart paper and then post on the wall. </a:t>
            </a:r>
          </a:p>
          <a:p>
            <a:endParaRPr lang="en-US" b="0" dirty="0"/>
          </a:p>
          <a:p>
            <a:r>
              <a:rPr lang="en-US" b="1" dirty="0"/>
              <a:t>To Say</a:t>
            </a:r>
          </a:p>
          <a:p>
            <a:r>
              <a:rPr lang="en-US" b="0" dirty="0"/>
              <a:t>Now we’re going to have an opportunity to collaborate with others as we read and discuss the article </a:t>
            </a:r>
            <a:r>
              <a:rPr lang="en-US" b="0" i="1" dirty="0"/>
              <a:t>Making Standards Come Alive!</a:t>
            </a:r>
            <a:r>
              <a:rPr lang="en-US" b="0" dirty="0"/>
              <a:t> We will go through the instructions on the slide before we begin.</a:t>
            </a:r>
          </a:p>
          <a:p>
            <a:endParaRPr lang="en-US" b="0" dirty="0"/>
          </a:p>
          <a:p>
            <a:r>
              <a:rPr lang="en-US" b="1" dirty="0"/>
              <a:t>Handout</a:t>
            </a:r>
          </a:p>
          <a:p>
            <a:r>
              <a:rPr lang="en-US" b="0" dirty="0"/>
              <a:t>Making Standards Come Alive!</a:t>
            </a:r>
          </a:p>
          <a:p>
            <a:pPr defTabSz="942289">
              <a:defRPr/>
            </a:pPr>
            <a:r>
              <a:rPr lang="en-US" dirty="0"/>
              <a:t>https://justaskpublications.com/just-ask-resource-center/e-newsletters/msca/learningtargets/</a:t>
            </a:r>
          </a:p>
          <a:p>
            <a:endParaRPr lang="en-US" b="1" dirty="0"/>
          </a:p>
          <a:p>
            <a:r>
              <a:rPr lang="en-US" b="1" dirty="0"/>
              <a:t>Reference</a:t>
            </a:r>
          </a:p>
          <a:p>
            <a:pPr marL="182880" marR="0" indent="-182880">
              <a:lnSpc>
                <a:spcPct val="100000"/>
              </a:lnSpc>
              <a:spcBef>
                <a:spcPts val="0"/>
              </a:spcBef>
              <a:spcAft>
                <a:spcPts val="600"/>
              </a:spcAft>
              <a:buNone/>
            </a:pPr>
            <a:r>
              <a:rPr lang="en-US" sz="1200" dirty="0">
                <a:effectLst/>
                <a:ea typeface="Calibri" panose="020F0502020204030204" pitchFamily="34" charset="0"/>
                <a:cs typeface="Times New Roman" panose="02020603050405020304" pitchFamily="18" charset="0"/>
              </a:rPr>
              <a:t>Clayton, H. (2017). Learning targets</a:t>
            </a:r>
            <a:r>
              <a:rPr lang="en-US" sz="1200" i="1" dirty="0">
                <a:effectLst/>
                <a:ea typeface="Calibri" panose="020F0502020204030204" pitchFamily="34" charset="0"/>
                <a:cs typeface="Times New Roman" panose="02020603050405020304" pitchFamily="18" charset="0"/>
              </a:rPr>
              <a:t>. Making the Standards Come Alive! </a:t>
            </a:r>
            <a:r>
              <a:rPr lang="en-US" sz="1200" dirty="0">
                <a:effectLst/>
                <a:ea typeface="Calibri" panose="020F0502020204030204" pitchFamily="34" charset="0"/>
                <a:cs typeface="Times New Roman" panose="02020603050405020304" pitchFamily="18" charset="0"/>
              </a:rPr>
              <a:t>Volume VI, I. </a:t>
            </a:r>
            <a:r>
              <a:rPr lang="en-US" sz="1200" u="sng" dirty="0">
                <a:solidFill>
                  <a:srgbClr val="0563C1"/>
                </a:solidFill>
                <a:effectLst/>
                <a:ea typeface="Calibri" panose="020F0502020204030204" pitchFamily="34" charset="0"/>
                <a:cs typeface="Times New Roman" panose="02020603050405020304" pitchFamily="18" charset="0"/>
                <a:hlinkClick r:id="rId3"/>
              </a:rPr>
              <a:t>https://justaskpublications.com/just-ask-resource-center/e-newsletters/msca/learningtargets/</a:t>
            </a:r>
            <a:r>
              <a:rPr lang="en-US" dirty="0"/>
              <a:t> </a:t>
            </a: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65</a:t>
            </a:fld>
            <a:endParaRPr lang="en-US"/>
          </a:p>
        </p:txBody>
      </p:sp>
    </p:spTree>
    <p:extLst>
      <p:ext uri="{BB962C8B-B14F-4D97-AF65-F5344CB8AC3E}">
        <p14:creationId xmlns:p14="http://schemas.microsoft.com/office/powerpoint/2010/main" val="22292465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Do</a:t>
            </a:r>
            <a:endParaRPr lang="en-US" b="0" dirty="0"/>
          </a:p>
          <a:p>
            <a:r>
              <a:rPr lang="en-US" b="0" dirty="0"/>
              <a:t>Each member writes key ideas on their groups’ chart paper and then posts on the wall. A gallery walk can be used as a way of sharing key ideas from all groups. </a:t>
            </a:r>
          </a:p>
          <a:p>
            <a:endParaRPr lang="en-US" b="0" dirty="0"/>
          </a:p>
          <a:p>
            <a:r>
              <a:rPr lang="en-US" b="1" dirty="0"/>
              <a:t>Reference</a:t>
            </a:r>
          </a:p>
          <a:p>
            <a:pPr marL="182880" marR="0" indent="-182880">
              <a:lnSpc>
                <a:spcPct val="100000"/>
              </a:lnSpc>
              <a:spcBef>
                <a:spcPts val="0"/>
              </a:spcBef>
              <a:spcAft>
                <a:spcPts val="600"/>
              </a:spcAft>
              <a:buNone/>
            </a:pPr>
            <a:r>
              <a:rPr lang="en-US" sz="1200" dirty="0">
                <a:effectLst/>
                <a:ea typeface="Calibri" panose="020F0502020204030204" pitchFamily="34" charset="0"/>
                <a:cs typeface="Times New Roman" panose="02020603050405020304" pitchFamily="18" charset="0"/>
              </a:rPr>
              <a:t>Clayton, H. (2017). Learning targets</a:t>
            </a:r>
            <a:r>
              <a:rPr lang="en-US" sz="1200" i="1" dirty="0">
                <a:effectLst/>
                <a:ea typeface="Calibri" panose="020F0502020204030204" pitchFamily="34" charset="0"/>
                <a:cs typeface="Times New Roman" panose="02020603050405020304" pitchFamily="18" charset="0"/>
              </a:rPr>
              <a:t>. Making the Standards Come Alive! </a:t>
            </a:r>
            <a:r>
              <a:rPr lang="en-US" sz="1200" dirty="0">
                <a:effectLst/>
                <a:ea typeface="Calibri" panose="020F0502020204030204" pitchFamily="34" charset="0"/>
                <a:cs typeface="Times New Roman" panose="02020603050405020304" pitchFamily="18" charset="0"/>
              </a:rPr>
              <a:t>Volume VI, I. </a:t>
            </a:r>
            <a:r>
              <a:rPr lang="en-US" sz="1200" u="sng" dirty="0">
                <a:solidFill>
                  <a:srgbClr val="0563C1"/>
                </a:solidFill>
                <a:effectLst/>
                <a:ea typeface="Calibri" panose="020F0502020204030204" pitchFamily="34" charset="0"/>
                <a:cs typeface="Times New Roman" panose="02020603050405020304" pitchFamily="18" charset="0"/>
                <a:hlinkClick r:id="rId3"/>
              </a:rPr>
              <a:t>https://justaskpublications.com/just-ask-resource-center/e-newsletters/msca/learningtargets/</a:t>
            </a:r>
            <a:endParaRPr lang="en-US" sz="1200" dirty="0">
              <a:effectLs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7009D65-67CA-4CED-8B27-E9A2A258BE61}" type="slidenum">
              <a:rPr lang="en-US" smtClean="0"/>
              <a:t>66</a:t>
            </a:fld>
            <a:endParaRPr lang="en-US"/>
          </a:p>
        </p:txBody>
      </p:sp>
    </p:spTree>
    <p:extLst>
      <p:ext uri="{BB962C8B-B14F-4D97-AF65-F5344CB8AC3E}">
        <p14:creationId xmlns:p14="http://schemas.microsoft.com/office/powerpoint/2010/main" val="387990945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pPr defTabSz="942289">
              <a:defRPr/>
            </a:pPr>
            <a:r>
              <a:rPr lang="en-US" b="0" dirty="0"/>
              <a:t>This slide shows sample learning targets derived from an ELA standard. Other samples could be used to align with audience preference.</a:t>
            </a:r>
            <a:r>
              <a:rPr lang="en-US" b="1" dirty="0">
                <a:latin typeface="Arial"/>
                <a:ea typeface="Arial"/>
                <a:cs typeface="Arial"/>
                <a:sym typeface="Arial"/>
              </a:rPr>
              <a:t> </a:t>
            </a:r>
            <a:r>
              <a:rPr lang="en-US" b="0" dirty="0"/>
              <a:t>For additional examples, refer to the </a:t>
            </a:r>
            <a:r>
              <a:rPr lang="en-US" b="1" dirty="0"/>
              <a:t>DACL Module Part 1 “Where am I going” </a:t>
            </a:r>
            <a:r>
              <a:rPr lang="en-US" b="0" dirty="0"/>
              <a:t>located at  https://www.moedu-sail.org/developing-acl-materials/.</a:t>
            </a:r>
          </a:p>
          <a:p>
            <a:pPr defTabSz="942289">
              <a:defRPr/>
            </a:pPr>
            <a:endParaRPr lang="en-US" b="1" dirty="0">
              <a:latin typeface="Arial"/>
              <a:ea typeface="Arial"/>
              <a:cs typeface="Arial"/>
              <a:sym typeface="Arial"/>
            </a:endParaRPr>
          </a:p>
          <a:p>
            <a:r>
              <a:rPr lang="en-US" b="1" dirty="0">
                <a:latin typeface="Arial"/>
                <a:ea typeface="Arial"/>
                <a:cs typeface="Arial"/>
                <a:sym typeface="Arial"/>
              </a:rPr>
              <a:t>Key ideas to convey to participants</a:t>
            </a:r>
          </a:p>
          <a:p>
            <a:pPr marL="171450" indent="-171450">
              <a:buFont typeface="Arial" panose="020B0604020202020204" pitchFamily="34" charset="0"/>
              <a:buChar char="•"/>
            </a:pPr>
            <a:r>
              <a:rPr lang="en-US" dirty="0">
                <a:latin typeface="Arial"/>
                <a:ea typeface="Arial"/>
                <a:cs typeface="Arial"/>
                <a:sym typeface="Arial"/>
              </a:rPr>
              <a:t>Extract the essence of the learning.</a:t>
            </a:r>
          </a:p>
          <a:p>
            <a:pPr marL="171450" indent="-171450">
              <a:buFont typeface="Arial" panose="020B0604020202020204" pitchFamily="34" charset="0"/>
              <a:buChar char="•"/>
            </a:pPr>
            <a:r>
              <a:rPr lang="en-US" dirty="0">
                <a:latin typeface="Arial"/>
                <a:ea typeface="Arial"/>
                <a:cs typeface="Arial"/>
                <a:sym typeface="Arial"/>
              </a:rPr>
              <a:t>Use “I can ____,“ “I know ____,” “We are learning to ___” statements.</a:t>
            </a:r>
          </a:p>
          <a:p>
            <a:pPr marL="171450" indent="-171450">
              <a:buFont typeface="Arial" panose="020B0604020202020204" pitchFamily="34" charset="0"/>
              <a:buChar char="•"/>
            </a:pPr>
            <a:r>
              <a:rPr lang="en-US" dirty="0">
                <a:latin typeface="Arial"/>
                <a:ea typeface="Arial"/>
                <a:cs typeface="Arial"/>
                <a:sym typeface="Arial"/>
              </a:rPr>
              <a:t>Wrote in student friendly language yet embed academic vocabulary.</a:t>
            </a:r>
          </a:p>
          <a:p>
            <a:pPr marL="171450" indent="-171450">
              <a:buFont typeface="Arial" panose="020B0604020202020204" pitchFamily="34" charset="0"/>
              <a:buChar char="•"/>
            </a:pPr>
            <a:r>
              <a:rPr lang="en-US" dirty="0">
                <a:latin typeface="Arial"/>
                <a:ea typeface="Arial"/>
                <a:cs typeface="Arial"/>
                <a:sym typeface="Arial"/>
              </a:rPr>
              <a:t>Consider the guiding questions you want students to be able to answer.</a:t>
            </a:r>
          </a:p>
          <a:p>
            <a:pPr marL="171450" indent="-171450">
              <a:buFont typeface="Arial" panose="020B0604020202020204" pitchFamily="34" charset="0"/>
              <a:buChar char="•"/>
            </a:pPr>
            <a:r>
              <a:rPr lang="en-US" dirty="0">
                <a:latin typeface="Arial"/>
                <a:ea typeface="Arial"/>
                <a:cs typeface="Arial"/>
                <a:sym typeface="Arial"/>
              </a:rPr>
              <a:t>Invite students into the learning process.</a:t>
            </a:r>
          </a:p>
          <a:p>
            <a:endParaRPr lang="en-US" dirty="0">
              <a:latin typeface="Arial"/>
              <a:ea typeface="Arial"/>
              <a:cs typeface="Arial"/>
              <a:sym typeface="Arial"/>
            </a:endParaRPr>
          </a:p>
          <a:p>
            <a:r>
              <a:rPr lang="en-US" b="1" dirty="0"/>
              <a:t>To Do</a:t>
            </a:r>
          </a:p>
          <a:p>
            <a:r>
              <a:rPr lang="en-US" b="0" dirty="0"/>
              <a:t>Review the standard and the sample learning targets derived from it.</a:t>
            </a:r>
          </a:p>
          <a:p>
            <a:endParaRPr lang="en-US" b="0" dirty="0"/>
          </a:p>
          <a:p>
            <a:r>
              <a:rPr lang="en-US" b="1" dirty="0"/>
              <a:t>To Say</a:t>
            </a:r>
            <a:endParaRPr lang="en-US" b="0" dirty="0"/>
          </a:p>
          <a:p>
            <a:r>
              <a:rPr lang="en-US" b="0" dirty="0"/>
              <a:t>Here is a language arts standard along with specific learning targets that could be developed from that unwrapped standard. Notice that these statements begin with “I can…” or  “I am learning how to…”  </a:t>
            </a:r>
          </a:p>
          <a:p>
            <a:r>
              <a:rPr lang="en-US" dirty="0">
                <a:latin typeface="Arial"/>
                <a:ea typeface="Arial"/>
                <a:cs typeface="Arial"/>
                <a:sym typeface="Arial"/>
              </a:rPr>
              <a:t>Learning targets should invite students into the learning process, extract the essence of learning, be written in language that students understand, but also utilize academic vocabulary.</a:t>
            </a:r>
          </a:p>
          <a:p>
            <a:endParaRPr lang="en-US" dirty="0">
              <a:latin typeface="Arial"/>
              <a:ea typeface="Arial"/>
              <a:cs typeface="Arial"/>
              <a:sym typeface="Arial"/>
            </a:endParaRPr>
          </a:p>
          <a:p>
            <a:r>
              <a:rPr lang="en-US" b="1" dirty="0"/>
              <a:t>Reference</a:t>
            </a:r>
          </a:p>
          <a:p>
            <a:pPr marL="182880" marR="0" indent="-182880">
              <a:lnSpc>
                <a:spcPct val="100000"/>
              </a:lnSpc>
              <a:spcBef>
                <a:spcPts val="0"/>
              </a:spcBef>
              <a:spcAft>
                <a:spcPts val="600"/>
              </a:spcAft>
              <a:buNone/>
            </a:pPr>
            <a:r>
              <a:rPr lang="en-US" sz="1200" dirty="0" err="1">
                <a:effectLst/>
                <a:ea typeface="Calibri" panose="020F0502020204030204" pitchFamily="34" charset="0"/>
                <a:cs typeface="Times New Roman" panose="02020603050405020304" pitchFamily="18" charset="0"/>
              </a:rPr>
              <a:t>Chappuis</a:t>
            </a:r>
            <a:r>
              <a:rPr lang="en-US" sz="1200" dirty="0">
                <a:effectLst/>
                <a:ea typeface="Calibri" panose="020F0502020204030204" pitchFamily="34" charset="0"/>
                <a:cs typeface="Times New Roman" panose="02020603050405020304" pitchFamily="18" charset="0"/>
              </a:rPr>
              <a:t>, J. (2009). </a:t>
            </a:r>
            <a:r>
              <a:rPr lang="en-US" sz="1200" i="1" dirty="0">
                <a:effectLst/>
                <a:ea typeface="Calibri" panose="020F0502020204030204" pitchFamily="34" charset="0"/>
                <a:cs typeface="Times New Roman" panose="02020603050405020304" pitchFamily="18" charset="0"/>
              </a:rPr>
              <a:t>Seven strategies of assessment for learning</a:t>
            </a:r>
            <a:r>
              <a:rPr lang="en-US" sz="1200" dirty="0">
                <a:effectLst/>
                <a:ea typeface="Calibri" panose="020F0502020204030204" pitchFamily="34" charset="0"/>
                <a:cs typeface="Times New Roman" panose="02020603050405020304" pitchFamily="18" charset="0"/>
              </a:rPr>
              <a:t>. Allyn &amp; Bacon.</a:t>
            </a:r>
          </a:p>
          <a:p>
            <a:endParaRPr lang="en-US" b="1" dirty="0"/>
          </a:p>
          <a:p>
            <a:endParaRPr lang="en-US" b="1"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67</a:t>
            </a:fld>
            <a:endParaRPr lang="en-US"/>
          </a:p>
        </p:txBody>
      </p:sp>
    </p:spTree>
    <p:extLst>
      <p:ext uri="{BB962C8B-B14F-4D97-AF65-F5344CB8AC3E}">
        <p14:creationId xmlns:p14="http://schemas.microsoft.com/office/powerpoint/2010/main" val="263028662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HANDOUT #6</a:t>
            </a:r>
          </a:p>
          <a:p>
            <a:endParaRPr lang="en-US" b="1" dirty="0"/>
          </a:p>
          <a:p>
            <a:r>
              <a:rPr lang="en-US" b="1" dirty="0"/>
              <a:t>To Know/To Do</a:t>
            </a:r>
          </a:p>
          <a:p>
            <a:r>
              <a:rPr lang="en-US" b="0" dirty="0"/>
              <a:t>This activity continues the work with the math standard that was unwrapped earlier. Participants can revisit the template used and now complete step 3, write learning targets. Provide time for participants to write learning targets and implied targets (those for prerequisite learning).  </a:t>
            </a:r>
          </a:p>
          <a:p>
            <a:endParaRPr lang="en-US" b="0" dirty="0"/>
          </a:p>
          <a:p>
            <a:r>
              <a:rPr lang="en-US" b="0" dirty="0"/>
              <a:t>Have them compare their targets with those on the next slide. Encourage group discussion.</a:t>
            </a:r>
          </a:p>
          <a:p>
            <a:endParaRPr lang="en-US" b="0" dirty="0"/>
          </a:p>
          <a:p>
            <a:r>
              <a:rPr lang="en-US" b="1" dirty="0"/>
              <a:t>To Say</a:t>
            </a:r>
          </a:p>
          <a:p>
            <a:r>
              <a:rPr lang="en-US" b="0" dirty="0"/>
              <a:t>This is the math standard we unwrapped earlier. Reflect on what you would want students to know and be able to do. Write learning targets for the standard. Also, think about prerequisite skills needed for students. Write implied targets for those. </a:t>
            </a:r>
          </a:p>
          <a:p>
            <a:endParaRPr lang="en-US" b="0" dirty="0"/>
          </a:p>
          <a:p>
            <a:r>
              <a:rPr lang="en-US" b="0" dirty="0"/>
              <a:t>Please continue to use Handout #6.</a:t>
            </a:r>
          </a:p>
        </p:txBody>
      </p:sp>
      <p:sp>
        <p:nvSpPr>
          <p:cNvPr id="4" name="Slide Number Placeholder 3"/>
          <p:cNvSpPr>
            <a:spLocks noGrp="1"/>
          </p:cNvSpPr>
          <p:nvPr>
            <p:ph type="sldNum" sz="quarter" idx="5"/>
          </p:nvPr>
        </p:nvSpPr>
        <p:spPr/>
        <p:txBody>
          <a:bodyPr/>
          <a:lstStyle/>
          <a:p>
            <a:fld id="{37009D65-67CA-4CED-8B27-E9A2A258BE61}" type="slidenum">
              <a:rPr lang="en-US" smtClean="0"/>
              <a:t>68</a:t>
            </a:fld>
            <a:endParaRPr lang="en-US"/>
          </a:p>
        </p:txBody>
      </p:sp>
    </p:spTree>
    <p:extLst>
      <p:ext uri="{BB962C8B-B14F-4D97-AF65-F5344CB8AC3E}">
        <p14:creationId xmlns:p14="http://schemas.microsoft.com/office/powerpoint/2010/main" val="259600864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r>
              <a:rPr lang="en-US" dirty="0"/>
              <a:t>Participants can compare the targets and implied targets they wrote with this sample.</a:t>
            </a:r>
          </a:p>
          <a:p>
            <a:endParaRPr lang="en-US" dirty="0"/>
          </a:p>
          <a:p>
            <a:r>
              <a:rPr lang="en-US" b="1" dirty="0"/>
              <a:t>To Do</a:t>
            </a:r>
          </a:p>
          <a:p>
            <a:r>
              <a:rPr lang="en-US" b="0" dirty="0"/>
              <a:t>Ask participants to compare their targets and implied targets with those on the slide.</a:t>
            </a:r>
          </a:p>
          <a:p>
            <a:endParaRPr lang="en-US" b="0" dirty="0"/>
          </a:p>
          <a:p>
            <a:r>
              <a:rPr lang="en-US" b="1" dirty="0"/>
              <a:t>To Say</a:t>
            </a:r>
          </a:p>
          <a:p>
            <a:r>
              <a:rPr lang="en-US" b="0" dirty="0"/>
              <a:t>Now, compare the targets you wrote with the sample targets on the slide. Are they the same? Are they different? Why? (Discuss.)</a:t>
            </a:r>
          </a:p>
          <a:p>
            <a:endParaRPr lang="en-US" b="0" dirty="0"/>
          </a:p>
          <a:p>
            <a:r>
              <a:rPr lang="en-US" b="0" dirty="0"/>
              <a:t>Next, look at the implied targets…. remember, those are for prerequisite skills. How do they compare?</a:t>
            </a:r>
          </a:p>
          <a:p>
            <a:endParaRPr lang="en-US" b="0" dirty="0"/>
          </a:p>
          <a:p>
            <a:r>
              <a:rPr lang="en-US" b="0" dirty="0"/>
              <a:t>What are some key things you should consider and remember when writing learning targets?</a:t>
            </a:r>
          </a:p>
        </p:txBody>
      </p:sp>
      <p:sp>
        <p:nvSpPr>
          <p:cNvPr id="4" name="Slide Number Placeholder 3"/>
          <p:cNvSpPr>
            <a:spLocks noGrp="1"/>
          </p:cNvSpPr>
          <p:nvPr>
            <p:ph type="sldNum" sz="quarter" idx="5"/>
          </p:nvPr>
        </p:nvSpPr>
        <p:spPr/>
        <p:txBody>
          <a:bodyPr/>
          <a:lstStyle/>
          <a:p>
            <a:fld id="{37009D65-67CA-4CED-8B27-E9A2A258BE61}" type="slidenum">
              <a:rPr lang="en-US" smtClean="0"/>
              <a:t>69</a:t>
            </a:fld>
            <a:endParaRPr lang="en-US"/>
          </a:p>
        </p:txBody>
      </p:sp>
    </p:spTree>
    <p:extLst>
      <p:ext uri="{BB962C8B-B14F-4D97-AF65-F5344CB8AC3E}">
        <p14:creationId xmlns:p14="http://schemas.microsoft.com/office/powerpoint/2010/main" val="2315815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FAC0974F-2717-4493-BF92-215C6A8D739B}"/>
            </a:ext>
          </a:extLst>
        </p:cNvPr>
        <p:cNvGrpSpPr/>
        <p:nvPr/>
      </p:nvGrpSpPr>
      <p:grpSpPr>
        <a:xfrm>
          <a:off x="0" y="0"/>
          <a:ext cx="0" cy="0"/>
          <a:chOff x="0" y="0"/>
          <a:chExt cx="0" cy="0"/>
        </a:xfrm>
      </p:grpSpPr>
      <p:sp>
        <p:nvSpPr>
          <p:cNvPr id="66" name="Shape 66">
            <a:extLst>
              <a:ext uri="{FF2B5EF4-FFF2-40B4-BE49-F238E27FC236}">
                <a16:creationId xmlns:a16="http://schemas.microsoft.com/office/drawing/2014/main" id="{DD1EDFC3-A852-1AEA-2FD9-A98D0FBBBBC1}"/>
              </a:ext>
            </a:extLst>
          </p:cNvPr>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a:extLst>
              <a:ext uri="{FF2B5EF4-FFF2-40B4-BE49-F238E27FC236}">
                <a16:creationId xmlns:a16="http://schemas.microsoft.com/office/drawing/2014/main" id="{0A5ABB6D-D6E9-71EA-D9C2-6BD4DBF0617D}"/>
              </a:ext>
            </a:extLst>
          </p:cNvPr>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 This slide is for consultants providing virtual training.</a:t>
            </a:r>
          </a:p>
        </p:txBody>
      </p:sp>
      <p:sp>
        <p:nvSpPr>
          <p:cNvPr id="68" name="Shape 68">
            <a:extLst>
              <a:ext uri="{FF2B5EF4-FFF2-40B4-BE49-F238E27FC236}">
                <a16:creationId xmlns:a16="http://schemas.microsoft.com/office/drawing/2014/main" id="{8D56483C-6513-650A-B85F-8135FA77E1CC}"/>
              </a:ext>
            </a:extLst>
          </p:cNvPr>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7</a:t>
            </a:fld>
            <a:endParaRPr lang="en-US" sz="18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6725361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Clr>
                <a:srgbClr val="000000"/>
              </a:buClr>
              <a:buSzPts val="1400"/>
            </a:pPr>
            <a:r>
              <a:rPr lang="en-US" b="1" dirty="0"/>
              <a:t>Handout #3</a:t>
            </a:r>
          </a:p>
          <a:p>
            <a:pPr>
              <a:buClr>
                <a:srgbClr val="000000"/>
              </a:buClr>
              <a:buSzPts val="1400"/>
            </a:pPr>
            <a:endParaRPr lang="en-US" b="1" dirty="0"/>
          </a:p>
          <a:p>
            <a:pPr>
              <a:buClr>
                <a:srgbClr val="000000"/>
              </a:buClr>
              <a:buSzPts val="1400"/>
            </a:pPr>
            <a:r>
              <a:rPr lang="en-US" b="1" dirty="0"/>
              <a:t>To Know</a:t>
            </a:r>
          </a:p>
          <a:p>
            <a:pPr>
              <a:buClr>
                <a:srgbClr val="000000"/>
              </a:buClr>
              <a:buSzPts val="1400"/>
            </a:pPr>
            <a:r>
              <a:rPr lang="en-US" b="1" dirty="0"/>
              <a:t>This part may be done in another training depending on the time available. </a:t>
            </a:r>
            <a:endParaRPr lang="en-US" dirty="0"/>
          </a:p>
          <a:p>
            <a:pPr>
              <a:buClr>
                <a:srgbClr val="000000"/>
              </a:buClr>
              <a:buSzPts val="1400"/>
            </a:pPr>
            <a:r>
              <a:rPr lang="en-US" dirty="0"/>
              <a:t>Learning targets for this section are included at the beginning of Clarifying Learning. Success criteria aligns with EF2 of the Practice Profile.</a:t>
            </a:r>
          </a:p>
          <a:p>
            <a:pPr>
              <a:buClr>
                <a:srgbClr val="000000"/>
              </a:buClr>
              <a:buSzPts val="1400"/>
            </a:pPr>
            <a:endParaRPr lang="en-US" dirty="0"/>
          </a:p>
          <a:p>
            <a:pPr>
              <a:buClr>
                <a:srgbClr val="000000"/>
              </a:buClr>
              <a:buSzPts val="1400"/>
            </a:pPr>
            <a:r>
              <a:rPr lang="en-US" dirty="0"/>
              <a:t>Discuss the working definitions to use for EF 2 Success Criteria. These terms are embedded in the content of this section; however, definitions should be reviewed with participants if more clarification is necessary. </a:t>
            </a:r>
          </a:p>
          <a:p>
            <a:pPr>
              <a:buClr>
                <a:srgbClr val="000000"/>
              </a:buClr>
              <a:buSzPts val="1400"/>
            </a:pPr>
            <a:endParaRPr lang="en-US" dirty="0"/>
          </a:p>
          <a:p>
            <a:pPr>
              <a:buClr>
                <a:srgbClr val="000000"/>
              </a:buClr>
              <a:buSzPts val="1400"/>
            </a:pPr>
            <a:r>
              <a:rPr lang="en-US" dirty="0"/>
              <a:t>Refer participants to Handout #3.</a:t>
            </a:r>
          </a:p>
          <a:p>
            <a:pPr algn="l"/>
            <a:endParaRPr lang="en-US" dirty="0"/>
          </a:p>
          <a:p>
            <a:r>
              <a:rPr lang="en-US" b="1" dirty="0"/>
              <a:t>To Say</a:t>
            </a:r>
          </a:p>
          <a:p>
            <a:r>
              <a:rPr lang="en-US" dirty="0"/>
              <a:t>We are now going address Essential Function 2 in the Practice Profile which covers success criteria and how they relate to clarifying student learning. Key terms and definitions are as follows.</a:t>
            </a:r>
          </a:p>
          <a:p>
            <a:pPr marL="285750" indent="-285750">
              <a:buFont typeface="Arial" panose="020B0604020202020204" pitchFamily="34" charset="0"/>
              <a:buChar char="•"/>
            </a:pPr>
            <a:r>
              <a:rPr lang="en-US"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Learning Target Statement: </a:t>
            </a:r>
            <a:r>
              <a:rPr lang="en-US"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 lesson-sized statement of what to teach and what students are expected to know and be able to do – (This also needs to be changed on slide 9 to say learning target statement)</a:t>
            </a:r>
            <a:endParaRPr lang="en-US" sz="18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n-US"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Learning Target: </a:t>
            </a:r>
            <a:r>
              <a:rPr lang="en-US"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 comprehensive description of the goal for learning that includes the learning target statement, success criteria, lesson-sized chunk of concepts/skills, and a performance of understanding.</a:t>
            </a:r>
            <a:endParaRPr lang="en-US" sz="1800" b="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n-US" b="1" dirty="0"/>
              <a:t>Success Criteria: </a:t>
            </a:r>
            <a:r>
              <a:rPr lang="en-US" dirty="0"/>
              <a:t>Clear descriptions of characteristics of quality that provide a means for students and teachers to evaluate work and gauge progress toward a learning goal.</a:t>
            </a:r>
            <a:endParaRPr lang="en-US" b="1" dirty="0"/>
          </a:p>
          <a:p>
            <a:pPr marL="285750" indent="-285750">
              <a:buFont typeface="Arial" panose="020B0604020202020204" pitchFamily="34" charset="0"/>
              <a:buChar char="•"/>
            </a:pPr>
            <a:r>
              <a:rPr lang="en-US" b="1" dirty="0"/>
              <a:t>Rubric: </a:t>
            </a:r>
            <a:r>
              <a:rPr lang="en-US" dirty="0"/>
              <a:t>A coherent </a:t>
            </a:r>
            <a:r>
              <a:rPr lang="en-US" dirty="0">
                <a:solidFill>
                  <a:srgbClr val="000000"/>
                </a:solidFill>
              </a:rPr>
              <a:t>set of criteria for students' work that includes descriptions of levels of performance quality on the criteria.</a:t>
            </a:r>
            <a:endParaRPr lang="en-US" b="1" dirty="0"/>
          </a:p>
          <a:p>
            <a:endParaRPr lang="en-US" b="1" dirty="0"/>
          </a:p>
          <a:p>
            <a:r>
              <a:rPr lang="en-US" b="1" dirty="0"/>
              <a:t>References</a:t>
            </a:r>
          </a:p>
          <a:p>
            <a:pPr marL="182880" marR="0" indent="-182880">
              <a:lnSpc>
                <a:spcPct val="11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Hattie, J. (2017). </a:t>
            </a:r>
            <a:r>
              <a:rPr lang="en-US" sz="1200" i="1" dirty="0">
                <a:effectLst/>
                <a:ea typeface="Calibri" panose="020F0502020204030204" pitchFamily="34" charset="0"/>
                <a:cs typeface="Times New Roman" panose="02020603050405020304" pitchFamily="18" charset="0"/>
              </a:rPr>
              <a:t>How to empower student learning with teacher clarity. </a:t>
            </a:r>
            <a:r>
              <a:rPr lang="en-US" sz="1200" dirty="0">
                <a:effectLst/>
                <a:ea typeface="Calibri" panose="020F0502020204030204" pitchFamily="34" charset="0"/>
                <a:cs typeface="Times New Roman" panose="02020603050405020304" pitchFamily="18" charset="0"/>
              </a:rPr>
              <a:t>https://us.corwin.com/sites/default/files/corwin_whitepaper_teacherclarity_may2017_final.pdf</a:t>
            </a:r>
          </a:p>
          <a:p>
            <a:pPr marL="182880" marR="0" indent="-182880">
              <a:lnSpc>
                <a:spcPct val="120000"/>
              </a:lnSpc>
              <a:spcBef>
                <a:spcPts val="0"/>
              </a:spcBef>
              <a:spcAft>
                <a:spcPts val="800"/>
              </a:spcAft>
              <a:buNone/>
              <a:tabLst>
                <a:tab pos="2390775" algn="l"/>
              </a:tabLst>
            </a:pPr>
            <a:endParaRPr lang="en-US" sz="1200" dirty="0">
              <a:effectLst/>
              <a:ea typeface="Calibri" panose="020F0502020204030204" pitchFamily="34" charset="0"/>
              <a:cs typeface="Times New Roman" panose="02020603050405020304" pitchFamily="18" charset="0"/>
            </a:endParaRPr>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Moss, C., &amp; Brookhart, S. (2019). </a:t>
            </a:r>
            <a:r>
              <a:rPr lang="en-US" sz="1200" i="1" dirty="0">
                <a:effectLst/>
                <a:ea typeface="Calibri" panose="020F0502020204030204" pitchFamily="34" charset="0"/>
                <a:cs typeface="Times New Roman" panose="02020603050405020304" pitchFamily="18" charset="0"/>
              </a:rPr>
              <a:t>Advancing formative assessment in every classroom: A guide for instructional leaders. </a:t>
            </a:r>
            <a:r>
              <a:rPr lang="en-US" sz="1200" dirty="0">
                <a:effectLst/>
                <a:ea typeface="Calibri" panose="020F0502020204030204" pitchFamily="34" charset="0"/>
                <a:cs typeface="Times New Roman" panose="02020603050405020304" pitchFamily="18" charset="0"/>
              </a:rPr>
              <a:t>ASCD.</a:t>
            </a:r>
          </a:p>
        </p:txBody>
      </p:sp>
      <p:sp>
        <p:nvSpPr>
          <p:cNvPr id="4" name="Slide Number Placeholder 3"/>
          <p:cNvSpPr>
            <a:spLocks noGrp="1"/>
          </p:cNvSpPr>
          <p:nvPr>
            <p:ph type="sldNum" sz="quarter" idx="5"/>
          </p:nvPr>
        </p:nvSpPr>
        <p:spPr/>
        <p:txBody>
          <a:bodyPr/>
          <a:lstStyle/>
          <a:p>
            <a:fld id="{37009D65-67CA-4CED-8B27-E9A2A258BE61}" type="slidenum">
              <a:rPr lang="en-US" smtClean="0"/>
              <a:t>70</a:t>
            </a:fld>
            <a:endParaRPr lang="en-US"/>
          </a:p>
        </p:txBody>
      </p:sp>
    </p:spTree>
    <p:extLst>
      <p:ext uri="{BB962C8B-B14F-4D97-AF65-F5344CB8AC3E}">
        <p14:creationId xmlns:p14="http://schemas.microsoft.com/office/powerpoint/2010/main" val="125320126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42289">
              <a:defRPr/>
            </a:pPr>
            <a:r>
              <a:rPr lang="en-US" b="1" i="0" u="none" dirty="0"/>
              <a:t>To Know</a:t>
            </a:r>
          </a:p>
          <a:p>
            <a:pPr defTabSz="942289">
              <a:defRPr/>
            </a:pPr>
            <a:r>
              <a:rPr lang="en-US" b="0" i="0" u="none" dirty="0"/>
              <a:t>This slide and the next review characteristics and purposes for developing and communicating success criteria to students in addition to learning targets.</a:t>
            </a:r>
          </a:p>
          <a:p>
            <a:pPr defTabSz="942289">
              <a:defRPr/>
            </a:pPr>
            <a:endParaRPr lang="en-US" b="0" i="0" u="none" dirty="0"/>
          </a:p>
          <a:p>
            <a:pPr defTabSz="942289">
              <a:defRPr/>
            </a:pPr>
            <a:r>
              <a:rPr lang="en-US" b="1" i="0" u="none" dirty="0"/>
              <a:t>To Do</a:t>
            </a:r>
          </a:p>
          <a:p>
            <a:pPr defTabSz="942289">
              <a:defRPr/>
            </a:pPr>
            <a:r>
              <a:rPr lang="en-US" b="0" i="0" u="none" dirty="0"/>
              <a:t>Encourage participants to jot down brief answers to these two questions (understanding and purpose). Have participants compare their understandings with those listed on the next slide. Explain that success criteria is also often referred to as “student look-</a:t>
            </a:r>
            <a:r>
              <a:rPr lang="en-US" b="0" i="0" u="none" dirty="0" err="1"/>
              <a:t>fors</a:t>
            </a:r>
            <a:r>
              <a:rPr lang="en-US" b="0" i="0" u="none" dirty="0"/>
              <a:t>.”</a:t>
            </a:r>
          </a:p>
          <a:p>
            <a:pPr defTabSz="942289">
              <a:defRPr/>
            </a:pPr>
            <a:endParaRPr lang="en-US" b="0" i="0" u="none" dirty="0"/>
          </a:p>
          <a:p>
            <a:pPr defTabSz="942289">
              <a:defRPr/>
            </a:pPr>
            <a:r>
              <a:rPr lang="en-US" b="1" dirty="0"/>
              <a:t>To Say</a:t>
            </a:r>
          </a:p>
          <a:p>
            <a:pPr defTabSz="942289">
              <a:defRPr/>
            </a:pPr>
            <a:r>
              <a:rPr lang="en-US" b="0" dirty="0"/>
              <a:t>What is your understanding of success criteria and their purpose? Jot down your thoughts.</a:t>
            </a:r>
          </a:p>
          <a:p>
            <a:pPr defTabSz="942289">
              <a:defRPr/>
            </a:pPr>
            <a:endParaRPr lang="en-US" b="0" dirty="0"/>
          </a:p>
          <a:p>
            <a:r>
              <a:rPr lang="en-US" b="1" dirty="0"/>
              <a:t>References</a:t>
            </a:r>
          </a:p>
          <a:p>
            <a:pPr marL="182880" marR="0" indent="-182880">
              <a:lnSpc>
                <a:spcPct val="11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Hattie, J. (2017). </a:t>
            </a:r>
            <a:r>
              <a:rPr lang="en-US" sz="1200" i="1" dirty="0">
                <a:effectLst/>
                <a:ea typeface="Calibri" panose="020F0502020204030204" pitchFamily="34" charset="0"/>
                <a:cs typeface="Times New Roman" panose="02020603050405020304" pitchFamily="18" charset="0"/>
              </a:rPr>
              <a:t>How to empower student learning with teacher clarity. </a:t>
            </a:r>
            <a:r>
              <a:rPr lang="en-US" sz="1200" dirty="0">
                <a:effectLst/>
                <a:ea typeface="Calibri" panose="020F0502020204030204" pitchFamily="34" charset="0"/>
                <a:cs typeface="Times New Roman" panose="02020603050405020304" pitchFamily="18" charset="0"/>
              </a:rPr>
              <a:t>https://us.corwin.com/sites/default/files/corwin_whitepaper_teacherclarity_may2017_final.pdf</a:t>
            </a:r>
          </a:p>
          <a:p>
            <a:pPr marL="182880" marR="0" indent="-182880">
              <a:lnSpc>
                <a:spcPct val="120000"/>
              </a:lnSpc>
              <a:spcBef>
                <a:spcPts val="0"/>
              </a:spcBef>
              <a:spcAft>
                <a:spcPts val="800"/>
              </a:spcAft>
              <a:buNone/>
              <a:tabLst>
                <a:tab pos="2390775" algn="l"/>
              </a:tabLst>
            </a:pPr>
            <a:endParaRPr lang="en-US" sz="1200" dirty="0">
              <a:effectLst/>
              <a:ea typeface="Calibri" panose="020F0502020204030204" pitchFamily="34" charset="0"/>
              <a:cs typeface="Times New Roman" panose="02020603050405020304" pitchFamily="18" charset="0"/>
            </a:endParaRPr>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Moss, C., &amp; Brookhart, S. (2019). </a:t>
            </a:r>
            <a:r>
              <a:rPr lang="en-US" sz="1200" i="1" dirty="0">
                <a:effectLst/>
                <a:ea typeface="Calibri" panose="020F0502020204030204" pitchFamily="34" charset="0"/>
                <a:cs typeface="Times New Roman" panose="02020603050405020304" pitchFamily="18" charset="0"/>
              </a:rPr>
              <a:t>Advancing formative assessment in every classroom: A guide for instructional leaders. </a:t>
            </a:r>
            <a:r>
              <a:rPr lang="en-US" sz="1200" dirty="0">
                <a:effectLst/>
                <a:ea typeface="Calibri" panose="020F0502020204030204" pitchFamily="34" charset="0"/>
                <a:cs typeface="Times New Roman" panose="02020603050405020304" pitchFamily="18" charset="0"/>
              </a:rPr>
              <a:t>ASCD.</a:t>
            </a:r>
          </a:p>
        </p:txBody>
      </p:sp>
      <p:sp>
        <p:nvSpPr>
          <p:cNvPr id="4" name="Slide Number Placeholder 3"/>
          <p:cNvSpPr>
            <a:spLocks noGrp="1"/>
          </p:cNvSpPr>
          <p:nvPr>
            <p:ph type="sldNum" sz="quarter" idx="5"/>
          </p:nvPr>
        </p:nvSpPr>
        <p:spPr/>
        <p:txBody>
          <a:bodyPr/>
          <a:lstStyle/>
          <a:p>
            <a:fld id="{37009D65-67CA-4CED-8B27-E9A2A258BE61}" type="slidenum">
              <a:rPr lang="en-US" smtClean="0"/>
              <a:t>71</a:t>
            </a:fld>
            <a:endParaRPr lang="en-US"/>
          </a:p>
        </p:txBody>
      </p:sp>
    </p:spTree>
    <p:extLst>
      <p:ext uri="{BB962C8B-B14F-4D97-AF65-F5344CB8AC3E}">
        <p14:creationId xmlns:p14="http://schemas.microsoft.com/office/powerpoint/2010/main" val="231112993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42289">
              <a:defRPr/>
            </a:pPr>
            <a:r>
              <a:rPr lang="en-US" b="1" i="0" u="none" dirty="0"/>
              <a:t>To Say</a:t>
            </a:r>
            <a:endParaRPr lang="en-US" b="1" dirty="0"/>
          </a:p>
          <a:p>
            <a:pPr defTabSz="942289">
              <a:defRPr/>
            </a:pPr>
            <a:r>
              <a:rPr lang="en-US" b="0" dirty="0"/>
              <a:t>Now compare your ideas with those of Moss &amp; Brookhart and John Hattie. Underline ideas that align and then add additional new learning.</a:t>
            </a:r>
          </a:p>
          <a:p>
            <a:pPr defTabSz="942289">
              <a:defRPr/>
            </a:pPr>
            <a:endParaRPr lang="en-US" b="0" dirty="0"/>
          </a:p>
          <a:p>
            <a:r>
              <a:rPr lang="en-US" b="1" dirty="0"/>
              <a:t>References</a:t>
            </a:r>
          </a:p>
          <a:p>
            <a:pPr marL="182880" marR="0" indent="-182880">
              <a:lnSpc>
                <a:spcPct val="11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Hattie, J. (2017). </a:t>
            </a:r>
            <a:r>
              <a:rPr lang="en-US" sz="1200" i="1" dirty="0">
                <a:effectLst/>
                <a:ea typeface="Calibri" panose="020F0502020204030204" pitchFamily="34" charset="0"/>
                <a:cs typeface="Times New Roman" panose="02020603050405020304" pitchFamily="18" charset="0"/>
              </a:rPr>
              <a:t>How to empower student learning with teacher clarity. </a:t>
            </a:r>
            <a:r>
              <a:rPr lang="en-US" sz="1200" dirty="0">
                <a:effectLst/>
                <a:ea typeface="Calibri" panose="020F0502020204030204" pitchFamily="34" charset="0"/>
                <a:cs typeface="Times New Roman" panose="02020603050405020304" pitchFamily="18" charset="0"/>
              </a:rPr>
              <a:t>https://us.corwin.com/sites/default/files/corwin_whitepaper_teacherclarity_may2017_final.pdf</a:t>
            </a:r>
          </a:p>
          <a:p>
            <a:pPr marL="182880" marR="0" indent="-182880">
              <a:lnSpc>
                <a:spcPct val="120000"/>
              </a:lnSpc>
              <a:spcBef>
                <a:spcPts val="0"/>
              </a:spcBef>
              <a:spcAft>
                <a:spcPts val="800"/>
              </a:spcAft>
              <a:buNone/>
              <a:tabLst>
                <a:tab pos="2390775" algn="l"/>
              </a:tabLst>
            </a:pPr>
            <a:endParaRPr lang="en-US" sz="1200" dirty="0">
              <a:effectLst/>
              <a:ea typeface="Calibri" panose="020F0502020204030204" pitchFamily="34" charset="0"/>
              <a:cs typeface="Times New Roman" panose="02020603050405020304" pitchFamily="18" charset="0"/>
            </a:endParaRPr>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Moss, C., &amp; Brookhart, S. (2019). </a:t>
            </a:r>
            <a:r>
              <a:rPr lang="en-US" sz="1200" i="1" dirty="0">
                <a:effectLst/>
                <a:ea typeface="Calibri" panose="020F0502020204030204" pitchFamily="34" charset="0"/>
                <a:cs typeface="Times New Roman" panose="02020603050405020304" pitchFamily="18" charset="0"/>
              </a:rPr>
              <a:t>Advancing formative assessment in every classroom: A guide for instructional leaders. </a:t>
            </a:r>
            <a:r>
              <a:rPr lang="en-US" sz="1200" dirty="0">
                <a:effectLst/>
                <a:ea typeface="Calibri" panose="020F0502020204030204" pitchFamily="34" charset="0"/>
                <a:cs typeface="Times New Roman" panose="02020603050405020304" pitchFamily="18" charset="0"/>
              </a:rPr>
              <a:t>ASCD.</a:t>
            </a:r>
          </a:p>
        </p:txBody>
      </p:sp>
      <p:sp>
        <p:nvSpPr>
          <p:cNvPr id="4" name="Slide Number Placeholder 3"/>
          <p:cNvSpPr>
            <a:spLocks noGrp="1"/>
          </p:cNvSpPr>
          <p:nvPr>
            <p:ph type="sldNum" sz="quarter" idx="5"/>
          </p:nvPr>
        </p:nvSpPr>
        <p:spPr/>
        <p:txBody>
          <a:bodyPr/>
          <a:lstStyle/>
          <a:p>
            <a:fld id="{37009D65-67CA-4CED-8B27-E9A2A258BE61}" type="slidenum">
              <a:rPr lang="en-US" smtClean="0"/>
              <a:t>72</a:t>
            </a:fld>
            <a:endParaRPr lang="en-US"/>
          </a:p>
        </p:txBody>
      </p:sp>
    </p:spTree>
    <p:extLst>
      <p:ext uri="{BB962C8B-B14F-4D97-AF65-F5344CB8AC3E}">
        <p14:creationId xmlns:p14="http://schemas.microsoft.com/office/powerpoint/2010/main" val="20396408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42289">
              <a:defRPr/>
            </a:pPr>
            <a:r>
              <a:rPr lang="en-US" b="1" dirty="0"/>
              <a:t>To Know</a:t>
            </a:r>
          </a:p>
          <a:p>
            <a:pPr defTabSz="942289">
              <a:defRPr/>
            </a:pPr>
            <a:r>
              <a:rPr lang="en-US" dirty="0"/>
              <a:t>This slide helps explain the difference between learning targets and success criteria. Both have important roles in clarifying learning.</a:t>
            </a:r>
          </a:p>
          <a:p>
            <a:pPr defTabSz="942289">
              <a:defRPr/>
            </a:pPr>
            <a:endParaRPr lang="en-US" dirty="0"/>
          </a:p>
          <a:p>
            <a:r>
              <a:rPr lang="en-US" b="1" dirty="0"/>
              <a:t>To Do/Say</a:t>
            </a:r>
          </a:p>
          <a:p>
            <a:pPr defTabSz="942289">
              <a:defRPr/>
            </a:pPr>
            <a:r>
              <a:rPr lang="en-US" dirty="0"/>
              <a:t>Success criteria are provided to students to guide their learning and work. Having a clear vision of the end point; being required to do something to learn; and having specific things to look for to monitor, gauge progress, and adjust what you are doing, saying, making, or writing make the journey possible and success more probable. It also offers evidence that the teacher is clear about the criteria used to determine if the learning targets have been successfully attained.</a:t>
            </a:r>
          </a:p>
          <a:p>
            <a:pPr defTabSz="942289">
              <a:defRPr/>
            </a:pPr>
            <a:endParaRPr lang="en-US" dirty="0"/>
          </a:p>
          <a:p>
            <a:r>
              <a:rPr lang="en-US" sz="1200" dirty="0"/>
              <a:t>Learning Targets</a:t>
            </a:r>
          </a:p>
          <a:p>
            <a:pPr marL="171450" indent="-171450">
              <a:buFont typeface="Arial" panose="020B0604020202020204" pitchFamily="34" charset="0"/>
              <a:buChar char="•"/>
            </a:pPr>
            <a:r>
              <a:rPr lang="en-US" sz="1200" dirty="0"/>
              <a:t>Specify the learning intended for a lesson</a:t>
            </a:r>
          </a:p>
          <a:p>
            <a:pPr marL="171450" indent="-171450">
              <a:buFont typeface="Arial" panose="020B0604020202020204" pitchFamily="34" charset="0"/>
              <a:buChar char="•"/>
            </a:pPr>
            <a:r>
              <a:rPr lang="en-US" sz="1200" dirty="0"/>
              <a:t>Often begin with verbs like </a:t>
            </a:r>
            <a:r>
              <a:rPr lang="en-US" sz="1200" i="1" dirty="0"/>
              <a:t>know, develop, become fluent, apply, understand, use, </a:t>
            </a:r>
            <a:r>
              <a:rPr lang="en-US" sz="1200" dirty="0"/>
              <a:t>or </a:t>
            </a:r>
            <a:r>
              <a:rPr lang="en-US" sz="1200" i="1" dirty="0"/>
              <a:t>extend</a:t>
            </a:r>
          </a:p>
          <a:p>
            <a:endParaRPr lang="en-US" sz="120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2C567A"/>
                </a:solidFill>
              </a:rPr>
              <a:t>Success criteria </a:t>
            </a:r>
          </a:p>
          <a:p>
            <a:pPr marL="171450" indent="-171450">
              <a:buFont typeface="Arial" panose="020B0604020202020204" pitchFamily="34" charset="0"/>
              <a:buChar char="•"/>
            </a:pPr>
            <a:r>
              <a:rPr lang="en-US" sz="1200" dirty="0"/>
              <a:t>Indicate how students demonstrate learning in order to move them toward their goal</a:t>
            </a:r>
          </a:p>
          <a:p>
            <a:pPr marL="171450" indent="-171450">
              <a:buFont typeface="Arial" panose="020B0604020202020204" pitchFamily="34" charset="0"/>
              <a:buChar char="•"/>
            </a:pPr>
            <a:r>
              <a:rPr lang="en-US" sz="1200" dirty="0"/>
              <a:t>Describe a concrete learning performance such as something students say, do, make or write to show evidence of learning</a:t>
            </a:r>
          </a:p>
          <a:p>
            <a:pPr marL="171450" indent="-171450">
              <a:buFont typeface="Arial" panose="020B0604020202020204" pitchFamily="34" charset="0"/>
              <a:buChar char="•"/>
            </a:pPr>
            <a:r>
              <a:rPr lang="en-US" sz="1200" dirty="0"/>
              <a:t>Often begin with verbs like </a:t>
            </a:r>
            <a:r>
              <a:rPr lang="en-US" sz="1200" i="1" dirty="0"/>
              <a:t>explain, describe, model, show, write, justify, </a:t>
            </a:r>
            <a:r>
              <a:rPr lang="en-US" sz="1200" dirty="0"/>
              <a:t>or</a:t>
            </a:r>
            <a:r>
              <a:rPr lang="en-US" sz="1200" i="1" dirty="0"/>
              <a:t> create                                                            </a:t>
            </a:r>
          </a:p>
          <a:p>
            <a:endParaRPr lang="en-US" sz="1200" dirty="0"/>
          </a:p>
          <a:p>
            <a:pPr defTabSz="942289">
              <a:defRPr/>
            </a:pPr>
            <a:endParaRPr lang="en-US" dirty="0"/>
          </a:p>
          <a:p>
            <a:r>
              <a:rPr lang="en-US" b="1" dirty="0"/>
              <a:t>References</a:t>
            </a:r>
          </a:p>
          <a:p>
            <a:pPr marL="182880" lvl="1" indent="-182880">
              <a:lnSpc>
                <a:spcPct val="120000"/>
              </a:lnSpc>
              <a:spcBef>
                <a:spcPts val="0"/>
              </a:spcBef>
              <a:spcAft>
                <a:spcPts val="800"/>
              </a:spcAft>
              <a:buNone/>
            </a:pPr>
            <a:r>
              <a:rPr lang="en-US" sz="1200" dirty="0">
                <a:effectLst/>
                <a:ea typeface="Calibri" panose="020F0502020204030204" pitchFamily="34" charset="0"/>
                <a:cs typeface="Times New Roman" panose="02020603050405020304" pitchFamily="18" charset="0"/>
              </a:rPr>
              <a:t>Formative Assessment Insights. (n.d.) Writing tips for learning goals and success criteria. </a:t>
            </a:r>
            <a:r>
              <a:rPr lang="en-US" sz="1200" i="1" dirty="0">
                <a:effectLst/>
                <a:ea typeface="Calibri" panose="020F0502020204030204" pitchFamily="34" charset="0"/>
                <a:cs typeface="Times New Roman" panose="02020603050405020304" pitchFamily="18" charset="0"/>
              </a:rPr>
              <a:t>Oregon Educator Resources. </a:t>
            </a:r>
            <a:r>
              <a:rPr lang="en-US" sz="1200" u="sng" dirty="0">
                <a:solidFill>
                  <a:srgbClr val="FF0000"/>
                </a:solidFill>
                <a:effectLst/>
                <a:ea typeface="Calibri" panose="020F0502020204030204" pitchFamily="34" charset="0"/>
                <a:cs typeface="Times New Roman" panose="02020603050405020304" pitchFamily="18" charset="0"/>
                <a:hlinkClick r:id="rId3"/>
              </a:rPr>
              <a:t>https://www.oregon.gov/ode/educator-resources/assessment/Documents/writing_tips_learning_goals_success_criteria.pdf</a:t>
            </a:r>
            <a:endParaRPr lang="en-US" sz="1200" u="sng" dirty="0">
              <a:solidFill>
                <a:srgbClr val="FF0000"/>
              </a:solidFill>
              <a:effectLst/>
              <a:ea typeface="Calibri" panose="020F0502020204030204" pitchFamily="34" charset="0"/>
              <a:cs typeface="Times New Roman" panose="02020603050405020304" pitchFamily="18" charset="0"/>
            </a:endParaRPr>
          </a:p>
          <a:p>
            <a:endParaRPr lang="en-US" dirty="0"/>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Moss, C., &amp; Brookhart, S. (2019). </a:t>
            </a:r>
            <a:r>
              <a:rPr lang="en-US" sz="1200" i="1" dirty="0">
                <a:effectLst/>
                <a:ea typeface="Calibri" panose="020F0502020204030204" pitchFamily="34" charset="0"/>
                <a:cs typeface="Times New Roman" panose="02020603050405020304" pitchFamily="18" charset="0"/>
              </a:rPr>
              <a:t>Advancing formative assessment in every classroom: A guide for instructional leaders. </a:t>
            </a:r>
            <a:r>
              <a:rPr lang="en-US" sz="1200" dirty="0">
                <a:effectLst/>
                <a:ea typeface="Calibri" panose="020F0502020204030204" pitchFamily="34" charset="0"/>
                <a:cs typeface="Times New Roman" panose="02020603050405020304" pitchFamily="18" charset="0"/>
              </a:rPr>
              <a:t>ASCD.</a:t>
            </a:r>
          </a:p>
        </p:txBody>
      </p:sp>
      <p:sp>
        <p:nvSpPr>
          <p:cNvPr id="4" name="Slide Number Placeholder 3"/>
          <p:cNvSpPr>
            <a:spLocks noGrp="1"/>
          </p:cNvSpPr>
          <p:nvPr>
            <p:ph type="sldNum" sz="quarter" idx="5"/>
          </p:nvPr>
        </p:nvSpPr>
        <p:spPr/>
        <p:txBody>
          <a:bodyPr/>
          <a:lstStyle/>
          <a:p>
            <a:fld id="{37009D65-67CA-4CED-8B27-E9A2A258BE61}" type="slidenum">
              <a:rPr lang="en-US" smtClean="0"/>
              <a:t>73</a:t>
            </a:fld>
            <a:endParaRPr lang="en-US"/>
          </a:p>
        </p:txBody>
      </p:sp>
    </p:spTree>
    <p:extLst>
      <p:ext uri="{BB962C8B-B14F-4D97-AF65-F5344CB8AC3E}">
        <p14:creationId xmlns:p14="http://schemas.microsoft.com/office/powerpoint/2010/main" val="66966988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r>
              <a:rPr lang="en-US" b="0" dirty="0"/>
              <a:t>This slide reviews important key ideas regarding success criteria.</a:t>
            </a:r>
          </a:p>
          <a:p>
            <a:endParaRPr lang="en-US" b="0" dirty="0"/>
          </a:p>
          <a:p>
            <a:r>
              <a:rPr lang="en-US" b="1" dirty="0"/>
              <a:t>To Do</a:t>
            </a:r>
          </a:p>
          <a:p>
            <a:pPr defTabSz="942289">
              <a:defRPr/>
            </a:pPr>
            <a:r>
              <a:rPr lang="en-US" b="0" dirty="0"/>
              <a:t>Review content on the slide. Expand on each point.</a:t>
            </a:r>
          </a:p>
          <a:p>
            <a:pPr defTabSz="942289">
              <a:defRPr/>
            </a:pPr>
            <a:endParaRPr lang="en-US" b="0" dirty="0"/>
          </a:p>
          <a:p>
            <a:r>
              <a:rPr lang="en-US" b="1" dirty="0"/>
              <a:t>Say</a:t>
            </a:r>
          </a:p>
          <a:p>
            <a:pPr defTabSz="942289">
              <a:defRPr/>
            </a:pPr>
            <a:r>
              <a:rPr lang="en-US" dirty="0">
                <a:highlight>
                  <a:srgbClr val="FFFF00"/>
                </a:highlight>
              </a:rPr>
              <a:t>When success </a:t>
            </a:r>
            <a:r>
              <a:rPr lang="en-US" dirty="0"/>
              <a:t>criteria are communicated clearly, and teachers and students are actively looking for evidence of learning, learners understand the importance of the lesson.</a:t>
            </a:r>
            <a:r>
              <a:rPr lang="en-US" b="1" dirty="0"/>
              <a:t> </a:t>
            </a:r>
            <a:r>
              <a:rPr lang="en-US" dirty="0"/>
              <a:t>Success Criteria should be on target, complete and compelling, and most of all, practical. </a:t>
            </a:r>
          </a:p>
          <a:p>
            <a:pPr defTabSz="942289">
              <a:defRPr/>
            </a:pPr>
            <a:endParaRPr lang="en-US" b="1" dirty="0"/>
          </a:p>
          <a:p>
            <a:r>
              <a:rPr lang="en-US" b="1" dirty="0"/>
              <a:t>References</a:t>
            </a:r>
          </a:p>
          <a:p>
            <a:pPr marL="182880" marR="0" indent="-182880">
              <a:lnSpc>
                <a:spcPct val="100000"/>
              </a:lnSpc>
              <a:spcBef>
                <a:spcPts val="0"/>
              </a:spcBef>
              <a:spcAft>
                <a:spcPts val="600"/>
              </a:spcAft>
              <a:buNone/>
            </a:pPr>
            <a:r>
              <a:rPr lang="en-US" sz="1200" dirty="0" err="1">
                <a:effectLst/>
                <a:ea typeface="Calibri" panose="020F0502020204030204" pitchFamily="34" charset="0"/>
                <a:cs typeface="Times New Roman" panose="02020603050405020304" pitchFamily="18" charset="0"/>
              </a:rPr>
              <a:t>Almarode</a:t>
            </a:r>
            <a:r>
              <a:rPr lang="en-US" sz="1200" dirty="0">
                <a:effectLst/>
                <a:ea typeface="Calibri" panose="020F0502020204030204" pitchFamily="34" charset="0"/>
                <a:cs typeface="Times New Roman" panose="02020603050405020304" pitchFamily="18" charset="0"/>
              </a:rPr>
              <a:t>, J., &amp; Vandas, K. (2018). </a:t>
            </a:r>
            <a:r>
              <a:rPr lang="en-US" sz="1200" i="1" dirty="0">
                <a:effectLst/>
                <a:ea typeface="Calibri" panose="020F0502020204030204" pitchFamily="34" charset="0"/>
                <a:cs typeface="Times New Roman" panose="02020603050405020304" pitchFamily="18" charset="0"/>
              </a:rPr>
              <a:t>Clarity for learning</a:t>
            </a:r>
            <a:r>
              <a:rPr lang="en-US" sz="1200" i="1" dirty="0">
                <a:ea typeface="Calibri" panose="020F0502020204030204" pitchFamily="34" charset="0"/>
                <a:cs typeface="Times New Roman" panose="02020603050405020304" pitchFamily="18" charset="0"/>
              </a:rPr>
              <a:t>: Five essential practices that empower students and teachers. </a:t>
            </a:r>
            <a:r>
              <a:rPr lang="en-US" sz="1200" dirty="0">
                <a:effectLst/>
                <a:ea typeface="Calibri" panose="020F0502020204030204" pitchFamily="34" charset="0"/>
                <a:cs typeface="Times New Roman" panose="02020603050405020304" pitchFamily="18" charset="0"/>
              </a:rPr>
              <a:t>Corwin Press. </a:t>
            </a:r>
          </a:p>
          <a:p>
            <a:endParaRPr lang="en-US" dirty="0"/>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Moss, C., &amp; Brookhart, S. (2019). </a:t>
            </a:r>
            <a:r>
              <a:rPr lang="en-US" sz="1200" i="1" dirty="0">
                <a:effectLst/>
                <a:ea typeface="Calibri" panose="020F0502020204030204" pitchFamily="34" charset="0"/>
                <a:cs typeface="Times New Roman" panose="02020603050405020304" pitchFamily="18" charset="0"/>
              </a:rPr>
              <a:t>Advancing formative assessment in every classroom: A guide for instructional leaders. </a:t>
            </a:r>
            <a:r>
              <a:rPr lang="en-US" sz="1200" dirty="0">
                <a:effectLst/>
                <a:ea typeface="Calibri" panose="020F0502020204030204" pitchFamily="34" charset="0"/>
                <a:cs typeface="Times New Roman" panose="02020603050405020304" pitchFamily="18" charset="0"/>
              </a:rPr>
              <a:t>ASCD.</a:t>
            </a: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74</a:t>
            </a:fld>
            <a:endParaRPr lang="en-US"/>
          </a:p>
        </p:txBody>
      </p:sp>
    </p:spTree>
    <p:extLst>
      <p:ext uri="{BB962C8B-B14F-4D97-AF65-F5344CB8AC3E}">
        <p14:creationId xmlns:p14="http://schemas.microsoft.com/office/powerpoint/2010/main" val="1334394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r>
              <a:rPr lang="en-US" b="0" dirty="0"/>
              <a:t>The following slides provides examples of success criteria that align with learning targets. Examples can be tailored to your audience, see Additional Examples below.</a:t>
            </a:r>
          </a:p>
          <a:p>
            <a:endParaRPr lang="en-US" b="0" dirty="0"/>
          </a:p>
          <a:p>
            <a:r>
              <a:rPr lang="en-US" b="1" dirty="0"/>
              <a:t>To Do</a:t>
            </a:r>
          </a:p>
          <a:p>
            <a:r>
              <a:rPr lang="en-US" b="0" dirty="0"/>
              <a:t>Review the learning target and success criteria. Note that success criteria must align closely with the learning target and consist of specific, tangible steps toward reaching the goal.</a:t>
            </a:r>
          </a:p>
          <a:p>
            <a:endParaRPr lang="en-US" b="0" dirty="0"/>
          </a:p>
          <a:p>
            <a:r>
              <a:rPr lang="en-US" b="1" dirty="0"/>
              <a:t>To Say</a:t>
            </a:r>
          </a:p>
          <a:p>
            <a:pPr defTabSz="942289">
              <a:defRPr/>
            </a:pPr>
            <a:r>
              <a:rPr lang="en-US" b="0" i="0" dirty="0">
                <a:solidFill>
                  <a:srgbClr val="333333"/>
                </a:solidFill>
                <a:effectLst/>
                <a:latin typeface="canada-type-gibson"/>
              </a:rPr>
              <a:t>For effective instruction it is important to first create the learning target, then determine the success criteria that students can use to assess their understanding, and lastly to create the activities and some open-ended questions that will help students achieve the learning target.</a:t>
            </a:r>
          </a:p>
          <a:p>
            <a:endParaRPr lang="en-US" b="1" dirty="0"/>
          </a:p>
          <a:p>
            <a:r>
              <a:rPr lang="en-US" b="1" dirty="0"/>
              <a:t>Additional Examples </a:t>
            </a:r>
            <a:r>
              <a:rPr lang="en-US" b="0" dirty="0"/>
              <a:t>targets and success criteria</a:t>
            </a:r>
          </a:p>
          <a:p>
            <a:pPr>
              <a:spcBef>
                <a:spcPts val="433"/>
              </a:spcBef>
            </a:pPr>
            <a:r>
              <a:rPr lang="en-US" b="1" u="none" dirty="0"/>
              <a:t>Learning Target</a:t>
            </a:r>
            <a:r>
              <a:rPr lang="en-US" u="none" dirty="0"/>
              <a:t>: </a:t>
            </a:r>
            <a:r>
              <a:rPr lang="en-US" dirty="0"/>
              <a:t>I am learning to understand and explain the use of musical instruments and elements in programmatic music.</a:t>
            </a:r>
          </a:p>
          <a:p>
            <a:pPr>
              <a:spcBef>
                <a:spcPts val="433"/>
              </a:spcBef>
            </a:pPr>
            <a:r>
              <a:rPr lang="en-US" b="1" u="none" dirty="0"/>
              <a:t>Success Criteria</a:t>
            </a:r>
            <a:r>
              <a:rPr lang="en-US" u="none" dirty="0"/>
              <a:t>:</a:t>
            </a:r>
            <a:r>
              <a:rPr lang="en-US" b="1" u="none" dirty="0"/>
              <a:t> </a:t>
            </a:r>
            <a:r>
              <a:rPr lang="en-US" b="0" dirty="0"/>
              <a:t>I know I am successful when I am able to accomplish the following.</a:t>
            </a:r>
          </a:p>
          <a:p>
            <a:pPr marL="171450" indent="-171450">
              <a:spcBef>
                <a:spcPts val="433"/>
              </a:spcBef>
              <a:buFont typeface="Arial" panose="020B0604020202020204" pitchFamily="34" charset="0"/>
              <a:buChar char="•"/>
            </a:pPr>
            <a:r>
              <a:rPr lang="en-US" dirty="0"/>
              <a:t>Create a balanced 3-section composition</a:t>
            </a:r>
          </a:p>
          <a:p>
            <a:pPr marL="171450" indent="-171450">
              <a:spcBef>
                <a:spcPts val="433"/>
              </a:spcBef>
              <a:buFont typeface="Arial" panose="020B0604020202020204" pitchFamily="34" charset="0"/>
              <a:buChar char="•"/>
            </a:pPr>
            <a:r>
              <a:rPr lang="en-US" dirty="0"/>
              <a:t>Use tone, pitch, and dynamics to reflect the events and mood of  the piece</a:t>
            </a:r>
          </a:p>
          <a:p>
            <a:pPr>
              <a:spcBef>
                <a:spcPts val="433"/>
              </a:spcBef>
            </a:pPr>
            <a:endParaRPr lang="en-US" b="1" i="0" u="none" dirty="0"/>
          </a:p>
          <a:p>
            <a:pPr>
              <a:spcBef>
                <a:spcPts val="433"/>
              </a:spcBef>
            </a:pPr>
            <a:r>
              <a:rPr lang="en-US" b="1" u="none" dirty="0"/>
              <a:t>Learning Target</a:t>
            </a:r>
            <a:r>
              <a:rPr lang="en-US" u="none" dirty="0"/>
              <a:t>: </a:t>
            </a:r>
            <a:r>
              <a:rPr lang="en-US" dirty="0"/>
              <a:t>I am learning how to recognize plants as the primary source of matter and energy entering most food chains.</a:t>
            </a:r>
          </a:p>
          <a:p>
            <a:pPr>
              <a:spcBef>
                <a:spcPts val="433"/>
              </a:spcBef>
            </a:pPr>
            <a:r>
              <a:rPr lang="en-US" b="1" u="none" dirty="0"/>
              <a:t>Success Criteria</a:t>
            </a:r>
            <a:r>
              <a:rPr lang="en-US" u="none" dirty="0"/>
              <a:t>: </a:t>
            </a:r>
            <a:r>
              <a:rPr lang="en-US" b="0" dirty="0"/>
              <a:t>I know I am successful when I am able to accomplish the following.</a:t>
            </a:r>
          </a:p>
          <a:p>
            <a:pPr marL="171450" indent="-171450">
              <a:spcBef>
                <a:spcPts val="433"/>
              </a:spcBef>
              <a:buFont typeface="Arial" panose="020B0604020202020204" pitchFamily="34" charset="0"/>
              <a:buChar char="•"/>
            </a:pPr>
            <a:r>
              <a:rPr lang="en-US" dirty="0"/>
              <a:t>Define source of matter and energy as related to food chains</a:t>
            </a:r>
          </a:p>
          <a:p>
            <a:pPr marL="171450" indent="-171450">
              <a:spcBef>
                <a:spcPts val="433"/>
              </a:spcBef>
              <a:buFont typeface="Arial" panose="020B0604020202020204" pitchFamily="34" charset="0"/>
              <a:buChar char="•"/>
            </a:pPr>
            <a:r>
              <a:rPr lang="en-US" dirty="0"/>
              <a:t>Identify producers and consumers in a food chain</a:t>
            </a:r>
          </a:p>
          <a:p>
            <a:pPr marL="471145" indent="-372989">
              <a:buSzPts val="2100"/>
              <a:buChar char="❏"/>
            </a:pPr>
            <a:endParaRPr lang="en-US" dirty="0"/>
          </a:p>
          <a:p>
            <a:pPr>
              <a:spcBef>
                <a:spcPts val="433"/>
              </a:spcBef>
            </a:pPr>
            <a:r>
              <a:rPr lang="en-US" b="1" u="none" dirty="0"/>
              <a:t>Learning Target</a:t>
            </a:r>
            <a:r>
              <a:rPr lang="en-US" b="1" u="sng" dirty="0"/>
              <a:t>:</a:t>
            </a:r>
            <a:r>
              <a:rPr lang="en-US" dirty="0"/>
              <a:t> I am learning how to describe how artists use tints and shades in painting.</a:t>
            </a:r>
          </a:p>
          <a:p>
            <a:pPr>
              <a:spcBef>
                <a:spcPts val="433"/>
              </a:spcBef>
            </a:pPr>
            <a:r>
              <a:rPr lang="en-US" b="1" u="none" dirty="0"/>
              <a:t>Success Criteria</a:t>
            </a:r>
            <a:r>
              <a:rPr lang="en-US" u="none" dirty="0"/>
              <a:t>: </a:t>
            </a:r>
            <a:r>
              <a:rPr lang="en-US" b="0" dirty="0"/>
              <a:t>I know I am successful when I am able to accomplish the following.</a:t>
            </a:r>
            <a:endParaRPr lang="en-US" b="1" dirty="0"/>
          </a:p>
          <a:p>
            <a:pPr marL="269606" indent="-171450">
              <a:spcBef>
                <a:spcPts val="433"/>
              </a:spcBef>
              <a:buSzPts val="2100"/>
              <a:buFont typeface="Arial" panose="020B0604020202020204" pitchFamily="34" charset="0"/>
              <a:buChar char="•"/>
            </a:pPr>
            <a:r>
              <a:rPr lang="en-US" dirty="0"/>
              <a:t>Describe how artists use tints and shades of color to express moods</a:t>
            </a:r>
          </a:p>
          <a:p>
            <a:pPr marL="269606" indent="-171450">
              <a:spcBef>
                <a:spcPts val="433"/>
              </a:spcBef>
              <a:buSzPts val="2100"/>
              <a:buFont typeface="Arial" panose="020B0604020202020204" pitchFamily="34" charset="0"/>
              <a:buChar char="•"/>
            </a:pPr>
            <a:r>
              <a:rPr lang="en-US" dirty="0"/>
              <a:t>Describe how artists use tints and shades to illustrate motion</a:t>
            </a:r>
          </a:p>
          <a:p>
            <a:pPr marL="269606" indent="-171450">
              <a:spcBef>
                <a:spcPts val="433"/>
              </a:spcBef>
              <a:buSzPts val="2100"/>
              <a:buFont typeface="Arial" panose="020B0604020202020204" pitchFamily="34" charset="0"/>
              <a:buChar char="•"/>
            </a:pPr>
            <a:r>
              <a:rPr lang="en-US" dirty="0"/>
              <a:t>Describe how artists use tints and shades to portray dimension</a:t>
            </a:r>
          </a:p>
          <a:p>
            <a:endParaRPr lang="en-US" b="1" dirty="0"/>
          </a:p>
          <a:p>
            <a:r>
              <a:rPr lang="en-US" b="1" dirty="0"/>
              <a:t>References</a:t>
            </a:r>
          </a:p>
          <a:p>
            <a:pPr marL="182880" marR="0" indent="-182880">
              <a:lnSpc>
                <a:spcPct val="100000"/>
              </a:lnSpc>
              <a:spcBef>
                <a:spcPts val="0"/>
              </a:spcBef>
              <a:spcAft>
                <a:spcPts val="600"/>
              </a:spcAft>
              <a:buNone/>
              <a:tabLst>
                <a:tab pos="2390775" algn="l"/>
              </a:tabLst>
            </a:pPr>
            <a:r>
              <a:rPr lang="en-US" sz="1200" b="0" dirty="0"/>
              <a:t>DeWolf, D., Campbell, K., &amp; Rumph, A. (n.d.) </a:t>
            </a:r>
            <a:r>
              <a:rPr lang="en-US" sz="1200" b="0" i="1" dirty="0"/>
              <a:t>Providing clarity: Using learning targets and success criteria to impact student learning. </a:t>
            </a:r>
            <a:r>
              <a:rPr lang="en-US" sz="1200" b="0" dirty="0"/>
              <a:t>Georgia Department of Education. https://www.gadoe.org/School-Improvement/School-Improvement-Services/Documents/Events%20and%20Conferences/2020%20Winter%20ILC/Providing%20Clarity.pdf</a:t>
            </a:r>
          </a:p>
          <a:p>
            <a:endParaRPr lang="en-US" b="0" dirty="0"/>
          </a:p>
          <a:p>
            <a:pPr marL="182880" indent="-182880">
              <a:lnSpc>
                <a:spcPct val="120000"/>
              </a:lnSpc>
              <a:spcBef>
                <a:spcPts val="0"/>
              </a:spcBef>
              <a:spcAft>
                <a:spcPts val="800"/>
              </a:spcAft>
              <a:buNone/>
              <a:tabLst>
                <a:tab pos="2390775" algn="l"/>
              </a:tabLst>
            </a:pPr>
            <a:r>
              <a:rPr lang="en-US" sz="1200" b="0" dirty="0" err="1"/>
              <a:t>Ripmaster</a:t>
            </a:r>
            <a:r>
              <a:rPr lang="en-US" sz="1200" b="0" dirty="0"/>
              <a:t>, C. (n.d.). Learning target examples. </a:t>
            </a:r>
            <a:r>
              <a:rPr lang="en-US" sz="1200" b="0" i="1" dirty="0"/>
              <a:t>Michigan Association of Secondary School Principals. </a:t>
            </a:r>
            <a:r>
              <a:rPr lang="en-US" sz="1200" b="0" dirty="0"/>
              <a:t>http://reeths-pufferevaluationsite.weebly.com/uploads/1/3/0/3/13036730/lt_sc_pt_examples.pdf</a:t>
            </a:r>
            <a:endParaRPr lang="en-US" sz="1200" dirty="0">
              <a:effectLst/>
              <a:ea typeface="Calibri" panose="020F0502020204030204" pitchFamily="34" charset="0"/>
              <a:cs typeface="Times New Roman" panose="02020603050405020304" pitchFamily="18" charset="0"/>
            </a:endParaRPr>
          </a:p>
          <a:p>
            <a:pPr marL="182880" marR="0" indent="-182880">
              <a:lnSpc>
                <a:spcPct val="100000"/>
              </a:lnSpc>
              <a:spcBef>
                <a:spcPts val="0"/>
              </a:spcBef>
              <a:spcAft>
                <a:spcPts val="600"/>
              </a:spcAft>
              <a:buNone/>
              <a:tabLst>
                <a:tab pos="2390775" algn="l"/>
              </a:tabLst>
            </a:pPr>
            <a:endParaRPr lang="en-US" sz="1200" b="0" dirty="0"/>
          </a:p>
          <a:p>
            <a:pPr marL="182880" marR="0" indent="-182880">
              <a:lnSpc>
                <a:spcPct val="120000"/>
              </a:lnSpc>
              <a:spcBef>
                <a:spcPts val="0"/>
              </a:spcBef>
              <a:spcAft>
                <a:spcPts val="800"/>
              </a:spcAft>
              <a:buNone/>
            </a:pPr>
            <a:r>
              <a:rPr lang="en-US" sz="1200" b="0" dirty="0" err="1"/>
              <a:t>Whssbiozone</a:t>
            </a:r>
            <a:r>
              <a:rPr lang="en-US" sz="1200" b="0" dirty="0"/>
              <a:t>. (n.d.). </a:t>
            </a:r>
            <a:r>
              <a:rPr lang="en-US" sz="1200" b="0" i="1" dirty="0"/>
              <a:t>Learning goals and success criteria genetic processes unit. </a:t>
            </a:r>
            <a:r>
              <a:rPr lang="en-US" sz="1200" b="0" dirty="0"/>
              <a:t>https://whssbiozone.files.wordpress.com/2012/02/genetic-processes-learning-goals1.pdf</a:t>
            </a:r>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75</a:t>
            </a:fld>
            <a:endParaRPr lang="en-US"/>
          </a:p>
        </p:txBody>
      </p:sp>
    </p:spTree>
    <p:extLst>
      <p:ext uri="{BB962C8B-B14F-4D97-AF65-F5344CB8AC3E}">
        <p14:creationId xmlns:p14="http://schemas.microsoft.com/office/powerpoint/2010/main" val="357087380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Do</a:t>
            </a:r>
          </a:p>
          <a:p>
            <a:r>
              <a:rPr lang="en-US" b="0" dirty="0"/>
              <a:t>Review the learning target and success criteria. Note that success criteria must align closely with the learning target and consist of specific, tangible steps toward reaching the goal.</a:t>
            </a:r>
          </a:p>
          <a:p>
            <a:endParaRPr lang="en-US" b="0" dirty="0"/>
          </a:p>
          <a:p>
            <a:r>
              <a:rPr lang="en-US" b="1" dirty="0"/>
              <a:t>To Do</a:t>
            </a:r>
          </a:p>
          <a:p>
            <a:r>
              <a:rPr lang="en-US" b="0" dirty="0"/>
              <a:t>Review the learning target and success criteria. Note that success criteria must align closely with the learning target and consist of specific, tangible steps toward reaching the goal.</a:t>
            </a:r>
          </a:p>
          <a:p>
            <a:endParaRPr lang="en-US" b="0" dirty="0"/>
          </a:p>
          <a:p>
            <a:r>
              <a:rPr lang="en-US" b="1" dirty="0"/>
              <a:t>To Say</a:t>
            </a:r>
          </a:p>
          <a:p>
            <a:pPr defTabSz="942289">
              <a:defRPr/>
            </a:pPr>
            <a:r>
              <a:rPr lang="en-US" b="0" i="0" dirty="0">
                <a:solidFill>
                  <a:srgbClr val="333333"/>
                </a:solidFill>
                <a:effectLst/>
                <a:latin typeface="canada-type-gibson"/>
              </a:rPr>
              <a:t>For effective instruction it is important to first create the learning target, then determine the success criteria that students can use to assess their understanding, and lastly to create the activities and some open-ended questions that will help students achieve the learning target.</a:t>
            </a:r>
          </a:p>
          <a:p>
            <a:endParaRPr lang="en-US" b="1" dirty="0"/>
          </a:p>
          <a:p>
            <a:r>
              <a:rPr lang="en-US" b="1" dirty="0"/>
              <a:t>Additional Examples </a:t>
            </a:r>
            <a:r>
              <a:rPr lang="en-US" b="0" dirty="0"/>
              <a:t>targets and success criteria</a:t>
            </a:r>
          </a:p>
          <a:p>
            <a:pPr>
              <a:spcBef>
                <a:spcPts val="433"/>
              </a:spcBef>
            </a:pPr>
            <a:r>
              <a:rPr lang="en-US" b="1" u="none" dirty="0"/>
              <a:t>Learning Target</a:t>
            </a:r>
            <a:r>
              <a:rPr lang="en-US" u="none" dirty="0"/>
              <a:t>: </a:t>
            </a:r>
            <a:r>
              <a:rPr lang="en-US" dirty="0"/>
              <a:t>I am learning to understand and explain the use of musical instruments and elements in programmatic music.</a:t>
            </a:r>
          </a:p>
          <a:p>
            <a:pPr>
              <a:spcBef>
                <a:spcPts val="433"/>
              </a:spcBef>
            </a:pPr>
            <a:r>
              <a:rPr lang="en-US" b="1" u="none" dirty="0"/>
              <a:t>Success Criteria</a:t>
            </a:r>
            <a:r>
              <a:rPr lang="en-US" u="none" dirty="0"/>
              <a:t>:</a:t>
            </a:r>
            <a:r>
              <a:rPr lang="en-US" b="1" u="none" dirty="0"/>
              <a:t> </a:t>
            </a:r>
            <a:r>
              <a:rPr lang="en-US" b="0" dirty="0"/>
              <a:t>I know I am successful when I am able to accomplish the following.</a:t>
            </a:r>
          </a:p>
          <a:p>
            <a:pPr marL="171450" indent="-171450">
              <a:spcBef>
                <a:spcPts val="433"/>
              </a:spcBef>
              <a:buFont typeface="Arial" panose="020B0604020202020204" pitchFamily="34" charset="0"/>
              <a:buChar char="•"/>
            </a:pPr>
            <a:r>
              <a:rPr lang="en-US" dirty="0"/>
              <a:t>Create a balanced 3-section composition</a:t>
            </a:r>
          </a:p>
          <a:p>
            <a:pPr marL="171450" indent="-171450">
              <a:spcBef>
                <a:spcPts val="433"/>
              </a:spcBef>
              <a:buFont typeface="Arial" panose="020B0604020202020204" pitchFamily="34" charset="0"/>
              <a:buChar char="•"/>
            </a:pPr>
            <a:r>
              <a:rPr lang="en-US" dirty="0"/>
              <a:t>Use tone, pitch, and dynamics to reflect the events and mood of  the piece</a:t>
            </a:r>
          </a:p>
          <a:p>
            <a:pPr>
              <a:spcBef>
                <a:spcPts val="433"/>
              </a:spcBef>
            </a:pPr>
            <a:endParaRPr lang="en-US" b="1" i="0" u="none" dirty="0"/>
          </a:p>
          <a:p>
            <a:pPr>
              <a:spcBef>
                <a:spcPts val="433"/>
              </a:spcBef>
            </a:pPr>
            <a:r>
              <a:rPr lang="en-US" b="1" u="none" dirty="0"/>
              <a:t>Learning Target</a:t>
            </a:r>
            <a:r>
              <a:rPr lang="en-US" u="none" dirty="0"/>
              <a:t>: </a:t>
            </a:r>
            <a:r>
              <a:rPr lang="en-US" dirty="0"/>
              <a:t>I am learning how to recognize plants as the primary source of matter and energy entering most food chains.</a:t>
            </a:r>
          </a:p>
          <a:p>
            <a:pPr>
              <a:spcBef>
                <a:spcPts val="433"/>
              </a:spcBef>
            </a:pPr>
            <a:r>
              <a:rPr lang="en-US" b="1" u="none" dirty="0"/>
              <a:t>Success Criteria</a:t>
            </a:r>
            <a:r>
              <a:rPr lang="en-US" u="none" dirty="0"/>
              <a:t>: </a:t>
            </a:r>
            <a:r>
              <a:rPr lang="en-US" b="0" dirty="0"/>
              <a:t>I know I am successful when I am able to accomplish the following.</a:t>
            </a:r>
          </a:p>
          <a:p>
            <a:pPr marL="171450" indent="-171450">
              <a:spcBef>
                <a:spcPts val="433"/>
              </a:spcBef>
              <a:buFont typeface="Arial" panose="020B0604020202020204" pitchFamily="34" charset="0"/>
              <a:buChar char="•"/>
            </a:pPr>
            <a:r>
              <a:rPr lang="en-US" dirty="0"/>
              <a:t>Define source of matter and energy as related to food chains</a:t>
            </a:r>
          </a:p>
          <a:p>
            <a:pPr marL="171450" indent="-171450">
              <a:spcBef>
                <a:spcPts val="433"/>
              </a:spcBef>
              <a:buFont typeface="Arial" panose="020B0604020202020204" pitchFamily="34" charset="0"/>
              <a:buChar char="•"/>
            </a:pPr>
            <a:r>
              <a:rPr lang="en-US" dirty="0"/>
              <a:t>Identify producers and consumers in a food chain</a:t>
            </a:r>
          </a:p>
          <a:p>
            <a:pPr marL="471145" indent="-372989">
              <a:buSzPts val="2100"/>
              <a:buChar char="❏"/>
            </a:pPr>
            <a:endParaRPr lang="en-US" dirty="0"/>
          </a:p>
          <a:p>
            <a:pPr>
              <a:spcBef>
                <a:spcPts val="433"/>
              </a:spcBef>
            </a:pPr>
            <a:r>
              <a:rPr lang="en-US" b="1" u="none" dirty="0"/>
              <a:t>Learning Target</a:t>
            </a:r>
            <a:r>
              <a:rPr lang="en-US" b="1" u="sng" dirty="0"/>
              <a:t>:</a:t>
            </a:r>
            <a:r>
              <a:rPr lang="en-US" dirty="0"/>
              <a:t> I am learning how to describe how artists use tints and shades in painting.</a:t>
            </a:r>
          </a:p>
          <a:p>
            <a:pPr>
              <a:spcBef>
                <a:spcPts val="433"/>
              </a:spcBef>
            </a:pPr>
            <a:r>
              <a:rPr lang="en-US" b="1" u="none" dirty="0"/>
              <a:t>Success Criteria</a:t>
            </a:r>
            <a:r>
              <a:rPr lang="en-US" u="none" dirty="0"/>
              <a:t>: </a:t>
            </a:r>
            <a:r>
              <a:rPr lang="en-US" b="0" dirty="0"/>
              <a:t>I know I am successful when I am able to accomplish the following.</a:t>
            </a:r>
            <a:endParaRPr lang="en-US" b="1" dirty="0"/>
          </a:p>
          <a:p>
            <a:pPr marL="269606" indent="-171450">
              <a:spcBef>
                <a:spcPts val="433"/>
              </a:spcBef>
              <a:buSzPts val="2100"/>
              <a:buFont typeface="Arial" panose="020B0604020202020204" pitchFamily="34" charset="0"/>
              <a:buChar char="•"/>
            </a:pPr>
            <a:r>
              <a:rPr lang="en-US" dirty="0"/>
              <a:t>Describe how artists use tints and shades of color to express moods</a:t>
            </a:r>
          </a:p>
          <a:p>
            <a:pPr marL="269606" indent="-171450">
              <a:spcBef>
                <a:spcPts val="433"/>
              </a:spcBef>
              <a:buSzPts val="2100"/>
              <a:buFont typeface="Arial" panose="020B0604020202020204" pitchFamily="34" charset="0"/>
              <a:buChar char="•"/>
            </a:pPr>
            <a:r>
              <a:rPr lang="en-US" dirty="0"/>
              <a:t>Describe how artists use tints and shades to illustrate motion</a:t>
            </a:r>
          </a:p>
          <a:p>
            <a:pPr marL="269606" indent="-171450">
              <a:spcBef>
                <a:spcPts val="433"/>
              </a:spcBef>
              <a:buSzPts val="2100"/>
              <a:buFont typeface="Arial" panose="020B0604020202020204" pitchFamily="34" charset="0"/>
              <a:buChar char="•"/>
            </a:pPr>
            <a:r>
              <a:rPr lang="en-US" dirty="0"/>
              <a:t>Describe how artists use tints and shades to portray dimension</a:t>
            </a:r>
          </a:p>
          <a:p>
            <a:endParaRPr lang="en-US" b="1" dirty="0"/>
          </a:p>
          <a:p>
            <a:r>
              <a:rPr lang="en-US" b="1" dirty="0"/>
              <a:t>References</a:t>
            </a:r>
          </a:p>
          <a:p>
            <a:pPr marL="182880" marR="0" indent="-182880">
              <a:lnSpc>
                <a:spcPct val="100000"/>
              </a:lnSpc>
              <a:spcBef>
                <a:spcPts val="0"/>
              </a:spcBef>
              <a:spcAft>
                <a:spcPts val="600"/>
              </a:spcAft>
              <a:buNone/>
              <a:tabLst>
                <a:tab pos="2390775" algn="l"/>
              </a:tabLst>
            </a:pPr>
            <a:r>
              <a:rPr lang="en-US" sz="1200" b="0" dirty="0"/>
              <a:t>DeWolf, D., Campbell, K., &amp; Rumph, A. (n.d.) </a:t>
            </a:r>
            <a:r>
              <a:rPr lang="en-US" sz="1200" b="0" i="1" dirty="0"/>
              <a:t>Providing clarity: Using learning targets and success criteria to impact student learning. </a:t>
            </a:r>
            <a:r>
              <a:rPr lang="en-US" sz="1200" b="0" dirty="0"/>
              <a:t>Georgia Department of Education. https://www.gadoe.org/School-Improvement/School-Improvement-Services/Documents/Events%20and%20Conferences/2020%20Winter%20ILC/Providing%20Clarity.pdf</a:t>
            </a:r>
          </a:p>
          <a:p>
            <a:endParaRPr lang="en-US" b="0" dirty="0"/>
          </a:p>
          <a:p>
            <a:pPr marL="182880" indent="-182880">
              <a:lnSpc>
                <a:spcPct val="120000"/>
              </a:lnSpc>
              <a:spcBef>
                <a:spcPts val="0"/>
              </a:spcBef>
              <a:spcAft>
                <a:spcPts val="800"/>
              </a:spcAft>
              <a:buNone/>
              <a:tabLst>
                <a:tab pos="2390775" algn="l"/>
              </a:tabLst>
            </a:pPr>
            <a:r>
              <a:rPr lang="en-US" sz="1200" b="0" dirty="0" err="1"/>
              <a:t>Ripmaster</a:t>
            </a:r>
            <a:r>
              <a:rPr lang="en-US" sz="1200" b="0" dirty="0"/>
              <a:t>, C. (n.d.). Learning target examples. </a:t>
            </a:r>
            <a:r>
              <a:rPr lang="en-US" sz="1200" b="0" i="1" dirty="0"/>
              <a:t>Michigan Association of Secondary School Principals. </a:t>
            </a:r>
            <a:r>
              <a:rPr lang="en-US" sz="1200" b="0" dirty="0"/>
              <a:t>http://reeths-pufferevaluationsite.weebly.com/uploads/1/3/0/3/13036730/lt_sc_pt_examples.pdf</a:t>
            </a:r>
            <a:endParaRPr lang="en-US" sz="1200" dirty="0">
              <a:effectLst/>
              <a:ea typeface="Calibri" panose="020F0502020204030204" pitchFamily="34" charset="0"/>
              <a:cs typeface="Times New Roman" panose="02020603050405020304" pitchFamily="18" charset="0"/>
            </a:endParaRPr>
          </a:p>
          <a:p>
            <a:pPr marL="182880" marR="0" indent="-182880">
              <a:lnSpc>
                <a:spcPct val="100000"/>
              </a:lnSpc>
              <a:spcBef>
                <a:spcPts val="0"/>
              </a:spcBef>
              <a:spcAft>
                <a:spcPts val="600"/>
              </a:spcAft>
              <a:buNone/>
              <a:tabLst>
                <a:tab pos="2390775" algn="l"/>
              </a:tabLst>
            </a:pPr>
            <a:endParaRPr lang="en-US" sz="1200" b="0" dirty="0"/>
          </a:p>
          <a:p>
            <a:pPr marL="182880" marR="0" indent="-182880">
              <a:lnSpc>
                <a:spcPct val="120000"/>
              </a:lnSpc>
              <a:spcBef>
                <a:spcPts val="0"/>
              </a:spcBef>
              <a:spcAft>
                <a:spcPts val="800"/>
              </a:spcAft>
              <a:buNone/>
            </a:pPr>
            <a:r>
              <a:rPr lang="en-US" sz="1200" b="0" dirty="0" err="1"/>
              <a:t>Whssbiozone</a:t>
            </a:r>
            <a:r>
              <a:rPr lang="en-US" sz="1200" b="0" dirty="0"/>
              <a:t>. (n.d.). </a:t>
            </a:r>
            <a:r>
              <a:rPr lang="en-US" sz="1200" b="0" i="1" dirty="0"/>
              <a:t>Learning goals and success criteria genetic processes unit. </a:t>
            </a:r>
            <a:r>
              <a:rPr lang="en-US" sz="1200" b="0" dirty="0"/>
              <a:t>https://whssbiozone.files.wordpress.com/2012/02/genetic-processes-learning-goals1.pdf</a:t>
            </a:r>
            <a:endParaRPr lang="en-US" sz="1200" dirty="0">
              <a:effectLs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7009D65-67CA-4CED-8B27-E9A2A258BE61}" type="slidenum">
              <a:rPr lang="en-US" smtClean="0"/>
              <a:t>76</a:t>
            </a:fld>
            <a:endParaRPr lang="en-US"/>
          </a:p>
        </p:txBody>
      </p:sp>
    </p:spTree>
    <p:extLst>
      <p:ext uri="{BB962C8B-B14F-4D97-AF65-F5344CB8AC3E}">
        <p14:creationId xmlns:p14="http://schemas.microsoft.com/office/powerpoint/2010/main" val="281549950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42289">
              <a:defRPr/>
            </a:pPr>
            <a:r>
              <a:rPr lang="en-US" b="1" i="0" dirty="0">
                <a:solidFill>
                  <a:srgbClr val="333333"/>
                </a:solidFill>
                <a:effectLst/>
                <a:latin typeface="canada-type-gibson"/>
              </a:rPr>
              <a:t>To Know</a:t>
            </a:r>
          </a:p>
          <a:p>
            <a:pPr defTabSz="942289">
              <a:defRPr/>
            </a:pPr>
            <a:r>
              <a:rPr lang="en-US" b="0" i="0" dirty="0">
                <a:solidFill>
                  <a:srgbClr val="333333"/>
                </a:solidFill>
                <a:effectLst/>
                <a:latin typeface="canada-type-gibson"/>
              </a:rPr>
              <a:t>Examples of success criteria are illustrated to model how they can be posted in classrooms on anchor charts</a:t>
            </a:r>
            <a:r>
              <a:rPr lang="en-US" b="1" i="0" dirty="0">
                <a:solidFill>
                  <a:srgbClr val="333333"/>
                </a:solidFill>
                <a:effectLst/>
                <a:latin typeface="canada-type-gibson"/>
              </a:rPr>
              <a:t>.</a:t>
            </a:r>
          </a:p>
          <a:p>
            <a:pPr defTabSz="942289">
              <a:defRPr/>
            </a:pPr>
            <a:endParaRPr lang="en-US" b="1" i="0" dirty="0">
              <a:solidFill>
                <a:srgbClr val="333333"/>
              </a:solidFill>
              <a:effectLst/>
              <a:latin typeface="canada-type-gibson"/>
            </a:endParaRPr>
          </a:p>
          <a:p>
            <a:pPr defTabSz="942289">
              <a:defRPr/>
            </a:pPr>
            <a:r>
              <a:rPr lang="en-US" b="1" i="0" dirty="0">
                <a:solidFill>
                  <a:srgbClr val="333333"/>
                </a:solidFill>
                <a:effectLst/>
                <a:latin typeface="canada-type-gibson"/>
              </a:rPr>
              <a:t>To Do</a:t>
            </a:r>
          </a:p>
          <a:p>
            <a:pPr defTabSz="942289">
              <a:defRPr/>
            </a:pPr>
            <a:r>
              <a:rPr lang="en-US" b="0" i="0" dirty="0">
                <a:solidFill>
                  <a:srgbClr val="333333"/>
                </a:solidFill>
                <a:effectLst/>
                <a:latin typeface="canada-type-gibson"/>
              </a:rPr>
              <a:t>Discuss the learning targets and success criteria illustrated on the slide.</a:t>
            </a:r>
          </a:p>
          <a:p>
            <a:pPr defTabSz="942289">
              <a:defRPr/>
            </a:pPr>
            <a:endParaRPr lang="en-US" b="0" i="0" dirty="0">
              <a:solidFill>
                <a:srgbClr val="333333"/>
              </a:solidFill>
              <a:effectLst/>
              <a:latin typeface="canada-type-gibson"/>
            </a:endParaRPr>
          </a:p>
          <a:p>
            <a:pPr defTabSz="942289">
              <a:defRPr/>
            </a:pPr>
            <a:r>
              <a:rPr lang="en-US" b="1" i="0" dirty="0">
                <a:solidFill>
                  <a:srgbClr val="333333"/>
                </a:solidFill>
                <a:effectLst/>
                <a:latin typeface="canada-type-gibson"/>
              </a:rPr>
              <a:t>To Say</a:t>
            </a:r>
          </a:p>
          <a:p>
            <a:pPr defTabSz="942289">
              <a:defRPr/>
            </a:pPr>
            <a:r>
              <a:rPr lang="en-US" b="0" i="0" dirty="0">
                <a:solidFill>
                  <a:srgbClr val="333333"/>
                </a:solidFill>
                <a:effectLst/>
                <a:latin typeface="canada-type-gibson"/>
              </a:rPr>
              <a:t>Without learning targets and success criteria, lessons wander and students become confused and frustrated. Crafting a quality learning target takes planning. Often, teachers will use an activity as their learning target - but a learning target goes beyond an activity. A learning target focuses on the goal of the learning - the thing we want our students to know and do. The learning target, coupled with success criteria, helps students stay focused and involved. It provides clarity regarding how students will reach their learning goal and what they will be evaluated on.</a:t>
            </a:r>
          </a:p>
          <a:p>
            <a:pPr defTabSz="942289">
              <a:defRPr/>
            </a:pPr>
            <a:endParaRPr lang="en-US" b="0" i="0" dirty="0">
              <a:solidFill>
                <a:srgbClr val="333333"/>
              </a:solidFill>
              <a:effectLst/>
              <a:latin typeface="canada-type-gibson"/>
            </a:endParaRPr>
          </a:p>
          <a:p>
            <a:r>
              <a:rPr lang="en-US" b="1" dirty="0"/>
              <a:t>More  examples</a:t>
            </a:r>
          </a:p>
          <a:p>
            <a:r>
              <a:rPr lang="en-US" b="1" dirty="0"/>
              <a:t>Learning Target</a:t>
            </a:r>
            <a:r>
              <a:rPr lang="en-US" dirty="0"/>
              <a:t>: I can write a linear equation using the form y=</a:t>
            </a:r>
            <a:r>
              <a:rPr lang="en-US" dirty="0" err="1"/>
              <a:t>mx+b</a:t>
            </a:r>
            <a:r>
              <a:rPr lang="en-US" dirty="0"/>
              <a:t>. </a:t>
            </a:r>
          </a:p>
          <a:p>
            <a:r>
              <a:rPr lang="en-US" b="1" dirty="0"/>
              <a:t>Success Criteria</a:t>
            </a:r>
          </a:p>
          <a:p>
            <a:pPr marL="171450" indent="-171450">
              <a:buFont typeface="Arial" panose="020B0604020202020204" pitchFamily="34" charset="0"/>
              <a:buChar char="•"/>
            </a:pPr>
            <a:r>
              <a:rPr lang="en-US" dirty="0"/>
              <a:t>I can identify the slope from a table, graph, or situation  </a:t>
            </a:r>
          </a:p>
          <a:p>
            <a:pPr marL="171450" indent="-171450">
              <a:buFont typeface="Arial" panose="020B0604020202020204" pitchFamily="34" charset="0"/>
              <a:buChar char="•"/>
            </a:pPr>
            <a:r>
              <a:rPr lang="en-US" dirty="0"/>
              <a:t>I can identify the y- intercept from a table, graph, or situation  </a:t>
            </a:r>
          </a:p>
          <a:p>
            <a:pPr marL="171450" indent="-171450">
              <a:buFont typeface="Arial" panose="020B0604020202020204" pitchFamily="34" charset="0"/>
              <a:buChar char="•"/>
            </a:pPr>
            <a:r>
              <a:rPr lang="en-US" dirty="0"/>
              <a:t>I can identify the x- and y- coordinates of a point when given a table, graph, or equation</a:t>
            </a:r>
            <a:endParaRPr lang="en-US" b="1" dirty="0"/>
          </a:p>
          <a:p>
            <a:endParaRPr lang="en-US" b="1" u="none" dirty="0"/>
          </a:p>
          <a:p>
            <a:r>
              <a:rPr lang="en-US" b="1" dirty="0"/>
              <a:t>Learning Target: </a:t>
            </a:r>
            <a:r>
              <a:rPr lang="en-US" dirty="0"/>
              <a:t>We are learning to use information from maps, charts, and graphs to identify distinguishing factors of different Western European countries. </a:t>
            </a:r>
          </a:p>
          <a:p>
            <a:r>
              <a:rPr lang="en-US" b="1" dirty="0"/>
              <a:t>Success Criteria</a:t>
            </a:r>
          </a:p>
          <a:p>
            <a:r>
              <a:rPr lang="en-US" dirty="0"/>
              <a:t>We will successful when we can accomplish the following.</a:t>
            </a:r>
          </a:p>
          <a:p>
            <a:pPr marL="176679" indent="-176679">
              <a:buFont typeface="Arial" panose="020B0604020202020204" pitchFamily="34" charset="0"/>
              <a:buChar char="•"/>
            </a:pPr>
            <a:r>
              <a:rPr lang="en-US" dirty="0"/>
              <a:t>Use maps to compare and contrast 4 different landforms</a:t>
            </a:r>
          </a:p>
          <a:p>
            <a:pPr marL="176679" indent="-176679">
              <a:buFont typeface="Arial" panose="020B0604020202020204" pitchFamily="34" charset="0"/>
              <a:buChar char="•"/>
            </a:pPr>
            <a:r>
              <a:rPr lang="en-US" dirty="0"/>
              <a:t>Create a graph that compares the average wealth of citizens of three Western European countries</a:t>
            </a:r>
          </a:p>
          <a:p>
            <a:pPr marL="176679" indent="-176679">
              <a:buFont typeface="Arial" panose="020B0604020202020204" pitchFamily="34" charset="0"/>
              <a:buChar char="•"/>
            </a:pPr>
            <a:r>
              <a:rPr lang="en-US" dirty="0"/>
              <a:t>Design a map showing the natural resources of the Western European countries </a:t>
            </a:r>
          </a:p>
          <a:p>
            <a:pPr marL="176679" indent="-176679">
              <a:buFont typeface="Arial" panose="020B0604020202020204" pitchFamily="34" charset="0"/>
              <a:buChar char="•"/>
            </a:pPr>
            <a:endParaRPr lang="en-US" dirty="0"/>
          </a:p>
          <a:p>
            <a:r>
              <a:rPr lang="en-US" b="1" dirty="0"/>
              <a:t>Learning Target: </a:t>
            </a:r>
            <a:r>
              <a:rPr lang="en-US" dirty="0"/>
              <a:t>I can apply skills and knowledge of geometric and organic shapes to create a large scale 1 point perspective drawing. </a:t>
            </a:r>
          </a:p>
          <a:p>
            <a:r>
              <a:rPr lang="en-US" b="1" dirty="0"/>
              <a:t>Success Criteria</a:t>
            </a:r>
          </a:p>
          <a:p>
            <a:r>
              <a:rPr lang="en-US" dirty="0"/>
              <a:t>You will know you are successful when the following is accomplished.</a:t>
            </a:r>
          </a:p>
          <a:p>
            <a:pPr marL="176679" indent="-176679">
              <a:buFont typeface="Arial" panose="020B0604020202020204" pitchFamily="34" charset="0"/>
              <a:buChar char="•"/>
            </a:pPr>
            <a:r>
              <a:rPr lang="en-US" dirty="0"/>
              <a:t>The one-point perspective drawing has one vanishing point that is clearly indicated through the perspective</a:t>
            </a:r>
          </a:p>
          <a:p>
            <a:pPr marL="176679" indent="-176679">
              <a:buFont typeface="Arial" panose="020B0604020202020204" pitchFamily="34" charset="0"/>
              <a:buChar char="•"/>
            </a:pPr>
            <a:r>
              <a:rPr lang="en-US" dirty="0"/>
              <a:t>Rulers were used to create straight clean lines</a:t>
            </a:r>
          </a:p>
          <a:p>
            <a:pPr marL="176679" indent="-176679">
              <a:buFont typeface="Arial" panose="020B0604020202020204" pitchFamily="34" charset="0"/>
              <a:buChar char="•"/>
            </a:pPr>
            <a:r>
              <a:rPr lang="en-US" dirty="0"/>
              <a:t>The drawing has a precise level of perspective as defined in the 1-point perspective rubric</a:t>
            </a:r>
          </a:p>
          <a:p>
            <a:endParaRPr lang="en-US" dirty="0"/>
          </a:p>
          <a:p>
            <a:r>
              <a:rPr lang="en-US" b="1" dirty="0"/>
              <a:t>Learning Target: </a:t>
            </a:r>
            <a:r>
              <a:rPr lang="en-US" dirty="0"/>
              <a:t>We are learning to infer the author’s message and use evidence from the text.</a:t>
            </a:r>
          </a:p>
          <a:p>
            <a:r>
              <a:rPr lang="en-US" b="1" dirty="0"/>
              <a:t>Success Criteria</a:t>
            </a:r>
          </a:p>
          <a:p>
            <a:pPr marL="176679" indent="-176679">
              <a:buFont typeface="Arial" panose="020B0604020202020204" pitchFamily="34" charset="0"/>
              <a:buChar char="•"/>
            </a:pPr>
            <a:r>
              <a:rPr lang="en-US" dirty="0"/>
              <a:t>I used picture clues (facial expressions)</a:t>
            </a:r>
          </a:p>
          <a:p>
            <a:pPr marL="176679" indent="-176679">
              <a:buFont typeface="Arial" panose="020B0604020202020204" pitchFamily="34" charset="0"/>
              <a:buChar char="•"/>
            </a:pPr>
            <a:r>
              <a:rPr lang="en-US" dirty="0"/>
              <a:t>I used my background knowledge (What I already know)</a:t>
            </a:r>
          </a:p>
          <a:p>
            <a:pPr marL="176679" indent="-176679">
              <a:buFont typeface="Arial" panose="020B0604020202020204" pitchFamily="34" charset="0"/>
              <a:buChar char="•"/>
            </a:pPr>
            <a:r>
              <a:rPr lang="en-US" dirty="0"/>
              <a:t>I used evidence from the text</a:t>
            </a:r>
          </a:p>
          <a:p>
            <a:pPr marL="176679" indent="-176679">
              <a:buFont typeface="Arial" panose="020B0604020202020204" pitchFamily="34" charset="0"/>
              <a:buChar char="•"/>
            </a:pPr>
            <a:r>
              <a:rPr lang="en-US" dirty="0"/>
              <a:t>I put it all together to make an inference</a:t>
            </a:r>
          </a:p>
          <a:p>
            <a:pPr marL="0" indent="0">
              <a:buFont typeface="Arial" panose="020B0604020202020204" pitchFamily="34" charset="0"/>
              <a:buNone/>
            </a:pPr>
            <a:endParaRPr lang="en-US" dirty="0"/>
          </a:p>
          <a:p>
            <a:r>
              <a:rPr lang="en-US" b="1" dirty="0"/>
              <a:t>References</a:t>
            </a:r>
          </a:p>
          <a:p>
            <a:pPr marL="182880" marR="0" indent="-182880">
              <a:lnSpc>
                <a:spcPct val="100000"/>
              </a:lnSpc>
              <a:spcBef>
                <a:spcPts val="0"/>
              </a:spcBef>
              <a:spcAft>
                <a:spcPts val="600"/>
              </a:spcAft>
              <a:buNone/>
              <a:tabLst>
                <a:tab pos="2390775" algn="l"/>
              </a:tabLst>
            </a:pPr>
            <a:r>
              <a:rPr lang="en-US" sz="1200" b="0" dirty="0"/>
              <a:t>DeWolf, D., Campbell, K., &amp; Rumph, A. (n.d.) </a:t>
            </a:r>
            <a:r>
              <a:rPr lang="en-US" sz="1200" b="0" i="1" dirty="0"/>
              <a:t>Providing clarity: Using learning targets and success criteria to impact student learning. </a:t>
            </a:r>
            <a:r>
              <a:rPr lang="en-US" sz="1200" b="0" dirty="0"/>
              <a:t>Georgia Department of Education. https://www.gadoe.org/School-Improvement/School-Improvement-Services/Documents/Events%20and%20Conferences/2020%20Winter%20ILC/Providing%20Clarity.pdf</a:t>
            </a:r>
            <a:endParaRPr lang="en-US" sz="1200" dirty="0"/>
          </a:p>
          <a:p>
            <a:pPr marL="182880" indent="-182880">
              <a:lnSpc>
                <a:spcPct val="120000"/>
              </a:lnSpc>
              <a:spcBef>
                <a:spcPts val="0"/>
              </a:spcBef>
              <a:spcAft>
                <a:spcPts val="800"/>
              </a:spcAft>
              <a:buNone/>
              <a:tabLst>
                <a:tab pos="2390775" algn="l"/>
              </a:tabLst>
            </a:pPr>
            <a:endParaRPr lang="en-US" sz="1200" b="0" dirty="0"/>
          </a:p>
          <a:p>
            <a:pPr marL="182880" indent="-182880">
              <a:lnSpc>
                <a:spcPct val="120000"/>
              </a:lnSpc>
              <a:spcBef>
                <a:spcPts val="0"/>
              </a:spcBef>
              <a:spcAft>
                <a:spcPts val="800"/>
              </a:spcAft>
              <a:buNone/>
              <a:tabLst>
                <a:tab pos="2390775" algn="l"/>
              </a:tabLst>
            </a:pPr>
            <a:r>
              <a:rPr lang="en-US" sz="1200" b="0" dirty="0" err="1"/>
              <a:t>Ripmaster</a:t>
            </a:r>
            <a:r>
              <a:rPr lang="en-US" sz="1200" b="0" dirty="0"/>
              <a:t>, C. (n.d.). Learning target examples. </a:t>
            </a:r>
            <a:r>
              <a:rPr lang="en-US" sz="1200" b="0" i="1" dirty="0"/>
              <a:t>Michigan Association of Secondary School Principals. </a:t>
            </a:r>
            <a:r>
              <a:rPr lang="en-US" sz="1200" b="0" dirty="0"/>
              <a:t>http://reeths-pufferevaluationsite.weebly.com/uploads/1/3/0/3/13036730/lt_sc_pt_examples.pdf</a:t>
            </a:r>
            <a:endParaRPr lang="en-US" sz="1200" dirty="0">
              <a:effectLst/>
              <a:ea typeface="Calibri" panose="020F0502020204030204" pitchFamily="34" charset="0"/>
              <a:cs typeface="Times New Roman" panose="02020603050405020304" pitchFamily="18" charset="0"/>
            </a:endParaRPr>
          </a:p>
          <a:p>
            <a:endParaRPr lang="en-US" b="1"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77</a:t>
            </a:fld>
            <a:endParaRPr lang="en-US"/>
          </a:p>
        </p:txBody>
      </p:sp>
    </p:spTree>
    <p:extLst>
      <p:ext uri="{BB962C8B-B14F-4D97-AF65-F5344CB8AC3E}">
        <p14:creationId xmlns:p14="http://schemas.microsoft.com/office/powerpoint/2010/main" val="279197807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r>
              <a:rPr lang="en-US" sz="1200" dirty="0"/>
              <a:t>Success criteria help students answer questions like the following.</a:t>
            </a:r>
            <a:endParaRPr lang="en-US" sz="1200" b="0" i="0" dirty="0">
              <a:solidFill>
                <a:srgbClr val="000000"/>
              </a:solidFill>
              <a:effectLst/>
              <a:latin typeface="Verdana" panose="020B0604030504040204" pitchFamily="34" charset="0"/>
            </a:endParaRPr>
          </a:p>
          <a:p>
            <a:pPr marL="171450" indent="-171450">
              <a:buFont typeface="Arial" panose="020B0604020202020204" pitchFamily="34" charset="0"/>
              <a:buChar char="•"/>
            </a:pPr>
            <a:r>
              <a:rPr lang="en-US" sz="1200" b="0" i="0" dirty="0">
                <a:solidFill>
                  <a:srgbClr val="000000"/>
                </a:solidFill>
                <a:effectLst/>
                <a:latin typeface="Verdana" panose="020B0604030504040204" pitchFamily="34" charset="0"/>
              </a:rPr>
              <a:t>What does quality look like with this task?</a:t>
            </a:r>
          </a:p>
          <a:p>
            <a:pPr marL="171450" indent="-171450">
              <a:buFont typeface="Arial" panose="020B0604020202020204" pitchFamily="34" charset="0"/>
              <a:buChar char="•"/>
            </a:pPr>
            <a:r>
              <a:rPr lang="en-US" sz="1200" b="0" i="0" dirty="0">
                <a:solidFill>
                  <a:srgbClr val="000000"/>
                </a:solidFill>
                <a:effectLst/>
                <a:latin typeface="Verdana" panose="020B0604030504040204" pitchFamily="34" charset="0"/>
              </a:rPr>
              <a:t>Where am I relative to success with this learning target?</a:t>
            </a:r>
          </a:p>
          <a:p>
            <a:pPr marL="171450" indent="-171450">
              <a:buFont typeface="Arial" panose="020B0604020202020204" pitchFamily="34" charset="0"/>
              <a:buChar char="•"/>
            </a:pPr>
            <a:r>
              <a:rPr lang="en-US" sz="1200" b="0" i="0" dirty="0">
                <a:solidFill>
                  <a:srgbClr val="000000"/>
                </a:solidFill>
                <a:effectLst/>
                <a:latin typeface="Verdana" panose="020B0604030504040204" pitchFamily="34" charset="0"/>
              </a:rPr>
              <a:t>What are my next steps?</a:t>
            </a:r>
          </a:p>
          <a:p>
            <a:pPr marL="171450" indent="-171450">
              <a:buFont typeface="Arial" panose="020B0604020202020204" pitchFamily="34" charset="0"/>
              <a:buChar char="•"/>
            </a:pPr>
            <a:r>
              <a:rPr lang="en-US" sz="1200" b="0" i="0" dirty="0">
                <a:solidFill>
                  <a:srgbClr val="000000"/>
                </a:solidFill>
                <a:effectLst/>
                <a:latin typeface="Verdana" panose="020B0604030504040204" pitchFamily="34" charset="0"/>
              </a:rPr>
              <a:t>Do I understand what proficiency and mastery look like?</a:t>
            </a:r>
          </a:p>
          <a:p>
            <a:pPr marL="171450" indent="-171450">
              <a:buFont typeface="Arial" panose="020B0604020202020204" pitchFamily="34" charset="0"/>
              <a:buChar char="•"/>
            </a:pPr>
            <a:r>
              <a:rPr lang="en-US" sz="1200" b="0" i="0" dirty="0">
                <a:solidFill>
                  <a:srgbClr val="000000"/>
                </a:solidFill>
                <a:effectLst/>
                <a:latin typeface="Verdana" panose="020B0604030504040204" pitchFamily="34" charset="0"/>
              </a:rPr>
              <a:t>How can I use the target(s) to self-assess, set goals, and monitor my progress?</a:t>
            </a:r>
          </a:p>
          <a:p>
            <a:endParaRPr lang="en-US" b="1" dirty="0"/>
          </a:p>
          <a:p>
            <a:r>
              <a:rPr lang="en-US" b="1" dirty="0"/>
              <a:t>To Do/To Say</a:t>
            </a:r>
          </a:p>
          <a:p>
            <a:r>
              <a:rPr lang="en-US" b="0" dirty="0"/>
              <a:t>Review tips for writing success criteria. </a:t>
            </a:r>
          </a:p>
          <a:p>
            <a:endParaRPr lang="en-US" b="0" dirty="0"/>
          </a:p>
          <a:p>
            <a:r>
              <a:rPr lang="en-US" b="1" dirty="0"/>
              <a:t>Reference</a:t>
            </a:r>
          </a:p>
          <a:p>
            <a:pPr marL="182880" marR="0" indent="-182880">
              <a:lnSpc>
                <a:spcPct val="100000"/>
              </a:lnSpc>
              <a:spcBef>
                <a:spcPts val="0"/>
              </a:spcBef>
              <a:spcAft>
                <a:spcPts val="600"/>
              </a:spcAft>
              <a:buNone/>
            </a:pPr>
            <a:r>
              <a:rPr lang="en-US" sz="1200" dirty="0" err="1">
                <a:effectLst/>
                <a:ea typeface="Calibri" panose="020F0502020204030204" pitchFamily="34" charset="0"/>
                <a:cs typeface="Times New Roman" panose="02020603050405020304" pitchFamily="18" charset="0"/>
              </a:rPr>
              <a:t>Almarode</a:t>
            </a:r>
            <a:r>
              <a:rPr lang="en-US" sz="1200" dirty="0">
                <a:effectLst/>
                <a:ea typeface="Calibri" panose="020F0502020204030204" pitchFamily="34" charset="0"/>
                <a:cs typeface="Times New Roman" panose="02020603050405020304" pitchFamily="18" charset="0"/>
              </a:rPr>
              <a:t>, J., &amp; Vandas, K. (2018). </a:t>
            </a:r>
            <a:r>
              <a:rPr lang="en-US" sz="1200" i="1" dirty="0">
                <a:effectLst/>
                <a:ea typeface="Calibri" panose="020F0502020204030204" pitchFamily="34" charset="0"/>
                <a:cs typeface="Times New Roman" panose="02020603050405020304" pitchFamily="18" charset="0"/>
              </a:rPr>
              <a:t>Clarity for learning</a:t>
            </a:r>
            <a:r>
              <a:rPr lang="en-US" sz="1200" i="1" dirty="0">
                <a:ea typeface="Calibri" panose="020F0502020204030204" pitchFamily="34" charset="0"/>
                <a:cs typeface="Times New Roman" panose="02020603050405020304" pitchFamily="18" charset="0"/>
              </a:rPr>
              <a:t>: Five essential practices that empower students and teachers. </a:t>
            </a:r>
            <a:r>
              <a:rPr lang="en-US" sz="1200" dirty="0">
                <a:effectLst/>
                <a:ea typeface="Calibri" panose="020F0502020204030204" pitchFamily="34" charset="0"/>
                <a:cs typeface="Times New Roman" panose="02020603050405020304" pitchFamily="18" charset="0"/>
              </a:rPr>
              <a:t>Corwin Press. </a:t>
            </a:r>
          </a:p>
          <a:p>
            <a:pPr marL="182880" marR="0" indent="-182880">
              <a:lnSpc>
                <a:spcPct val="100000"/>
              </a:lnSpc>
              <a:spcBef>
                <a:spcPts val="0"/>
              </a:spcBef>
              <a:spcAft>
                <a:spcPts val="600"/>
              </a:spcAft>
              <a:buNone/>
            </a:pPr>
            <a:endParaRPr lang="en-US" sz="1200" dirty="0">
              <a:effectLst/>
              <a:ea typeface="Calibri" panose="020F0502020204030204" pitchFamily="34" charset="0"/>
              <a:cs typeface="Times New Roman" panose="02020603050405020304" pitchFamily="18" charset="0"/>
            </a:endParaRPr>
          </a:p>
          <a:p>
            <a:pPr marL="182880" marR="0" indent="-182880">
              <a:lnSpc>
                <a:spcPct val="100000"/>
              </a:lnSpc>
              <a:spcBef>
                <a:spcPts val="0"/>
              </a:spcBef>
              <a:spcAft>
                <a:spcPts val="600"/>
              </a:spcAft>
              <a:buNone/>
            </a:pPr>
            <a:r>
              <a:rPr lang="en-US" sz="1200" dirty="0">
                <a:effectLst/>
                <a:ea typeface="Calibri" panose="020F0502020204030204" pitchFamily="34" charset="0"/>
                <a:cs typeface="Times New Roman" panose="02020603050405020304" pitchFamily="18" charset="0"/>
              </a:rPr>
              <a:t>Clayton, H. (2017). Learning targets</a:t>
            </a:r>
            <a:r>
              <a:rPr lang="en-US" sz="1200" i="1" dirty="0">
                <a:effectLst/>
                <a:ea typeface="Calibri" panose="020F0502020204030204" pitchFamily="34" charset="0"/>
                <a:cs typeface="Times New Roman" panose="02020603050405020304" pitchFamily="18" charset="0"/>
              </a:rPr>
              <a:t>. Making the Standards Come Alive! </a:t>
            </a:r>
            <a:r>
              <a:rPr lang="en-US" sz="1200" dirty="0">
                <a:effectLst/>
                <a:ea typeface="Calibri" panose="020F0502020204030204" pitchFamily="34" charset="0"/>
                <a:cs typeface="Times New Roman" panose="02020603050405020304" pitchFamily="18" charset="0"/>
              </a:rPr>
              <a:t>Volume VI, I. </a:t>
            </a:r>
            <a:r>
              <a:rPr lang="en-US" sz="1200" u="sng" dirty="0">
                <a:solidFill>
                  <a:srgbClr val="0563C1"/>
                </a:solidFill>
                <a:effectLst/>
                <a:ea typeface="Calibri" panose="020F0502020204030204" pitchFamily="34" charset="0"/>
                <a:cs typeface="Times New Roman" panose="02020603050405020304" pitchFamily="18" charset="0"/>
                <a:hlinkClick r:id="rId3"/>
              </a:rPr>
              <a:t>https://justaskpublications.com/just-ask-resource-center/e-newsletters/msca/learningtargets/</a:t>
            </a:r>
            <a:endParaRPr lang="en-US" sz="1200" dirty="0">
              <a:effectLst/>
              <a:ea typeface="Calibri" panose="020F0502020204030204" pitchFamily="34" charset="0"/>
              <a:cs typeface="Times New Roman" panose="02020603050405020304" pitchFamily="18" charset="0"/>
            </a:endParaRPr>
          </a:p>
          <a:p>
            <a:endParaRPr lang="en-US" b="0"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78</a:t>
            </a:fld>
            <a:endParaRPr lang="en-US"/>
          </a:p>
        </p:txBody>
      </p:sp>
    </p:spTree>
    <p:extLst>
      <p:ext uri="{BB962C8B-B14F-4D97-AF65-F5344CB8AC3E}">
        <p14:creationId xmlns:p14="http://schemas.microsoft.com/office/powerpoint/2010/main" val="301344194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r>
              <a:rPr lang="en-US" b="0" dirty="0"/>
              <a:t>This slide provides participants with guided practice in developing success criteria aligned with learning targets.</a:t>
            </a:r>
          </a:p>
          <a:p>
            <a:endParaRPr lang="en-US" b="0" dirty="0"/>
          </a:p>
          <a:p>
            <a:r>
              <a:rPr lang="en-US" b="0" dirty="0"/>
              <a:t>Other examples that can be used, depending on your audience, are listed in Additional Examples below.</a:t>
            </a:r>
          </a:p>
          <a:p>
            <a:endParaRPr lang="en-US" b="0" dirty="0"/>
          </a:p>
          <a:p>
            <a:r>
              <a:rPr lang="en-US" b="1" dirty="0"/>
              <a:t>To Do</a:t>
            </a:r>
            <a:endParaRPr lang="en-US" dirty="0"/>
          </a:p>
          <a:p>
            <a:r>
              <a:rPr lang="en-US" dirty="0"/>
              <a:t>Ask participants to choose and copy one of the learning targets. Then have them work in pairs or small groups to create success criteria for the targets. (This may be done on blank paper or chart paper to later be posted around the room for others to view.)</a:t>
            </a:r>
          </a:p>
          <a:p>
            <a:endParaRPr lang="en-US" dirty="0"/>
          </a:p>
          <a:p>
            <a:r>
              <a:rPr lang="en-US" dirty="0"/>
              <a:t>Once finished, participants can compare the success criteria they developed with those shown on the next slide.  </a:t>
            </a:r>
          </a:p>
          <a:p>
            <a:endParaRPr lang="en-US" dirty="0"/>
          </a:p>
          <a:p>
            <a:r>
              <a:rPr lang="en-US" b="1" dirty="0"/>
              <a:t>To Say</a:t>
            </a:r>
          </a:p>
          <a:p>
            <a:r>
              <a:rPr lang="en-US" b="0" dirty="0"/>
              <a:t>You’ll now have an opportunity to choose one of these learning targets and write success criteria that clearly describes smaller steps/actions needed in order to meet the learning goal.</a:t>
            </a:r>
          </a:p>
          <a:p>
            <a:r>
              <a:rPr lang="en-US" sz="100" dirty="0"/>
              <a:t> </a:t>
            </a:r>
          </a:p>
          <a:p>
            <a:r>
              <a:rPr lang="en-US" sz="100" b="1" dirty="0"/>
              <a:t>Additional Examples of learning targets/success criteria</a:t>
            </a:r>
          </a:p>
          <a:p>
            <a:pPr>
              <a:spcBef>
                <a:spcPts val="433"/>
              </a:spcBef>
            </a:pPr>
            <a:r>
              <a:rPr lang="en-US" b="1" u="none" dirty="0"/>
              <a:t>Learning Target</a:t>
            </a:r>
            <a:r>
              <a:rPr lang="en-US" u="none" dirty="0"/>
              <a:t>: </a:t>
            </a:r>
            <a:r>
              <a:rPr lang="en-US" dirty="0"/>
              <a:t>I am learning how to recognize plants as the primary source of matter and energy entering most food chains.</a:t>
            </a:r>
          </a:p>
          <a:p>
            <a:pPr>
              <a:spcBef>
                <a:spcPts val="433"/>
              </a:spcBef>
            </a:pPr>
            <a:r>
              <a:rPr lang="en-US" b="1" u="none" dirty="0"/>
              <a:t>Success Criteria</a:t>
            </a:r>
            <a:r>
              <a:rPr lang="en-US" u="none" dirty="0"/>
              <a:t>: </a:t>
            </a:r>
            <a:r>
              <a:rPr lang="en-US" b="0" dirty="0"/>
              <a:t>I know I am successful when I am able to accomplish the following.</a:t>
            </a:r>
          </a:p>
          <a:p>
            <a:pPr marL="471145" indent="-372989">
              <a:spcBef>
                <a:spcPts val="433"/>
              </a:spcBef>
              <a:buSzPts val="2100"/>
              <a:buChar char="❏"/>
            </a:pPr>
            <a:r>
              <a:rPr lang="en-US" dirty="0"/>
              <a:t>Define source of matter and energy as related to food chains</a:t>
            </a:r>
          </a:p>
          <a:p>
            <a:pPr marL="471145" indent="-372989">
              <a:buSzPts val="2100"/>
              <a:buChar char="❏"/>
            </a:pPr>
            <a:r>
              <a:rPr lang="en-US" dirty="0"/>
              <a:t>Identify producers and consumers in a food chain</a:t>
            </a:r>
          </a:p>
          <a:p>
            <a:pPr marL="471145" indent="-372989">
              <a:buSzPts val="2100"/>
              <a:buChar char="❏"/>
            </a:pPr>
            <a:endParaRPr lang="en-US" dirty="0"/>
          </a:p>
          <a:p>
            <a:pPr>
              <a:spcBef>
                <a:spcPts val="433"/>
              </a:spcBef>
            </a:pPr>
            <a:r>
              <a:rPr lang="en-US" b="1" u="none" dirty="0"/>
              <a:t>Learning Target</a:t>
            </a:r>
            <a:r>
              <a:rPr lang="en-US" b="1" u="sng" dirty="0"/>
              <a:t>:</a:t>
            </a:r>
            <a:r>
              <a:rPr lang="en-US" dirty="0"/>
              <a:t> I am learning how to describe how artists use tints and shades in painting.</a:t>
            </a:r>
          </a:p>
          <a:p>
            <a:pPr>
              <a:spcBef>
                <a:spcPts val="433"/>
              </a:spcBef>
            </a:pPr>
            <a:r>
              <a:rPr lang="en-US" b="1" u="none" dirty="0"/>
              <a:t>Success Criteria</a:t>
            </a:r>
            <a:r>
              <a:rPr lang="en-US" u="none" dirty="0"/>
              <a:t>: </a:t>
            </a:r>
            <a:r>
              <a:rPr lang="en-US" b="0" dirty="0"/>
              <a:t>I know I am successful when I am able to accomplish the following.</a:t>
            </a:r>
            <a:endParaRPr lang="en-US" b="1" dirty="0"/>
          </a:p>
          <a:p>
            <a:pPr marL="471145" indent="-372989">
              <a:spcBef>
                <a:spcPts val="433"/>
              </a:spcBef>
              <a:buSzPts val="2100"/>
              <a:buChar char="❏"/>
            </a:pPr>
            <a:r>
              <a:rPr lang="en-US" dirty="0"/>
              <a:t>Describe how artists use tints and shades of color to express moods</a:t>
            </a:r>
          </a:p>
          <a:p>
            <a:pPr marL="471145" indent="-372989">
              <a:buSzPts val="2100"/>
              <a:buChar char="❏"/>
            </a:pPr>
            <a:r>
              <a:rPr lang="en-US" dirty="0"/>
              <a:t>Describe how artists use tints and shades to illustrate motion</a:t>
            </a:r>
          </a:p>
          <a:p>
            <a:pPr marL="471145" indent="-372989">
              <a:buSzPts val="2100"/>
              <a:buChar char="❏"/>
            </a:pPr>
            <a:r>
              <a:rPr lang="en-US" dirty="0"/>
              <a:t>Describe how artists use tints and shades to portray dimension</a:t>
            </a:r>
          </a:p>
          <a:p>
            <a:pPr>
              <a:buNone/>
            </a:pPr>
            <a:endParaRPr lang="en-US" b="0" dirty="0"/>
          </a:p>
          <a:p>
            <a:pPr algn="l"/>
            <a:r>
              <a:rPr lang="en-US" b="1" i="0" dirty="0">
                <a:solidFill>
                  <a:srgbClr val="2E2E2E"/>
                </a:solidFill>
                <a:effectLst/>
                <a:latin typeface="Montserrat"/>
              </a:rPr>
              <a:t>Learning Target</a:t>
            </a:r>
            <a:r>
              <a:rPr lang="en-US" b="0" i="0" dirty="0">
                <a:solidFill>
                  <a:srgbClr val="2E2E2E"/>
                </a:solidFill>
                <a:effectLst/>
                <a:latin typeface="Montserrat"/>
              </a:rPr>
              <a:t>: I am learning how to compare fractions.</a:t>
            </a:r>
          </a:p>
          <a:p>
            <a:pPr algn="l"/>
            <a:r>
              <a:rPr lang="en-US" b="1" i="0" dirty="0">
                <a:solidFill>
                  <a:srgbClr val="2E2E2E"/>
                </a:solidFill>
                <a:effectLst/>
                <a:latin typeface="Montserrat"/>
              </a:rPr>
              <a:t>Success Criteria</a:t>
            </a:r>
          </a:p>
          <a:p>
            <a:pPr marL="471145" indent="-372989">
              <a:spcBef>
                <a:spcPts val="433"/>
              </a:spcBef>
              <a:buSzPts val="2100"/>
              <a:buChar char="❏"/>
            </a:pPr>
            <a:r>
              <a:rPr lang="en-US" b="0" i="0" dirty="0">
                <a:solidFill>
                  <a:srgbClr val="2E2E2E"/>
                </a:solidFill>
                <a:effectLst/>
                <a:latin typeface="Montserrat"/>
              </a:rPr>
              <a:t>I can identify the numerator and denominator and explain their meanings.</a:t>
            </a:r>
          </a:p>
          <a:p>
            <a:pPr marL="471145" indent="-372989">
              <a:spcBef>
                <a:spcPts val="433"/>
              </a:spcBef>
              <a:buSzPts val="2100"/>
              <a:buChar char="❏"/>
            </a:pPr>
            <a:r>
              <a:rPr lang="en-US" b="0" i="0" dirty="0">
                <a:solidFill>
                  <a:srgbClr val="2E2E2E"/>
                </a:solidFill>
                <a:effectLst/>
                <a:latin typeface="Montserrat"/>
              </a:rPr>
              <a:t>I can draw a model to represent fractions.</a:t>
            </a:r>
          </a:p>
          <a:p>
            <a:pPr marL="471145" indent="-372989">
              <a:spcBef>
                <a:spcPts val="433"/>
              </a:spcBef>
              <a:buSzPts val="2100"/>
              <a:buChar char="❏"/>
            </a:pPr>
            <a:r>
              <a:rPr lang="en-US" b="0" i="0" dirty="0">
                <a:solidFill>
                  <a:srgbClr val="2E2E2E"/>
                </a:solidFill>
                <a:effectLst/>
                <a:latin typeface="Montserrat"/>
              </a:rPr>
              <a:t>I can use inequality symbols to compare fractions.</a:t>
            </a:r>
          </a:p>
          <a:p>
            <a:pPr marL="176679" indent="-176679">
              <a:buFont typeface="Wingdings" panose="05000000000000000000" pitchFamily="2" charset="2"/>
              <a:buChar char="q"/>
            </a:pPr>
            <a:endParaRPr lang="en-US" b="0" i="0" dirty="0">
              <a:solidFill>
                <a:srgbClr val="2E2E2E"/>
              </a:solidFill>
              <a:effectLst/>
              <a:latin typeface="Montserrat"/>
            </a:endParaRPr>
          </a:p>
          <a:p>
            <a:pPr defTabSz="942289">
              <a:defRPr/>
            </a:pPr>
            <a:r>
              <a:rPr lang="en-US" b="1" dirty="0"/>
              <a:t>Learning Target: </a:t>
            </a:r>
            <a:r>
              <a:rPr lang="en-US" dirty="0"/>
              <a:t>I am learning to understand what the Gettysburg Address meant in 1863 and what it means today. </a:t>
            </a:r>
          </a:p>
          <a:p>
            <a:r>
              <a:rPr lang="en-US" b="1" dirty="0">
                <a:solidFill>
                  <a:srgbClr val="0070C0"/>
                </a:solidFill>
              </a:rPr>
              <a:t>Success Criteria</a:t>
            </a:r>
            <a:r>
              <a:rPr lang="en-US" sz="1100" dirty="0"/>
              <a:t>: </a:t>
            </a:r>
            <a:r>
              <a:rPr lang="en-US" dirty="0"/>
              <a:t>I know I am successful when I can accomplish the following.</a:t>
            </a:r>
            <a:endParaRPr lang="en-US" b="1" dirty="0"/>
          </a:p>
          <a:p>
            <a:pPr marL="471145" marR="0" lvl="0" indent="-372989" algn="l" defTabSz="914400" rtl="0" eaLnBrk="1" fontAlgn="auto" latinLnBrk="0" hangingPunct="1">
              <a:lnSpc>
                <a:spcPct val="100000"/>
              </a:lnSpc>
              <a:spcBef>
                <a:spcPts val="433"/>
              </a:spcBef>
              <a:spcAft>
                <a:spcPts val="0"/>
              </a:spcAft>
              <a:buClrTx/>
              <a:buSzPts val="2100"/>
              <a:buFontTx/>
              <a:buChar char="❏"/>
              <a:tabLst/>
              <a:defRPr/>
            </a:pPr>
            <a:r>
              <a:rPr lang="en-US" dirty="0">
                <a:ea typeface="Arial"/>
                <a:cs typeface="Arial"/>
                <a:sym typeface="Arial"/>
              </a:rPr>
              <a:t>Put the speech into my own words</a:t>
            </a:r>
          </a:p>
          <a:p>
            <a:pPr marL="471145" indent="-372989">
              <a:spcBef>
                <a:spcPts val="433"/>
              </a:spcBef>
              <a:buSzPts val="2100"/>
              <a:buChar char="❏"/>
            </a:pPr>
            <a:r>
              <a:rPr lang="en-US" dirty="0">
                <a:ea typeface="Arial"/>
                <a:cs typeface="Arial"/>
                <a:sym typeface="Arial"/>
              </a:rPr>
              <a:t>Explain how the Gettysburg Address echoes some ideas from the Declaration of Independence and other historical documents</a:t>
            </a:r>
          </a:p>
          <a:p>
            <a:pPr marL="471145" indent="-372989">
              <a:spcBef>
                <a:spcPts val="433"/>
              </a:spcBef>
              <a:buSzPts val="2100"/>
              <a:buChar char="❏"/>
            </a:pPr>
            <a:r>
              <a:rPr lang="en-US" dirty="0">
                <a:ea typeface="Arial"/>
                <a:cs typeface="Arial"/>
                <a:sym typeface="Arial"/>
              </a:rPr>
              <a:t>Explain why the Gettysburg Address still affects people today</a:t>
            </a:r>
            <a:endParaRPr lang="en-US"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79</a:t>
            </a:fld>
            <a:endParaRPr lang="en-US"/>
          </a:p>
        </p:txBody>
      </p:sp>
    </p:spTree>
    <p:extLst>
      <p:ext uri="{BB962C8B-B14F-4D97-AF65-F5344CB8AC3E}">
        <p14:creationId xmlns:p14="http://schemas.microsoft.com/office/powerpoint/2010/main" val="854174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FAC0974F-2717-4493-BF92-215C6A8D739B}"/>
            </a:ext>
          </a:extLst>
        </p:cNvPr>
        <p:cNvGrpSpPr/>
        <p:nvPr/>
      </p:nvGrpSpPr>
      <p:grpSpPr>
        <a:xfrm>
          <a:off x="0" y="0"/>
          <a:ext cx="0" cy="0"/>
          <a:chOff x="0" y="0"/>
          <a:chExt cx="0" cy="0"/>
        </a:xfrm>
      </p:grpSpPr>
      <p:sp>
        <p:nvSpPr>
          <p:cNvPr id="66" name="Shape 66">
            <a:extLst>
              <a:ext uri="{FF2B5EF4-FFF2-40B4-BE49-F238E27FC236}">
                <a16:creationId xmlns:a16="http://schemas.microsoft.com/office/drawing/2014/main" id="{DD1EDFC3-A852-1AEA-2FD9-A98D0FBBBBC1}"/>
              </a:ext>
            </a:extLst>
          </p:cNvPr>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a:extLst>
              <a:ext uri="{FF2B5EF4-FFF2-40B4-BE49-F238E27FC236}">
                <a16:creationId xmlns:a16="http://schemas.microsoft.com/office/drawing/2014/main" id="{0A5ABB6D-D6E9-71EA-D9C2-6BD4DBF0617D}"/>
              </a:ext>
            </a:extLst>
          </p:cNvPr>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pPr defTabSz="942289">
              <a:defRPr/>
            </a:pPr>
            <a:r>
              <a:rPr lang="en-US" b="1" dirty="0">
                <a:latin typeface="Calibri" panose="020F0502020204030204" pitchFamily="34" charset="0"/>
                <a:ea typeface="Calibri" panose="020F0502020204030204" pitchFamily="34" charset="0"/>
                <a:cs typeface="Times New Roman" panose="02020603050405020304" pitchFamily="18" charset="0"/>
              </a:rPr>
              <a:t>To Know</a:t>
            </a:r>
          </a:p>
          <a:p>
            <a:pPr defTabSz="942289">
              <a:defRPr/>
            </a:pPr>
            <a:r>
              <a:rPr lang="en-US" b="0" dirty="0">
                <a:latin typeface="Calibri" panose="020F0502020204030204" pitchFamily="34" charset="0"/>
                <a:ea typeface="Calibri" panose="020F0502020204030204" pitchFamily="34" charset="0"/>
                <a:cs typeface="Times New Roman" panose="02020603050405020304" pitchFamily="18" charset="0"/>
              </a:rPr>
              <a:t>The next three slides are for consultant use and have the key terms for the learning package. Consultants should know these terms before using this module. Consultants may choose to include some of these definitions in their training as appropriate. </a:t>
            </a:r>
          </a:p>
          <a:p>
            <a:pPr defTabSz="942289">
              <a:defRPr/>
            </a:pPr>
            <a:endParaRPr lang="en-US" b="1" dirty="0">
              <a:latin typeface="Calibri" panose="020F0502020204030204" pitchFamily="34" charset="0"/>
              <a:ea typeface="Calibri" panose="020F0502020204030204" pitchFamily="34" charset="0"/>
              <a:cs typeface="Times New Roman" panose="02020603050405020304" pitchFamily="18" charset="0"/>
            </a:endParaRPr>
          </a:p>
          <a:p>
            <a:pPr defTabSz="942289">
              <a:defRPr/>
            </a:pPr>
            <a:r>
              <a:rPr lang="en-US" b="1" dirty="0">
                <a:latin typeface="Calibri" panose="020F0502020204030204" pitchFamily="34" charset="0"/>
                <a:ea typeface="Calibri" panose="020F0502020204030204" pitchFamily="34" charset="0"/>
                <a:cs typeface="Times New Roman" panose="02020603050405020304" pitchFamily="18" charset="0"/>
              </a:rPr>
              <a:t>References </a:t>
            </a:r>
            <a:r>
              <a:rPr lang="en-US" dirty="0">
                <a:latin typeface="Calibri" panose="020F0502020204030204" pitchFamily="34" charset="0"/>
                <a:ea typeface="Calibri" panose="020F0502020204030204" pitchFamily="34" charset="0"/>
                <a:cs typeface="Times New Roman" panose="02020603050405020304" pitchFamily="18" charset="0"/>
              </a:rPr>
              <a:t>(adapted from)</a:t>
            </a:r>
          </a:p>
          <a:p>
            <a:pPr marL="182880" marR="0" lvl="0" indent="-182880" algn="l" defTabSz="914400" rtl="0" eaLnBrk="1" fontAlgn="auto" latinLnBrk="0" hangingPunct="1">
              <a:lnSpc>
                <a:spcPct val="110000"/>
              </a:lnSpc>
              <a:spcBef>
                <a:spcPts val="0"/>
              </a:spcBef>
              <a:spcAft>
                <a:spcPts val="800"/>
              </a:spcAft>
              <a:buClrTx/>
              <a:buSzTx/>
              <a:buFontTx/>
              <a:buNone/>
              <a:tabLst>
                <a:tab pos="2390775" algn="l"/>
              </a:tabLst>
              <a:defRPr/>
            </a:pPr>
            <a:r>
              <a:rPr lang="en-US" sz="1200" dirty="0">
                <a:effectLst/>
                <a:ea typeface="Calibri" panose="020F0502020204030204" pitchFamily="34" charset="0"/>
                <a:cs typeface="Times New Roman" panose="02020603050405020304" pitchFamily="18" charset="0"/>
              </a:rPr>
              <a:t>Ferry, L. (2021). How to design classroom assessments using the difficulty &amp; complexity matrix. </a:t>
            </a:r>
            <a:r>
              <a:rPr lang="en-US" sz="1200" i="1" dirty="0">
                <a:effectLst/>
                <a:ea typeface="Calibri" panose="020F0502020204030204" pitchFamily="34" charset="0"/>
                <a:cs typeface="Times New Roman" panose="02020603050405020304" pitchFamily="18" charset="0"/>
              </a:rPr>
              <a:t>CIESC</a:t>
            </a:r>
            <a:r>
              <a:rPr lang="en-US" sz="1200" dirty="0">
                <a:effectLst/>
                <a:ea typeface="Calibri" panose="020F0502020204030204" pitchFamily="34" charset="0"/>
                <a:cs typeface="Times New Roman" panose="02020603050405020304" pitchFamily="18" charset="0"/>
              </a:rPr>
              <a:t>. </a:t>
            </a:r>
          </a:p>
          <a:p>
            <a:pPr defTabSz="942289">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182880" marR="0" indent="-182880">
              <a:lnSpc>
                <a:spcPct val="11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Hattie, J. (2017). </a:t>
            </a:r>
            <a:r>
              <a:rPr lang="en-US" sz="1200" i="1" dirty="0">
                <a:effectLst/>
                <a:ea typeface="Calibri" panose="020F0502020204030204" pitchFamily="34" charset="0"/>
                <a:cs typeface="Times New Roman" panose="02020603050405020304" pitchFamily="18" charset="0"/>
              </a:rPr>
              <a:t>How to empower student learning with teacher clarity. </a:t>
            </a:r>
            <a:r>
              <a:rPr lang="en-US" sz="1200" dirty="0">
                <a:effectLst/>
                <a:ea typeface="Calibri" panose="020F0502020204030204" pitchFamily="34" charset="0"/>
                <a:cs typeface="Times New Roman" panose="02020603050405020304" pitchFamily="18" charset="0"/>
              </a:rPr>
              <a:t>https://us.corwin.com/sites/default/files/corwin_whitepaper_teacherclarity_may2017_final.pdf</a:t>
            </a:r>
          </a:p>
          <a:p>
            <a:pPr defTabSz="942289">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Moss, C., &amp; Brookhart, S. (2019). </a:t>
            </a:r>
            <a:r>
              <a:rPr lang="en-US" sz="1200" i="1" dirty="0">
                <a:effectLst/>
                <a:ea typeface="Calibri" panose="020F0502020204030204" pitchFamily="34" charset="0"/>
                <a:cs typeface="Times New Roman" panose="02020603050405020304" pitchFamily="18" charset="0"/>
              </a:rPr>
              <a:t>Advancing formative assessment in every classroom: A guide for instructional leaders. </a:t>
            </a:r>
            <a:r>
              <a:rPr lang="en-US" sz="1200" dirty="0">
                <a:effectLst/>
                <a:ea typeface="Calibri" panose="020F0502020204030204" pitchFamily="34" charset="0"/>
                <a:cs typeface="Times New Roman" panose="02020603050405020304" pitchFamily="18" charset="0"/>
              </a:rPr>
              <a:t>ASCD.</a:t>
            </a:r>
          </a:p>
          <a:p>
            <a:pPr defTabSz="942289">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pPr defTabSz="942289">
              <a:defRPr/>
            </a:pPr>
            <a:r>
              <a:rPr lang="en-US" dirty="0" err="1">
                <a:latin typeface="Calibri" panose="020F0502020204030204" pitchFamily="34" charset="0"/>
                <a:ea typeface="Calibri" panose="020F0502020204030204" pitchFamily="34" charset="0"/>
                <a:cs typeface="Times New Roman" panose="02020603050405020304" pitchFamily="18" charset="0"/>
              </a:rPr>
              <a:t>Wiliam</a:t>
            </a:r>
            <a:r>
              <a:rPr lang="en-US" dirty="0">
                <a:latin typeface="Calibri" panose="020F0502020204030204" pitchFamily="34" charset="0"/>
                <a:ea typeface="Calibri" panose="020F0502020204030204" pitchFamily="34" charset="0"/>
                <a:cs typeface="Times New Roman" panose="02020603050405020304" pitchFamily="18" charset="0"/>
              </a:rPr>
              <a:t>, D. (2018). </a:t>
            </a:r>
            <a:r>
              <a:rPr lang="en-US" i="1" dirty="0">
                <a:latin typeface="Calibri" panose="020F0502020204030204" pitchFamily="34" charset="0"/>
                <a:ea typeface="Calibri" panose="020F0502020204030204" pitchFamily="34" charset="0"/>
                <a:cs typeface="Times New Roman" panose="02020603050405020304" pitchFamily="18" charset="0"/>
              </a:rPr>
              <a:t>Embedded formative assessment.</a:t>
            </a:r>
            <a:r>
              <a:rPr lang="en-US" dirty="0">
                <a:latin typeface="Calibri" panose="020F0502020204030204" pitchFamily="34" charset="0"/>
                <a:ea typeface="Calibri" panose="020F0502020204030204" pitchFamily="34" charset="0"/>
                <a:cs typeface="Times New Roman" panose="02020603050405020304" pitchFamily="18" charset="0"/>
              </a:rPr>
              <a:t> Solution Tree </a:t>
            </a:r>
            <a:r>
              <a:rPr lang="en-US">
                <a:latin typeface="Calibri" panose="020F0502020204030204" pitchFamily="34" charset="0"/>
                <a:ea typeface="Calibri" panose="020F0502020204030204" pitchFamily="34" charset="0"/>
                <a:cs typeface="Times New Roman" panose="02020603050405020304" pitchFamily="18" charset="0"/>
              </a:rPr>
              <a:t>Press.</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
        <p:nvSpPr>
          <p:cNvPr id="68" name="Shape 68">
            <a:extLst>
              <a:ext uri="{FF2B5EF4-FFF2-40B4-BE49-F238E27FC236}">
                <a16:creationId xmlns:a16="http://schemas.microsoft.com/office/drawing/2014/main" id="{8D56483C-6513-650A-B85F-8135FA77E1CC}"/>
              </a:ext>
            </a:extLst>
          </p:cNvPr>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8</a:t>
            </a:fld>
            <a:endParaRPr lang="en-US" sz="18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6725361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 To Do, To Say</a:t>
            </a:r>
          </a:p>
          <a:p>
            <a:r>
              <a:rPr lang="en-US" dirty="0"/>
              <a:t>Participants can compare the success criteria with those shown. Have a discussion around why theirs may differ from those shown. </a:t>
            </a: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80</a:t>
            </a:fld>
            <a:endParaRPr lang="en-US"/>
          </a:p>
        </p:txBody>
      </p:sp>
    </p:spTree>
    <p:extLst>
      <p:ext uri="{BB962C8B-B14F-4D97-AF65-F5344CB8AC3E}">
        <p14:creationId xmlns:p14="http://schemas.microsoft.com/office/powerpoint/2010/main" val="161647220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 To Do, To Say</a:t>
            </a:r>
          </a:p>
          <a:p>
            <a:r>
              <a:rPr lang="en-US" dirty="0"/>
              <a:t>Participants can compare the success criteria with those shown. Have a discussion around why theirs may differ from those shown. </a:t>
            </a: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81</a:t>
            </a:fld>
            <a:endParaRPr lang="en-US"/>
          </a:p>
        </p:txBody>
      </p:sp>
    </p:spTree>
    <p:extLst>
      <p:ext uri="{BB962C8B-B14F-4D97-AF65-F5344CB8AC3E}">
        <p14:creationId xmlns:p14="http://schemas.microsoft.com/office/powerpoint/2010/main" val="164489639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a:t>
            </a:r>
          </a:p>
          <a:p>
            <a:r>
              <a:rPr lang="en-US" b="1" dirty="0"/>
              <a:t>Video</a:t>
            </a:r>
            <a:r>
              <a:rPr lang="en-US" dirty="0"/>
              <a:t>: </a:t>
            </a:r>
            <a:r>
              <a:rPr lang="en-US" b="1" dirty="0"/>
              <a:t>Success Criteria and Exemplars, Segment 5  </a:t>
            </a:r>
            <a:r>
              <a:rPr lang="en-US" b="0" dirty="0"/>
              <a:t>3:04 minutes</a:t>
            </a:r>
          </a:p>
          <a:p>
            <a:r>
              <a:rPr lang="en-US" dirty="0"/>
              <a:t>Elementary example can be found at https://www.youtube.com/watch?v=IiTsPPSqZfQ</a:t>
            </a:r>
          </a:p>
          <a:p>
            <a:endParaRPr lang="en-US" b="1" dirty="0"/>
          </a:p>
          <a:p>
            <a:r>
              <a:rPr lang="en-US" b="1" dirty="0"/>
              <a:t>Optional high school example</a:t>
            </a:r>
          </a:p>
          <a:p>
            <a:r>
              <a:rPr lang="en-US" dirty="0"/>
              <a:t>http://edugains.ca/newsite/aer/aervideo/learninggoals.html#      </a:t>
            </a:r>
          </a:p>
          <a:p>
            <a:r>
              <a:rPr lang="en-US" dirty="0"/>
              <a:t>Link will take you to the video library. Show segment 5, </a:t>
            </a:r>
            <a:r>
              <a:rPr lang="en-US" i="1" dirty="0"/>
              <a:t>Helping Students Understand Success Criteria</a:t>
            </a:r>
            <a:r>
              <a:rPr lang="en-US" dirty="0"/>
              <a:t>.  </a:t>
            </a:r>
          </a:p>
          <a:p>
            <a:endParaRPr lang="en-US" dirty="0"/>
          </a:p>
          <a:p>
            <a:r>
              <a:rPr lang="en-US" b="1" dirty="0"/>
              <a:t>To Do/To Say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will now watch the video entitled </a:t>
            </a:r>
            <a:r>
              <a:rPr lang="en-US" i="1" dirty="0"/>
              <a:t>Success Criteria and Exemplars</a:t>
            </a:r>
            <a:r>
              <a:rPr lang="en-US" dirty="0"/>
              <a:t>. Afterwards, we will reflect on a few questions. There are questions on the next slide.</a:t>
            </a:r>
          </a:p>
          <a:p>
            <a:endParaRPr lang="en-US" dirty="0"/>
          </a:p>
          <a:p>
            <a:r>
              <a:rPr lang="en-US" b="1" i="0" dirty="0">
                <a:solidFill>
                  <a:srgbClr val="030303"/>
                </a:solidFill>
                <a:effectLst/>
                <a:latin typeface="Roboto"/>
              </a:rPr>
              <a:t>References</a:t>
            </a:r>
          </a:p>
          <a:p>
            <a:pPr marL="182880" marR="0" indent="-182880">
              <a:lnSpc>
                <a:spcPct val="100000"/>
              </a:lnSpc>
              <a:spcBef>
                <a:spcPts val="0"/>
              </a:spcBef>
              <a:spcAft>
                <a:spcPts val="600"/>
              </a:spcAft>
              <a:buNone/>
              <a:tabLst>
                <a:tab pos="2390775" algn="l"/>
              </a:tabLst>
            </a:pPr>
            <a:r>
              <a:rPr lang="en-US" sz="1200" dirty="0" err="1">
                <a:effectLst/>
                <a:latin typeface="Calibri" panose="020F0502020204030204" pitchFamily="34" charset="0"/>
                <a:ea typeface="Calibri" panose="020F0502020204030204" pitchFamily="34" charset="0"/>
                <a:cs typeface="Times New Roman" panose="02020603050405020304" pitchFamily="18" charset="0"/>
              </a:rPr>
              <a:t>EduGains</a:t>
            </a:r>
            <a:r>
              <a:rPr lang="en-US" sz="1200" dirty="0">
                <a:effectLst/>
                <a:latin typeface="Calibri" panose="020F0502020204030204" pitchFamily="34" charset="0"/>
                <a:ea typeface="Calibri" panose="020F0502020204030204" pitchFamily="34" charset="0"/>
                <a:cs typeface="Times New Roman" panose="02020603050405020304" pitchFamily="18" charset="0"/>
              </a:rPr>
              <a:t>. (n.d.). </a:t>
            </a:r>
            <a:r>
              <a:rPr lang="en-US" sz="1200" i="1" dirty="0">
                <a:effectLst/>
                <a:latin typeface="Calibri" panose="020F0502020204030204" pitchFamily="34" charset="0"/>
                <a:ea typeface="Calibri" panose="020F0502020204030204" pitchFamily="34" charset="0"/>
                <a:cs typeface="Times New Roman" panose="02020603050405020304" pitchFamily="18" charset="0"/>
              </a:rPr>
              <a:t>Helping students understand criteria </a:t>
            </a:r>
            <a:r>
              <a:rPr lang="en-US" sz="1200" dirty="0">
                <a:effectLst/>
                <a:latin typeface="Calibri" panose="020F0502020204030204" pitchFamily="34" charset="0"/>
                <a:ea typeface="Calibri" panose="020F0502020204030204" pitchFamily="34" charset="0"/>
                <a:cs typeface="Times New Roman" panose="02020603050405020304" pitchFamily="18" charset="0"/>
              </a:rPr>
              <a:t>[Video file]. Segment 5. http://edugains.ca/newsite/aer/aervideo/learninggoals.html#    </a:t>
            </a:r>
          </a:p>
          <a:p>
            <a:pPr marL="182880" marR="0" indent="-182880">
              <a:lnSpc>
                <a:spcPct val="110000"/>
              </a:lnSpc>
              <a:spcBef>
                <a:spcPts val="0"/>
              </a:spcBef>
              <a:spcAft>
                <a:spcPts val="800"/>
              </a:spcAft>
              <a:buNone/>
            </a:pPr>
            <a:endParaRPr lang="en-US" sz="1200" dirty="0">
              <a:effectLst/>
              <a:ea typeface="Calibri" panose="020F0502020204030204" pitchFamily="34" charset="0"/>
              <a:cs typeface="Times New Roman" panose="02020603050405020304" pitchFamily="18" charset="0"/>
            </a:endParaRPr>
          </a:p>
          <a:p>
            <a:pPr marL="182880" marR="0" indent="-182880">
              <a:lnSpc>
                <a:spcPct val="110000"/>
              </a:lnSpc>
              <a:spcBef>
                <a:spcPts val="0"/>
              </a:spcBef>
              <a:spcAft>
                <a:spcPts val="800"/>
              </a:spcAft>
              <a:buNone/>
            </a:pPr>
            <a:r>
              <a:rPr lang="en-US" sz="1200" dirty="0" err="1">
                <a:effectLst/>
                <a:ea typeface="Calibri" panose="020F0502020204030204" pitchFamily="34" charset="0"/>
                <a:cs typeface="Times New Roman" panose="02020603050405020304" pitchFamily="18" charset="0"/>
              </a:rPr>
              <a:t>Knatim</a:t>
            </a:r>
            <a:r>
              <a:rPr lang="en-US" sz="1200" dirty="0">
                <a:effectLst/>
                <a:ea typeface="Calibri" panose="020F0502020204030204" pitchFamily="34" charset="0"/>
                <a:cs typeface="Times New Roman" panose="02020603050405020304" pitchFamily="18" charset="0"/>
              </a:rPr>
              <a:t>. (2011, Nov. 23). </a:t>
            </a:r>
            <a:r>
              <a:rPr lang="en-US" sz="1200" i="1" dirty="0">
                <a:effectLst/>
                <a:ea typeface="Calibri" panose="020F0502020204030204" pitchFamily="34" charset="0"/>
                <a:cs typeface="Times New Roman" panose="02020603050405020304" pitchFamily="18" charset="0"/>
              </a:rPr>
              <a:t>Precision teaching: Success criteria and exemplars </a:t>
            </a:r>
            <a:r>
              <a:rPr lang="en-US" sz="1200" dirty="0">
                <a:effectLst/>
                <a:ea typeface="Calibri" panose="020F0502020204030204" pitchFamily="34" charset="0"/>
                <a:cs typeface="Times New Roman" panose="02020603050405020304" pitchFamily="18" charset="0"/>
              </a:rPr>
              <a:t>[Video file]. </a:t>
            </a:r>
            <a:r>
              <a:rPr lang="en-US" sz="1200" dirty="0">
                <a:solidFill>
                  <a:srgbClr val="FF0000"/>
                </a:solidFill>
                <a:effectLst/>
                <a:ea typeface="Calibri" panose="020F0502020204030204" pitchFamily="34" charset="0"/>
                <a:cs typeface="Times New Roman" panose="02020603050405020304" pitchFamily="18" charset="0"/>
                <a:hlinkClick r:id="rId3"/>
              </a:rPr>
              <a:t>https://www.youtube.com/watch?v=IiTsPPSqZfQ</a:t>
            </a:r>
            <a:endParaRPr lang="en-US" b="0"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82</a:t>
            </a:fld>
            <a:endParaRPr lang="en-US"/>
          </a:p>
        </p:txBody>
      </p:sp>
    </p:spTree>
    <p:extLst>
      <p:ext uri="{BB962C8B-B14F-4D97-AF65-F5344CB8AC3E}">
        <p14:creationId xmlns:p14="http://schemas.microsoft.com/office/powerpoint/2010/main" val="394554571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Know/To Do</a:t>
            </a:r>
          </a:p>
          <a:p>
            <a:r>
              <a:rPr lang="en-US" b="0" dirty="0"/>
              <a:t>Show these question after video on previous slide for reflection.</a:t>
            </a:r>
          </a:p>
          <a:p>
            <a:endParaRPr lang="en-US" b="0" dirty="0"/>
          </a:p>
          <a:p>
            <a:r>
              <a:rPr lang="en-US" b="1" dirty="0"/>
              <a:t>To Say</a:t>
            </a:r>
          </a:p>
          <a:p>
            <a:r>
              <a:rPr lang="en-US" b="0" dirty="0"/>
              <a:t>Turn to a shoulder partner and answer these questions as you reflect on the video. We will share out in a moment</a:t>
            </a:r>
            <a:r>
              <a:rPr lang="en-US" b="1" dirty="0"/>
              <a: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Follow up with discussion about the many ways the educator clarified the learning for student. (Learning target statement, success criteria statements, students ordered work samples from weakest to strongest, academic vocabulary was emphasized, students were involved in the whole process.)</a:t>
            </a: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83</a:t>
            </a:fld>
            <a:endParaRPr lang="en-US"/>
          </a:p>
        </p:txBody>
      </p:sp>
    </p:spTree>
    <p:extLst>
      <p:ext uri="{BB962C8B-B14F-4D97-AF65-F5344CB8AC3E}">
        <p14:creationId xmlns:p14="http://schemas.microsoft.com/office/powerpoint/2010/main" val="412859641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Clr>
                <a:srgbClr val="000000"/>
              </a:buClr>
              <a:buSzPts val="1400"/>
            </a:pPr>
            <a:r>
              <a:rPr lang="en-US" b="1" dirty="0"/>
              <a:t>To Know</a:t>
            </a:r>
          </a:p>
          <a:p>
            <a:pPr>
              <a:buClr>
                <a:srgbClr val="000000"/>
              </a:buClr>
              <a:buSzPts val="1400"/>
            </a:pPr>
            <a:r>
              <a:rPr lang="en-US" b="0" dirty="0"/>
              <a:t>This section provides an opportunity for participants to reflect on the information from this session and practice each of the steps. </a:t>
            </a:r>
          </a:p>
          <a:p>
            <a:pPr algn="l"/>
            <a:endParaRPr lang="en-US" dirty="0"/>
          </a:p>
          <a:p>
            <a:r>
              <a:rPr lang="en-US" b="1" dirty="0"/>
              <a:t>To Say</a:t>
            </a:r>
          </a:p>
          <a:p>
            <a:r>
              <a:rPr lang="en-US" dirty="0"/>
              <a:t>The most important part of any training is what you do with this information, so we want to take a few minutes to reflect and give you an opportunity to practice this process.</a:t>
            </a:r>
          </a:p>
          <a:p>
            <a:r>
              <a:rPr lang="en-US" dirty="0"/>
              <a:t>Clarifying learning </a:t>
            </a:r>
          </a:p>
        </p:txBody>
      </p:sp>
      <p:sp>
        <p:nvSpPr>
          <p:cNvPr id="4" name="Slide Number Placeholder 3"/>
          <p:cNvSpPr>
            <a:spLocks noGrp="1"/>
          </p:cNvSpPr>
          <p:nvPr>
            <p:ph type="sldNum" sz="quarter" idx="5"/>
          </p:nvPr>
        </p:nvSpPr>
        <p:spPr/>
        <p:txBody>
          <a:bodyPr/>
          <a:lstStyle/>
          <a:p>
            <a:fld id="{37009D65-67CA-4CED-8B27-E9A2A258BE61}" type="slidenum">
              <a:rPr lang="en-US" smtClean="0"/>
              <a:t>84</a:t>
            </a:fld>
            <a:endParaRPr lang="en-US"/>
          </a:p>
        </p:txBody>
      </p:sp>
    </p:spTree>
    <p:extLst>
      <p:ext uri="{BB962C8B-B14F-4D97-AF65-F5344CB8AC3E}">
        <p14:creationId xmlns:p14="http://schemas.microsoft.com/office/powerpoint/2010/main" val="352082656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Know/To Say/To Do</a:t>
            </a:r>
          </a:p>
          <a:p>
            <a:r>
              <a:rPr lang="en-US" b="0" dirty="0"/>
              <a:t>Use this slide review the steps to clarify learning. </a:t>
            </a:r>
          </a:p>
          <a:p>
            <a:endParaRPr lang="en-US" b="0" dirty="0"/>
          </a:p>
          <a:p>
            <a:r>
              <a:rPr lang="en-US" b="1" dirty="0"/>
              <a:t>Reference</a:t>
            </a:r>
          </a:p>
          <a:p>
            <a:pPr marL="182880" marR="0" indent="-182880">
              <a:lnSpc>
                <a:spcPct val="100000"/>
              </a:lnSpc>
              <a:spcBef>
                <a:spcPts val="0"/>
              </a:spcBef>
              <a:spcAft>
                <a:spcPts val="600"/>
              </a:spcAft>
              <a:buNone/>
              <a:tabLst>
                <a:tab pos="2390775" algn="l"/>
              </a:tabLst>
            </a:pPr>
            <a:r>
              <a:rPr lang="en-US" sz="1200" dirty="0">
                <a:effectLst/>
                <a:ea typeface="Calibri" panose="020F0502020204030204" pitchFamily="34" charset="0"/>
                <a:cs typeface="Times New Roman" panose="02020603050405020304" pitchFamily="18" charset="0"/>
              </a:rPr>
              <a:t>Ainsworth, L. (2015). Effective techniques teachers use with standards, instruction, and assessments. </a:t>
            </a:r>
            <a:r>
              <a:rPr lang="en-US" sz="1200" i="1" dirty="0">
                <a:effectLst/>
                <a:ea typeface="Calibri" panose="020F0502020204030204" pitchFamily="34" charset="0"/>
                <a:cs typeface="Times New Roman" panose="02020603050405020304" pitchFamily="18" charset="0"/>
              </a:rPr>
              <a:t>Powerful Practices to Improve Teaching and Learning</a:t>
            </a:r>
            <a:r>
              <a:rPr lang="en-US" sz="1200" dirty="0">
                <a:effectLst/>
                <a:ea typeface="Calibri" panose="020F0502020204030204" pitchFamily="34" charset="0"/>
                <a:cs typeface="Times New Roman" panose="02020603050405020304" pitchFamily="18" charset="0"/>
              </a:rPr>
              <a:t>. </a:t>
            </a:r>
            <a:r>
              <a:rPr lang="en-US" sz="1200" u="sng" dirty="0">
                <a:solidFill>
                  <a:srgbClr val="0563C1"/>
                </a:solidFill>
                <a:effectLst/>
                <a:ea typeface="Calibri" panose="020F0502020204030204" pitchFamily="34" charset="0"/>
                <a:cs typeface="Times New Roman" panose="02020603050405020304" pitchFamily="18" charset="0"/>
                <a:hlinkClick r:id="rId3"/>
              </a:rPr>
              <a:t>https://larryainsworth13.wordpress.com/</a:t>
            </a:r>
            <a:endParaRPr lang="en-US" sz="1200" dirty="0">
              <a:effectLs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85</a:t>
            </a:fld>
            <a:endParaRPr lang="en-US"/>
          </a:p>
        </p:txBody>
      </p:sp>
    </p:spTree>
    <p:extLst>
      <p:ext uri="{BB962C8B-B14F-4D97-AF65-F5344CB8AC3E}">
        <p14:creationId xmlns:p14="http://schemas.microsoft.com/office/powerpoint/2010/main" val="6508225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Handout #7</a:t>
            </a:r>
          </a:p>
          <a:p>
            <a:endParaRPr lang="en-US" b="1" dirty="0"/>
          </a:p>
          <a:p>
            <a:r>
              <a:rPr lang="en-US" b="1" dirty="0"/>
              <a:t>To Know</a:t>
            </a:r>
          </a:p>
          <a:p>
            <a:r>
              <a:rPr lang="en-US" dirty="0"/>
              <a:t>Participants will now use the Learning Target Planning Template (Handout #7) to clarify learning for a prioritized standard they will be teaching. This activity is designed to take 45 – 60 minutes. </a:t>
            </a:r>
          </a:p>
          <a:p>
            <a:endParaRPr lang="en-US" dirty="0"/>
          </a:p>
          <a:p>
            <a:r>
              <a:rPr lang="en-US" b="1" dirty="0"/>
              <a:t>To Do</a:t>
            </a:r>
          </a:p>
          <a:p>
            <a:r>
              <a:rPr lang="en-US" dirty="0"/>
              <a:t>Have participants work in grade level or content teams. Explain the steps listed on the slide. </a:t>
            </a:r>
          </a:p>
          <a:p>
            <a:pPr marL="171450" indent="-171450">
              <a:buFont typeface="Arial" panose="020B0604020202020204" pitchFamily="34" charset="0"/>
              <a:buChar char="•"/>
            </a:pPr>
            <a:r>
              <a:rPr lang="en-US" dirty="0"/>
              <a:t>Have participants use the template to complete the whole clarifying learning process. </a:t>
            </a:r>
          </a:p>
          <a:p>
            <a:pPr marL="171450" indent="-171450">
              <a:buFont typeface="Arial" panose="020B0604020202020204" pitchFamily="34" charset="0"/>
              <a:buChar char="•"/>
            </a:pPr>
            <a:r>
              <a:rPr lang="en-US" dirty="0"/>
              <a:t>They will unwrap their standard, list academic vocabulary, develop learning targets, determine DOK levels, and write success criteria that clearly defines what students need to do to reach their learning target.   </a:t>
            </a:r>
          </a:p>
          <a:p>
            <a:pPr marL="171450" indent="-171450">
              <a:buFont typeface="Arial" panose="020B0604020202020204" pitchFamily="34" charset="0"/>
              <a:buChar char="•"/>
            </a:pPr>
            <a:r>
              <a:rPr lang="en-US" dirty="0"/>
              <a:t>Participants can then consider instruction and learning activities that closely align with the targets as well as assessment opportunities. </a:t>
            </a:r>
          </a:p>
          <a:p>
            <a:pPr marL="171450" indent="-171450">
              <a:buFont typeface="Arial" panose="020B0604020202020204" pitchFamily="34" charset="0"/>
              <a:buChar char="•"/>
            </a:pPr>
            <a:r>
              <a:rPr lang="en-US" dirty="0"/>
              <a:t>These are all components of a COMPLETE LEARNING TARGET, necessary to make learning clearly visible to both students and teachers.  </a:t>
            </a:r>
          </a:p>
          <a:p>
            <a:pPr marL="171450" indent="-171450">
              <a:buFont typeface="Arial" panose="020B0604020202020204" pitchFamily="34" charset="0"/>
              <a:buChar char="•"/>
            </a:pPr>
            <a:r>
              <a:rPr lang="en-US" b="0" dirty="0"/>
              <a:t>Formative assessments will be developed in EF 3 Eliciting Evidence of Learning, the next portion of module. You may consider having participants save their template and develop assessments later.</a:t>
            </a:r>
          </a:p>
          <a:p>
            <a:endParaRPr lang="en-US" b="0" dirty="0"/>
          </a:p>
          <a:p>
            <a:r>
              <a:rPr lang="en-US" b="1" dirty="0"/>
              <a:t>To Say</a:t>
            </a:r>
          </a:p>
          <a:p>
            <a:r>
              <a:rPr lang="en-US" dirty="0"/>
              <a:t>Now we will have an opportunity to put our knowledge about clarifying learning into practice. This process will help both improve your teaching practice while providing students with a clear vision to help them reach their learning goals. Please find Handout #7.</a:t>
            </a:r>
          </a:p>
          <a:p>
            <a:endParaRPr lang="en-US" dirty="0"/>
          </a:p>
          <a:p>
            <a:r>
              <a:rPr lang="en-US" b="1" dirty="0"/>
              <a:t>Handout</a:t>
            </a:r>
          </a:p>
          <a:p>
            <a:r>
              <a:rPr lang="en-US" b="0" dirty="0"/>
              <a:t>Handout #7 Learning Target Planning Template</a:t>
            </a:r>
          </a:p>
          <a:p>
            <a:endParaRPr lang="en-US" b="0" dirty="0"/>
          </a:p>
          <a:p>
            <a:r>
              <a:rPr lang="en-US" b="1" dirty="0"/>
              <a:t>Please note</a:t>
            </a:r>
          </a:p>
          <a:p>
            <a:r>
              <a:rPr lang="en-US" b="0" dirty="0"/>
              <a:t>There are two slides in Additional Resources containing information, links, and QR codes to DESE resources that can be used with the clarifying learning process.  These may be shared with participants during this work session. </a:t>
            </a:r>
          </a:p>
          <a:p>
            <a:endParaRPr lang="en-US" b="1" dirty="0"/>
          </a:p>
          <a:p>
            <a:r>
              <a:rPr lang="en-US" b="1" dirty="0"/>
              <a:t>Reference </a:t>
            </a:r>
          </a:p>
          <a:p>
            <a:r>
              <a:rPr lang="en-US" b="0" dirty="0"/>
              <a:t>(template based on work of Moss &amp; Brookhart)</a:t>
            </a:r>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Moss, C., &amp; Brookhart, S. (2019). </a:t>
            </a:r>
            <a:r>
              <a:rPr lang="en-US" sz="1200" i="1" dirty="0">
                <a:effectLst/>
                <a:ea typeface="Calibri" panose="020F0502020204030204" pitchFamily="34" charset="0"/>
                <a:cs typeface="Times New Roman" panose="02020603050405020304" pitchFamily="18" charset="0"/>
              </a:rPr>
              <a:t>Advancing formative assessment in every classroom: A guide for instructional leaders. </a:t>
            </a:r>
            <a:r>
              <a:rPr lang="en-US" sz="1200" dirty="0">
                <a:effectLst/>
                <a:ea typeface="Calibri" panose="020F0502020204030204" pitchFamily="34" charset="0"/>
                <a:cs typeface="Times New Roman" panose="02020603050405020304" pitchFamily="18" charset="0"/>
              </a:rPr>
              <a:t>ASCD.</a:t>
            </a:r>
          </a:p>
          <a:p>
            <a:endParaRPr lang="en-US" b="1" dirty="0"/>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86</a:t>
            </a:fld>
            <a:endParaRPr lang="en-US"/>
          </a:p>
        </p:txBody>
      </p:sp>
    </p:spTree>
    <p:extLst>
      <p:ext uri="{BB962C8B-B14F-4D97-AF65-F5344CB8AC3E}">
        <p14:creationId xmlns:p14="http://schemas.microsoft.com/office/powerpoint/2010/main" val="287954118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68014">
              <a:spcBef>
                <a:spcPts val="381"/>
              </a:spcBef>
              <a:defRPr/>
            </a:pPr>
            <a:r>
              <a:rPr lang="en-US" b="1" dirty="0"/>
              <a:t>To Know/To Do/To Say</a:t>
            </a:r>
            <a:endParaRPr lang="en-US" b="1" baseline="0" dirty="0"/>
          </a:p>
          <a:p>
            <a:pPr defTabSz="968014">
              <a:spcBef>
                <a:spcPts val="381"/>
              </a:spcBef>
              <a:defRPr/>
            </a:pPr>
            <a:r>
              <a:rPr lang="en-US" dirty="0"/>
              <a:t>Use these essential questions to reflect on knowledge about clarifying learning. </a:t>
            </a: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87</a:t>
            </a:fld>
            <a:endParaRPr lang="en-US"/>
          </a:p>
        </p:txBody>
      </p:sp>
    </p:spTree>
    <p:extLst>
      <p:ext uri="{BB962C8B-B14F-4D97-AF65-F5344CB8AC3E}">
        <p14:creationId xmlns:p14="http://schemas.microsoft.com/office/powerpoint/2010/main" val="76933753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Shape 682"/>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83" name="Shape 683"/>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pPr defTabSz="968014">
              <a:spcBef>
                <a:spcPts val="381"/>
              </a:spcBef>
              <a:defRPr/>
            </a:pPr>
            <a:r>
              <a:rPr lang="en-US" b="1" dirty="0"/>
              <a:t>Handout #8</a:t>
            </a:r>
          </a:p>
          <a:p>
            <a:pPr defTabSz="968014">
              <a:spcBef>
                <a:spcPts val="381"/>
              </a:spcBef>
              <a:defRPr/>
            </a:pPr>
            <a:endParaRPr lang="en-US" b="1" dirty="0"/>
          </a:p>
          <a:p>
            <a:pPr defTabSz="968014">
              <a:spcBef>
                <a:spcPts val="381"/>
              </a:spcBef>
              <a:defRPr/>
            </a:pPr>
            <a:r>
              <a:rPr lang="en-US" b="1" dirty="0"/>
              <a:t>To Know/To Do/To Say</a:t>
            </a:r>
            <a:endParaRPr lang="en-US" b="1" baseline="0" dirty="0"/>
          </a:p>
          <a:p>
            <a:pPr defTabSz="968014">
              <a:spcBef>
                <a:spcPts val="381"/>
              </a:spcBef>
              <a:defRPr/>
            </a:pPr>
            <a:r>
              <a:rPr lang="en-US" dirty="0"/>
              <a:t>Use the </a:t>
            </a:r>
            <a:r>
              <a:rPr lang="en-US" i="1" dirty="0"/>
              <a:t>Next Steps Action Plan </a:t>
            </a:r>
            <a:r>
              <a:rPr lang="en-US" dirty="0"/>
              <a:t>to give participants an opportunity to plan for what they will do with this new learning and follow up coaching. </a:t>
            </a:r>
          </a:p>
          <a:p>
            <a:endParaRPr lang="en-US" dirty="0"/>
          </a:p>
          <a:p>
            <a:endParaRPr lang="en-US" dirty="0"/>
          </a:p>
        </p:txBody>
      </p:sp>
      <p:sp>
        <p:nvSpPr>
          <p:cNvPr id="684" name="Shape 684"/>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88</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To Say</a:t>
            </a:r>
          </a:p>
          <a:p>
            <a:r>
              <a:rPr lang="en-US" dirty="0"/>
              <a:t>There are some additional resources you may find helpful. We will quickly review these so you will know where to find them.</a:t>
            </a: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89</a:t>
            </a:fld>
            <a:endParaRPr lang="en-US"/>
          </a:p>
        </p:txBody>
      </p:sp>
    </p:spTree>
    <p:extLst>
      <p:ext uri="{BB962C8B-B14F-4D97-AF65-F5344CB8AC3E}">
        <p14:creationId xmlns:p14="http://schemas.microsoft.com/office/powerpoint/2010/main" val="1164419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FAC0974F-2717-4493-BF92-215C6A8D739B}"/>
            </a:ext>
          </a:extLst>
        </p:cNvPr>
        <p:cNvGrpSpPr/>
        <p:nvPr/>
      </p:nvGrpSpPr>
      <p:grpSpPr>
        <a:xfrm>
          <a:off x="0" y="0"/>
          <a:ext cx="0" cy="0"/>
          <a:chOff x="0" y="0"/>
          <a:chExt cx="0" cy="0"/>
        </a:xfrm>
      </p:grpSpPr>
      <p:sp>
        <p:nvSpPr>
          <p:cNvPr id="66" name="Shape 66">
            <a:extLst>
              <a:ext uri="{FF2B5EF4-FFF2-40B4-BE49-F238E27FC236}">
                <a16:creationId xmlns:a16="http://schemas.microsoft.com/office/drawing/2014/main" id="{DD1EDFC3-A852-1AEA-2FD9-A98D0FBBBBC1}"/>
              </a:ext>
            </a:extLst>
          </p:cNvPr>
          <p:cNvSpPr>
            <a:spLocks noGrp="1" noRot="1" noChangeAspect="1"/>
          </p:cNvSpPr>
          <p:nvPr>
            <p:ph type="sldImg" idx="2"/>
          </p:nvPr>
        </p:nvSpPr>
        <p:spPr>
          <a:xfrm>
            <a:off x="417513" y="701675"/>
            <a:ext cx="6242050"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a:extLst>
              <a:ext uri="{FF2B5EF4-FFF2-40B4-BE49-F238E27FC236}">
                <a16:creationId xmlns:a16="http://schemas.microsoft.com/office/drawing/2014/main" id="{0A5ABB6D-D6E9-71EA-D9C2-6BD4DBF0617D}"/>
              </a:ext>
            </a:extLst>
          </p:cNvPr>
          <p:cNvSpPr txBox="1">
            <a:spLocks noGrp="1"/>
          </p:cNvSpPr>
          <p:nvPr>
            <p:ph type="body" idx="1"/>
          </p:nvPr>
        </p:nvSpPr>
        <p:spPr>
          <a:xfrm>
            <a:off x="707708" y="4447460"/>
            <a:ext cx="5661660" cy="4213384"/>
          </a:xfrm>
          <a:prstGeom prst="rect">
            <a:avLst/>
          </a:prstGeom>
          <a:noFill/>
          <a:ln>
            <a:noFill/>
          </a:ln>
        </p:spPr>
        <p:txBody>
          <a:bodyPr wrap="square" lIns="93925" tIns="46950" rIns="93925" bIns="46950" anchor="t" anchorCtr="0">
            <a:noAutofit/>
          </a:bodyPr>
          <a:lstStyle/>
          <a:p>
            <a:pPr defTabSz="942289">
              <a:defRPr/>
            </a:pPr>
            <a:r>
              <a:rPr lang="en-US" b="1" dirty="0">
                <a:latin typeface="Calibri" panose="020F0502020204030204" pitchFamily="34" charset="0"/>
                <a:ea typeface="Calibri" panose="020F0502020204030204" pitchFamily="34" charset="0"/>
                <a:cs typeface="Times New Roman" panose="02020603050405020304" pitchFamily="18" charset="0"/>
              </a:rPr>
              <a:t>To Know</a:t>
            </a:r>
          </a:p>
          <a:p>
            <a:pPr defTabSz="942289">
              <a:defRPr/>
            </a:pPr>
            <a:r>
              <a:rPr lang="en-US" b="0" dirty="0">
                <a:latin typeface="Calibri" panose="020F0502020204030204" pitchFamily="34" charset="0"/>
                <a:ea typeface="Calibri" panose="020F0502020204030204" pitchFamily="34" charset="0"/>
                <a:cs typeface="Times New Roman" panose="02020603050405020304" pitchFamily="18" charset="0"/>
              </a:rPr>
              <a:t>Definitions are for consultant use and have the key terms for the learning package. Consultants should know these terms before using this module. Consultants may choose to include some of these definitions into their training as appropriate. </a:t>
            </a:r>
          </a:p>
          <a:p>
            <a:pPr defTabSz="942289">
              <a:defRPr/>
            </a:pPr>
            <a:endParaRPr lang="en-US" b="0" dirty="0">
              <a:latin typeface="Calibri" panose="020F0502020204030204" pitchFamily="34" charset="0"/>
              <a:ea typeface="Calibri" panose="020F0502020204030204" pitchFamily="34" charset="0"/>
              <a:cs typeface="Times New Roman" panose="02020603050405020304" pitchFamily="18" charset="0"/>
            </a:endParaRPr>
          </a:p>
          <a:p>
            <a:pPr defTabSz="942289">
              <a:defRPr/>
            </a:pPr>
            <a:r>
              <a:rPr lang="en-US" b="1" dirty="0">
                <a:latin typeface="Calibri" panose="020F0502020204030204" pitchFamily="34" charset="0"/>
                <a:ea typeface="Calibri" panose="020F0502020204030204" pitchFamily="34" charset="0"/>
                <a:cs typeface="Times New Roman" panose="02020603050405020304" pitchFamily="18" charset="0"/>
              </a:rPr>
              <a:t>References  </a:t>
            </a:r>
            <a:r>
              <a:rPr lang="en-US" dirty="0">
                <a:latin typeface="Calibri" panose="020F0502020204030204" pitchFamily="34" charset="0"/>
                <a:ea typeface="Calibri" panose="020F0502020204030204" pitchFamily="34" charset="0"/>
                <a:cs typeface="Times New Roman" panose="02020603050405020304" pitchFamily="18" charset="0"/>
              </a:rPr>
              <a:t>(adapted from)</a:t>
            </a:r>
          </a:p>
          <a:p>
            <a:pPr marL="182880" marR="0" indent="-182880">
              <a:lnSpc>
                <a:spcPct val="11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Hattie, J. (2017). </a:t>
            </a:r>
            <a:r>
              <a:rPr lang="en-US" sz="1200" i="1" dirty="0">
                <a:effectLst/>
                <a:ea typeface="Calibri" panose="020F0502020204030204" pitchFamily="34" charset="0"/>
                <a:cs typeface="Times New Roman" panose="02020603050405020304" pitchFamily="18" charset="0"/>
              </a:rPr>
              <a:t>How to empower student learning with teacher clarity. </a:t>
            </a:r>
            <a:r>
              <a:rPr lang="en-US" sz="1200" dirty="0">
                <a:effectLst/>
                <a:ea typeface="Calibri" panose="020F0502020204030204" pitchFamily="34" charset="0"/>
                <a:cs typeface="Times New Roman" panose="02020603050405020304" pitchFamily="18" charset="0"/>
              </a:rPr>
              <a:t>https://us.corwin.com/sites/default/files/corwin_whitepaper_teacherclarity_may2017_final.pdf</a:t>
            </a:r>
          </a:p>
          <a:p>
            <a:pPr defTabSz="942289">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182880" marR="0" indent="-182880">
              <a:lnSpc>
                <a:spcPct val="120000"/>
              </a:lnSpc>
              <a:spcBef>
                <a:spcPts val="0"/>
              </a:spcBef>
              <a:spcAft>
                <a:spcPts val="800"/>
              </a:spcAft>
              <a:buNone/>
              <a:tabLst>
                <a:tab pos="2390775" algn="l"/>
              </a:tabLst>
            </a:pPr>
            <a:r>
              <a:rPr lang="en-US" sz="1200" dirty="0">
                <a:effectLst/>
                <a:ea typeface="Calibri" panose="020F0502020204030204" pitchFamily="34" charset="0"/>
                <a:cs typeface="Times New Roman" panose="02020603050405020304" pitchFamily="18" charset="0"/>
              </a:rPr>
              <a:t>Moss, C., &amp; Brookhart, S. (2019). </a:t>
            </a:r>
            <a:r>
              <a:rPr lang="en-US" sz="1200" i="1" dirty="0">
                <a:effectLst/>
                <a:ea typeface="Calibri" panose="020F0502020204030204" pitchFamily="34" charset="0"/>
                <a:cs typeface="Times New Roman" panose="02020603050405020304" pitchFamily="18" charset="0"/>
              </a:rPr>
              <a:t>Advancing formative assessment in every classroom: A guide for instructional leaders. </a:t>
            </a:r>
            <a:r>
              <a:rPr lang="en-US" sz="1200" dirty="0">
                <a:effectLst/>
                <a:ea typeface="Calibri" panose="020F0502020204030204" pitchFamily="34" charset="0"/>
                <a:cs typeface="Times New Roman" panose="02020603050405020304" pitchFamily="18" charset="0"/>
              </a:rPr>
              <a:t>ASCD.</a:t>
            </a:r>
          </a:p>
          <a:p>
            <a:pPr defTabSz="942289">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pPr defTabSz="942289">
              <a:defRPr/>
            </a:pPr>
            <a:r>
              <a:rPr lang="en-US" dirty="0" err="1">
                <a:latin typeface="Calibri" panose="020F0502020204030204" pitchFamily="34" charset="0"/>
                <a:ea typeface="Calibri" panose="020F0502020204030204" pitchFamily="34" charset="0"/>
                <a:cs typeface="Times New Roman" panose="02020603050405020304" pitchFamily="18" charset="0"/>
              </a:rPr>
              <a:t>Wiliam</a:t>
            </a:r>
            <a:r>
              <a:rPr lang="en-US" dirty="0">
                <a:latin typeface="Calibri" panose="020F0502020204030204" pitchFamily="34" charset="0"/>
                <a:ea typeface="Calibri" panose="020F0502020204030204" pitchFamily="34" charset="0"/>
                <a:cs typeface="Times New Roman" panose="02020603050405020304" pitchFamily="18" charset="0"/>
              </a:rPr>
              <a:t>, D. (2018). </a:t>
            </a:r>
            <a:r>
              <a:rPr lang="en-US" i="1" dirty="0">
                <a:latin typeface="Calibri" panose="020F0502020204030204" pitchFamily="34" charset="0"/>
                <a:ea typeface="Calibri" panose="020F0502020204030204" pitchFamily="34" charset="0"/>
                <a:cs typeface="Times New Roman" panose="02020603050405020304" pitchFamily="18" charset="0"/>
              </a:rPr>
              <a:t>Embedded formative assessment.</a:t>
            </a:r>
            <a:r>
              <a:rPr lang="en-US" dirty="0">
                <a:latin typeface="Calibri" panose="020F0502020204030204" pitchFamily="34" charset="0"/>
                <a:ea typeface="Calibri" panose="020F0502020204030204" pitchFamily="34" charset="0"/>
                <a:cs typeface="Times New Roman" panose="02020603050405020304" pitchFamily="18" charset="0"/>
              </a:rPr>
              <a:t> Solution Tree Press.</a:t>
            </a:r>
          </a:p>
          <a:p>
            <a:endParaRPr lang="en-US" dirty="0"/>
          </a:p>
        </p:txBody>
      </p:sp>
      <p:sp>
        <p:nvSpPr>
          <p:cNvPr id="68" name="Shape 68">
            <a:extLst>
              <a:ext uri="{FF2B5EF4-FFF2-40B4-BE49-F238E27FC236}">
                <a16:creationId xmlns:a16="http://schemas.microsoft.com/office/drawing/2014/main" id="{8D56483C-6513-650A-B85F-8135FA77E1CC}"/>
              </a:ext>
            </a:extLst>
          </p:cNvPr>
          <p:cNvSpPr txBox="1">
            <a:spLocks noGrp="1"/>
          </p:cNvSpPr>
          <p:nvPr>
            <p:ph type="sldNum" idx="12"/>
          </p:nvPr>
        </p:nvSpPr>
        <p:spPr>
          <a:xfrm>
            <a:off x="4008705" y="8893296"/>
            <a:ext cx="3066733" cy="468154"/>
          </a:xfrm>
          <a:prstGeom prst="rect">
            <a:avLst/>
          </a:prstGeom>
          <a:noFill/>
          <a:ln>
            <a:noFill/>
          </a:ln>
        </p:spPr>
        <p:txBody>
          <a:bodyPr wrap="square" lIns="93925" tIns="46950" rIns="93925" bIns="46950" anchor="b" anchorCtr="0">
            <a:noAutofit/>
          </a:bodyPr>
          <a:lstStyle/>
          <a:p>
            <a:pPr marL="0" marR="0" lvl="0" indent="0" algn="r" rtl="0">
              <a:spcBef>
                <a:spcPts val="0"/>
              </a:spcBef>
              <a:spcAft>
                <a:spcPts val="0"/>
              </a:spcAft>
              <a:buSzPct val="25000"/>
              <a:buNone/>
            </a:pPr>
            <a:fld id="{00000000-1234-1234-1234-123412341234}" type="slidenum">
              <a:rPr lang="en-US" sz="1800" b="0" i="0" u="none" strike="noStrike" cap="none">
                <a:solidFill>
                  <a:srgbClr val="000000"/>
                </a:solidFill>
                <a:latin typeface="Calibri"/>
                <a:ea typeface="Calibri"/>
                <a:cs typeface="Calibri"/>
                <a:sym typeface="Calibri"/>
              </a:rPr>
              <a:t>9</a:t>
            </a:fld>
            <a:endParaRPr lang="en-US" sz="18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42084988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42289">
              <a:defRPr/>
            </a:pPr>
            <a:r>
              <a:rPr lang="en-US" b="1" dirty="0"/>
              <a:t>Know/Say</a:t>
            </a:r>
            <a:endParaRPr lang="en-US" b="0" dirty="0"/>
          </a:p>
          <a:p>
            <a:pPr defTabSz="942289">
              <a:defRPr/>
            </a:pPr>
            <a:r>
              <a:rPr lang="en-US" b="0" dirty="0"/>
              <a:t>These resources are particular to Missouri educators and can be helpful when identifying priority standards and unwrapping standards. The Item Specifications were developed by Missouri teachers from across the state. Work was done to align content and concepts across grade level and content areas wherever possible. The Item Specifications are updated and reviewed regularly. </a:t>
            </a:r>
          </a:p>
          <a:p>
            <a:pPr>
              <a:buClr>
                <a:srgbClr val="000000"/>
              </a:buClr>
              <a:buSzPts val="1400"/>
            </a:pPr>
            <a:endParaRPr lang="en-US" dirty="0"/>
          </a:p>
          <a:p>
            <a:pPr>
              <a:buClr>
                <a:srgbClr val="000000"/>
              </a:buClr>
              <a:buSzPts val="1400"/>
            </a:pPr>
            <a:r>
              <a:rPr lang="en-US" b="1" dirty="0"/>
              <a:t>To Do</a:t>
            </a:r>
            <a:endParaRPr lang="en-US" b="0" dirty="0"/>
          </a:p>
          <a:p>
            <a:pPr>
              <a:buClr>
                <a:srgbClr val="000000"/>
              </a:buClr>
              <a:buSzPts val="1400"/>
            </a:pPr>
            <a:r>
              <a:rPr lang="en-US" b="0" dirty="0"/>
              <a:t>If participants haven’t had the opportunity to review these resources, take a few minutes to look over them. They may be accessed by using the QR codes or the web links. The Item Specifications are very helpful for curriculum and assessment work.  Have participants look to see what is included in the Item Specifications. (Missouri Learning Standard, expectation unwrapped, DOK, item format, and other assessment information.)</a:t>
            </a:r>
          </a:p>
          <a:p>
            <a:pPr defTabSz="942289">
              <a:defRPr/>
            </a:pPr>
            <a:endParaRPr lang="en-US" b="0" dirty="0"/>
          </a:p>
          <a:p>
            <a:pPr defTabSz="942289">
              <a:defRPr/>
            </a:pPr>
            <a:r>
              <a:rPr lang="en-US" b="1" dirty="0"/>
              <a:t>Additional DESE Resources</a:t>
            </a:r>
          </a:p>
          <a:p>
            <a:pPr defTabSz="942289">
              <a:defRPr/>
            </a:pPr>
            <a:r>
              <a:rPr lang="en-US" sz="1600" b="1" dirty="0">
                <a:solidFill>
                  <a:srgbClr val="0070C0"/>
                </a:solidFill>
              </a:rPr>
              <a:t>DESE Assessment Blueprints</a:t>
            </a:r>
          </a:p>
          <a:p>
            <a:r>
              <a:rPr lang="en-US" dirty="0"/>
              <a:t>Grade level and End of Course </a:t>
            </a:r>
          </a:p>
          <a:p>
            <a:r>
              <a:rPr lang="en-US" sz="1100" dirty="0"/>
              <a:t>(Range of Emphasis - Identifies the percentage of the assessment to the reporting category)</a:t>
            </a:r>
          </a:p>
          <a:p>
            <a:r>
              <a:rPr lang="en-US" dirty="0">
                <a:hlinkClick r:id="rId3"/>
              </a:rPr>
              <a:t>https://dese.mo.gov/college-career-readiness/assessment#mini-panel-assessment2</a:t>
            </a:r>
            <a:endParaRPr lang="en-US" dirty="0"/>
          </a:p>
          <a:p>
            <a:pPr defTabSz="942289">
              <a:defRPr/>
            </a:pPr>
            <a:endParaRPr lang="en-US" b="0" dirty="0"/>
          </a:p>
          <a:p>
            <a:pPr defTabSz="942289">
              <a:defRPr/>
            </a:pPr>
            <a:r>
              <a:rPr lang="en-US" b="0" dirty="0"/>
              <a:t>DESE Assessment Blueprints provide a mental model of how strands/domains are assessed at the state level by demonstrating the amount of emphasis given on a large-scale assessment. The Blueprints are not meant to be a guide for teaching, but rather a reminder that all standards will be assessed over 2-3 years, and that all standards should be taught. By becoming acquainted with priority, or complex standards in a content area, teachers are better able to allocate time and resources to standards that form the framework for deep learning and student success that builds across grade levels. </a:t>
            </a:r>
          </a:p>
          <a:p>
            <a:pPr defTabSz="942289">
              <a:defRPr/>
            </a:pPr>
            <a:endParaRPr lang="en-US" b="0" dirty="0"/>
          </a:p>
          <a:p>
            <a:pPr defTabSz="942289">
              <a:defRPr/>
            </a:pPr>
            <a:r>
              <a:rPr lang="en-US" b="0" dirty="0"/>
              <a:t>How are the Blueprints helpful?</a:t>
            </a:r>
          </a:p>
          <a:p>
            <a:pPr marL="471145" indent="-376916">
              <a:lnSpc>
                <a:spcPct val="90000"/>
              </a:lnSpc>
              <a:buClr>
                <a:schemeClr val="accent3"/>
              </a:buClr>
              <a:buSzPts val="3200"/>
              <a:buFont typeface="Noto Sans Symbols"/>
              <a:buChar char="▪"/>
            </a:pPr>
            <a:r>
              <a:rPr lang="en-US" dirty="0"/>
              <a:t>They provide a broad view of the domains or strands assessed yearly in a content area.</a:t>
            </a:r>
          </a:p>
          <a:p>
            <a:pPr marL="471145" indent="-376916">
              <a:lnSpc>
                <a:spcPct val="90000"/>
              </a:lnSpc>
              <a:spcBef>
                <a:spcPts val="618"/>
              </a:spcBef>
              <a:buClr>
                <a:schemeClr val="accent3"/>
              </a:buClr>
              <a:buSzPts val="3200"/>
              <a:buFont typeface="Noto Sans Symbols"/>
              <a:buChar char="▪"/>
            </a:pPr>
            <a:r>
              <a:rPr lang="en-US" dirty="0"/>
              <a:t>The blueprint is a model of a summative assessment—what a year-end assessment will address.</a:t>
            </a:r>
          </a:p>
          <a:p>
            <a:pPr marL="471145" indent="-376916">
              <a:lnSpc>
                <a:spcPct val="90000"/>
              </a:lnSpc>
              <a:spcBef>
                <a:spcPts val="618"/>
              </a:spcBef>
              <a:buClr>
                <a:schemeClr val="accent3"/>
              </a:buClr>
              <a:buSzPts val="3200"/>
              <a:buFont typeface="Noto Sans Symbols"/>
              <a:buChar char="▪"/>
            </a:pPr>
            <a:r>
              <a:rPr lang="en-US" dirty="0"/>
              <a:t>The blueprints, then, are a reminder that not every standard can be assessed every year. Since standards will be assessed in cycles, planning units of instruction around priority standards is very important.</a:t>
            </a:r>
          </a:p>
          <a:p>
            <a:pPr defTabSz="942289">
              <a:defRPr/>
            </a:pPr>
            <a:endParaRPr lang="en-US" b="0" dirty="0"/>
          </a:p>
          <a:p>
            <a:pPr>
              <a:buSzPts val="3200"/>
            </a:pPr>
            <a:r>
              <a:rPr lang="en-US" sz="1000" dirty="0"/>
              <a:t>Grade Level Assessment Blueprints</a:t>
            </a:r>
          </a:p>
          <a:p>
            <a:pPr marL="574073" lvl="1" indent="-376916">
              <a:spcBef>
                <a:spcPts val="618"/>
              </a:spcBef>
              <a:buSzPts val="2800"/>
              <a:buChar char="•"/>
            </a:pPr>
            <a:r>
              <a:rPr lang="en-US" sz="1000" dirty="0"/>
              <a:t>3 – 8 Mathematics</a:t>
            </a:r>
          </a:p>
          <a:p>
            <a:pPr marL="574073" lvl="1" indent="-376916">
              <a:spcBef>
                <a:spcPts val="618"/>
              </a:spcBef>
              <a:buSzPts val="2800"/>
              <a:buChar char="•"/>
            </a:pPr>
            <a:r>
              <a:rPr lang="en-US" sz="1000" dirty="0"/>
              <a:t>3 – 8 English Language Arts</a:t>
            </a:r>
          </a:p>
          <a:p>
            <a:pPr marL="574073" lvl="1" indent="-376916">
              <a:spcBef>
                <a:spcPts val="618"/>
              </a:spcBef>
              <a:buSzPts val="2800"/>
              <a:buChar char="•"/>
            </a:pPr>
            <a:r>
              <a:rPr lang="en-US" sz="1000" dirty="0"/>
              <a:t>Grades 5 and 8 Science</a:t>
            </a:r>
          </a:p>
          <a:p>
            <a:pPr marL="574073" lvl="1" indent="-376916">
              <a:spcBef>
                <a:spcPts val="618"/>
              </a:spcBef>
              <a:buSzPts val="2800"/>
              <a:buChar char="•"/>
            </a:pPr>
            <a:r>
              <a:rPr lang="en-US" sz="1000" dirty="0"/>
              <a:t>End of Course Assessment Blueprints</a:t>
            </a:r>
          </a:p>
          <a:p>
            <a:pPr marL="574073" lvl="1" indent="-376916">
              <a:spcBef>
                <a:spcPts val="618"/>
              </a:spcBef>
              <a:buSzPts val="2800"/>
              <a:buChar char="•"/>
            </a:pPr>
            <a:r>
              <a:rPr lang="en-US" sz="1000" dirty="0"/>
              <a:t>Social Studies</a:t>
            </a:r>
          </a:p>
          <a:p>
            <a:pPr marL="574073" lvl="1" indent="-376916">
              <a:spcBef>
                <a:spcPts val="618"/>
              </a:spcBef>
              <a:buSzPts val="2800"/>
              <a:buChar char="•"/>
            </a:pPr>
            <a:r>
              <a:rPr lang="en-US" sz="1000" dirty="0"/>
              <a:t>Science</a:t>
            </a:r>
          </a:p>
          <a:p>
            <a:pPr marL="574073" lvl="1" indent="-376916">
              <a:spcBef>
                <a:spcPts val="618"/>
              </a:spcBef>
              <a:buSzPts val="2800"/>
              <a:buChar char="•"/>
            </a:pPr>
            <a:r>
              <a:rPr lang="en-US" sz="1000" dirty="0"/>
              <a:t>Mathematics</a:t>
            </a:r>
          </a:p>
          <a:p>
            <a:pPr marL="574073" lvl="1" indent="-376916">
              <a:spcBef>
                <a:spcPts val="618"/>
              </a:spcBef>
              <a:buSzPts val="2800"/>
              <a:buChar char="•"/>
            </a:pPr>
            <a:r>
              <a:rPr lang="en-US" sz="1000" dirty="0"/>
              <a:t>English Language Arts</a:t>
            </a:r>
          </a:p>
          <a:p>
            <a:pPr defTabSz="942289">
              <a:defRPr/>
            </a:pPr>
            <a:endParaRPr lang="en-US" b="0" dirty="0"/>
          </a:p>
          <a:p>
            <a:pPr defTabSz="942289">
              <a:defRPr/>
            </a:pPr>
            <a:r>
              <a:rPr lang="en-US" b="1" dirty="0"/>
              <a:t>To Know</a:t>
            </a:r>
          </a:p>
          <a:p>
            <a:pPr defTabSz="942289">
              <a:defRPr/>
            </a:pPr>
            <a:r>
              <a:rPr lang="en-US" dirty="0"/>
              <a:t>DESE content directors maintain up-to-date web pages that provide a wealth of information about assessment, instruction, professional development, and released test items for use by Missouri teachers. </a:t>
            </a:r>
            <a:r>
              <a:rPr lang="en-US" b="0" dirty="0"/>
              <a:t>These were shared and discussed during virtual collaboration with DESE Content Directors in April of 2020. Attending were the Social Studies, ELA, Math, and Science content directors. Their input was valuable in providing context for this work. Finding priority standards without a specific end in mind will not be as meaningful. If this work is done with a particular content, course, or grade level in mind, it will provide a clear pathway to creating quality assessments. </a:t>
            </a: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90</a:t>
            </a:fld>
            <a:endParaRPr lang="en-US"/>
          </a:p>
        </p:txBody>
      </p:sp>
    </p:spTree>
    <p:extLst>
      <p:ext uri="{BB962C8B-B14F-4D97-AF65-F5344CB8AC3E}">
        <p14:creationId xmlns:p14="http://schemas.microsoft.com/office/powerpoint/2010/main" val="200201566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l" rtl="0" fontAlgn="base"/>
            <a:r>
              <a:rPr lang="en-US" sz="1800" b="1" i="0" u="none" strike="noStrike" dirty="0">
                <a:solidFill>
                  <a:srgbClr val="000000"/>
                </a:solidFill>
                <a:effectLst/>
                <a:latin typeface="Calibri" panose="020F0502020204030204" pitchFamily="34" charset="0"/>
              </a:rPr>
              <a:t>To Know/To Say</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1" i="0" u="none" strike="noStrike" dirty="0">
                <a:solidFill>
                  <a:srgbClr val="000000"/>
                </a:solidFill>
                <a:effectLst/>
                <a:latin typeface="Calibri" panose="020F0502020204030204" pitchFamily="34" charset="0"/>
              </a:rPr>
              <a:t>Performance Level Descriptors</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marL="285750" indent="-285750"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The Missouri Department of Elementary and Secondary Education provides Performance Level Descriptors for several content areas and grade levels.</a:t>
            </a:r>
            <a:r>
              <a:rPr lang="en-US" sz="1800" b="0" i="0" dirty="0">
                <a:solidFill>
                  <a:srgbClr val="444444"/>
                </a:solidFill>
                <a:effectLst/>
                <a:latin typeface="Calibri" panose="020F0502020204030204" pitchFamily="34" charset="0"/>
              </a:rPr>
              <a:t>​</a:t>
            </a:r>
            <a:endParaRPr lang="en-US" sz="1800" b="0" i="0" u="none" strike="noStrike" dirty="0">
              <a:solidFill>
                <a:srgbClr val="444444"/>
              </a:solidFill>
              <a:effectLst/>
              <a:latin typeface="Arial" panose="020B0604020202020204" pitchFamily="34" charset="0"/>
            </a:endParaRPr>
          </a:p>
          <a:p>
            <a:pPr marL="285750" indent="-285750"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Each descriptor provides an overview of critical learning in a content area across the year, and describes what successful students should know and be able to do.</a:t>
            </a:r>
            <a:r>
              <a:rPr lang="en-US" sz="1800" b="0" i="0" dirty="0">
                <a:solidFill>
                  <a:srgbClr val="444444"/>
                </a:solidFill>
                <a:effectLst/>
                <a:latin typeface="Calibri" panose="020F0502020204030204" pitchFamily="34" charset="0"/>
              </a:rPr>
              <a:t>​</a:t>
            </a:r>
            <a:endParaRPr lang="en-US" sz="1800" b="0" i="0" u="none" strike="noStrike" dirty="0">
              <a:solidFill>
                <a:srgbClr val="444444"/>
              </a:solidFill>
              <a:effectLst/>
              <a:latin typeface="Arial" panose="020B0604020202020204" pitchFamily="34" charset="0"/>
            </a:endParaRPr>
          </a:p>
          <a:p>
            <a:pPr marL="285750" indent="-285750"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Each descriptor provides a summary of below basic, basic, proficient, and advanced student achievement.  </a:t>
            </a:r>
            <a:r>
              <a:rPr lang="en-US" sz="1800" b="0" i="0" dirty="0">
                <a:solidFill>
                  <a:srgbClr val="444444"/>
                </a:solidFill>
                <a:effectLst/>
                <a:latin typeface="Calibri" panose="020F0502020204030204" pitchFamily="34" charset="0"/>
              </a:rPr>
              <a:t>​</a:t>
            </a:r>
            <a:endParaRPr lang="en-US" sz="1800" b="0" i="0" u="none" strike="noStrike" dirty="0">
              <a:solidFill>
                <a:srgbClr val="444444"/>
              </a:solidFill>
              <a:effectLst/>
              <a:latin typeface="Arial" panose="020B0604020202020204" pitchFamily="34" charset="0"/>
            </a:endParaRPr>
          </a:p>
          <a:p>
            <a:pPr marL="285750" indent="-285750"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The PLDs can be located on the DESE website by finding the Educator tab; then the Curriculum tab; then either Grade Level or EOC. Scroll down to find the Performance Level Descriptors. PLDs are not available yet for all content areas or grade levels. They are currently available at dese.mo.gov for English Language Arts, Math, Science, and Social Studies.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Remind participants that DESE content directors maintain up-to-date web pages that provide a wealth of information about assessment, instruction, professional development, and released test items for use by Missouri teachers. </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References</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sng" strike="noStrike" dirty="0">
                <a:solidFill>
                  <a:srgbClr val="007670"/>
                </a:solidFill>
                <a:effectLst/>
                <a:latin typeface="Calibri" panose="020F0502020204030204" pitchFamily="34" charset="0"/>
                <a:hlinkClick r:id="rId3"/>
              </a:rPr>
              <a:t>https://dese.mo.gov/college-career-readiness/assessment/grade-level</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sng" strike="noStrike" dirty="0">
                <a:solidFill>
                  <a:srgbClr val="007670"/>
                </a:solidFill>
                <a:effectLst/>
                <a:latin typeface="Calibri" panose="020F0502020204030204" pitchFamily="34" charset="0"/>
                <a:hlinkClick r:id="rId4"/>
              </a:rPr>
              <a:t>https://dese.mo.gov/college-career-readiness/assessment/end-course</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91</a:t>
            </a:fld>
            <a:endParaRPr lang="en-US"/>
          </a:p>
        </p:txBody>
      </p:sp>
    </p:spTree>
    <p:extLst>
      <p:ext uri="{BB962C8B-B14F-4D97-AF65-F5344CB8AC3E}">
        <p14:creationId xmlns:p14="http://schemas.microsoft.com/office/powerpoint/2010/main" val="123959198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1" i="0" u="none" strike="noStrike" dirty="0">
                <a:solidFill>
                  <a:srgbClr val="000000"/>
                </a:solidFill>
                <a:effectLst/>
                <a:latin typeface="Calibri" panose="020F0502020204030204" pitchFamily="34" charset="0"/>
              </a:rPr>
              <a:t>To Know</a:t>
            </a:r>
            <a:r>
              <a:rPr lang="en-US" sz="12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200" b="0" i="0" u="none" strike="noStrike" dirty="0">
                <a:solidFill>
                  <a:srgbClr val="000000"/>
                </a:solidFill>
                <a:effectLst/>
                <a:latin typeface="Calibri" panose="020F0502020204030204" pitchFamily="34" charset="0"/>
              </a:rPr>
              <a:t>Trainers may individualize this slide to fit audience.</a:t>
            </a:r>
            <a:r>
              <a:rPr lang="en-US" sz="12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FA7FD7A5-9943-401E-A49C-2C5B15F7741C}" type="slidenum">
              <a:rPr lang="en-US" smtClean="0"/>
              <a:t>92</a:t>
            </a:fld>
            <a:endParaRPr lang="en-US"/>
          </a:p>
        </p:txBody>
      </p:sp>
    </p:spTree>
    <p:extLst>
      <p:ext uri="{BB962C8B-B14F-4D97-AF65-F5344CB8AC3E}">
        <p14:creationId xmlns:p14="http://schemas.microsoft.com/office/powerpoint/2010/main" val="148024093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93</a:t>
            </a:fld>
            <a:endParaRPr lang="en-US"/>
          </a:p>
        </p:txBody>
      </p:sp>
    </p:spTree>
    <p:extLst>
      <p:ext uri="{BB962C8B-B14F-4D97-AF65-F5344CB8AC3E}">
        <p14:creationId xmlns:p14="http://schemas.microsoft.com/office/powerpoint/2010/main" val="270916991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94</a:t>
            </a:fld>
            <a:endParaRPr lang="en-US"/>
          </a:p>
        </p:txBody>
      </p:sp>
    </p:spTree>
    <p:extLst>
      <p:ext uri="{BB962C8B-B14F-4D97-AF65-F5344CB8AC3E}">
        <p14:creationId xmlns:p14="http://schemas.microsoft.com/office/powerpoint/2010/main" val="250774451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009D65-67CA-4CED-8B27-E9A2A258BE61}" type="slidenum">
              <a:rPr lang="en-US" smtClean="0"/>
              <a:t>95</a:t>
            </a:fld>
            <a:endParaRPr lang="en-US"/>
          </a:p>
        </p:txBody>
      </p:sp>
    </p:spTree>
    <p:extLst>
      <p:ext uri="{BB962C8B-B14F-4D97-AF65-F5344CB8AC3E}">
        <p14:creationId xmlns:p14="http://schemas.microsoft.com/office/powerpoint/2010/main" val="325903415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6ADB5-7ABD-11BD-0457-20AF9574E4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ACED0D4-DB59-830F-8CFC-C3A02A07684E}"/>
              </a:ext>
            </a:extLst>
          </p:cNvPr>
          <p:cNvSpPr>
            <a:spLocks noGrp="1"/>
          </p:cNvSpPr>
          <p:nvPr>
            <p:ph type="subTitle" idx="1"/>
          </p:nvPr>
        </p:nvSpPr>
        <p:spPr>
          <a:xfrm>
            <a:off x="1524000" y="3602038"/>
            <a:ext cx="9144000" cy="430466"/>
          </a:xfrm>
        </p:spPr>
        <p:txBody>
          <a:bodyPr/>
          <a:lstStyle>
            <a:lvl1pPr marL="0" indent="0" algn="ctr">
              <a:spcBef>
                <a:spcPts val="0"/>
              </a:spcBef>
              <a:buNone/>
              <a:defRPr sz="2400">
                <a:latin typeface="Aptos" panose="020B00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Rectangle 6">
            <a:extLst>
              <a:ext uri="{FF2B5EF4-FFF2-40B4-BE49-F238E27FC236}">
                <a16:creationId xmlns:a16="http://schemas.microsoft.com/office/drawing/2014/main" id="{B4BE0203-EB06-8117-4157-7A683904A742}"/>
              </a:ext>
              <a:ext uri="{C183D7F6-B498-43B3-948B-1728B52AA6E4}">
                <adec:decorative xmlns:adec="http://schemas.microsoft.com/office/drawing/2017/decorative" val="1"/>
              </a:ext>
            </a:extLst>
          </p:cNvPr>
          <p:cNvSpPr/>
          <p:nvPr/>
        </p:nvSpPr>
        <p:spPr>
          <a:xfrm>
            <a:off x="0" y="-17315"/>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13A7A589-18B4-C0E1-3E31-0A46E15C82D9}"/>
              </a:ext>
              <a:ext uri="{C183D7F6-B498-43B3-948B-1728B52AA6E4}">
                <adec:decorative xmlns:adec="http://schemas.microsoft.com/office/drawing/2017/decorative" val="1"/>
              </a:ext>
            </a:extLst>
          </p:cNvPr>
          <p:cNvSpPr/>
          <p:nvPr/>
        </p:nvSpPr>
        <p:spPr>
          <a:xfrm>
            <a:off x="4027241" y="-17315"/>
            <a:ext cx="4137518"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0D35DF5-BDAC-946D-41CC-AA78481E9498}"/>
              </a:ext>
              <a:ext uri="{C183D7F6-B498-43B3-948B-1728B52AA6E4}">
                <adec:decorative xmlns:adec="http://schemas.microsoft.com/office/drawing/2017/decorative" val="1"/>
              </a:ext>
            </a:extLst>
          </p:cNvPr>
          <p:cNvSpPr/>
          <p:nvPr/>
        </p:nvSpPr>
        <p:spPr>
          <a:xfrm>
            <a:off x="8164759" y="-17315"/>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CE8622C-D250-697F-5FB0-5762F0BD0800}"/>
              </a:ext>
              <a:ext uri="{C183D7F6-B498-43B3-948B-1728B52AA6E4}">
                <adec:decorative xmlns:adec="http://schemas.microsoft.com/office/drawing/2017/decorative" val="1"/>
              </a:ext>
            </a:extLst>
          </p:cNvPr>
          <p:cNvSpPr/>
          <p:nvPr/>
        </p:nvSpPr>
        <p:spPr>
          <a:xfrm>
            <a:off x="-1" y="5760828"/>
            <a:ext cx="12192001" cy="15099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MoEdu-SAIL Logo">
            <a:extLst>
              <a:ext uri="{FF2B5EF4-FFF2-40B4-BE49-F238E27FC236}">
                <a16:creationId xmlns:a16="http://schemas.microsoft.com/office/drawing/2014/main" id="{7B272676-7EB0-ADD5-4A53-38326C19A6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1866" y="6085539"/>
            <a:ext cx="2629662" cy="670832"/>
          </a:xfrm>
          <a:prstGeom prst="rect">
            <a:avLst/>
          </a:prstGeom>
        </p:spPr>
      </p:pic>
      <p:pic>
        <p:nvPicPr>
          <p:cNvPr id="16" name="Graphic 15" descr="Missouri Department of Elementary &amp; Secondary Education (DESE) Logo">
            <a:extLst>
              <a:ext uri="{FF2B5EF4-FFF2-40B4-BE49-F238E27FC236}">
                <a16:creationId xmlns:a16="http://schemas.microsoft.com/office/drawing/2014/main" id="{B2B5EFC7-98E2-FDDB-39D0-E6508139DF3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19512" y="6073293"/>
            <a:ext cx="2009775" cy="695325"/>
          </a:xfrm>
          <a:prstGeom prst="rect">
            <a:avLst/>
          </a:prstGeom>
        </p:spPr>
      </p:pic>
      <p:pic>
        <p:nvPicPr>
          <p:cNvPr id="18" name="Graphic 17" descr="DCI (District Continuous Improvement) Logo">
            <a:extLst>
              <a:ext uri="{FF2B5EF4-FFF2-40B4-BE49-F238E27FC236}">
                <a16:creationId xmlns:a16="http://schemas.microsoft.com/office/drawing/2014/main" id="{9FC6DFF1-82AA-1382-E967-CE0F0680EFC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31071" y="6068530"/>
            <a:ext cx="1676400" cy="704850"/>
          </a:xfrm>
          <a:prstGeom prst="rect">
            <a:avLst/>
          </a:prstGeom>
        </p:spPr>
      </p:pic>
      <p:pic>
        <p:nvPicPr>
          <p:cNvPr id="20" name="Graphic 19" descr="Northern Arizona University - Institute for Human Development Logo ">
            <a:extLst>
              <a:ext uri="{FF2B5EF4-FFF2-40B4-BE49-F238E27FC236}">
                <a16:creationId xmlns:a16="http://schemas.microsoft.com/office/drawing/2014/main" id="{F19B443C-6E8E-48D7-95A5-1677A1E0DE6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09255" y="6178068"/>
            <a:ext cx="2847975" cy="485775"/>
          </a:xfrm>
          <a:prstGeom prst="rect">
            <a:avLst/>
          </a:prstGeom>
        </p:spPr>
      </p:pic>
      <p:sp>
        <p:nvSpPr>
          <p:cNvPr id="21" name="TextBox 20">
            <a:extLst>
              <a:ext uri="{FF2B5EF4-FFF2-40B4-BE49-F238E27FC236}">
                <a16:creationId xmlns:a16="http://schemas.microsoft.com/office/drawing/2014/main" id="{D331874B-AAB3-AF41-B618-2AD92750D770}"/>
              </a:ext>
            </a:extLst>
          </p:cNvPr>
          <p:cNvSpPr txBox="1"/>
          <p:nvPr/>
        </p:nvSpPr>
        <p:spPr>
          <a:xfrm>
            <a:off x="1524000" y="5014511"/>
            <a:ext cx="91440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accent3"/>
                </a:solidFill>
                <a:latin typeface="Aptos" panose="020B0004020202020204" pitchFamily="34" charset="0"/>
                <a:ea typeface="Questrial"/>
                <a:cs typeface="Questrial"/>
                <a:sym typeface="Questrial"/>
              </a:rPr>
              <a:t>The contents of this presentation were developed under a grant from the US Department of Education to the Missouri Department of Elementary and Secondary Education (#H323A120018). However, these contents do not necessarily represent the policy of the US Department of Education, and you should not assume endorsement by the Federal Government. </a:t>
            </a:r>
          </a:p>
        </p:txBody>
      </p:sp>
      <p:pic>
        <p:nvPicPr>
          <p:cNvPr id="23" name="Graphic 22">
            <a:extLst>
              <a:ext uri="{FF2B5EF4-FFF2-40B4-BE49-F238E27FC236}">
                <a16:creationId xmlns:a16="http://schemas.microsoft.com/office/drawing/2014/main" id="{87F01B52-B69F-D641-497B-D932CF8ABB99}"/>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233242" y="4758236"/>
            <a:ext cx="1251167" cy="1002591"/>
          </a:xfrm>
          <a:prstGeom prst="rect">
            <a:avLst/>
          </a:prstGeom>
        </p:spPr>
      </p:pic>
    </p:spTree>
    <p:extLst>
      <p:ext uri="{BB962C8B-B14F-4D97-AF65-F5344CB8AC3E}">
        <p14:creationId xmlns:p14="http://schemas.microsoft.com/office/powerpoint/2010/main" val="3010874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Title and more bullets">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grpSp>
      <p:sp>
        <p:nvSpPr>
          <p:cNvPr id="2" name="Title 1">
            <a:extLst>
              <a:ext uri="{FF2B5EF4-FFF2-40B4-BE49-F238E27FC236}">
                <a16:creationId xmlns:a16="http://schemas.microsoft.com/office/drawing/2014/main" id="{6B1CE06F-532C-6389-D0EE-0FD4ED3A8EC0}"/>
              </a:ext>
            </a:extLst>
          </p:cNvPr>
          <p:cNvSpPr>
            <a:spLocks noGrp="1"/>
          </p:cNvSpPr>
          <p:nvPr>
            <p:ph type="title"/>
          </p:nvPr>
        </p:nvSpPr>
        <p:spPr>
          <a:xfrm>
            <a:off x="838200" y="365126"/>
            <a:ext cx="10725150" cy="787400"/>
          </a:xfrm>
        </p:spPr>
        <p:txBody>
          <a:bodyPr/>
          <a:lstStyle/>
          <a:p>
            <a:r>
              <a:rPr lang="en-US" sz="3600"/>
              <a:t>Click to edit Master title style</a:t>
            </a:r>
            <a:endParaRPr lang="en-US" sz="3600" dirty="0"/>
          </a:p>
        </p:txBody>
      </p:sp>
      <p:sp>
        <p:nvSpPr>
          <p:cNvPr id="3" name="Content Placeholder 2">
            <a:extLst>
              <a:ext uri="{FF2B5EF4-FFF2-40B4-BE49-F238E27FC236}">
                <a16:creationId xmlns:a16="http://schemas.microsoft.com/office/drawing/2014/main" id="{BD104878-17D4-FD9B-228D-ED5700D9F77F}"/>
              </a:ext>
            </a:extLst>
          </p:cNvPr>
          <p:cNvSpPr>
            <a:spLocks noGrp="1"/>
          </p:cNvSpPr>
          <p:nvPr>
            <p:ph idx="1"/>
          </p:nvPr>
        </p:nvSpPr>
        <p:spPr>
          <a:xfrm>
            <a:off x="838200" y="1225296"/>
            <a:ext cx="10515600" cy="4072255"/>
          </a:xfrm>
        </p:spPr>
        <p:txBody>
          <a:bodyPr/>
          <a:lstStyle/>
          <a:p>
            <a:pPr lvl="0"/>
            <a:r>
              <a:rPr lang="en-US"/>
              <a:t>Click to edit Master text styles</a:t>
            </a:r>
          </a:p>
        </p:txBody>
      </p:sp>
    </p:spTree>
    <p:extLst>
      <p:ext uri="{BB962C8B-B14F-4D97-AF65-F5344CB8AC3E}">
        <p14:creationId xmlns:p14="http://schemas.microsoft.com/office/powerpoint/2010/main" val="22881192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idden Slides">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grpSp>
      <p:sp>
        <p:nvSpPr>
          <p:cNvPr id="2" name="Title 1">
            <a:extLst>
              <a:ext uri="{FF2B5EF4-FFF2-40B4-BE49-F238E27FC236}">
                <a16:creationId xmlns:a16="http://schemas.microsoft.com/office/drawing/2014/main" id="{6B1CE06F-532C-6389-D0EE-0FD4ED3A8EC0}"/>
              </a:ext>
            </a:extLst>
          </p:cNvPr>
          <p:cNvSpPr>
            <a:spLocks noGrp="1"/>
          </p:cNvSpPr>
          <p:nvPr>
            <p:ph type="title"/>
          </p:nvPr>
        </p:nvSpPr>
        <p:spPr>
          <a:xfrm>
            <a:off x="838200" y="365126"/>
            <a:ext cx="10725150" cy="787400"/>
          </a:xfrm>
        </p:spPr>
        <p:txBody>
          <a:bodyPr/>
          <a:lstStyle>
            <a:lvl1pPr>
              <a:defRPr>
                <a:solidFill>
                  <a:schemeClr val="bg1">
                    <a:lumMod val="50000"/>
                  </a:schemeClr>
                </a:solidFill>
              </a:defRPr>
            </a:lvl1pPr>
          </a:lstStyle>
          <a:p>
            <a:r>
              <a:rPr lang="en-US" sz="3600"/>
              <a:t>Click to edit Master title style</a:t>
            </a:r>
            <a:endParaRPr lang="en-US" sz="3600" dirty="0"/>
          </a:p>
        </p:txBody>
      </p:sp>
      <p:sp>
        <p:nvSpPr>
          <p:cNvPr id="3" name="Content Placeholder 2">
            <a:extLst>
              <a:ext uri="{FF2B5EF4-FFF2-40B4-BE49-F238E27FC236}">
                <a16:creationId xmlns:a16="http://schemas.microsoft.com/office/drawing/2014/main" id="{BD104878-17D4-FD9B-228D-ED5700D9F77F}"/>
              </a:ext>
            </a:extLst>
          </p:cNvPr>
          <p:cNvSpPr>
            <a:spLocks noGrp="1"/>
          </p:cNvSpPr>
          <p:nvPr>
            <p:ph idx="1"/>
          </p:nvPr>
        </p:nvSpPr>
        <p:spPr>
          <a:xfrm>
            <a:off x="838200" y="1225296"/>
            <a:ext cx="10515600" cy="4072255"/>
          </a:xfrm>
        </p:spPr>
        <p:txBody>
          <a:bodyPr/>
          <a:lstStyle/>
          <a:p>
            <a:pPr lvl="0"/>
            <a:r>
              <a:rPr lang="en-US"/>
              <a:t>Click to edit Master text styles</a:t>
            </a:r>
          </a:p>
        </p:txBody>
      </p:sp>
    </p:spTree>
    <p:extLst>
      <p:ext uri="{BB962C8B-B14F-4D97-AF65-F5344CB8AC3E}">
        <p14:creationId xmlns:p14="http://schemas.microsoft.com/office/powerpoint/2010/main" val="40906085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p:txBody>
          <a:bodyPr lIns="91440" rIns="91440"/>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67B065E-4115-F6FB-E7ED-7F0E59793F0A}"/>
              </a:ext>
            </a:extLst>
          </p:cNvPr>
          <p:cNvSpPr>
            <a:spLocks noGrp="1"/>
          </p:cNvSpPr>
          <p:nvPr>
            <p:ph idx="1"/>
          </p:nvPr>
        </p:nvSpPr>
        <p:spPr>
          <a:xfrm>
            <a:off x="838200" y="1825625"/>
            <a:ext cx="10515600" cy="407225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0800000">
            <a:off x="136870" y="239284"/>
            <a:ext cx="1251167" cy="1002591"/>
          </a:xfrm>
          <a:prstGeom prst="rect">
            <a:avLst/>
          </a:prstGeom>
        </p:spPr>
      </p:pic>
      <p:sp>
        <p:nvSpPr>
          <p:cNvPr id="8" name="Rectangle 7">
            <a:extLst>
              <a:ext uri="{FF2B5EF4-FFF2-40B4-BE49-F238E27FC236}">
                <a16:creationId xmlns:a16="http://schemas.microsoft.com/office/drawing/2014/main" id="{F8F3D59F-FE6A-97CA-5DCD-5BF6FCADAC61}"/>
              </a:ext>
              <a:ext uri="{C183D7F6-B498-43B3-948B-1728B52AA6E4}">
                <adec:decorative xmlns:adec="http://schemas.microsoft.com/office/drawing/2017/decorative" val="1"/>
              </a:ext>
            </a:extLst>
          </p:cNvPr>
          <p:cNvSpPr/>
          <p:nvPr/>
        </p:nvSpPr>
        <p:spPr>
          <a:xfrm>
            <a:off x="0" y="-12397"/>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7361CB07-53B9-D229-9DC0-1625A5B22A93}"/>
              </a:ext>
              <a:ext uri="{C183D7F6-B498-43B3-948B-1728B52AA6E4}">
                <adec:decorative xmlns:adec="http://schemas.microsoft.com/office/drawing/2017/decorative" val="1"/>
              </a:ext>
            </a:extLst>
          </p:cNvPr>
          <p:cNvSpPr/>
          <p:nvPr/>
        </p:nvSpPr>
        <p:spPr>
          <a:xfrm>
            <a:off x="4027241" y="-12397"/>
            <a:ext cx="4137518"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70607F5-9C14-2C3F-B638-EA4EF786D66E}"/>
              </a:ext>
              <a:ext uri="{C183D7F6-B498-43B3-948B-1728B52AA6E4}">
                <adec:decorative xmlns:adec="http://schemas.microsoft.com/office/drawing/2017/decorative" val="1"/>
              </a:ext>
            </a:extLst>
          </p:cNvPr>
          <p:cNvSpPr/>
          <p:nvPr/>
        </p:nvSpPr>
        <p:spPr>
          <a:xfrm>
            <a:off x="8164759" y="-12397"/>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1391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420D154-CB96-D175-22EE-5262274513FE}"/>
              </a:ext>
              <a:ext uri="{C183D7F6-B498-43B3-948B-1728B52AA6E4}">
                <adec:decorative xmlns:adec="http://schemas.microsoft.com/office/drawing/2017/decorative" val="1"/>
              </a:ext>
            </a:extLst>
          </p:cNvPr>
          <p:cNvSpPr/>
          <p:nvPr/>
        </p:nvSpPr>
        <p:spPr>
          <a:xfrm>
            <a:off x="0" y="0"/>
            <a:ext cx="12192000" cy="608965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985C83-CBF3-9F01-2716-115AE3EDE5A6}"/>
              </a:ext>
            </a:extLst>
          </p:cNvPr>
          <p:cNvSpPr>
            <a:spLocks noGrp="1"/>
          </p:cNvSpPr>
          <p:nvPr>
            <p:ph type="title"/>
          </p:nvPr>
        </p:nvSpPr>
        <p:spPr>
          <a:xfrm>
            <a:off x="831850" y="1709738"/>
            <a:ext cx="10515600" cy="2852737"/>
          </a:xfrm>
        </p:spPr>
        <p:txBody>
          <a:bodyPr anchor="b"/>
          <a:lstStyle>
            <a:lvl1pPr>
              <a:defRPr sz="6000">
                <a:solidFill>
                  <a:schemeClr val="bg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378CCED-E090-4430-AE23-126A3460929F}"/>
              </a:ext>
            </a:extLst>
          </p:cNvPr>
          <p:cNvSpPr>
            <a:spLocks noGrp="1"/>
          </p:cNvSpPr>
          <p:nvPr>
            <p:ph type="body" idx="1"/>
          </p:nvPr>
        </p:nvSpPr>
        <p:spPr>
          <a:xfrm>
            <a:off x="831850" y="4589463"/>
            <a:ext cx="10515600" cy="1500187"/>
          </a:xfrm>
        </p:spPr>
        <p:txBody>
          <a:bodyPr/>
          <a:lstStyle>
            <a:lvl1pPr marL="0" indent="0">
              <a:buNone/>
              <a:defRPr sz="3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8" name="Graphic 7">
            <a:extLst>
              <a:ext uri="{FF2B5EF4-FFF2-40B4-BE49-F238E27FC236}">
                <a16:creationId xmlns:a16="http://schemas.microsoft.com/office/drawing/2014/main" id="{5FB15CB2-AC99-9B8D-CD1B-75F630133A47}"/>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21866" y="5855409"/>
            <a:ext cx="1251167" cy="1002591"/>
          </a:xfrm>
          <a:prstGeom prst="rect">
            <a:avLst/>
          </a:prstGeom>
        </p:spPr>
      </p:pic>
    </p:spTree>
    <p:extLst>
      <p:ext uri="{BB962C8B-B14F-4D97-AF65-F5344CB8AC3E}">
        <p14:creationId xmlns:p14="http://schemas.microsoft.com/office/powerpoint/2010/main" val="18829506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B537C-BF40-B66D-E0E3-7AC71B66B9D3}"/>
              </a:ext>
            </a:extLst>
          </p:cNvPr>
          <p:cNvSpPr>
            <a:spLocks noGrp="1"/>
          </p:cNvSpPr>
          <p:nvPr>
            <p:ph type="title"/>
          </p:nvPr>
        </p:nvSpPr>
        <p:spPr/>
        <p:txBody>
          <a:bodyPr/>
          <a:lstStyle>
            <a:lvl1pPr>
              <a:defRPr sz="3600"/>
            </a:lvl1pPr>
          </a:lstStyle>
          <a:p>
            <a:r>
              <a:rPr lang="en-US"/>
              <a:t>Click to edit Master title style</a:t>
            </a:r>
          </a:p>
        </p:txBody>
      </p:sp>
      <p:sp>
        <p:nvSpPr>
          <p:cNvPr id="3" name="Content Placeholder 2">
            <a:extLst>
              <a:ext uri="{FF2B5EF4-FFF2-40B4-BE49-F238E27FC236}">
                <a16:creationId xmlns:a16="http://schemas.microsoft.com/office/drawing/2014/main" id="{795D2C52-E954-FACA-BF7B-46F0B59B8824}"/>
              </a:ext>
            </a:extLst>
          </p:cNvPr>
          <p:cNvSpPr>
            <a:spLocks noGrp="1"/>
          </p:cNvSpPr>
          <p:nvPr>
            <p:ph sz="half" idx="1"/>
          </p:nvPr>
        </p:nvSpPr>
        <p:spPr>
          <a:xfrm>
            <a:off x="838200" y="1825625"/>
            <a:ext cx="5181600" cy="4351338"/>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9D5E4103-072B-5A1B-1EA1-505BC47FD42C}"/>
              </a:ext>
            </a:extLst>
          </p:cNvPr>
          <p:cNvSpPr>
            <a:spLocks noGrp="1"/>
          </p:cNvSpPr>
          <p:nvPr>
            <p:ph sz="half" idx="2"/>
          </p:nvPr>
        </p:nvSpPr>
        <p:spPr>
          <a:xfrm>
            <a:off x="6172200" y="1825625"/>
            <a:ext cx="5181600" cy="4351338"/>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7834929E-EDF0-4BD8-EF1C-BB02616C9F8D}"/>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a:extLst>
              <a:ext uri="{FF2B5EF4-FFF2-40B4-BE49-F238E27FC236}">
                <a16:creationId xmlns:a16="http://schemas.microsoft.com/office/drawing/2014/main" id="{27EC2972-6965-4E4A-B53E-252F35DFBC0E}"/>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94216" y="5603728"/>
            <a:ext cx="1251167" cy="1002591"/>
          </a:xfrm>
          <a:prstGeom prst="rect">
            <a:avLst/>
          </a:prstGeom>
        </p:spPr>
      </p:pic>
    </p:spTree>
    <p:extLst>
      <p:ext uri="{BB962C8B-B14F-4D97-AF65-F5344CB8AC3E}">
        <p14:creationId xmlns:p14="http://schemas.microsoft.com/office/powerpoint/2010/main" val="20168457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AAFF0-F32F-29F9-F841-606DC65EF2F3}"/>
              </a:ext>
            </a:extLst>
          </p:cNvPr>
          <p:cNvSpPr>
            <a:spLocks noGrp="1"/>
          </p:cNvSpPr>
          <p:nvPr>
            <p:ph type="title"/>
          </p:nvPr>
        </p:nvSpPr>
        <p:spPr>
          <a:xfrm>
            <a:off x="839788" y="365125"/>
            <a:ext cx="10515600" cy="1002591"/>
          </a:xfrm>
        </p:spPr>
        <p:txBody>
          <a:bodyPr/>
          <a:lstStyle>
            <a:lvl1pPr>
              <a:defRPr sz="36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5637662-96E5-B823-A744-F0A03B336B32}"/>
              </a:ext>
            </a:extLst>
          </p:cNvPr>
          <p:cNvSpPr>
            <a:spLocks noGrp="1"/>
          </p:cNvSpPr>
          <p:nvPr>
            <p:ph type="body" idx="1"/>
          </p:nvPr>
        </p:nvSpPr>
        <p:spPr>
          <a:xfrm>
            <a:off x="839788" y="1520888"/>
            <a:ext cx="5157787" cy="823912"/>
          </a:xfrm>
        </p:spPr>
        <p:txBody>
          <a:bodyPr anchor="b"/>
          <a:lstStyle>
            <a:lvl1pPr marL="0" indent="0">
              <a:lnSpc>
                <a:spcPct val="100000"/>
              </a:lnSpc>
              <a:spcBef>
                <a:spcPts val="1000"/>
              </a:spcBef>
              <a:buNone/>
              <a:defRPr sz="2400" b="1">
                <a:latin typeface="Aptos" panose="020B00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BFBF1A7-7285-FD7F-E148-A3DBB35FAFA4}"/>
              </a:ext>
            </a:extLst>
          </p:cNvPr>
          <p:cNvSpPr>
            <a:spLocks noGrp="1"/>
          </p:cNvSpPr>
          <p:nvPr>
            <p:ph sz="half" idx="2"/>
          </p:nvPr>
        </p:nvSpPr>
        <p:spPr>
          <a:xfrm>
            <a:off x="839788" y="2344800"/>
            <a:ext cx="5157787" cy="3684588"/>
          </a:xfrm>
        </p:spPr>
        <p:txBody>
          <a:bodyPr/>
          <a:lstStyle>
            <a:lvl1pPr>
              <a:lnSpc>
                <a:spcPct val="100000"/>
              </a:lnSpc>
              <a:spcBef>
                <a:spcPts val="1000"/>
              </a:spcBef>
              <a:defRPr/>
            </a:lvl1pPr>
            <a:lvl2pPr>
              <a:lnSpc>
                <a:spcPct val="100000"/>
              </a:lnSpc>
              <a:spcBef>
                <a:spcPts val="1000"/>
              </a:spcBef>
              <a:defRPr/>
            </a:lvl2pPr>
            <a:lvl3pPr>
              <a:lnSpc>
                <a:spcPct val="100000"/>
              </a:lnSpc>
              <a:spcBef>
                <a:spcPts val="1000"/>
              </a:spcBef>
              <a:defRPr/>
            </a:lvl3pPr>
            <a:lvl4pPr>
              <a:lnSpc>
                <a:spcPct val="100000"/>
              </a:lnSpc>
              <a:spcBef>
                <a:spcPts val="1000"/>
              </a:spcBef>
              <a:defRPr/>
            </a:lvl4pPr>
            <a:lvl5pPr>
              <a:lnSpc>
                <a:spcPct val="100000"/>
              </a:lnSpc>
              <a:spcBef>
                <a:spcPts val="10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51F807E0-E7AC-61A7-05A0-FD6832F3A671}"/>
              </a:ext>
            </a:extLst>
          </p:cNvPr>
          <p:cNvSpPr>
            <a:spLocks noGrp="1"/>
          </p:cNvSpPr>
          <p:nvPr>
            <p:ph type="body" sz="quarter" idx="3"/>
          </p:nvPr>
        </p:nvSpPr>
        <p:spPr>
          <a:xfrm>
            <a:off x="6172200" y="1520888"/>
            <a:ext cx="5183188" cy="823912"/>
          </a:xfrm>
        </p:spPr>
        <p:txBody>
          <a:bodyPr anchor="b"/>
          <a:lstStyle>
            <a:lvl1pPr marL="0" indent="0">
              <a:lnSpc>
                <a:spcPct val="100000"/>
              </a:lnSpc>
              <a:spcBef>
                <a:spcPts val="1000"/>
              </a:spcBef>
              <a:buNone/>
              <a:defRPr sz="2400" b="1">
                <a:latin typeface="Aptos" panose="020B00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1ECF25-38B0-254B-E459-24EEA39CEAB5}"/>
              </a:ext>
            </a:extLst>
          </p:cNvPr>
          <p:cNvSpPr>
            <a:spLocks noGrp="1"/>
          </p:cNvSpPr>
          <p:nvPr>
            <p:ph sz="quarter" idx="4"/>
          </p:nvPr>
        </p:nvSpPr>
        <p:spPr>
          <a:xfrm>
            <a:off x="6172200" y="2344800"/>
            <a:ext cx="5183188" cy="3684588"/>
          </a:xfrm>
        </p:spPr>
        <p:txBody>
          <a:bodyPr/>
          <a:lstStyle>
            <a:lvl1pPr>
              <a:lnSpc>
                <a:spcPct val="100000"/>
              </a:lnSpc>
              <a:spcBef>
                <a:spcPts val="1000"/>
              </a:spcBef>
              <a:defRPr/>
            </a:lvl1pPr>
            <a:lvl2pPr>
              <a:lnSpc>
                <a:spcPct val="100000"/>
              </a:lnSpc>
              <a:spcBef>
                <a:spcPts val="1000"/>
              </a:spcBef>
              <a:defRPr/>
            </a:lvl2pPr>
            <a:lvl3pPr>
              <a:lnSpc>
                <a:spcPct val="100000"/>
              </a:lnSpc>
              <a:spcBef>
                <a:spcPts val="1000"/>
              </a:spcBef>
              <a:defRPr/>
            </a:lvl3pPr>
            <a:lvl4pPr>
              <a:lnSpc>
                <a:spcPct val="100000"/>
              </a:lnSpc>
              <a:spcBef>
                <a:spcPts val="1000"/>
              </a:spcBef>
              <a:defRPr/>
            </a:lvl4pPr>
            <a:lvl5pPr>
              <a:lnSpc>
                <a:spcPct val="100000"/>
              </a:lnSpc>
              <a:spcBef>
                <a:spcPts val="10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373EABDC-5354-01C3-4909-8B357DF031DB}"/>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0">
            <a:extLst>
              <a:ext uri="{FF2B5EF4-FFF2-40B4-BE49-F238E27FC236}">
                <a16:creationId xmlns:a16="http://schemas.microsoft.com/office/drawing/2014/main" id="{CEC0F2AF-1E95-B626-05DC-731C6D32CF2C}"/>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94216" y="5603728"/>
            <a:ext cx="1251167" cy="1002591"/>
          </a:xfrm>
          <a:prstGeom prst="rect">
            <a:avLst/>
          </a:prstGeom>
        </p:spPr>
      </p:pic>
    </p:spTree>
    <p:extLst>
      <p:ext uri="{BB962C8B-B14F-4D97-AF65-F5344CB8AC3E}">
        <p14:creationId xmlns:p14="http://schemas.microsoft.com/office/powerpoint/2010/main" val="22575679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Blank with logo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4BE0203-EB06-8117-4157-7A683904A742}"/>
              </a:ext>
              <a:ext uri="{C183D7F6-B498-43B3-948B-1728B52AA6E4}">
                <adec:decorative xmlns:adec="http://schemas.microsoft.com/office/drawing/2017/decorative" val="1"/>
              </a:ext>
            </a:extLst>
          </p:cNvPr>
          <p:cNvSpPr/>
          <p:nvPr/>
        </p:nvSpPr>
        <p:spPr>
          <a:xfrm>
            <a:off x="0" y="-17315"/>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13A7A589-18B4-C0E1-3E31-0A46E15C82D9}"/>
              </a:ext>
              <a:ext uri="{C183D7F6-B498-43B3-948B-1728B52AA6E4}">
                <adec:decorative xmlns:adec="http://schemas.microsoft.com/office/drawing/2017/decorative" val="1"/>
              </a:ext>
            </a:extLst>
          </p:cNvPr>
          <p:cNvSpPr/>
          <p:nvPr/>
        </p:nvSpPr>
        <p:spPr>
          <a:xfrm>
            <a:off x="4027241" y="-17315"/>
            <a:ext cx="4137518"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0D35DF5-BDAC-946D-41CC-AA78481E9498}"/>
              </a:ext>
              <a:ext uri="{C183D7F6-B498-43B3-948B-1728B52AA6E4}">
                <adec:decorative xmlns:adec="http://schemas.microsoft.com/office/drawing/2017/decorative" val="1"/>
              </a:ext>
            </a:extLst>
          </p:cNvPr>
          <p:cNvSpPr/>
          <p:nvPr/>
        </p:nvSpPr>
        <p:spPr>
          <a:xfrm>
            <a:off x="8164759" y="-17315"/>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CE8622C-D250-697F-5FB0-5762F0BD0800}"/>
              </a:ext>
              <a:ext uri="{C183D7F6-B498-43B3-948B-1728B52AA6E4}">
                <adec:decorative xmlns:adec="http://schemas.microsoft.com/office/drawing/2017/decorative" val="1"/>
              </a:ext>
            </a:extLst>
          </p:cNvPr>
          <p:cNvSpPr/>
          <p:nvPr/>
        </p:nvSpPr>
        <p:spPr>
          <a:xfrm>
            <a:off x="-1" y="5760828"/>
            <a:ext cx="12192001" cy="15099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MoEdu-SAIL Logo">
            <a:extLst>
              <a:ext uri="{FF2B5EF4-FFF2-40B4-BE49-F238E27FC236}">
                <a16:creationId xmlns:a16="http://schemas.microsoft.com/office/drawing/2014/main" id="{7B272676-7EB0-ADD5-4A53-38326C19A6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1866" y="6085539"/>
            <a:ext cx="2629662" cy="670832"/>
          </a:xfrm>
          <a:prstGeom prst="rect">
            <a:avLst/>
          </a:prstGeom>
        </p:spPr>
      </p:pic>
      <p:pic>
        <p:nvPicPr>
          <p:cNvPr id="16" name="Graphic 15" descr="Missouri Department of Elementary &amp; Secondary Education (DESE) Logo">
            <a:extLst>
              <a:ext uri="{FF2B5EF4-FFF2-40B4-BE49-F238E27FC236}">
                <a16:creationId xmlns:a16="http://schemas.microsoft.com/office/drawing/2014/main" id="{B2B5EFC7-98E2-FDDB-39D0-E6508139DF3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19512" y="6073293"/>
            <a:ext cx="2009775" cy="695325"/>
          </a:xfrm>
          <a:prstGeom prst="rect">
            <a:avLst/>
          </a:prstGeom>
        </p:spPr>
      </p:pic>
      <p:pic>
        <p:nvPicPr>
          <p:cNvPr id="18" name="Graphic 17" descr="DCI (District Continuous Improvement) Logo">
            <a:extLst>
              <a:ext uri="{FF2B5EF4-FFF2-40B4-BE49-F238E27FC236}">
                <a16:creationId xmlns:a16="http://schemas.microsoft.com/office/drawing/2014/main" id="{9FC6DFF1-82AA-1382-E967-CE0F0680EFC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31071" y="6068530"/>
            <a:ext cx="1676400" cy="704850"/>
          </a:xfrm>
          <a:prstGeom prst="rect">
            <a:avLst/>
          </a:prstGeom>
        </p:spPr>
      </p:pic>
      <p:pic>
        <p:nvPicPr>
          <p:cNvPr id="20" name="Graphic 19" descr="Northern Arizona University - Institute for Human Development Logo ">
            <a:extLst>
              <a:ext uri="{FF2B5EF4-FFF2-40B4-BE49-F238E27FC236}">
                <a16:creationId xmlns:a16="http://schemas.microsoft.com/office/drawing/2014/main" id="{F19B443C-6E8E-48D7-95A5-1677A1E0DE6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09255" y="6178068"/>
            <a:ext cx="2847975" cy="485775"/>
          </a:xfrm>
          <a:prstGeom prst="rect">
            <a:avLst/>
          </a:prstGeom>
        </p:spPr>
      </p:pic>
      <p:pic>
        <p:nvPicPr>
          <p:cNvPr id="23" name="Graphic 22">
            <a:extLst>
              <a:ext uri="{FF2B5EF4-FFF2-40B4-BE49-F238E27FC236}">
                <a16:creationId xmlns:a16="http://schemas.microsoft.com/office/drawing/2014/main" id="{87F01B52-B69F-D641-497B-D932CF8ABB99}"/>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233242" y="4758236"/>
            <a:ext cx="1251167" cy="1002591"/>
          </a:xfrm>
          <a:prstGeom prst="rect">
            <a:avLst/>
          </a:prstGeom>
        </p:spPr>
      </p:pic>
    </p:spTree>
    <p:extLst>
      <p:ext uri="{BB962C8B-B14F-4D97-AF65-F5344CB8AC3E}">
        <p14:creationId xmlns:p14="http://schemas.microsoft.com/office/powerpoint/2010/main" val="5837687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Less content, bullets, right sail">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5B072F0-5363-2B46-6DCE-F5389CCBB107}"/>
              </a:ext>
            </a:extLst>
          </p:cNvPr>
          <p:cNvSpPr>
            <a:spLocks noGrp="1"/>
          </p:cNvSpPr>
          <p:nvPr>
            <p:ph type="title"/>
          </p:nvPr>
        </p:nvSpPr>
        <p:spPr>
          <a:xfrm>
            <a:off x="838200" y="365125"/>
            <a:ext cx="10515600" cy="1097280"/>
          </a:xfrm>
        </p:spPr>
        <p:txBody>
          <a:bodyPr/>
          <a:lstStyle/>
          <a:p>
            <a:r>
              <a:rPr lang="en-US"/>
              <a:t>Click to edit Master title style</a:t>
            </a:r>
            <a:endParaRPr lang="en-US" dirty="0"/>
          </a:p>
        </p:txBody>
      </p:sp>
      <p:sp>
        <p:nvSpPr>
          <p:cNvPr id="11" name="Content Placeholder 2">
            <a:extLst>
              <a:ext uri="{FF2B5EF4-FFF2-40B4-BE49-F238E27FC236}">
                <a16:creationId xmlns:a16="http://schemas.microsoft.com/office/drawing/2014/main" id="{2071409C-46B7-3CE3-375C-7E41D964C541}"/>
              </a:ext>
            </a:extLst>
          </p:cNvPr>
          <p:cNvSpPr>
            <a:spLocks noGrp="1"/>
          </p:cNvSpPr>
          <p:nvPr>
            <p:ph idx="1"/>
          </p:nvPr>
        </p:nvSpPr>
        <p:spPr>
          <a:xfrm>
            <a:off x="838200" y="1600202"/>
            <a:ext cx="10515600" cy="4072255"/>
          </a:xfrm>
        </p:spPr>
        <p:txBody>
          <a:bodyPr/>
          <a:lstStyle>
            <a:lvl1pPr>
              <a:spcAft>
                <a:spcPts val="450"/>
              </a:spcAft>
              <a:defRPr sz="2100"/>
            </a:lvl1pPr>
          </a:lstStyle>
          <a:p>
            <a:pPr lvl="0">
              <a:spcBef>
                <a:spcPts val="0"/>
              </a:spcBef>
            </a:pPr>
            <a:r>
              <a:rPr lang="en-US"/>
              <a:t>Click to edit Master text styles</a:t>
            </a:r>
          </a:p>
        </p:txBody>
      </p:sp>
    </p:spTree>
    <p:extLst>
      <p:ext uri="{BB962C8B-B14F-4D97-AF65-F5344CB8AC3E}">
        <p14:creationId xmlns:p14="http://schemas.microsoft.com/office/powerpoint/2010/main" val="36927444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ontent, bullets, right sai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6"/>
            <a:ext cx="10515600" cy="1097280"/>
          </a:xfrm>
        </p:spPr>
        <p:txBody>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67B065E-4115-F6FB-E7ED-7F0E59793F0A}"/>
              </a:ext>
            </a:extLst>
          </p:cNvPr>
          <p:cNvSpPr>
            <a:spLocks noGrp="1"/>
          </p:cNvSpPr>
          <p:nvPr>
            <p:ph idx="1"/>
          </p:nvPr>
        </p:nvSpPr>
        <p:spPr>
          <a:xfrm>
            <a:off x="838200" y="1600200"/>
            <a:ext cx="10515600" cy="4072255"/>
          </a:xfrm>
        </p:spPr>
        <p:txBody>
          <a:bodyPr/>
          <a:lstStyle>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CEDCC9F-C44F-CDCD-9C2C-484F0ECCA69C}"/>
              </a:ext>
              <a:ext uri="{C183D7F6-B498-43B3-948B-1728B52AA6E4}">
                <adec:decorative xmlns:adec="http://schemas.microsoft.com/office/drawing/2017/decorative" val="1"/>
              </a:ext>
            </a:extLst>
          </p:cNvPr>
          <p:cNvSpPr/>
          <p:nvPr/>
        </p:nvSpPr>
        <p:spPr>
          <a:xfrm>
            <a:off x="4027241" y="6606319"/>
            <a:ext cx="4137518"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8B5AEBD-0A5B-8C9A-CAB5-BA651DBFB946}"/>
              </a:ext>
              <a:ext uri="{C183D7F6-B498-43B3-948B-1728B52AA6E4}">
                <adec:decorative xmlns:adec="http://schemas.microsoft.com/office/drawing/2017/decorative" val="1"/>
              </a:ext>
            </a:extLst>
          </p:cNvPr>
          <p:cNvSpPr/>
          <p:nvPr/>
        </p:nvSpPr>
        <p:spPr>
          <a:xfrm>
            <a:off x="8164759" y="6606319"/>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spTree>
    <p:extLst>
      <p:ext uri="{BB962C8B-B14F-4D97-AF65-F5344CB8AC3E}">
        <p14:creationId xmlns:p14="http://schemas.microsoft.com/office/powerpoint/2010/main" val="2938352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bullets, left sail 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5"/>
            <a:ext cx="10515600" cy="1097280"/>
          </a:xfrm>
        </p:spPr>
        <p:txBody>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67B065E-4115-F6FB-E7ED-7F0E59793F0A}"/>
              </a:ext>
            </a:extLst>
          </p:cNvPr>
          <p:cNvSpPr>
            <a:spLocks noGrp="1"/>
          </p:cNvSpPr>
          <p:nvPr>
            <p:ph idx="1"/>
          </p:nvPr>
        </p:nvSpPr>
        <p:spPr>
          <a:xfrm>
            <a:off x="838200" y="1600200"/>
            <a:ext cx="10515600" cy="4072255"/>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1" name="Group 10">
            <a:extLst>
              <a:ext uri="{FF2B5EF4-FFF2-40B4-BE49-F238E27FC236}">
                <a16:creationId xmlns:a16="http://schemas.microsoft.com/office/drawing/2014/main" id="{F93DD7D8-9D5C-9D25-8809-CC01C0ACBB24}"/>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CEDCC9F-C44F-CDCD-9C2C-484F0ECCA69C}"/>
                </a:ext>
                <a:ext uri="{C183D7F6-B498-43B3-948B-1728B52AA6E4}">
                  <adec:decorative xmlns:adec="http://schemas.microsoft.com/office/drawing/2017/decorative" val="1"/>
                </a:ext>
              </a:extLst>
            </p:cNvPr>
            <p:cNvSpPr/>
            <p:nvPr/>
          </p:nvSpPr>
          <p:spPr>
            <a:xfrm>
              <a:off x="4027241" y="6606319"/>
              <a:ext cx="4137518"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8B5AEBD-0A5B-8C9A-CAB5-BA651DBFB946}"/>
                </a:ext>
                <a:ext uri="{C183D7F6-B498-43B3-948B-1728B52AA6E4}">
                  <adec:decorative xmlns:adec="http://schemas.microsoft.com/office/drawing/2017/decorative" val="1"/>
                </a:ext>
              </a:extLst>
            </p:cNvPr>
            <p:cNvSpPr/>
            <p:nvPr/>
          </p:nvSpPr>
          <p:spPr>
            <a:xfrm>
              <a:off x="8164759" y="6606319"/>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grpSp>
    </p:spTree>
    <p:extLst>
      <p:ext uri="{BB962C8B-B14F-4D97-AF65-F5344CB8AC3E}">
        <p14:creationId xmlns:p14="http://schemas.microsoft.com/office/powerpoint/2010/main" val="23814754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Less content, no bullets, right sai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6"/>
            <a:ext cx="10515600" cy="1097280"/>
          </a:xfrm>
        </p:spPr>
        <p:txBody>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67B065E-4115-F6FB-E7ED-7F0E59793F0A}"/>
              </a:ext>
            </a:extLst>
          </p:cNvPr>
          <p:cNvSpPr>
            <a:spLocks noGrp="1"/>
          </p:cNvSpPr>
          <p:nvPr>
            <p:ph idx="1"/>
          </p:nvPr>
        </p:nvSpPr>
        <p:spPr>
          <a:xfrm>
            <a:off x="838200" y="1600200"/>
            <a:ext cx="10515600" cy="4072255"/>
          </a:xfrm>
        </p:spPr>
        <p:txBody>
          <a:bodyPr/>
          <a:lstStyle>
            <a:lvl1pPr marL="0" indent="0">
              <a:buNone/>
              <a:defRPr sz="2800"/>
            </a:lvl1pPr>
          </a:lstStyle>
          <a:p>
            <a:pPr lvl="0"/>
            <a:r>
              <a:rPr lang="en-US"/>
              <a:t>Click to edit Master text styles</a:t>
            </a:r>
          </a:p>
        </p:txBody>
      </p:sp>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CEDCC9F-C44F-CDCD-9C2C-484F0ECCA69C}"/>
              </a:ext>
              <a:ext uri="{C183D7F6-B498-43B3-948B-1728B52AA6E4}">
                <adec:decorative xmlns:adec="http://schemas.microsoft.com/office/drawing/2017/decorative" val="1"/>
              </a:ext>
            </a:extLst>
          </p:cNvPr>
          <p:cNvSpPr/>
          <p:nvPr/>
        </p:nvSpPr>
        <p:spPr>
          <a:xfrm>
            <a:off x="4027241" y="6606319"/>
            <a:ext cx="4137518"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8B5AEBD-0A5B-8C9A-CAB5-BA651DBFB946}"/>
              </a:ext>
              <a:ext uri="{C183D7F6-B498-43B3-948B-1728B52AA6E4}">
                <adec:decorative xmlns:adec="http://schemas.microsoft.com/office/drawing/2017/decorative" val="1"/>
              </a:ext>
            </a:extLst>
          </p:cNvPr>
          <p:cNvSpPr/>
          <p:nvPr/>
        </p:nvSpPr>
        <p:spPr>
          <a:xfrm>
            <a:off x="8164759" y="6606319"/>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spTree>
    <p:extLst>
      <p:ext uri="{BB962C8B-B14F-4D97-AF65-F5344CB8AC3E}">
        <p14:creationId xmlns:p14="http://schemas.microsoft.com/office/powerpoint/2010/main" val="3005837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Less content, no bullets, left sai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5"/>
            <a:ext cx="10515600" cy="1097280"/>
          </a:xfrm>
        </p:spPr>
        <p:txBody>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67B065E-4115-F6FB-E7ED-7F0E59793F0A}"/>
              </a:ext>
            </a:extLst>
          </p:cNvPr>
          <p:cNvSpPr>
            <a:spLocks noGrp="1"/>
          </p:cNvSpPr>
          <p:nvPr>
            <p:ph idx="1"/>
          </p:nvPr>
        </p:nvSpPr>
        <p:spPr>
          <a:xfrm>
            <a:off x="838200" y="1600200"/>
            <a:ext cx="10515600" cy="4072255"/>
          </a:xfrm>
        </p:spPr>
        <p:txBody>
          <a:bodyPr/>
          <a:lstStyle>
            <a:lvl1pPr marL="0" indent="0">
              <a:spcBef>
                <a:spcPts val="0"/>
              </a:spcBef>
              <a:buNone/>
              <a:defRPr sz="2800"/>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p:txBody>
      </p:sp>
      <p:grpSp>
        <p:nvGrpSpPr>
          <p:cNvPr id="11" name="Group 10">
            <a:extLst>
              <a:ext uri="{FF2B5EF4-FFF2-40B4-BE49-F238E27FC236}">
                <a16:creationId xmlns:a16="http://schemas.microsoft.com/office/drawing/2014/main" id="{F93DD7D8-9D5C-9D25-8809-CC01C0ACBB24}"/>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CEDCC9F-C44F-CDCD-9C2C-484F0ECCA69C}"/>
                </a:ext>
                <a:ext uri="{C183D7F6-B498-43B3-948B-1728B52AA6E4}">
                  <adec:decorative xmlns:adec="http://schemas.microsoft.com/office/drawing/2017/decorative" val="1"/>
                </a:ext>
              </a:extLst>
            </p:cNvPr>
            <p:cNvSpPr/>
            <p:nvPr/>
          </p:nvSpPr>
          <p:spPr>
            <a:xfrm>
              <a:off x="4027241" y="6606319"/>
              <a:ext cx="4137518"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8B5AEBD-0A5B-8C9A-CAB5-BA651DBFB946}"/>
                </a:ext>
                <a:ext uri="{C183D7F6-B498-43B3-948B-1728B52AA6E4}">
                  <adec:decorative xmlns:adec="http://schemas.microsoft.com/office/drawing/2017/decorative" val="1"/>
                </a:ext>
              </a:extLst>
            </p:cNvPr>
            <p:cNvSpPr/>
            <p:nvPr/>
          </p:nvSpPr>
          <p:spPr>
            <a:xfrm>
              <a:off x="8164759" y="6606319"/>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grpSp>
    </p:spTree>
    <p:extLst>
      <p:ext uri="{BB962C8B-B14F-4D97-AF65-F5344CB8AC3E}">
        <p14:creationId xmlns:p14="http://schemas.microsoft.com/office/powerpoint/2010/main" val="2374399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Long Title and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6"/>
            <a:ext cx="10515600" cy="867682"/>
          </a:xfrm>
        </p:spPr>
        <p:txBody>
          <a:bodyPr/>
          <a:lstStyle>
            <a:lvl1pPr>
              <a:defRPr sz="3600"/>
            </a:lvl1pPr>
          </a:lstStyle>
          <a:p>
            <a:r>
              <a:rPr lang="en-US"/>
              <a:t>Click to edit Master title style</a:t>
            </a:r>
            <a:endParaRPr lang="en-US" dirty="0"/>
          </a:p>
        </p:txBody>
      </p:sp>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grpSp>
    </p:spTree>
    <p:extLst>
      <p:ext uri="{BB962C8B-B14F-4D97-AF65-F5344CB8AC3E}">
        <p14:creationId xmlns:p14="http://schemas.microsoft.com/office/powerpoint/2010/main" val="27375002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ong Title and picture_Right Sai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6"/>
            <a:ext cx="10515600" cy="867682"/>
          </a:xfrm>
        </p:spPr>
        <p:txBody>
          <a:bodyPr/>
          <a:lstStyle>
            <a:lvl1pPr>
              <a:defRPr sz="3600"/>
            </a:lvl1pPr>
          </a:lstStyle>
          <a:p>
            <a:r>
              <a:rPr lang="en-US"/>
              <a:t>Click to edit Master title style</a:t>
            </a:r>
            <a:endParaRPr lang="en-US" dirty="0"/>
          </a:p>
        </p:txBody>
      </p:sp>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grpSp>
    </p:spTree>
    <p:extLst>
      <p:ext uri="{BB962C8B-B14F-4D97-AF65-F5344CB8AC3E}">
        <p14:creationId xmlns:p14="http://schemas.microsoft.com/office/powerpoint/2010/main" val="865485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ss content, bullets, left sail">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grpSp>
      <p:sp>
        <p:nvSpPr>
          <p:cNvPr id="9" name="Title 1">
            <a:extLst>
              <a:ext uri="{FF2B5EF4-FFF2-40B4-BE49-F238E27FC236}">
                <a16:creationId xmlns:a16="http://schemas.microsoft.com/office/drawing/2014/main" id="{55B072F0-5363-2B46-6DCE-F5389CCBB107}"/>
              </a:ext>
            </a:extLst>
          </p:cNvPr>
          <p:cNvSpPr>
            <a:spLocks noGrp="1"/>
          </p:cNvSpPr>
          <p:nvPr>
            <p:ph type="title"/>
          </p:nvPr>
        </p:nvSpPr>
        <p:spPr>
          <a:xfrm>
            <a:off x="838200" y="365125"/>
            <a:ext cx="10515600" cy="1097280"/>
          </a:xfrm>
        </p:spPr>
        <p:txBody>
          <a:bodyPr/>
          <a:lstStyle>
            <a:lvl1pPr>
              <a:defRPr sz="3600"/>
            </a:lvl1pPr>
          </a:lstStyle>
          <a:p>
            <a:r>
              <a:rPr lang="en-US"/>
              <a:t>Click to edit Master title style</a:t>
            </a:r>
            <a:endParaRPr lang="en-US" dirty="0"/>
          </a:p>
        </p:txBody>
      </p:sp>
      <p:sp>
        <p:nvSpPr>
          <p:cNvPr id="11" name="Content Placeholder 2">
            <a:extLst>
              <a:ext uri="{FF2B5EF4-FFF2-40B4-BE49-F238E27FC236}">
                <a16:creationId xmlns:a16="http://schemas.microsoft.com/office/drawing/2014/main" id="{2071409C-46B7-3CE3-375C-7E41D964C541}"/>
              </a:ext>
            </a:extLst>
          </p:cNvPr>
          <p:cNvSpPr>
            <a:spLocks noGrp="1"/>
          </p:cNvSpPr>
          <p:nvPr>
            <p:ph idx="1"/>
          </p:nvPr>
        </p:nvSpPr>
        <p:spPr>
          <a:xfrm>
            <a:off x="838200" y="1600200"/>
            <a:ext cx="10515600" cy="4072255"/>
          </a:xfrm>
        </p:spPr>
        <p:txBody>
          <a:bodyPr/>
          <a:lstStyle>
            <a:lvl1pPr>
              <a:spcAft>
                <a:spcPts val="600"/>
              </a:spcAft>
              <a:defRPr sz="2800"/>
            </a:lvl1pPr>
          </a:lstStyle>
          <a:p>
            <a:pPr lvl="0">
              <a:spcBef>
                <a:spcPts val="0"/>
              </a:spcBef>
            </a:pPr>
            <a:r>
              <a:rPr lang="en-US"/>
              <a:t>Click to edit Master text styles</a:t>
            </a:r>
          </a:p>
        </p:txBody>
      </p:sp>
    </p:spTree>
    <p:extLst>
      <p:ext uri="{BB962C8B-B14F-4D97-AF65-F5344CB8AC3E}">
        <p14:creationId xmlns:p14="http://schemas.microsoft.com/office/powerpoint/2010/main" val="29538734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Text without bullets new">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9833" y="5603728"/>
              <a:ext cx="1251167" cy="1002591"/>
            </a:xfrm>
            <a:prstGeom prst="rect">
              <a:avLst/>
            </a:prstGeom>
          </p:spPr>
        </p:pic>
      </p:grpSp>
      <p:sp>
        <p:nvSpPr>
          <p:cNvPr id="9" name="Title 1">
            <a:extLst>
              <a:ext uri="{FF2B5EF4-FFF2-40B4-BE49-F238E27FC236}">
                <a16:creationId xmlns:a16="http://schemas.microsoft.com/office/drawing/2014/main" id="{55B072F0-5363-2B46-6DCE-F5389CCBB107}"/>
              </a:ext>
            </a:extLst>
          </p:cNvPr>
          <p:cNvSpPr>
            <a:spLocks noGrp="1"/>
          </p:cNvSpPr>
          <p:nvPr>
            <p:ph type="title"/>
          </p:nvPr>
        </p:nvSpPr>
        <p:spPr>
          <a:xfrm>
            <a:off x="838200" y="365125"/>
            <a:ext cx="10515600" cy="777875"/>
          </a:xfrm>
        </p:spPr>
        <p:txBody>
          <a:bodyPr/>
          <a:lstStyle>
            <a:lvl1pPr>
              <a:defRPr sz="2800"/>
            </a:lvl1pPr>
          </a:lstStyle>
          <a:p>
            <a:r>
              <a:rPr lang="en-US"/>
              <a:t>Click to edit Master title style</a:t>
            </a:r>
            <a:endParaRPr lang="en-US" dirty="0"/>
          </a:p>
        </p:txBody>
      </p:sp>
      <p:sp>
        <p:nvSpPr>
          <p:cNvPr id="11" name="Content Placeholder 2">
            <a:extLst>
              <a:ext uri="{FF2B5EF4-FFF2-40B4-BE49-F238E27FC236}">
                <a16:creationId xmlns:a16="http://schemas.microsoft.com/office/drawing/2014/main" id="{2071409C-46B7-3CE3-375C-7E41D964C541}"/>
              </a:ext>
            </a:extLst>
          </p:cNvPr>
          <p:cNvSpPr>
            <a:spLocks noGrp="1"/>
          </p:cNvSpPr>
          <p:nvPr>
            <p:ph idx="1"/>
          </p:nvPr>
        </p:nvSpPr>
        <p:spPr>
          <a:xfrm>
            <a:off x="838200" y="1225296"/>
            <a:ext cx="10515600" cy="4072255"/>
          </a:xfrm>
        </p:spPr>
        <p:txBody>
          <a:bodyPr/>
          <a:lstStyle>
            <a:lvl1pPr marL="0" indent="0">
              <a:spcAft>
                <a:spcPts val="600"/>
              </a:spcAft>
              <a:buNone/>
              <a:defRPr sz="2400"/>
            </a:lvl1pPr>
          </a:lstStyle>
          <a:p>
            <a:pPr lvl="0">
              <a:spcBef>
                <a:spcPts val="0"/>
              </a:spcBef>
            </a:pPr>
            <a:r>
              <a:rPr lang="en-US"/>
              <a:t>Click to edit Master text styles</a:t>
            </a:r>
          </a:p>
        </p:txBody>
      </p:sp>
    </p:spTree>
    <p:extLst>
      <p:ext uri="{BB962C8B-B14F-4D97-AF65-F5344CB8AC3E}">
        <p14:creationId xmlns:p14="http://schemas.microsoft.com/office/powerpoint/2010/main" val="2012933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92B68C-5BD7-16E1-C4C6-CD91C5642F95}"/>
              </a:ext>
            </a:extLst>
          </p:cNvPr>
          <p:cNvSpPr>
            <a:spLocks noGrp="1"/>
          </p:cNvSpPr>
          <p:nvPr>
            <p:ph type="title"/>
          </p:nvPr>
        </p:nvSpPr>
        <p:spPr>
          <a:xfrm>
            <a:off x="838200" y="365125"/>
            <a:ext cx="10515600" cy="1325563"/>
          </a:xfrm>
          <a:prstGeom prst="rect">
            <a:avLst/>
          </a:prstGeom>
        </p:spPr>
        <p:txBody>
          <a:bodyPr vert="horz" lIns="0" tIns="0" rIns="0" bIns="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40B9462C-A8DF-A4B1-78D3-55D52BEA4255}"/>
              </a:ext>
            </a:extLst>
          </p:cNvPr>
          <p:cNvSpPr>
            <a:spLocks noGrp="1"/>
          </p:cNvSpPr>
          <p:nvPr>
            <p:ph type="body" idx="1"/>
          </p:nvPr>
        </p:nvSpPr>
        <p:spPr>
          <a:xfrm>
            <a:off x="838200" y="1825625"/>
            <a:ext cx="10515600"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8688151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Lst>
  <p:txStyles>
    <p:titleStyle>
      <a:lvl1pPr algn="l" defTabSz="914400" rtl="0" eaLnBrk="1" latinLnBrk="0" hangingPunct="1">
        <a:lnSpc>
          <a:spcPct val="100000"/>
        </a:lnSpc>
        <a:spcBef>
          <a:spcPct val="0"/>
        </a:spcBef>
        <a:buNone/>
        <a:defRPr sz="4400" b="1" kern="1200">
          <a:solidFill>
            <a:schemeClr val="tx1"/>
          </a:solidFill>
          <a:latin typeface="Aptos" panose="020B0004020202020204" pitchFamily="34" charset="0"/>
          <a:ea typeface="+mj-ea"/>
          <a:cs typeface="+mj-cs"/>
        </a:defRPr>
      </a:lvl1pPr>
    </p:titleStyle>
    <p:bodyStyle>
      <a:lvl1pPr marL="274320" indent="-182880" algn="l" defTabSz="914400"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mn-lt"/>
          <a:ea typeface="+mn-ea"/>
          <a:cs typeface="+mn-cs"/>
        </a:defRPr>
      </a:lvl1pPr>
      <a:lvl2pPr marL="640080" indent="-182880" algn="l" defTabSz="914400" rtl="0" eaLnBrk="1" latinLnBrk="0" hangingPunct="1">
        <a:lnSpc>
          <a:spcPct val="100000"/>
        </a:lnSpc>
        <a:spcBef>
          <a:spcPts val="0"/>
        </a:spcBef>
        <a:spcAft>
          <a:spcPts val="600"/>
        </a:spcAft>
        <a:buSzPct val="80000"/>
        <a:buFont typeface="Courier New" panose="02070309020205020404" pitchFamily="49" charset="0"/>
        <a:buChar char="o"/>
        <a:defRPr sz="2000" kern="1200">
          <a:solidFill>
            <a:schemeClr val="tx1"/>
          </a:solidFill>
          <a:latin typeface="+mn-lt"/>
          <a:ea typeface="+mn-ea"/>
          <a:cs typeface="+mn-cs"/>
        </a:defRPr>
      </a:lvl2pPr>
      <a:lvl3pPr marL="1143000" indent="-182880" algn="l" defTabSz="914400" rtl="0" eaLnBrk="1" latinLnBrk="0" hangingPunct="1">
        <a:lnSpc>
          <a:spcPct val="100000"/>
        </a:lnSpc>
        <a:spcBef>
          <a:spcPts val="0"/>
        </a:spcBef>
        <a:spcAft>
          <a:spcPts val="600"/>
        </a:spcAft>
        <a:buFont typeface="Wingdings" panose="05000000000000000000" pitchFamily="2" charset="2"/>
        <a:buChar char="§"/>
        <a:defRPr sz="2000" kern="1200">
          <a:solidFill>
            <a:schemeClr val="tx1"/>
          </a:solidFill>
          <a:latin typeface="+mn-lt"/>
          <a:ea typeface="+mn-ea"/>
          <a:cs typeface="+mn-cs"/>
        </a:defRPr>
      </a:lvl3pPr>
      <a:lvl4pPr marL="1600200" indent="-182880" algn="l" defTabSz="914400" rtl="0" eaLnBrk="1" latinLnBrk="0" hangingPunct="1">
        <a:lnSpc>
          <a:spcPct val="100000"/>
        </a:lnSpc>
        <a:spcBef>
          <a:spcPts val="0"/>
        </a:spcBef>
        <a:spcAft>
          <a:spcPts val="600"/>
        </a:spcAft>
        <a:buFont typeface="Calibri" panose="020F0502020204030204" pitchFamily="34" charset="0"/>
        <a:buChar char="▫"/>
        <a:defRPr sz="1600" kern="1200">
          <a:solidFill>
            <a:schemeClr val="tx1"/>
          </a:solidFill>
          <a:latin typeface="+mn-lt"/>
          <a:ea typeface="+mn-ea"/>
          <a:cs typeface="+mn-cs"/>
        </a:defRPr>
      </a:lvl4pPr>
      <a:lvl5pPr marL="2057400" indent="-18288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hyperlink" Target="https://cdn.ncte.org/nctefiles/resources/positions/formative-assessment_single.pdf" TargetMode="External"/><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g"/><Relationship Id="rId7" Type="http://schemas.openxmlformats.org/officeDocument/2006/relationships/image" Target="../media/image20.jp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19.jpg"/><Relationship Id="rId11" Type="http://schemas.openxmlformats.org/officeDocument/2006/relationships/image" Target="../media/image24.jp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7.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video" Target="https://www.youtube.com/embed/sYdVe5O7KBE?feature=oembed" TargetMode="External"/><Relationship Id="rId4" Type="http://schemas.openxmlformats.org/officeDocument/2006/relationships/image" Target="../media/image27.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30.sv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image" Target="../media/image30.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hyperlink" Target="https://dese.mo.gov/media/pdf/curr-priority-standards-power-in-the-process" TargetMode="External"/><Relationship Id="rId2" Type="http://schemas.openxmlformats.org/officeDocument/2006/relationships/notesSlide" Target="../notesSlides/notesSlide43.xml"/><Relationship Id="rId1" Type="http://schemas.openxmlformats.org/officeDocument/2006/relationships/slideLayout" Target="../slideLayouts/slideLayout1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hyperlink" Target="https://allthingsassessment.info/2016/07/19/unpacking-standards-leads-to-confidence-not-chaos-for-teachers-and-students/" TargetMode="Externa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6.xml"/><Relationship Id="rId1" Type="http://schemas.openxmlformats.org/officeDocument/2006/relationships/slideLayout" Target="../slideLayouts/slideLayout6.xml"/><Relationship Id="rId4" Type="http://schemas.microsoft.com/office/2007/relationships/hdphoto" Target="../media/hdphoto1.wdp"/></Relationships>
</file>

<file path=ppt/slides/_rels/slide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36.tmp"/><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3.xml"/><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6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6.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0.xml"/><Relationship Id="rId1" Type="http://schemas.openxmlformats.org/officeDocument/2006/relationships/slideLayout" Target="../slideLayouts/slideLayout6.xml"/><Relationship Id="rId4" Type="http://schemas.openxmlformats.org/officeDocument/2006/relationships/image" Target="../media/image30.svg"/></Relationships>
</file>

<file path=ppt/slides/_rels/slide7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7.xml"/><Relationship Id="rId1" Type="http://schemas.openxmlformats.org/officeDocument/2006/relationships/slideLayout" Target="../slideLayouts/slideLayout6.xml"/><Relationship Id="rId4" Type="http://schemas.openxmlformats.org/officeDocument/2006/relationships/image" Target="../media/image4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6.xml"/><Relationship Id="rId1" Type="http://schemas.openxmlformats.org/officeDocument/2006/relationships/video" Target="https://www.youtube.com/embed/IiTsPPSqZfQ?feature=oembed" TargetMode="External"/><Relationship Id="rId4" Type="http://schemas.openxmlformats.org/officeDocument/2006/relationships/image" Target="../media/image43.jpe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4.xml"/><Relationship Id="rId1" Type="http://schemas.openxmlformats.org/officeDocument/2006/relationships/slideLayout" Target="../slideLayouts/slideLayout6.xml"/><Relationship Id="rId4" Type="http://schemas.openxmlformats.org/officeDocument/2006/relationships/image" Target="../media/image30.sv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0.xml"/><Relationship Id="rId1" Type="http://schemas.openxmlformats.org/officeDocument/2006/relationships/slideLayout" Target="../slideLayouts/slideLayout5.xml"/><Relationship Id="rId5" Type="http://schemas.openxmlformats.org/officeDocument/2006/relationships/image" Target="../media/image47.tmp"/><Relationship Id="rId4" Type="http://schemas.openxmlformats.org/officeDocument/2006/relationships/hyperlink" Target="https://dese.mo.gov/college-career-readiness/curriculum/missouri-learning-standards#mini-panel-mls-standards1" TargetMode="External"/></Relationships>
</file>

<file path=ppt/slides/_rels/slide9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1.xml"/><Relationship Id="rId1" Type="http://schemas.openxmlformats.org/officeDocument/2006/relationships/slideLayout" Target="../slideLayouts/slideLayout5.xml"/><Relationship Id="rId4" Type="http://schemas.openxmlformats.org/officeDocument/2006/relationships/image" Target="../media/image49.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hyperlink" Target="https://www.oregon.gov/ode/educator-resources/assessment/Documents/writing_tips_learning_goals_success_criteria.pdf" TargetMode="External"/><Relationship Id="rId2" Type="http://schemas.openxmlformats.org/officeDocument/2006/relationships/notesSlide" Target="../notesSlides/notesSlide94.xml"/><Relationship Id="rId1" Type="http://schemas.openxmlformats.org/officeDocument/2006/relationships/slideLayout" Target="../slideLayouts/slideLayout4.xml"/><Relationship Id="rId5" Type="http://schemas.openxmlformats.org/officeDocument/2006/relationships/hyperlink" Target="https://dese.mo.gov/media/pdf/curr-priority-standards-power-in-the-process" TargetMode="External"/><Relationship Id="rId4" Type="http://schemas.openxmlformats.org/officeDocument/2006/relationships/hyperlink" Target="https://www.youtube.com/watch?v=IiTsPPSqZfQ" TargetMode="External"/></Relationships>
</file>

<file path=ppt/slides/_rels/slide95.xml.rels><?xml version="1.0" encoding="UTF-8" standalone="yes"?>
<Relationships xmlns="http://schemas.openxmlformats.org/package/2006/relationships"><Relationship Id="rId3" Type="http://schemas.openxmlformats.org/officeDocument/2006/relationships/hyperlink" Target="https://dese.mo.gov/media/pdf/oeq-ed-leaderstandards" TargetMode="External"/><Relationship Id="rId2" Type="http://schemas.openxmlformats.org/officeDocument/2006/relationships/notesSlide" Target="../notesSlides/notesSlide95.xml"/><Relationship Id="rId1" Type="http://schemas.openxmlformats.org/officeDocument/2006/relationships/slideLayout" Target="../slideLayouts/slideLayout4.xml"/><Relationship Id="rId4" Type="http://schemas.openxmlformats.org/officeDocument/2006/relationships/hyperlink" Target="https://dese.mo.gov/media/pdf/oeq-ed-teacherstandard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5F41A-ECB1-CC74-4FDF-57B0CF49C8F6}"/>
              </a:ext>
            </a:extLst>
          </p:cNvPr>
          <p:cNvSpPr>
            <a:spLocks noGrp="1"/>
          </p:cNvSpPr>
          <p:nvPr>
            <p:ph type="ctrTitle"/>
          </p:nvPr>
        </p:nvSpPr>
        <p:spPr/>
        <p:txBody>
          <a:bodyPr/>
          <a:lstStyle/>
          <a:p>
            <a:r>
              <a:rPr lang="en-US" dirty="0"/>
              <a:t>Common Formative Assessment</a:t>
            </a:r>
          </a:p>
        </p:txBody>
      </p:sp>
      <p:sp>
        <p:nvSpPr>
          <p:cNvPr id="7" name="Subtitle 6">
            <a:extLst>
              <a:ext uri="{FF2B5EF4-FFF2-40B4-BE49-F238E27FC236}">
                <a16:creationId xmlns:a16="http://schemas.microsoft.com/office/drawing/2014/main" id="{CEEFC9B8-D22E-25A7-8E8E-CF4375321643}"/>
              </a:ext>
            </a:extLst>
          </p:cNvPr>
          <p:cNvSpPr>
            <a:spLocks noGrp="1"/>
          </p:cNvSpPr>
          <p:nvPr>
            <p:ph type="subTitle" idx="1"/>
          </p:nvPr>
        </p:nvSpPr>
        <p:spPr/>
        <p:txBody>
          <a:bodyPr/>
          <a:lstStyle/>
          <a:p>
            <a:r>
              <a:rPr lang="en-US" sz="2800" b="1" dirty="0"/>
              <a:t>Part 1: Clarifying Learning </a:t>
            </a:r>
          </a:p>
          <a:p>
            <a:r>
              <a:rPr lang="en-US" sz="2800" dirty="0"/>
              <a:t>Essential Functions 1 and 2</a:t>
            </a:r>
          </a:p>
          <a:p>
            <a:endParaRPr lang="en-US" dirty="0"/>
          </a:p>
        </p:txBody>
      </p:sp>
    </p:spTree>
    <p:extLst>
      <p:ext uri="{BB962C8B-B14F-4D97-AF65-F5344CB8AC3E}">
        <p14:creationId xmlns:p14="http://schemas.microsoft.com/office/powerpoint/2010/main" val="21822685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Shape 69">
          <a:extLst>
            <a:ext uri="{FF2B5EF4-FFF2-40B4-BE49-F238E27FC236}">
              <a16:creationId xmlns:a16="http://schemas.microsoft.com/office/drawing/2014/main" id="{03E7E92E-5839-D7B7-28FA-50AA19D1DA0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024A584-F262-FCCB-DC06-A81EC88F2457}"/>
              </a:ext>
            </a:extLst>
          </p:cNvPr>
          <p:cNvSpPr>
            <a:spLocks noGrp="1"/>
          </p:cNvSpPr>
          <p:nvPr>
            <p:ph type="title"/>
          </p:nvPr>
        </p:nvSpPr>
        <p:spPr/>
        <p:txBody>
          <a:bodyPr/>
          <a:lstStyle/>
          <a:p>
            <a:r>
              <a:rPr lang="en-US" sz="3600" dirty="0">
                <a:solidFill>
                  <a:schemeClr val="bg1">
                    <a:lumMod val="65000"/>
                  </a:schemeClr>
                </a:solidFill>
              </a:rPr>
              <a:t>Hidden Slide #9</a:t>
            </a:r>
            <a:endParaRPr lang="en-US" sz="3600" dirty="0"/>
          </a:p>
        </p:txBody>
      </p:sp>
      <p:sp>
        <p:nvSpPr>
          <p:cNvPr id="7" name="Text Placeholder 6">
            <a:extLst>
              <a:ext uri="{FF2B5EF4-FFF2-40B4-BE49-F238E27FC236}">
                <a16:creationId xmlns:a16="http://schemas.microsoft.com/office/drawing/2014/main" id="{ACBF12B7-93A7-8874-8039-45ABA3A75A54}"/>
              </a:ext>
            </a:extLst>
          </p:cNvPr>
          <p:cNvSpPr>
            <a:spLocks noGrp="1"/>
          </p:cNvSpPr>
          <p:nvPr>
            <p:ph idx="1"/>
          </p:nvPr>
        </p:nvSpPr>
        <p:spPr>
          <a:xfrm>
            <a:off x="838200" y="1028651"/>
            <a:ext cx="10515600" cy="4072255"/>
          </a:xfrm>
        </p:spPr>
        <p:txBody>
          <a:bodyPr/>
          <a:lstStyle/>
          <a:p>
            <a:pPr marL="0" indent="0">
              <a:spcBef>
                <a:spcPts val="600"/>
              </a:spcBef>
              <a:spcAft>
                <a:spcPts val="0"/>
              </a:spcAft>
              <a:buSzPct val="75000"/>
              <a:buNone/>
            </a:pPr>
            <a:r>
              <a:rPr lang="en-US" sz="2000" b="1" dirty="0">
                <a:solidFill>
                  <a:schemeClr val="tx2"/>
                </a:solidFill>
              </a:rPr>
              <a:t>Key Terms , cont.</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Priority Standard: </a:t>
            </a:r>
            <a:r>
              <a:rPr lang="en-US" sz="1500" dirty="0">
                <a:latin typeface="Calibri" panose="020F0502020204030204" pitchFamily="34" charset="0"/>
                <a:ea typeface="Calibri" panose="020F0502020204030204" pitchFamily="34" charset="0"/>
                <a:cs typeface="Times New Roman" panose="02020603050405020304" pitchFamily="18" charset="0"/>
              </a:rPr>
              <a:t>prioritized learning outcomes for specific grade levels and courses determined to be essential for student understanding and success in each level of schooling, in life, and on all high-stakes assessments. Deliberately selected sets of standards form the framework of a unit.</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Relevance:</a:t>
            </a:r>
            <a:r>
              <a:rPr lang="en-US" sz="1500" dirty="0">
                <a:latin typeface="Calibri" panose="020F0502020204030204" pitchFamily="34" charset="0"/>
                <a:ea typeface="Calibri" panose="020F0502020204030204" pitchFamily="34" charset="0"/>
                <a:cs typeface="Times New Roman" panose="02020603050405020304" pitchFamily="18" charset="0"/>
              </a:rPr>
              <a:t> learning in which students apply core knowledge, concepts, or skills to solve real-world problems.</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Rubric: </a:t>
            </a:r>
            <a:r>
              <a:rPr lang="en-US" sz="1500" dirty="0">
                <a:latin typeface="Calibri" panose="020F0502020204030204" pitchFamily="34" charset="0"/>
                <a:ea typeface="Calibri" panose="020F0502020204030204" pitchFamily="34" charset="0"/>
                <a:cs typeface="Times New Roman" panose="02020603050405020304" pitchFamily="18" charset="0"/>
              </a:rPr>
              <a:t>a coherent set of criteria for students' work that includes descriptions of levels of performance quality on the criteria.</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Strategic Questioning: </a:t>
            </a:r>
            <a:r>
              <a:rPr lang="en-US" sz="1500" dirty="0">
                <a:latin typeface="Calibri" panose="020F0502020204030204" pitchFamily="34" charset="0"/>
                <a:ea typeface="Calibri" panose="020F0502020204030204" pitchFamily="34" charset="0"/>
                <a:cs typeface="Times New Roman" panose="02020603050405020304" pitchFamily="18" charset="0"/>
              </a:rPr>
              <a:t>intentionally designed questions that help teachers uncover more about what students know and don’t know.</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Student Self-Assessment: </a:t>
            </a:r>
            <a:r>
              <a:rPr lang="en-US" sz="1500" dirty="0">
                <a:latin typeface="Calibri" panose="020F0502020204030204" pitchFamily="34" charset="0"/>
                <a:ea typeface="Calibri" panose="020F0502020204030204" pitchFamily="34" charset="0"/>
                <a:cs typeface="Times New Roman" panose="02020603050405020304" pitchFamily="18" charset="0"/>
              </a:rPr>
              <a:t>the process of students reflecting on and evaluating their own work for the purpose of improving it.</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Success Criteria: </a:t>
            </a:r>
            <a:r>
              <a:rPr lang="en-US" sz="1500" dirty="0">
                <a:latin typeface="Calibri" panose="020F0502020204030204" pitchFamily="34" charset="0"/>
                <a:ea typeface="Calibri" panose="020F0502020204030204" pitchFamily="34" charset="0"/>
                <a:cs typeface="Times New Roman" panose="02020603050405020304" pitchFamily="18" charset="0"/>
              </a:rPr>
              <a:t>closely linked to learning intentions, success criteria are observable descriptions of what students would do to meet the learning target. They provide a means for students and teachers to evaluate work and gauge progress toward learning goals.</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Summative Assessment: </a:t>
            </a:r>
            <a:r>
              <a:rPr lang="en-US" sz="1500" dirty="0">
                <a:latin typeface="Calibri" panose="020F0502020204030204" pitchFamily="34" charset="0"/>
                <a:ea typeface="Calibri" panose="020F0502020204030204" pitchFamily="34" charset="0"/>
                <a:cs typeface="Times New Roman" panose="02020603050405020304" pitchFamily="18" charset="0"/>
              </a:rPr>
              <a:t>a comparison of the performance of a student or group of students against a set of uniform standards administered after the instructional cycle.</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Unwrapped Standard: </a:t>
            </a:r>
            <a:r>
              <a:rPr lang="en-US" sz="1500" dirty="0">
                <a:latin typeface="Calibri" panose="020F0502020204030204" pitchFamily="34" charset="0"/>
                <a:ea typeface="Calibri" panose="020F0502020204030204" pitchFamily="34" charset="0"/>
                <a:cs typeface="Times New Roman" panose="02020603050405020304" pitchFamily="18" charset="0"/>
              </a:rPr>
              <a:t>a decomposed priority standard that lists concepts, skills, and big ideas that can be used to more clearly define learning targets to guide instruction and assessment.</a:t>
            </a:r>
          </a:p>
          <a:p>
            <a:pPr marL="0" indent="0">
              <a:spcBef>
                <a:spcPts val="600"/>
              </a:spcBef>
              <a:spcAft>
                <a:spcPts val="0"/>
              </a:spcAft>
              <a:buNone/>
            </a:pPr>
            <a:r>
              <a:rPr lang="en-US" sz="1500" b="1" dirty="0">
                <a:latin typeface="Calibri" panose="020F0502020204030204" pitchFamily="34" charset="0"/>
                <a:ea typeface="Calibri" panose="020F0502020204030204" pitchFamily="34" charset="0"/>
                <a:cs typeface="Times New Roman" panose="02020603050405020304" pitchFamily="18" charset="0"/>
              </a:rPr>
              <a:t>Learning Target </a:t>
            </a:r>
            <a:r>
              <a:rPr lang="en-US" sz="1500" dirty="0">
                <a:latin typeface="Calibri" panose="020F0502020204030204" pitchFamily="34" charset="0"/>
                <a:ea typeface="Calibri" panose="020F0502020204030204" pitchFamily="34" charset="0"/>
                <a:cs typeface="Times New Roman" panose="02020603050405020304" pitchFamily="18" charset="0"/>
              </a:rPr>
              <a:t>- a comprehensive description of the goal for learning that includes the learning target statement, success criteria, lesson-sized chunk of concepts/skills, and a performance of understanding.</a:t>
            </a:r>
          </a:p>
          <a:p>
            <a:pPr marL="0" indent="0">
              <a:spcBef>
                <a:spcPts val="600"/>
              </a:spcBef>
              <a:spcAft>
                <a:spcPts val="0"/>
              </a:spcAft>
              <a:buNone/>
            </a:pPr>
            <a:endParaRPr lang="en-US"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A0350D58-64F2-39A5-67A0-0853CB95ECA6}"/>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extLst>
      <p:ext uri="{BB962C8B-B14F-4D97-AF65-F5344CB8AC3E}">
        <p14:creationId xmlns:p14="http://schemas.microsoft.com/office/powerpoint/2010/main" val="25538290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Shape 69"/>
        <p:cNvGrpSpPr/>
        <p:nvPr/>
      </p:nvGrpSpPr>
      <p:grpSpPr>
        <a:xfrm>
          <a:off x="0" y="0"/>
          <a:ext cx="0" cy="0"/>
          <a:chOff x="0" y="0"/>
          <a:chExt cx="0" cy="0"/>
        </a:xfrm>
      </p:grpSpPr>
      <p:sp>
        <p:nvSpPr>
          <p:cNvPr id="3" name="Title 2">
            <a:extLst>
              <a:ext uri="{FF2B5EF4-FFF2-40B4-BE49-F238E27FC236}">
                <a16:creationId xmlns:a16="http://schemas.microsoft.com/office/drawing/2014/main" id="{AFB36AB1-AED7-4815-7031-F1CD1904866A}"/>
              </a:ext>
            </a:extLst>
          </p:cNvPr>
          <p:cNvSpPr>
            <a:spLocks noGrp="1"/>
          </p:cNvSpPr>
          <p:nvPr>
            <p:ph type="title"/>
          </p:nvPr>
        </p:nvSpPr>
        <p:spPr/>
        <p:txBody>
          <a:bodyPr/>
          <a:lstStyle/>
          <a:p>
            <a:r>
              <a:rPr lang="en-US" sz="3600" dirty="0">
                <a:solidFill>
                  <a:schemeClr val="bg1">
                    <a:lumMod val="65000"/>
                  </a:schemeClr>
                </a:solidFill>
              </a:rPr>
              <a:t>Hidden Slide #10</a:t>
            </a:r>
            <a:endParaRPr lang="en-US" sz="3600" dirty="0"/>
          </a:p>
        </p:txBody>
      </p:sp>
      <p:sp>
        <p:nvSpPr>
          <p:cNvPr id="7" name="Text Placeholder 6"/>
          <p:cNvSpPr>
            <a:spLocks noGrp="1"/>
          </p:cNvSpPr>
          <p:nvPr>
            <p:ph idx="1"/>
          </p:nvPr>
        </p:nvSpPr>
        <p:spPr/>
        <p:txBody>
          <a:bodyPr/>
          <a:lstStyle/>
          <a:p>
            <a:pPr marL="76200" indent="0" algn="ctr">
              <a:buNone/>
            </a:pPr>
            <a:r>
              <a:rPr lang="en-US" sz="2800" b="1" dirty="0"/>
              <a:t>Pre-Training Preparation</a:t>
            </a:r>
          </a:p>
          <a:p>
            <a:pPr marL="76200" indent="0" algn="ctr">
              <a:buNone/>
            </a:pPr>
            <a:r>
              <a:rPr lang="en-US" sz="2800" dirty="0"/>
              <a:t>Pre-Read article</a:t>
            </a:r>
          </a:p>
          <a:p>
            <a:pPr marL="76200" indent="0" algn="ctr">
              <a:buNone/>
            </a:pPr>
            <a:r>
              <a:rPr lang="en-US" sz="2400" i="1" dirty="0"/>
              <a:t>Formative Assessment that Truly Informs Instruction </a:t>
            </a:r>
            <a:r>
              <a:rPr lang="en-US" sz="2400" dirty="0"/>
              <a:t>by NCTE</a:t>
            </a:r>
          </a:p>
          <a:p>
            <a:pPr marL="76200" indent="0" algn="ctr">
              <a:buNone/>
            </a:pPr>
            <a:endParaRPr lang="en-US" sz="2400" dirty="0"/>
          </a:p>
          <a:p>
            <a:pPr marL="76200" indent="0" algn="ctr">
              <a:buNone/>
            </a:pPr>
            <a:r>
              <a:rPr lang="en-US" sz="2400" i="1">
                <a:hlinkClick r:id="rId3"/>
              </a:rPr>
              <a:t>cdn</a:t>
            </a:r>
            <a:r>
              <a:rPr lang="en-US" sz="2400" i="1" dirty="0">
                <a:hlinkClick r:id="rId3"/>
              </a:rPr>
              <a:t>.ncte.org/nctefiles/resources/positions/formative-assessment_single.pdf</a:t>
            </a:r>
            <a:r>
              <a:rPr lang="en-US" sz="2400" i="1" dirty="0"/>
              <a:t> </a:t>
            </a:r>
          </a:p>
        </p:txBody>
      </p:sp>
      <p:sp>
        <p:nvSpPr>
          <p:cNvPr id="4" name="Title 1">
            <a:extLst>
              <a:ext uri="{FF2B5EF4-FFF2-40B4-BE49-F238E27FC236}">
                <a16:creationId xmlns:a16="http://schemas.microsoft.com/office/drawing/2014/main" id="{43FFE213-2F2C-F97B-4E91-7444865DEA0E}"/>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extLst>
      <p:ext uri="{BB962C8B-B14F-4D97-AF65-F5344CB8AC3E}">
        <p14:creationId xmlns:p14="http://schemas.microsoft.com/office/powerpoint/2010/main" val="15911063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E4E0C-D74F-88EE-624D-F75BF98B4340}"/>
              </a:ext>
            </a:extLst>
          </p:cNvPr>
          <p:cNvSpPr>
            <a:spLocks noGrp="1"/>
          </p:cNvSpPr>
          <p:nvPr>
            <p:ph type="title"/>
          </p:nvPr>
        </p:nvSpPr>
        <p:spPr/>
        <p:txBody>
          <a:bodyPr/>
          <a:lstStyle/>
          <a:p>
            <a:r>
              <a:rPr lang="en-US" dirty="0"/>
              <a:t>Understanding Formative Assessment</a:t>
            </a:r>
          </a:p>
        </p:txBody>
      </p:sp>
      <p:sp>
        <p:nvSpPr>
          <p:cNvPr id="3" name="Subtitle 2">
            <a:extLst>
              <a:ext uri="{FF2B5EF4-FFF2-40B4-BE49-F238E27FC236}">
                <a16:creationId xmlns:a16="http://schemas.microsoft.com/office/drawing/2014/main" id="{094FE85C-057D-4F2F-7C24-879418DF19E8}"/>
              </a:ext>
            </a:extLst>
          </p:cNvPr>
          <p:cNvSpPr>
            <a:spLocks noGrp="1"/>
          </p:cNvSpPr>
          <p:nvPr>
            <p:ph type="body" idx="1"/>
          </p:nvPr>
        </p:nvSpPr>
        <p:spPr/>
        <p:txBody>
          <a:bodyPr/>
          <a:lstStyle/>
          <a:p>
            <a:r>
              <a:rPr lang="en-US" sz="3600" dirty="0"/>
              <a:t>Overview</a:t>
            </a:r>
            <a:endParaRPr lang="en-US" dirty="0"/>
          </a:p>
        </p:txBody>
      </p:sp>
    </p:spTree>
    <p:extLst>
      <p:ext uri="{BB962C8B-B14F-4D97-AF65-F5344CB8AC3E}">
        <p14:creationId xmlns:p14="http://schemas.microsoft.com/office/powerpoint/2010/main" val="2552306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E79605-D0DA-8FEC-1305-CE1F529C896F}"/>
              </a:ext>
            </a:extLst>
          </p:cNvPr>
          <p:cNvSpPr txBox="1">
            <a:spLocks noGrp="1"/>
          </p:cNvSpPr>
          <p:nvPr>
            <p:ph type="title" idx="4294967295"/>
          </p:nvPr>
        </p:nvSpPr>
        <p:spPr>
          <a:xfrm>
            <a:off x="838200" y="365125"/>
            <a:ext cx="9677400" cy="7270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b="1" kern="1200">
                <a:solidFill>
                  <a:schemeClr val="tx1"/>
                </a:solidFill>
                <a:latin typeface="Aptos" panose="020B00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ptos" panose="020B0004020202020204" pitchFamily="34" charset="0"/>
                <a:ea typeface="+mj-ea"/>
                <a:cs typeface="+mj-cs"/>
              </a:rPr>
              <a:t>Acknowledgements</a:t>
            </a:r>
          </a:p>
        </p:txBody>
      </p:sp>
      <p:sp>
        <p:nvSpPr>
          <p:cNvPr id="3" name="Content Placeholder 2">
            <a:extLst>
              <a:ext uri="{FF2B5EF4-FFF2-40B4-BE49-F238E27FC236}">
                <a16:creationId xmlns:a16="http://schemas.microsoft.com/office/drawing/2014/main" id="{C15690D8-7165-7102-5AFA-02F2461C3D1D}"/>
              </a:ext>
            </a:extLst>
          </p:cNvPr>
          <p:cNvSpPr txBox="1">
            <a:spLocks/>
          </p:cNvSpPr>
          <p:nvPr/>
        </p:nvSpPr>
        <p:spPr>
          <a:xfrm>
            <a:off x="838200" y="1091954"/>
            <a:ext cx="10515600" cy="18319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8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2000" dirty="0"/>
              <a:t>Special thanks to all contributors to the development of this Professional Learning Module. The original collection of Professional Learning Modules was rolled-out for use by Regional Professional Development Center (RPDC) Consultants in July 2013 after being developed by a team of content experts through efforts funded by the Missouri State Personnel Development Grant (SPDG).</a:t>
            </a:r>
          </a:p>
        </p:txBody>
      </p:sp>
      <p:sp>
        <p:nvSpPr>
          <p:cNvPr id="4" name="Content Placeholder 2">
            <a:extLst>
              <a:ext uri="{FF2B5EF4-FFF2-40B4-BE49-F238E27FC236}">
                <a16:creationId xmlns:a16="http://schemas.microsoft.com/office/drawing/2014/main" id="{CC785DC8-DA1A-5A05-F419-A3961183653C}"/>
              </a:ext>
            </a:extLst>
          </p:cNvPr>
          <p:cNvSpPr txBox="1">
            <a:spLocks/>
          </p:cNvSpPr>
          <p:nvPr/>
        </p:nvSpPr>
        <p:spPr>
          <a:xfrm>
            <a:off x="1792303" y="2572920"/>
            <a:ext cx="4136994" cy="23241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8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SzPts val="338"/>
            </a:pPr>
            <a:r>
              <a:rPr lang="en-US" sz="2000" b="1" dirty="0"/>
              <a:t>Content Development Team </a:t>
            </a:r>
          </a:p>
          <a:p>
            <a:pPr marL="0" indent="0" algn="ctr">
              <a:lnSpc>
                <a:spcPct val="100000"/>
              </a:lnSpc>
              <a:spcBef>
                <a:spcPts val="0"/>
              </a:spcBef>
              <a:buSzPts val="338"/>
            </a:pPr>
            <a:r>
              <a:rPr lang="en-US" sz="2000" i="1" dirty="0"/>
              <a:t>Cathy Battles</a:t>
            </a:r>
          </a:p>
          <a:p>
            <a:pPr marL="0" indent="0" algn="ctr">
              <a:lnSpc>
                <a:spcPct val="100000"/>
              </a:lnSpc>
              <a:spcBef>
                <a:spcPts val="0"/>
              </a:spcBef>
              <a:buSzPts val="338"/>
            </a:pPr>
            <a:r>
              <a:rPr lang="en-US" sz="2000" i="1" dirty="0"/>
              <a:t>Bev Boyd</a:t>
            </a:r>
          </a:p>
          <a:p>
            <a:pPr marL="0" indent="0" algn="ctr">
              <a:lnSpc>
                <a:spcPct val="100000"/>
              </a:lnSpc>
              <a:spcBef>
                <a:spcPts val="0"/>
              </a:spcBef>
              <a:buSzPts val="338"/>
            </a:pPr>
            <a:r>
              <a:rPr lang="en-US" sz="2000" i="1" dirty="0"/>
              <a:t>Myra Collins</a:t>
            </a:r>
          </a:p>
          <a:p>
            <a:pPr marL="0" indent="0" algn="ctr">
              <a:lnSpc>
                <a:spcPct val="100000"/>
              </a:lnSpc>
              <a:spcBef>
                <a:spcPts val="0"/>
              </a:spcBef>
              <a:buSzPts val="338"/>
            </a:pPr>
            <a:r>
              <a:rPr lang="en-US" sz="2000" i="1" dirty="0"/>
              <a:t>Liz </a:t>
            </a:r>
            <a:r>
              <a:rPr lang="en-US" sz="2000" i="1" dirty="0" err="1"/>
              <a:t>Condray</a:t>
            </a:r>
            <a:endParaRPr lang="en-US" sz="2000" i="1" dirty="0"/>
          </a:p>
          <a:p>
            <a:pPr marL="0" indent="0" algn="ctr">
              <a:lnSpc>
                <a:spcPct val="100000"/>
              </a:lnSpc>
              <a:spcBef>
                <a:spcPts val="0"/>
              </a:spcBef>
              <a:buSzPts val="338"/>
            </a:pPr>
            <a:r>
              <a:rPr lang="en-US" sz="2000" i="1" dirty="0"/>
              <a:t>Susan </a:t>
            </a:r>
            <a:r>
              <a:rPr lang="en-US" sz="2000" i="1" dirty="0" err="1"/>
              <a:t>Hekmat</a:t>
            </a:r>
            <a:endParaRPr lang="en-US" sz="2000" i="1" dirty="0"/>
          </a:p>
          <a:p>
            <a:pPr marL="0" indent="0" algn="ctr">
              <a:lnSpc>
                <a:spcPct val="100000"/>
              </a:lnSpc>
              <a:spcBef>
                <a:spcPts val="0"/>
              </a:spcBef>
              <a:buSzPts val="338"/>
            </a:pPr>
            <a:r>
              <a:rPr lang="en-US" sz="2000" i="1" dirty="0"/>
              <a:t>Brooke Prickett</a:t>
            </a:r>
            <a:endParaRPr lang="en-US" sz="2000" b="1" dirty="0"/>
          </a:p>
          <a:p>
            <a:pPr marL="0" indent="0" algn="ctr">
              <a:spcBef>
                <a:spcPts val="600"/>
              </a:spcBef>
              <a:buSzPts val="338"/>
              <a:buNone/>
            </a:pPr>
            <a:r>
              <a:rPr lang="en-US" sz="2000" b="1" dirty="0"/>
              <a:t>Training Module Development</a:t>
            </a:r>
          </a:p>
          <a:p>
            <a:pPr marL="0" indent="0" algn="ctr">
              <a:spcBef>
                <a:spcPts val="0"/>
              </a:spcBef>
              <a:buSzPts val="338"/>
            </a:pPr>
            <a:r>
              <a:rPr lang="en-US" sz="2000" i="1" dirty="0"/>
              <a:t>Beverly </a:t>
            </a:r>
            <a:r>
              <a:rPr lang="en-US" sz="2000" i="1" dirty="0" err="1"/>
              <a:t>Kohzadi</a:t>
            </a:r>
            <a:endParaRPr lang="en-US" sz="2000" i="1" dirty="0"/>
          </a:p>
        </p:txBody>
      </p:sp>
      <p:sp>
        <p:nvSpPr>
          <p:cNvPr id="6" name="TextBox 5">
            <a:extLst>
              <a:ext uri="{FF2B5EF4-FFF2-40B4-BE49-F238E27FC236}">
                <a16:creationId xmlns:a16="http://schemas.microsoft.com/office/drawing/2014/main" id="{CC337DBA-5F86-07C1-8A12-58BC09C428D0}"/>
              </a:ext>
            </a:extLst>
          </p:cNvPr>
          <p:cNvSpPr txBox="1"/>
          <p:nvPr/>
        </p:nvSpPr>
        <p:spPr>
          <a:xfrm>
            <a:off x="6262703" y="2572920"/>
            <a:ext cx="4136994" cy="2282676"/>
          </a:xfrm>
          <a:prstGeom prst="rect">
            <a:avLst/>
          </a:prstGeom>
          <a:noFill/>
        </p:spPr>
        <p:txBody>
          <a:bodyPr wrap="square" rtlCol="0">
            <a:noAutofit/>
          </a:bodyPr>
          <a:lstStyle/>
          <a:p>
            <a:pPr marL="0" indent="0" algn="ctr">
              <a:buSzPts val="463"/>
              <a:buNone/>
            </a:pPr>
            <a:r>
              <a:rPr lang="en-US" sz="2000" b="1" dirty="0" err="1"/>
              <a:t>MoEdu</a:t>
            </a:r>
            <a:r>
              <a:rPr lang="en-US" sz="2000" b="1" dirty="0"/>
              <a:t>-SAIL</a:t>
            </a:r>
          </a:p>
          <a:p>
            <a:pPr marL="0" indent="0" algn="ctr">
              <a:buSzPts val="463"/>
              <a:buNone/>
            </a:pPr>
            <a:r>
              <a:rPr lang="en-US" sz="2000" i="1" dirty="0"/>
              <a:t>Ronda Jenson</a:t>
            </a:r>
          </a:p>
          <a:p>
            <a:pPr algn="ctr">
              <a:spcBef>
                <a:spcPts val="203"/>
              </a:spcBef>
              <a:buSzPts val="463"/>
            </a:pPr>
            <a:r>
              <a:rPr lang="en-US" sz="2000" i="1" dirty="0"/>
              <a:t>Chelie Nelson</a:t>
            </a:r>
          </a:p>
          <a:p>
            <a:pPr algn="ctr">
              <a:spcBef>
                <a:spcPts val="203"/>
              </a:spcBef>
              <a:buSzPts val="463"/>
            </a:pPr>
            <a:r>
              <a:rPr lang="en-US" sz="2000" i="1" dirty="0"/>
              <a:t>Cheryl Wrinkle</a:t>
            </a:r>
          </a:p>
          <a:p>
            <a:pPr marL="0" indent="0" algn="ctr">
              <a:spcBef>
                <a:spcPts val="203"/>
              </a:spcBef>
              <a:buSzPts val="463"/>
              <a:buNone/>
            </a:pPr>
            <a:r>
              <a:rPr lang="en-US" sz="2000" i="1" dirty="0"/>
              <a:t>Cynthia Beckmann</a:t>
            </a:r>
          </a:p>
          <a:p>
            <a:pPr marL="0" indent="0" algn="ctr">
              <a:spcBef>
                <a:spcPts val="203"/>
              </a:spcBef>
              <a:buSzPts val="463"/>
              <a:buNone/>
            </a:pPr>
            <a:r>
              <a:rPr lang="en-US" sz="2000" i="1" dirty="0"/>
              <a:t>Jodi Arnold</a:t>
            </a:r>
          </a:p>
        </p:txBody>
      </p:sp>
    </p:spTree>
    <p:extLst>
      <p:ext uri="{BB962C8B-B14F-4D97-AF65-F5344CB8AC3E}">
        <p14:creationId xmlns:p14="http://schemas.microsoft.com/office/powerpoint/2010/main" val="11722932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EBC50-71CC-268C-4029-7CEBFF8E5D23}"/>
              </a:ext>
            </a:extLst>
          </p:cNvPr>
          <p:cNvSpPr>
            <a:spLocks noGrp="1"/>
          </p:cNvSpPr>
          <p:nvPr>
            <p:ph type="title"/>
          </p:nvPr>
        </p:nvSpPr>
        <p:spPr/>
        <p:txBody>
          <a:bodyPr/>
          <a:lstStyle/>
          <a:p>
            <a:r>
              <a:rPr lang="en-US" sz="4400" dirty="0"/>
              <a:t>Welcome and Introductions</a:t>
            </a:r>
            <a:endParaRPr lang="en-US" dirty="0"/>
          </a:p>
        </p:txBody>
      </p:sp>
      <p:sp>
        <p:nvSpPr>
          <p:cNvPr id="3" name="Content Placeholder 2">
            <a:extLst>
              <a:ext uri="{FF2B5EF4-FFF2-40B4-BE49-F238E27FC236}">
                <a16:creationId xmlns:a16="http://schemas.microsoft.com/office/drawing/2014/main" id="{3841AF52-8CA1-5D7D-CC6C-CABDBD6B3272}"/>
              </a:ext>
            </a:extLst>
          </p:cNvPr>
          <p:cNvSpPr>
            <a:spLocks noGrp="1"/>
          </p:cNvSpPr>
          <p:nvPr>
            <p:ph idx="1"/>
          </p:nvPr>
        </p:nvSpPr>
        <p:spPr/>
        <p:txBody>
          <a:bodyPr/>
          <a:lstStyle/>
          <a:p>
            <a:pPr marL="152401" lvl="0" indent="0" algn="ctr" rtl="0">
              <a:lnSpc>
                <a:spcPct val="90000"/>
              </a:lnSpc>
              <a:spcBef>
                <a:spcPts val="1000"/>
              </a:spcBef>
              <a:spcAft>
                <a:spcPts val="0"/>
              </a:spcAft>
              <a:buSzPts val="1800"/>
              <a:buNone/>
            </a:pPr>
            <a:r>
              <a:rPr lang="en-US" dirty="0"/>
              <a:t>Our trainers for the day</a:t>
            </a:r>
          </a:p>
          <a:p>
            <a:pPr marL="152401" lvl="0" indent="0" rtl="0">
              <a:lnSpc>
                <a:spcPct val="90000"/>
              </a:lnSpc>
              <a:spcBef>
                <a:spcPts val="1000"/>
              </a:spcBef>
              <a:spcAft>
                <a:spcPts val="0"/>
              </a:spcAft>
              <a:buSzPts val="1800"/>
              <a:buNone/>
            </a:pPr>
            <a:endParaRPr lang="en-US" dirty="0"/>
          </a:p>
        </p:txBody>
      </p:sp>
    </p:spTree>
    <p:extLst>
      <p:ext uri="{BB962C8B-B14F-4D97-AF65-F5344CB8AC3E}">
        <p14:creationId xmlns:p14="http://schemas.microsoft.com/office/powerpoint/2010/main" val="42673757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3D968-5A72-A636-3BCD-475402A01D34}"/>
              </a:ext>
            </a:extLst>
          </p:cNvPr>
          <p:cNvSpPr>
            <a:spLocks noGrp="1"/>
          </p:cNvSpPr>
          <p:nvPr>
            <p:ph type="title"/>
          </p:nvPr>
        </p:nvSpPr>
        <p:spPr/>
        <p:txBody>
          <a:bodyPr/>
          <a:lstStyle/>
          <a:p>
            <a:r>
              <a:rPr lang="en-US" dirty="0"/>
              <a:t>Norms</a:t>
            </a:r>
          </a:p>
        </p:txBody>
      </p:sp>
      <p:sp>
        <p:nvSpPr>
          <p:cNvPr id="3" name="Content Placeholder 2">
            <a:extLst>
              <a:ext uri="{FF2B5EF4-FFF2-40B4-BE49-F238E27FC236}">
                <a16:creationId xmlns:a16="http://schemas.microsoft.com/office/drawing/2014/main" id="{86C54293-5E1C-C0AE-0F67-4C2D7714346F}"/>
              </a:ext>
            </a:extLst>
          </p:cNvPr>
          <p:cNvSpPr>
            <a:spLocks noGrp="1"/>
          </p:cNvSpPr>
          <p:nvPr>
            <p:ph idx="1"/>
          </p:nvPr>
        </p:nvSpPr>
        <p:spPr/>
        <p:txBody>
          <a:bodyPr/>
          <a:lstStyle/>
          <a:p>
            <a:pPr>
              <a:spcBef>
                <a:spcPts val="0"/>
              </a:spcBef>
            </a:pPr>
            <a:r>
              <a:rPr lang="en-US" sz="2800" dirty="0"/>
              <a:t>Begin and end on time</a:t>
            </a:r>
          </a:p>
          <a:p>
            <a:pPr>
              <a:spcBef>
                <a:spcPts val="0"/>
              </a:spcBef>
            </a:pPr>
            <a:r>
              <a:rPr lang="en-US" sz="2800" dirty="0"/>
              <a:t>Be an engaged participant</a:t>
            </a:r>
          </a:p>
          <a:p>
            <a:pPr>
              <a:spcBef>
                <a:spcPts val="0"/>
              </a:spcBef>
            </a:pPr>
            <a:r>
              <a:rPr lang="en-US" sz="2800" dirty="0"/>
              <a:t>Be an active listener - open to new ideas</a:t>
            </a:r>
          </a:p>
          <a:p>
            <a:pPr>
              <a:spcBef>
                <a:spcPts val="0"/>
              </a:spcBef>
            </a:pPr>
            <a:r>
              <a:rPr lang="en-US" sz="2800" dirty="0"/>
              <a:t>Use notes for side bar conversations</a:t>
            </a:r>
          </a:p>
          <a:p>
            <a:pPr>
              <a:spcBef>
                <a:spcPts val="0"/>
              </a:spcBef>
            </a:pPr>
            <a:r>
              <a:rPr lang="en-US" sz="2800" dirty="0"/>
              <a:t>Use electronics respectfully</a:t>
            </a:r>
          </a:p>
          <a:p>
            <a:pPr marL="0" indent="0">
              <a:buNone/>
            </a:pPr>
            <a:endParaRPr lang="en-US" dirty="0"/>
          </a:p>
        </p:txBody>
      </p:sp>
    </p:spTree>
    <p:extLst>
      <p:ext uri="{BB962C8B-B14F-4D97-AF65-F5344CB8AC3E}">
        <p14:creationId xmlns:p14="http://schemas.microsoft.com/office/powerpoint/2010/main" val="35101371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2" name="Title 1"/>
          <p:cNvSpPr>
            <a:spLocks noGrp="1"/>
          </p:cNvSpPr>
          <p:nvPr>
            <p:ph type="title"/>
          </p:nvPr>
        </p:nvSpPr>
        <p:spPr/>
        <p:txBody>
          <a:bodyPr/>
          <a:lstStyle/>
          <a:p>
            <a:r>
              <a:rPr lang="en-US" dirty="0"/>
              <a:t>DCI Framework</a:t>
            </a:r>
          </a:p>
        </p:txBody>
      </p:sp>
      <p:grpSp>
        <p:nvGrpSpPr>
          <p:cNvPr id="3" name="Group 2">
            <a:extLst>
              <a:ext uri="{FF2B5EF4-FFF2-40B4-BE49-F238E27FC236}">
                <a16:creationId xmlns:a16="http://schemas.microsoft.com/office/drawing/2014/main" id="{6B17FD99-4049-F9AD-8103-E1DC47FB97A3}"/>
              </a:ext>
            </a:extLst>
          </p:cNvPr>
          <p:cNvGrpSpPr/>
          <p:nvPr/>
        </p:nvGrpSpPr>
        <p:grpSpPr>
          <a:xfrm>
            <a:off x="3395089" y="1462406"/>
            <a:ext cx="5401822" cy="4504455"/>
            <a:chOff x="3172960" y="1355767"/>
            <a:chExt cx="5401822" cy="4504455"/>
          </a:xfrm>
        </p:grpSpPr>
        <p:sp>
          <p:nvSpPr>
            <p:cNvPr id="4" name="TextBox 3">
              <a:extLst>
                <a:ext uri="{FF2B5EF4-FFF2-40B4-BE49-F238E27FC236}">
                  <a16:creationId xmlns:a16="http://schemas.microsoft.com/office/drawing/2014/main" id="{2BE4BF09-7FCD-AE72-5634-382F8D16FC87}"/>
                </a:ext>
              </a:extLst>
            </p:cNvPr>
            <p:cNvSpPr txBox="1"/>
            <p:nvPr/>
          </p:nvSpPr>
          <p:spPr>
            <a:xfrm>
              <a:off x="3172960" y="4382894"/>
              <a:ext cx="5401822" cy="1477328"/>
            </a:xfrm>
            <a:prstGeom prst="rect">
              <a:avLst/>
            </a:prstGeom>
            <a:noFill/>
            <a:ln w="28575">
              <a:solidFill>
                <a:schemeClr val="accent1"/>
              </a:solidFill>
            </a:ln>
          </p:spPr>
          <p:txBody>
            <a:bodyPr wrap="square" lIns="1371600" rtlCol="0">
              <a:noAutofit/>
            </a:bodyPr>
            <a:lstStyle/>
            <a:p>
              <a:r>
                <a:rPr lang="en-US" sz="1800" b="1" dirty="0">
                  <a:latin typeface="+mn-lt"/>
                  <a:cs typeface="Calibri" panose="020F0502020204030204" pitchFamily="34" charset="0"/>
                </a:rPr>
                <a:t>Supportive Context</a:t>
              </a:r>
            </a:p>
            <a:p>
              <a:r>
                <a:rPr lang="en-US" sz="1800" dirty="0">
                  <a:latin typeface="+mn-lt"/>
                  <a:cs typeface="Calibri" panose="020F0502020204030204" pitchFamily="34" charset="0"/>
                </a:rPr>
                <a:t>School-Based Implementation Coaching</a:t>
              </a:r>
            </a:p>
            <a:p>
              <a:r>
                <a:rPr lang="en-US" sz="1800" dirty="0">
                  <a:latin typeface="+mn-lt"/>
                  <a:cs typeface="Calibri" panose="020F0502020204030204" pitchFamily="34" charset="0"/>
                </a:rPr>
                <a:t>Collective Teacher Efficacy</a:t>
              </a:r>
            </a:p>
            <a:p>
              <a:r>
                <a:rPr lang="en-US" sz="1800" dirty="0">
                  <a:latin typeface="+mn-lt"/>
                  <a:cs typeface="Calibri" panose="020F0502020204030204" pitchFamily="34" charset="0"/>
                </a:rPr>
                <a:t>Systems Leadership</a:t>
              </a:r>
            </a:p>
            <a:p>
              <a:r>
                <a:rPr lang="en-US" sz="1800" dirty="0">
                  <a:latin typeface="+mn-lt"/>
                  <a:cs typeface="Calibri" panose="020F0502020204030204" pitchFamily="34" charset="0"/>
                </a:rPr>
                <a:t>Instructional Leadership</a:t>
              </a:r>
            </a:p>
          </p:txBody>
        </p:sp>
        <p:sp>
          <p:nvSpPr>
            <p:cNvPr id="7" name="TextBox 6">
              <a:extLst>
                <a:ext uri="{FF2B5EF4-FFF2-40B4-BE49-F238E27FC236}">
                  <a16:creationId xmlns:a16="http://schemas.microsoft.com/office/drawing/2014/main" id="{E4901F24-717C-6627-E455-5270C6FF1CF8}"/>
                </a:ext>
              </a:extLst>
            </p:cNvPr>
            <p:cNvSpPr txBox="1"/>
            <p:nvPr/>
          </p:nvSpPr>
          <p:spPr>
            <a:xfrm>
              <a:off x="3172960" y="3182567"/>
              <a:ext cx="5401822" cy="1200329"/>
            </a:xfrm>
            <a:prstGeom prst="rect">
              <a:avLst/>
            </a:prstGeom>
            <a:noFill/>
            <a:ln w="28575">
              <a:solidFill>
                <a:schemeClr val="accent6"/>
              </a:solidFill>
            </a:ln>
          </p:spPr>
          <p:txBody>
            <a:bodyPr wrap="square" lIns="1371600" rtlCol="0">
              <a:noAutofit/>
            </a:bodyPr>
            <a:lstStyle/>
            <a:p>
              <a:r>
                <a:rPr lang="en-US" sz="1800" b="1" dirty="0">
                  <a:latin typeface="+mn-lt"/>
                  <a:cs typeface="Calibri" panose="020F0502020204030204" pitchFamily="34" charset="0"/>
                </a:rPr>
                <a:t>Effective Teaching and Learning Practices</a:t>
              </a:r>
            </a:p>
            <a:p>
              <a:r>
                <a:rPr lang="en-US" sz="1800" dirty="0">
                  <a:latin typeface="+mn-lt"/>
                  <a:cs typeface="Calibri" panose="020F0502020204030204" pitchFamily="34" charset="0"/>
                </a:rPr>
                <a:t>Developing Assessment Capable Learners</a:t>
              </a:r>
            </a:p>
            <a:p>
              <a:r>
                <a:rPr lang="en-US" sz="1800" dirty="0">
                  <a:latin typeface="+mn-lt"/>
                  <a:cs typeface="Calibri" panose="020F0502020204030204" pitchFamily="34" charset="0"/>
                </a:rPr>
                <a:t>     &gt; Feedback</a:t>
              </a:r>
            </a:p>
            <a:p>
              <a:r>
                <a:rPr lang="en-US" sz="1800" dirty="0">
                  <a:latin typeface="+mn-lt"/>
                  <a:cs typeface="Calibri" panose="020F0502020204030204" pitchFamily="34" charset="0"/>
                </a:rPr>
                <a:t>Metacognition</a:t>
              </a:r>
            </a:p>
          </p:txBody>
        </p:sp>
        <p:sp>
          <p:nvSpPr>
            <p:cNvPr id="8" name="TextBox 7">
              <a:extLst>
                <a:ext uri="{FF2B5EF4-FFF2-40B4-BE49-F238E27FC236}">
                  <a16:creationId xmlns:a16="http://schemas.microsoft.com/office/drawing/2014/main" id="{B7B19A86-299D-5512-7D3A-FF956184B642}"/>
                </a:ext>
              </a:extLst>
            </p:cNvPr>
            <p:cNvSpPr txBox="1"/>
            <p:nvPr/>
          </p:nvSpPr>
          <p:spPr>
            <a:xfrm>
              <a:off x="3172960" y="1982238"/>
              <a:ext cx="5401822" cy="1200329"/>
            </a:xfrm>
            <a:prstGeom prst="rect">
              <a:avLst/>
            </a:prstGeom>
            <a:noFill/>
            <a:ln w="28575">
              <a:solidFill>
                <a:schemeClr val="accent5"/>
              </a:solidFill>
            </a:ln>
          </p:spPr>
          <p:txBody>
            <a:bodyPr wrap="square" lIns="1371600" rtlCol="0">
              <a:noAutofit/>
            </a:bodyPr>
            <a:lstStyle/>
            <a:p>
              <a:r>
                <a:rPr lang="en-US" sz="1800" b="1" dirty="0">
                  <a:latin typeface="+mn-lt"/>
                  <a:cs typeface="Calibri" panose="020F0502020204030204" pitchFamily="34" charset="0"/>
                </a:rPr>
                <a:t>Foundations</a:t>
              </a:r>
            </a:p>
            <a:p>
              <a:r>
                <a:rPr lang="en-US" sz="1800" dirty="0">
                  <a:latin typeface="+mn-lt"/>
                  <a:cs typeface="Calibri" panose="020F0502020204030204" pitchFamily="34" charset="0"/>
                </a:rPr>
                <a:t>Collaborative Teams</a:t>
              </a:r>
            </a:p>
            <a:p>
              <a:r>
                <a:rPr lang="en-US" sz="1800" dirty="0">
                  <a:latin typeface="+mn-lt"/>
                  <a:cs typeface="Calibri" panose="020F0502020204030204" pitchFamily="34" charset="0"/>
                </a:rPr>
                <a:t>Data-Based Decision Making</a:t>
              </a:r>
            </a:p>
            <a:p>
              <a:r>
                <a:rPr lang="en-US" sz="1800" dirty="0">
                  <a:latin typeface="+mn-lt"/>
                  <a:cs typeface="Calibri" panose="020F0502020204030204" pitchFamily="34" charset="0"/>
                </a:rPr>
                <a:t>Common Formative Assessment</a:t>
              </a:r>
            </a:p>
          </p:txBody>
        </p:sp>
        <p:sp>
          <p:nvSpPr>
            <p:cNvPr id="9" name="TextBox 8">
              <a:extLst>
                <a:ext uri="{FF2B5EF4-FFF2-40B4-BE49-F238E27FC236}">
                  <a16:creationId xmlns:a16="http://schemas.microsoft.com/office/drawing/2014/main" id="{CA6A945F-FC3A-90E0-4C7D-432098102DEE}"/>
                </a:ext>
              </a:extLst>
            </p:cNvPr>
            <p:cNvSpPr txBox="1"/>
            <p:nvPr/>
          </p:nvSpPr>
          <p:spPr>
            <a:xfrm>
              <a:off x="3173838" y="1355767"/>
              <a:ext cx="5400944" cy="646331"/>
            </a:xfrm>
            <a:prstGeom prst="rect">
              <a:avLst/>
            </a:prstGeom>
            <a:solidFill>
              <a:schemeClr val="tx2"/>
            </a:solidFill>
            <a:ln w="28575">
              <a:solidFill>
                <a:schemeClr val="tx2"/>
              </a:solidFill>
            </a:ln>
          </p:spPr>
          <p:txBody>
            <a:bodyPr wrap="square" rtlCol="0">
              <a:noAutofit/>
            </a:bodyPr>
            <a:lstStyle/>
            <a:p>
              <a:r>
                <a:rPr lang="en-US" sz="1800" dirty="0">
                  <a:solidFill>
                    <a:schemeClr val="bg1"/>
                  </a:solidFill>
                  <a:latin typeface="+mn-lt"/>
                  <a:cs typeface="Calibri" panose="020F0502020204030204" pitchFamily="34" charset="0"/>
                </a:rPr>
                <a:t>Focus on effective instruction leading to exceptional outcomes for ALL Missouri students</a:t>
              </a:r>
            </a:p>
          </p:txBody>
        </p:sp>
        <p:pic>
          <p:nvPicPr>
            <p:cNvPr id="10" name="Picture 9">
              <a:extLst>
                <a:ext uri="{FF2B5EF4-FFF2-40B4-BE49-F238E27FC236}">
                  <a16:creationId xmlns:a16="http://schemas.microsoft.com/office/drawing/2014/main" id="{43B77011-58FC-C8CC-F6D1-A779871548A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6898" y="2106044"/>
              <a:ext cx="952717" cy="952717"/>
            </a:xfrm>
            <a:prstGeom prst="rect">
              <a:avLst/>
            </a:prstGeom>
          </p:spPr>
        </p:pic>
        <p:pic>
          <p:nvPicPr>
            <p:cNvPr id="11" name="Picture 10">
              <a:extLst>
                <a:ext uri="{FF2B5EF4-FFF2-40B4-BE49-F238E27FC236}">
                  <a16:creationId xmlns:a16="http://schemas.microsoft.com/office/drawing/2014/main" id="{A6A4FD41-B7E7-71F5-8615-59F13128717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6898" y="4645200"/>
              <a:ext cx="952717" cy="952717"/>
            </a:xfrm>
            <a:prstGeom prst="rect">
              <a:avLst/>
            </a:prstGeom>
          </p:spPr>
        </p:pic>
        <p:pic>
          <p:nvPicPr>
            <p:cNvPr id="12" name="Picture 11">
              <a:extLst>
                <a:ext uri="{FF2B5EF4-FFF2-40B4-BE49-F238E27FC236}">
                  <a16:creationId xmlns:a16="http://schemas.microsoft.com/office/drawing/2014/main" id="{A74E2ACF-B429-4164-3113-E24E0809AC51}"/>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56898" y="3306372"/>
              <a:ext cx="952717" cy="952717"/>
            </a:xfrm>
            <a:prstGeom prst="rect">
              <a:avLst/>
            </a:prstGeom>
          </p:spPr>
        </p:pic>
      </p:grpSp>
    </p:spTree>
    <p:extLst>
      <p:ext uri="{BB962C8B-B14F-4D97-AF65-F5344CB8AC3E}">
        <p14:creationId xmlns:p14="http://schemas.microsoft.com/office/powerpoint/2010/main" val="29911170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9CACA3-6732-1A1F-7EB6-0B2A47EE510A}"/>
              </a:ext>
            </a:extLst>
          </p:cNvPr>
          <p:cNvSpPr txBox="1">
            <a:spLocks noGrp="1"/>
          </p:cNvSpPr>
          <p:nvPr>
            <p:ph type="title"/>
          </p:nvPr>
        </p:nvSpPr>
        <p:spPr>
          <a:xfrm>
            <a:off x="838200" y="365126"/>
            <a:ext cx="10980906" cy="811922"/>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lvl1pPr algn="l" defTabSz="914400" rtl="0" eaLnBrk="1" latinLnBrk="0" hangingPunct="1">
              <a:lnSpc>
                <a:spcPct val="100000"/>
              </a:lnSpc>
              <a:spcBef>
                <a:spcPct val="0"/>
              </a:spcBef>
              <a:buNone/>
              <a:defRPr sz="4400" b="1" kern="1200">
                <a:solidFill>
                  <a:schemeClr val="tx1"/>
                </a:solidFill>
                <a:latin typeface="Aptos" panose="020B00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ptos" panose="020B0004020202020204" pitchFamily="34" charset="0"/>
                <a:ea typeface="+mj-ea"/>
                <a:cs typeface="+mj-cs"/>
              </a:rPr>
              <a:t>CFA Infographic</a:t>
            </a:r>
          </a:p>
        </p:txBody>
      </p:sp>
      <p:pic>
        <p:nvPicPr>
          <p:cNvPr id="2" name="Picture 1" descr="The CFA Infographic">
            <a:extLst>
              <a:ext uri="{FF2B5EF4-FFF2-40B4-BE49-F238E27FC236}">
                <a16:creationId xmlns:a16="http://schemas.microsoft.com/office/drawing/2014/main" id="{4D2DDE2A-90C5-55B3-CCC4-B9943031DAE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84145" y="1202533"/>
            <a:ext cx="4023708" cy="5207152"/>
          </a:xfrm>
          <a:prstGeom prst="rect">
            <a:avLst/>
          </a:prstGeom>
          <a:ln>
            <a:solidFill>
              <a:srgbClr val="002060"/>
            </a:solidFill>
          </a:ln>
        </p:spPr>
      </p:pic>
    </p:spTree>
    <p:extLst>
      <p:ext uri="{BB962C8B-B14F-4D97-AF65-F5344CB8AC3E}">
        <p14:creationId xmlns:p14="http://schemas.microsoft.com/office/powerpoint/2010/main" val="10168346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Formative Assessment Module </a:t>
            </a:r>
          </a:p>
        </p:txBody>
      </p:sp>
      <p:sp>
        <p:nvSpPr>
          <p:cNvPr id="3" name="Text Placeholder 2"/>
          <p:cNvSpPr>
            <a:spLocks noGrp="1"/>
          </p:cNvSpPr>
          <p:nvPr>
            <p:ph idx="1"/>
          </p:nvPr>
        </p:nvSpPr>
        <p:spPr>
          <a:xfrm>
            <a:off x="838200" y="1462405"/>
            <a:ext cx="10515600" cy="4072255"/>
          </a:xfrm>
        </p:spPr>
        <p:txBody>
          <a:bodyPr>
            <a:normAutofit lnSpcReduction="10000"/>
          </a:bodyPr>
          <a:lstStyle/>
          <a:p>
            <a:pPr>
              <a:buNone/>
            </a:pPr>
            <a:r>
              <a:rPr lang="en-US" sz="2400" b="1" dirty="0">
                <a:solidFill>
                  <a:schemeClr val="accent1"/>
                </a:solidFill>
              </a:rPr>
              <a:t>Part 1: Essential Functions 1 &amp; 2</a:t>
            </a:r>
          </a:p>
          <a:p>
            <a:pPr marL="274320" indent="-182880">
              <a:spcAft>
                <a:spcPts val="600"/>
              </a:spcAft>
              <a:buFont typeface="Arial" panose="020B0604020202020204" pitchFamily="34" charset="0"/>
              <a:buChar char="•"/>
            </a:pPr>
            <a:r>
              <a:rPr lang="en-US" sz="2400" dirty="0"/>
              <a:t>Introduction</a:t>
            </a:r>
          </a:p>
          <a:p>
            <a:pPr marL="274320" indent="-182880">
              <a:spcAft>
                <a:spcPts val="600"/>
              </a:spcAft>
              <a:buFont typeface="Arial" panose="020B0604020202020204" pitchFamily="34" charset="0"/>
              <a:buChar char="•"/>
            </a:pPr>
            <a:r>
              <a:rPr lang="en-US" sz="2400" dirty="0"/>
              <a:t>Clarifying Learning: Identifying priority standards, unwrapping standards, learning targets, and success criteria</a:t>
            </a:r>
          </a:p>
          <a:p>
            <a:pPr>
              <a:buNone/>
            </a:pPr>
            <a:r>
              <a:rPr lang="en-US" sz="2400" b="1" dirty="0">
                <a:solidFill>
                  <a:schemeClr val="accent1"/>
                </a:solidFill>
              </a:rPr>
              <a:t>Part 2: Essential Functions 3 &amp; 4</a:t>
            </a:r>
          </a:p>
          <a:p>
            <a:pPr marL="274320" indent="-182880">
              <a:spcAft>
                <a:spcPts val="600"/>
              </a:spcAft>
              <a:buFont typeface="Arial" panose="020B0604020202020204" pitchFamily="34" charset="0"/>
              <a:buChar char="•"/>
            </a:pPr>
            <a:r>
              <a:rPr lang="en-US" sz="2600" dirty="0"/>
              <a:t>Daily Formative Assessment</a:t>
            </a:r>
          </a:p>
          <a:p>
            <a:pPr marL="274320" indent="-182880">
              <a:spcAft>
                <a:spcPts val="600"/>
              </a:spcAft>
              <a:buFont typeface="Arial" panose="020B0604020202020204" pitchFamily="34" charset="0"/>
              <a:buChar char="•"/>
            </a:pPr>
            <a:r>
              <a:rPr lang="en-US" sz="2600" dirty="0"/>
              <a:t>Common Formative Assessment</a:t>
            </a:r>
          </a:p>
          <a:p>
            <a:pPr>
              <a:buNone/>
            </a:pPr>
            <a:r>
              <a:rPr lang="en-US" sz="2400" b="1" dirty="0">
                <a:solidFill>
                  <a:schemeClr val="accent1"/>
                </a:solidFill>
              </a:rPr>
              <a:t>Part 3: Essential Function 5</a:t>
            </a:r>
          </a:p>
          <a:p>
            <a:pPr marL="274320" indent="-182880">
              <a:spcAft>
                <a:spcPts val="600"/>
              </a:spcAft>
              <a:buFont typeface="Arial" panose="020B0604020202020204" pitchFamily="34" charset="0"/>
              <a:buChar char="•"/>
            </a:pPr>
            <a:r>
              <a:rPr lang="en-US" sz="2600" dirty="0"/>
              <a:t>Acting on evidence of learning</a:t>
            </a:r>
          </a:p>
          <a:p>
            <a:pPr marL="274320" indent="-182880">
              <a:spcAft>
                <a:spcPts val="600"/>
              </a:spcAft>
              <a:buFont typeface="Arial" panose="020B0604020202020204" pitchFamily="34" charset="0"/>
              <a:buChar char="•"/>
            </a:pPr>
            <a:r>
              <a:rPr lang="en-US" sz="2600" dirty="0"/>
              <a:t>Using feedback</a:t>
            </a:r>
          </a:p>
        </p:txBody>
      </p:sp>
    </p:spTree>
    <p:extLst>
      <p:ext uri="{BB962C8B-B14F-4D97-AF65-F5344CB8AC3E}">
        <p14:creationId xmlns:p14="http://schemas.microsoft.com/office/powerpoint/2010/main" val="2301221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C4B70-9134-4FA5-710D-6B0D9C52BB73}"/>
              </a:ext>
            </a:extLst>
          </p:cNvPr>
          <p:cNvSpPr>
            <a:spLocks noGrp="1"/>
          </p:cNvSpPr>
          <p:nvPr>
            <p:ph type="title"/>
          </p:nvPr>
        </p:nvSpPr>
        <p:spPr/>
        <p:txBody>
          <a:bodyPr/>
          <a:lstStyle/>
          <a:p>
            <a:r>
              <a:rPr lang="en-US" dirty="0"/>
              <a:t>CFA </a:t>
            </a:r>
            <a:r>
              <a:rPr lang="en-US" dirty="0">
                <a:solidFill>
                  <a:schemeClr val="accent1"/>
                </a:solidFill>
              </a:rPr>
              <a:t>Module</a:t>
            </a:r>
            <a:r>
              <a:rPr lang="en-US" dirty="0"/>
              <a:t> </a:t>
            </a:r>
            <a:r>
              <a:rPr lang="en-US" dirty="0">
                <a:solidFill>
                  <a:schemeClr val="accent1"/>
                </a:solidFill>
              </a:rPr>
              <a:t>Objectives</a:t>
            </a:r>
          </a:p>
        </p:txBody>
      </p:sp>
      <p:sp>
        <p:nvSpPr>
          <p:cNvPr id="3" name="Text Placeholder 2">
            <a:extLst>
              <a:ext uri="{FF2B5EF4-FFF2-40B4-BE49-F238E27FC236}">
                <a16:creationId xmlns:a16="http://schemas.microsoft.com/office/drawing/2014/main" id="{2FE53C05-D6A9-FC3F-7E64-7D638B374224}"/>
              </a:ext>
            </a:extLst>
          </p:cNvPr>
          <p:cNvSpPr>
            <a:spLocks noGrp="1"/>
          </p:cNvSpPr>
          <p:nvPr>
            <p:ph idx="1"/>
          </p:nvPr>
        </p:nvSpPr>
        <p:spPr/>
        <p:txBody>
          <a:bodyPr/>
          <a:lstStyle/>
          <a:p>
            <a:pPr marL="274320" indent="-182880">
              <a:spcAft>
                <a:spcPts val="600"/>
              </a:spcAft>
            </a:pPr>
            <a:r>
              <a:rPr lang="en-US" sz="2400" dirty="0"/>
              <a:t>Understand the formative assessment process, its role, and impact</a:t>
            </a:r>
          </a:p>
          <a:p>
            <a:pPr marL="274320" indent="-182880">
              <a:spcAft>
                <a:spcPts val="600"/>
              </a:spcAft>
            </a:pPr>
            <a:r>
              <a:rPr lang="en-US" sz="2400" dirty="0"/>
              <a:t>Know how to clarify learning goals through learning targets and success criteria</a:t>
            </a:r>
          </a:p>
          <a:p>
            <a:pPr marL="274320" indent="-182880">
              <a:spcAft>
                <a:spcPts val="600"/>
              </a:spcAft>
            </a:pPr>
            <a:r>
              <a:rPr lang="en-US" sz="2400" dirty="0"/>
              <a:t>Compare daily formative assessment and common formative assessment and explain how both benefit teachers and students</a:t>
            </a:r>
          </a:p>
          <a:p>
            <a:pPr marL="274320" indent="-182880">
              <a:spcAft>
                <a:spcPts val="600"/>
              </a:spcAft>
            </a:pPr>
            <a:r>
              <a:rPr lang="en-US" sz="2400" dirty="0"/>
              <a:t>Develop effective daily and common formative assessments to elicit evidence of learning</a:t>
            </a:r>
          </a:p>
          <a:p>
            <a:pPr marL="274320" indent="-182880">
              <a:spcAft>
                <a:spcPts val="600"/>
              </a:spcAft>
            </a:pPr>
            <a:r>
              <a:rPr lang="en-US" sz="2400" dirty="0"/>
              <a:t>Interpret and act on formative assessment evidence to provide feedback and make data-based decisions to improve teaching and learning</a:t>
            </a:r>
          </a:p>
        </p:txBody>
      </p:sp>
    </p:spTree>
    <p:extLst>
      <p:ext uri="{BB962C8B-B14F-4D97-AF65-F5344CB8AC3E}">
        <p14:creationId xmlns:p14="http://schemas.microsoft.com/office/powerpoint/2010/main" val="3520556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69"/>
        <p:cNvGrpSpPr/>
        <p:nvPr/>
      </p:nvGrpSpPr>
      <p:grpSpPr>
        <a:xfrm>
          <a:off x="0" y="0"/>
          <a:ext cx="0" cy="0"/>
          <a:chOff x="0" y="0"/>
          <a:chExt cx="0" cy="0"/>
        </a:xfrm>
      </p:grpSpPr>
      <p:sp>
        <p:nvSpPr>
          <p:cNvPr id="3" name="Title 2">
            <a:extLst>
              <a:ext uri="{FF2B5EF4-FFF2-40B4-BE49-F238E27FC236}">
                <a16:creationId xmlns:a16="http://schemas.microsoft.com/office/drawing/2014/main" id="{AFB36AB1-AED7-4815-7031-F1CD1904866A}"/>
              </a:ext>
            </a:extLst>
          </p:cNvPr>
          <p:cNvSpPr>
            <a:spLocks noGrp="1"/>
          </p:cNvSpPr>
          <p:nvPr>
            <p:ph type="title"/>
          </p:nvPr>
        </p:nvSpPr>
        <p:spPr/>
        <p:txBody>
          <a:bodyPr/>
          <a:lstStyle/>
          <a:p>
            <a:r>
              <a:rPr lang="en-US" sz="3600" dirty="0">
                <a:solidFill>
                  <a:schemeClr val="bg1">
                    <a:lumMod val="65000"/>
                  </a:schemeClr>
                </a:solidFill>
              </a:rPr>
              <a:t>Hidden Slide #1</a:t>
            </a:r>
            <a:endParaRPr lang="en-US" sz="3600" dirty="0"/>
          </a:p>
        </p:txBody>
      </p:sp>
      <p:sp>
        <p:nvSpPr>
          <p:cNvPr id="7" name="Text Placeholder 6"/>
          <p:cNvSpPr>
            <a:spLocks noGrp="1"/>
          </p:cNvSpPr>
          <p:nvPr>
            <p:ph idx="1"/>
          </p:nvPr>
        </p:nvSpPr>
        <p:spPr/>
        <p:txBody>
          <a:bodyPr/>
          <a:lstStyle/>
          <a:p>
            <a:pPr marL="182880" indent="0">
              <a:spcBef>
                <a:spcPts val="600"/>
              </a:spcBef>
              <a:buSzPct val="100000"/>
              <a:buNone/>
            </a:pPr>
            <a:r>
              <a:rPr lang="en-US" sz="2400" dirty="0"/>
              <a:t>The Common Formative Assessment Module was designed to be used in the following manner.</a:t>
            </a:r>
          </a:p>
          <a:p>
            <a:pPr marL="457200" indent="-274320">
              <a:spcBef>
                <a:spcPts val="600"/>
              </a:spcBef>
              <a:buSzPct val="100000"/>
            </a:pPr>
            <a:r>
              <a:rPr lang="en-US" sz="2400" dirty="0"/>
              <a:t>The audience for this module is educators, including Building Leaders, Instructional Coaches, and teachers of all contents and levels. This module can be used for whole staff presentations.</a:t>
            </a:r>
          </a:p>
          <a:p>
            <a:pPr marL="457200" indent="-274320">
              <a:spcBef>
                <a:spcPts val="600"/>
              </a:spcBef>
              <a:buSzPct val="100000"/>
            </a:pPr>
            <a:r>
              <a:rPr lang="en-US" sz="2400" dirty="0"/>
              <a:t>Time should be allotted after training for participants to reflect and have conversations regarding current and needed changes. Participants should reflect on the following questions:</a:t>
            </a:r>
          </a:p>
          <a:p>
            <a:pPr marL="457200" indent="-274320">
              <a:spcBef>
                <a:spcPts val="600"/>
              </a:spcBef>
              <a:buSzPct val="100000"/>
            </a:pPr>
            <a:r>
              <a:rPr lang="en-US" sz="2400" dirty="0"/>
              <a:t>Where are we now?  Where are we going?  How can we get there?</a:t>
            </a:r>
          </a:p>
          <a:p>
            <a:pPr marL="457200" indent="-274320">
              <a:spcBef>
                <a:spcPts val="600"/>
              </a:spcBef>
              <a:buSzPct val="100000"/>
            </a:pPr>
            <a:r>
              <a:rPr lang="en-US" sz="2400" dirty="0"/>
              <a:t>Participants should complete the SAPP for Common Formative Assessment.</a:t>
            </a:r>
          </a:p>
          <a:p>
            <a:pPr marL="457200" indent="-274320">
              <a:spcBef>
                <a:spcPts val="600"/>
              </a:spcBef>
              <a:buSzPct val="100000"/>
            </a:pPr>
            <a:r>
              <a:rPr lang="en-US" sz="2400" dirty="0"/>
              <a:t>Following the training participants should complete a Next Steps Document.</a:t>
            </a:r>
          </a:p>
        </p:txBody>
      </p:sp>
      <p:sp>
        <p:nvSpPr>
          <p:cNvPr id="4" name="Title 1">
            <a:extLst>
              <a:ext uri="{FF2B5EF4-FFF2-40B4-BE49-F238E27FC236}">
                <a16:creationId xmlns:a16="http://schemas.microsoft.com/office/drawing/2014/main" id="{43FFE213-2F2C-F97B-4E91-7444865DEA0E}"/>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C4B70-9134-4FA5-710D-6B0D9C52BB73}"/>
              </a:ext>
            </a:extLst>
          </p:cNvPr>
          <p:cNvSpPr>
            <a:spLocks noGrp="1"/>
          </p:cNvSpPr>
          <p:nvPr>
            <p:ph type="title"/>
          </p:nvPr>
        </p:nvSpPr>
        <p:spPr/>
        <p:txBody>
          <a:bodyPr/>
          <a:lstStyle/>
          <a:p>
            <a:r>
              <a:rPr lang="en-US" dirty="0"/>
              <a:t>CFA Module </a:t>
            </a:r>
            <a:r>
              <a:rPr lang="en-US" dirty="0">
                <a:solidFill>
                  <a:schemeClr val="accent1"/>
                </a:solidFill>
              </a:rPr>
              <a:t>Essential Questions</a:t>
            </a:r>
          </a:p>
        </p:txBody>
      </p:sp>
      <p:sp>
        <p:nvSpPr>
          <p:cNvPr id="3" name="Text Placeholder 2">
            <a:extLst>
              <a:ext uri="{FF2B5EF4-FFF2-40B4-BE49-F238E27FC236}">
                <a16:creationId xmlns:a16="http://schemas.microsoft.com/office/drawing/2014/main" id="{2FE53C05-D6A9-FC3F-7E64-7D638B374224}"/>
              </a:ext>
            </a:extLst>
          </p:cNvPr>
          <p:cNvSpPr>
            <a:spLocks noGrp="1"/>
          </p:cNvSpPr>
          <p:nvPr>
            <p:ph idx="1"/>
          </p:nvPr>
        </p:nvSpPr>
        <p:spPr/>
        <p:txBody>
          <a:bodyPr/>
          <a:lstStyle/>
          <a:p>
            <a:pPr marL="274320" indent="-182880">
              <a:spcAft>
                <a:spcPts val="600"/>
              </a:spcAft>
            </a:pPr>
            <a:r>
              <a:rPr lang="en-US" sz="2400" dirty="0"/>
              <a:t>How do I create learning targets to guide instruction and clarify learning?</a:t>
            </a:r>
          </a:p>
          <a:p>
            <a:pPr marL="274320" indent="-182880">
              <a:spcAft>
                <a:spcPts val="600"/>
              </a:spcAft>
            </a:pPr>
            <a:r>
              <a:rPr lang="en-US" sz="2400" dirty="0"/>
              <a:t>How do I establish measurable student success criteria to clarify learning?</a:t>
            </a:r>
          </a:p>
          <a:p>
            <a:pPr marL="274320" indent="-182880">
              <a:spcAft>
                <a:spcPts val="600"/>
              </a:spcAft>
            </a:pPr>
            <a:r>
              <a:rPr lang="en-US" sz="2400" dirty="0"/>
              <a:t>How do I elicit evidence of learning through daily formative assessments to monitor student understanding to improve instruction?</a:t>
            </a:r>
          </a:p>
          <a:p>
            <a:pPr marL="274320" indent="-182880">
              <a:spcAft>
                <a:spcPts val="600"/>
              </a:spcAft>
            </a:pPr>
            <a:r>
              <a:rPr lang="en-US" sz="2400" dirty="0"/>
              <a:t>How do I elicit evidence of learning through common formative assessments to improve student understanding and improve instruction?</a:t>
            </a:r>
          </a:p>
          <a:p>
            <a:pPr marL="274320" indent="-182880">
              <a:spcAft>
                <a:spcPts val="600"/>
              </a:spcAft>
            </a:pPr>
            <a:r>
              <a:rPr lang="en-US" sz="2400" dirty="0"/>
              <a:t>How do I interpret and act on formative assessment data to provide feedback and improve student learning?</a:t>
            </a:r>
          </a:p>
        </p:txBody>
      </p:sp>
    </p:spTree>
    <p:extLst>
      <p:ext uri="{BB962C8B-B14F-4D97-AF65-F5344CB8AC3E}">
        <p14:creationId xmlns:p14="http://schemas.microsoft.com/office/powerpoint/2010/main" val="365701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985C3-12D0-692B-D785-7A3D1F2D2591}"/>
              </a:ext>
            </a:extLst>
          </p:cNvPr>
          <p:cNvSpPr>
            <a:spLocks noGrp="1"/>
          </p:cNvSpPr>
          <p:nvPr>
            <p:ph type="title"/>
          </p:nvPr>
        </p:nvSpPr>
        <p:spPr/>
        <p:txBody>
          <a:bodyPr/>
          <a:lstStyle/>
          <a:p>
            <a:r>
              <a:rPr lang="en-US" dirty="0"/>
              <a:t>Common Formative Assessment Practice Profile</a:t>
            </a:r>
          </a:p>
        </p:txBody>
      </p:sp>
      <p:pic>
        <p:nvPicPr>
          <p:cNvPr id="6" name="Picture 5">
            <a:extLst>
              <a:ext uri="{FF2B5EF4-FFF2-40B4-BE49-F238E27FC236}">
                <a16:creationId xmlns:a16="http://schemas.microsoft.com/office/drawing/2014/main" id="{E41913D2-C592-6FF8-400E-7DBC1B608570}"/>
              </a:ext>
            </a:extLst>
          </p:cNvPr>
          <p:cNvPicPr>
            <a:picLocks noChangeAspect="1"/>
          </p:cNvPicPr>
          <p:nvPr/>
        </p:nvPicPr>
        <p:blipFill>
          <a:blip r:embed="rId3"/>
          <a:stretch>
            <a:fillRect/>
          </a:stretch>
        </p:blipFill>
        <p:spPr>
          <a:xfrm>
            <a:off x="2210289" y="1060955"/>
            <a:ext cx="7771422" cy="5406943"/>
          </a:xfrm>
          <a:prstGeom prst="rect">
            <a:avLst/>
          </a:prstGeom>
        </p:spPr>
      </p:pic>
    </p:spTree>
    <p:extLst>
      <p:ext uri="{BB962C8B-B14F-4D97-AF65-F5344CB8AC3E}">
        <p14:creationId xmlns:p14="http://schemas.microsoft.com/office/powerpoint/2010/main" val="34429500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EB6E6-69B5-75CD-5AF5-EF4AC5D15452}"/>
              </a:ext>
            </a:extLst>
          </p:cNvPr>
          <p:cNvSpPr>
            <a:spLocks noGrp="1"/>
          </p:cNvSpPr>
          <p:nvPr>
            <p:ph type="title"/>
          </p:nvPr>
        </p:nvSpPr>
        <p:spPr/>
        <p:txBody>
          <a:bodyPr/>
          <a:lstStyle/>
          <a:p>
            <a:r>
              <a:rPr lang="en-US" dirty="0">
                <a:sym typeface="Questrial"/>
              </a:rPr>
              <a:t>CFA Alignment with MO Leader Standards</a:t>
            </a:r>
            <a:endParaRPr lang="en-US" dirty="0"/>
          </a:p>
        </p:txBody>
      </p:sp>
      <p:sp>
        <p:nvSpPr>
          <p:cNvPr id="3" name="Text Placeholder 2">
            <a:extLst>
              <a:ext uri="{FF2B5EF4-FFF2-40B4-BE49-F238E27FC236}">
                <a16:creationId xmlns:a16="http://schemas.microsoft.com/office/drawing/2014/main" id="{361928CA-54E6-B7F6-0E47-A4FF487B062D}"/>
              </a:ext>
            </a:extLst>
          </p:cNvPr>
          <p:cNvSpPr>
            <a:spLocks noGrp="1"/>
          </p:cNvSpPr>
          <p:nvPr>
            <p:ph idx="1"/>
          </p:nvPr>
        </p:nvSpPr>
        <p:spPr/>
        <p:txBody>
          <a:bodyPr/>
          <a:lstStyle/>
          <a:p>
            <a:pPr marL="91440" indent="0">
              <a:buNone/>
            </a:pPr>
            <a:r>
              <a:rPr lang="en-US" sz="2400" b="1" dirty="0">
                <a:solidFill>
                  <a:schemeClr val="accent1"/>
                </a:solidFill>
              </a:rPr>
              <a:t>Standard #2 </a:t>
            </a:r>
            <a:r>
              <a:rPr lang="en-US" sz="2400" dirty="0"/>
              <a:t>Teaching and Learning</a:t>
            </a:r>
          </a:p>
          <a:p>
            <a:pPr marL="91440" indent="0">
              <a:buNone/>
            </a:pPr>
            <a:r>
              <a:rPr lang="en-US" sz="2400" b="1" dirty="0"/>
              <a:t>	Quality Indicator 2: </a:t>
            </a:r>
            <a:r>
              <a:rPr lang="en-US" sz="2400" dirty="0"/>
              <a:t>Provide an Effective Instructional Program</a:t>
            </a:r>
          </a:p>
          <a:p>
            <a:pPr marL="91440" indent="0">
              <a:buNone/>
            </a:pPr>
            <a:r>
              <a:rPr lang="en-US" sz="2400" b="1" dirty="0"/>
              <a:t>	Quality Indicator 3: </a:t>
            </a:r>
            <a:r>
              <a:rPr lang="en-US" sz="2400" dirty="0"/>
              <a:t>Ensure Continuous Professional Learning</a:t>
            </a:r>
          </a:p>
          <a:p>
            <a:pPr marL="91440" indent="0">
              <a:buNone/>
            </a:pPr>
            <a:endParaRPr lang="en-US" sz="2400" dirty="0"/>
          </a:p>
          <a:p>
            <a:pPr marL="91440" indent="0">
              <a:buNone/>
            </a:pPr>
            <a:r>
              <a:rPr lang="en-US" sz="2400" b="1" dirty="0">
                <a:solidFill>
                  <a:schemeClr val="accent1"/>
                </a:solidFill>
              </a:rPr>
              <a:t>Standard #6 </a:t>
            </a:r>
            <a:r>
              <a:rPr lang="en-US" sz="2400" dirty="0"/>
              <a:t>Professional Development </a:t>
            </a:r>
          </a:p>
          <a:p>
            <a:pPr marL="91440" indent="0">
              <a:buNone/>
            </a:pPr>
            <a:r>
              <a:rPr lang="en-US" sz="2400" b="1" dirty="0"/>
              <a:t>	Quality Indicator 1: </a:t>
            </a:r>
            <a:r>
              <a:rPr lang="en-US" sz="2400" dirty="0"/>
              <a:t>Increase knowledge and skills based on best practices</a:t>
            </a:r>
          </a:p>
          <a:p>
            <a:pPr marL="91440" indent="0">
              <a:buNone/>
            </a:pPr>
            <a:endParaRPr lang="en-US" sz="2400" dirty="0"/>
          </a:p>
        </p:txBody>
      </p:sp>
    </p:spTree>
    <p:extLst>
      <p:ext uri="{BB962C8B-B14F-4D97-AF65-F5344CB8AC3E}">
        <p14:creationId xmlns:p14="http://schemas.microsoft.com/office/powerpoint/2010/main" val="7060287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B5CC5-239A-E14A-FCEA-F2A1735A2B8C}"/>
              </a:ext>
            </a:extLst>
          </p:cNvPr>
          <p:cNvSpPr>
            <a:spLocks noGrp="1"/>
          </p:cNvSpPr>
          <p:nvPr>
            <p:ph type="title"/>
          </p:nvPr>
        </p:nvSpPr>
        <p:spPr/>
        <p:txBody>
          <a:bodyPr/>
          <a:lstStyle/>
          <a:p>
            <a:r>
              <a:rPr lang="en-US" dirty="0">
                <a:sym typeface="Questrial"/>
              </a:rPr>
              <a:t>CFA Alignment with MO  Teacher Standards</a:t>
            </a:r>
            <a:endParaRPr lang="en-US" dirty="0"/>
          </a:p>
        </p:txBody>
      </p:sp>
      <p:sp>
        <p:nvSpPr>
          <p:cNvPr id="3" name="Text Placeholder 2">
            <a:extLst>
              <a:ext uri="{FF2B5EF4-FFF2-40B4-BE49-F238E27FC236}">
                <a16:creationId xmlns:a16="http://schemas.microsoft.com/office/drawing/2014/main" id="{3337C090-93CE-BACB-E9A9-2DBD66D02D03}"/>
              </a:ext>
            </a:extLst>
          </p:cNvPr>
          <p:cNvSpPr>
            <a:spLocks noGrp="1"/>
          </p:cNvSpPr>
          <p:nvPr>
            <p:ph idx="1"/>
          </p:nvPr>
        </p:nvSpPr>
        <p:spPr>
          <a:xfrm>
            <a:off x="838200" y="1600200"/>
            <a:ext cx="10920046" cy="4072255"/>
          </a:xfrm>
        </p:spPr>
        <p:txBody>
          <a:bodyPr/>
          <a:lstStyle/>
          <a:p>
            <a:pPr marL="0" indent="0">
              <a:buNone/>
            </a:pPr>
            <a:r>
              <a:rPr lang="en-US" sz="2400" b="1" dirty="0">
                <a:solidFill>
                  <a:schemeClr val="accent1"/>
                </a:solidFill>
              </a:rPr>
              <a:t>Standard #2 </a:t>
            </a:r>
            <a:r>
              <a:rPr lang="en-US" sz="2400" dirty="0"/>
              <a:t>Student Learning, Growth and Development </a:t>
            </a:r>
          </a:p>
          <a:p>
            <a:pPr marL="0" lvl="1" indent="0">
              <a:buNone/>
            </a:pPr>
            <a:r>
              <a:rPr lang="en-US" sz="2400" b="1" dirty="0"/>
              <a:t>	Quality Indicator 2: </a:t>
            </a:r>
            <a:r>
              <a:rPr lang="en-US" sz="2400" dirty="0"/>
              <a:t>Student goals</a:t>
            </a:r>
          </a:p>
          <a:p>
            <a:pPr marL="0" indent="0">
              <a:buNone/>
            </a:pPr>
            <a:r>
              <a:rPr lang="en-US" sz="2400" b="1" dirty="0">
                <a:solidFill>
                  <a:schemeClr val="accent1"/>
                </a:solidFill>
              </a:rPr>
              <a:t>Standard #7</a:t>
            </a:r>
            <a:r>
              <a:rPr lang="en-US" sz="2400" b="1" dirty="0"/>
              <a:t> </a:t>
            </a:r>
            <a:r>
              <a:rPr lang="en-US" sz="2400" dirty="0"/>
              <a:t>Student Assessment and Data Analysis </a:t>
            </a:r>
          </a:p>
          <a:p>
            <a:pPr marL="0" lvl="1" indent="0">
              <a:buNone/>
            </a:pPr>
            <a:r>
              <a:rPr lang="en-US" sz="2400" b="1" dirty="0"/>
              <a:t>	Quality Indicator 1: </a:t>
            </a:r>
            <a:r>
              <a:rPr lang="en-US" sz="2400" dirty="0"/>
              <a:t>Effective use of assessments </a:t>
            </a:r>
          </a:p>
          <a:p>
            <a:pPr marL="0" lvl="1" indent="0">
              <a:buNone/>
            </a:pPr>
            <a:r>
              <a:rPr lang="en-US" sz="2400" b="1" dirty="0"/>
              <a:t>	Quality Indicator 2: </a:t>
            </a:r>
            <a:r>
              <a:rPr lang="en-US" sz="2400" dirty="0"/>
              <a:t>Assessment data to improve learning </a:t>
            </a:r>
          </a:p>
          <a:p>
            <a:pPr marL="0" lvl="1" indent="0">
              <a:buNone/>
            </a:pPr>
            <a:r>
              <a:rPr lang="en-US" sz="2400" b="1" dirty="0"/>
              <a:t>	Quality Indicator 3: </a:t>
            </a:r>
            <a:r>
              <a:rPr lang="en-US" sz="2400" dirty="0"/>
              <a:t>Student-led assessment strategies </a:t>
            </a:r>
          </a:p>
          <a:p>
            <a:pPr marL="0" lvl="1" indent="0">
              <a:buNone/>
            </a:pPr>
            <a:r>
              <a:rPr lang="en-US" sz="2400" b="1" dirty="0"/>
              <a:t>	Quality Indicator 4: </a:t>
            </a:r>
            <a:r>
              <a:rPr lang="en-US" sz="2400" dirty="0"/>
              <a:t>Effect of instruction on individual/class learning </a:t>
            </a:r>
          </a:p>
          <a:p>
            <a:pPr marL="0" lvl="1" indent="0">
              <a:buNone/>
            </a:pPr>
            <a:r>
              <a:rPr lang="en-US" sz="2400" b="1" dirty="0"/>
              <a:t>	Quality Indicator 5: </a:t>
            </a:r>
            <a:r>
              <a:rPr lang="en-US" sz="2300" dirty="0"/>
              <a:t>Communication of student progress and maintaining records </a:t>
            </a:r>
          </a:p>
          <a:p>
            <a:pPr marL="0" lvl="1" indent="0">
              <a:buNone/>
            </a:pPr>
            <a:r>
              <a:rPr lang="en-US" sz="2400" b="1" dirty="0"/>
              <a:t>	Quality Indicator 6: </a:t>
            </a:r>
            <a:r>
              <a:rPr lang="en-US" sz="2400" dirty="0"/>
              <a:t>Collaborative data analysis</a:t>
            </a:r>
          </a:p>
          <a:p>
            <a:pPr marL="0" indent="0">
              <a:buNone/>
            </a:pPr>
            <a:endParaRPr lang="en-US" sz="2400" dirty="0"/>
          </a:p>
        </p:txBody>
      </p:sp>
    </p:spTree>
    <p:extLst>
      <p:ext uri="{BB962C8B-B14F-4D97-AF65-F5344CB8AC3E}">
        <p14:creationId xmlns:p14="http://schemas.microsoft.com/office/powerpoint/2010/main" val="34619217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5DA84-6F58-D570-F27E-A8927DA6DE4F}"/>
              </a:ext>
            </a:extLst>
          </p:cNvPr>
          <p:cNvSpPr>
            <a:spLocks noGrp="1"/>
          </p:cNvSpPr>
          <p:nvPr>
            <p:ph type="title"/>
          </p:nvPr>
        </p:nvSpPr>
        <p:spPr/>
        <p:txBody>
          <a:bodyPr/>
          <a:lstStyle/>
          <a:p>
            <a:r>
              <a:rPr lang="en-US" dirty="0"/>
              <a:t>Understanding Formative Assessment</a:t>
            </a:r>
          </a:p>
        </p:txBody>
      </p:sp>
      <p:sp>
        <p:nvSpPr>
          <p:cNvPr id="3" name="Subtitle 2">
            <a:extLst>
              <a:ext uri="{FF2B5EF4-FFF2-40B4-BE49-F238E27FC236}">
                <a16:creationId xmlns:a16="http://schemas.microsoft.com/office/drawing/2014/main" id="{2FE61D34-FEF1-47B4-0C02-48A9848315B7}"/>
              </a:ext>
            </a:extLst>
          </p:cNvPr>
          <p:cNvSpPr>
            <a:spLocks noGrp="1"/>
          </p:cNvSpPr>
          <p:nvPr>
            <p:ph type="body" idx="1"/>
          </p:nvPr>
        </p:nvSpPr>
        <p:spPr/>
        <p:txBody>
          <a:bodyPr/>
          <a:lstStyle/>
          <a:p>
            <a:r>
              <a:rPr lang="en-US" b="1" dirty="0"/>
              <a:t>Part 1 </a:t>
            </a:r>
            <a:r>
              <a:rPr lang="en-US" dirty="0"/>
              <a:t>Introduction</a:t>
            </a:r>
          </a:p>
          <a:p>
            <a:r>
              <a:rPr lang="en-US" dirty="0"/>
              <a:t>Clarifying Learning – Essential Functions 1 &amp; 2 </a:t>
            </a:r>
          </a:p>
          <a:p>
            <a:endParaRPr lang="en-US" dirty="0"/>
          </a:p>
        </p:txBody>
      </p:sp>
    </p:spTree>
    <p:extLst>
      <p:ext uri="{BB962C8B-B14F-4D97-AF65-F5344CB8AC3E}">
        <p14:creationId xmlns:p14="http://schemas.microsoft.com/office/powerpoint/2010/main" val="12077298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C3D7C-70F1-5177-B8E6-03A6A446F442}"/>
              </a:ext>
            </a:extLst>
          </p:cNvPr>
          <p:cNvSpPr>
            <a:spLocks noGrp="1"/>
          </p:cNvSpPr>
          <p:nvPr>
            <p:ph type="title"/>
          </p:nvPr>
        </p:nvSpPr>
        <p:spPr/>
        <p:txBody>
          <a:bodyPr/>
          <a:lstStyle/>
          <a:p>
            <a:r>
              <a:rPr lang="en-US" dirty="0"/>
              <a:t>When you think about assessment, which picture do you relate to most strongly?</a:t>
            </a:r>
          </a:p>
        </p:txBody>
      </p:sp>
      <p:pic>
        <p:nvPicPr>
          <p:cNvPr id="5" name="Google Shape;82;g8c45606b49_0_0" descr="Ostrich with head in the sand&#10;&#10;">
            <a:extLst>
              <a:ext uri="{FF2B5EF4-FFF2-40B4-BE49-F238E27FC236}">
                <a16:creationId xmlns:a16="http://schemas.microsoft.com/office/drawing/2014/main" id="{90DB85CC-EA04-8C49-FEB7-79C5A276FFB7}"/>
              </a:ext>
            </a:extLst>
          </p:cNvPr>
          <p:cNvPicPr preferRelativeResize="0">
            <a:picLocks/>
          </p:cNvPicPr>
          <p:nvPr/>
        </p:nvPicPr>
        <p:blipFill rotWithShape="1">
          <a:blip r:embed="rId3">
            <a:alphaModFix/>
          </a:blip>
          <a:srcRect/>
          <a:stretch/>
        </p:blipFill>
        <p:spPr>
          <a:xfrm>
            <a:off x="249309" y="1901477"/>
            <a:ext cx="1865467" cy="1727432"/>
          </a:xfrm>
          <a:prstGeom prst="rect">
            <a:avLst/>
          </a:prstGeom>
          <a:noFill/>
          <a:ln>
            <a:noFill/>
          </a:ln>
        </p:spPr>
      </p:pic>
      <p:pic>
        <p:nvPicPr>
          <p:cNvPr id="6" name="Google Shape;90;g8c45606b49_0_0" descr="7 ducklings all in a row, the first one is trying to climb a taller curb while the others look on waiting their turn to try. ">
            <a:extLst>
              <a:ext uri="{FF2B5EF4-FFF2-40B4-BE49-F238E27FC236}">
                <a16:creationId xmlns:a16="http://schemas.microsoft.com/office/drawing/2014/main" id="{92C3BAFF-4275-673A-6B24-3A2DE0FFF0A3}"/>
              </a:ext>
            </a:extLst>
          </p:cNvPr>
          <p:cNvPicPr preferRelativeResize="0"/>
          <p:nvPr/>
        </p:nvPicPr>
        <p:blipFill rotWithShape="1">
          <a:blip r:embed="rId4">
            <a:alphaModFix/>
          </a:blip>
          <a:srcRect/>
          <a:stretch/>
        </p:blipFill>
        <p:spPr>
          <a:xfrm>
            <a:off x="6504941" y="3785404"/>
            <a:ext cx="2460029" cy="1682496"/>
          </a:xfrm>
          <a:prstGeom prst="rect">
            <a:avLst/>
          </a:prstGeom>
          <a:noFill/>
          <a:ln>
            <a:noFill/>
          </a:ln>
        </p:spPr>
      </p:pic>
      <p:pic>
        <p:nvPicPr>
          <p:cNvPr id="7" name="Google Shape;87;g8c45606b49_0_0" descr="A momma robin perched on her nest with several little mouths fully open waiting to be fed. ">
            <a:extLst>
              <a:ext uri="{FF2B5EF4-FFF2-40B4-BE49-F238E27FC236}">
                <a16:creationId xmlns:a16="http://schemas.microsoft.com/office/drawing/2014/main" id="{59B962FC-0557-0DE3-CDA3-2ED660603557}"/>
              </a:ext>
            </a:extLst>
          </p:cNvPr>
          <p:cNvPicPr preferRelativeResize="0"/>
          <p:nvPr/>
        </p:nvPicPr>
        <p:blipFill rotWithShape="1">
          <a:blip r:embed="rId5">
            <a:alphaModFix/>
          </a:blip>
          <a:srcRect/>
          <a:stretch/>
        </p:blipFill>
        <p:spPr>
          <a:xfrm>
            <a:off x="2205516" y="1901477"/>
            <a:ext cx="2251166" cy="1685333"/>
          </a:xfrm>
          <a:prstGeom prst="rect">
            <a:avLst/>
          </a:prstGeom>
          <a:noFill/>
          <a:ln>
            <a:noFill/>
          </a:ln>
        </p:spPr>
      </p:pic>
      <p:pic>
        <p:nvPicPr>
          <p:cNvPr id="8" name="Google Shape;84;g8c45606b49_0_0" descr="Tip of iceberg showing above water with blue skies but under the water it is 10x larger">
            <a:extLst>
              <a:ext uri="{FF2B5EF4-FFF2-40B4-BE49-F238E27FC236}">
                <a16:creationId xmlns:a16="http://schemas.microsoft.com/office/drawing/2014/main" id="{CFA8CE30-7BAD-F005-1E70-06274A22E74B}"/>
              </a:ext>
            </a:extLst>
          </p:cNvPr>
          <p:cNvPicPr preferRelativeResize="0"/>
          <p:nvPr/>
        </p:nvPicPr>
        <p:blipFill rotWithShape="1">
          <a:blip r:embed="rId6">
            <a:alphaModFix/>
          </a:blip>
          <a:srcRect/>
          <a:stretch/>
        </p:blipFill>
        <p:spPr>
          <a:xfrm>
            <a:off x="9324501" y="1901477"/>
            <a:ext cx="2349261" cy="1728216"/>
          </a:xfrm>
          <a:prstGeom prst="rect">
            <a:avLst/>
          </a:prstGeom>
          <a:noFill/>
          <a:ln>
            <a:noFill/>
          </a:ln>
        </p:spPr>
      </p:pic>
      <p:pic>
        <p:nvPicPr>
          <p:cNvPr id="9" name="Google Shape;88;g8c45606b49_0_0" descr="A snail slowly climbing a tree.">
            <a:extLst>
              <a:ext uri="{FF2B5EF4-FFF2-40B4-BE49-F238E27FC236}">
                <a16:creationId xmlns:a16="http://schemas.microsoft.com/office/drawing/2014/main" id="{D44B4EF8-286E-7122-9E74-FBA000D27E88}"/>
              </a:ext>
            </a:extLst>
          </p:cNvPr>
          <p:cNvPicPr preferRelativeResize="0"/>
          <p:nvPr/>
        </p:nvPicPr>
        <p:blipFill rotWithShape="1">
          <a:blip r:embed="rId7">
            <a:alphaModFix/>
          </a:blip>
          <a:srcRect/>
          <a:stretch/>
        </p:blipFill>
        <p:spPr>
          <a:xfrm>
            <a:off x="4547422" y="1901477"/>
            <a:ext cx="1989992" cy="1737360"/>
          </a:xfrm>
          <a:prstGeom prst="rect">
            <a:avLst/>
          </a:prstGeom>
          <a:noFill/>
          <a:ln>
            <a:noFill/>
          </a:ln>
        </p:spPr>
      </p:pic>
      <p:pic>
        <p:nvPicPr>
          <p:cNvPr id="10" name="Google Shape;89;g8c45606b49_0_0" descr="A man pushing a boulder much bigger than himself up a steep rocky incline. ">
            <a:extLst>
              <a:ext uri="{FF2B5EF4-FFF2-40B4-BE49-F238E27FC236}">
                <a16:creationId xmlns:a16="http://schemas.microsoft.com/office/drawing/2014/main" id="{F50868FD-7735-C74A-6B4A-97250941BFE0}"/>
              </a:ext>
            </a:extLst>
          </p:cNvPr>
          <p:cNvPicPr preferRelativeResize="0"/>
          <p:nvPr/>
        </p:nvPicPr>
        <p:blipFill rotWithShape="1">
          <a:blip r:embed="rId8">
            <a:alphaModFix/>
          </a:blip>
          <a:srcRect/>
          <a:stretch/>
        </p:blipFill>
        <p:spPr>
          <a:xfrm>
            <a:off x="9063970" y="3730540"/>
            <a:ext cx="2248494" cy="1737360"/>
          </a:xfrm>
          <a:prstGeom prst="rect">
            <a:avLst/>
          </a:prstGeom>
          <a:noFill/>
          <a:ln>
            <a:noFill/>
          </a:ln>
        </p:spPr>
      </p:pic>
      <p:pic>
        <p:nvPicPr>
          <p:cNvPr id="11" name="Google Shape;83;g8c45606b49_0_0" descr="An octopus shown sprawled out with tenacles going in every direction. ">
            <a:extLst>
              <a:ext uri="{FF2B5EF4-FFF2-40B4-BE49-F238E27FC236}">
                <a16:creationId xmlns:a16="http://schemas.microsoft.com/office/drawing/2014/main" id="{7A1572C8-D048-26EC-2DB3-81EE59D90D9A}"/>
              </a:ext>
            </a:extLst>
          </p:cNvPr>
          <p:cNvPicPr preferRelativeResize="0"/>
          <p:nvPr/>
        </p:nvPicPr>
        <p:blipFill rotWithShape="1">
          <a:blip r:embed="rId9">
            <a:alphaModFix/>
          </a:blip>
          <a:srcRect/>
          <a:stretch/>
        </p:blipFill>
        <p:spPr>
          <a:xfrm>
            <a:off x="4076928" y="3730540"/>
            <a:ext cx="2329013" cy="1737360"/>
          </a:xfrm>
          <a:prstGeom prst="rect">
            <a:avLst/>
          </a:prstGeom>
          <a:noFill/>
          <a:ln>
            <a:noFill/>
          </a:ln>
        </p:spPr>
      </p:pic>
      <p:pic>
        <p:nvPicPr>
          <p:cNvPr id="12" name="Google Shape;86;g8c45606b49_0_0" descr="A baby elephant pushes against a large mound of dirt, collapsing its truck in the effort. ">
            <a:extLst>
              <a:ext uri="{FF2B5EF4-FFF2-40B4-BE49-F238E27FC236}">
                <a16:creationId xmlns:a16="http://schemas.microsoft.com/office/drawing/2014/main" id="{C2F1C068-C470-023C-D58E-3110D21110B9}"/>
              </a:ext>
            </a:extLst>
          </p:cNvPr>
          <p:cNvPicPr preferRelativeResize="0"/>
          <p:nvPr/>
        </p:nvPicPr>
        <p:blipFill rotWithShape="1">
          <a:blip r:embed="rId10">
            <a:alphaModFix/>
          </a:blip>
          <a:srcRect/>
          <a:stretch/>
        </p:blipFill>
        <p:spPr>
          <a:xfrm>
            <a:off x="1729434" y="3785404"/>
            <a:ext cx="2248494" cy="1682496"/>
          </a:xfrm>
          <a:prstGeom prst="rect">
            <a:avLst/>
          </a:prstGeom>
          <a:noFill/>
          <a:ln>
            <a:noFill/>
          </a:ln>
        </p:spPr>
      </p:pic>
      <p:pic>
        <p:nvPicPr>
          <p:cNvPr id="13" name="Google Shape;85;g8c45606b49_0_0" descr="A winding road twists back and forth into the horizon.">
            <a:extLst>
              <a:ext uri="{FF2B5EF4-FFF2-40B4-BE49-F238E27FC236}">
                <a16:creationId xmlns:a16="http://schemas.microsoft.com/office/drawing/2014/main" id="{5E9EE16E-6A3A-DB55-36CC-321385E6916F}"/>
              </a:ext>
            </a:extLst>
          </p:cNvPr>
          <p:cNvPicPr preferRelativeResize="0"/>
          <p:nvPr/>
        </p:nvPicPr>
        <p:blipFill rotWithShape="1">
          <a:blip r:embed="rId11">
            <a:alphaModFix/>
          </a:blip>
          <a:srcRect/>
          <a:stretch/>
        </p:blipFill>
        <p:spPr>
          <a:xfrm>
            <a:off x="6628154" y="1901477"/>
            <a:ext cx="2605606" cy="1728216"/>
          </a:xfrm>
          <a:prstGeom prst="rect">
            <a:avLst/>
          </a:prstGeom>
          <a:noFill/>
          <a:ln>
            <a:noFill/>
          </a:ln>
        </p:spPr>
      </p:pic>
    </p:spTree>
    <p:extLst>
      <p:ext uri="{BB962C8B-B14F-4D97-AF65-F5344CB8AC3E}">
        <p14:creationId xmlns:p14="http://schemas.microsoft.com/office/powerpoint/2010/main" val="29938627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A1754-110D-861C-2E36-80170D67506F}"/>
              </a:ext>
            </a:extLst>
          </p:cNvPr>
          <p:cNvSpPr>
            <a:spLocks noGrp="1"/>
          </p:cNvSpPr>
          <p:nvPr>
            <p:ph type="title"/>
          </p:nvPr>
        </p:nvSpPr>
        <p:spPr/>
        <p:txBody>
          <a:bodyPr/>
          <a:lstStyle/>
          <a:p>
            <a:r>
              <a:rPr lang="en-US" dirty="0"/>
              <a:t>CFA Part </a:t>
            </a:r>
            <a:r>
              <a:rPr lang="en-US" dirty="0">
                <a:latin typeface="+mn-lt"/>
              </a:rPr>
              <a:t>1</a:t>
            </a:r>
            <a:r>
              <a:rPr lang="en-US" dirty="0"/>
              <a:t>: </a:t>
            </a:r>
            <a:r>
              <a:rPr lang="en-US" dirty="0">
                <a:solidFill>
                  <a:schemeClr val="accent1"/>
                </a:solidFill>
              </a:rPr>
              <a:t>Session-at-a-Glance</a:t>
            </a:r>
          </a:p>
        </p:txBody>
      </p:sp>
      <p:sp>
        <p:nvSpPr>
          <p:cNvPr id="3" name="Text Placeholder 2">
            <a:extLst>
              <a:ext uri="{FF2B5EF4-FFF2-40B4-BE49-F238E27FC236}">
                <a16:creationId xmlns:a16="http://schemas.microsoft.com/office/drawing/2014/main" id="{D8AE89E4-B94E-0BB8-648A-83CD6323B555}"/>
              </a:ext>
            </a:extLst>
          </p:cNvPr>
          <p:cNvSpPr>
            <a:spLocks noGrp="1"/>
          </p:cNvSpPr>
          <p:nvPr>
            <p:ph idx="1"/>
          </p:nvPr>
        </p:nvSpPr>
        <p:spPr/>
        <p:txBody>
          <a:bodyPr/>
          <a:lstStyle/>
          <a:p>
            <a:pPr marL="274320" indent="-182880">
              <a:spcAft>
                <a:spcPts val="600"/>
              </a:spcAft>
              <a:buFont typeface="Arial" panose="020B0604020202020204" pitchFamily="34" charset="0"/>
              <a:buChar char="•"/>
            </a:pPr>
            <a:r>
              <a:rPr lang="en-US" sz="2400" dirty="0"/>
              <a:t>Introduction to Formative Assessment</a:t>
            </a:r>
          </a:p>
          <a:p>
            <a:pPr marL="274320" indent="-182880">
              <a:spcAft>
                <a:spcPts val="600"/>
              </a:spcAft>
              <a:buFont typeface="Arial" panose="020B0604020202020204" pitchFamily="34" charset="0"/>
              <a:buChar char="•"/>
            </a:pPr>
            <a:r>
              <a:rPr lang="en-US" sz="2400" dirty="0"/>
              <a:t>Identifying Priority Standards</a:t>
            </a:r>
          </a:p>
          <a:p>
            <a:pPr marL="274320" indent="-182880">
              <a:spcAft>
                <a:spcPts val="600"/>
              </a:spcAft>
              <a:buFont typeface="Arial" panose="020B0604020202020204" pitchFamily="34" charset="0"/>
              <a:buChar char="•"/>
            </a:pPr>
            <a:r>
              <a:rPr lang="en-US" sz="2400" dirty="0"/>
              <a:t>Unwrapping Standards</a:t>
            </a:r>
          </a:p>
          <a:p>
            <a:pPr marL="274320" indent="-182880">
              <a:spcAft>
                <a:spcPts val="600"/>
              </a:spcAft>
              <a:buFont typeface="Arial" panose="020B0604020202020204" pitchFamily="34" charset="0"/>
              <a:buChar char="•"/>
            </a:pPr>
            <a:r>
              <a:rPr lang="en-US" sz="2400" dirty="0"/>
              <a:t>Constructing Learning Targets</a:t>
            </a:r>
          </a:p>
          <a:p>
            <a:pPr marL="274320" indent="-182880">
              <a:spcAft>
                <a:spcPts val="600"/>
              </a:spcAft>
              <a:buFont typeface="Arial" panose="020B0604020202020204" pitchFamily="34" charset="0"/>
              <a:buChar char="•"/>
            </a:pPr>
            <a:r>
              <a:rPr lang="en-US" sz="2400" dirty="0"/>
              <a:t>Developing Success Criteria</a:t>
            </a:r>
          </a:p>
          <a:p>
            <a:pPr marL="274320" indent="-182880">
              <a:spcAft>
                <a:spcPts val="600"/>
              </a:spcAft>
              <a:buFont typeface="Arial" panose="020B0604020202020204" pitchFamily="34" charset="0"/>
              <a:buChar char="•"/>
            </a:pPr>
            <a:r>
              <a:rPr lang="en-US" sz="2400" dirty="0"/>
              <a:t>Action Planning: Creating Learning Targets</a:t>
            </a:r>
          </a:p>
        </p:txBody>
      </p:sp>
    </p:spTree>
    <p:extLst>
      <p:ext uri="{BB962C8B-B14F-4D97-AF65-F5344CB8AC3E}">
        <p14:creationId xmlns:p14="http://schemas.microsoft.com/office/powerpoint/2010/main" val="9474333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A1754-110D-861C-2E36-80170D67506F}"/>
              </a:ext>
            </a:extLst>
          </p:cNvPr>
          <p:cNvSpPr>
            <a:spLocks noGrp="1"/>
          </p:cNvSpPr>
          <p:nvPr>
            <p:ph type="title"/>
          </p:nvPr>
        </p:nvSpPr>
        <p:spPr/>
        <p:txBody>
          <a:bodyPr/>
          <a:lstStyle/>
          <a:p>
            <a:r>
              <a:rPr lang="en-US" dirty="0"/>
              <a:t>CFA Part </a:t>
            </a:r>
            <a:r>
              <a:rPr lang="en-US" dirty="0">
                <a:latin typeface="+mn-lt"/>
              </a:rPr>
              <a:t>1</a:t>
            </a:r>
            <a:r>
              <a:rPr lang="en-US" dirty="0"/>
              <a:t>: </a:t>
            </a:r>
            <a:r>
              <a:rPr lang="en-US" dirty="0">
                <a:solidFill>
                  <a:schemeClr val="accent1"/>
                </a:solidFill>
              </a:rPr>
              <a:t>Objectives</a:t>
            </a:r>
          </a:p>
        </p:txBody>
      </p:sp>
      <p:sp>
        <p:nvSpPr>
          <p:cNvPr id="3" name="Text Placeholder 2">
            <a:extLst>
              <a:ext uri="{FF2B5EF4-FFF2-40B4-BE49-F238E27FC236}">
                <a16:creationId xmlns:a16="http://schemas.microsoft.com/office/drawing/2014/main" id="{D8AE89E4-B94E-0BB8-648A-83CD6323B555}"/>
              </a:ext>
            </a:extLst>
          </p:cNvPr>
          <p:cNvSpPr>
            <a:spLocks noGrp="1"/>
          </p:cNvSpPr>
          <p:nvPr>
            <p:ph idx="1"/>
          </p:nvPr>
        </p:nvSpPr>
        <p:spPr/>
        <p:txBody>
          <a:bodyPr/>
          <a:lstStyle/>
          <a:p>
            <a:pPr marL="274320" indent="-182880">
              <a:spcAft>
                <a:spcPts val="600"/>
              </a:spcAft>
              <a:buFont typeface="Arial" panose="020B0604020202020204" pitchFamily="34" charset="0"/>
              <a:buChar char="•"/>
            </a:pPr>
            <a:r>
              <a:rPr lang="en-US" sz="2400" dirty="0"/>
              <a:t>Explain the purpose and benefits of clarifying learning</a:t>
            </a:r>
          </a:p>
          <a:p>
            <a:pPr marL="274320" indent="-182880">
              <a:spcAft>
                <a:spcPts val="600"/>
              </a:spcAft>
              <a:buFont typeface="Arial" panose="020B0604020202020204" pitchFamily="34" charset="0"/>
              <a:buChar char="•"/>
            </a:pPr>
            <a:r>
              <a:rPr lang="en-US" sz="2400" dirty="0"/>
              <a:t>Understand how priority standards impact formative assessment</a:t>
            </a:r>
          </a:p>
          <a:p>
            <a:pPr marL="274320" indent="-182880">
              <a:spcAft>
                <a:spcPts val="600"/>
              </a:spcAft>
              <a:buFont typeface="Arial" panose="020B0604020202020204" pitchFamily="34" charset="0"/>
              <a:buChar char="•"/>
            </a:pPr>
            <a:r>
              <a:rPr lang="en-US" sz="2400" dirty="0"/>
              <a:t>Construct learning target statements to clarify learning goals</a:t>
            </a:r>
          </a:p>
          <a:p>
            <a:pPr marL="274320" indent="-182880">
              <a:spcAft>
                <a:spcPts val="600"/>
              </a:spcAft>
              <a:buFont typeface="Arial" panose="020B0604020202020204" pitchFamily="34" charset="0"/>
              <a:buChar char="•"/>
            </a:pPr>
            <a:r>
              <a:rPr lang="en-US" sz="2400" dirty="0"/>
              <a:t>Understand how success criteria indicates how students are to demonstrate learning</a:t>
            </a:r>
          </a:p>
          <a:p>
            <a:pPr marL="274320" indent="-182880">
              <a:spcAft>
                <a:spcPts val="600"/>
              </a:spcAft>
              <a:buFont typeface="Arial" panose="020B0604020202020204" pitchFamily="34" charset="0"/>
              <a:buChar char="•"/>
            </a:pPr>
            <a:r>
              <a:rPr lang="en-US" sz="2400" dirty="0"/>
              <a:t>Use learning targets to make learning relevant and visible to students</a:t>
            </a:r>
          </a:p>
        </p:txBody>
      </p:sp>
    </p:spTree>
    <p:extLst>
      <p:ext uri="{BB962C8B-B14F-4D97-AF65-F5344CB8AC3E}">
        <p14:creationId xmlns:p14="http://schemas.microsoft.com/office/powerpoint/2010/main" val="39159557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A1754-110D-861C-2E36-80170D67506F}"/>
              </a:ext>
            </a:extLst>
          </p:cNvPr>
          <p:cNvSpPr>
            <a:spLocks noGrp="1"/>
          </p:cNvSpPr>
          <p:nvPr>
            <p:ph type="title"/>
          </p:nvPr>
        </p:nvSpPr>
        <p:spPr/>
        <p:txBody>
          <a:bodyPr/>
          <a:lstStyle/>
          <a:p>
            <a:r>
              <a:rPr lang="en-US" dirty="0"/>
              <a:t>CFA Part </a:t>
            </a:r>
            <a:r>
              <a:rPr lang="en-US" dirty="0">
                <a:latin typeface="+mn-lt"/>
              </a:rPr>
              <a:t>1</a:t>
            </a:r>
            <a:r>
              <a:rPr lang="en-US" dirty="0"/>
              <a:t>: </a:t>
            </a:r>
            <a:r>
              <a:rPr lang="en-US" dirty="0">
                <a:solidFill>
                  <a:schemeClr val="accent1"/>
                </a:solidFill>
              </a:rPr>
              <a:t>Essential Questions</a:t>
            </a:r>
          </a:p>
        </p:txBody>
      </p:sp>
      <p:sp>
        <p:nvSpPr>
          <p:cNvPr id="3" name="Text Placeholder 2">
            <a:extLst>
              <a:ext uri="{FF2B5EF4-FFF2-40B4-BE49-F238E27FC236}">
                <a16:creationId xmlns:a16="http://schemas.microsoft.com/office/drawing/2014/main" id="{D8AE89E4-B94E-0BB8-648A-83CD6323B555}"/>
              </a:ext>
            </a:extLst>
          </p:cNvPr>
          <p:cNvSpPr>
            <a:spLocks noGrp="1"/>
          </p:cNvSpPr>
          <p:nvPr>
            <p:ph idx="1"/>
          </p:nvPr>
        </p:nvSpPr>
        <p:spPr/>
        <p:txBody>
          <a:bodyPr/>
          <a:lstStyle/>
          <a:p>
            <a:pPr marL="274320" indent="-182880">
              <a:spcAft>
                <a:spcPts val="600"/>
              </a:spcAft>
              <a:buFont typeface="Arial" panose="020B0604020202020204" pitchFamily="34" charset="0"/>
              <a:buChar char="•"/>
            </a:pPr>
            <a:r>
              <a:rPr lang="en-US" sz="2400" dirty="0"/>
              <a:t>Why is it beneficial to clarify learning for both students and teachers? </a:t>
            </a:r>
          </a:p>
          <a:p>
            <a:pPr marL="274320" indent="-182880">
              <a:spcAft>
                <a:spcPts val="600"/>
              </a:spcAft>
              <a:buFont typeface="Arial" panose="020B0604020202020204" pitchFamily="34" charset="0"/>
              <a:buChar char="•"/>
            </a:pPr>
            <a:r>
              <a:rPr lang="en-US" sz="2400" dirty="0"/>
              <a:t>How does identifying and unwrapping priority standards aid in formative assessment?</a:t>
            </a:r>
          </a:p>
          <a:p>
            <a:pPr marL="274320" indent="-182880">
              <a:spcAft>
                <a:spcPts val="600"/>
              </a:spcAft>
              <a:buFont typeface="Arial" panose="020B0604020202020204" pitchFamily="34" charset="0"/>
              <a:buChar char="•"/>
            </a:pPr>
            <a:r>
              <a:rPr lang="en-US" sz="2400" dirty="0"/>
              <a:t>How do learning targets and success criteria impact formative assessment?</a:t>
            </a:r>
          </a:p>
          <a:p>
            <a:pPr marL="274320" indent="-182880">
              <a:spcAft>
                <a:spcPts val="600"/>
              </a:spcAft>
              <a:buFont typeface="Arial" panose="020B0604020202020204" pitchFamily="34" charset="0"/>
              <a:buChar char="•"/>
            </a:pPr>
            <a:r>
              <a:rPr lang="en-US" sz="2400" dirty="0"/>
              <a:t>In what ways does engaging students move them toward their learning goal?</a:t>
            </a:r>
          </a:p>
        </p:txBody>
      </p:sp>
    </p:spTree>
    <p:extLst>
      <p:ext uri="{BB962C8B-B14F-4D97-AF65-F5344CB8AC3E}">
        <p14:creationId xmlns:p14="http://schemas.microsoft.com/office/powerpoint/2010/main" val="4729517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391BE-A14E-CB10-5820-8F650BF0FAFD}"/>
              </a:ext>
            </a:extLst>
          </p:cNvPr>
          <p:cNvSpPr>
            <a:spLocks noGrp="1"/>
          </p:cNvSpPr>
          <p:nvPr>
            <p:ph type="title"/>
          </p:nvPr>
        </p:nvSpPr>
        <p:spPr/>
        <p:txBody>
          <a:bodyPr anchor="ctr"/>
          <a:lstStyle/>
          <a:p>
            <a:r>
              <a:rPr lang="en-US" dirty="0"/>
              <a:t>Read, Reflect, Share, and Summarize</a:t>
            </a:r>
          </a:p>
        </p:txBody>
      </p:sp>
      <p:sp>
        <p:nvSpPr>
          <p:cNvPr id="3" name="Text Placeholder 2">
            <a:extLst>
              <a:ext uri="{FF2B5EF4-FFF2-40B4-BE49-F238E27FC236}">
                <a16:creationId xmlns:a16="http://schemas.microsoft.com/office/drawing/2014/main" id="{1FF5FC9F-B019-690B-FCAE-41CB8FB96726}"/>
              </a:ext>
            </a:extLst>
          </p:cNvPr>
          <p:cNvSpPr>
            <a:spLocks noGrp="1"/>
          </p:cNvSpPr>
          <p:nvPr>
            <p:ph idx="1"/>
          </p:nvPr>
        </p:nvSpPr>
        <p:spPr>
          <a:xfrm>
            <a:off x="838200" y="1600202"/>
            <a:ext cx="5597771" cy="4072255"/>
          </a:xfrm>
        </p:spPr>
        <p:txBody>
          <a:bodyPr/>
          <a:lstStyle/>
          <a:p>
            <a:pPr marL="274320" indent="-182880">
              <a:spcAft>
                <a:spcPts val="600"/>
              </a:spcAft>
            </a:pPr>
            <a:r>
              <a:rPr lang="en-US" sz="2400" dirty="0">
                <a:latin typeface="Calibri" panose="020F0502020204030204" pitchFamily="34" charset="0"/>
                <a:cs typeface="Calibri" panose="020F0502020204030204" pitchFamily="34" charset="0"/>
              </a:rPr>
              <a:t>Review the article</a:t>
            </a:r>
          </a:p>
          <a:p>
            <a:pPr marL="274320" indent="-182880">
              <a:spcAft>
                <a:spcPts val="600"/>
              </a:spcAft>
            </a:pPr>
            <a:r>
              <a:rPr lang="en-US" sz="2400" dirty="0">
                <a:latin typeface="Calibri" panose="020F0502020204030204" pitchFamily="34" charset="0"/>
                <a:cs typeface="Calibri" panose="020F0502020204030204" pitchFamily="34" charset="0"/>
              </a:rPr>
              <a:t>Jot down key take-aways</a:t>
            </a:r>
          </a:p>
          <a:p>
            <a:pPr marL="274320" indent="-182880">
              <a:spcAft>
                <a:spcPts val="600"/>
              </a:spcAft>
            </a:pPr>
            <a:r>
              <a:rPr lang="en-US" sz="2400" dirty="0">
                <a:latin typeface="Calibri" panose="020F0502020204030204" pitchFamily="34" charset="0"/>
                <a:cs typeface="Calibri" panose="020F0502020204030204" pitchFamily="34" charset="0"/>
              </a:rPr>
              <a:t>Meet in groups of 6-8</a:t>
            </a:r>
          </a:p>
          <a:p>
            <a:pPr marL="274320" indent="-182880">
              <a:spcAft>
                <a:spcPts val="600"/>
              </a:spcAft>
            </a:pPr>
            <a:r>
              <a:rPr lang="en-US" sz="2400" dirty="0">
                <a:latin typeface="Calibri" panose="020F0502020204030204" pitchFamily="34" charset="0"/>
                <a:cs typeface="Calibri" panose="020F0502020204030204" pitchFamily="34" charset="0"/>
              </a:rPr>
              <a:t>Take turns sharing a key idea with your group. Choose an idea that has not been shared by others.</a:t>
            </a:r>
          </a:p>
          <a:p>
            <a:pPr marL="274320" indent="-182880">
              <a:spcAft>
                <a:spcPts val="600"/>
              </a:spcAft>
            </a:pPr>
            <a:r>
              <a:rPr lang="en-US" sz="2400" dirty="0">
                <a:latin typeface="Calibri" panose="020F0502020204030204" pitchFamily="34" charset="0"/>
                <a:cs typeface="Calibri" panose="020F0502020204030204" pitchFamily="34" charset="0"/>
              </a:rPr>
              <a:t>The last person to share summarizes all ideas expressed by the group members.</a:t>
            </a:r>
          </a:p>
        </p:txBody>
      </p:sp>
      <p:pic>
        <p:nvPicPr>
          <p:cNvPr id="5" name="Picture 4" descr="QR code for article https://cdn.ncte.org/nctefiles/resources/positions/formative-assessment_single.pdf&#10;">
            <a:extLst>
              <a:ext uri="{FF2B5EF4-FFF2-40B4-BE49-F238E27FC236}">
                <a16:creationId xmlns:a16="http://schemas.microsoft.com/office/drawing/2014/main" id="{4A96DAE2-CCCF-97E0-D0A7-41A8B4A878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06553" y="572094"/>
            <a:ext cx="1370078" cy="1370078"/>
          </a:xfrm>
          <a:prstGeom prst="rect">
            <a:avLst/>
          </a:prstGeom>
        </p:spPr>
      </p:pic>
      <p:pic>
        <p:nvPicPr>
          <p:cNvPr id="7" name="Picture 6" descr="Thumbnail of the NCTE Position Statement report">
            <a:extLst>
              <a:ext uri="{FF2B5EF4-FFF2-40B4-BE49-F238E27FC236}">
                <a16:creationId xmlns:a16="http://schemas.microsoft.com/office/drawing/2014/main" id="{87020D26-9BF6-4740-819D-52A2DC84B6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81633" y="1664399"/>
            <a:ext cx="3097687" cy="40080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4F99DF4E-0018-97F3-CBD0-A83CBD906B3C}"/>
              </a:ext>
            </a:extLst>
          </p:cNvPr>
          <p:cNvSpPr txBox="1"/>
          <p:nvPr/>
        </p:nvSpPr>
        <p:spPr>
          <a:xfrm>
            <a:off x="7251317" y="6285906"/>
            <a:ext cx="2728003" cy="338554"/>
          </a:xfrm>
          <a:prstGeom prst="rect">
            <a:avLst/>
          </a:prstGeom>
          <a:noFill/>
        </p:spPr>
        <p:txBody>
          <a:bodyPr wrap="square" rtlCol="0">
            <a:spAutoFit/>
          </a:bodyPr>
          <a:lstStyle>
            <a:defPPr>
              <a:defRPr lang="en-US"/>
            </a:defPPr>
            <a:lvl1pPr>
              <a:defRPr sz="1600"/>
            </a:lvl1pPr>
          </a:lstStyle>
          <a:p>
            <a:pPr algn="r"/>
            <a:r>
              <a:rPr lang="en-US" dirty="0"/>
              <a:t>(Fleisher, 2013)</a:t>
            </a:r>
          </a:p>
        </p:txBody>
      </p:sp>
    </p:spTree>
    <p:extLst>
      <p:ext uri="{BB962C8B-B14F-4D97-AF65-F5344CB8AC3E}">
        <p14:creationId xmlns:p14="http://schemas.microsoft.com/office/powerpoint/2010/main" val="880169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Shape 69"/>
        <p:cNvGrpSpPr/>
        <p:nvPr/>
      </p:nvGrpSpPr>
      <p:grpSpPr>
        <a:xfrm>
          <a:off x="0" y="0"/>
          <a:ext cx="0" cy="0"/>
          <a:chOff x="0" y="0"/>
          <a:chExt cx="0" cy="0"/>
        </a:xfrm>
      </p:grpSpPr>
      <p:sp>
        <p:nvSpPr>
          <p:cNvPr id="3" name="Title 2">
            <a:extLst>
              <a:ext uri="{FF2B5EF4-FFF2-40B4-BE49-F238E27FC236}">
                <a16:creationId xmlns:a16="http://schemas.microsoft.com/office/drawing/2014/main" id="{AFB36AB1-AED7-4815-7031-F1CD1904866A}"/>
              </a:ext>
            </a:extLst>
          </p:cNvPr>
          <p:cNvSpPr>
            <a:spLocks noGrp="1"/>
          </p:cNvSpPr>
          <p:nvPr>
            <p:ph type="title"/>
          </p:nvPr>
        </p:nvSpPr>
        <p:spPr/>
        <p:txBody>
          <a:bodyPr/>
          <a:lstStyle/>
          <a:p>
            <a:r>
              <a:rPr lang="en-US" sz="3600" dirty="0">
                <a:solidFill>
                  <a:schemeClr val="bg1">
                    <a:lumMod val="65000"/>
                  </a:schemeClr>
                </a:solidFill>
              </a:rPr>
              <a:t>Hidden Slide #2</a:t>
            </a:r>
            <a:endParaRPr lang="en-US" sz="3600" dirty="0"/>
          </a:p>
        </p:txBody>
      </p:sp>
      <p:sp>
        <p:nvSpPr>
          <p:cNvPr id="7" name="Text Placeholder 6"/>
          <p:cNvSpPr>
            <a:spLocks noGrp="1"/>
          </p:cNvSpPr>
          <p:nvPr>
            <p:ph idx="1"/>
          </p:nvPr>
        </p:nvSpPr>
        <p:spPr/>
        <p:txBody>
          <a:bodyPr/>
          <a:lstStyle/>
          <a:p>
            <a:pPr marL="0" indent="0">
              <a:spcAft>
                <a:spcPts val="1800"/>
              </a:spcAft>
              <a:buNone/>
            </a:pPr>
            <a:r>
              <a:rPr lang="en-US" dirty="0"/>
              <a:t>Please Note: This module includes an introduction to the concepts of priority standards, learning targets, and success criteria as related to the formative assessment process. </a:t>
            </a:r>
          </a:p>
          <a:p>
            <a:pPr marL="0" indent="0">
              <a:spcAft>
                <a:spcPts val="1800"/>
              </a:spcAft>
              <a:buNone/>
            </a:pPr>
            <a:r>
              <a:rPr lang="en-US" dirty="0"/>
              <a:t>While this information introduces participants to these concepts to better understand their importance to formative assessment, it is not intended to replace the in-depth professional development through DACL regarding the development of success criteria and learning targets. </a:t>
            </a:r>
          </a:p>
          <a:p>
            <a:pPr marL="0" indent="0">
              <a:spcAft>
                <a:spcPts val="1800"/>
              </a:spcAft>
              <a:buNone/>
            </a:pPr>
            <a:r>
              <a:rPr lang="en-US" dirty="0"/>
              <a:t>If a coach feels the district would benefit  from a deeper understanding of these concepts at this point in their journey, please use the DCI DACL module materials in conjunction with this module. </a:t>
            </a:r>
          </a:p>
        </p:txBody>
      </p:sp>
      <p:sp>
        <p:nvSpPr>
          <p:cNvPr id="4" name="Title 1">
            <a:extLst>
              <a:ext uri="{FF2B5EF4-FFF2-40B4-BE49-F238E27FC236}">
                <a16:creationId xmlns:a16="http://schemas.microsoft.com/office/drawing/2014/main" id="{43FFE213-2F2C-F97B-4E91-7444865DEA0E}"/>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extLst>
      <p:ext uri="{BB962C8B-B14F-4D97-AF65-F5344CB8AC3E}">
        <p14:creationId xmlns:p14="http://schemas.microsoft.com/office/powerpoint/2010/main" val="42071437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B3F17D4-48CA-4AD9-2894-3867196837FE}"/>
              </a:ext>
            </a:extLst>
          </p:cNvPr>
          <p:cNvSpPr>
            <a:spLocks noGrp="1"/>
          </p:cNvSpPr>
          <p:nvPr>
            <p:ph type="title"/>
          </p:nvPr>
        </p:nvSpPr>
        <p:spPr/>
        <p:txBody>
          <a:bodyPr/>
          <a:lstStyle/>
          <a:p>
            <a:r>
              <a:rPr lang="en-US" dirty="0"/>
              <a:t>Formative Assessment – Dylan </a:t>
            </a:r>
            <a:r>
              <a:rPr lang="en-US" dirty="0" err="1"/>
              <a:t>Wiliam</a:t>
            </a:r>
            <a:r>
              <a:rPr lang="en-US" dirty="0"/>
              <a:t> (2016)</a:t>
            </a:r>
          </a:p>
        </p:txBody>
      </p:sp>
      <p:pic>
        <p:nvPicPr>
          <p:cNvPr id="4" name="Online Media 3" descr="Dylan Wiliam: Formative assessment video  thumbnail  https://www.youtube.com/watch?v=YcJdZGz6ifY&#10;&#10;">
            <a:hlinkClick r:id="" action="ppaction://media"/>
            <a:extLst>
              <a:ext uri="{FF2B5EF4-FFF2-40B4-BE49-F238E27FC236}">
                <a16:creationId xmlns:a16="http://schemas.microsoft.com/office/drawing/2014/main" id="{7A939270-D008-8EE1-9D9D-BCED81D5C020}"/>
              </a:ext>
            </a:extLst>
          </p:cNvPr>
          <p:cNvPicPr>
            <a:picLocks noGrp="1" noRot="1" noChangeAspect="1"/>
          </p:cNvPicPr>
          <p:nvPr>
            <p:ph sz="half" idx="4294967295"/>
            <a:videoFile r:link="rId1"/>
          </p:nvPr>
        </p:nvPicPr>
        <p:blipFill>
          <a:blip r:embed="rId4"/>
          <a:stretch>
            <a:fillRect/>
          </a:stretch>
        </p:blipFill>
        <p:spPr>
          <a:xfrm>
            <a:off x="3000375" y="1962736"/>
            <a:ext cx="6191250" cy="3495675"/>
          </a:xfrm>
          <a:prstGeom prst="rect">
            <a:avLst/>
          </a:prstGeom>
        </p:spPr>
      </p:pic>
    </p:spTree>
    <p:extLst>
      <p:ext uri="{BB962C8B-B14F-4D97-AF65-F5344CB8AC3E}">
        <p14:creationId xmlns:p14="http://schemas.microsoft.com/office/powerpoint/2010/main" val="2831188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CA1D8-6CB7-9460-6DF2-0FC41F21FF45}"/>
              </a:ext>
            </a:extLst>
          </p:cNvPr>
          <p:cNvSpPr>
            <a:spLocks noGrp="1"/>
          </p:cNvSpPr>
          <p:nvPr>
            <p:ph type="title"/>
          </p:nvPr>
        </p:nvSpPr>
        <p:spPr/>
        <p:txBody>
          <a:bodyPr/>
          <a:lstStyle/>
          <a:p>
            <a:r>
              <a:rPr lang="en-US" dirty="0"/>
              <a:t>Comparison of Formative and Summative Assessments</a:t>
            </a:r>
          </a:p>
        </p:txBody>
      </p:sp>
      <p:graphicFrame>
        <p:nvGraphicFramePr>
          <p:cNvPr id="5" name="Table 5">
            <a:extLst>
              <a:ext uri="{FF2B5EF4-FFF2-40B4-BE49-F238E27FC236}">
                <a16:creationId xmlns:a16="http://schemas.microsoft.com/office/drawing/2014/main" id="{41E0C282-ACDC-F11F-DB0E-57682190714C}"/>
              </a:ext>
            </a:extLst>
          </p:cNvPr>
          <p:cNvGraphicFramePr>
            <a:graphicFrameLocks/>
          </p:cNvGraphicFramePr>
          <p:nvPr>
            <p:extLst>
              <p:ext uri="{D42A27DB-BD31-4B8C-83A1-F6EECF244321}">
                <p14:modId xmlns:p14="http://schemas.microsoft.com/office/powerpoint/2010/main" val="1581008454"/>
              </p:ext>
            </p:extLst>
          </p:nvPr>
        </p:nvGraphicFramePr>
        <p:xfrm>
          <a:off x="1938151" y="1967526"/>
          <a:ext cx="8315697" cy="3734674"/>
        </p:xfrm>
        <a:graphic>
          <a:graphicData uri="http://schemas.openxmlformats.org/drawingml/2006/table">
            <a:tbl>
              <a:tblPr firstRow="1" bandRow="1">
                <a:tableStyleId>{5940675A-B579-460E-94D1-54222C63F5DA}</a:tableStyleId>
              </a:tblPr>
              <a:tblGrid>
                <a:gridCol w="1422400">
                  <a:extLst>
                    <a:ext uri="{9D8B030D-6E8A-4147-A177-3AD203B41FA5}">
                      <a16:colId xmlns:a16="http://schemas.microsoft.com/office/drawing/2014/main" val="2141184106"/>
                    </a:ext>
                  </a:extLst>
                </a:gridCol>
                <a:gridCol w="3033047">
                  <a:extLst>
                    <a:ext uri="{9D8B030D-6E8A-4147-A177-3AD203B41FA5}">
                      <a16:colId xmlns:a16="http://schemas.microsoft.com/office/drawing/2014/main" val="3030299222"/>
                    </a:ext>
                  </a:extLst>
                </a:gridCol>
                <a:gridCol w="3860250">
                  <a:extLst>
                    <a:ext uri="{9D8B030D-6E8A-4147-A177-3AD203B41FA5}">
                      <a16:colId xmlns:a16="http://schemas.microsoft.com/office/drawing/2014/main" val="476465516"/>
                    </a:ext>
                  </a:extLst>
                </a:gridCol>
              </a:tblGrid>
              <a:tr h="304252">
                <a:tc>
                  <a:txBody>
                    <a:bodyPr/>
                    <a:lstStyle/>
                    <a:p>
                      <a:endParaRPr lang="en-US" sz="800" b="1" dirty="0"/>
                    </a:p>
                  </a:txBody>
                  <a:tcPr marL="70212" marR="70212" marT="35106" marB="35106"/>
                </a:tc>
                <a:tc>
                  <a:txBody>
                    <a:bodyPr/>
                    <a:lstStyle/>
                    <a:p>
                      <a:pPr algn="ctr"/>
                      <a:r>
                        <a:rPr lang="en-US" sz="1500" b="1" dirty="0"/>
                        <a:t>Formative Assessments</a:t>
                      </a:r>
                    </a:p>
                  </a:txBody>
                  <a:tcPr marL="70212" marR="70212" marT="35106" marB="35106"/>
                </a:tc>
                <a:tc>
                  <a:txBody>
                    <a:bodyPr/>
                    <a:lstStyle/>
                    <a:p>
                      <a:pPr algn="ctr"/>
                      <a:r>
                        <a:rPr lang="en-US" sz="1500" b="1" dirty="0"/>
                        <a:t>Summative Assessment </a:t>
                      </a:r>
                    </a:p>
                  </a:txBody>
                  <a:tcPr marL="70212" marR="70212" marT="35106" marB="35106"/>
                </a:tc>
                <a:extLst>
                  <a:ext uri="{0D108BD9-81ED-4DB2-BD59-A6C34878D82A}">
                    <a16:rowId xmlns:a16="http://schemas.microsoft.com/office/drawing/2014/main" val="2722041978"/>
                  </a:ext>
                </a:extLst>
              </a:tr>
              <a:tr h="543193">
                <a:tc>
                  <a:txBody>
                    <a:bodyPr/>
                    <a:lstStyle/>
                    <a:p>
                      <a:r>
                        <a:rPr lang="en-US" sz="1500" b="1" dirty="0"/>
                        <a:t>Purpose</a:t>
                      </a:r>
                    </a:p>
                  </a:txBody>
                  <a:tcPr marL="70212" marR="70212" marT="35106" marB="35106"/>
                </a:tc>
                <a:tc>
                  <a:txBody>
                    <a:bodyPr/>
                    <a:lstStyle/>
                    <a:p>
                      <a:r>
                        <a:rPr lang="en-US" sz="1500" dirty="0"/>
                        <a:t>To improve instruction and provide feedback</a:t>
                      </a:r>
                    </a:p>
                  </a:txBody>
                  <a:tcPr marL="70212" marR="70212" marT="35106" marB="35106"/>
                </a:tc>
                <a:tc>
                  <a:txBody>
                    <a:bodyPr/>
                    <a:lstStyle/>
                    <a:p>
                      <a:r>
                        <a:rPr lang="en-US" sz="1500" dirty="0"/>
                        <a:t>To measure student competency</a:t>
                      </a:r>
                    </a:p>
                  </a:txBody>
                  <a:tcPr marL="70212" marR="70212" marT="35106" marB="35106"/>
                </a:tc>
                <a:extLst>
                  <a:ext uri="{0D108BD9-81ED-4DB2-BD59-A6C34878D82A}">
                    <a16:rowId xmlns:a16="http://schemas.microsoft.com/office/drawing/2014/main" val="4152019540"/>
                  </a:ext>
                </a:extLst>
              </a:tr>
              <a:tr h="772334">
                <a:tc>
                  <a:txBody>
                    <a:bodyPr/>
                    <a:lstStyle/>
                    <a:p>
                      <a:r>
                        <a:rPr lang="en-US" sz="1500" b="1" dirty="0"/>
                        <a:t>When  Administered</a:t>
                      </a:r>
                    </a:p>
                  </a:txBody>
                  <a:tcPr marL="70212" marR="70212" marT="35106" marB="35106"/>
                </a:tc>
                <a:tc>
                  <a:txBody>
                    <a:bodyPr/>
                    <a:lstStyle/>
                    <a:p>
                      <a:r>
                        <a:rPr lang="en-US" sz="1500" dirty="0"/>
                        <a:t>Ongoing throughout a unit</a:t>
                      </a:r>
                    </a:p>
                  </a:txBody>
                  <a:tcPr marL="70212" marR="70212" marT="35106" marB="35106"/>
                </a:tc>
                <a:tc>
                  <a:txBody>
                    <a:bodyPr/>
                    <a:lstStyle/>
                    <a:p>
                      <a:r>
                        <a:rPr lang="en-US" sz="1500" dirty="0"/>
                        <a:t>End of unit or course</a:t>
                      </a:r>
                    </a:p>
                  </a:txBody>
                  <a:tcPr marL="70212" marR="70212" marT="35106" marB="35106"/>
                </a:tc>
                <a:extLst>
                  <a:ext uri="{0D108BD9-81ED-4DB2-BD59-A6C34878D82A}">
                    <a16:rowId xmlns:a16="http://schemas.microsoft.com/office/drawing/2014/main" val="742773662"/>
                  </a:ext>
                </a:extLst>
              </a:tr>
              <a:tr h="304252">
                <a:tc>
                  <a:txBody>
                    <a:bodyPr/>
                    <a:lstStyle/>
                    <a:p>
                      <a:r>
                        <a:rPr lang="en-US" sz="1500" b="1" dirty="0"/>
                        <a:t>Student Use </a:t>
                      </a:r>
                    </a:p>
                  </a:txBody>
                  <a:tcPr marL="70212" marR="70212" marT="35106" marB="35106"/>
                </a:tc>
                <a:tc>
                  <a:txBody>
                    <a:bodyPr/>
                    <a:lstStyle/>
                    <a:p>
                      <a:r>
                        <a:rPr lang="en-US" sz="1500" dirty="0"/>
                        <a:t>To self-monitor understanding</a:t>
                      </a:r>
                    </a:p>
                  </a:txBody>
                  <a:tcPr marL="70212" marR="70212" marT="35106" marB="35106"/>
                </a:tc>
                <a:tc>
                  <a:txBody>
                    <a:bodyPr/>
                    <a:lstStyle/>
                    <a:p>
                      <a:r>
                        <a:rPr lang="en-US" sz="1500" dirty="0"/>
                        <a:t>To gauge progress toward benchmarks</a:t>
                      </a:r>
                    </a:p>
                  </a:txBody>
                  <a:tcPr marL="70212" marR="70212" marT="35106" marB="35106"/>
                </a:tc>
                <a:extLst>
                  <a:ext uri="{0D108BD9-81ED-4DB2-BD59-A6C34878D82A}">
                    <a16:rowId xmlns:a16="http://schemas.microsoft.com/office/drawing/2014/main" val="1505992387"/>
                  </a:ext>
                </a:extLst>
              </a:tr>
              <a:tr h="543193">
                <a:tc>
                  <a:txBody>
                    <a:bodyPr/>
                    <a:lstStyle/>
                    <a:p>
                      <a:r>
                        <a:rPr lang="en-US" sz="1500" b="1" dirty="0"/>
                        <a:t>Teacher Use </a:t>
                      </a:r>
                    </a:p>
                  </a:txBody>
                  <a:tcPr marL="70212" marR="70212" marT="35106" marB="35106"/>
                </a:tc>
                <a:tc>
                  <a:txBody>
                    <a:bodyPr/>
                    <a:lstStyle/>
                    <a:p>
                      <a:r>
                        <a:rPr lang="en-US" sz="1500" dirty="0"/>
                        <a:t>To check for understanding and provide feedback </a:t>
                      </a:r>
                    </a:p>
                  </a:txBody>
                  <a:tcPr marL="70212" marR="70212" marT="35106" marB="35106"/>
                </a:tc>
                <a:tc>
                  <a:txBody>
                    <a:bodyPr/>
                    <a:lstStyle/>
                    <a:p>
                      <a:r>
                        <a:rPr lang="en-US" sz="1500" dirty="0"/>
                        <a:t>To gauge progress toward benchmarks and for grade promotion</a:t>
                      </a:r>
                    </a:p>
                  </a:txBody>
                  <a:tcPr marL="70212" marR="70212" marT="35106" marB="35106"/>
                </a:tc>
                <a:extLst>
                  <a:ext uri="{0D108BD9-81ED-4DB2-BD59-A6C34878D82A}">
                    <a16:rowId xmlns:a16="http://schemas.microsoft.com/office/drawing/2014/main" val="3892260539"/>
                  </a:ext>
                </a:extLst>
              </a:tr>
              <a:tr h="1267450">
                <a:tc>
                  <a:txBody>
                    <a:bodyPr/>
                    <a:lstStyle/>
                    <a:p>
                      <a:r>
                        <a:rPr lang="en-US" sz="1500" b="1" dirty="0"/>
                        <a:t>Examples </a:t>
                      </a:r>
                    </a:p>
                  </a:txBody>
                  <a:tcPr marL="70212" marR="70212" marT="35106" marB="35106"/>
                </a:tc>
                <a:tc>
                  <a:txBody>
                    <a:bodyPr/>
                    <a:lstStyle/>
                    <a:p>
                      <a:pPr marL="285750" indent="-285750">
                        <a:buFont typeface="Arial" panose="020B0604020202020204" pitchFamily="34" charset="0"/>
                        <a:buChar char="•"/>
                      </a:pPr>
                      <a:r>
                        <a:rPr lang="en-US" sz="1500" dirty="0"/>
                        <a:t>Daily Formative Assessment</a:t>
                      </a:r>
                    </a:p>
                    <a:p>
                      <a:pPr marL="285750" indent="-285750">
                        <a:buFont typeface="Arial" panose="020B0604020202020204" pitchFamily="34" charset="0"/>
                        <a:buChar char="•"/>
                      </a:pPr>
                      <a:r>
                        <a:rPr lang="en-US" sz="1500" dirty="0"/>
                        <a:t>Common Formative Assessment</a:t>
                      </a:r>
                    </a:p>
                  </a:txBody>
                  <a:tcPr marL="70212" marR="70212" marT="35106" marB="35106"/>
                </a:tc>
                <a:tc>
                  <a:txBody>
                    <a:bodyPr/>
                    <a:lstStyle/>
                    <a:p>
                      <a:pPr marL="285750" indent="-285750">
                        <a:buFont typeface="Arial" panose="020B0604020202020204" pitchFamily="34" charset="0"/>
                        <a:buChar char="•"/>
                      </a:pPr>
                      <a:r>
                        <a:rPr lang="en-US" sz="1500" dirty="0"/>
                        <a:t>End of unit tests</a:t>
                      </a:r>
                    </a:p>
                    <a:p>
                      <a:pPr marL="285750" indent="-285750">
                        <a:buFont typeface="Arial" panose="020B0604020202020204" pitchFamily="34" charset="0"/>
                        <a:buChar char="•"/>
                      </a:pPr>
                      <a:r>
                        <a:rPr lang="en-US" sz="1500" dirty="0"/>
                        <a:t>Benchmark of proficiency and mastery</a:t>
                      </a:r>
                    </a:p>
                    <a:p>
                      <a:pPr marL="285750" indent="-285750">
                        <a:buFont typeface="Arial" panose="020B0604020202020204" pitchFamily="34" charset="0"/>
                        <a:buChar char="•"/>
                      </a:pPr>
                      <a:r>
                        <a:rPr lang="en-US" sz="1500" dirty="0"/>
                        <a:t>State Accountability assessments </a:t>
                      </a:r>
                    </a:p>
                  </a:txBody>
                  <a:tcPr marL="70212" marR="70212" marT="35106" marB="35106"/>
                </a:tc>
                <a:extLst>
                  <a:ext uri="{0D108BD9-81ED-4DB2-BD59-A6C34878D82A}">
                    <a16:rowId xmlns:a16="http://schemas.microsoft.com/office/drawing/2014/main" val="2738189719"/>
                  </a:ext>
                </a:extLst>
              </a:tr>
            </a:tbl>
          </a:graphicData>
        </a:graphic>
      </p:graphicFrame>
      <p:sp>
        <p:nvSpPr>
          <p:cNvPr id="6" name="TextBox 5">
            <a:extLst>
              <a:ext uri="{FF2B5EF4-FFF2-40B4-BE49-F238E27FC236}">
                <a16:creationId xmlns:a16="http://schemas.microsoft.com/office/drawing/2014/main" id="{77EAD478-79E8-6DE2-BCC7-1F727D14957A}"/>
              </a:ext>
            </a:extLst>
          </p:cNvPr>
          <p:cNvSpPr txBox="1"/>
          <p:nvPr/>
        </p:nvSpPr>
        <p:spPr>
          <a:xfrm>
            <a:off x="6634427" y="6259094"/>
            <a:ext cx="3621569" cy="338554"/>
          </a:xfrm>
          <a:prstGeom prst="rect">
            <a:avLst/>
          </a:prstGeom>
          <a:noFill/>
        </p:spPr>
        <p:txBody>
          <a:bodyPr wrap="square" rtlCol="0">
            <a:spAutoFit/>
          </a:bodyPr>
          <a:lstStyle>
            <a:defPPr>
              <a:defRPr lang="en-US"/>
            </a:defPPr>
            <a:lvl1pPr>
              <a:defRPr sz="1600"/>
            </a:lvl1pPr>
          </a:lstStyle>
          <a:p>
            <a:pPr algn="r"/>
            <a:r>
              <a:rPr lang="en-US" dirty="0"/>
              <a:t>Adapted from Lancaster, M.  (</a:t>
            </a:r>
            <a:r>
              <a:rPr lang="en-US" dirty="0" err="1"/>
              <a:t>n.d</a:t>
            </a:r>
            <a:r>
              <a:rPr lang="en-US" dirty="0"/>
              <a:t>)</a:t>
            </a:r>
          </a:p>
        </p:txBody>
      </p:sp>
    </p:spTree>
    <p:extLst>
      <p:ext uri="{BB962C8B-B14F-4D97-AF65-F5344CB8AC3E}">
        <p14:creationId xmlns:p14="http://schemas.microsoft.com/office/powerpoint/2010/main" val="25664673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F747E-2070-6AE6-5B91-C7C841B9506B}"/>
              </a:ext>
            </a:extLst>
          </p:cNvPr>
          <p:cNvSpPr>
            <a:spLocks noGrp="1"/>
          </p:cNvSpPr>
          <p:nvPr>
            <p:ph type="title"/>
          </p:nvPr>
        </p:nvSpPr>
        <p:spPr/>
        <p:txBody>
          <a:bodyPr/>
          <a:lstStyle/>
          <a:p>
            <a:r>
              <a:rPr lang="en-US" dirty="0"/>
              <a:t>Formative Assessment is …</a:t>
            </a:r>
          </a:p>
        </p:txBody>
      </p:sp>
      <p:sp>
        <p:nvSpPr>
          <p:cNvPr id="3" name="Text Placeholder 2">
            <a:extLst>
              <a:ext uri="{FF2B5EF4-FFF2-40B4-BE49-F238E27FC236}">
                <a16:creationId xmlns:a16="http://schemas.microsoft.com/office/drawing/2014/main" id="{8CEF79FE-365C-B295-5E8A-1F24087CF08C}"/>
              </a:ext>
            </a:extLst>
          </p:cNvPr>
          <p:cNvSpPr>
            <a:spLocks noGrp="1"/>
          </p:cNvSpPr>
          <p:nvPr>
            <p:ph idx="1"/>
          </p:nvPr>
        </p:nvSpPr>
        <p:spPr/>
        <p:txBody>
          <a:bodyPr/>
          <a:lstStyle/>
          <a:p>
            <a:pPr marL="91440" indent="0">
              <a:buNone/>
            </a:pPr>
            <a:r>
              <a:rPr lang="en-US" sz="2400" dirty="0"/>
              <a:t>… a process in which evidence about student achievement is elicited, interpreted, and used by teachers, learners, or their peers to make decisions about the next steps in instruction that are likely to be better, or better founded, than the decisions they would have made in the absence of that evidence. </a:t>
            </a:r>
          </a:p>
          <a:p>
            <a:pPr marL="91440" indent="0">
              <a:buNone/>
            </a:pPr>
            <a:endParaRPr lang="en-US" sz="2400" dirty="0"/>
          </a:p>
        </p:txBody>
      </p:sp>
      <p:sp>
        <p:nvSpPr>
          <p:cNvPr id="4" name="TextBox 3">
            <a:extLst>
              <a:ext uri="{FF2B5EF4-FFF2-40B4-BE49-F238E27FC236}">
                <a16:creationId xmlns:a16="http://schemas.microsoft.com/office/drawing/2014/main" id="{36DADF57-B4B3-2CF3-CEE4-F67A6EED5212}"/>
              </a:ext>
            </a:extLst>
          </p:cNvPr>
          <p:cNvSpPr txBox="1"/>
          <p:nvPr/>
        </p:nvSpPr>
        <p:spPr>
          <a:xfrm>
            <a:off x="8021516" y="6211670"/>
            <a:ext cx="2928619" cy="338554"/>
          </a:xfrm>
          <a:prstGeom prst="rect">
            <a:avLst/>
          </a:prstGeom>
          <a:noFill/>
        </p:spPr>
        <p:txBody>
          <a:bodyPr wrap="square" rtlCol="0">
            <a:spAutoFit/>
          </a:bodyPr>
          <a:lstStyle>
            <a:defPPr>
              <a:defRPr lang="en-US"/>
            </a:defPPr>
            <a:lvl1pPr>
              <a:defRPr sz="1600"/>
            </a:lvl1pPr>
          </a:lstStyle>
          <a:p>
            <a:pPr algn="r"/>
            <a:r>
              <a:rPr lang="en-US" dirty="0"/>
              <a:t>(</a:t>
            </a:r>
            <a:r>
              <a:rPr lang="en-US" dirty="0" err="1"/>
              <a:t>Wiliam</a:t>
            </a:r>
            <a:r>
              <a:rPr lang="en-US" dirty="0"/>
              <a:t>, 2018)</a:t>
            </a:r>
          </a:p>
        </p:txBody>
      </p:sp>
    </p:spTree>
    <p:extLst>
      <p:ext uri="{BB962C8B-B14F-4D97-AF65-F5344CB8AC3E}">
        <p14:creationId xmlns:p14="http://schemas.microsoft.com/office/powerpoint/2010/main" val="37838412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A5BFB-4C99-702A-FE56-89406769AD3A}"/>
              </a:ext>
            </a:extLst>
          </p:cNvPr>
          <p:cNvSpPr>
            <a:spLocks noGrp="1"/>
          </p:cNvSpPr>
          <p:nvPr>
            <p:ph type="title"/>
          </p:nvPr>
        </p:nvSpPr>
        <p:spPr>
          <a:xfrm>
            <a:off x="838200" y="352067"/>
            <a:ext cx="10515600" cy="867682"/>
          </a:xfrm>
        </p:spPr>
        <p:txBody>
          <a:bodyPr/>
          <a:lstStyle/>
          <a:p>
            <a:r>
              <a:rPr lang="en-US" dirty="0"/>
              <a:t>Forms of Assessment</a:t>
            </a:r>
          </a:p>
        </p:txBody>
      </p:sp>
      <p:graphicFrame>
        <p:nvGraphicFramePr>
          <p:cNvPr id="10" name="Table 9">
            <a:extLst>
              <a:ext uri="{FF2B5EF4-FFF2-40B4-BE49-F238E27FC236}">
                <a16:creationId xmlns:a16="http://schemas.microsoft.com/office/drawing/2014/main" id="{9299B515-B8DF-8DA1-28DF-F5846D06D355}"/>
              </a:ext>
            </a:extLst>
          </p:cNvPr>
          <p:cNvGraphicFramePr>
            <a:graphicFrameLocks noGrp="1"/>
          </p:cNvGraphicFramePr>
          <p:nvPr>
            <p:extLst>
              <p:ext uri="{D42A27DB-BD31-4B8C-83A1-F6EECF244321}">
                <p14:modId xmlns:p14="http://schemas.microsoft.com/office/powerpoint/2010/main" val="2006080324"/>
              </p:ext>
            </p:extLst>
          </p:nvPr>
        </p:nvGraphicFramePr>
        <p:xfrm>
          <a:off x="2197101" y="1286439"/>
          <a:ext cx="8060036" cy="3007817"/>
        </p:xfrm>
        <a:graphic>
          <a:graphicData uri="http://schemas.openxmlformats.org/drawingml/2006/table">
            <a:tbl>
              <a:tblPr firstRow="1" bandRow="1">
                <a:tableStyleId>{2D5ABB26-0587-4C30-8999-92F81FD0307C}</a:tableStyleId>
              </a:tblPr>
              <a:tblGrid>
                <a:gridCol w="1461965">
                  <a:extLst>
                    <a:ext uri="{9D8B030D-6E8A-4147-A177-3AD203B41FA5}">
                      <a16:colId xmlns:a16="http://schemas.microsoft.com/office/drawing/2014/main" val="20000"/>
                    </a:ext>
                  </a:extLst>
                </a:gridCol>
                <a:gridCol w="615563">
                  <a:extLst>
                    <a:ext uri="{9D8B030D-6E8A-4147-A177-3AD203B41FA5}">
                      <a16:colId xmlns:a16="http://schemas.microsoft.com/office/drawing/2014/main" val="20001"/>
                    </a:ext>
                  </a:extLst>
                </a:gridCol>
                <a:gridCol w="1692800">
                  <a:extLst>
                    <a:ext uri="{9D8B030D-6E8A-4147-A177-3AD203B41FA5}">
                      <a16:colId xmlns:a16="http://schemas.microsoft.com/office/drawing/2014/main" val="20002"/>
                    </a:ext>
                  </a:extLst>
                </a:gridCol>
                <a:gridCol w="692509">
                  <a:extLst>
                    <a:ext uri="{9D8B030D-6E8A-4147-A177-3AD203B41FA5}">
                      <a16:colId xmlns:a16="http://schemas.microsoft.com/office/drawing/2014/main" val="20003"/>
                    </a:ext>
                  </a:extLst>
                </a:gridCol>
                <a:gridCol w="1846691">
                  <a:extLst>
                    <a:ext uri="{9D8B030D-6E8A-4147-A177-3AD203B41FA5}">
                      <a16:colId xmlns:a16="http://schemas.microsoft.com/office/drawing/2014/main" val="20004"/>
                    </a:ext>
                  </a:extLst>
                </a:gridCol>
                <a:gridCol w="1750508">
                  <a:extLst>
                    <a:ext uri="{9D8B030D-6E8A-4147-A177-3AD203B41FA5}">
                      <a16:colId xmlns:a16="http://schemas.microsoft.com/office/drawing/2014/main" val="20005"/>
                    </a:ext>
                  </a:extLst>
                </a:gridCol>
              </a:tblGrid>
              <a:tr h="854779">
                <a:tc>
                  <a:txBody>
                    <a:bodyPr/>
                    <a:lstStyle/>
                    <a:p>
                      <a:pPr marL="0" marR="0" lvl="0" indent="0" algn="ctr" defTabSz="914400" rtl="0" eaLnBrk="1" fontAlgn="base"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mn-lt"/>
                          <a:ea typeface="+mn-ea"/>
                          <a:cs typeface="+mn-cs"/>
                        </a:rPr>
                        <a:t>Daily</a:t>
                      </a:r>
                    </a:p>
                    <a:p>
                      <a:pPr marL="0" marR="0" lvl="0" indent="0" algn="ctr" defTabSz="914400" rtl="0" eaLnBrk="1" fontAlgn="base"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mn-lt"/>
                          <a:ea typeface="+mn-ea"/>
                          <a:cs typeface="+mn-cs"/>
                        </a:rPr>
                        <a:t>Assessment</a:t>
                      </a:r>
                    </a:p>
                  </a:txBody>
                  <a:tcPr marL="85478" marR="85478" marT="42739" marB="42739"/>
                </a:tc>
                <a:tc gridSpan="3">
                  <a:txBody>
                    <a:bodyPr/>
                    <a:lstStyle/>
                    <a:p>
                      <a:pPr marL="0" marR="0" lvl="0" indent="0" algn="ctr" defTabSz="914400" rtl="0" eaLnBrk="1" fontAlgn="base"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mn-lt"/>
                          <a:ea typeface="+mn-ea"/>
                          <a:cs typeface="+mn-cs"/>
                        </a:rPr>
                        <a:t>    Common Assessments</a:t>
                      </a:r>
                      <a:r>
                        <a:rPr kumimoji="0" lang="en-US" sz="1700" b="0" i="0" u="none" strike="noStrike" kern="1200" cap="none" spc="0" normalizeH="0" baseline="0" noProof="0" dirty="0">
                          <a:ln>
                            <a:noFill/>
                          </a:ln>
                          <a:solidFill>
                            <a:prstClr val="black"/>
                          </a:solidFill>
                          <a:effectLst/>
                          <a:uLnTx/>
                          <a:uFillTx/>
                          <a:latin typeface="+mn-lt"/>
                          <a:ea typeface="+mn-ea"/>
                          <a:cs typeface="+mn-cs"/>
                        </a:rPr>
                        <a:t> </a:t>
                      </a:r>
                    </a:p>
                    <a:p>
                      <a:pPr marL="0" marR="0" lvl="0" indent="0" algn="ctr" defTabSz="914400" rtl="0" eaLnBrk="1" fontAlgn="base"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mn-lt"/>
                          <a:ea typeface="+mn-ea"/>
                          <a:cs typeface="+mn-cs"/>
                        </a:rPr>
                        <a:t>Formative     Summative            </a:t>
                      </a:r>
                    </a:p>
                  </a:txBody>
                  <a:tcPr marL="85478" marR="85478" marT="42739" marB="42739"/>
                </a:tc>
                <a:tc hMerge="1">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rial" pitchFamily="34" charset="0"/>
                        <a:ea typeface="+mn-ea"/>
                        <a:cs typeface="+mn-cs"/>
                      </a:endParaRPr>
                    </a:p>
                  </a:txBody>
                  <a:tcPr/>
                </a:tc>
                <a:tc hMerge="1">
                  <a:txBody>
                    <a:bodyPr/>
                    <a:lstStyle/>
                    <a:p>
                      <a:endParaRPr lang="en-US" dirty="0"/>
                    </a:p>
                  </a:txBody>
                  <a:tcPr/>
                </a:tc>
                <a:tc>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mn-lt"/>
                          <a:ea typeface="+mn-ea"/>
                          <a:cs typeface="+mn-cs"/>
                        </a:rPr>
                        <a:t>District-Level Assessment</a:t>
                      </a:r>
                    </a:p>
                  </a:txBody>
                  <a:tcPr marL="85478" marR="85478" marT="42739" marB="42739"/>
                </a:tc>
                <a:tc>
                  <a:txBody>
                    <a:bodyPr/>
                    <a:lstStyle/>
                    <a:p>
                      <a:pPr marL="0" marR="0" lvl="0" indent="0" algn="ctr" defTabSz="914400" rtl="0" eaLnBrk="1" fontAlgn="base"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mn-lt"/>
                          <a:ea typeface="+mn-ea"/>
                          <a:cs typeface="+mn-cs"/>
                        </a:rPr>
                        <a:t>External </a:t>
                      </a:r>
                    </a:p>
                    <a:p>
                      <a:pPr marL="0" marR="0" lvl="0" indent="0" algn="ctr" defTabSz="914400" rtl="0" eaLnBrk="1" fontAlgn="base"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mn-lt"/>
                          <a:ea typeface="+mn-ea"/>
                          <a:cs typeface="+mn-cs"/>
                        </a:rPr>
                        <a:t>Assessment</a:t>
                      </a:r>
                    </a:p>
                  </a:txBody>
                  <a:tcPr marL="85478" marR="85478" marT="42739" marB="42739"/>
                </a:tc>
                <a:extLst>
                  <a:ext uri="{0D108BD9-81ED-4DB2-BD59-A6C34878D82A}">
                    <a16:rowId xmlns:a16="http://schemas.microsoft.com/office/drawing/2014/main" val="10000"/>
                  </a:ext>
                </a:extLst>
              </a:tr>
              <a:tr h="2117952">
                <a:tc>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High-quality instruction</a:t>
                      </a:r>
                    </a:p>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Ongoing Student/ Teacher interaction</a:t>
                      </a:r>
                      <a:endParaRPr kumimoji="0" lang="en-US" sz="1700" b="0" i="0" u="none" strike="noStrike" kern="1200" cap="none" spc="0" normalizeH="0" baseline="0" noProof="0" dirty="0">
                        <a:ln>
                          <a:noFill/>
                        </a:ln>
                        <a:solidFill>
                          <a:prstClr val="black"/>
                        </a:solidFill>
                        <a:effectLst/>
                        <a:uLnTx/>
                        <a:uFillTx/>
                        <a:latin typeface="+mn-lt"/>
                        <a:ea typeface="+mn-ea"/>
                        <a:cs typeface="+mn-cs"/>
                      </a:endParaRPr>
                    </a:p>
                    <a:p>
                      <a:endParaRPr lang="en-US" sz="1700" dirty="0">
                        <a:latin typeface="+mn-lt"/>
                      </a:endParaRPr>
                    </a:p>
                  </a:txBody>
                  <a:tcPr marL="85478" marR="85478" marT="42739" marB="42739"/>
                </a:tc>
                <a:tc>
                  <a:txBody>
                    <a:bodyPr/>
                    <a:lstStyle/>
                    <a:p>
                      <a:endParaRPr lang="en-US" sz="1000" dirty="0">
                        <a:latin typeface="+mn-lt"/>
                      </a:endParaRPr>
                    </a:p>
                  </a:txBody>
                  <a:tcPr marL="85478" marR="85478" marT="42739" marB="42739"/>
                </a:tc>
                <a:tc>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Collaboratively Developed; Collectively Scored and Analyzed</a:t>
                      </a:r>
                      <a:endParaRPr kumimoji="0" lang="en-US" sz="1700" b="0" i="0" u="none" strike="noStrike" kern="1200" cap="none" spc="0" normalizeH="0" baseline="0" noProof="0" dirty="0">
                        <a:ln>
                          <a:noFill/>
                        </a:ln>
                        <a:solidFill>
                          <a:prstClr val="black"/>
                        </a:solidFill>
                        <a:effectLst/>
                        <a:uLnTx/>
                        <a:uFillTx/>
                        <a:latin typeface="+mn-lt"/>
                        <a:ea typeface="+mn-ea"/>
                        <a:cs typeface="+mn-cs"/>
                      </a:endParaRPr>
                    </a:p>
                    <a:p>
                      <a:endParaRPr lang="en-US" sz="1700" dirty="0">
                        <a:latin typeface="+mn-lt"/>
                      </a:endParaRPr>
                    </a:p>
                  </a:txBody>
                  <a:tcPr marL="85478" marR="85478" marT="42739" marB="42739"/>
                </a:tc>
                <a:tc>
                  <a:txBody>
                    <a:bodyPr/>
                    <a:lstStyle/>
                    <a:p>
                      <a:endParaRPr lang="en-US" sz="1000" dirty="0">
                        <a:latin typeface="+mn-lt"/>
                      </a:endParaRPr>
                    </a:p>
                  </a:txBody>
                  <a:tcPr marL="85478" marR="85478" marT="42739" marB="42739"/>
                </a:tc>
                <a:tc>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Benchmark(s) of Proficiency and Mastery</a:t>
                      </a:r>
                      <a:endParaRPr kumimoji="0" lang="en-US" sz="1700" b="0" i="0" u="none" strike="noStrike" kern="1200" cap="none" spc="0" normalizeH="0" baseline="0" noProof="0" dirty="0">
                        <a:ln>
                          <a:noFill/>
                        </a:ln>
                        <a:solidFill>
                          <a:prstClr val="black"/>
                        </a:solidFill>
                        <a:effectLst/>
                        <a:uLnTx/>
                        <a:uFillTx/>
                        <a:latin typeface="+mn-lt"/>
                        <a:ea typeface="+mn-ea"/>
                        <a:cs typeface="+mn-cs"/>
                      </a:endParaRPr>
                    </a:p>
                    <a:p>
                      <a:endParaRPr lang="en-US" sz="1700" dirty="0">
                        <a:latin typeface="+mn-lt"/>
                      </a:endParaRPr>
                    </a:p>
                  </a:txBody>
                  <a:tcPr marL="85478" marR="85478" marT="42739" marB="42739"/>
                </a:tc>
                <a:tc>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Ranks &amp; Sorts</a:t>
                      </a:r>
                    </a:p>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State/Federal Accountability</a:t>
                      </a:r>
                      <a:endParaRPr kumimoji="0" lang="en-US" sz="1700" b="0" i="0" u="none" strike="noStrike" kern="1200" cap="none" spc="0" normalizeH="0" baseline="0" noProof="0" dirty="0">
                        <a:ln>
                          <a:noFill/>
                        </a:ln>
                        <a:solidFill>
                          <a:prstClr val="black"/>
                        </a:solidFill>
                        <a:effectLst/>
                        <a:uLnTx/>
                        <a:uFillTx/>
                        <a:latin typeface="+mn-lt"/>
                        <a:ea typeface="+mn-ea"/>
                        <a:cs typeface="+mn-cs"/>
                      </a:endParaRPr>
                    </a:p>
                    <a:p>
                      <a:endParaRPr lang="en-US" sz="1700" dirty="0">
                        <a:latin typeface="+mn-lt"/>
                      </a:endParaRPr>
                    </a:p>
                  </a:txBody>
                  <a:tcPr marL="85478" marR="85478" marT="42739" marB="42739"/>
                </a:tc>
                <a:extLst>
                  <a:ext uri="{0D108BD9-81ED-4DB2-BD59-A6C34878D82A}">
                    <a16:rowId xmlns:a16="http://schemas.microsoft.com/office/drawing/2014/main" val="10001"/>
                  </a:ext>
                </a:extLst>
              </a:tr>
            </a:tbl>
          </a:graphicData>
        </a:graphic>
      </p:graphicFrame>
      <p:sp>
        <p:nvSpPr>
          <p:cNvPr id="11" name="Text Box 7">
            <a:extLst>
              <a:ext uri="{FF2B5EF4-FFF2-40B4-BE49-F238E27FC236}">
                <a16:creationId xmlns:a16="http://schemas.microsoft.com/office/drawing/2014/main" id="{D8523987-DB0F-8736-9593-686670AF7006}"/>
              </a:ext>
            </a:extLst>
          </p:cNvPr>
          <p:cNvSpPr txBox="1">
            <a:spLocks noChangeArrowheads="1"/>
          </p:cNvSpPr>
          <p:nvPr/>
        </p:nvSpPr>
        <p:spPr bwMode="auto">
          <a:xfrm>
            <a:off x="2366662" y="4155129"/>
            <a:ext cx="7328679" cy="36479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algn="ctr">
              <a:spcAft>
                <a:spcPts val="1000"/>
              </a:spcAft>
            </a:pPr>
            <a:r>
              <a:rPr lang="en-US" b="1" dirty="0">
                <a:solidFill>
                  <a:prstClr val="black"/>
                </a:solidFill>
                <a:latin typeface="Tw Cen MT" pitchFamily="34" charset="0"/>
              </a:rPr>
              <a:t>DURING THE LEARNING</a:t>
            </a:r>
            <a:r>
              <a:rPr lang="en-US" sz="1600" b="1" dirty="0">
                <a:solidFill>
                  <a:prstClr val="black"/>
                </a:solidFill>
                <a:latin typeface="Tw Cen MT" pitchFamily="34" charset="0"/>
              </a:rPr>
              <a:t>	   	     	</a:t>
            </a:r>
            <a:r>
              <a:rPr lang="en-US" b="1" dirty="0">
                <a:solidFill>
                  <a:prstClr val="black"/>
                </a:solidFill>
                <a:latin typeface="Tw Cen MT" pitchFamily="34" charset="0"/>
              </a:rPr>
              <a:t>AFTER THE LEARNING</a:t>
            </a:r>
            <a:endParaRPr lang="en-US" dirty="0">
              <a:solidFill>
                <a:prstClr val="black"/>
              </a:solidFill>
              <a:latin typeface="Tw Cen MT" pitchFamily="34" charset="0"/>
            </a:endParaRPr>
          </a:p>
        </p:txBody>
      </p:sp>
      <p:pic>
        <p:nvPicPr>
          <p:cNvPr id="12" name="Picture 11">
            <a:extLst>
              <a:ext uri="{FF2B5EF4-FFF2-40B4-BE49-F238E27FC236}">
                <a16:creationId xmlns:a16="http://schemas.microsoft.com/office/drawing/2014/main" id="{5A5660BD-E009-8F33-0B21-9D9128EC678E}"/>
              </a:ext>
            </a:extLst>
          </p:cNvPr>
          <p:cNvPicPr>
            <a:picLocks noChangeAspect="1"/>
          </p:cNvPicPr>
          <p:nvPr/>
        </p:nvPicPr>
        <p:blipFill>
          <a:blip r:embed="rId3"/>
          <a:stretch>
            <a:fillRect/>
          </a:stretch>
        </p:blipFill>
        <p:spPr>
          <a:xfrm>
            <a:off x="1739900" y="3777198"/>
            <a:ext cx="9144000" cy="2294894"/>
          </a:xfrm>
          <a:prstGeom prst="rect">
            <a:avLst/>
          </a:prstGeom>
        </p:spPr>
      </p:pic>
    </p:spTree>
    <p:extLst>
      <p:ext uri="{BB962C8B-B14F-4D97-AF65-F5344CB8AC3E}">
        <p14:creationId xmlns:p14="http://schemas.microsoft.com/office/powerpoint/2010/main" val="31742504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A5BFB-4C99-702A-FE56-89406769AD3A}"/>
              </a:ext>
            </a:extLst>
          </p:cNvPr>
          <p:cNvSpPr>
            <a:spLocks noGrp="1"/>
          </p:cNvSpPr>
          <p:nvPr>
            <p:ph type="title"/>
          </p:nvPr>
        </p:nvSpPr>
        <p:spPr/>
        <p:txBody>
          <a:bodyPr/>
          <a:lstStyle/>
          <a:p>
            <a:r>
              <a:rPr lang="en-US" dirty="0"/>
              <a:t>Forms of Assessment</a:t>
            </a:r>
          </a:p>
        </p:txBody>
      </p:sp>
      <p:graphicFrame>
        <p:nvGraphicFramePr>
          <p:cNvPr id="10" name="Table 9">
            <a:extLst>
              <a:ext uri="{FF2B5EF4-FFF2-40B4-BE49-F238E27FC236}">
                <a16:creationId xmlns:a16="http://schemas.microsoft.com/office/drawing/2014/main" id="{9299B515-B8DF-8DA1-28DF-F5846D06D355}"/>
              </a:ext>
            </a:extLst>
          </p:cNvPr>
          <p:cNvGraphicFramePr>
            <a:graphicFrameLocks noGrp="1"/>
          </p:cNvGraphicFramePr>
          <p:nvPr>
            <p:extLst>
              <p:ext uri="{D42A27DB-BD31-4B8C-83A1-F6EECF244321}">
                <p14:modId xmlns:p14="http://schemas.microsoft.com/office/powerpoint/2010/main" val="3953597805"/>
              </p:ext>
            </p:extLst>
          </p:nvPr>
        </p:nvGraphicFramePr>
        <p:xfrm>
          <a:off x="1981201" y="1232808"/>
          <a:ext cx="8060036" cy="3007817"/>
        </p:xfrm>
        <a:graphic>
          <a:graphicData uri="http://schemas.openxmlformats.org/drawingml/2006/table">
            <a:tbl>
              <a:tblPr firstRow="1" bandRow="1">
                <a:tableStyleId>{2D5ABB26-0587-4C30-8999-92F81FD0307C}</a:tableStyleId>
              </a:tblPr>
              <a:tblGrid>
                <a:gridCol w="1461965">
                  <a:extLst>
                    <a:ext uri="{9D8B030D-6E8A-4147-A177-3AD203B41FA5}">
                      <a16:colId xmlns:a16="http://schemas.microsoft.com/office/drawing/2014/main" val="20000"/>
                    </a:ext>
                  </a:extLst>
                </a:gridCol>
                <a:gridCol w="615563">
                  <a:extLst>
                    <a:ext uri="{9D8B030D-6E8A-4147-A177-3AD203B41FA5}">
                      <a16:colId xmlns:a16="http://schemas.microsoft.com/office/drawing/2014/main" val="20001"/>
                    </a:ext>
                  </a:extLst>
                </a:gridCol>
                <a:gridCol w="1692800">
                  <a:extLst>
                    <a:ext uri="{9D8B030D-6E8A-4147-A177-3AD203B41FA5}">
                      <a16:colId xmlns:a16="http://schemas.microsoft.com/office/drawing/2014/main" val="20002"/>
                    </a:ext>
                  </a:extLst>
                </a:gridCol>
                <a:gridCol w="692509">
                  <a:extLst>
                    <a:ext uri="{9D8B030D-6E8A-4147-A177-3AD203B41FA5}">
                      <a16:colId xmlns:a16="http://schemas.microsoft.com/office/drawing/2014/main" val="20003"/>
                    </a:ext>
                  </a:extLst>
                </a:gridCol>
                <a:gridCol w="1846691">
                  <a:extLst>
                    <a:ext uri="{9D8B030D-6E8A-4147-A177-3AD203B41FA5}">
                      <a16:colId xmlns:a16="http://schemas.microsoft.com/office/drawing/2014/main" val="20004"/>
                    </a:ext>
                  </a:extLst>
                </a:gridCol>
                <a:gridCol w="1750508">
                  <a:extLst>
                    <a:ext uri="{9D8B030D-6E8A-4147-A177-3AD203B41FA5}">
                      <a16:colId xmlns:a16="http://schemas.microsoft.com/office/drawing/2014/main" val="20005"/>
                    </a:ext>
                  </a:extLst>
                </a:gridCol>
              </a:tblGrid>
              <a:tr h="854779">
                <a:tc>
                  <a:txBody>
                    <a:bodyPr/>
                    <a:lstStyle/>
                    <a:p>
                      <a:pPr marL="0" marR="0" lvl="0" indent="0" algn="ctr" defTabSz="914400" rtl="0" eaLnBrk="1" fontAlgn="base"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a:ln>
                            <a:noFill/>
                          </a:ln>
                          <a:solidFill>
                            <a:schemeClr val="accent4"/>
                          </a:solidFill>
                          <a:effectLst/>
                          <a:uLnTx/>
                          <a:uFillTx/>
                          <a:latin typeface="+mn-lt"/>
                          <a:ea typeface="+mn-ea"/>
                          <a:cs typeface="+mn-cs"/>
                        </a:rPr>
                        <a:t>Daily</a:t>
                      </a:r>
                    </a:p>
                    <a:p>
                      <a:pPr marL="0" marR="0" lvl="0" indent="0" algn="ctr" defTabSz="914400" rtl="0" eaLnBrk="1" fontAlgn="base"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a:ln>
                            <a:noFill/>
                          </a:ln>
                          <a:solidFill>
                            <a:schemeClr val="accent4"/>
                          </a:solidFill>
                          <a:effectLst/>
                          <a:uLnTx/>
                          <a:uFillTx/>
                          <a:latin typeface="+mn-lt"/>
                          <a:ea typeface="+mn-ea"/>
                          <a:cs typeface="+mn-cs"/>
                        </a:rPr>
                        <a:t>Assessment</a:t>
                      </a:r>
                    </a:p>
                  </a:txBody>
                  <a:tcPr marL="85478" marR="85478" marT="42739" marB="42739"/>
                </a:tc>
                <a:tc gridSpan="3">
                  <a:txBody>
                    <a:bodyPr/>
                    <a:lstStyle/>
                    <a:p>
                      <a:pPr marL="0" marR="0" lvl="0" indent="0" algn="ctr" defTabSz="914400" rtl="0" eaLnBrk="1" fontAlgn="base"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mn-lt"/>
                          <a:ea typeface="+mn-ea"/>
                          <a:cs typeface="+mn-cs"/>
                        </a:rPr>
                        <a:t> </a:t>
                      </a:r>
                      <a:r>
                        <a:rPr kumimoji="0" lang="en-US" sz="1700" b="1" i="0" u="none" strike="noStrike" kern="1200" cap="none" spc="0" normalizeH="0" baseline="0" noProof="0" dirty="0">
                          <a:ln>
                            <a:noFill/>
                          </a:ln>
                          <a:solidFill>
                            <a:schemeClr val="accent4"/>
                          </a:solidFill>
                          <a:effectLst/>
                          <a:uLnTx/>
                          <a:uFillTx/>
                          <a:latin typeface="+mn-lt"/>
                          <a:ea typeface="+mn-ea"/>
                          <a:cs typeface="+mn-cs"/>
                        </a:rPr>
                        <a:t>   Common Assessments</a:t>
                      </a:r>
                      <a:r>
                        <a:rPr kumimoji="0" lang="en-US" sz="1700" b="0" i="0" u="none" strike="noStrike" kern="1200" cap="none" spc="0" normalizeH="0" baseline="0" noProof="0" dirty="0">
                          <a:ln>
                            <a:noFill/>
                          </a:ln>
                          <a:solidFill>
                            <a:schemeClr val="accent4"/>
                          </a:solidFill>
                          <a:effectLst/>
                          <a:uLnTx/>
                          <a:uFillTx/>
                          <a:latin typeface="+mn-lt"/>
                          <a:ea typeface="+mn-ea"/>
                          <a:cs typeface="+mn-cs"/>
                        </a:rPr>
                        <a:t> </a:t>
                      </a:r>
                      <a:r>
                        <a:rPr kumimoji="0" lang="en-US" sz="1700" b="1" i="0" u="none" strike="noStrike" kern="1200" cap="none" spc="0" normalizeH="0" baseline="0" noProof="0" dirty="0">
                          <a:ln>
                            <a:noFill/>
                          </a:ln>
                          <a:solidFill>
                            <a:schemeClr val="accent4"/>
                          </a:solidFill>
                          <a:effectLst/>
                          <a:uLnTx/>
                          <a:uFillTx/>
                          <a:latin typeface="+mn-lt"/>
                          <a:ea typeface="+mn-ea"/>
                          <a:cs typeface="+mn-cs"/>
                        </a:rPr>
                        <a:t>Formative       </a:t>
                      </a:r>
                      <a:r>
                        <a:rPr kumimoji="0" lang="en-US" sz="1700" b="1" i="0" u="none" strike="noStrike" kern="1200" cap="none" spc="0" normalizeH="0" baseline="0" noProof="0" dirty="0">
                          <a:ln>
                            <a:noFill/>
                          </a:ln>
                          <a:solidFill>
                            <a:schemeClr val="tx1"/>
                          </a:solidFill>
                          <a:effectLst/>
                          <a:uLnTx/>
                          <a:uFillTx/>
                          <a:latin typeface="+mn-lt"/>
                          <a:ea typeface="+mn-ea"/>
                          <a:cs typeface="+mn-cs"/>
                        </a:rPr>
                        <a:t>Summative</a:t>
                      </a:r>
                      <a:r>
                        <a:rPr kumimoji="0" lang="en-US" sz="1700" b="1" i="0" u="none" strike="noStrike" kern="1200" cap="none" spc="0" normalizeH="0" baseline="0" noProof="0" dirty="0">
                          <a:ln>
                            <a:noFill/>
                          </a:ln>
                          <a:solidFill>
                            <a:schemeClr val="accent4"/>
                          </a:solidFill>
                          <a:effectLst/>
                          <a:uLnTx/>
                          <a:uFillTx/>
                          <a:latin typeface="+mn-lt"/>
                          <a:ea typeface="+mn-ea"/>
                          <a:cs typeface="+mn-cs"/>
                        </a:rPr>
                        <a:t>        </a:t>
                      </a:r>
                      <a:endParaRPr kumimoji="0" lang="en-US" sz="1700" b="1" i="0" u="none" strike="noStrike" kern="1200" cap="none" spc="0" normalizeH="0" baseline="0" noProof="0" dirty="0">
                        <a:ln>
                          <a:noFill/>
                        </a:ln>
                        <a:solidFill>
                          <a:prstClr val="black"/>
                        </a:solidFill>
                        <a:effectLst/>
                        <a:uLnTx/>
                        <a:uFillTx/>
                        <a:latin typeface="+mn-lt"/>
                        <a:ea typeface="+mn-ea"/>
                        <a:cs typeface="+mn-cs"/>
                      </a:endParaRPr>
                    </a:p>
                  </a:txBody>
                  <a:tcPr marL="85478" marR="85478" marT="42739" marB="42739"/>
                </a:tc>
                <a:tc hMerge="1">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rial" pitchFamily="34" charset="0"/>
                        <a:ea typeface="+mn-ea"/>
                        <a:cs typeface="+mn-cs"/>
                      </a:endParaRPr>
                    </a:p>
                  </a:txBody>
                  <a:tcPr/>
                </a:tc>
                <a:tc hMerge="1">
                  <a:txBody>
                    <a:bodyPr/>
                    <a:lstStyle/>
                    <a:p>
                      <a:endParaRPr lang="en-US" dirty="0"/>
                    </a:p>
                  </a:txBody>
                  <a:tcPr/>
                </a:tc>
                <a:tc>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mn-lt"/>
                          <a:ea typeface="+mn-ea"/>
                          <a:cs typeface="+mn-cs"/>
                        </a:rPr>
                        <a:t>District-Level Assessment</a:t>
                      </a:r>
                    </a:p>
                  </a:txBody>
                  <a:tcPr marL="85478" marR="85478" marT="42739" marB="42739"/>
                </a:tc>
                <a:tc>
                  <a:txBody>
                    <a:bodyPr/>
                    <a:lstStyle/>
                    <a:p>
                      <a:pPr marL="0" marR="0" lvl="0" indent="0" algn="ctr" defTabSz="914400" rtl="0" eaLnBrk="1" fontAlgn="base"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mn-lt"/>
                          <a:ea typeface="+mn-ea"/>
                          <a:cs typeface="+mn-cs"/>
                        </a:rPr>
                        <a:t>External </a:t>
                      </a:r>
                    </a:p>
                    <a:p>
                      <a:pPr marL="0" marR="0" lvl="0" indent="0" algn="ctr" defTabSz="914400" rtl="0" eaLnBrk="1" fontAlgn="base"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mn-lt"/>
                          <a:ea typeface="+mn-ea"/>
                          <a:cs typeface="+mn-cs"/>
                        </a:rPr>
                        <a:t>Assessment</a:t>
                      </a:r>
                    </a:p>
                  </a:txBody>
                  <a:tcPr marL="85478" marR="85478" marT="42739" marB="42739"/>
                </a:tc>
                <a:extLst>
                  <a:ext uri="{0D108BD9-81ED-4DB2-BD59-A6C34878D82A}">
                    <a16:rowId xmlns:a16="http://schemas.microsoft.com/office/drawing/2014/main" val="10000"/>
                  </a:ext>
                </a:extLst>
              </a:tr>
              <a:tr h="2117952">
                <a:tc>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High-quality instruction</a:t>
                      </a:r>
                    </a:p>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Ongoing Student/ Teacher interaction</a:t>
                      </a:r>
                      <a:endParaRPr kumimoji="0" lang="en-US" sz="1700" b="0" i="0" u="none" strike="noStrike" kern="1200" cap="none" spc="0" normalizeH="0" baseline="0" noProof="0" dirty="0">
                        <a:ln>
                          <a:noFill/>
                        </a:ln>
                        <a:solidFill>
                          <a:prstClr val="black"/>
                        </a:solidFill>
                        <a:effectLst/>
                        <a:uLnTx/>
                        <a:uFillTx/>
                        <a:latin typeface="+mn-lt"/>
                        <a:ea typeface="+mn-ea"/>
                        <a:cs typeface="+mn-cs"/>
                      </a:endParaRPr>
                    </a:p>
                    <a:p>
                      <a:endParaRPr lang="en-US" sz="1700" dirty="0">
                        <a:latin typeface="+mn-lt"/>
                      </a:endParaRPr>
                    </a:p>
                  </a:txBody>
                  <a:tcPr marL="85478" marR="85478" marT="42739" marB="42739"/>
                </a:tc>
                <a:tc>
                  <a:txBody>
                    <a:bodyPr/>
                    <a:lstStyle/>
                    <a:p>
                      <a:endParaRPr lang="en-US" sz="1000" dirty="0">
                        <a:latin typeface="+mn-lt"/>
                      </a:endParaRPr>
                    </a:p>
                  </a:txBody>
                  <a:tcPr marL="85478" marR="85478" marT="42739" marB="42739"/>
                </a:tc>
                <a:tc>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Collaboratively Developed; Collectively Scored and Analyzed</a:t>
                      </a:r>
                      <a:endParaRPr kumimoji="0" lang="en-US" sz="1700" b="0" i="0" u="none" strike="noStrike" kern="1200" cap="none" spc="0" normalizeH="0" baseline="0" noProof="0" dirty="0">
                        <a:ln>
                          <a:noFill/>
                        </a:ln>
                        <a:solidFill>
                          <a:prstClr val="black"/>
                        </a:solidFill>
                        <a:effectLst/>
                        <a:uLnTx/>
                        <a:uFillTx/>
                        <a:latin typeface="+mn-lt"/>
                        <a:ea typeface="+mn-ea"/>
                        <a:cs typeface="+mn-cs"/>
                      </a:endParaRPr>
                    </a:p>
                    <a:p>
                      <a:endParaRPr lang="en-US" sz="1700" dirty="0">
                        <a:latin typeface="+mn-lt"/>
                      </a:endParaRPr>
                    </a:p>
                  </a:txBody>
                  <a:tcPr marL="85478" marR="85478" marT="42739" marB="42739"/>
                </a:tc>
                <a:tc>
                  <a:txBody>
                    <a:bodyPr/>
                    <a:lstStyle/>
                    <a:p>
                      <a:endParaRPr lang="en-US" sz="1000" dirty="0">
                        <a:latin typeface="+mn-lt"/>
                      </a:endParaRPr>
                    </a:p>
                  </a:txBody>
                  <a:tcPr marL="85478" marR="85478" marT="42739" marB="42739"/>
                </a:tc>
                <a:tc>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Benchmark(s) of Proficiency and Mastery</a:t>
                      </a:r>
                      <a:endParaRPr kumimoji="0" lang="en-US" sz="1700" b="0" i="0" u="none" strike="noStrike" kern="1200" cap="none" spc="0" normalizeH="0" baseline="0" noProof="0" dirty="0">
                        <a:ln>
                          <a:noFill/>
                        </a:ln>
                        <a:solidFill>
                          <a:prstClr val="black"/>
                        </a:solidFill>
                        <a:effectLst/>
                        <a:uLnTx/>
                        <a:uFillTx/>
                        <a:latin typeface="+mn-lt"/>
                        <a:ea typeface="+mn-ea"/>
                        <a:cs typeface="+mn-cs"/>
                      </a:endParaRPr>
                    </a:p>
                    <a:p>
                      <a:endParaRPr lang="en-US" sz="1700" dirty="0">
                        <a:latin typeface="+mn-lt"/>
                      </a:endParaRPr>
                    </a:p>
                  </a:txBody>
                  <a:tcPr marL="85478" marR="85478" marT="42739" marB="42739"/>
                </a:tc>
                <a:tc>
                  <a:txBody>
                    <a:body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Ranks &amp; Sorts</a:t>
                      </a:r>
                    </a:p>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1700" b="0" i="1" u="none" strike="noStrike" kern="1200" cap="none" spc="0" normalizeH="0" baseline="0" noProof="0" dirty="0">
                          <a:ln>
                            <a:noFill/>
                          </a:ln>
                          <a:solidFill>
                            <a:prstClr val="black"/>
                          </a:solidFill>
                          <a:effectLst/>
                          <a:uLnTx/>
                          <a:uFillTx/>
                          <a:latin typeface="+mn-lt"/>
                          <a:ea typeface="+mn-ea"/>
                          <a:cs typeface="+mn-cs"/>
                        </a:rPr>
                        <a:t>State/Federal Accountability</a:t>
                      </a:r>
                      <a:endParaRPr kumimoji="0" lang="en-US" sz="1700" b="0" i="0" u="none" strike="noStrike" kern="1200" cap="none" spc="0" normalizeH="0" baseline="0" noProof="0" dirty="0">
                        <a:ln>
                          <a:noFill/>
                        </a:ln>
                        <a:solidFill>
                          <a:prstClr val="black"/>
                        </a:solidFill>
                        <a:effectLst/>
                        <a:uLnTx/>
                        <a:uFillTx/>
                        <a:latin typeface="+mn-lt"/>
                        <a:ea typeface="+mn-ea"/>
                        <a:cs typeface="+mn-cs"/>
                      </a:endParaRPr>
                    </a:p>
                    <a:p>
                      <a:endParaRPr lang="en-US" sz="1700" dirty="0">
                        <a:latin typeface="+mn-lt"/>
                      </a:endParaRPr>
                    </a:p>
                  </a:txBody>
                  <a:tcPr marL="85478" marR="85478" marT="42739" marB="42739"/>
                </a:tc>
                <a:extLst>
                  <a:ext uri="{0D108BD9-81ED-4DB2-BD59-A6C34878D82A}">
                    <a16:rowId xmlns:a16="http://schemas.microsoft.com/office/drawing/2014/main" val="10001"/>
                  </a:ext>
                </a:extLst>
              </a:tr>
            </a:tbl>
          </a:graphicData>
        </a:graphic>
      </p:graphicFrame>
      <p:sp>
        <p:nvSpPr>
          <p:cNvPr id="11" name="Text Box 7">
            <a:extLst>
              <a:ext uri="{FF2B5EF4-FFF2-40B4-BE49-F238E27FC236}">
                <a16:creationId xmlns:a16="http://schemas.microsoft.com/office/drawing/2014/main" id="{D8523987-DB0F-8736-9593-686670AF7006}"/>
              </a:ext>
            </a:extLst>
          </p:cNvPr>
          <p:cNvSpPr txBox="1">
            <a:spLocks noChangeArrowheads="1"/>
          </p:cNvSpPr>
          <p:nvPr/>
        </p:nvSpPr>
        <p:spPr bwMode="auto">
          <a:xfrm>
            <a:off x="2150762" y="4101498"/>
            <a:ext cx="7328679" cy="36479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algn="ctr">
              <a:spcAft>
                <a:spcPts val="1000"/>
              </a:spcAft>
            </a:pPr>
            <a:r>
              <a:rPr lang="en-US" b="1" dirty="0">
                <a:solidFill>
                  <a:prstClr val="black"/>
                </a:solidFill>
                <a:latin typeface="Tw Cen MT" pitchFamily="34" charset="0"/>
              </a:rPr>
              <a:t>DURING THE LEARNING</a:t>
            </a:r>
            <a:r>
              <a:rPr lang="en-US" sz="1600" b="1" dirty="0">
                <a:solidFill>
                  <a:prstClr val="black"/>
                </a:solidFill>
                <a:latin typeface="Tw Cen MT" pitchFamily="34" charset="0"/>
              </a:rPr>
              <a:t>	   	     	</a:t>
            </a:r>
            <a:r>
              <a:rPr lang="en-US" b="1" dirty="0">
                <a:solidFill>
                  <a:prstClr val="black"/>
                </a:solidFill>
                <a:latin typeface="Tw Cen MT" pitchFamily="34" charset="0"/>
              </a:rPr>
              <a:t>AFTER THE LEARNING</a:t>
            </a:r>
            <a:endParaRPr lang="en-US" dirty="0">
              <a:solidFill>
                <a:prstClr val="black"/>
              </a:solidFill>
              <a:latin typeface="Tw Cen MT" pitchFamily="34" charset="0"/>
            </a:endParaRPr>
          </a:p>
        </p:txBody>
      </p:sp>
      <p:pic>
        <p:nvPicPr>
          <p:cNvPr id="12" name="Picture 11">
            <a:extLst>
              <a:ext uri="{FF2B5EF4-FFF2-40B4-BE49-F238E27FC236}">
                <a16:creationId xmlns:a16="http://schemas.microsoft.com/office/drawing/2014/main" id="{5A5660BD-E009-8F33-0B21-9D9128EC678E}"/>
              </a:ext>
            </a:extLst>
          </p:cNvPr>
          <p:cNvPicPr>
            <a:picLocks noChangeAspect="1"/>
          </p:cNvPicPr>
          <p:nvPr/>
        </p:nvPicPr>
        <p:blipFill>
          <a:blip r:embed="rId3"/>
          <a:stretch>
            <a:fillRect/>
          </a:stretch>
        </p:blipFill>
        <p:spPr>
          <a:xfrm>
            <a:off x="1524000" y="3723567"/>
            <a:ext cx="9144000" cy="2294894"/>
          </a:xfrm>
          <a:prstGeom prst="rect">
            <a:avLst/>
          </a:prstGeom>
        </p:spPr>
      </p:pic>
      <p:sp>
        <p:nvSpPr>
          <p:cNvPr id="13" name="TextBox 12">
            <a:extLst>
              <a:ext uri="{FF2B5EF4-FFF2-40B4-BE49-F238E27FC236}">
                <a16:creationId xmlns:a16="http://schemas.microsoft.com/office/drawing/2014/main" id="{41E3FFE8-7BEE-13A7-A5A0-FC14590190AC}"/>
              </a:ext>
            </a:extLst>
          </p:cNvPr>
          <p:cNvSpPr txBox="1"/>
          <p:nvPr/>
        </p:nvSpPr>
        <p:spPr>
          <a:xfrm>
            <a:off x="5050137" y="6227115"/>
            <a:ext cx="4991100" cy="338554"/>
          </a:xfrm>
          <a:prstGeom prst="rect">
            <a:avLst/>
          </a:prstGeom>
          <a:noFill/>
        </p:spPr>
        <p:txBody>
          <a:bodyPr wrap="square" rtlCol="0">
            <a:spAutoFit/>
          </a:bodyPr>
          <a:lstStyle>
            <a:defPPr>
              <a:defRPr lang="en-US"/>
            </a:defPPr>
            <a:lvl1pPr>
              <a:defRPr sz="1600"/>
            </a:lvl1pPr>
          </a:lstStyle>
          <a:p>
            <a:pPr algn="r"/>
            <a:r>
              <a:rPr lang="en-US" dirty="0"/>
              <a:t>(DuFour et al., 2010; Heritage, 2010; Reeves, 2003)</a:t>
            </a:r>
          </a:p>
        </p:txBody>
      </p:sp>
    </p:spTree>
    <p:extLst>
      <p:ext uri="{BB962C8B-B14F-4D97-AF65-F5344CB8AC3E}">
        <p14:creationId xmlns:p14="http://schemas.microsoft.com/office/powerpoint/2010/main" val="24395471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33C01C-8D4D-4087-F9ED-10BC7E700A72}"/>
              </a:ext>
            </a:extLst>
          </p:cNvPr>
          <p:cNvSpPr>
            <a:spLocks noGrp="1"/>
          </p:cNvSpPr>
          <p:nvPr>
            <p:ph type="title"/>
          </p:nvPr>
        </p:nvSpPr>
        <p:spPr/>
        <p:txBody>
          <a:bodyPr/>
          <a:lstStyle/>
          <a:p>
            <a:r>
              <a:rPr lang="en-US" dirty="0"/>
              <a:t>5</a:t>
            </a:r>
            <a:r>
              <a:rPr lang="en-US"/>
              <a:t> </a:t>
            </a:r>
            <a:r>
              <a:rPr lang="en-US" dirty="0"/>
              <a:t>Keys to Formative Assessment</a:t>
            </a:r>
          </a:p>
        </p:txBody>
      </p:sp>
      <p:sp>
        <p:nvSpPr>
          <p:cNvPr id="3" name="Text Placeholder 2">
            <a:extLst>
              <a:ext uri="{FF2B5EF4-FFF2-40B4-BE49-F238E27FC236}">
                <a16:creationId xmlns:a16="http://schemas.microsoft.com/office/drawing/2014/main" id="{95EB48EA-0AEB-EA89-7F33-00239E4FCF06}"/>
              </a:ext>
            </a:extLst>
          </p:cNvPr>
          <p:cNvSpPr>
            <a:spLocks noGrp="1"/>
          </p:cNvSpPr>
          <p:nvPr>
            <p:ph idx="1"/>
          </p:nvPr>
        </p:nvSpPr>
        <p:spPr/>
        <p:txBody>
          <a:bodyPr/>
          <a:lstStyle/>
          <a:p>
            <a:pPr marL="742950" indent="-742950">
              <a:buFont typeface="+mj-lt"/>
              <a:buAutoNum type="arabicPeriod"/>
            </a:pPr>
            <a:r>
              <a:rPr lang="en-US" sz="2400" dirty="0"/>
              <a:t>Clear Purpose</a:t>
            </a:r>
          </a:p>
          <a:p>
            <a:pPr marL="742950" indent="-742950">
              <a:buFont typeface="+mj-lt"/>
              <a:buAutoNum type="arabicPeriod"/>
            </a:pPr>
            <a:r>
              <a:rPr lang="en-US" sz="2400" dirty="0"/>
              <a:t>Clarity of Learning</a:t>
            </a:r>
          </a:p>
          <a:p>
            <a:pPr marL="742950" indent="-742950">
              <a:buFont typeface="+mj-lt"/>
              <a:buAutoNum type="arabicPeriod"/>
            </a:pPr>
            <a:r>
              <a:rPr lang="en-US" sz="2400" dirty="0"/>
              <a:t>Sound Design</a:t>
            </a:r>
          </a:p>
          <a:p>
            <a:pPr marL="742950" indent="-742950">
              <a:buFont typeface="+mj-lt"/>
              <a:buAutoNum type="arabicPeriod"/>
            </a:pPr>
            <a:r>
              <a:rPr lang="en-US" sz="2400" dirty="0"/>
              <a:t>Feedback</a:t>
            </a:r>
          </a:p>
          <a:p>
            <a:pPr marL="742950" indent="-742950">
              <a:buFont typeface="+mj-lt"/>
              <a:buAutoNum type="arabicPeriod"/>
            </a:pPr>
            <a:r>
              <a:rPr lang="en-US" sz="2400" dirty="0"/>
              <a:t>Student Involvement</a:t>
            </a:r>
          </a:p>
        </p:txBody>
      </p:sp>
      <p:sp>
        <p:nvSpPr>
          <p:cNvPr id="4" name="TextBox 3">
            <a:extLst>
              <a:ext uri="{FF2B5EF4-FFF2-40B4-BE49-F238E27FC236}">
                <a16:creationId xmlns:a16="http://schemas.microsoft.com/office/drawing/2014/main" id="{B19FC182-3D12-3221-CAFB-6CE04A39AAF0}"/>
              </a:ext>
            </a:extLst>
          </p:cNvPr>
          <p:cNvSpPr txBox="1"/>
          <p:nvPr/>
        </p:nvSpPr>
        <p:spPr>
          <a:xfrm>
            <a:off x="7044267" y="6255920"/>
            <a:ext cx="3109427" cy="338554"/>
          </a:xfrm>
          <a:prstGeom prst="rect">
            <a:avLst/>
          </a:prstGeom>
          <a:noFill/>
        </p:spPr>
        <p:txBody>
          <a:bodyPr wrap="square" rtlCol="0">
            <a:spAutoFit/>
          </a:bodyPr>
          <a:lstStyle>
            <a:defPPr>
              <a:defRPr lang="en-US"/>
            </a:defPPr>
            <a:lvl1pPr>
              <a:defRPr sz="1600"/>
            </a:lvl1pPr>
          </a:lstStyle>
          <a:p>
            <a:pPr algn="r"/>
            <a:r>
              <a:rPr lang="en-US" dirty="0"/>
              <a:t>(</a:t>
            </a:r>
            <a:r>
              <a:rPr lang="en-US" dirty="0" err="1"/>
              <a:t>Chappuis</a:t>
            </a:r>
            <a:r>
              <a:rPr lang="en-US" dirty="0"/>
              <a:t> &amp; </a:t>
            </a:r>
            <a:r>
              <a:rPr lang="en-US" dirty="0" err="1"/>
              <a:t>Stiggins</a:t>
            </a:r>
            <a:r>
              <a:rPr lang="en-US" dirty="0"/>
              <a:t>, 2019)</a:t>
            </a:r>
          </a:p>
        </p:txBody>
      </p:sp>
    </p:spTree>
    <p:extLst>
      <p:ext uri="{BB962C8B-B14F-4D97-AF65-F5344CB8AC3E}">
        <p14:creationId xmlns:p14="http://schemas.microsoft.com/office/powerpoint/2010/main" val="12849780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C4075-21C7-7ED3-0414-D7C46FDFF0BC}"/>
              </a:ext>
            </a:extLst>
          </p:cNvPr>
          <p:cNvSpPr>
            <a:spLocks noGrp="1"/>
          </p:cNvSpPr>
          <p:nvPr>
            <p:ph type="title"/>
          </p:nvPr>
        </p:nvSpPr>
        <p:spPr/>
        <p:txBody>
          <a:bodyPr/>
          <a:lstStyle/>
          <a:p>
            <a:r>
              <a:rPr lang="en-US" sz="4400" dirty="0"/>
              <a:t>The Formative Assessment Process</a:t>
            </a:r>
          </a:p>
        </p:txBody>
      </p:sp>
      <p:sp>
        <p:nvSpPr>
          <p:cNvPr id="13" name="TextBox 12">
            <a:extLst>
              <a:ext uri="{FF2B5EF4-FFF2-40B4-BE49-F238E27FC236}">
                <a16:creationId xmlns:a16="http://schemas.microsoft.com/office/drawing/2014/main" id="{0D8DFA41-BD7E-D2FD-B414-38A47D37E399}"/>
              </a:ext>
            </a:extLst>
          </p:cNvPr>
          <p:cNvSpPr txBox="1"/>
          <p:nvPr/>
        </p:nvSpPr>
        <p:spPr>
          <a:xfrm>
            <a:off x="5670347" y="6272798"/>
            <a:ext cx="5569153" cy="338554"/>
          </a:xfrm>
          <a:prstGeom prst="rect">
            <a:avLst/>
          </a:prstGeom>
          <a:noFill/>
        </p:spPr>
        <p:txBody>
          <a:bodyPr wrap="square" rtlCol="0">
            <a:spAutoFit/>
          </a:bodyPr>
          <a:lstStyle>
            <a:defPPr>
              <a:defRPr lang="en-US"/>
            </a:defPPr>
            <a:lvl1pPr>
              <a:defRPr sz="1600"/>
            </a:lvl1pPr>
          </a:lstStyle>
          <a:p>
            <a:pPr algn="r"/>
            <a:r>
              <a:rPr lang="en-US" dirty="0"/>
              <a:t>(Adapted from </a:t>
            </a:r>
            <a:r>
              <a:rPr lang="en-US" dirty="0" err="1"/>
              <a:t>Wiliam</a:t>
            </a:r>
            <a:r>
              <a:rPr lang="en-US" dirty="0"/>
              <a:t>, 2018; NWEA, 2016; &amp; NCTM, 2013)</a:t>
            </a:r>
          </a:p>
        </p:txBody>
      </p:sp>
      <p:pic>
        <p:nvPicPr>
          <p:cNvPr id="7" name="Graphic 6" descr="Formative Assessment Process infographic. A triangle with the major points of process in each corner. They are &quot;Clarify Learning, ask where is the learner going?&quot; &#10;&quot;Elicit Evidence of Learning, ask where is the learner now?&quot;&#10;and &quot;Provide Feedback, ask how does the learner get there?&quot; &#10;The corners come together around Student Outcomes.  ">
            <a:extLst>
              <a:ext uri="{FF2B5EF4-FFF2-40B4-BE49-F238E27FC236}">
                <a16:creationId xmlns:a16="http://schemas.microsoft.com/office/drawing/2014/main" id="{25835959-8DE8-73DD-E159-EDF4A81917C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96000" y="1462405"/>
            <a:ext cx="5143500" cy="4594081"/>
          </a:xfrm>
          <a:prstGeom prst="rect">
            <a:avLst/>
          </a:prstGeom>
        </p:spPr>
      </p:pic>
      <p:sp>
        <p:nvSpPr>
          <p:cNvPr id="9" name="Text Placeholder 2">
            <a:extLst>
              <a:ext uri="{FF2B5EF4-FFF2-40B4-BE49-F238E27FC236}">
                <a16:creationId xmlns:a16="http://schemas.microsoft.com/office/drawing/2014/main" id="{345D2F12-5F6E-513F-DF6A-9EA4A0ED02DF}"/>
              </a:ext>
            </a:extLst>
          </p:cNvPr>
          <p:cNvSpPr txBox="1">
            <a:spLocks/>
          </p:cNvSpPr>
          <p:nvPr/>
        </p:nvSpPr>
        <p:spPr>
          <a:xfrm>
            <a:off x="838200" y="1462405"/>
            <a:ext cx="5597771" cy="3707472"/>
          </a:xfrm>
          <a:prstGeom prst="rect">
            <a:avLst/>
          </a:prstGeom>
        </p:spPr>
        <p:txBody>
          <a:bodyPr vert="horz" lIns="0" tIns="0" rIns="0" bIns="0" rtlCol="0">
            <a:noAutofit/>
          </a:bodyPr>
          <a:lstStyle>
            <a:lvl1pPr marL="171450" indent="-171450" algn="l" defTabSz="6858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00000"/>
              </a:lnSpc>
              <a:spcBef>
                <a:spcPts val="0"/>
              </a:spcBef>
              <a:buSzPct val="80000"/>
              <a:buFont typeface="Courier New" panose="02070309020205020404" pitchFamily="49" charset="0"/>
              <a:buChar char="o"/>
              <a:defRPr sz="1500" kern="1200">
                <a:solidFill>
                  <a:schemeClr val="tx1"/>
                </a:solidFill>
                <a:latin typeface="+mn-lt"/>
                <a:ea typeface="+mn-ea"/>
                <a:cs typeface="+mn-cs"/>
              </a:defRPr>
            </a:lvl2pPr>
            <a:lvl3pPr marL="857250" indent="-171450" algn="l" defTabSz="685800" rtl="0" eaLnBrk="1" latinLnBrk="0" hangingPunct="1">
              <a:lnSpc>
                <a:spcPct val="100000"/>
              </a:lnSpc>
              <a:spcBef>
                <a:spcPts val="0"/>
              </a:spcBef>
              <a:buFont typeface="Wingdings" panose="05000000000000000000" pitchFamily="2" charset="2"/>
              <a:buChar char="§"/>
              <a:defRPr sz="1500" kern="1200">
                <a:solidFill>
                  <a:schemeClr val="tx1"/>
                </a:solidFill>
                <a:latin typeface="+mn-lt"/>
                <a:ea typeface="+mn-ea"/>
                <a:cs typeface="+mn-cs"/>
              </a:defRPr>
            </a:lvl3pPr>
            <a:lvl4pPr marL="1200150" indent="-171450" algn="l" defTabSz="685800" rtl="0" eaLnBrk="1" latinLnBrk="0" hangingPunct="1">
              <a:lnSpc>
                <a:spcPct val="100000"/>
              </a:lnSpc>
              <a:spcBef>
                <a:spcPts val="0"/>
              </a:spcBef>
              <a:buFont typeface="Calibri" panose="020F050202020403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00000"/>
              </a:lnSpc>
              <a:spcBef>
                <a:spcPts val="0"/>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74320" indent="-182880">
              <a:spcAft>
                <a:spcPts val="600"/>
              </a:spcAft>
            </a:pPr>
            <a:r>
              <a:rPr lang="en-US" sz="2400" dirty="0">
                <a:latin typeface="Calibri" panose="020F0502020204030204" pitchFamily="34" charset="0"/>
                <a:cs typeface="Calibri" panose="020F0502020204030204" pitchFamily="34" charset="0"/>
              </a:rPr>
              <a:t>Identify the learning destination by </a:t>
            </a:r>
            <a:r>
              <a:rPr lang="en-US" sz="2400" b="1" dirty="0">
                <a:solidFill>
                  <a:schemeClr val="accent1"/>
                </a:solidFill>
                <a:latin typeface="Calibri" panose="020F0502020204030204" pitchFamily="34" charset="0"/>
                <a:cs typeface="Calibri" panose="020F0502020204030204" pitchFamily="34" charset="0"/>
              </a:rPr>
              <a:t>clarifying learning targets</a:t>
            </a:r>
          </a:p>
          <a:p>
            <a:pPr marL="274320" indent="-182880">
              <a:spcAft>
                <a:spcPts val="600"/>
              </a:spcAft>
            </a:pPr>
            <a:r>
              <a:rPr lang="en-US" sz="2400" dirty="0">
                <a:latin typeface="Calibri" panose="020F0502020204030204" pitchFamily="34" charset="0"/>
                <a:cs typeface="Calibri" panose="020F0502020204030204" pitchFamily="34" charset="0"/>
              </a:rPr>
              <a:t>Establish where students are by </a:t>
            </a:r>
            <a:r>
              <a:rPr lang="en-US" sz="2400" b="1" dirty="0">
                <a:solidFill>
                  <a:schemeClr val="accent1"/>
                </a:solidFill>
                <a:latin typeface="Calibri" panose="020F0502020204030204" pitchFamily="34" charset="0"/>
                <a:cs typeface="Calibri" panose="020F0502020204030204" pitchFamily="34" charset="0"/>
              </a:rPr>
              <a:t>eliciting evidence of learning</a:t>
            </a:r>
          </a:p>
          <a:p>
            <a:pPr marL="274320" indent="-182880">
              <a:spcAft>
                <a:spcPts val="600"/>
              </a:spcAft>
            </a:pPr>
            <a:r>
              <a:rPr lang="en-US" sz="2400" dirty="0">
                <a:latin typeface="Calibri" panose="020F0502020204030204" pitchFamily="34" charset="0"/>
                <a:cs typeface="Calibri" panose="020F0502020204030204" pitchFamily="34" charset="0"/>
              </a:rPr>
              <a:t>Interpret and act on </a:t>
            </a:r>
            <a:r>
              <a:rPr lang="en-US" sz="2400" b="1" dirty="0">
                <a:solidFill>
                  <a:schemeClr val="accent1"/>
                </a:solidFill>
                <a:latin typeface="Calibri" panose="020F0502020204030204" pitchFamily="34" charset="0"/>
                <a:cs typeface="Calibri" panose="020F0502020204030204" pitchFamily="34" charset="0"/>
              </a:rPr>
              <a:t>feedback</a:t>
            </a:r>
            <a:r>
              <a:rPr lang="en-US" sz="2400" dirty="0">
                <a:latin typeface="Calibri" panose="020F0502020204030204" pitchFamily="34" charset="0"/>
                <a:cs typeface="Calibri" panose="020F0502020204030204" pitchFamily="34" charset="0"/>
              </a:rPr>
              <a:t> to move learners forward</a:t>
            </a:r>
          </a:p>
          <a:p>
            <a:pPr marL="274320" indent="-182880">
              <a:spcAft>
                <a:spcPts val="600"/>
              </a:spcAft>
            </a:pP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677965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EA5CE-09A9-E05A-79B5-0812DCDAC78A}"/>
              </a:ext>
            </a:extLst>
          </p:cNvPr>
          <p:cNvSpPr>
            <a:spLocks noGrp="1"/>
          </p:cNvSpPr>
          <p:nvPr>
            <p:ph type="title"/>
          </p:nvPr>
        </p:nvSpPr>
        <p:spPr/>
        <p:txBody>
          <a:bodyPr/>
          <a:lstStyle/>
          <a:p>
            <a:r>
              <a:rPr lang="en-US" dirty="0"/>
              <a:t>Effect Sizes Related to Formative Assessment</a:t>
            </a:r>
          </a:p>
        </p:txBody>
      </p:sp>
      <p:sp>
        <p:nvSpPr>
          <p:cNvPr id="4" name="Text Placeholder 3">
            <a:extLst>
              <a:ext uri="{FF2B5EF4-FFF2-40B4-BE49-F238E27FC236}">
                <a16:creationId xmlns:a16="http://schemas.microsoft.com/office/drawing/2014/main" id="{DA523F14-CD43-215F-91F6-C6283E834303}"/>
              </a:ext>
            </a:extLst>
          </p:cNvPr>
          <p:cNvSpPr>
            <a:spLocks noGrp="1"/>
          </p:cNvSpPr>
          <p:nvPr>
            <p:ph idx="1"/>
          </p:nvPr>
        </p:nvSpPr>
        <p:spPr>
          <a:xfrm>
            <a:off x="838200" y="1462406"/>
            <a:ext cx="10515600" cy="3473009"/>
          </a:xfrm>
        </p:spPr>
        <p:txBody>
          <a:bodyPr numCol="2"/>
          <a:lstStyle/>
          <a:p>
            <a:pPr marL="0" indent="0">
              <a:buNone/>
            </a:pPr>
            <a:r>
              <a:rPr lang="en-US" sz="2800" b="1" dirty="0">
                <a:solidFill>
                  <a:schemeClr val="accent1"/>
                </a:solidFill>
              </a:rPr>
              <a:t>Clarify Learning</a:t>
            </a:r>
          </a:p>
          <a:p>
            <a:pPr marL="457200" indent="-182880">
              <a:spcAft>
                <a:spcPts val="0"/>
              </a:spcAft>
              <a:buFont typeface="Arial" panose="020B0604020202020204" pitchFamily="34" charset="0"/>
              <a:buChar char="•"/>
            </a:pPr>
            <a:r>
              <a:rPr lang="en-US" sz="2400" dirty="0"/>
              <a:t>Teacher clarity, 0.84</a:t>
            </a:r>
          </a:p>
          <a:p>
            <a:pPr marL="457200" indent="-182880">
              <a:spcAft>
                <a:spcPts val="0"/>
              </a:spcAft>
              <a:buFont typeface="Arial" panose="020B0604020202020204" pitchFamily="34" charset="0"/>
              <a:buChar char="•"/>
            </a:pPr>
            <a:r>
              <a:rPr lang="en-US" sz="2400" dirty="0"/>
              <a:t>Clear goal intentions, 0.51</a:t>
            </a:r>
          </a:p>
          <a:p>
            <a:pPr marL="457200" indent="-182880">
              <a:spcAft>
                <a:spcPts val="0"/>
              </a:spcAft>
              <a:buFont typeface="Arial" panose="020B0604020202020204" pitchFamily="34" charset="0"/>
              <a:buChar char="•"/>
            </a:pPr>
            <a:r>
              <a:rPr lang="en-US" sz="2400" dirty="0"/>
              <a:t>Success criteria, 0.88</a:t>
            </a:r>
          </a:p>
          <a:p>
            <a:pPr marL="457200" indent="-182880">
              <a:spcAft>
                <a:spcPts val="0"/>
              </a:spcAft>
              <a:buFont typeface="Arial" panose="020B0604020202020204" pitchFamily="34" charset="0"/>
              <a:buChar char="•"/>
            </a:pPr>
            <a:r>
              <a:rPr lang="en-US" sz="2400" dirty="0"/>
              <a:t>Appropriately challenging goals, 0.59</a:t>
            </a:r>
          </a:p>
          <a:p>
            <a:pPr marL="0" indent="0">
              <a:spcBef>
                <a:spcPts val="600"/>
              </a:spcBef>
              <a:buNone/>
            </a:pPr>
            <a:r>
              <a:rPr lang="en-US" sz="2800" b="1" dirty="0">
                <a:solidFill>
                  <a:schemeClr val="accent1"/>
                </a:solidFill>
              </a:rPr>
              <a:t>Evidence of Learning</a:t>
            </a:r>
          </a:p>
          <a:p>
            <a:pPr marL="457200" indent="-182880">
              <a:spcAft>
                <a:spcPts val="0"/>
              </a:spcAft>
              <a:buFont typeface="Arial" panose="020B0604020202020204" pitchFamily="34" charset="0"/>
              <a:buChar char="•"/>
            </a:pPr>
            <a:r>
              <a:rPr lang="en-US" sz="2400" dirty="0"/>
              <a:t>Questioning, 0.49</a:t>
            </a:r>
          </a:p>
          <a:p>
            <a:pPr marL="457200" indent="-182880">
              <a:spcAft>
                <a:spcPts val="0"/>
              </a:spcAft>
              <a:buFont typeface="Arial" panose="020B0604020202020204" pitchFamily="34" charset="0"/>
              <a:buChar char="•"/>
            </a:pPr>
            <a:r>
              <a:rPr lang="en-US" sz="2400" dirty="0"/>
              <a:t>Classroom discussion, 0.82</a:t>
            </a:r>
          </a:p>
          <a:p>
            <a:pPr marL="0" indent="0">
              <a:spcBef>
                <a:spcPts val="600"/>
              </a:spcBef>
              <a:buNone/>
            </a:pPr>
            <a:r>
              <a:rPr lang="en-US" sz="2800" b="1" dirty="0">
                <a:solidFill>
                  <a:schemeClr val="accent1"/>
                </a:solidFill>
              </a:rPr>
              <a:t>Provide Feedback</a:t>
            </a:r>
          </a:p>
          <a:p>
            <a:pPr marL="457200" indent="-182880">
              <a:spcAft>
                <a:spcPts val="0"/>
              </a:spcAft>
              <a:buFont typeface="Arial" panose="020B0604020202020204" pitchFamily="34" charset="0"/>
              <a:buChar char="•"/>
            </a:pPr>
            <a:r>
              <a:rPr lang="en-US" sz="2400" dirty="0"/>
              <a:t>Feedback, 0.62</a:t>
            </a:r>
          </a:p>
          <a:p>
            <a:pPr marL="457200" indent="-182880">
              <a:spcAft>
                <a:spcPts val="0"/>
              </a:spcAft>
              <a:buFont typeface="Arial" panose="020B0604020202020204" pitchFamily="34" charset="0"/>
              <a:buChar char="•"/>
            </a:pPr>
            <a:r>
              <a:rPr lang="en-US" sz="2400" dirty="0"/>
              <a:t>Self-judgement and reflection, 0.75</a:t>
            </a:r>
          </a:p>
          <a:p>
            <a:pPr marL="457200" indent="-182880">
              <a:spcAft>
                <a:spcPts val="0"/>
              </a:spcAft>
              <a:buFont typeface="Arial" panose="020B0604020202020204" pitchFamily="34" charset="0"/>
              <a:buChar char="•"/>
            </a:pPr>
            <a:r>
              <a:rPr lang="en-US" sz="2400" dirty="0"/>
              <a:t>Response to intervention, 1.09</a:t>
            </a:r>
          </a:p>
          <a:p>
            <a:pPr marL="133351" indent="0">
              <a:spcAft>
                <a:spcPts val="600"/>
              </a:spcAft>
              <a:buNone/>
            </a:pPr>
            <a:endParaRPr lang="en-US" sz="2400" dirty="0"/>
          </a:p>
        </p:txBody>
      </p:sp>
      <p:sp>
        <p:nvSpPr>
          <p:cNvPr id="6" name="TextBox 5">
            <a:extLst>
              <a:ext uri="{FF2B5EF4-FFF2-40B4-BE49-F238E27FC236}">
                <a16:creationId xmlns:a16="http://schemas.microsoft.com/office/drawing/2014/main" id="{2E3616B1-1F34-7B9D-A1D3-1E30800676B5}"/>
              </a:ext>
            </a:extLst>
          </p:cNvPr>
          <p:cNvSpPr txBox="1"/>
          <p:nvPr/>
        </p:nvSpPr>
        <p:spPr>
          <a:xfrm>
            <a:off x="7528082" y="6237870"/>
            <a:ext cx="2836674" cy="369332"/>
          </a:xfrm>
          <a:prstGeom prst="rect">
            <a:avLst/>
          </a:prstGeom>
          <a:noFill/>
        </p:spPr>
        <p:txBody>
          <a:bodyPr wrap="none" rtlCol="0">
            <a:spAutoFit/>
          </a:bodyPr>
          <a:lstStyle/>
          <a:p>
            <a:r>
              <a:rPr lang="en-US" dirty="0"/>
              <a:t>(Corwin, 2021; Hattie, 2021)</a:t>
            </a:r>
          </a:p>
        </p:txBody>
      </p:sp>
    </p:spTree>
    <p:extLst>
      <p:ext uri="{BB962C8B-B14F-4D97-AF65-F5344CB8AC3E}">
        <p14:creationId xmlns:p14="http://schemas.microsoft.com/office/powerpoint/2010/main" val="29333207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BE582-1864-54D8-33E2-8D52E75E0FB9}"/>
              </a:ext>
            </a:extLst>
          </p:cNvPr>
          <p:cNvSpPr>
            <a:spLocks noGrp="1"/>
          </p:cNvSpPr>
          <p:nvPr>
            <p:ph type="title"/>
          </p:nvPr>
        </p:nvSpPr>
        <p:spPr/>
        <p:txBody>
          <a:bodyPr/>
          <a:lstStyle/>
          <a:p>
            <a:r>
              <a:rPr lang="en-US" dirty="0"/>
              <a:t>District Assessments</a:t>
            </a:r>
          </a:p>
        </p:txBody>
      </p:sp>
      <p:sp>
        <p:nvSpPr>
          <p:cNvPr id="3" name="Text Placeholder 2">
            <a:extLst>
              <a:ext uri="{FF2B5EF4-FFF2-40B4-BE49-F238E27FC236}">
                <a16:creationId xmlns:a16="http://schemas.microsoft.com/office/drawing/2014/main" id="{98449302-CF3C-939F-6964-E5FB8CBE48C5}"/>
              </a:ext>
            </a:extLst>
          </p:cNvPr>
          <p:cNvSpPr>
            <a:spLocks noGrp="1"/>
          </p:cNvSpPr>
          <p:nvPr>
            <p:ph idx="1"/>
          </p:nvPr>
        </p:nvSpPr>
        <p:spPr/>
        <p:txBody>
          <a:bodyPr/>
          <a:lstStyle/>
          <a:p>
            <a:pPr marL="274320" indent="-182880">
              <a:spcAft>
                <a:spcPts val="600"/>
              </a:spcAft>
            </a:pPr>
            <a:r>
              <a:rPr lang="en-US" sz="2400" dirty="0"/>
              <a:t>What type of assessments are currently used in your district, school, and classroom?</a:t>
            </a:r>
          </a:p>
          <a:p>
            <a:pPr marL="274320" indent="-182880">
              <a:spcAft>
                <a:spcPts val="600"/>
              </a:spcAft>
            </a:pPr>
            <a:r>
              <a:rPr lang="en-US" sz="2400" dirty="0"/>
              <a:t>What is the purpose of each assessment and how are the data used?</a:t>
            </a:r>
          </a:p>
          <a:p>
            <a:pPr marL="274320" indent="-182880">
              <a:spcAft>
                <a:spcPts val="600"/>
              </a:spcAft>
            </a:pPr>
            <a:r>
              <a:rPr lang="en-US" sz="2400" dirty="0"/>
              <a:t>How does the formative assessment process you currently use differ from the one just outlined?</a:t>
            </a:r>
          </a:p>
          <a:p>
            <a:pPr marL="274320" indent="-182880">
              <a:spcAft>
                <a:spcPts val="600"/>
              </a:spcAft>
            </a:pPr>
            <a:r>
              <a:rPr lang="en-US" sz="2400" dirty="0"/>
              <a:t>What might be the next steps to enhance your current assessment process?</a:t>
            </a:r>
          </a:p>
          <a:p>
            <a:pPr marL="274320" indent="-182880">
              <a:spcAft>
                <a:spcPts val="600"/>
              </a:spcAft>
            </a:pPr>
            <a:endParaRPr lang="en-US" sz="2400" dirty="0"/>
          </a:p>
        </p:txBody>
      </p:sp>
    </p:spTree>
    <p:extLst>
      <p:ext uri="{BB962C8B-B14F-4D97-AF65-F5344CB8AC3E}">
        <p14:creationId xmlns:p14="http://schemas.microsoft.com/office/powerpoint/2010/main" val="9274937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07FDD-B209-979C-6CC8-A3BD63AEF934}"/>
              </a:ext>
            </a:extLst>
          </p:cNvPr>
          <p:cNvSpPr>
            <a:spLocks noGrp="1"/>
          </p:cNvSpPr>
          <p:nvPr>
            <p:ph type="title"/>
          </p:nvPr>
        </p:nvSpPr>
        <p:spPr/>
        <p:txBody>
          <a:bodyPr/>
          <a:lstStyle/>
          <a:p>
            <a:r>
              <a:rPr lang="en-US" dirty="0"/>
              <a:t>Clarifying Learning </a:t>
            </a:r>
            <a:r>
              <a:rPr lang="en-US" dirty="0">
                <a:solidFill>
                  <a:schemeClr val="accent1"/>
                </a:solidFill>
              </a:rPr>
              <a:t>EF 1 Learning Targets </a:t>
            </a:r>
          </a:p>
        </p:txBody>
      </p:sp>
      <p:pic>
        <p:nvPicPr>
          <p:cNvPr id="5" name="Graphic 4" descr="Formative Assessment Process infographic. A triangle with the major points of process in each corner. They are &quot;Clarify Learning, ask where is the learner going?&quot; &#10;&quot;Elicit Evidence of Learning, ask where is the learner now?&quot;&#10;and &quot;Provide Feedback, ask how does the learner get there?&quot; &#10;The corners come together around Student Outcomes.  ">
            <a:extLst>
              <a:ext uri="{FF2B5EF4-FFF2-40B4-BE49-F238E27FC236}">
                <a16:creationId xmlns:a16="http://schemas.microsoft.com/office/drawing/2014/main" id="{6C2AF0B9-05D3-32D9-7630-76FA24A26A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24250" y="1556190"/>
            <a:ext cx="5143500" cy="4594081"/>
          </a:xfrm>
          <a:prstGeom prst="rect">
            <a:avLst/>
          </a:prstGeom>
        </p:spPr>
      </p:pic>
    </p:spTree>
    <p:extLst>
      <p:ext uri="{BB962C8B-B14F-4D97-AF65-F5344CB8AC3E}">
        <p14:creationId xmlns:p14="http://schemas.microsoft.com/office/powerpoint/2010/main" val="4066142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52910A4-62CB-F9BF-9D0A-FFEC6B14ED9C}"/>
              </a:ext>
            </a:extLst>
          </p:cNvPr>
          <p:cNvSpPr>
            <a:spLocks noGrp="1"/>
          </p:cNvSpPr>
          <p:nvPr>
            <p:ph type="title"/>
          </p:nvPr>
        </p:nvSpPr>
        <p:spPr>
          <a:xfrm>
            <a:off x="1049790" y="1071067"/>
            <a:ext cx="10725150" cy="787400"/>
          </a:xfrm>
        </p:spPr>
        <p:txBody>
          <a:bodyPr/>
          <a:lstStyle/>
          <a:p>
            <a:pPr algn="ctr"/>
            <a:r>
              <a:rPr lang="en-US" sz="2800" dirty="0"/>
              <a:t>Common Formative Assessment Module Organization</a:t>
            </a:r>
            <a:endParaRPr lang="en-US" dirty="0"/>
          </a:p>
        </p:txBody>
      </p:sp>
      <p:sp>
        <p:nvSpPr>
          <p:cNvPr id="11" name="Content Placeholder 5" descr="Text box explaining part 2, ef 2">
            <a:extLst>
              <a:ext uri="{FF2B5EF4-FFF2-40B4-BE49-F238E27FC236}">
                <a16:creationId xmlns:a16="http://schemas.microsoft.com/office/drawing/2014/main" id="{27453628-5601-3211-EFB6-C11A50481928}"/>
              </a:ext>
            </a:extLst>
          </p:cNvPr>
          <p:cNvSpPr txBox="1">
            <a:spLocks/>
          </p:cNvSpPr>
          <p:nvPr/>
        </p:nvSpPr>
        <p:spPr>
          <a:xfrm>
            <a:off x="4290612" y="2873291"/>
            <a:ext cx="3624711" cy="3675578"/>
          </a:xfrm>
          <a:prstGeom prst="rect">
            <a:avLst/>
          </a:prstGeom>
          <a:ln>
            <a:noFill/>
          </a:ln>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1000"/>
              </a:spcBef>
              <a:buSzPct val="80000"/>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10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10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1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Daily Formative Assessment</a:t>
            </a:r>
          </a:p>
          <a:p>
            <a:r>
              <a:rPr lang="en-US" sz="2000" dirty="0"/>
              <a:t>Common Formative Assessment</a:t>
            </a:r>
          </a:p>
        </p:txBody>
      </p:sp>
      <p:sp>
        <p:nvSpPr>
          <p:cNvPr id="13" name="Content Placeholder 5" descr="Text box explaining part 3, ef 3">
            <a:extLst>
              <a:ext uri="{FF2B5EF4-FFF2-40B4-BE49-F238E27FC236}">
                <a16:creationId xmlns:a16="http://schemas.microsoft.com/office/drawing/2014/main" id="{71C5F3F2-C6B2-E99C-C102-9333AFE4BF00}"/>
              </a:ext>
            </a:extLst>
          </p:cNvPr>
          <p:cNvSpPr txBox="1">
            <a:spLocks/>
          </p:cNvSpPr>
          <p:nvPr/>
        </p:nvSpPr>
        <p:spPr>
          <a:xfrm>
            <a:off x="8164676" y="2796773"/>
            <a:ext cx="3378597" cy="3455989"/>
          </a:xfrm>
          <a:prstGeom prst="rect">
            <a:avLst/>
          </a:prstGeom>
          <a:ln>
            <a:noFill/>
          </a:ln>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1000"/>
              </a:spcBef>
              <a:buSzPct val="80000"/>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10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10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1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Acting on evidence of learning</a:t>
            </a:r>
          </a:p>
          <a:p>
            <a:r>
              <a:rPr lang="en-US" sz="2000" dirty="0"/>
              <a:t>Using feedback</a:t>
            </a:r>
          </a:p>
        </p:txBody>
      </p:sp>
      <p:cxnSp>
        <p:nvCxnSpPr>
          <p:cNvPr id="14" name="Straight Connector 13">
            <a:extLst>
              <a:ext uri="{FF2B5EF4-FFF2-40B4-BE49-F238E27FC236}">
                <a16:creationId xmlns:a16="http://schemas.microsoft.com/office/drawing/2014/main" id="{7FC0D3D9-8590-3578-C941-B1612839CE6C}"/>
              </a:ext>
            </a:extLst>
          </p:cNvPr>
          <p:cNvCxnSpPr/>
          <p:nvPr/>
        </p:nvCxnSpPr>
        <p:spPr>
          <a:xfrm>
            <a:off x="4158969" y="1972320"/>
            <a:ext cx="0" cy="4483785"/>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B3F5BEF-2C09-295E-F5F5-36E4E125F5E3}"/>
              </a:ext>
            </a:extLst>
          </p:cNvPr>
          <p:cNvCxnSpPr/>
          <p:nvPr/>
        </p:nvCxnSpPr>
        <p:spPr>
          <a:xfrm>
            <a:off x="8040000" y="1972320"/>
            <a:ext cx="0" cy="4483785"/>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Content Placeholder 5" descr="Text box Part 1, EF 1">
            <a:extLst>
              <a:ext uri="{FF2B5EF4-FFF2-40B4-BE49-F238E27FC236}">
                <a16:creationId xmlns:a16="http://schemas.microsoft.com/office/drawing/2014/main" id="{6F012644-EAFB-DEAF-07B4-A9C19A3D67F0}"/>
              </a:ext>
            </a:extLst>
          </p:cNvPr>
          <p:cNvSpPr txBox="1">
            <a:spLocks/>
          </p:cNvSpPr>
          <p:nvPr/>
        </p:nvSpPr>
        <p:spPr>
          <a:xfrm>
            <a:off x="402614" y="1972320"/>
            <a:ext cx="3624711" cy="976312"/>
          </a:xfrm>
          <a:prstGeom prst="rect">
            <a:avLst/>
          </a:prstGeom>
          <a:ln>
            <a:noFill/>
          </a:ln>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1000"/>
              </a:spcBef>
              <a:buSzPct val="80000"/>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10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10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1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kumimoji="0" lang="en-US" sz="2200" b="1" i="0" u="none" strike="noStrike" kern="1200" cap="none" spc="0" normalizeH="0" baseline="0" noProof="0" dirty="0">
                <a:ln>
                  <a:noFill/>
                </a:ln>
                <a:solidFill>
                  <a:schemeClr val="accent1"/>
                </a:solidFill>
                <a:effectLst/>
                <a:uLnTx/>
                <a:uFillTx/>
                <a:latin typeface="Calibri"/>
                <a:ea typeface="+mn-ea"/>
                <a:cs typeface="+mn-cs"/>
                <a:sym typeface="Arial"/>
              </a:rPr>
              <a:t>Part 1, EF 1 &amp; 2</a:t>
            </a:r>
          </a:p>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kumimoji="0" lang="en-US" sz="2200" b="0" i="0" u="none" strike="noStrike" kern="1200" cap="none" spc="0" normalizeH="0" baseline="0" noProof="0" dirty="0">
                <a:ln>
                  <a:noFill/>
                </a:ln>
                <a:solidFill>
                  <a:schemeClr val="accent1"/>
                </a:solidFill>
                <a:effectLst/>
                <a:uLnTx/>
                <a:uFillTx/>
                <a:latin typeface="Calibri"/>
                <a:ea typeface="+mn-ea"/>
                <a:cs typeface="+mn-cs"/>
                <a:sym typeface="Arial"/>
              </a:rPr>
              <a:t>Introduction To Common Formative Assessment</a:t>
            </a:r>
          </a:p>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kumimoji="0" lang="en-US" sz="2200" b="0" i="0" u="none" strike="noStrike" kern="1200" cap="none" spc="0" normalizeH="0" baseline="0" noProof="0" dirty="0">
                <a:ln>
                  <a:noFill/>
                </a:ln>
                <a:solidFill>
                  <a:schemeClr val="accent1"/>
                </a:solidFill>
                <a:effectLst/>
                <a:uLnTx/>
                <a:uFillTx/>
                <a:latin typeface="Calibri"/>
                <a:ea typeface="+mn-ea"/>
                <a:cs typeface="+mn-cs"/>
                <a:sym typeface="Arial"/>
              </a:rPr>
              <a:t>Clarifying Learning</a:t>
            </a:r>
          </a:p>
        </p:txBody>
      </p:sp>
      <p:sp>
        <p:nvSpPr>
          <p:cNvPr id="10" name="Content Placeholder 5" descr="Text box part 2, ef 2">
            <a:extLst>
              <a:ext uri="{FF2B5EF4-FFF2-40B4-BE49-F238E27FC236}">
                <a16:creationId xmlns:a16="http://schemas.microsoft.com/office/drawing/2014/main" id="{38FF2257-4294-B1CE-0497-A91644331258}"/>
              </a:ext>
            </a:extLst>
          </p:cNvPr>
          <p:cNvSpPr txBox="1">
            <a:spLocks/>
          </p:cNvSpPr>
          <p:nvPr/>
        </p:nvSpPr>
        <p:spPr>
          <a:xfrm>
            <a:off x="4290613" y="1972320"/>
            <a:ext cx="3624711" cy="778650"/>
          </a:xfrm>
          <a:prstGeom prst="rect">
            <a:avLst/>
          </a:prstGeom>
          <a:ln>
            <a:noFill/>
          </a:ln>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1000"/>
              </a:spcBef>
              <a:buSzPct val="80000"/>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10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10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1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kumimoji="0" lang="en-US" sz="2200" b="1" i="0" u="none" strike="noStrike" kern="1200" cap="none" spc="0" normalizeH="0" baseline="0" noProof="0" dirty="0">
                <a:ln>
                  <a:noFill/>
                </a:ln>
                <a:solidFill>
                  <a:schemeClr val="accent1"/>
                </a:solidFill>
                <a:effectLst/>
                <a:uLnTx/>
                <a:uFillTx/>
                <a:latin typeface="Calibri"/>
                <a:ea typeface="+mn-ea"/>
                <a:cs typeface="+mn-cs"/>
                <a:sym typeface="Arial"/>
              </a:rPr>
              <a:t>Part 2, EF 3 &amp; 4</a:t>
            </a:r>
          </a:p>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kumimoji="0" lang="en-US" sz="2200" b="0" i="0" u="none" strike="noStrike" kern="1200" cap="none" spc="0" normalizeH="0" baseline="0" noProof="0" dirty="0">
                <a:ln>
                  <a:noFill/>
                </a:ln>
                <a:solidFill>
                  <a:schemeClr val="accent1"/>
                </a:solidFill>
                <a:effectLst/>
                <a:uLnTx/>
                <a:uFillTx/>
                <a:latin typeface="Calibri"/>
                <a:ea typeface="+mn-ea"/>
                <a:cs typeface="+mn-cs"/>
                <a:sym typeface="Arial"/>
              </a:rPr>
              <a:t>Eliciting Evidence Of Learning</a:t>
            </a:r>
          </a:p>
        </p:txBody>
      </p:sp>
      <p:sp>
        <p:nvSpPr>
          <p:cNvPr id="2" name="Content Placeholder 5" descr="Part 3, ef 3">
            <a:extLst>
              <a:ext uri="{FF2B5EF4-FFF2-40B4-BE49-F238E27FC236}">
                <a16:creationId xmlns:a16="http://schemas.microsoft.com/office/drawing/2014/main" id="{51F3638F-C9ED-1A61-B760-3E75EBDB4339}"/>
              </a:ext>
            </a:extLst>
          </p:cNvPr>
          <p:cNvSpPr txBox="1">
            <a:spLocks/>
          </p:cNvSpPr>
          <p:nvPr/>
        </p:nvSpPr>
        <p:spPr>
          <a:xfrm>
            <a:off x="8164676" y="1972320"/>
            <a:ext cx="3624710" cy="976312"/>
          </a:xfrm>
          <a:prstGeom prst="rect">
            <a:avLst/>
          </a:prstGeom>
          <a:ln>
            <a:noFill/>
          </a:ln>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1000"/>
              </a:spcBef>
              <a:buSzPct val="80000"/>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10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10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1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kumimoji="0" lang="en-US" sz="2200" b="1" i="0" u="none" strike="noStrike" kern="1200" cap="none" spc="0" normalizeH="0" baseline="0" noProof="0" dirty="0">
                <a:ln>
                  <a:noFill/>
                </a:ln>
                <a:solidFill>
                  <a:srgbClr val="00A89E"/>
                </a:solidFill>
                <a:effectLst/>
                <a:uLnTx/>
                <a:uFillTx/>
                <a:latin typeface="Calibri"/>
                <a:ea typeface="+mn-ea"/>
                <a:cs typeface="+mn-cs"/>
                <a:sym typeface="Arial"/>
              </a:rPr>
              <a:t>Part 3, EF 5</a:t>
            </a:r>
          </a:p>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kumimoji="0" lang="en-US" sz="2200" b="0" i="0" u="none" strike="noStrike" kern="1200" cap="none" spc="0" normalizeH="0" baseline="0" noProof="0" dirty="0">
                <a:ln>
                  <a:noFill/>
                </a:ln>
                <a:solidFill>
                  <a:srgbClr val="00A89E"/>
                </a:solidFill>
                <a:effectLst/>
                <a:uLnTx/>
                <a:uFillTx/>
                <a:latin typeface="Calibri"/>
                <a:ea typeface="+mn-ea"/>
                <a:cs typeface="+mn-cs"/>
                <a:sym typeface="Arial"/>
              </a:rPr>
              <a:t>Feedback</a:t>
            </a:r>
          </a:p>
        </p:txBody>
      </p:sp>
      <p:sp>
        <p:nvSpPr>
          <p:cNvPr id="6" name="Title 2">
            <a:extLst>
              <a:ext uri="{FF2B5EF4-FFF2-40B4-BE49-F238E27FC236}">
                <a16:creationId xmlns:a16="http://schemas.microsoft.com/office/drawing/2014/main" id="{0BD52374-CB1D-7AD5-5B00-A2CC0A3789B4}"/>
              </a:ext>
            </a:extLst>
          </p:cNvPr>
          <p:cNvSpPr txBox="1">
            <a:spLocks/>
          </p:cNvSpPr>
          <p:nvPr/>
        </p:nvSpPr>
        <p:spPr>
          <a:xfrm>
            <a:off x="838200" y="365126"/>
            <a:ext cx="10515600" cy="867682"/>
          </a:xfrm>
          <a:prstGeom prst="rect">
            <a:avLst/>
          </a:prstGeom>
        </p:spPr>
        <p:txBody>
          <a:bodyPr vert="horz" lIns="0" tIns="0" rIns="0" bIns="0" rtlCol="0" anchor="ctr">
            <a:noAutofit/>
          </a:bodyPr>
          <a:lstStyle>
            <a:lvl1pPr algn="l" defTabSz="685800" rtl="0" eaLnBrk="1" latinLnBrk="0" hangingPunct="1">
              <a:lnSpc>
                <a:spcPct val="100000"/>
              </a:lnSpc>
              <a:spcBef>
                <a:spcPct val="0"/>
              </a:spcBef>
              <a:buNone/>
              <a:defRPr sz="3300" b="1" kern="1200">
                <a:solidFill>
                  <a:schemeClr val="tx1"/>
                </a:solidFill>
                <a:latin typeface="Aptos" panose="020B0004020202020204" pitchFamily="34" charset="0"/>
                <a:ea typeface="+mj-ea"/>
                <a:cs typeface="+mj-cs"/>
              </a:defRPr>
            </a:lvl1pPr>
          </a:lstStyle>
          <a:p>
            <a:r>
              <a:rPr lang="en-US" sz="3600" dirty="0">
                <a:solidFill>
                  <a:schemeClr val="bg1">
                    <a:lumMod val="65000"/>
                  </a:schemeClr>
                </a:solidFill>
              </a:rPr>
              <a:t>Hidden Slide #3</a:t>
            </a:r>
            <a:endParaRPr lang="en-US" sz="3600" dirty="0"/>
          </a:p>
        </p:txBody>
      </p:sp>
      <p:sp>
        <p:nvSpPr>
          <p:cNvPr id="16" name="Content Placeholder 5" descr="Text box explaining part 2, ef 2">
            <a:extLst>
              <a:ext uri="{FF2B5EF4-FFF2-40B4-BE49-F238E27FC236}">
                <a16:creationId xmlns:a16="http://schemas.microsoft.com/office/drawing/2014/main" id="{3DC4A898-5C64-25D7-BA80-8B1F35F06176}"/>
              </a:ext>
            </a:extLst>
          </p:cNvPr>
          <p:cNvSpPr txBox="1">
            <a:spLocks/>
          </p:cNvSpPr>
          <p:nvPr/>
        </p:nvSpPr>
        <p:spPr>
          <a:xfrm>
            <a:off x="402613" y="3429000"/>
            <a:ext cx="3624711" cy="1740877"/>
          </a:xfrm>
          <a:prstGeom prst="rect">
            <a:avLst/>
          </a:prstGeom>
          <a:ln>
            <a:noFill/>
          </a:ln>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1000"/>
              </a:spcBef>
              <a:buSzPct val="80000"/>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10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10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1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Identifying priority standards</a:t>
            </a:r>
          </a:p>
          <a:p>
            <a:r>
              <a:rPr lang="en-US" sz="2000" dirty="0"/>
              <a:t> Unwrapping standards</a:t>
            </a:r>
          </a:p>
          <a:p>
            <a:r>
              <a:rPr lang="en-US" sz="2000" dirty="0"/>
              <a:t> Learning targets</a:t>
            </a:r>
          </a:p>
          <a:p>
            <a:r>
              <a:rPr lang="en-US" sz="2000" dirty="0"/>
              <a:t> Success criteria</a:t>
            </a:r>
          </a:p>
        </p:txBody>
      </p:sp>
    </p:spTree>
    <p:extLst>
      <p:ext uri="{BB962C8B-B14F-4D97-AF65-F5344CB8AC3E}">
        <p14:creationId xmlns:p14="http://schemas.microsoft.com/office/powerpoint/2010/main" val="1561980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D5711-6A03-2451-2DC8-717099C8EE3A}"/>
              </a:ext>
            </a:extLst>
          </p:cNvPr>
          <p:cNvSpPr>
            <a:spLocks noGrp="1"/>
          </p:cNvSpPr>
          <p:nvPr>
            <p:ph type="title"/>
          </p:nvPr>
        </p:nvSpPr>
        <p:spPr/>
        <p:txBody>
          <a:bodyPr/>
          <a:lstStyle/>
          <a:p>
            <a:r>
              <a:rPr lang="en-US" dirty="0"/>
              <a:t>Steps to Clarifying Learning Targets</a:t>
            </a:r>
          </a:p>
        </p:txBody>
      </p:sp>
      <p:sp>
        <p:nvSpPr>
          <p:cNvPr id="3" name="Text Placeholder 2">
            <a:extLst>
              <a:ext uri="{FF2B5EF4-FFF2-40B4-BE49-F238E27FC236}">
                <a16:creationId xmlns:a16="http://schemas.microsoft.com/office/drawing/2014/main" id="{CE456759-0689-D29E-E136-ED7BF0C456DF}"/>
              </a:ext>
            </a:extLst>
          </p:cNvPr>
          <p:cNvSpPr>
            <a:spLocks noGrp="1"/>
          </p:cNvSpPr>
          <p:nvPr>
            <p:ph idx="1"/>
          </p:nvPr>
        </p:nvSpPr>
        <p:spPr>
          <a:xfrm>
            <a:off x="2884566" y="1964903"/>
            <a:ext cx="7355541" cy="3445944"/>
          </a:xfrm>
        </p:spPr>
        <p:txBody>
          <a:bodyPr/>
          <a:lstStyle/>
          <a:p>
            <a:pPr indent="-457200">
              <a:lnSpc>
                <a:spcPct val="120000"/>
              </a:lnSpc>
              <a:spcBef>
                <a:spcPts val="0"/>
              </a:spcBef>
            </a:pPr>
            <a:r>
              <a:rPr lang="en-US" sz="2400" dirty="0"/>
              <a:t>Determine priority learning standards within a domain, strand, or unit of instruction.</a:t>
            </a:r>
          </a:p>
          <a:p>
            <a:pPr marL="0" indent="0">
              <a:lnSpc>
                <a:spcPct val="120000"/>
              </a:lnSpc>
              <a:spcBef>
                <a:spcPts val="0"/>
              </a:spcBef>
              <a:buNone/>
            </a:pPr>
            <a:endParaRPr lang="en-US" sz="2400" dirty="0"/>
          </a:p>
          <a:p>
            <a:pPr indent="-457200">
              <a:lnSpc>
                <a:spcPct val="120000"/>
              </a:lnSpc>
              <a:spcBef>
                <a:spcPts val="0"/>
              </a:spcBef>
            </a:pPr>
            <a:r>
              <a:rPr lang="en-US" sz="2400" dirty="0"/>
              <a:t>Unwrap learning standards by identifying the critical concepts and skills students will need to know and be able to do.</a:t>
            </a:r>
          </a:p>
          <a:p>
            <a:pPr marL="0" indent="0">
              <a:lnSpc>
                <a:spcPct val="120000"/>
              </a:lnSpc>
              <a:spcBef>
                <a:spcPts val="0"/>
              </a:spcBef>
              <a:buNone/>
            </a:pPr>
            <a:endParaRPr lang="en-US" sz="2400" dirty="0"/>
          </a:p>
          <a:p>
            <a:pPr indent="-457200">
              <a:lnSpc>
                <a:spcPct val="120000"/>
              </a:lnSpc>
              <a:spcBef>
                <a:spcPts val="0"/>
              </a:spcBef>
            </a:pPr>
            <a:r>
              <a:rPr lang="en-US" sz="2400" dirty="0"/>
              <a:t>Develop clear learning targets and design success criteria.</a:t>
            </a:r>
          </a:p>
        </p:txBody>
      </p:sp>
      <p:grpSp>
        <p:nvGrpSpPr>
          <p:cNvPr id="9" name="Group 8" descr="Broad with an arrow down to Explicit&#10;">
            <a:extLst>
              <a:ext uri="{FF2B5EF4-FFF2-40B4-BE49-F238E27FC236}">
                <a16:creationId xmlns:a16="http://schemas.microsoft.com/office/drawing/2014/main" id="{6E4DD45B-317D-3580-D23F-91D52D387A77}"/>
              </a:ext>
            </a:extLst>
          </p:cNvPr>
          <p:cNvGrpSpPr/>
          <p:nvPr/>
        </p:nvGrpSpPr>
        <p:grpSpPr>
          <a:xfrm>
            <a:off x="1127139" y="1679847"/>
            <a:ext cx="1649507" cy="4216680"/>
            <a:chOff x="824752" y="1703293"/>
            <a:chExt cx="1649507" cy="4216680"/>
          </a:xfrm>
        </p:grpSpPr>
        <p:sp>
          <p:nvSpPr>
            <p:cNvPr id="4" name="TextBox 3">
              <a:extLst>
                <a:ext uri="{FF2B5EF4-FFF2-40B4-BE49-F238E27FC236}">
                  <a16:creationId xmlns:a16="http://schemas.microsoft.com/office/drawing/2014/main" id="{6CB3CF2E-3D07-68B4-1777-C73A1EC30DE1}"/>
                </a:ext>
              </a:extLst>
            </p:cNvPr>
            <p:cNvSpPr txBox="1"/>
            <p:nvPr/>
          </p:nvSpPr>
          <p:spPr>
            <a:xfrm>
              <a:off x="824752" y="1703293"/>
              <a:ext cx="1649507" cy="523220"/>
            </a:xfrm>
            <a:prstGeom prst="rect">
              <a:avLst/>
            </a:prstGeom>
            <a:noFill/>
          </p:spPr>
          <p:txBody>
            <a:bodyPr wrap="square" rtlCol="0">
              <a:spAutoFit/>
            </a:bodyPr>
            <a:lstStyle/>
            <a:p>
              <a:pPr algn="ctr"/>
              <a:r>
                <a:rPr lang="en-US" sz="2800" b="1" dirty="0">
                  <a:solidFill>
                    <a:schemeClr val="tx2"/>
                  </a:solidFill>
                </a:rPr>
                <a:t>Broad</a:t>
              </a:r>
            </a:p>
          </p:txBody>
        </p:sp>
        <p:sp>
          <p:nvSpPr>
            <p:cNvPr id="5" name="TextBox 4">
              <a:extLst>
                <a:ext uri="{FF2B5EF4-FFF2-40B4-BE49-F238E27FC236}">
                  <a16:creationId xmlns:a16="http://schemas.microsoft.com/office/drawing/2014/main" id="{7743BAFF-1303-4ADD-A5AF-05D9C179FA11}"/>
                </a:ext>
              </a:extLst>
            </p:cNvPr>
            <p:cNvSpPr txBox="1"/>
            <p:nvPr/>
          </p:nvSpPr>
          <p:spPr>
            <a:xfrm>
              <a:off x="892307" y="5396753"/>
              <a:ext cx="1514396" cy="523220"/>
            </a:xfrm>
            <a:prstGeom prst="rect">
              <a:avLst/>
            </a:prstGeom>
            <a:noFill/>
          </p:spPr>
          <p:txBody>
            <a:bodyPr wrap="square" rtlCol="0">
              <a:spAutoFit/>
            </a:bodyPr>
            <a:lstStyle/>
            <a:p>
              <a:pPr algn="ctr"/>
              <a:r>
                <a:rPr lang="en-US" sz="2800" b="1" dirty="0">
                  <a:solidFill>
                    <a:schemeClr val="tx2"/>
                  </a:solidFill>
                </a:rPr>
                <a:t>Explicit</a:t>
              </a:r>
            </a:p>
          </p:txBody>
        </p:sp>
        <p:sp>
          <p:nvSpPr>
            <p:cNvPr id="6" name="Arrow: Down 5">
              <a:extLst>
                <a:ext uri="{FF2B5EF4-FFF2-40B4-BE49-F238E27FC236}">
                  <a16:creationId xmlns:a16="http://schemas.microsoft.com/office/drawing/2014/main" id="{60296C93-89CD-D204-4417-33C9C39DA1CC}"/>
                </a:ext>
              </a:extLst>
            </p:cNvPr>
            <p:cNvSpPr/>
            <p:nvPr/>
          </p:nvSpPr>
          <p:spPr>
            <a:xfrm>
              <a:off x="1479175" y="2226513"/>
              <a:ext cx="340660" cy="3170240"/>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 name="TextBox 6">
            <a:extLst>
              <a:ext uri="{FF2B5EF4-FFF2-40B4-BE49-F238E27FC236}">
                <a16:creationId xmlns:a16="http://schemas.microsoft.com/office/drawing/2014/main" id="{58548D98-3A3F-B80B-D458-B6F3991A1733}"/>
              </a:ext>
            </a:extLst>
          </p:cNvPr>
          <p:cNvSpPr txBox="1"/>
          <p:nvPr/>
        </p:nvSpPr>
        <p:spPr>
          <a:xfrm>
            <a:off x="7195706" y="6249593"/>
            <a:ext cx="2874419" cy="369332"/>
          </a:xfrm>
          <a:prstGeom prst="rect">
            <a:avLst/>
          </a:prstGeom>
          <a:noFill/>
        </p:spPr>
        <p:txBody>
          <a:bodyPr wrap="square" rtlCol="0">
            <a:spAutoFit/>
          </a:bodyPr>
          <a:lstStyle/>
          <a:p>
            <a:pPr algn="r"/>
            <a:r>
              <a:rPr lang="en-US" dirty="0"/>
              <a:t>(Ainsworth, 2015)</a:t>
            </a:r>
          </a:p>
        </p:txBody>
      </p:sp>
    </p:spTree>
    <p:extLst>
      <p:ext uri="{BB962C8B-B14F-4D97-AF65-F5344CB8AC3E}">
        <p14:creationId xmlns:p14="http://schemas.microsoft.com/office/powerpoint/2010/main" val="19337549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ABE0F-BB0A-6906-2DDA-57415FC2F94F}"/>
              </a:ext>
            </a:extLst>
          </p:cNvPr>
          <p:cNvSpPr>
            <a:spLocks noGrp="1"/>
          </p:cNvSpPr>
          <p:nvPr>
            <p:ph type="title"/>
          </p:nvPr>
        </p:nvSpPr>
        <p:spPr/>
        <p:txBody>
          <a:bodyPr/>
          <a:lstStyle/>
          <a:p>
            <a:r>
              <a:rPr lang="en-US" dirty="0"/>
              <a:t>3 Purposes of Learning Targets</a:t>
            </a:r>
          </a:p>
        </p:txBody>
      </p:sp>
      <p:sp>
        <p:nvSpPr>
          <p:cNvPr id="3" name="Text Placeholder 2">
            <a:extLst>
              <a:ext uri="{FF2B5EF4-FFF2-40B4-BE49-F238E27FC236}">
                <a16:creationId xmlns:a16="http://schemas.microsoft.com/office/drawing/2014/main" id="{08674AC0-B784-4064-E7B5-85C0A659A31E}"/>
              </a:ext>
            </a:extLst>
          </p:cNvPr>
          <p:cNvSpPr>
            <a:spLocks noGrp="1"/>
          </p:cNvSpPr>
          <p:nvPr>
            <p:ph idx="1"/>
          </p:nvPr>
        </p:nvSpPr>
        <p:spPr/>
        <p:txBody>
          <a:bodyPr/>
          <a:lstStyle/>
          <a:p>
            <a:pPr marL="914400" lvl="1" indent="-457200">
              <a:spcAft>
                <a:spcPts val="600"/>
              </a:spcAft>
              <a:buSzPct val="100000"/>
              <a:buFont typeface="+mj-lt"/>
              <a:buAutoNum type="arabicPeriod"/>
            </a:pPr>
            <a:r>
              <a:rPr lang="en-US" sz="2400" dirty="0"/>
              <a:t>To lay out a clear statement that helps learners know what is to be gained from the lesson</a:t>
            </a:r>
          </a:p>
          <a:p>
            <a:pPr marL="914400" lvl="1" indent="-457200">
              <a:spcAft>
                <a:spcPts val="600"/>
              </a:spcAft>
              <a:buSzPct val="100000"/>
              <a:buFont typeface="+mj-lt"/>
              <a:buAutoNum type="arabicPeriod"/>
            </a:pPr>
            <a:r>
              <a:rPr lang="en-US" sz="2400" dirty="0"/>
              <a:t>To provide guidance to teachers about what should be taught</a:t>
            </a:r>
          </a:p>
          <a:p>
            <a:pPr marL="914400" lvl="1" indent="-457200">
              <a:spcAft>
                <a:spcPts val="600"/>
              </a:spcAft>
              <a:buSzPct val="100000"/>
              <a:buFont typeface="+mj-lt"/>
              <a:buAutoNum type="arabicPeriod"/>
            </a:pPr>
            <a:r>
              <a:rPr lang="en-US" sz="2400" dirty="0"/>
              <a:t>To form the basis for assessing what the student has learned and what the teacher has taught</a:t>
            </a:r>
          </a:p>
        </p:txBody>
      </p:sp>
      <p:sp>
        <p:nvSpPr>
          <p:cNvPr id="5" name="TextBox 4">
            <a:extLst>
              <a:ext uri="{FF2B5EF4-FFF2-40B4-BE49-F238E27FC236}">
                <a16:creationId xmlns:a16="http://schemas.microsoft.com/office/drawing/2014/main" id="{7D6B3697-CD63-574D-41CD-F0933CD77745}"/>
              </a:ext>
            </a:extLst>
          </p:cNvPr>
          <p:cNvSpPr txBox="1"/>
          <p:nvPr/>
        </p:nvSpPr>
        <p:spPr>
          <a:xfrm>
            <a:off x="8170429" y="6277652"/>
            <a:ext cx="1480458" cy="338554"/>
          </a:xfrm>
          <a:prstGeom prst="rect">
            <a:avLst/>
          </a:prstGeom>
          <a:noFill/>
        </p:spPr>
        <p:txBody>
          <a:bodyPr wrap="square" rtlCol="0">
            <a:spAutoFit/>
          </a:bodyPr>
          <a:lstStyle/>
          <a:p>
            <a:r>
              <a:rPr lang="en-US" sz="1600" dirty="0"/>
              <a:t>(Hattie, 2017)</a:t>
            </a:r>
          </a:p>
        </p:txBody>
      </p:sp>
    </p:spTree>
    <p:extLst>
      <p:ext uri="{BB962C8B-B14F-4D97-AF65-F5344CB8AC3E}">
        <p14:creationId xmlns:p14="http://schemas.microsoft.com/office/powerpoint/2010/main" val="16259565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83F1AD-350B-5C15-0348-4585CD94F60A}"/>
              </a:ext>
            </a:extLst>
          </p:cNvPr>
          <p:cNvSpPr>
            <a:spLocks noGrp="1"/>
          </p:cNvSpPr>
          <p:nvPr>
            <p:ph type="title"/>
          </p:nvPr>
        </p:nvSpPr>
        <p:spPr/>
        <p:txBody>
          <a:bodyPr/>
          <a:lstStyle/>
          <a:p>
            <a:r>
              <a:rPr lang="en-US" dirty="0"/>
              <a:t>Priority Standards</a:t>
            </a:r>
          </a:p>
        </p:txBody>
      </p:sp>
    </p:spTree>
    <p:extLst>
      <p:ext uri="{BB962C8B-B14F-4D97-AF65-F5344CB8AC3E}">
        <p14:creationId xmlns:p14="http://schemas.microsoft.com/office/powerpoint/2010/main" val="27338286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08B9C-F212-F4DB-8359-969AEF9FD11B}"/>
              </a:ext>
            </a:extLst>
          </p:cNvPr>
          <p:cNvSpPr>
            <a:spLocks noGrp="1"/>
          </p:cNvSpPr>
          <p:nvPr>
            <p:ph type="title"/>
          </p:nvPr>
        </p:nvSpPr>
        <p:spPr/>
        <p:txBody>
          <a:bodyPr/>
          <a:lstStyle/>
          <a:p>
            <a:r>
              <a:rPr lang="en-US" dirty="0"/>
              <a:t>Priority Standards: Read, Compare, and Confer</a:t>
            </a:r>
          </a:p>
        </p:txBody>
      </p:sp>
      <p:sp>
        <p:nvSpPr>
          <p:cNvPr id="3" name="Text Placeholder 2">
            <a:extLst>
              <a:ext uri="{FF2B5EF4-FFF2-40B4-BE49-F238E27FC236}">
                <a16:creationId xmlns:a16="http://schemas.microsoft.com/office/drawing/2014/main" id="{E3885797-E67C-9571-B0F1-4FFB802FB142}"/>
              </a:ext>
            </a:extLst>
          </p:cNvPr>
          <p:cNvSpPr>
            <a:spLocks noGrp="1"/>
          </p:cNvSpPr>
          <p:nvPr>
            <p:ph sz="half" idx="1"/>
          </p:nvPr>
        </p:nvSpPr>
        <p:spPr/>
        <p:txBody>
          <a:bodyPr/>
          <a:lstStyle/>
          <a:p>
            <a:pPr marL="274320" lvl="1">
              <a:spcAft>
                <a:spcPts val="600"/>
              </a:spcAft>
              <a:buFont typeface="Arial" panose="020B0604020202020204" pitchFamily="34" charset="0"/>
              <a:buChar char="•"/>
            </a:pPr>
            <a:r>
              <a:rPr lang="en-US" sz="2400" dirty="0"/>
              <a:t>Identify a partner.</a:t>
            </a:r>
          </a:p>
          <a:p>
            <a:pPr marL="274320" lvl="1">
              <a:spcAft>
                <a:spcPts val="600"/>
              </a:spcAft>
              <a:buFont typeface="Arial" panose="020B0604020202020204" pitchFamily="34" charset="0"/>
              <a:buChar char="•"/>
            </a:pPr>
            <a:r>
              <a:rPr lang="en-US" sz="2400" dirty="0"/>
              <a:t>Each choose a different article to read.</a:t>
            </a:r>
          </a:p>
          <a:p>
            <a:pPr marL="274320" lvl="1">
              <a:spcAft>
                <a:spcPts val="600"/>
              </a:spcAft>
              <a:buFont typeface="Arial" panose="020B0604020202020204" pitchFamily="34" charset="0"/>
              <a:buChar char="•"/>
            </a:pPr>
            <a:r>
              <a:rPr lang="en-US" sz="2400" dirty="0"/>
              <a:t>Jot down the benefits of unwrapping standards from your article. </a:t>
            </a:r>
          </a:p>
          <a:p>
            <a:pPr marL="274320" lvl="1">
              <a:spcAft>
                <a:spcPts val="600"/>
              </a:spcAft>
              <a:buFont typeface="Arial" panose="020B0604020202020204" pitchFamily="34" charset="0"/>
              <a:buChar char="•"/>
            </a:pPr>
            <a:r>
              <a:rPr lang="en-US" sz="2400" dirty="0"/>
              <a:t>Discuss your findings and jot down commonalities in the center of a Venn diagram and differences on each side.</a:t>
            </a:r>
          </a:p>
          <a:p>
            <a:endParaRPr lang="en-US" sz="3200" dirty="0"/>
          </a:p>
        </p:txBody>
      </p:sp>
      <p:sp>
        <p:nvSpPr>
          <p:cNvPr id="4" name="Text Placeholder 3">
            <a:extLst>
              <a:ext uri="{FF2B5EF4-FFF2-40B4-BE49-F238E27FC236}">
                <a16:creationId xmlns:a16="http://schemas.microsoft.com/office/drawing/2014/main" id="{51FD7C7B-59AC-8F22-E0B4-B37BE1886734}"/>
              </a:ext>
            </a:extLst>
          </p:cNvPr>
          <p:cNvSpPr>
            <a:spLocks noGrp="1"/>
          </p:cNvSpPr>
          <p:nvPr>
            <p:ph sz="half" idx="2"/>
          </p:nvPr>
        </p:nvSpPr>
        <p:spPr>
          <a:xfrm>
            <a:off x="6488723" y="1825625"/>
            <a:ext cx="3087624" cy="4351338"/>
          </a:xfrm>
        </p:spPr>
        <p:txBody>
          <a:bodyPr/>
          <a:lstStyle/>
          <a:p>
            <a:r>
              <a:rPr lang="en-US" sz="2400" dirty="0">
                <a:hlinkClick r:id="rId3"/>
              </a:rPr>
              <a:t>Power in the Process: The Why Behind Priority Standards  </a:t>
            </a:r>
            <a:r>
              <a:rPr lang="en-US" sz="2400" dirty="0"/>
              <a:t>(DESE) </a:t>
            </a:r>
          </a:p>
          <a:p>
            <a:endParaRPr lang="en-US" sz="2400" dirty="0">
              <a:hlinkClick r:id="rId4"/>
            </a:endParaRPr>
          </a:p>
          <a:p>
            <a:r>
              <a:rPr lang="en-US" sz="2400" dirty="0">
                <a:hlinkClick r:id="rId4"/>
              </a:rPr>
              <a:t>Unpacking  Standards Leads to Confidence Not Chaos </a:t>
            </a:r>
            <a:endParaRPr lang="en-US" sz="2400" dirty="0"/>
          </a:p>
          <a:p>
            <a:r>
              <a:rPr lang="en-US" sz="2400" dirty="0"/>
              <a:t>by Maria Nielson</a:t>
            </a:r>
          </a:p>
        </p:txBody>
      </p:sp>
      <p:pic>
        <p:nvPicPr>
          <p:cNvPr id="6" name="Picture 5" descr="QR code for https://dese.mo.gov/media/pdf/curr-priority-standards-power-in-the-process&#10;">
            <a:extLst>
              <a:ext uri="{FF2B5EF4-FFF2-40B4-BE49-F238E27FC236}">
                <a16:creationId xmlns:a16="http://schemas.microsoft.com/office/drawing/2014/main" id="{BF194255-6F6A-104D-6871-51747B6272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76347" y="1837404"/>
            <a:ext cx="1103378" cy="1103378"/>
          </a:xfrm>
          <a:prstGeom prst="rect">
            <a:avLst/>
          </a:prstGeom>
        </p:spPr>
      </p:pic>
      <p:pic>
        <p:nvPicPr>
          <p:cNvPr id="8" name="Picture 7" descr="QR code for https://allthingsassessment.info/2016/07/19/unpacking-standards-leads-to-confidence-not-chaos-for-teachers-and-students/&#10;">
            <a:extLst>
              <a:ext uri="{FF2B5EF4-FFF2-40B4-BE49-F238E27FC236}">
                <a16:creationId xmlns:a16="http://schemas.microsoft.com/office/drawing/2014/main" id="{F00290F7-25B2-9265-2B3B-F7FFC3B2F0E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28747" y="3971641"/>
            <a:ext cx="1103377" cy="1106594"/>
          </a:xfrm>
          <a:prstGeom prst="rect">
            <a:avLst/>
          </a:prstGeom>
        </p:spPr>
      </p:pic>
    </p:spTree>
    <p:extLst>
      <p:ext uri="{BB962C8B-B14F-4D97-AF65-F5344CB8AC3E}">
        <p14:creationId xmlns:p14="http://schemas.microsoft.com/office/powerpoint/2010/main" val="32013334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DED39-3790-4852-DD4C-7D57004451B5}"/>
              </a:ext>
            </a:extLst>
          </p:cNvPr>
          <p:cNvSpPr>
            <a:spLocks noGrp="1"/>
          </p:cNvSpPr>
          <p:nvPr>
            <p:ph type="title"/>
          </p:nvPr>
        </p:nvSpPr>
        <p:spPr/>
        <p:txBody>
          <a:bodyPr/>
          <a:lstStyle/>
          <a:p>
            <a:r>
              <a:rPr lang="en-US" dirty="0"/>
              <a:t>Characteristics of Priority Standards</a:t>
            </a:r>
          </a:p>
        </p:txBody>
      </p:sp>
      <p:sp>
        <p:nvSpPr>
          <p:cNvPr id="3" name="Text Placeholder 2">
            <a:extLst>
              <a:ext uri="{FF2B5EF4-FFF2-40B4-BE49-F238E27FC236}">
                <a16:creationId xmlns:a16="http://schemas.microsoft.com/office/drawing/2014/main" id="{044AB3E5-EA94-A092-2CB5-D51CF908E89E}"/>
              </a:ext>
            </a:extLst>
          </p:cNvPr>
          <p:cNvSpPr>
            <a:spLocks noGrp="1"/>
          </p:cNvSpPr>
          <p:nvPr>
            <p:ph idx="1"/>
          </p:nvPr>
        </p:nvSpPr>
        <p:spPr/>
        <p:txBody>
          <a:bodyPr/>
          <a:lstStyle/>
          <a:p>
            <a:r>
              <a:rPr lang="en-US" sz="2400" b="1" dirty="0">
                <a:solidFill>
                  <a:schemeClr val="accent1"/>
                </a:solidFill>
              </a:rPr>
              <a:t>Endurance</a:t>
            </a:r>
            <a:r>
              <a:rPr lang="en-US" sz="2400" dirty="0"/>
              <a:t> - lasting beyond one grade or course; concepts and skills needed in life</a:t>
            </a:r>
          </a:p>
          <a:p>
            <a:r>
              <a:rPr lang="en-US" sz="2400" b="1" dirty="0">
                <a:solidFill>
                  <a:schemeClr val="accent1"/>
                </a:solidFill>
              </a:rPr>
              <a:t>Leverage</a:t>
            </a:r>
            <a:r>
              <a:rPr lang="en-US" sz="2400" dirty="0"/>
              <a:t> - crossover application within the content and to other content areas</a:t>
            </a:r>
          </a:p>
          <a:p>
            <a:r>
              <a:rPr lang="en-US" sz="2400" b="1" dirty="0">
                <a:solidFill>
                  <a:schemeClr val="accent1"/>
                </a:solidFill>
              </a:rPr>
              <a:t>Readiness for the next level of learning</a:t>
            </a:r>
            <a:r>
              <a:rPr lang="en-US" sz="2400" dirty="0"/>
              <a:t> - prerequisite concepts and skill students need to enter a new grade level or course of study</a:t>
            </a:r>
          </a:p>
          <a:p>
            <a:r>
              <a:rPr lang="en-US" sz="2400" b="1" dirty="0">
                <a:solidFill>
                  <a:schemeClr val="accent1"/>
                </a:solidFill>
              </a:rPr>
              <a:t>External Exams</a:t>
            </a:r>
            <a:r>
              <a:rPr lang="en-US" sz="2400" dirty="0"/>
              <a:t> - the concepts/skills that students are most likely to encounter on annual standardized tests, college entrance exams, and occupational competency exams</a:t>
            </a:r>
          </a:p>
          <a:p>
            <a:endParaRPr lang="en-US" sz="2400" dirty="0"/>
          </a:p>
        </p:txBody>
      </p:sp>
      <p:sp>
        <p:nvSpPr>
          <p:cNvPr id="4" name="TextBox 3">
            <a:extLst>
              <a:ext uri="{FF2B5EF4-FFF2-40B4-BE49-F238E27FC236}">
                <a16:creationId xmlns:a16="http://schemas.microsoft.com/office/drawing/2014/main" id="{B1C6835A-ED49-9738-FC28-EFD760FF9F4B}"/>
              </a:ext>
            </a:extLst>
          </p:cNvPr>
          <p:cNvSpPr txBox="1"/>
          <p:nvPr/>
        </p:nvSpPr>
        <p:spPr>
          <a:xfrm>
            <a:off x="7864510" y="6488668"/>
            <a:ext cx="2562330" cy="400110"/>
          </a:xfrm>
          <a:prstGeom prst="rect">
            <a:avLst/>
          </a:prstGeom>
          <a:noFill/>
        </p:spPr>
        <p:txBody>
          <a:bodyPr wrap="square" rtlCol="0">
            <a:spAutoFit/>
          </a:bodyPr>
          <a:lstStyle/>
          <a:p>
            <a:r>
              <a:rPr lang="en-US" sz="2000" dirty="0"/>
              <a:t>(Ainsworth, 2015)</a:t>
            </a:r>
            <a:endParaRPr lang="en-US" dirty="0"/>
          </a:p>
        </p:txBody>
      </p:sp>
    </p:spTree>
    <p:extLst>
      <p:ext uri="{BB962C8B-B14F-4D97-AF65-F5344CB8AC3E}">
        <p14:creationId xmlns:p14="http://schemas.microsoft.com/office/powerpoint/2010/main" val="38736076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4D439E3-92FF-5BA3-91C6-7A798D7970C5}"/>
              </a:ext>
            </a:extLst>
          </p:cNvPr>
          <p:cNvSpPr>
            <a:spLocks noGrp="1"/>
          </p:cNvSpPr>
          <p:nvPr>
            <p:ph type="title"/>
          </p:nvPr>
        </p:nvSpPr>
        <p:spPr>
          <a:xfrm>
            <a:off x="838200" y="365126"/>
            <a:ext cx="8903677" cy="867682"/>
          </a:xfrm>
        </p:spPr>
        <p:txBody>
          <a:bodyPr/>
          <a:lstStyle/>
          <a:p>
            <a:r>
              <a:rPr lang="en-US" dirty="0"/>
              <a:t>Potential Priority Standards in ELA, Math, Science, and Social Studies</a:t>
            </a:r>
          </a:p>
        </p:txBody>
      </p:sp>
      <p:sp>
        <p:nvSpPr>
          <p:cNvPr id="14" name="Google Shape;168;p10">
            <a:extLst>
              <a:ext uri="{FF2B5EF4-FFF2-40B4-BE49-F238E27FC236}">
                <a16:creationId xmlns:a16="http://schemas.microsoft.com/office/drawing/2014/main" id="{A9F0EC22-8FDA-2781-9C75-7DA3C0EA9499}"/>
              </a:ext>
            </a:extLst>
          </p:cNvPr>
          <p:cNvSpPr/>
          <p:nvPr/>
        </p:nvSpPr>
        <p:spPr>
          <a:xfrm>
            <a:off x="2480344" y="1447503"/>
            <a:ext cx="3615071" cy="2408947"/>
          </a:xfrm>
          <a:prstGeom prst="roundRect">
            <a:avLst>
              <a:gd name="adj" fmla="val 16667"/>
            </a:avLst>
          </a:prstGeom>
          <a:solidFill>
            <a:schemeClr val="dk2">
              <a:alpha val="40000"/>
            </a:schemeClr>
          </a:solidFill>
          <a:ln w="28575" cap="flat" cmpd="sng">
            <a:solidFill>
              <a:schemeClr val="tx2"/>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buClr>
                <a:srgbClr val="000000"/>
              </a:buClr>
              <a:buSzPts val="1300"/>
            </a:pPr>
            <a:r>
              <a:rPr lang="en-US" sz="2000" b="1" dirty="0">
                <a:latin typeface="+mj-lt"/>
                <a:ea typeface="Maven Pro"/>
                <a:cs typeface="Maven Pro"/>
                <a:sym typeface="Maven Pro"/>
              </a:rPr>
              <a:t>ELA</a:t>
            </a:r>
          </a:p>
          <a:p>
            <a:pPr algn="ctr">
              <a:lnSpc>
                <a:spcPct val="115000"/>
              </a:lnSpc>
              <a:buClr>
                <a:srgbClr val="000000"/>
              </a:buClr>
              <a:buSzPts val="1300"/>
            </a:pPr>
            <a:r>
              <a:rPr lang="en-US" sz="2000" dirty="0">
                <a:ea typeface="Maven Pro"/>
                <a:cs typeface="Maven Pro"/>
                <a:sym typeface="Maven Pro"/>
              </a:rPr>
              <a:t>Develop and demonstrate comprehension reading skills in fiction and nonfiction.</a:t>
            </a:r>
            <a:endParaRPr sz="2000" dirty="0">
              <a:ea typeface="Maven Pro"/>
              <a:cs typeface="Maven Pro"/>
              <a:sym typeface="Maven Pro"/>
            </a:endParaRPr>
          </a:p>
        </p:txBody>
      </p:sp>
      <p:sp>
        <p:nvSpPr>
          <p:cNvPr id="15" name="Google Shape;169;p10">
            <a:extLst>
              <a:ext uri="{FF2B5EF4-FFF2-40B4-BE49-F238E27FC236}">
                <a16:creationId xmlns:a16="http://schemas.microsoft.com/office/drawing/2014/main" id="{C23C0916-646A-44B9-B6FD-6023516638C4}"/>
              </a:ext>
            </a:extLst>
          </p:cNvPr>
          <p:cNvSpPr/>
          <p:nvPr/>
        </p:nvSpPr>
        <p:spPr>
          <a:xfrm>
            <a:off x="6279206" y="1406746"/>
            <a:ext cx="3615071" cy="2486571"/>
          </a:xfrm>
          <a:prstGeom prst="roundRect">
            <a:avLst>
              <a:gd name="adj" fmla="val 16667"/>
            </a:avLst>
          </a:prstGeom>
          <a:solidFill>
            <a:schemeClr val="accent1">
              <a:alpha val="19000"/>
            </a:schemeClr>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buClr>
                <a:srgbClr val="000000"/>
              </a:buClr>
              <a:buSzPts val="1300"/>
            </a:pPr>
            <a:r>
              <a:rPr lang="en-US" sz="2000" b="1" dirty="0">
                <a:latin typeface="+mj-lt"/>
                <a:ea typeface="Maven Pro"/>
                <a:cs typeface="Maven Pro"/>
                <a:sym typeface="Maven Pro"/>
              </a:rPr>
              <a:t>Science</a:t>
            </a:r>
          </a:p>
          <a:p>
            <a:pPr algn="ctr">
              <a:lnSpc>
                <a:spcPct val="115000"/>
              </a:lnSpc>
              <a:buClr>
                <a:srgbClr val="000000"/>
              </a:buClr>
              <a:buSzPts val="1300"/>
            </a:pPr>
            <a:r>
              <a:rPr lang="en-US" sz="2000" dirty="0">
                <a:ea typeface="Maven Pro"/>
                <a:cs typeface="Maven Pro"/>
                <a:sym typeface="Maven Pro"/>
              </a:rPr>
              <a:t>Students ask questions and define problems to make sense of phenomena and solve problems.</a:t>
            </a:r>
            <a:endParaRPr sz="2000" dirty="0">
              <a:ea typeface="Maven Pro"/>
              <a:cs typeface="Maven Pro"/>
              <a:sym typeface="Maven Pro"/>
            </a:endParaRPr>
          </a:p>
        </p:txBody>
      </p:sp>
      <p:sp>
        <p:nvSpPr>
          <p:cNvPr id="16" name="Google Shape;170;p10">
            <a:extLst>
              <a:ext uri="{FF2B5EF4-FFF2-40B4-BE49-F238E27FC236}">
                <a16:creationId xmlns:a16="http://schemas.microsoft.com/office/drawing/2014/main" id="{9943550C-5F0F-5A86-83AE-A21E4595364F}"/>
              </a:ext>
            </a:extLst>
          </p:cNvPr>
          <p:cNvSpPr/>
          <p:nvPr/>
        </p:nvSpPr>
        <p:spPr>
          <a:xfrm>
            <a:off x="2480344" y="4067255"/>
            <a:ext cx="3615071" cy="2321821"/>
          </a:xfrm>
          <a:prstGeom prst="roundRect">
            <a:avLst>
              <a:gd name="adj" fmla="val 16667"/>
            </a:avLst>
          </a:prstGeom>
          <a:solidFill>
            <a:schemeClr val="accent5">
              <a:alpha val="20000"/>
            </a:schemeClr>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buClr>
                <a:srgbClr val="000000"/>
              </a:buClr>
              <a:buSzPts val="1300"/>
            </a:pPr>
            <a:r>
              <a:rPr lang="en-US" sz="2000" b="1" dirty="0">
                <a:latin typeface="+mj-lt"/>
                <a:ea typeface="Maven Pro"/>
                <a:cs typeface="Maven Pro"/>
                <a:sym typeface="Maven Pro"/>
              </a:rPr>
              <a:t>Social Studies</a:t>
            </a:r>
          </a:p>
          <a:p>
            <a:pPr algn="ctr">
              <a:lnSpc>
                <a:spcPct val="115000"/>
              </a:lnSpc>
              <a:buClr>
                <a:srgbClr val="000000"/>
              </a:buClr>
              <a:buSzPts val="1300"/>
            </a:pPr>
            <a:r>
              <a:rPr lang="en-US" sz="2000" dirty="0">
                <a:ea typeface="Maven Pro"/>
                <a:cs typeface="Maven Pro"/>
                <a:sym typeface="Maven Pro"/>
              </a:rPr>
              <a:t>Locate and analyze valid resources, formulate and support arguments with accurate evidence. </a:t>
            </a:r>
            <a:endParaRPr sz="2000" dirty="0">
              <a:ea typeface="Maven Pro"/>
              <a:cs typeface="Maven Pro"/>
              <a:sym typeface="Maven Pro"/>
            </a:endParaRPr>
          </a:p>
        </p:txBody>
      </p:sp>
      <p:sp>
        <p:nvSpPr>
          <p:cNvPr id="17" name="Google Shape;171;p10">
            <a:extLst>
              <a:ext uri="{FF2B5EF4-FFF2-40B4-BE49-F238E27FC236}">
                <a16:creationId xmlns:a16="http://schemas.microsoft.com/office/drawing/2014/main" id="{22C980DF-0CEE-1958-FE7F-0CBE80981C32}"/>
              </a:ext>
            </a:extLst>
          </p:cNvPr>
          <p:cNvSpPr/>
          <p:nvPr/>
        </p:nvSpPr>
        <p:spPr>
          <a:xfrm>
            <a:off x="6279206" y="4067255"/>
            <a:ext cx="3615071" cy="2321821"/>
          </a:xfrm>
          <a:prstGeom prst="roundRect">
            <a:avLst>
              <a:gd name="adj" fmla="val 16667"/>
            </a:avLst>
          </a:prstGeom>
          <a:solidFill>
            <a:schemeClr val="accent2">
              <a:alpha val="20000"/>
            </a:schemeClr>
          </a:solidFill>
          <a:ln w="2857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buClr>
                <a:srgbClr val="000000"/>
              </a:buClr>
              <a:buSzPts val="1100"/>
            </a:pPr>
            <a:r>
              <a:rPr lang="en-US" sz="2000" b="1" dirty="0">
                <a:latin typeface="+mj-lt"/>
                <a:ea typeface="Maven Pro"/>
                <a:cs typeface="Maven Pro"/>
                <a:sym typeface="Maven Pro"/>
              </a:rPr>
              <a:t>Math</a:t>
            </a:r>
          </a:p>
          <a:p>
            <a:pPr algn="ctr">
              <a:lnSpc>
                <a:spcPct val="115000"/>
              </a:lnSpc>
              <a:buClr>
                <a:srgbClr val="000000"/>
              </a:buClr>
              <a:buSzPts val="1100"/>
            </a:pPr>
            <a:r>
              <a:rPr lang="en-US" sz="2000" dirty="0">
                <a:ea typeface="Maven Pro"/>
                <a:cs typeface="Maven Pro"/>
                <a:sym typeface="Maven Pro"/>
              </a:rPr>
              <a:t>Numeracy describes how students should operate on quantities rather than operate on symbols.</a:t>
            </a:r>
            <a:endParaRPr sz="2000" dirty="0">
              <a:ea typeface="Arial"/>
              <a:cs typeface="Arial"/>
              <a:sym typeface="Arial"/>
            </a:endParaRPr>
          </a:p>
        </p:txBody>
      </p:sp>
    </p:spTree>
    <p:extLst>
      <p:ext uri="{BB962C8B-B14F-4D97-AF65-F5344CB8AC3E}">
        <p14:creationId xmlns:p14="http://schemas.microsoft.com/office/powerpoint/2010/main" val="33091305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45996-F9C4-F0A3-4053-C83EAD98B5FC}"/>
              </a:ext>
            </a:extLst>
          </p:cNvPr>
          <p:cNvSpPr>
            <a:spLocks noGrp="1"/>
          </p:cNvSpPr>
          <p:nvPr>
            <p:ph type="title"/>
          </p:nvPr>
        </p:nvSpPr>
        <p:spPr/>
        <p:txBody>
          <a:bodyPr/>
          <a:lstStyle/>
          <a:p>
            <a:r>
              <a:rPr lang="en-US" dirty="0"/>
              <a:t>How Do We Select?</a:t>
            </a:r>
          </a:p>
        </p:txBody>
      </p:sp>
      <p:sp>
        <p:nvSpPr>
          <p:cNvPr id="14" name="Google Shape;187;gab6d3318e0_0_0">
            <a:extLst>
              <a:ext uri="{FF2B5EF4-FFF2-40B4-BE49-F238E27FC236}">
                <a16:creationId xmlns:a16="http://schemas.microsoft.com/office/drawing/2014/main" id="{20363BCF-618D-45AC-6B35-F78AEA7552C4}"/>
              </a:ext>
            </a:extLst>
          </p:cNvPr>
          <p:cNvSpPr/>
          <p:nvPr/>
        </p:nvSpPr>
        <p:spPr>
          <a:xfrm>
            <a:off x="1622012" y="1421822"/>
            <a:ext cx="2990828" cy="4409240"/>
          </a:xfrm>
          <a:prstGeom prst="round1Rect">
            <a:avLst>
              <a:gd name="adj" fmla="val 17446"/>
            </a:avLst>
          </a:prstGeom>
          <a:solidFill>
            <a:schemeClr val="accent5">
              <a:alpha val="20000"/>
            </a:schemeClr>
          </a:solidFill>
          <a:ln w="28575">
            <a:solidFill>
              <a:schemeClr val="accent5"/>
            </a:solidFill>
          </a:ln>
        </p:spPr>
        <p:txBody>
          <a:bodyPr spcFirstLastPara="1" wrap="square" lIns="91425" tIns="274320" rIns="91425" bIns="91425"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effectLst/>
                <a:uLnTx/>
                <a:uFillTx/>
                <a:latin typeface="Aptos"/>
                <a:ea typeface="Work Sans"/>
                <a:cs typeface="Work Sans"/>
                <a:sym typeface="Work Sans"/>
              </a:rPr>
              <a:t>Priority Criteria</a:t>
            </a:r>
          </a:p>
          <a:p>
            <a:pPr marL="274320" marR="0" lvl="0" indent="-18288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1800" b="0" i="0" u="none" strike="noStrike" kern="1200" cap="none" spc="0" normalizeH="0" baseline="0" noProof="0" dirty="0">
                <a:ln>
                  <a:noFill/>
                </a:ln>
                <a:effectLst/>
                <a:uLnTx/>
                <a:uFillTx/>
                <a:latin typeface="Calibri"/>
                <a:ea typeface="Work Sans"/>
                <a:cs typeface="Work Sans"/>
                <a:sym typeface="Work Sans"/>
              </a:rPr>
              <a:t>Endurance</a:t>
            </a:r>
          </a:p>
          <a:p>
            <a:pPr marL="274320" marR="0" lvl="0" indent="-18288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1800" b="0" i="0" u="none" strike="noStrike" kern="1200" cap="none" spc="0" normalizeH="0" baseline="0" noProof="0" dirty="0">
                <a:ln>
                  <a:noFill/>
                </a:ln>
                <a:effectLst/>
                <a:uLnTx/>
                <a:uFillTx/>
                <a:latin typeface="Calibri"/>
                <a:ea typeface="Work Sans"/>
                <a:cs typeface="Work Sans"/>
                <a:sym typeface="Work Sans"/>
              </a:rPr>
              <a:t>Leverage</a:t>
            </a:r>
          </a:p>
          <a:p>
            <a:pPr marL="274320" marR="0" lvl="0" indent="-18288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1800" b="0" i="0" u="none" strike="noStrike" kern="1200" cap="none" spc="0" normalizeH="0" baseline="0" noProof="0" dirty="0">
                <a:ln>
                  <a:noFill/>
                </a:ln>
                <a:effectLst/>
                <a:uLnTx/>
                <a:uFillTx/>
                <a:latin typeface="Calibri"/>
                <a:ea typeface="Work Sans"/>
                <a:cs typeface="Work Sans"/>
                <a:sym typeface="Work Sans"/>
              </a:rPr>
              <a:t>Essentiality</a:t>
            </a:r>
          </a:p>
          <a:p>
            <a:pPr marL="274320" marR="0" lvl="0" indent="-18288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1800" b="0" i="0" u="none" strike="noStrike" kern="1200" cap="none" spc="0" normalizeH="0" baseline="0" noProof="0" dirty="0">
                <a:ln>
                  <a:noFill/>
                </a:ln>
                <a:effectLst/>
                <a:uLnTx/>
                <a:uFillTx/>
                <a:latin typeface="Calibri"/>
                <a:ea typeface="Work Sans"/>
                <a:cs typeface="Work Sans"/>
                <a:sym typeface="Work Sans"/>
              </a:rPr>
              <a:t>Align by grade/course level</a:t>
            </a:r>
          </a:p>
          <a:p>
            <a:pPr marL="274320" marR="0" lvl="0" indent="-18288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1800" b="0" i="0" u="none" strike="noStrike" kern="1200" cap="none" spc="0" normalizeH="0" baseline="0" noProof="0" dirty="0">
                <a:ln>
                  <a:noFill/>
                </a:ln>
                <a:effectLst/>
                <a:uLnTx/>
                <a:uFillTx/>
                <a:latin typeface="Calibri"/>
                <a:ea typeface="Work Sans"/>
                <a:cs typeface="Work Sans"/>
                <a:sym typeface="Work Sans"/>
              </a:rPr>
              <a:t>Should be rigorous and require higher-order thinking skills</a:t>
            </a:r>
          </a:p>
        </p:txBody>
      </p:sp>
      <p:sp>
        <p:nvSpPr>
          <p:cNvPr id="11" name="Google Shape;191;gab6d3318e0_0_0">
            <a:extLst>
              <a:ext uri="{FF2B5EF4-FFF2-40B4-BE49-F238E27FC236}">
                <a16:creationId xmlns:a16="http://schemas.microsoft.com/office/drawing/2014/main" id="{75684E08-DC03-0565-77FA-D7F181248C19}"/>
              </a:ext>
            </a:extLst>
          </p:cNvPr>
          <p:cNvSpPr/>
          <p:nvPr/>
        </p:nvSpPr>
        <p:spPr>
          <a:xfrm>
            <a:off x="4607782" y="1421822"/>
            <a:ext cx="2990829" cy="4407054"/>
          </a:xfrm>
          <a:prstGeom prst="round2SameRect">
            <a:avLst>
              <a:gd name="adj1" fmla="val 18098"/>
              <a:gd name="adj2" fmla="val 0"/>
            </a:avLst>
          </a:prstGeom>
          <a:solidFill>
            <a:schemeClr val="accent2">
              <a:alpha val="20000"/>
            </a:schemeClr>
          </a:solidFill>
          <a:ln w="28575">
            <a:solidFill>
              <a:schemeClr val="accent2"/>
            </a:solidFill>
          </a:ln>
        </p:spPr>
        <p:txBody>
          <a:bodyPr spcFirstLastPara="1" wrap="square" lIns="91425" tIns="91440" rIns="91425" bIns="91425" anchor="t" anchorCtr="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effectLst/>
                <a:uLnTx/>
                <a:uFillTx/>
                <a:latin typeface="Aptos"/>
                <a:ea typeface="Work Sans"/>
                <a:cs typeface="Work Sans"/>
                <a:sym typeface="Work Sans"/>
              </a:rPr>
              <a:t>21st Century Skills</a:t>
            </a:r>
            <a:r>
              <a:rPr kumimoji="0" lang="en-US" b="1" i="0" u="none" strike="noStrike" kern="1200" cap="none" spc="0" normalizeH="0" baseline="0" noProof="0" dirty="0">
                <a:ln>
                  <a:noFill/>
                </a:ln>
                <a:effectLst/>
                <a:uLnTx/>
                <a:uFillTx/>
                <a:latin typeface="Calibri"/>
                <a:ea typeface="Work Sans"/>
                <a:cs typeface="Work Sans"/>
                <a:sym typeface="Work Sans"/>
              </a:rPr>
              <a:t> </a:t>
            </a:r>
          </a:p>
          <a:p>
            <a:pPr marL="274320" marR="0" lvl="0" indent="-18288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b="0" i="0" u="none" strike="noStrike" kern="1200" cap="none" spc="0" normalizeH="0" baseline="0" noProof="0" dirty="0">
                <a:ln>
                  <a:noFill/>
                </a:ln>
                <a:effectLst/>
                <a:uLnTx/>
                <a:uFillTx/>
                <a:latin typeface="Calibri"/>
                <a:ea typeface="Work Sans"/>
                <a:cs typeface="Work Sans"/>
                <a:sym typeface="Work Sans"/>
              </a:rPr>
              <a:t>Analytical reading and discussion</a:t>
            </a:r>
          </a:p>
          <a:p>
            <a:pPr marL="274320" marR="0" lvl="0" indent="-18288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b="0" i="0" u="none" strike="noStrike" kern="1200" cap="none" spc="0" normalizeH="0" baseline="0" noProof="0" dirty="0">
                <a:ln>
                  <a:noFill/>
                </a:ln>
                <a:effectLst/>
                <a:uLnTx/>
                <a:uFillTx/>
                <a:latin typeface="Calibri"/>
                <a:ea typeface="Work Sans"/>
                <a:cs typeface="Work Sans"/>
                <a:sym typeface="Work Sans"/>
              </a:rPr>
              <a:t>Persuasive writing</a:t>
            </a:r>
          </a:p>
          <a:p>
            <a:pPr marL="274320" marR="0" lvl="0" indent="-18288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b="0" i="0" u="none" strike="noStrike" kern="1200" cap="none" spc="0" normalizeH="0" baseline="0" noProof="0" dirty="0">
                <a:ln>
                  <a:noFill/>
                </a:ln>
                <a:effectLst/>
                <a:uLnTx/>
                <a:uFillTx/>
                <a:latin typeface="Calibri"/>
                <a:ea typeface="Work Sans"/>
                <a:cs typeface="Work Sans"/>
                <a:sym typeface="Work Sans"/>
              </a:rPr>
              <a:t>Draw inferences and conclusion</a:t>
            </a:r>
          </a:p>
          <a:p>
            <a:pPr marL="274320" marR="0" lvl="0" indent="-18288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b="0" i="0" u="none" strike="noStrike" kern="1200" cap="none" spc="0" normalizeH="0" baseline="0" noProof="0" dirty="0">
                <a:ln>
                  <a:noFill/>
                </a:ln>
                <a:effectLst/>
                <a:uLnTx/>
                <a:uFillTx/>
                <a:latin typeface="Calibri"/>
                <a:ea typeface="Work Sans"/>
                <a:cs typeface="Work Sans"/>
                <a:sym typeface="Work Sans"/>
              </a:rPr>
              <a:t>Analyze conflicting source documents</a:t>
            </a:r>
          </a:p>
          <a:p>
            <a:pPr marL="274320" marR="0" lvl="0" indent="-18288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b="0" i="0" u="none" strike="noStrike" kern="1200" cap="none" spc="0" normalizeH="0" baseline="0" noProof="0" dirty="0">
                <a:ln>
                  <a:noFill/>
                </a:ln>
                <a:effectLst/>
                <a:uLnTx/>
                <a:uFillTx/>
                <a:latin typeface="Calibri"/>
                <a:ea typeface="Work Sans"/>
                <a:cs typeface="Work Sans"/>
                <a:sym typeface="Work Sans"/>
              </a:rPr>
              <a:t>Support argument with evidence</a:t>
            </a:r>
          </a:p>
          <a:p>
            <a:pPr marL="274320" marR="0" lvl="0" indent="-18288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b="0" i="0" u="none" strike="noStrike" kern="1200" cap="none" spc="0" normalizeH="0" baseline="0" noProof="0" dirty="0">
                <a:ln>
                  <a:noFill/>
                </a:ln>
                <a:effectLst/>
                <a:uLnTx/>
                <a:uFillTx/>
                <a:latin typeface="Calibri"/>
                <a:ea typeface="Work Sans"/>
                <a:cs typeface="Work Sans"/>
                <a:sym typeface="Work Sans"/>
              </a:rPr>
              <a:t>Solve complex problems with no obvious answer</a:t>
            </a:r>
          </a:p>
        </p:txBody>
      </p:sp>
      <p:sp>
        <p:nvSpPr>
          <p:cNvPr id="9" name="Google Shape;195;gab6d3318e0_0_0">
            <a:extLst>
              <a:ext uri="{FF2B5EF4-FFF2-40B4-BE49-F238E27FC236}">
                <a16:creationId xmlns:a16="http://schemas.microsoft.com/office/drawing/2014/main" id="{286E7472-88D8-CD14-D150-BA691D398E3F}"/>
              </a:ext>
            </a:extLst>
          </p:cNvPr>
          <p:cNvSpPr/>
          <p:nvPr/>
        </p:nvSpPr>
        <p:spPr>
          <a:xfrm flipH="1">
            <a:off x="7593556" y="1419557"/>
            <a:ext cx="2990829" cy="4407033"/>
          </a:xfrm>
          <a:prstGeom prst="round1Rect">
            <a:avLst>
              <a:gd name="adj" fmla="val 17446"/>
            </a:avLst>
          </a:prstGeom>
          <a:solidFill>
            <a:schemeClr val="tx2">
              <a:alpha val="20000"/>
            </a:schemeClr>
          </a:solidFill>
          <a:ln w="28575">
            <a:solidFill>
              <a:schemeClr val="tx2"/>
            </a:solidFill>
          </a:ln>
        </p:spPr>
        <p:txBody>
          <a:bodyPr spcFirstLastPara="1" wrap="square" lIns="91425" tIns="274320" rIns="91425" bIns="91425" anchor="t" anchorCtr="0">
            <a:noAutofit/>
          </a:bodyPr>
          <a:lstStyle/>
          <a:p>
            <a:pPr algn="ctr"/>
            <a:r>
              <a:rPr lang="en-US" sz="2000" b="1" dirty="0">
                <a:latin typeface="+mj-lt"/>
                <a:ea typeface="Work Sans"/>
                <a:cs typeface="Work Sans"/>
                <a:sym typeface="Work Sans"/>
              </a:rPr>
              <a:t>Resources</a:t>
            </a:r>
            <a:endParaRPr lang="en-US" sz="1400" b="1" dirty="0">
              <a:latin typeface="+mj-lt"/>
              <a:ea typeface="Work Sans"/>
              <a:cs typeface="Work Sans"/>
              <a:sym typeface="Work Sans"/>
            </a:endParaRPr>
          </a:p>
          <a:p>
            <a:r>
              <a:rPr lang="en-US" b="1" dirty="0">
                <a:ea typeface="Work Sans"/>
                <a:cs typeface="Work Sans"/>
                <a:sym typeface="Work Sans"/>
              </a:rPr>
              <a:t>District </a:t>
            </a:r>
          </a:p>
          <a:p>
            <a:pPr marL="274320" indent="-182880">
              <a:buSzPct val="100000"/>
              <a:buFont typeface="Arial" panose="020B0604020202020204" pitchFamily="34" charset="0"/>
              <a:buChar char="•"/>
            </a:pPr>
            <a:r>
              <a:rPr lang="en-US" dirty="0">
                <a:ea typeface="Work Sans"/>
                <a:cs typeface="Work Sans"/>
                <a:sym typeface="Work Sans"/>
              </a:rPr>
              <a:t>Curriculum</a:t>
            </a:r>
          </a:p>
          <a:p>
            <a:pPr marL="274320" indent="-182880">
              <a:buSzPct val="100000"/>
              <a:buFont typeface="Arial" panose="020B0604020202020204" pitchFamily="34" charset="0"/>
              <a:buChar char="•"/>
            </a:pPr>
            <a:r>
              <a:rPr lang="en-US" dirty="0">
                <a:ea typeface="Work Sans"/>
                <a:cs typeface="Work Sans"/>
                <a:sym typeface="Work Sans"/>
              </a:rPr>
              <a:t>Units of Instruction</a:t>
            </a:r>
          </a:p>
          <a:p>
            <a:pPr marL="27432" indent="-182880">
              <a:buFont typeface="Arial" panose="020B0604020202020204" pitchFamily="34" charset="0"/>
              <a:buChar char="•"/>
            </a:pPr>
            <a:endParaRPr lang="en-US" dirty="0">
              <a:ea typeface="Work Sans"/>
              <a:cs typeface="Work Sans"/>
              <a:sym typeface="Work Sans"/>
            </a:endParaRPr>
          </a:p>
          <a:p>
            <a:r>
              <a:rPr lang="en-US" b="1" dirty="0">
                <a:ea typeface="Work Sans"/>
                <a:cs typeface="Work Sans"/>
                <a:sym typeface="Work Sans"/>
              </a:rPr>
              <a:t>State</a:t>
            </a:r>
          </a:p>
          <a:p>
            <a:pPr marL="274320" indent="-182880">
              <a:buSzPct val="100000"/>
              <a:buFont typeface="Arial" panose="020B0604020202020204" pitchFamily="34" charset="0"/>
              <a:buChar char="•"/>
            </a:pPr>
            <a:r>
              <a:rPr lang="en-US" dirty="0">
                <a:ea typeface="Work Sans"/>
                <a:cs typeface="Work Sans"/>
                <a:sym typeface="Work Sans"/>
              </a:rPr>
              <a:t>Missouri Learning Standards</a:t>
            </a:r>
          </a:p>
          <a:p>
            <a:pPr marL="274320" indent="-182880">
              <a:buSzPct val="100000"/>
              <a:buFont typeface="Arial" panose="020B0604020202020204" pitchFamily="34" charset="0"/>
              <a:buChar char="•"/>
            </a:pPr>
            <a:r>
              <a:rPr lang="en-US" dirty="0">
                <a:ea typeface="Work Sans"/>
                <a:cs typeface="Work Sans"/>
                <a:sym typeface="Work Sans"/>
              </a:rPr>
              <a:t>Item Specifications</a:t>
            </a:r>
          </a:p>
          <a:p>
            <a:pPr marL="274320" indent="-182880">
              <a:buSzPct val="100000"/>
              <a:buFont typeface="Arial" panose="020B0604020202020204" pitchFamily="34" charset="0"/>
              <a:buChar char="•"/>
            </a:pPr>
            <a:r>
              <a:rPr lang="en-US" dirty="0">
                <a:ea typeface="Work Sans"/>
                <a:cs typeface="Work Sans"/>
                <a:sym typeface="Work Sans"/>
              </a:rPr>
              <a:t>DESE Priority Standards </a:t>
            </a:r>
          </a:p>
          <a:p>
            <a:pPr marL="274320" indent="-182880">
              <a:buSzPct val="100000"/>
              <a:buFont typeface="Arial" panose="020B0604020202020204" pitchFamily="34" charset="0"/>
              <a:buChar char="•"/>
            </a:pPr>
            <a:r>
              <a:rPr lang="en-US" dirty="0">
                <a:ea typeface="Work Sans"/>
                <a:cs typeface="Work Sans"/>
                <a:sym typeface="Work Sans"/>
              </a:rPr>
              <a:t>Performance Level Descriptors</a:t>
            </a:r>
          </a:p>
        </p:txBody>
      </p:sp>
    </p:spTree>
    <p:extLst>
      <p:ext uri="{BB962C8B-B14F-4D97-AF65-F5344CB8AC3E}">
        <p14:creationId xmlns:p14="http://schemas.microsoft.com/office/powerpoint/2010/main" val="34888123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82331-F96E-05B0-F77A-0463AEA3527E}"/>
              </a:ext>
            </a:extLst>
          </p:cNvPr>
          <p:cNvSpPr>
            <a:spLocks noGrp="1"/>
          </p:cNvSpPr>
          <p:nvPr>
            <p:ph type="title"/>
          </p:nvPr>
        </p:nvSpPr>
        <p:spPr/>
        <p:txBody>
          <a:bodyPr/>
          <a:lstStyle/>
          <a:p>
            <a:r>
              <a:rPr lang="en-US" dirty="0"/>
              <a:t>Common Misconceptions in </a:t>
            </a:r>
            <a:br>
              <a:rPr lang="en-US" dirty="0"/>
            </a:br>
            <a:r>
              <a:rPr lang="en-US" dirty="0"/>
              <a:t>Selecting Priority Standards</a:t>
            </a:r>
          </a:p>
        </p:txBody>
      </p:sp>
      <p:sp>
        <p:nvSpPr>
          <p:cNvPr id="3" name="Text Placeholder 2">
            <a:extLst>
              <a:ext uri="{FF2B5EF4-FFF2-40B4-BE49-F238E27FC236}">
                <a16:creationId xmlns:a16="http://schemas.microsoft.com/office/drawing/2014/main" id="{911FD823-5792-000E-3402-A22EAF32AB9E}"/>
              </a:ext>
            </a:extLst>
          </p:cNvPr>
          <p:cNvSpPr>
            <a:spLocks noGrp="1"/>
          </p:cNvSpPr>
          <p:nvPr>
            <p:ph idx="1"/>
          </p:nvPr>
        </p:nvSpPr>
        <p:spPr/>
        <p:txBody>
          <a:bodyPr/>
          <a:lstStyle/>
          <a:p>
            <a:r>
              <a:rPr lang="en-US" sz="2400" dirty="0"/>
              <a:t>Choosing content-based standards instead of skill-based standards</a:t>
            </a:r>
          </a:p>
          <a:p>
            <a:r>
              <a:rPr lang="en-US" sz="2400" dirty="0"/>
              <a:t>Choosing foundational standards instead of overarching standards</a:t>
            </a:r>
          </a:p>
          <a:p>
            <a:r>
              <a:rPr lang="en-US" sz="2400" dirty="0"/>
              <a:t>Choosing a standard that is not worthy of differentiation</a:t>
            </a:r>
          </a:p>
          <a:p>
            <a:endParaRPr lang="en-US" sz="2400" dirty="0"/>
          </a:p>
        </p:txBody>
      </p:sp>
    </p:spTree>
    <p:extLst>
      <p:ext uri="{BB962C8B-B14F-4D97-AF65-F5344CB8AC3E}">
        <p14:creationId xmlns:p14="http://schemas.microsoft.com/office/powerpoint/2010/main" val="26945530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5A474-E3B2-82A7-79C8-E5F67B3F6798}"/>
              </a:ext>
            </a:extLst>
          </p:cNvPr>
          <p:cNvSpPr>
            <a:spLocks noGrp="1"/>
          </p:cNvSpPr>
          <p:nvPr>
            <p:ph type="title"/>
          </p:nvPr>
        </p:nvSpPr>
        <p:spPr/>
        <p:txBody>
          <a:bodyPr/>
          <a:lstStyle/>
          <a:p>
            <a:r>
              <a:rPr lang="en-US" dirty="0"/>
              <a:t>Activity: Identify Priority Standards</a:t>
            </a:r>
          </a:p>
        </p:txBody>
      </p:sp>
      <p:sp>
        <p:nvSpPr>
          <p:cNvPr id="3" name="Text Placeholder 2">
            <a:extLst>
              <a:ext uri="{FF2B5EF4-FFF2-40B4-BE49-F238E27FC236}">
                <a16:creationId xmlns:a16="http://schemas.microsoft.com/office/drawing/2014/main" id="{D5414F54-C28E-282D-880C-9EAA8691F500}"/>
              </a:ext>
            </a:extLst>
          </p:cNvPr>
          <p:cNvSpPr>
            <a:spLocks noGrp="1"/>
          </p:cNvSpPr>
          <p:nvPr>
            <p:ph idx="1"/>
          </p:nvPr>
        </p:nvSpPr>
        <p:spPr/>
        <p:txBody>
          <a:bodyPr/>
          <a:lstStyle/>
          <a:p>
            <a:pPr marL="514350" indent="-514350">
              <a:buFont typeface="+mj-lt"/>
              <a:buAutoNum type="arabicPeriod"/>
            </a:pPr>
            <a:r>
              <a:rPr lang="en-US" sz="2400" dirty="0"/>
              <a:t>Select a content area to begin the process.</a:t>
            </a:r>
          </a:p>
          <a:p>
            <a:pPr marL="514350" indent="-514350">
              <a:buFont typeface="+mj-lt"/>
              <a:buAutoNum type="arabicPeriod"/>
            </a:pPr>
            <a:r>
              <a:rPr lang="en-US" sz="2400" dirty="0"/>
              <a:t>Use these criteria: endurance, leverage, readiness, &amp; 21</a:t>
            </a:r>
            <a:r>
              <a:rPr lang="en-US" sz="2400" baseline="30000" dirty="0"/>
              <a:t>st</a:t>
            </a:r>
            <a:r>
              <a:rPr lang="en-US" sz="2400" dirty="0"/>
              <a:t> century skills.</a:t>
            </a:r>
          </a:p>
          <a:p>
            <a:pPr marL="514350" indent="-514350">
              <a:buFont typeface="+mj-lt"/>
              <a:buAutoNum type="arabicPeriod"/>
            </a:pPr>
            <a:r>
              <a:rPr lang="en-US" sz="2400" dirty="0"/>
              <a:t>Take 5 minutes to individually mark standards for your content and level.   </a:t>
            </a:r>
            <a:br>
              <a:rPr lang="en-US" sz="2400" dirty="0"/>
            </a:br>
            <a:r>
              <a:rPr lang="en-US" sz="2400" dirty="0"/>
              <a:t>Essential      Possibly essential  </a:t>
            </a:r>
            <a:r>
              <a:rPr lang="en-US" sz="2400" b="1" dirty="0">
                <a:solidFill>
                  <a:schemeClr val="accent4"/>
                </a:solidFill>
              </a:rPr>
              <a:t>?</a:t>
            </a:r>
            <a:r>
              <a:rPr lang="en-US" sz="2400" dirty="0">
                <a:solidFill>
                  <a:schemeClr val="accent4"/>
                </a:solidFill>
              </a:rPr>
              <a:t> </a:t>
            </a:r>
            <a:r>
              <a:rPr lang="en-US" sz="2400" dirty="0"/>
              <a:t>  Does not meet criteria </a:t>
            </a:r>
            <a:r>
              <a:rPr lang="en-US" sz="2400" dirty="0">
                <a:solidFill>
                  <a:schemeClr val="accent4"/>
                </a:solidFill>
              </a:rPr>
              <a:t> </a:t>
            </a:r>
            <a:r>
              <a:rPr lang="en-US" sz="2400" b="1" dirty="0">
                <a:solidFill>
                  <a:schemeClr val="accent4"/>
                </a:solidFill>
              </a:rPr>
              <a:t>X</a:t>
            </a:r>
          </a:p>
          <a:p>
            <a:pPr marL="514350" indent="-514350">
              <a:buFont typeface="+mj-lt"/>
              <a:buAutoNum type="arabicPeriod"/>
            </a:pPr>
            <a:r>
              <a:rPr lang="en-US" sz="2400" dirty="0"/>
              <a:t>Team table talk – Discuss the priority standards that were marked with your grade/content alike team and reach consensus.  </a:t>
            </a:r>
          </a:p>
          <a:p>
            <a:pPr marL="514350" indent="-514350">
              <a:buFont typeface="+mj-lt"/>
              <a:buAutoNum type="arabicPeriod"/>
            </a:pPr>
            <a:r>
              <a:rPr lang="en-US" sz="2400" dirty="0"/>
              <a:t>Consult test specifications. Are the standards chosen emphasized as most important by the state and your district?</a:t>
            </a:r>
          </a:p>
          <a:p>
            <a:pPr marL="514350" indent="-514350">
              <a:buFont typeface="+mj-lt"/>
              <a:buAutoNum type="arabicPeriod"/>
            </a:pPr>
            <a:r>
              <a:rPr lang="en-US" sz="2400" dirty="0"/>
              <a:t>Chart the standards your team selected (sequence by grade/level).</a:t>
            </a:r>
          </a:p>
          <a:p>
            <a:pPr marL="514350" indent="-514350">
              <a:buFont typeface="+mj-lt"/>
              <a:buAutoNum type="arabicPeriod"/>
            </a:pPr>
            <a:r>
              <a:rPr lang="en-US" sz="2400" dirty="0"/>
              <a:t>Look for vertical flow. Are there gaps, overlaps, or omissions?</a:t>
            </a:r>
          </a:p>
        </p:txBody>
      </p:sp>
      <p:sp>
        <p:nvSpPr>
          <p:cNvPr id="4" name="Star: 5 Points 3" descr="star icon">
            <a:extLst>
              <a:ext uri="{FF2B5EF4-FFF2-40B4-BE49-F238E27FC236}">
                <a16:creationId xmlns:a16="http://schemas.microsoft.com/office/drawing/2014/main" id="{EA9964A0-079D-C01A-78BF-091035DFBA38}"/>
              </a:ext>
            </a:extLst>
          </p:cNvPr>
          <p:cNvSpPr/>
          <p:nvPr/>
        </p:nvSpPr>
        <p:spPr>
          <a:xfrm>
            <a:off x="2545078" y="2937629"/>
            <a:ext cx="193431" cy="193431"/>
          </a:xfrm>
          <a:prstGeom prst="star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AB4AEE6B-8FB9-88F2-0FA1-EF739982770B}"/>
              </a:ext>
            </a:extLst>
          </p:cNvPr>
          <p:cNvSpPr txBox="1"/>
          <p:nvPr/>
        </p:nvSpPr>
        <p:spPr>
          <a:xfrm>
            <a:off x="8072717" y="6273040"/>
            <a:ext cx="3281083" cy="338554"/>
          </a:xfrm>
          <a:prstGeom prst="rect">
            <a:avLst/>
          </a:prstGeom>
          <a:noFill/>
        </p:spPr>
        <p:txBody>
          <a:bodyPr wrap="square" rtlCol="0">
            <a:spAutoFit/>
          </a:bodyPr>
          <a:lstStyle/>
          <a:p>
            <a:r>
              <a:rPr lang="en-US" sz="1600" dirty="0"/>
              <a:t>(Ainsworth, 2017 adapted)</a:t>
            </a:r>
          </a:p>
        </p:txBody>
      </p:sp>
    </p:spTree>
    <p:extLst>
      <p:ext uri="{BB962C8B-B14F-4D97-AF65-F5344CB8AC3E}">
        <p14:creationId xmlns:p14="http://schemas.microsoft.com/office/powerpoint/2010/main" val="33846346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0C406-47B0-CD66-0738-4C360B8033B0}"/>
              </a:ext>
            </a:extLst>
          </p:cNvPr>
          <p:cNvSpPr>
            <a:spLocks noGrp="1"/>
          </p:cNvSpPr>
          <p:nvPr>
            <p:ph type="title"/>
          </p:nvPr>
        </p:nvSpPr>
        <p:spPr/>
        <p:txBody>
          <a:bodyPr/>
          <a:lstStyle/>
          <a:p>
            <a:r>
              <a:rPr lang="en-US" dirty="0"/>
              <a:t>Unwrapping Standards</a:t>
            </a:r>
          </a:p>
        </p:txBody>
      </p:sp>
    </p:spTree>
    <p:extLst>
      <p:ext uri="{BB962C8B-B14F-4D97-AF65-F5344CB8AC3E}">
        <p14:creationId xmlns:p14="http://schemas.microsoft.com/office/powerpoint/2010/main" val="1619508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Shape 69"/>
        <p:cNvGrpSpPr/>
        <p:nvPr/>
      </p:nvGrpSpPr>
      <p:grpSpPr>
        <a:xfrm>
          <a:off x="0" y="0"/>
          <a:ext cx="0" cy="0"/>
          <a:chOff x="0" y="0"/>
          <a:chExt cx="0" cy="0"/>
        </a:xfrm>
      </p:grpSpPr>
      <p:sp>
        <p:nvSpPr>
          <p:cNvPr id="3" name="Title 2">
            <a:extLst>
              <a:ext uri="{FF2B5EF4-FFF2-40B4-BE49-F238E27FC236}">
                <a16:creationId xmlns:a16="http://schemas.microsoft.com/office/drawing/2014/main" id="{AFB36AB1-AED7-4815-7031-F1CD1904866A}"/>
              </a:ext>
            </a:extLst>
          </p:cNvPr>
          <p:cNvSpPr>
            <a:spLocks noGrp="1"/>
          </p:cNvSpPr>
          <p:nvPr>
            <p:ph type="title"/>
          </p:nvPr>
        </p:nvSpPr>
        <p:spPr/>
        <p:txBody>
          <a:bodyPr/>
          <a:lstStyle/>
          <a:p>
            <a:r>
              <a:rPr lang="en-US" sz="3600" dirty="0">
                <a:solidFill>
                  <a:schemeClr val="bg1">
                    <a:lumMod val="65000"/>
                  </a:schemeClr>
                </a:solidFill>
              </a:rPr>
              <a:t>Hidden Slide #4</a:t>
            </a:r>
            <a:endParaRPr lang="en-US" sz="3600" dirty="0"/>
          </a:p>
        </p:txBody>
      </p:sp>
      <p:sp>
        <p:nvSpPr>
          <p:cNvPr id="7" name="Text Placeholder 6"/>
          <p:cNvSpPr>
            <a:spLocks noGrp="1"/>
          </p:cNvSpPr>
          <p:nvPr>
            <p:ph idx="1"/>
          </p:nvPr>
        </p:nvSpPr>
        <p:spPr/>
        <p:txBody>
          <a:bodyPr/>
          <a:lstStyle/>
          <a:p>
            <a:pPr marL="228600" indent="0">
              <a:lnSpc>
                <a:spcPct val="115000"/>
              </a:lnSpc>
              <a:buSzPct val="75000"/>
              <a:buNone/>
            </a:pPr>
            <a:r>
              <a:rPr lang="en-US" sz="2400" dirty="0"/>
              <a:t>Part 1 of the Common Formative Assessment module is designed to be completed in 7.5 hours. </a:t>
            </a:r>
          </a:p>
          <a:p>
            <a:pPr marL="66736" indent="0">
              <a:lnSpc>
                <a:spcPct val="110000"/>
              </a:lnSpc>
              <a:buSzPct val="75000"/>
              <a:buNone/>
            </a:pPr>
            <a:r>
              <a:rPr lang="en-US" sz="2400" b="1" dirty="0"/>
              <a:t>Supplies needed</a:t>
            </a:r>
          </a:p>
          <a:p>
            <a:pPr lvl="1">
              <a:lnSpc>
                <a:spcPct val="110000"/>
              </a:lnSpc>
              <a:buSzPct val="75000"/>
            </a:pPr>
            <a:r>
              <a:rPr lang="en-US" dirty="0" err="1"/>
              <a:t>WiFi</a:t>
            </a:r>
            <a:r>
              <a:rPr lang="en-US" dirty="0"/>
              <a:t> access for presenter and participants</a:t>
            </a:r>
          </a:p>
          <a:p>
            <a:pPr lvl="1">
              <a:lnSpc>
                <a:spcPct val="110000"/>
              </a:lnSpc>
              <a:buSzPct val="75000"/>
            </a:pPr>
            <a:r>
              <a:rPr lang="en-US" dirty="0"/>
              <a:t>Access to videos (through </a:t>
            </a:r>
            <a:r>
              <a:rPr lang="en-US" dirty="0" err="1"/>
              <a:t>WiFi</a:t>
            </a:r>
            <a:r>
              <a:rPr lang="en-US" dirty="0"/>
              <a:t> if available, but download to flash drive as a back-up)</a:t>
            </a:r>
          </a:p>
          <a:p>
            <a:pPr lvl="1">
              <a:lnSpc>
                <a:spcPct val="110000"/>
              </a:lnSpc>
              <a:buSzPct val="75000"/>
            </a:pPr>
            <a:r>
              <a:rPr lang="en-US" dirty="0"/>
              <a:t>Chart paper</a:t>
            </a:r>
          </a:p>
          <a:p>
            <a:pPr lvl="1">
              <a:lnSpc>
                <a:spcPct val="110000"/>
              </a:lnSpc>
              <a:buSzPct val="75000"/>
            </a:pPr>
            <a:r>
              <a:rPr lang="en-US" dirty="0"/>
              <a:t>Plain paper</a:t>
            </a:r>
          </a:p>
          <a:p>
            <a:pPr lvl="1">
              <a:lnSpc>
                <a:spcPct val="110000"/>
              </a:lnSpc>
              <a:buSzPct val="75000"/>
            </a:pPr>
            <a:r>
              <a:rPr lang="en-US" dirty="0"/>
              <a:t>Markers &amp; highlighters</a:t>
            </a:r>
          </a:p>
          <a:p>
            <a:pPr lvl="1">
              <a:lnSpc>
                <a:spcPct val="110000"/>
              </a:lnSpc>
              <a:buSzPct val="75000"/>
            </a:pPr>
            <a:r>
              <a:rPr lang="en-US" dirty="0"/>
              <a:t>Post-it-Notes</a:t>
            </a:r>
          </a:p>
          <a:p>
            <a:pPr lvl="1">
              <a:lnSpc>
                <a:spcPct val="110000"/>
              </a:lnSpc>
              <a:buSzPct val="75000"/>
            </a:pPr>
            <a:r>
              <a:rPr lang="en-US" dirty="0"/>
              <a:t>You may consider requesting that participants bring a device with a QR reader to scan codes  for easy access to documents.</a:t>
            </a:r>
          </a:p>
        </p:txBody>
      </p:sp>
      <p:sp>
        <p:nvSpPr>
          <p:cNvPr id="4" name="Title 1">
            <a:extLst>
              <a:ext uri="{FF2B5EF4-FFF2-40B4-BE49-F238E27FC236}">
                <a16:creationId xmlns:a16="http://schemas.microsoft.com/office/drawing/2014/main" id="{43FFE213-2F2C-F97B-4E91-7444865DEA0E}"/>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extLst>
      <p:ext uri="{BB962C8B-B14F-4D97-AF65-F5344CB8AC3E}">
        <p14:creationId xmlns:p14="http://schemas.microsoft.com/office/powerpoint/2010/main" val="4843957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36215-BD13-E8E2-25F0-B1BF8AA3C1FB}"/>
              </a:ext>
            </a:extLst>
          </p:cNvPr>
          <p:cNvSpPr>
            <a:spLocks noGrp="1"/>
          </p:cNvSpPr>
          <p:nvPr>
            <p:ph type="title"/>
          </p:nvPr>
        </p:nvSpPr>
        <p:spPr/>
        <p:txBody>
          <a:bodyPr/>
          <a:lstStyle/>
          <a:p>
            <a:r>
              <a:rPr lang="en-US" dirty="0"/>
              <a:t>“Unwrapping” Selected Standards</a:t>
            </a:r>
          </a:p>
        </p:txBody>
      </p:sp>
      <p:sp>
        <p:nvSpPr>
          <p:cNvPr id="3" name="Text Placeholder 2">
            <a:extLst>
              <a:ext uri="{FF2B5EF4-FFF2-40B4-BE49-F238E27FC236}">
                <a16:creationId xmlns:a16="http://schemas.microsoft.com/office/drawing/2014/main" id="{BE1044E3-F84B-C441-8A32-277B5C25C14C}"/>
              </a:ext>
            </a:extLst>
          </p:cNvPr>
          <p:cNvSpPr>
            <a:spLocks noGrp="1"/>
          </p:cNvSpPr>
          <p:nvPr>
            <p:ph idx="1"/>
          </p:nvPr>
        </p:nvSpPr>
        <p:spPr/>
        <p:txBody>
          <a:bodyPr/>
          <a:lstStyle/>
          <a:p>
            <a:pPr marL="0" indent="0">
              <a:buNone/>
            </a:pPr>
            <a:r>
              <a:rPr lang="en-US" sz="2400" b="1" dirty="0"/>
              <a:t>Unwrapping</a:t>
            </a:r>
          </a:p>
          <a:p>
            <a:pPr indent="-457200"/>
            <a:r>
              <a:rPr lang="en-US" sz="2400" dirty="0"/>
              <a:t>A way to </a:t>
            </a:r>
            <a:r>
              <a:rPr lang="en-US" sz="2400" b="1" dirty="0"/>
              <a:t>collectively analyze </a:t>
            </a:r>
            <a:r>
              <a:rPr lang="en-US" sz="2400" dirty="0"/>
              <a:t>a standard to ensure shared understanding of the learning goal</a:t>
            </a:r>
          </a:p>
          <a:p>
            <a:pPr indent="-457200"/>
            <a:r>
              <a:rPr lang="en-US" sz="2400" dirty="0"/>
              <a:t>A </a:t>
            </a:r>
            <a:r>
              <a:rPr lang="en-US" sz="2400" b="1" dirty="0"/>
              <a:t>process of deconstruction </a:t>
            </a:r>
            <a:r>
              <a:rPr lang="en-US" sz="2400" dirty="0"/>
              <a:t>to clearly identify the skills and concepts represented in the standard</a:t>
            </a:r>
          </a:p>
        </p:txBody>
      </p:sp>
      <p:sp>
        <p:nvSpPr>
          <p:cNvPr id="4" name="TextBox 3">
            <a:extLst>
              <a:ext uri="{FF2B5EF4-FFF2-40B4-BE49-F238E27FC236}">
                <a16:creationId xmlns:a16="http://schemas.microsoft.com/office/drawing/2014/main" id="{21EE723A-72A7-8BF1-6A1E-41F3E3C612A3}"/>
              </a:ext>
            </a:extLst>
          </p:cNvPr>
          <p:cNvSpPr txBox="1"/>
          <p:nvPr/>
        </p:nvSpPr>
        <p:spPr>
          <a:xfrm>
            <a:off x="8114579" y="6289375"/>
            <a:ext cx="1993392" cy="338554"/>
          </a:xfrm>
          <a:prstGeom prst="rect">
            <a:avLst/>
          </a:prstGeom>
          <a:noFill/>
        </p:spPr>
        <p:txBody>
          <a:bodyPr wrap="square" rtlCol="0">
            <a:spAutoFit/>
          </a:bodyPr>
          <a:lstStyle/>
          <a:p>
            <a:r>
              <a:rPr lang="en-US" sz="1600" dirty="0"/>
              <a:t>(Ainsworth, 2015)</a:t>
            </a:r>
          </a:p>
        </p:txBody>
      </p:sp>
    </p:spTree>
    <p:extLst>
      <p:ext uri="{BB962C8B-B14F-4D97-AF65-F5344CB8AC3E}">
        <p14:creationId xmlns:p14="http://schemas.microsoft.com/office/powerpoint/2010/main" val="28285271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CC23A-0E68-3E55-22D2-3EEEB29B9230}"/>
              </a:ext>
            </a:extLst>
          </p:cNvPr>
          <p:cNvSpPr>
            <a:spLocks noGrp="1"/>
          </p:cNvSpPr>
          <p:nvPr>
            <p:ph type="title"/>
          </p:nvPr>
        </p:nvSpPr>
        <p:spPr/>
        <p:txBody>
          <a:bodyPr/>
          <a:lstStyle/>
          <a:p>
            <a:r>
              <a:rPr lang="en-US" dirty="0"/>
              <a:t>“Unwrapping” Selected Standards</a:t>
            </a:r>
          </a:p>
        </p:txBody>
      </p:sp>
      <p:sp>
        <p:nvSpPr>
          <p:cNvPr id="3" name="Text Placeholder 2">
            <a:extLst>
              <a:ext uri="{FF2B5EF4-FFF2-40B4-BE49-F238E27FC236}">
                <a16:creationId xmlns:a16="http://schemas.microsoft.com/office/drawing/2014/main" id="{AC267011-E82A-107D-ECBC-C029E3311A7D}"/>
              </a:ext>
            </a:extLst>
          </p:cNvPr>
          <p:cNvSpPr>
            <a:spLocks noGrp="1"/>
          </p:cNvSpPr>
          <p:nvPr>
            <p:ph idx="1"/>
          </p:nvPr>
        </p:nvSpPr>
        <p:spPr/>
        <p:txBody>
          <a:bodyPr/>
          <a:lstStyle/>
          <a:p>
            <a:pPr marL="0" indent="0">
              <a:spcBef>
                <a:spcPts val="0"/>
              </a:spcBef>
              <a:buNone/>
            </a:pPr>
            <a:r>
              <a:rPr lang="en-US" sz="2400" b="1" dirty="0"/>
              <a:t>How to “unwrap” selected standards</a:t>
            </a:r>
          </a:p>
          <a:p>
            <a:pPr marL="0" indent="0">
              <a:spcBef>
                <a:spcPts val="0"/>
              </a:spcBef>
              <a:buNone/>
            </a:pPr>
            <a:endParaRPr lang="en-US" sz="2400" dirty="0">
              <a:ea typeface="Work Sans"/>
              <a:cs typeface="Work Sans"/>
              <a:sym typeface="Work Sans"/>
            </a:endParaRPr>
          </a:p>
          <a:p>
            <a:pPr>
              <a:spcBef>
                <a:spcPts val="0"/>
              </a:spcBef>
            </a:pPr>
            <a:r>
              <a:rPr lang="en-US" sz="2400" dirty="0">
                <a:ea typeface="Work Sans"/>
                <a:cs typeface="Work Sans"/>
                <a:sym typeface="Work Sans"/>
              </a:rPr>
              <a:t>Identify the </a:t>
            </a:r>
            <a:r>
              <a:rPr lang="en-US" sz="2400" b="1" dirty="0">
                <a:ea typeface="Work Sans"/>
                <a:cs typeface="Work Sans"/>
                <a:sym typeface="Work Sans"/>
              </a:rPr>
              <a:t>key skills </a:t>
            </a:r>
            <a:r>
              <a:rPr lang="en-US" sz="2400" dirty="0">
                <a:ea typeface="Work Sans"/>
                <a:cs typeface="Work Sans"/>
                <a:sym typeface="Work Sans"/>
              </a:rPr>
              <a:t>(verbs)</a:t>
            </a:r>
          </a:p>
          <a:p>
            <a:pPr marL="76200" indent="0">
              <a:spcBef>
                <a:spcPts val="0"/>
              </a:spcBef>
              <a:buSzPts val="2400"/>
              <a:buNone/>
            </a:pPr>
            <a:r>
              <a:rPr lang="en-US" sz="2400" dirty="0">
                <a:ea typeface="Work Sans"/>
                <a:cs typeface="Work Sans"/>
                <a:sym typeface="Work Sans"/>
              </a:rPr>
              <a:t>        </a:t>
            </a:r>
            <a:r>
              <a:rPr lang="en-US" sz="2400" dirty="0">
                <a:highlight>
                  <a:srgbClr val="FFFF00"/>
                </a:highlight>
                <a:ea typeface="Work Sans"/>
                <a:cs typeface="Work Sans"/>
                <a:sym typeface="Work Sans"/>
              </a:rPr>
              <a:t>Highlight</a:t>
            </a:r>
            <a:r>
              <a:rPr lang="en-US" sz="2400" dirty="0">
                <a:ea typeface="Work Sans"/>
                <a:cs typeface="Work Sans"/>
                <a:sym typeface="Work Sans"/>
              </a:rPr>
              <a:t> what students should be able to do.</a:t>
            </a:r>
          </a:p>
          <a:p>
            <a:pPr indent="0">
              <a:spcBef>
                <a:spcPts val="0"/>
              </a:spcBef>
              <a:buNone/>
            </a:pPr>
            <a:endParaRPr lang="en-US" sz="2400" dirty="0">
              <a:ea typeface="Work Sans"/>
              <a:cs typeface="Work Sans"/>
              <a:sym typeface="Work Sans"/>
            </a:endParaRPr>
          </a:p>
          <a:p>
            <a:pPr>
              <a:spcBef>
                <a:spcPts val="0"/>
              </a:spcBef>
            </a:pPr>
            <a:r>
              <a:rPr lang="en-US" sz="2400" dirty="0">
                <a:ea typeface="Work Sans"/>
                <a:cs typeface="Work Sans"/>
                <a:sym typeface="Work Sans"/>
              </a:rPr>
              <a:t>Identify the </a:t>
            </a:r>
            <a:r>
              <a:rPr lang="en-US" sz="2400" b="1" dirty="0">
                <a:ea typeface="Work Sans"/>
                <a:cs typeface="Work Sans"/>
                <a:sym typeface="Work Sans"/>
              </a:rPr>
              <a:t>key concepts </a:t>
            </a:r>
            <a:r>
              <a:rPr lang="en-US" sz="2400" dirty="0">
                <a:ea typeface="Work Sans"/>
                <a:cs typeface="Work Sans"/>
                <a:sym typeface="Work Sans"/>
              </a:rPr>
              <a:t>(nouns)</a:t>
            </a:r>
          </a:p>
          <a:p>
            <a:pPr marL="76200" indent="0">
              <a:spcBef>
                <a:spcPts val="0"/>
              </a:spcBef>
              <a:buSzPts val="2400"/>
              <a:buNone/>
            </a:pPr>
            <a:r>
              <a:rPr lang="en-US" sz="2400" dirty="0">
                <a:ea typeface="Work Sans"/>
                <a:cs typeface="Work Sans"/>
                <a:sym typeface="Work Sans"/>
              </a:rPr>
              <a:t>         </a:t>
            </a:r>
            <a:r>
              <a:rPr lang="en-US" sz="2400" u="sng" dirty="0">
                <a:ea typeface="Work Sans"/>
                <a:cs typeface="Work Sans"/>
                <a:sym typeface="Work Sans"/>
              </a:rPr>
              <a:t>Underline</a:t>
            </a:r>
            <a:r>
              <a:rPr lang="en-US" sz="2400" dirty="0">
                <a:ea typeface="Work Sans"/>
                <a:cs typeface="Work Sans"/>
                <a:sym typeface="Work Sans"/>
              </a:rPr>
              <a:t> concepts students should know.</a:t>
            </a:r>
            <a:endParaRPr lang="en-US" sz="2400" dirty="0"/>
          </a:p>
          <a:p>
            <a:pPr marL="91440" indent="0">
              <a:buNone/>
            </a:pPr>
            <a:endParaRPr lang="en-US" sz="2400" dirty="0"/>
          </a:p>
        </p:txBody>
      </p:sp>
      <p:sp>
        <p:nvSpPr>
          <p:cNvPr id="5" name="TextBox 4">
            <a:extLst>
              <a:ext uri="{FF2B5EF4-FFF2-40B4-BE49-F238E27FC236}">
                <a16:creationId xmlns:a16="http://schemas.microsoft.com/office/drawing/2014/main" id="{A68BC860-D677-CE30-57CC-D663D6C7CF3F}"/>
              </a:ext>
            </a:extLst>
          </p:cNvPr>
          <p:cNvSpPr txBox="1"/>
          <p:nvPr/>
        </p:nvSpPr>
        <p:spPr>
          <a:xfrm>
            <a:off x="8062111" y="6273039"/>
            <a:ext cx="1993392" cy="369332"/>
          </a:xfrm>
          <a:prstGeom prst="rect">
            <a:avLst/>
          </a:prstGeom>
          <a:noFill/>
        </p:spPr>
        <p:txBody>
          <a:bodyPr wrap="square" rtlCol="0">
            <a:spAutoFit/>
          </a:bodyPr>
          <a:lstStyle/>
          <a:p>
            <a:r>
              <a:rPr lang="en-US" dirty="0"/>
              <a:t>(Ainsworth, 2015)</a:t>
            </a:r>
          </a:p>
        </p:txBody>
      </p:sp>
    </p:spTree>
    <p:extLst>
      <p:ext uri="{BB962C8B-B14F-4D97-AF65-F5344CB8AC3E}">
        <p14:creationId xmlns:p14="http://schemas.microsoft.com/office/powerpoint/2010/main" val="6399815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578A5-EDAF-BBE0-B81E-B0C432DADD67}"/>
              </a:ext>
            </a:extLst>
          </p:cNvPr>
          <p:cNvSpPr>
            <a:spLocks noGrp="1"/>
          </p:cNvSpPr>
          <p:nvPr>
            <p:ph type="title"/>
          </p:nvPr>
        </p:nvSpPr>
        <p:spPr/>
        <p:txBody>
          <a:bodyPr/>
          <a:lstStyle/>
          <a:p>
            <a:r>
              <a:rPr lang="en-US" dirty="0"/>
              <a:t>Why Unwrap Standards?</a:t>
            </a:r>
          </a:p>
        </p:txBody>
      </p:sp>
      <p:pic>
        <p:nvPicPr>
          <p:cNvPr id="4" name="Picture 3" descr="A picture containing gift wrapping being unwrapped with the word Standards showing through. ">
            <a:extLst>
              <a:ext uri="{FF2B5EF4-FFF2-40B4-BE49-F238E27FC236}">
                <a16:creationId xmlns:a16="http://schemas.microsoft.com/office/drawing/2014/main" id="{92C62095-5F9E-2229-7C4E-DA1F2AB28520}"/>
              </a:ext>
            </a:extLst>
          </p:cNvPr>
          <p:cNvPicPr>
            <a:picLocks noChangeAspect="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3051349" y="1956933"/>
            <a:ext cx="5667270" cy="3778180"/>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95B3A64F-6BBF-1095-0E6F-A0D5D65415DB}"/>
              </a:ext>
            </a:extLst>
          </p:cNvPr>
          <p:cNvSpPr txBox="1"/>
          <p:nvPr/>
        </p:nvSpPr>
        <p:spPr>
          <a:xfrm rot="21117506">
            <a:off x="4592920" y="3480483"/>
            <a:ext cx="4061285" cy="1032820"/>
          </a:xfrm>
          <a:prstGeom prst="rect">
            <a:avLst/>
          </a:prstGeom>
          <a:noFill/>
        </p:spPr>
        <p:txBody>
          <a:bodyPr wrap="square" rtlCol="0">
            <a:spAutoFit/>
          </a:bodyPr>
          <a:lstStyle/>
          <a:p>
            <a:r>
              <a:rPr lang="en-US" sz="6000" b="1" dirty="0">
                <a:solidFill>
                  <a:schemeClr val="accent2"/>
                </a:solidFill>
                <a:effectLst>
                  <a:outerShdw blurRad="38100" dist="38100" dir="2700000" algn="tl">
                    <a:srgbClr val="000000">
                      <a:alpha val="43137"/>
                    </a:srgbClr>
                  </a:outerShdw>
                </a:effectLst>
                <a:latin typeface="+mj-lt"/>
              </a:rPr>
              <a:t>Standards</a:t>
            </a:r>
          </a:p>
        </p:txBody>
      </p:sp>
    </p:spTree>
    <p:extLst>
      <p:ext uri="{BB962C8B-B14F-4D97-AF65-F5344CB8AC3E}">
        <p14:creationId xmlns:p14="http://schemas.microsoft.com/office/powerpoint/2010/main" val="371301406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64828-5598-EF04-183F-645F2B0E9740}"/>
              </a:ext>
            </a:extLst>
          </p:cNvPr>
          <p:cNvSpPr>
            <a:spLocks noGrp="1"/>
          </p:cNvSpPr>
          <p:nvPr>
            <p:ph type="title"/>
          </p:nvPr>
        </p:nvSpPr>
        <p:spPr/>
        <p:txBody>
          <a:bodyPr/>
          <a:lstStyle/>
          <a:p>
            <a:r>
              <a:rPr lang="en-US" dirty="0"/>
              <a:t>Why Unwrap Standards?</a:t>
            </a:r>
          </a:p>
        </p:txBody>
      </p:sp>
      <p:sp>
        <p:nvSpPr>
          <p:cNvPr id="3" name="Text Placeholder 2">
            <a:extLst>
              <a:ext uri="{FF2B5EF4-FFF2-40B4-BE49-F238E27FC236}">
                <a16:creationId xmlns:a16="http://schemas.microsoft.com/office/drawing/2014/main" id="{F318338A-E556-04AD-461F-36274F2B1C67}"/>
              </a:ext>
            </a:extLst>
          </p:cNvPr>
          <p:cNvSpPr>
            <a:spLocks noGrp="1"/>
          </p:cNvSpPr>
          <p:nvPr>
            <p:ph idx="1"/>
          </p:nvPr>
        </p:nvSpPr>
        <p:spPr/>
        <p:txBody>
          <a:bodyPr/>
          <a:lstStyle/>
          <a:p>
            <a:pPr indent="-457200"/>
            <a:r>
              <a:rPr lang="en-US" sz="2400" dirty="0"/>
              <a:t>To clearly identify the skills and concepts represented in the standard</a:t>
            </a:r>
          </a:p>
          <a:p>
            <a:endParaRPr lang="en-US" sz="2400" dirty="0"/>
          </a:p>
          <a:p>
            <a:pPr indent="-457200"/>
            <a:r>
              <a:rPr lang="en-US" sz="2400" dirty="0"/>
              <a:t>To ensure shared understanding of what teachers are to teach and students are to learn</a:t>
            </a:r>
          </a:p>
          <a:p>
            <a:pPr indent="-457200"/>
            <a:endParaRPr lang="en-US" sz="2400" dirty="0"/>
          </a:p>
          <a:p>
            <a:pPr indent="-457200"/>
            <a:r>
              <a:rPr lang="en-US" sz="2400" dirty="0"/>
              <a:t>Because it’s a simple yet highly effective way to manage the academic standards</a:t>
            </a:r>
          </a:p>
          <a:p>
            <a:endParaRPr lang="en-US" sz="2400" dirty="0"/>
          </a:p>
        </p:txBody>
      </p:sp>
      <p:sp>
        <p:nvSpPr>
          <p:cNvPr id="4" name="TextBox 3">
            <a:extLst>
              <a:ext uri="{FF2B5EF4-FFF2-40B4-BE49-F238E27FC236}">
                <a16:creationId xmlns:a16="http://schemas.microsoft.com/office/drawing/2014/main" id="{2D7B5D5D-F133-3288-E72F-96B5B09CCA2B}"/>
              </a:ext>
            </a:extLst>
          </p:cNvPr>
          <p:cNvSpPr txBox="1"/>
          <p:nvPr/>
        </p:nvSpPr>
        <p:spPr>
          <a:xfrm>
            <a:off x="7253236" y="6284762"/>
            <a:ext cx="3664423" cy="338554"/>
          </a:xfrm>
          <a:prstGeom prst="rect">
            <a:avLst/>
          </a:prstGeom>
          <a:noFill/>
        </p:spPr>
        <p:txBody>
          <a:bodyPr wrap="square" rtlCol="0">
            <a:spAutoFit/>
          </a:bodyPr>
          <a:lstStyle/>
          <a:p>
            <a:r>
              <a:rPr lang="en-US" sz="1600" dirty="0"/>
              <a:t>(Ainsworth, &amp; </a:t>
            </a:r>
            <a:r>
              <a:rPr lang="en-US" sz="1600" dirty="0" err="1"/>
              <a:t>Viegut</a:t>
            </a:r>
            <a:r>
              <a:rPr lang="en-US" sz="1600" dirty="0"/>
              <a:t>, 2006)</a:t>
            </a:r>
          </a:p>
        </p:txBody>
      </p:sp>
    </p:spTree>
    <p:extLst>
      <p:ext uri="{BB962C8B-B14F-4D97-AF65-F5344CB8AC3E}">
        <p14:creationId xmlns:p14="http://schemas.microsoft.com/office/powerpoint/2010/main" val="257456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A771D-A680-A55B-7F9C-73B0AA77BC18}"/>
              </a:ext>
            </a:extLst>
          </p:cNvPr>
          <p:cNvSpPr>
            <a:spLocks noGrp="1"/>
          </p:cNvSpPr>
          <p:nvPr>
            <p:ph type="title"/>
          </p:nvPr>
        </p:nvSpPr>
        <p:spPr/>
        <p:txBody>
          <a:bodyPr/>
          <a:lstStyle/>
          <a:p>
            <a:r>
              <a:rPr lang="en-US" dirty="0"/>
              <a:t>Let’s Give Unwrapping a Try</a:t>
            </a:r>
          </a:p>
        </p:txBody>
      </p:sp>
      <p:sp>
        <p:nvSpPr>
          <p:cNvPr id="3" name="Text Placeholder 2">
            <a:extLst>
              <a:ext uri="{FF2B5EF4-FFF2-40B4-BE49-F238E27FC236}">
                <a16:creationId xmlns:a16="http://schemas.microsoft.com/office/drawing/2014/main" id="{A789AD16-3685-3A66-4DD9-5030867D9031}"/>
              </a:ext>
            </a:extLst>
          </p:cNvPr>
          <p:cNvSpPr>
            <a:spLocks noGrp="1"/>
          </p:cNvSpPr>
          <p:nvPr>
            <p:ph idx="1"/>
          </p:nvPr>
        </p:nvSpPr>
        <p:spPr/>
        <p:txBody>
          <a:bodyPr/>
          <a:lstStyle/>
          <a:p>
            <a:pPr marL="0" indent="0">
              <a:spcBef>
                <a:spcPts val="0"/>
              </a:spcBef>
              <a:buNone/>
            </a:pPr>
            <a:r>
              <a:rPr lang="en-US" sz="2400" b="1" dirty="0">
                <a:sym typeface="Arial"/>
              </a:rPr>
              <a:t>Sample Standard</a:t>
            </a:r>
          </a:p>
          <a:p>
            <a:pPr marL="0" indent="0">
              <a:spcBef>
                <a:spcPts val="0"/>
              </a:spcBef>
              <a:buNone/>
            </a:pPr>
            <a:r>
              <a:rPr lang="en-US" sz="2400" dirty="0">
                <a:sym typeface="Arial"/>
              </a:rPr>
              <a:t>Know and use various text features (e.g., headings, tables of content, glossaries, electronic menus, icons) to locate key facts or information in text.</a:t>
            </a:r>
            <a:endParaRPr lang="en-US" sz="2400" dirty="0"/>
          </a:p>
          <a:p>
            <a:endParaRPr lang="en-US" sz="2400" dirty="0"/>
          </a:p>
        </p:txBody>
      </p:sp>
      <p:sp>
        <p:nvSpPr>
          <p:cNvPr id="6" name="TextBox 5">
            <a:extLst>
              <a:ext uri="{FF2B5EF4-FFF2-40B4-BE49-F238E27FC236}">
                <a16:creationId xmlns:a16="http://schemas.microsoft.com/office/drawing/2014/main" id="{EDBB2E28-AA64-9389-AB31-829227194C1C}"/>
              </a:ext>
            </a:extLst>
          </p:cNvPr>
          <p:cNvSpPr txBox="1"/>
          <p:nvPr/>
        </p:nvSpPr>
        <p:spPr>
          <a:xfrm>
            <a:off x="8131797" y="6300152"/>
            <a:ext cx="3087188" cy="338554"/>
          </a:xfrm>
          <a:prstGeom prst="rect">
            <a:avLst/>
          </a:prstGeom>
          <a:noFill/>
        </p:spPr>
        <p:txBody>
          <a:bodyPr wrap="square" rtlCol="0">
            <a:spAutoFit/>
          </a:bodyPr>
          <a:lstStyle/>
          <a:p>
            <a:r>
              <a:rPr lang="en-US" sz="1600" dirty="0"/>
              <a:t>(Ainsworth &amp; </a:t>
            </a:r>
            <a:r>
              <a:rPr lang="en-US" sz="1600" dirty="0" err="1"/>
              <a:t>Viegut</a:t>
            </a:r>
            <a:r>
              <a:rPr lang="en-US" sz="1600" dirty="0"/>
              <a:t>, 2006)</a:t>
            </a:r>
          </a:p>
        </p:txBody>
      </p:sp>
    </p:spTree>
    <p:extLst>
      <p:ext uri="{BB962C8B-B14F-4D97-AF65-F5344CB8AC3E}">
        <p14:creationId xmlns:p14="http://schemas.microsoft.com/office/powerpoint/2010/main" val="2144153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EC07B-A791-9DB6-452F-1D9B1E011D25}"/>
              </a:ext>
            </a:extLst>
          </p:cNvPr>
          <p:cNvSpPr>
            <a:spLocks noGrp="1"/>
          </p:cNvSpPr>
          <p:nvPr>
            <p:ph type="title"/>
          </p:nvPr>
        </p:nvSpPr>
        <p:spPr/>
        <p:txBody>
          <a:bodyPr/>
          <a:lstStyle/>
          <a:p>
            <a:r>
              <a:rPr lang="en-US" dirty="0"/>
              <a:t>Let’s Compare!</a:t>
            </a:r>
          </a:p>
        </p:txBody>
      </p:sp>
      <p:sp>
        <p:nvSpPr>
          <p:cNvPr id="3" name="Text Placeholder 2">
            <a:extLst>
              <a:ext uri="{FF2B5EF4-FFF2-40B4-BE49-F238E27FC236}">
                <a16:creationId xmlns:a16="http://schemas.microsoft.com/office/drawing/2014/main" id="{3D41F730-5D07-5C95-2B2A-7C6E9AE73541}"/>
              </a:ext>
            </a:extLst>
          </p:cNvPr>
          <p:cNvSpPr>
            <a:spLocks noGrp="1"/>
          </p:cNvSpPr>
          <p:nvPr>
            <p:ph idx="1"/>
          </p:nvPr>
        </p:nvSpPr>
        <p:spPr/>
        <p:txBody>
          <a:bodyPr/>
          <a:lstStyle/>
          <a:p>
            <a:pPr marL="91440" indent="0">
              <a:buNone/>
            </a:pPr>
            <a:r>
              <a:rPr lang="en-US" sz="2400" dirty="0">
                <a:solidFill>
                  <a:schemeClr val="dk1"/>
                </a:solidFill>
                <a:highlight>
                  <a:srgbClr val="FFFF00"/>
                </a:highlight>
                <a:ea typeface="Arial"/>
                <a:cs typeface="Arial"/>
                <a:sym typeface="Arial"/>
              </a:rPr>
              <a:t>Know</a:t>
            </a:r>
            <a:r>
              <a:rPr lang="en-US" sz="2400" dirty="0">
                <a:solidFill>
                  <a:schemeClr val="dk1"/>
                </a:solidFill>
                <a:ea typeface="Arial"/>
                <a:cs typeface="Arial"/>
                <a:sym typeface="Arial"/>
              </a:rPr>
              <a:t> and </a:t>
            </a:r>
            <a:r>
              <a:rPr lang="en-US" sz="2400" dirty="0">
                <a:solidFill>
                  <a:schemeClr val="dk1"/>
                </a:solidFill>
                <a:highlight>
                  <a:srgbClr val="FFFF00"/>
                </a:highlight>
                <a:ea typeface="Arial"/>
                <a:cs typeface="Arial"/>
                <a:sym typeface="Arial"/>
              </a:rPr>
              <a:t>use</a:t>
            </a:r>
            <a:r>
              <a:rPr lang="en-US" sz="2400" dirty="0">
                <a:solidFill>
                  <a:schemeClr val="dk1"/>
                </a:solidFill>
                <a:ea typeface="Arial"/>
                <a:cs typeface="Arial"/>
                <a:sym typeface="Arial"/>
              </a:rPr>
              <a:t> various text </a:t>
            </a:r>
            <a:r>
              <a:rPr lang="en-US" sz="2400" u="sng" dirty="0">
                <a:solidFill>
                  <a:schemeClr val="dk1"/>
                </a:solidFill>
                <a:ea typeface="Arial"/>
                <a:cs typeface="Arial"/>
                <a:sym typeface="Arial"/>
              </a:rPr>
              <a:t>features</a:t>
            </a:r>
            <a:r>
              <a:rPr lang="en-US" sz="2400" dirty="0">
                <a:solidFill>
                  <a:schemeClr val="dk1"/>
                </a:solidFill>
                <a:ea typeface="Arial"/>
                <a:cs typeface="Arial"/>
                <a:sym typeface="Arial"/>
              </a:rPr>
              <a:t> (e.g., headings, tables of content, glossaries, electronic menus, icons) to </a:t>
            </a:r>
            <a:r>
              <a:rPr lang="en-US" sz="2400" dirty="0">
                <a:solidFill>
                  <a:schemeClr val="dk1"/>
                </a:solidFill>
                <a:highlight>
                  <a:srgbClr val="FFFF00"/>
                </a:highlight>
                <a:ea typeface="Arial"/>
                <a:cs typeface="Arial"/>
                <a:sym typeface="Arial"/>
              </a:rPr>
              <a:t>locate</a:t>
            </a:r>
            <a:r>
              <a:rPr lang="en-US" sz="2400" dirty="0">
                <a:solidFill>
                  <a:schemeClr val="dk1"/>
                </a:solidFill>
                <a:ea typeface="Arial"/>
                <a:cs typeface="Arial"/>
                <a:sym typeface="Arial"/>
              </a:rPr>
              <a:t> key facts or </a:t>
            </a:r>
            <a:r>
              <a:rPr lang="en-US" sz="2400" u="sng" dirty="0">
                <a:solidFill>
                  <a:schemeClr val="dk1"/>
                </a:solidFill>
                <a:ea typeface="Arial"/>
                <a:cs typeface="Arial"/>
                <a:sym typeface="Arial"/>
              </a:rPr>
              <a:t>information in text</a:t>
            </a:r>
            <a:r>
              <a:rPr lang="en-US" sz="2400" dirty="0">
                <a:solidFill>
                  <a:schemeClr val="dk1"/>
                </a:solidFill>
                <a:ea typeface="Arial"/>
                <a:cs typeface="Arial"/>
                <a:sym typeface="Arial"/>
              </a:rPr>
              <a:t>.</a:t>
            </a:r>
            <a:endParaRPr lang="en-US" sz="2400" dirty="0"/>
          </a:p>
        </p:txBody>
      </p:sp>
    </p:spTree>
    <p:extLst>
      <p:ext uri="{BB962C8B-B14F-4D97-AF65-F5344CB8AC3E}">
        <p14:creationId xmlns:p14="http://schemas.microsoft.com/office/powerpoint/2010/main" val="41798958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C95C6-8677-5686-01B9-4F656D4B6311}"/>
              </a:ext>
            </a:extLst>
          </p:cNvPr>
          <p:cNvSpPr>
            <a:spLocks noGrp="1"/>
          </p:cNvSpPr>
          <p:nvPr>
            <p:ph type="title"/>
          </p:nvPr>
        </p:nvSpPr>
        <p:spPr/>
        <p:txBody>
          <a:bodyPr/>
          <a:lstStyle/>
          <a:p>
            <a:r>
              <a:rPr lang="en-US" dirty="0"/>
              <a:t>Learning Targets Types</a:t>
            </a:r>
            <a:endParaRPr lang="en-US" dirty="0">
              <a:latin typeface="Calibri" panose="020F0502020204030204" pitchFamily="34" charset="0"/>
            </a:endParaRPr>
          </a:p>
        </p:txBody>
      </p:sp>
      <p:pic>
        <p:nvPicPr>
          <p:cNvPr id="5" name="Google Shape;164;p30" descr="Multiple Target Types&#10;4 nesting dolls the smallest labeled knowledge with a K inside&#10;Next size is Reasoning with K+R&#10;Third largest doll says skill with K+R+S inside and the largest doll says product with K+R+*S+P, the *means not always. ">
            <a:extLst>
              <a:ext uri="{FF2B5EF4-FFF2-40B4-BE49-F238E27FC236}">
                <a16:creationId xmlns:a16="http://schemas.microsoft.com/office/drawing/2014/main" id="{781B0FBF-E13C-B3BB-84CF-9EDE05C2F6B8}"/>
              </a:ext>
            </a:extLst>
          </p:cNvPr>
          <p:cNvPicPr preferRelativeResize="0"/>
          <p:nvPr/>
        </p:nvPicPr>
        <p:blipFill>
          <a:blip r:embed="rId3">
            <a:alphaModFix/>
            <a:extLst>
              <a:ext uri="{BEBA8EAE-BF5A-486C-A8C5-ECC9F3942E4B}">
                <a14:imgProps xmlns:a14="http://schemas.microsoft.com/office/drawing/2010/main">
                  <a14:imgLayer r:embed="rId4">
                    <a14:imgEffect>
                      <a14:colorTemperature colorTemp="4700"/>
                    </a14:imgEffect>
                    <a14:imgEffect>
                      <a14:saturation sat="33000"/>
                    </a14:imgEffect>
                  </a14:imgLayer>
                </a14:imgProps>
              </a:ext>
            </a:extLst>
          </a:blip>
          <a:stretch>
            <a:fillRect/>
          </a:stretch>
        </p:blipFill>
        <p:spPr>
          <a:xfrm flipH="1">
            <a:off x="2141160" y="2386330"/>
            <a:ext cx="7479276" cy="3786641"/>
          </a:xfrm>
          <a:prstGeom prst="rect">
            <a:avLst/>
          </a:prstGeom>
          <a:noFill/>
          <a:ln>
            <a:noFill/>
          </a:ln>
        </p:spPr>
      </p:pic>
      <p:sp>
        <p:nvSpPr>
          <p:cNvPr id="7" name="Google Shape;169;p30">
            <a:extLst>
              <a:ext uri="{FF2B5EF4-FFF2-40B4-BE49-F238E27FC236}">
                <a16:creationId xmlns:a16="http://schemas.microsoft.com/office/drawing/2014/main" id="{D0D3CC62-F774-64A8-5BC2-8B8D9314FE46}"/>
              </a:ext>
            </a:extLst>
          </p:cNvPr>
          <p:cNvSpPr txBox="1"/>
          <p:nvPr/>
        </p:nvSpPr>
        <p:spPr>
          <a:xfrm>
            <a:off x="2471957" y="4526911"/>
            <a:ext cx="670800" cy="655200"/>
          </a:xfrm>
          <a:prstGeom prst="rect">
            <a:avLst/>
          </a:prstGeom>
          <a:noFill/>
          <a:ln>
            <a:noFill/>
          </a:ln>
        </p:spPr>
        <p:txBody>
          <a:bodyPr spcFirstLastPara="1" wrap="square" lIns="121900" tIns="121900" rIns="121900" bIns="121900" anchor="t" anchorCtr="0">
            <a:noAutofit/>
          </a:bodyPr>
          <a:lstStyle/>
          <a:p>
            <a:r>
              <a:rPr lang="en" sz="2400" dirty="0">
                <a:latin typeface="Calibri" panose="020F0502020204030204" pitchFamily="34" charset="0"/>
                <a:ea typeface="Calibri"/>
                <a:cs typeface="Calibri"/>
                <a:sym typeface="Calibri"/>
              </a:rPr>
              <a:t> </a:t>
            </a:r>
            <a:r>
              <a:rPr lang="en" sz="2400" dirty="0">
                <a:latin typeface="Calibri" panose="020F0502020204030204" pitchFamily="34" charset="0"/>
                <a:ea typeface="Twentieth Century"/>
                <a:cs typeface="Twentieth Century"/>
                <a:sym typeface="Twentieth Century"/>
              </a:rPr>
              <a:t>K</a:t>
            </a:r>
            <a:endParaRPr sz="2400" dirty="0">
              <a:latin typeface="Calibri" panose="020F0502020204030204" pitchFamily="34" charset="0"/>
              <a:ea typeface="Twentieth Century"/>
              <a:cs typeface="Twentieth Century"/>
              <a:sym typeface="Twentieth Century"/>
            </a:endParaRPr>
          </a:p>
        </p:txBody>
      </p:sp>
      <p:sp>
        <p:nvSpPr>
          <p:cNvPr id="8" name="Google Shape;169;p30">
            <a:extLst>
              <a:ext uri="{FF2B5EF4-FFF2-40B4-BE49-F238E27FC236}">
                <a16:creationId xmlns:a16="http://schemas.microsoft.com/office/drawing/2014/main" id="{D215E32A-E0B1-91D4-3904-820CB78F6AB8}"/>
              </a:ext>
            </a:extLst>
          </p:cNvPr>
          <p:cNvSpPr txBox="1"/>
          <p:nvPr/>
        </p:nvSpPr>
        <p:spPr>
          <a:xfrm>
            <a:off x="4089173" y="4438172"/>
            <a:ext cx="1252225" cy="655200"/>
          </a:xfrm>
          <a:prstGeom prst="rect">
            <a:avLst/>
          </a:prstGeom>
          <a:noFill/>
          <a:ln>
            <a:noFill/>
          </a:ln>
        </p:spPr>
        <p:txBody>
          <a:bodyPr spcFirstLastPara="1" wrap="square" lIns="121900" tIns="121900" rIns="121900" bIns="121900" anchor="t" anchorCtr="0">
            <a:noAutofit/>
          </a:bodyPr>
          <a:lstStyle/>
          <a:p>
            <a:r>
              <a:rPr lang="en" sz="2400" dirty="0">
                <a:latin typeface="Calibri" panose="020F0502020204030204" pitchFamily="34" charset="0"/>
                <a:ea typeface="Calibri"/>
                <a:cs typeface="Calibri"/>
                <a:sym typeface="Calibri"/>
              </a:rPr>
              <a:t> </a:t>
            </a:r>
            <a:r>
              <a:rPr lang="en" sz="2400" dirty="0">
                <a:latin typeface="Calibri" panose="020F0502020204030204" pitchFamily="34" charset="0"/>
                <a:ea typeface="Twentieth Century"/>
                <a:cs typeface="Twentieth Century"/>
                <a:sym typeface="Twentieth Century"/>
              </a:rPr>
              <a:t>K+R</a:t>
            </a:r>
            <a:endParaRPr sz="2400" dirty="0">
              <a:latin typeface="Calibri" panose="020F0502020204030204" pitchFamily="34" charset="0"/>
              <a:ea typeface="Twentieth Century"/>
              <a:cs typeface="Twentieth Century"/>
              <a:sym typeface="Twentieth Century"/>
            </a:endParaRPr>
          </a:p>
        </p:txBody>
      </p:sp>
      <p:sp>
        <p:nvSpPr>
          <p:cNvPr id="9" name="Google Shape;169;p30">
            <a:extLst>
              <a:ext uri="{FF2B5EF4-FFF2-40B4-BE49-F238E27FC236}">
                <a16:creationId xmlns:a16="http://schemas.microsoft.com/office/drawing/2014/main" id="{862AA226-957E-8A2B-BFFB-E89EDB5C0B9A}"/>
              </a:ext>
            </a:extLst>
          </p:cNvPr>
          <p:cNvSpPr txBox="1"/>
          <p:nvPr/>
        </p:nvSpPr>
        <p:spPr>
          <a:xfrm>
            <a:off x="5880798" y="4388006"/>
            <a:ext cx="1252225" cy="655200"/>
          </a:xfrm>
          <a:prstGeom prst="rect">
            <a:avLst/>
          </a:prstGeom>
          <a:noFill/>
          <a:ln>
            <a:noFill/>
          </a:ln>
        </p:spPr>
        <p:txBody>
          <a:bodyPr spcFirstLastPara="1" wrap="square" lIns="121900" tIns="121900" rIns="121900" bIns="121900" anchor="t" anchorCtr="0">
            <a:noAutofit/>
          </a:bodyPr>
          <a:lstStyle/>
          <a:p>
            <a:r>
              <a:rPr lang="en" sz="2400" dirty="0">
                <a:latin typeface="Calibri" panose="020F0502020204030204" pitchFamily="34" charset="0"/>
                <a:ea typeface="Calibri"/>
                <a:cs typeface="Calibri"/>
                <a:sym typeface="Calibri"/>
              </a:rPr>
              <a:t> </a:t>
            </a:r>
            <a:r>
              <a:rPr lang="en" sz="2400" dirty="0">
                <a:latin typeface="Calibri" panose="020F0502020204030204" pitchFamily="34" charset="0"/>
                <a:ea typeface="Twentieth Century"/>
                <a:cs typeface="Twentieth Century"/>
                <a:sym typeface="Twentieth Century"/>
              </a:rPr>
              <a:t>K+R+S</a:t>
            </a:r>
            <a:endParaRPr sz="2400" dirty="0">
              <a:latin typeface="Calibri" panose="020F0502020204030204" pitchFamily="34" charset="0"/>
              <a:ea typeface="Twentieth Century"/>
              <a:cs typeface="Twentieth Century"/>
              <a:sym typeface="Twentieth Century"/>
            </a:endParaRPr>
          </a:p>
        </p:txBody>
      </p:sp>
      <p:sp>
        <p:nvSpPr>
          <p:cNvPr id="10" name="Google Shape;169;p30">
            <a:extLst>
              <a:ext uri="{FF2B5EF4-FFF2-40B4-BE49-F238E27FC236}">
                <a16:creationId xmlns:a16="http://schemas.microsoft.com/office/drawing/2014/main" id="{E5917BC7-A9CB-326C-B7C9-3C1DCAEC322D}"/>
              </a:ext>
            </a:extLst>
          </p:cNvPr>
          <p:cNvSpPr txBox="1"/>
          <p:nvPr/>
        </p:nvSpPr>
        <p:spPr>
          <a:xfrm>
            <a:off x="7676328" y="4324506"/>
            <a:ext cx="1832603" cy="655200"/>
          </a:xfrm>
          <a:prstGeom prst="rect">
            <a:avLst/>
          </a:prstGeom>
          <a:noFill/>
          <a:ln>
            <a:noFill/>
          </a:ln>
        </p:spPr>
        <p:txBody>
          <a:bodyPr spcFirstLastPara="1" wrap="square" lIns="121900" tIns="121900" rIns="121900" bIns="121900" anchor="t" anchorCtr="0">
            <a:noAutofit/>
          </a:bodyPr>
          <a:lstStyle/>
          <a:p>
            <a:r>
              <a:rPr lang="en" sz="2400" dirty="0">
                <a:latin typeface="Calibri" panose="020F0502020204030204" pitchFamily="34" charset="0"/>
                <a:ea typeface="Calibri"/>
                <a:cs typeface="Calibri"/>
                <a:sym typeface="Calibri"/>
              </a:rPr>
              <a:t> </a:t>
            </a:r>
            <a:r>
              <a:rPr lang="en" sz="2400" dirty="0">
                <a:latin typeface="Calibri" panose="020F0502020204030204" pitchFamily="34" charset="0"/>
                <a:ea typeface="Twentieth Century"/>
                <a:cs typeface="Twentieth Century"/>
                <a:sym typeface="Twentieth Century"/>
              </a:rPr>
              <a:t>K+R+*S+P</a:t>
            </a:r>
            <a:endParaRPr sz="2400" dirty="0">
              <a:latin typeface="Calibri" panose="020F0502020204030204" pitchFamily="34" charset="0"/>
              <a:ea typeface="Twentieth Century"/>
              <a:cs typeface="Twentieth Century"/>
              <a:sym typeface="Twentieth Century"/>
            </a:endParaRPr>
          </a:p>
        </p:txBody>
      </p:sp>
      <p:sp>
        <p:nvSpPr>
          <p:cNvPr id="11" name="TextBox 10">
            <a:extLst>
              <a:ext uri="{FF2B5EF4-FFF2-40B4-BE49-F238E27FC236}">
                <a16:creationId xmlns:a16="http://schemas.microsoft.com/office/drawing/2014/main" id="{09B9627A-1408-D303-7251-D70D303E75CC}"/>
              </a:ext>
            </a:extLst>
          </p:cNvPr>
          <p:cNvSpPr txBox="1"/>
          <p:nvPr/>
        </p:nvSpPr>
        <p:spPr>
          <a:xfrm>
            <a:off x="9660224" y="4192386"/>
            <a:ext cx="781235" cy="523220"/>
          </a:xfrm>
          <a:prstGeom prst="rect">
            <a:avLst/>
          </a:prstGeom>
          <a:noFill/>
        </p:spPr>
        <p:txBody>
          <a:bodyPr wrap="square" rtlCol="0">
            <a:spAutoFit/>
          </a:bodyPr>
          <a:lstStyle/>
          <a:p>
            <a:r>
              <a:rPr lang="en-US" sz="1400" dirty="0">
                <a:latin typeface="Calibri" panose="020F0502020204030204" pitchFamily="34" charset="0"/>
              </a:rPr>
              <a:t>*not always</a:t>
            </a:r>
          </a:p>
        </p:txBody>
      </p:sp>
      <p:sp>
        <p:nvSpPr>
          <p:cNvPr id="12" name="Google Shape;165;p30">
            <a:extLst>
              <a:ext uri="{FF2B5EF4-FFF2-40B4-BE49-F238E27FC236}">
                <a16:creationId xmlns:a16="http://schemas.microsoft.com/office/drawing/2014/main" id="{12C76E87-A4DC-A274-2F6F-C07E9DEA74CC}"/>
              </a:ext>
            </a:extLst>
          </p:cNvPr>
          <p:cNvSpPr txBox="1"/>
          <p:nvPr/>
        </p:nvSpPr>
        <p:spPr>
          <a:xfrm>
            <a:off x="1636596" y="1379690"/>
            <a:ext cx="1935598" cy="1447492"/>
          </a:xfrm>
          <a:prstGeom prst="rect">
            <a:avLst/>
          </a:prstGeom>
          <a:noFill/>
          <a:ln>
            <a:noFill/>
          </a:ln>
        </p:spPr>
        <p:txBody>
          <a:bodyPr spcFirstLastPara="1" wrap="square" lIns="0" tIns="0" rIns="0" bIns="0" anchor="t" anchorCtr="0">
            <a:noAutofit/>
          </a:bodyPr>
          <a:lstStyle/>
          <a:p>
            <a:pPr algn="ctr"/>
            <a:r>
              <a:rPr lang="en" b="1" dirty="0">
                <a:latin typeface="Twentieth Century"/>
                <a:ea typeface="Twentieth Century"/>
                <a:cs typeface="Twentieth Century"/>
                <a:sym typeface="Twentieth Century"/>
              </a:rPr>
              <a:t>Knowledge</a:t>
            </a:r>
          </a:p>
          <a:p>
            <a:pPr algn="ctr"/>
            <a:r>
              <a:rPr lang="en-US" sz="1400" i="1" dirty="0">
                <a:latin typeface="Calibri" panose="020F0502020204030204" pitchFamily="34" charset="0"/>
              </a:rPr>
              <a:t>Explain, understand, </a:t>
            </a:r>
          </a:p>
          <a:p>
            <a:pPr algn="ctr"/>
            <a:r>
              <a:rPr lang="en-US" sz="1400" i="1" dirty="0">
                <a:latin typeface="Calibri" panose="020F0502020204030204" pitchFamily="34" charset="0"/>
              </a:rPr>
              <a:t>describe, identify, </a:t>
            </a:r>
          </a:p>
          <a:p>
            <a:pPr algn="ctr"/>
            <a:r>
              <a:rPr lang="en-US" sz="1400" i="1" dirty="0">
                <a:latin typeface="Calibri" panose="020F0502020204030204" pitchFamily="34" charset="0"/>
              </a:rPr>
              <a:t>recognize</a:t>
            </a:r>
          </a:p>
        </p:txBody>
      </p:sp>
      <p:sp>
        <p:nvSpPr>
          <p:cNvPr id="13" name="Google Shape;166;p30">
            <a:extLst>
              <a:ext uri="{FF2B5EF4-FFF2-40B4-BE49-F238E27FC236}">
                <a16:creationId xmlns:a16="http://schemas.microsoft.com/office/drawing/2014/main" id="{F5989AA1-2731-3CF4-8054-96E0C951F186}"/>
              </a:ext>
            </a:extLst>
          </p:cNvPr>
          <p:cNvSpPr txBox="1"/>
          <p:nvPr/>
        </p:nvSpPr>
        <p:spPr>
          <a:xfrm>
            <a:off x="3572194" y="1379690"/>
            <a:ext cx="1813054" cy="1058780"/>
          </a:xfrm>
          <a:prstGeom prst="rect">
            <a:avLst/>
          </a:prstGeom>
          <a:noFill/>
          <a:ln>
            <a:noFill/>
          </a:ln>
        </p:spPr>
        <p:txBody>
          <a:bodyPr spcFirstLastPara="1" wrap="square" lIns="0" tIns="0" rIns="0" bIns="0" anchor="t" anchorCtr="0">
            <a:noAutofit/>
          </a:bodyPr>
          <a:lstStyle/>
          <a:p>
            <a:pPr algn="ctr"/>
            <a:r>
              <a:rPr lang="en" sz="2000" b="1" dirty="0">
                <a:latin typeface="Calibri" panose="020F0502020204030204" pitchFamily="34" charset="0"/>
                <a:ea typeface="Twentieth Century"/>
                <a:cs typeface="Twentieth Century"/>
                <a:sym typeface="Twentieth Century"/>
              </a:rPr>
              <a:t>Reasoning</a:t>
            </a:r>
          </a:p>
          <a:p>
            <a:pPr algn="ctr"/>
            <a:r>
              <a:rPr lang="en-US" sz="1400" i="1" dirty="0">
                <a:latin typeface="Calibri" panose="020F0502020204030204" pitchFamily="34" charset="0"/>
              </a:rPr>
              <a:t>Analyze, compare/contrast, </a:t>
            </a:r>
          </a:p>
          <a:p>
            <a:pPr algn="ctr"/>
            <a:r>
              <a:rPr lang="en-US" sz="1400" i="1" dirty="0">
                <a:latin typeface="Calibri" panose="020F0502020204030204" pitchFamily="34" charset="0"/>
              </a:rPr>
              <a:t>synthesize, classify, evaluate</a:t>
            </a:r>
          </a:p>
          <a:p>
            <a:endParaRPr sz="3600" dirty="0">
              <a:latin typeface="Twentieth Century"/>
              <a:ea typeface="Twentieth Century"/>
              <a:cs typeface="Twentieth Century"/>
              <a:sym typeface="Twentieth Century"/>
            </a:endParaRPr>
          </a:p>
        </p:txBody>
      </p:sp>
      <p:sp>
        <p:nvSpPr>
          <p:cNvPr id="14" name="Google Shape;167;p30">
            <a:extLst>
              <a:ext uri="{FF2B5EF4-FFF2-40B4-BE49-F238E27FC236}">
                <a16:creationId xmlns:a16="http://schemas.microsoft.com/office/drawing/2014/main" id="{56E0CB93-E97A-0AC3-9902-8D75DCEEF4BA}"/>
              </a:ext>
            </a:extLst>
          </p:cNvPr>
          <p:cNvSpPr txBox="1"/>
          <p:nvPr/>
        </p:nvSpPr>
        <p:spPr>
          <a:xfrm>
            <a:off x="5613587" y="1379690"/>
            <a:ext cx="1813054" cy="1006640"/>
          </a:xfrm>
          <a:prstGeom prst="rect">
            <a:avLst/>
          </a:prstGeom>
          <a:noFill/>
          <a:ln>
            <a:noFill/>
          </a:ln>
        </p:spPr>
        <p:txBody>
          <a:bodyPr spcFirstLastPara="1" wrap="square" lIns="0" tIns="0" rIns="0" bIns="0" anchor="t" anchorCtr="0">
            <a:noAutofit/>
          </a:bodyPr>
          <a:lstStyle/>
          <a:p>
            <a:pPr algn="ctr"/>
            <a:r>
              <a:rPr lang="en" sz="2000" b="1" dirty="0">
                <a:latin typeface="Calibri" panose="020F0502020204030204" pitchFamily="34" charset="0"/>
                <a:ea typeface="Twentieth Century"/>
                <a:cs typeface="Twentieth Century"/>
                <a:sym typeface="Twentieth Century"/>
              </a:rPr>
              <a:t>Skill</a:t>
            </a:r>
          </a:p>
          <a:p>
            <a:pPr algn="ctr">
              <a:spcBef>
                <a:spcPts val="0"/>
              </a:spcBef>
              <a:spcAft>
                <a:spcPts val="0"/>
              </a:spcAft>
            </a:pPr>
            <a:r>
              <a:rPr lang="en-US" sz="1400" i="1" dirty="0">
                <a:latin typeface="Calibri" panose="020F0502020204030204" pitchFamily="34" charset="0"/>
              </a:rPr>
              <a:t>Observe, focus attention,</a:t>
            </a:r>
          </a:p>
          <a:p>
            <a:pPr algn="ctr">
              <a:spcBef>
                <a:spcPts val="0"/>
              </a:spcBef>
              <a:spcAft>
                <a:spcPts val="0"/>
              </a:spcAft>
            </a:pPr>
            <a:r>
              <a:rPr lang="en-US" sz="1400" i="1" dirty="0">
                <a:latin typeface="Calibri" panose="020F0502020204030204" pitchFamily="34" charset="0"/>
              </a:rPr>
              <a:t>listen, perform, do, question, conduct, work</a:t>
            </a:r>
          </a:p>
          <a:p>
            <a:pPr algn="ctr"/>
            <a:endParaRPr lang="en-US" dirty="0">
              <a:latin typeface="Work Sans"/>
              <a:ea typeface="Work Sans"/>
              <a:cs typeface="Work Sans"/>
              <a:sym typeface="Work Sans"/>
            </a:endParaRPr>
          </a:p>
          <a:p>
            <a:endParaRPr sz="3600" dirty="0">
              <a:latin typeface="Work Sans"/>
              <a:ea typeface="Work Sans"/>
              <a:cs typeface="Work Sans"/>
              <a:sym typeface="Work Sans"/>
            </a:endParaRPr>
          </a:p>
        </p:txBody>
      </p:sp>
      <p:sp>
        <p:nvSpPr>
          <p:cNvPr id="15" name="Google Shape;168;p30">
            <a:extLst>
              <a:ext uri="{FF2B5EF4-FFF2-40B4-BE49-F238E27FC236}">
                <a16:creationId xmlns:a16="http://schemas.microsoft.com/office/drawing/2014/main" id="{26A3859A-EE92-4F85-98D6-A569B4A84154}"/>
              </a:ext>
            </a:extLst>
          </p:cNvPr>
          <p:cNvSpPr txBox="1"/>
          <p:nvPr/>
        </p:nvSpPr>
        <p:spPr>
          <a:xfrm>
            <a:off x="7676327" y="1379690"/>
            <a:ext cx="1832603" cy="1222523"/>
          </a:xfrm>
          <a:prstGeom prst="rect">
            <a:avLst/>
          </a:prstGeom>
          <a:noFill/>
          <a:ln>
            <a:noFill/>
          </a:ln>
        </p:spPr>
        <p:txBody>
          <a:bodyPr spcFirstLastPara="1" wrap="square" lIns="0" tIns="0" rIns="0" bIns="0" anchor="t" anchorCtr="0">
            <a:noAutofit/>
          </a:bodyPr>
          <a:lstStyle/>
          <a:p>
            <a:pPr algn="ctr"/>
            <a:r>
              <a:rPr lang="en" sz="2000" b="1" dirty="0">
                <a:latin typeface="Calibri" panose="020F0502020204030204" pitchFamily="34" charset="0"/>
                <a:ea typeface="Twentieth Century"/>
                <a:cs typeface="Twentieth Century"/>
                <a:sym typeface="Twentieth Century"/>
              </a:rPr>
              <a:t>Product</a:t>
            </a:r>
          </a:p>
          <a:p>
            <a:pPr algn="ctr"/>
            <a:r>
              <a:rPr lang="en-US" sz="1400" i="1" dirty="0">
                <a:latin typeface="Calibri" panose="020F0502020204030204" pitchFamily="34" charset="0"/>
              </a:rPr>
              <a:t>Design, produce, </a:t>
            </a:r>
          </a:p>
          <a:p>
            <a:pPr algn="ctr"/>
            <a:r>
              <a:rPr lang="en-US" sz="1400" i="1" dirty="0">
                <a:latin typeface="Calibri" panose="020F0502020204030204" pitchFamily="34" charset="0"/>
              </a:rPr>
              <a:t>create, develop</a:t>
            </a:r>
          </a:p>
          <a:p>
            <a:endParaRPr sz="3600" dirty="0">
              <a:latin typeface="Twentieth Century"/>
              <a:ea typeface="Twentieth Century"/>
              <a:cs typeface="Twentieth Century"/>
              <a:sym typeface="Twentieth Century"/>
            </a:endParaRPr>
          </a:p>
        </p:txBody>
      </p:sp>
      <p:sp>
        <p:nvSpPr>
          <p:cNvPr id="20" name="TextBox 19">
            <a:extLst>
              <a:ext uri="{FF2B5EF4-FFF2-40B4-BE49-F238E27FC236}">
                <a16:creationId xmlns:a16="http://schemas.microsoft.com/office/drawing/2014/main" id="{27A3E788-4821-61F4-0027-4AEA579D052C}"/>
              </a:ext>
            </a:extLst>
          </p:cNvPr>
          <p:cNvSpPr txBox="1"/>
          <p:nvPr/>
        </p:nvSpPr>
        <p:spPr>
          <a:xfrm>
            <a:off x="7537611" y="6317210"/>
            <a:ext cx="2753068" cy="338554"/>
          </a:xfrm>
          <a:prstGeom prst="rect">
            <a:avLst/>
          </a:prstGeom>
          <a:noFill/>
        </p:spPr>
        <p:txBody>
          <a:bodyPr wrap="square" rtlCol="0">
            <a:spAutoFit/>
          </a:bodyPr>
          <a:lstStyle/>
          <a:p>
            <a:r>
              <a:rPr lang="en-US" sz="1600" dirty="0">
                <a:latin typeface="Calibri" panose="020F0502020204030204" pitchFamily="34" charset="0"/>
              </a:rPr>
              <a:t>(Adapted from Chappuis,2014)</a:t>
            </a:r>
          </a:p>
        </p:txBody>
      </p:sp>
    </p:spTree>
    <p:extLst>
      <p:ext uri="{BB962C8B-B14F-4D97-AF65-F5344CB8AC3E}">
        <p14:creationId xmlns:p14="http://schemas.microsoft.com/office/powerpoint/2010/main" val="38910804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68366-6F91-8B22-2D8C-50EAF04241AE}"/>
              </a:ext>
            </a:extLst>
          </p:cNvPr>
          <p:cNvSpPr>
            <a:spLocks noGrp="1"/>
          </p:cNvSpPr>
          <p:nvPr>
            <p:ph type="title"/>
          </p:nvPr>
        </p:nvSpPr>
        <p:spPr/>
        <p:txBody>
          <a:bodyPr/>
          <a:lstStyle/>
          <a:p>
            <a:r>
              <a:rPr lang="en-US" dirty="0"/>
              <a:t>Webb’s Depth of Knowledge (DOK)</a:t>
            </a:r>
          </a:p>
        </p:txBody>
      </p:sp>
      <p:sp>
        <p:nvSpPr>
          <p:cNvPr id="3" name="Text Placeholder 2">
            <a:extLst>
              <a:ext uri="{FF2B5EF4-FFF2-40B4-BE49-F238E27FC236}">
                <a16:creationId xmlns:a16="http://schemas.microsoft.com/office/drawing/2014/main" id="{AA2BBC90-4408-4C96-BCE4-D6332F90354A}"/>
              </a:ext>
            </a:extLst>
          </p:cNvPr>
          <p:cNvSpPr>
            <a:spLocks noGrp="1"/>
          </p:cNvSpPr>
          <p:nvPr>
            <p:ph idx="1"/>
          </p:nvPr>
        </p:nvSpPr>
        <p:spPr/>
        <p:txBody>
          <a:bodyPr/>
          <a:lstStyle/>
          <a:p>
            <a:pPr marL="92075" indent="0">
              <a:buNone/>
            </a:pPr>
            <a:r>
              <a:rPr lang="en-US" sz="2400" b="1" kern="0" dirty="0">
                <a:solidFill>
                  <a:srgbClr val="000000"/>
                </a:solidFill>
                <a:ea typeface="Work Sans"/>
                <a:cs typeface="Work Sans"/>
                <a:sym typeface="Work Sans"/>
              </a:rPr>
              <a:t>Level of Thinking</a:t>
            </a:r>
            <a:endParaRPr lang="en-US" sz="2400" dirty="0"/>
          </a:p>
          <a:p>
            <a:r>
              <a:rPr lang="en-US" sz="2400" dirty="0"/>
              <a:t>Level 1: Recall</a:t>
            </a:r>
          </a:p>
          <a:p>
            <a:r>
              <a:rPr lang="en-US" sz="2400" dirty="0"/>
              <a:t>Level 2: Skills and Concepts </a:t>
            </a:r>
          </a:p>
          <a:p>
            <a:r>
              <a:rPr lang="en-US" sz="2400" dirty="0"/>
              <a:t>Level 3: Strategic Thinking </a:t>
            </a:r>
          </a:p>
          <a:p>
            <a:r>
              <a:rPr lang="en-US" sz="2400" dirty="0"/>
              <a:t>Level 4: Extended Thinking</a:t>
            </a:r>
          </a:p>
          <a:p>
            <a:endParaRPr lang="en-US" sz="2400" dirty="0"/>
          </a:p>
        </p:txBody>
      </p:sp>
      <p:sp>
        <p:nvSpPr>
          <p:cNvPr id="6" name="TextBox 5">
            <a:extLst>
              <a:ext uri="{FF2B5EF4-FFF2-40B4-BE49-F238E27FC236}">
                <a16:creationId xmlns:a16="http://schemas.microsoft.com/office/drawing/2014/main" id="{9A09563D-E107-A36E-8769-873A358EFF4C}"/>
              </a:ext>
            </a:extLst>
          </p:cNvPr>
          <p:cNvSpPr txBox="1"/>
          <p:nvPr/>
        </p:nvSpPr>
        <p:spPr>
          <a:xfrm>
            <a:off x="8108629" y="6273040"/>
            <a:ext cx="2269644" cy="369332"/>
          </a:xfrm>
          <a:prstGeom prst="rect">
            <a:avLst/>
          </a:prstGeom>
          <a:noFill/>
        </p:spPr>
        <p:txBody>
          <a:bodyPr wrap="square" rtlCol="0">
            <a:spAutoFit/>
          </a:bodyPr>
          <a:lstStyle/>
          <a:p>
            <a:r>
              <a:rPr lang="en-US" dirty="0"/>
              <a:t>(Webb, 2005)</a:t>
            </a:r>
          </a:p>
        </p:txBody>
      </p:sp>
      <p:pic>
        <p:nvPicPr>
          <p:cNvPr id="10" name="Picture 9" descr="QR code for https://static.pdesas.org/content/documents/M1-Slide_19_DOK_Wheel_Slide.pdf&#10;&#10;">
            <a:extLst>
              <a:ext uri="{FF2B5EF4-FFF2-40B4-BE49-F238E27FC236}">
                <a16:creationId xmlns:a16="http://schemas.microsoft.com/office/drawing/2014/main" id="{7D59072D-FC8E-2DDF-0D4F-14798E6683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810918"/>
            <a:ext cx="1641528" cy="1641528"/>
          </a:xfrm>
          <a:prstGeom prst="rect">
            <a:avLst/>
          </a:prstGeom>
        </p:spPr>
      </p:pic>
    </p:spTree>
    <p:extLst>
      <p:ext uri="{BB962C8B-B14F-4D97-AF65-F5344CB8AC3E}">
        <p14:creationId xmlns:p14="http://schemas.microsoft.com/office/powerpoint/2010/main" val="39424929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A6A4AE-7E9D-2E97-DDFC-2384808E38A9}"/>
              </a:ext>
            </a:extLst>
          </p:cNvPr>
          <p:cNvSpPr>
            <a:spLocks noGrp="1"/>
          </p:cNvSpPr>
          <p:nvPr>
            <p:ph type="title"/>
          </p:nvPr>
        </p:nvSpPr>
        <p:spPr/>
        <p:txBody>
          <a:bodyPr/>
          <a:lstStyle/>
          <a:p>
            <a:r>
              <a:rPr lang="en-US" dirty="0"/>
              <a:t>Unwrapping a Standard</a:t>
            </a:r>
          </a:p>
        </p:txBody>
      </p:sp>
      <p:sp>
        <p:nvSpPr>
          <p:cNvPr id="4" name="Content Placeholder 3">
            <a:extLst>
              <a:ext uri="{FF2B5EF4-FFF2-40B4-BE49-F238E27FC236}">
                <a16:creationId xmlns:a16="http://schemas.microsoft.com/office/drawing/2014/main" id="{04E358D8-862D-4166-64D4-E7E57F836FE6}"/>
              </a:ext>
            </a:extLst>
          </p:cNvPr>
          <p:cNvSpPr>
            <a:spLocks noGrp="1"/>
          </p:cNvSpPr>
          <p:nvPr>
            <p:ph idx="1"/>
          </p:nvPr>
        </p:nvSpPr>
        <p:spPr>
          <a:xfrm>
            <a:off x="838200" y="1600200"/>
            <a:ext cx="5085599" cy="4071938"/>
          </a:xfrm>
        </p:spPr>
        <p:txBody>
          <a:bodyPr/>
          <a:lstStyle/>
          <a:p>
            <a:pPr marL="91440" indent="0">
              <a:buNone/>
            </a:pPr>
            <a:r>
              <a:rPr lang="en-US" sz="2400" b="1" dirty="0"/>
              <a:t>Math Standard 3.NF.A.5</a:t>
            </a:r>
          </a:p>
          <a:p>
            <a:pPr marL="91440" indent="0">
              <a:buNone/>
            </a:pPr>
            <a:r>
              <a:rPr lang="en-US" sz="2400" dirty="0"/>
              <a:t>Recognize and generate equivalent fractions using visual models and justify why the fractions are equivalent.</a:t>
            </a:r>
          </a:p>
          <a:p>
            <a:r>
              <a:rPr lang="en-US" sz="2400" dirty="0"/>
              <a:t>Use the handout template to complete steps 1, 2, and 3.</a:t>
            </a:r>
          </a:p>
          <a:p>
            <a:r>
              <a:rPr lang="en-US" sz="2400" dirty="0"/>
              <a:t>Learning targets will be written later.</a:t>
            </a:r>
          </a:p>
          <a:p>
            <a:endParaRPr lang="en-US" sz="2400" dirty="0"/>
          </a:p>
        </p:txBody>
      </p:sp>
      <p:pic>
        <p:nvPicPr>
          <p:cNvPr id="7" name="Picture 6">
            <a:extLst>
              <a:ext uri="{FF2B5EF4-FFF2-40B4-BE49-F238E27FC236}">
                <a16:creationId xmlns:a16="http://schemas.microsoft.com/office/drawing/2014/main" id="{C8C33943-AF4D-9C55-4093-429E3DC41921}"/>
              </a:ext>
            </a:extLst>
          </p:cNvPr>
          <p:cNvPicPr/>
          <p:nvPr/>
        </p:nvPicPr>
        <p:blipFill>
          <a:blip r:embed="rId3">
            <a:extLst>
              <a:ext uri="{28A0092B-C50C-407E-A947-70E740481C1C}">
                <a14:useLocalDpi xmlns:a14="http://schemas.microsoft.com/office/drawing/2010/main" val="0"/>
              </a:ext>
            </a:extLst>
          </a:blip>
          <a:stretch>
            <a:fillRect/>
          </a:stretch>
        </p:blipFill>
        <p:spPr>
          <a:xfrm>
            <a:off x="6268201" y="1600200"/>
            <a:ext cx="5085599" cy="43905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8117010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E160D-4E10-6BFF-AE91-DE6472A7E172}"/>
              </a:ext>
            </a:extLst>
          </p:cNvPr>
          <p:cNvSpPr>
            <a:spLocks noGrp="1"/>
          </p:cNvSpPr>
          <p:nvPr>
            <p:ph type="title"/>
          </p:nvPr>
        </p:nvSpPr>
        <p:spPr/>
        <p:txBody>
          <a:bodyPr/>
          <a:lstStyle/>
          <a:p>
            <a:r>
              <a:rPr lang="en-US" dirty="0"/>
              <a:t>Standard: 3.NF.A.5</a:t>
            </a:r>
          </a:p>
        </p:txBody>
      </p:sp>
      <p:sp>
        <p:nvSpPr>
          <p:cNvPr id="3" name="Text Placeholder 2">
            <a:extLst>
              <a:ext uri="{FF2B5EF4-FFF2-40B4-BE49-F238E27FC236}">
                <a16:creationId xmlns:a16="http://schemas.microsoft.com/office/drawing/2014/main" id="{B777FD00-FBCD-ECD5-0D7C-49DC994CD7C7}"/>
              </a:ext>
            </a:extLst>
          </p:cNvPr>
          <p:cNvSpPr>
            <a:spLocks noGrp="1"/>
          </p:cNvSpPr>
          <p:nvPr>
            <p:ph idx="1"/>
          </p:nvPr>
        </p:nvSpPr>
        <p:spPr>
          <a:xfrm>
            <a:off x="838199" y="1411093"/>
            <a:ext cx="10515600" cy="4072255"/>
          </a:xfrm>
        </p:spPr>
        <p:txBody>
          <a:bodyPr/>
          <a:lstStyle/>
          <a:p>
            <a:pPr marL="91440" indent="0">
              <a:buNone/>
            </a:pPr>
            <a:r>
              <a:rPr lang="en-US" sz="2400" dirty="0">
                <a:highlight>
                  <a:srgbClr val="FFFF00"/>
                </a:highlight>
                <a:ea typeface="Work Sans"/>
                <a:cs typeface="Work Sans"/>
                <a:sym typeface="Work Sans"/>
              </a:rPr>
              <a:t>Recognize</a:t>
            </a:r>
            <a:r>
              <a:rPr lang="en-US" sz="2400" dirty="0">
                <a:ea typeface="Work Sans"/>
                <a:cs typeface="Work Sans"/>
                <a:sym typeface="Work Sans"/>
              </a:rPr>
              <a:t> and </a:t>
            </a:r>
            <a:r>
              <a:rPr lang="en-US" sz="2400" dirty="0">
                <a:highlight>
                  <a:srgbClr val="FFFF00"/>
                </a:highlight>
                <a:ea typeface="Work Sans"/>
                <a:cs typeface="Work Sans"/>
                <a:sym typeface="Work Sans"/>
              </a:rPr>
              <a:t>generate</a:t>
            </a:r>
            <a:r>
              <a:rPr lang="en-US" sz="2400" dirty="0">
                <a:ea typeface="Work Sans"/>
                <a:cs typeface="Work Sans"/>
                <a:sym typeface="Work Sans"/>
              </a:rPr>
              <a:t> </a:t>
            </a:r>
            <a:r>
              <a:rPr lang="en-US" sz="2400" u="sng" dirty="0">
                <a:ea typeface="Work Sans"/>
                <a:cs typeface="Work Sans"/>
                <a:sym typeface="Work Sans"/>
              </a:rPr>
              <a:t>equivalent fractions</a:t>
            </a:r>
            <a:r>
              <a:rPr lang="en-US" sz="2400" dirty="0">
                <a:ea typeface="Work Sans"/>
                <a:cs typeface="Work Sans"/>
                <a:sym typeface="Work Sans"/>
              </a:rPr>
              <a:t> (</a:t>
            </a:r>
            <a:r>
              <a:rPr lang="en-US" sz="2400" i="1" dirty="0">
                <a:ea typeface="Work Sans"/>
                <a:cs typeface="Work Sans"/>
                <a:sym typeface="Work Sans"/>
              </a:rPr>
              <a:t>using visual models</a:t>
            </a:r>
            <a:r>
              <a:rPr lang="en-US" sz="2400" dirty="0">
                <a:ea typeface="Work Sans"/>
                <a:cs typeface="Work Sans"/>
                <a:sym typeface="Work Sans"/>
              </a:rPr>
              <a:t>) and </a:t>
            </a:r>
            <a:r>
              <a:rPr lang="en-US" sz="2400" dirty="0">
                <a:highlight>
                  <a:srgbClr val="FFFF00"/>
                </a:highlight>
                <a:ea typeface="Work Sans"/>
                <a:cs typeface="Work Sans"/>
                <a:sym typeface="Work Sans"/>
              </a:rPr>
              <a:t>justify</a:t>
            </a:r>
            <a:r>
              <a:rPr lang="en-US" sz="2400" dirty="0">
                <a:ea typeface="Work Sans"/>
                <a:cs typeface="Work Sans"/>
                <a:sym typeface="Work Sans"/>
              </a:rPr>
              <a:t> why the fractions are equivalent.</a:t>
            </a:r>
            <a:endParaRPr lang="en-US" sz="2400" dirty="0">
              <a:ea typeface="Calibri"/>
              <a:cs typeface="Calibri"/>
              <a:sym typeface="Calibri"/>
            </a:endParaRPr>
          </a:p>
          <a:p>
            <a:pPr marL="91440" indent="0">
              <a:buNone/>
            </a:pPr>
            <a:endParaRPr lang="en-US" dirty="0"/>
          </a:p>
        </p:txBody>
      </p:sp>
      <p:graphicFrame>
        <p:nvGraphicFramePr>
          <p:cNvPr id="4" name="Google Shape;328;ga70294caa3_0_110">
            <a:extLst>
              <a:ext uri="{FF2B5EF4-FFF2-40B4-BE49-F238E27FC236}">
                <a16:creationId xmlns:a16="http://schemas.microsoft.com/office/drawing/2014/main" id="{8EB1F893-3B1D-175A-58FE-4DCD040783A7}"/>
              </a:ext>
            </a:extLst>
          </p:cNvPr>
          <p:cNvGraphicFramePr/>
          <p:nvPr>
            <p:extLst>
              <p:ext uri="{D42A27DB-BD31-4B8C-83A1-F6EECF244321}">
                <p14:modId xmlns:p14="http://schemas.microsoft.com/office/powerpoint/2010/main" val="1896022828"/>
              </p:ext>
            </p:extLst>
          </p:nvPr>
        </p:nvGraphicFramePr>
        <p:xfrm>
          <a:off x="2259909" y="2481102"/>
          <a:ext cx="7672181" cy="2987159"/>
        </p:xfrm>
        <a:graphic>
          <a:graphicData uri="http://schemas.openxmlformats.org/drawingml/2006/table">
            <a:tbl>
              <a:tblPr>
                <a:noFill/>
              </a:tblPr>
              <a:tblGrid>
                <a:gridCol w="1592221">
                  <a:extLst>
                    <a:ext uri="{9D8B030D-6E8A-4147-A177-3AD203B41FA5}">
                      <a16:colId xmlns:a16="http://schemas.microsoft.com/office/drawing/2014/main" val="20000"/>
                    </a:ext>
                  </a:extLst>
                </a:gridCol>
                <a:gridCol w="2489432">
                  <a:extLst>
                    <a:ext uri="{9D8B030D-6E8A-4147-A177-3AD203B41FA5}">
                      <a16:colId xmlns:a16="http://schemas.microsoft.com/office/drawing/2014/main" val="20001"/>
                    </a:ext>
                  </a:extLst>
                </a:gridCol>
                <a:gridCol w="2130380">
                  <a:extLst>
                    <a:ext uri="{9D8B030D-6E8A-4147-A177-3AD203B41FA5}">
                      <a16:colId xmlns:a16="http://schemas.microsoft.com/office/drawing/2014/main" val="20002"/>
                    </a:ext>
                  </a:extLst>
                </a:gridCol>
                <a:gridCol w="1460148">
                  <a:extLst>
                    <a:ext uri="{9D8B030D-6E8A-4147-A177-3AD203B41FA5}">
                      <a16:colId xmlns:a16="http://schemas.microsoft.com/office/drawing/2014/main" val="20003"/>
                    </a:ext>
                  </a:extLst>
                </a:gridCol>
              </a:tblGrid>
              <a:tr h="670609">
                <a:tc>
                  <a:txBody>
                    <a:bodyPr/>
                    <a:lstStyle/>
                    <a:p>
                      <a:pPr marL="0" lvl="0" indent="0" algn="ctr" rtl="0">
                        <a:spcBef>
                          <a:spcPts val="0"/>
                        </a:spcBef>
                        <a:spcAft>
                          <a:spcPts val="0"/>
                        </a:spcAft>
                        <a:buNone/>
                      </a:pPr>
                      <a:r>
                        <a:rPr lang="en-US" sz="1700" dirty="0">
                          <a:solidFill>
                            <a:srgbClr val="F3F3F3"/>
                          </a:solidFill>
                        </a:rPr>
                        <a:t>What will students </a:t>
                      </a:r>
                      <a:r>
                        <a:rPr lang="en-US" sz="1700" u="sng" dirty="0">
                          <a:solidFill>
                            <a:srgbClr val="F3F3F3"/>
                          </a:solidFill>
                        </a:rPr>
                        <a:t>do</a:t>
                      </a:r>
                      <a:r>
                        <a:rPr lang="en-US" sz="1700" dirty="0">
                          <a:solidFill>
                            <a:srgbClr val="F3F3F3"/>
                          </a:solidFill>
                        </a:rPr>
                        <a:t>?</a:t>
                      </a:r>
                      <a:endParaRPr sz="1700" dirty="0">
                        <a:solidFill>
                          <a:srgbClr val="F3F3F3"/>
                        </a:solidFill>
                      </a:endParaRPr>
                    </a:p>
                  </a:txBody>
                  <a:tcPr marL="63277" marR="63277" marT="63277" marB="63277">
                    <a:lnB w="6350" cap="flat" cmpd="sng">
                      <a:solidFill>
                        <a:srgbClr val="000000"/>
                      </a:solidFill>
                      <a:prstDash val="solid"/>
                      <a:round/>
                      <a:headEnd type="none" w="sm" len="sm"/>
                      <a:tailEnd type="none" w="sm" len="sm"/>
                    </a:lnB>
                    <a:solidFill>
                      <a:schemeClr val="tx2"/>
                    </a:solidFill>
                  </a:tcPr>
                </a:tc>
                <a:tc>
                  <a:txBody>
                    <a:bodyPr/>
                    <a:lstStyle/>
                    <a:p>
                      <a:pPr marL="0" lvl="0" indent="0" algn="ctr" rtl="0">
                        <a:spcBef>
                          <a:spcPts val="0"/>
                        </a:spcBef>
                        <a:spcAft>
                          <a:spcPts val="0"/>
                        </a:spcAft>
                        <a:buNone/>
                      </a:pPr>
                      <a:r>
                        <a:rPr lang="en-US" sz="1700" dirty="0">
                          <a:solidFill>
                            <a:srgbClr val="F3F3F3"/>
                          </a:solidFill>
                        </a:rPr>
                        <a:t>With what </a:t>
                      </a:r>
                      <a:r>
                        <a:rPr lang="en-US" sz="1700" u="sng" dirty="0">
                          <a:solidFill>
                            <a:srgbClr val="F3F3F3"/>
                          </a:solidFill>
                        </a:rPr>
                        <a:t>knowledge</a:t>
                      </a:r>
                      <a:r>
                        <a:rPr lang="en-US" sz="1700" dirty="0">
                          <a:solidFill>
                            <a:srgbClr val="F3F3F3"/>
                          </a:solidFill>
                        </a:rPr>
                        <a:t> or </a:t>
                      </a:r>
                      <a:r>
                        <a:rPr lang="en-US" sz="1700" u="sng" dirty="0">
                          <a:solidFill>
                            <a:srgbClr val="F3F3F3"/>
                          </a:solidFill>
                        </a:rPr>
                        <a:t>concepts</a:t>
                      </a:r>
                      <a:r>
                        <a:rPr lang="en-US" sz="1700" dirty="0">
                          <a:solidFill>
                            <a:srgbClr val="F3F3F3"/>
                          </a:solidFill>
                        </a:rPr>
                        <a:t>?</a:t>
                      </a:r>
                      <a:endParaRPr sz="1700" dirty="0">
                        <a:solidFill>
                          <a:srgbClr val="F3F3F3"/>
                        </a:solidFill>
                      </a:endParaRPr>
                    </a:p>
                  </a:txBody>
                  <a:tcPr marL="63277" marR="63277" marT="63277" marB="63277">
                    <a:lnB w="6350" cap="flat" cmpd="sng">
                      <a:solidFill>
                        <a:srgbClr val="000000"/>
                      </a:solidFill>
                      <a:prstDash val="solid"/>
                      <a:round/>
                      <a:headEnd type="none" w="sm" len="sm"/>
                      <a:tailEnd type="none" w="sm" len="sm"/>
                    </a:lnB>
                    <a:solidFill>
                      <a:schemeClr val="tx2"/>
                    </a:solidFill>
                  </a:tcPr>
                </a:tc>
                <a:tc>
                  <a:txBody>
                    <a:bodyPr/>
                    <a:lstStyle/>
                    <a:p>
                      <a:pPr marL="0" lvl="0" indent="0" algn="ctr" rtl="0">
                        <a:spcBef>
                          <a:spcPts val="0"/>
                        </a:spcBef>
                        <a:spcAft>
                          <a:spcPts val="0"/>
                        </a:spcAft>
                        <a:buNone/>
                      </a:pPr>
                      <a:r>
                        <a:rPr lang="en-US" sz="1700" dirty="0">
                          <a:solidFill>
                            <a:srgbClr val="F3F3F3"/>
                          </a:solidFill>
                        </a:rPr>
                        <a:t>In what topic or </a:t>
                      </a:r>
                      <a:r>
                        <a:rPr lang="en-US" sz="1700" u="sng" dirty="0">
                          <a:solidFill>
                            <a:srgbClr val="F3F3F3"/>
                          </a:solidFill>
                        </a:rPr>
                        <a:t>context</a:t>
                      </a:r>
                      <a:r>
                        <a:rPr lang="en-US" sz="1700" dirty="0">
                          <a:solidFill>
                            <a:srgbClr val="F3F3F3"/>
                          </a:solidFill>
                        </a:rPr>
                        <a:t>?</a:t>
                      </a:r>
                      <a:endParaRPr sz="1700" dirty="0">
                        <a:solidFill>
                          <a:srgbClr val="F3F3F3"/>
                        </a:solidFill>
                      </a:endParaRPr>
                    </a:p>
                  </a:txBody>
                  <a:tcPr marL="63277" marR="63277" marT="63277" marB="63277">
                    <a:lnB w="6350" cap="flat" cmpd="sng">
                      <a:solidFill>
                        <a:srgbClr val="000000"/>
                      </a:solidFill>
                      <a:prstDash val="solid"/>
                      <a:round/>
                      <a:headEnd type="none" w="sm" len="sm"/>
                      <a:tailEnd type="none" w="sm" len="sm"/>
                    </a:lnB>
                    <a:solidFill>
                      <a:schemeClr val="tx2"/>
                    </a:solidFill>
                  </a:tcPr>
                </a:tc>
                <a:tc>
                  <a:txBody>
                    <a:bodyPr/>
                    <a:lstStyle/>
                    <a:p>
                      <a:pPr marL="0" lvl="0" indent="0" algn="ctr" rtl="0">
                        <a:spcBef>
                          <a:spcPts val="0"/>
                        </a:spcBef>
                        <a:spcAft>
                          <a:spcPts val="0"/>
                        </a:spcAft>
                        <a:buNone/>
                      </a:pPr>
                      <a:r>
                        <a:rPr lang="en-US" sz="1700" dirty="0">
                          <a:solidFill>
                            <a:srgbClr val="F3F3F3"/>
                          </a:solidFill>
                        </a:rPr>
                        <a:t>Level of Thinking</a:t>
                      </a:r>
                      <a:endParaRPr sz="1700" dirty="0">
                        <a:solidFill>
                          <a:srgbClr val="F3F3F3"/>
                        </a:solidFill>
                      </a:endParaRPr>
                    </a:p>
                  </a:txBody>
                  <a:tcPr marL="63277" marR="63277" marT="63277" marB="63277">
                    <a:lnB w="6350" cap="flat" cmpd="sng">
                      <a:solidFill>
                        <a:srgbClr val="000000"/>
                      </a:solidFill>
                      <a:prstDash val="solid"/>
                      <a:round/>
                      <a:headEnd type="none" w="sm" len="sm"/>
                      <a:tailEnd type="none" w="sm" len="sm"/>
                    </a:lnB>
                    <a:solidFill>
                      <a:schemeClr val="tx2"/>
                    </a:solidFill>
                  </a:tcPr>
                </a:tc>
                <a:extLst>
                  <a:ext uri="{0D108BD9-81ED-4DB2-BD59-A6C34878D82A}">
                    <a16:rowId xmlns:a16="http://schemas.microsoft.com/office/drawing/2014/main" val="10000"/>
                  </a:ext>
                </a:extLst>
              </a:tr>
              <a:tr h="593332">
                <a:tc>
                  <a:txBody>
                    <a:bodyPr/>
                    <a:lstStyle/>
                    <a:p>
                      <a:pPr marL="0" lvl="0" indent="0" algn="l" rtl="0">
                        <a:spcBef>
                          <a:spcPts val="0"/>
                        </a:spcBef>
                        <a:spcAft>
                          <a:spcPts val="0"/>
                        </a:spcAft>
                        <a:buNone/>
                      </a:pPr>
                      <a:endParaRPr sz="1700" dirty="0"/>
                    </a:p>
                    <a:p>
                      <a:pPr marL="0" lvl="0" indent="0" algn="l" rtl="0">
                        <a:spcBef>
                          <a:spcPts val="0"/>
                        </a:spcBef>
                        <a:spcAft>
                          <a:spcPts val="0"/>
                        </a:spcAft>
                        <a:buNone/>
                      </a:pPr>
                      <a:r>
                        <a:rPr lang="en-US" sz="1700" dirty="0"/>
                        <a:t>Recognize</a:t>
                      </a:r>
                      <a:endParaRPr sz="1700" dirty="0"/>
                    </a:p>
                  </a:txBody>
                  <a:tcPr marL="50542" marR="50542" marT="0" marB="0">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700" dirty="0"/>
                    </a:p>
                    <a:p>
                      <a:pPr marL="0" lvl="0" indent="0" algn="l" rtl="0">
                        <a:spcBef>
                          <a:spcPts val="0"/>
                        </a:spcBef>
                        <a:spcAft>
                          <a:spcPts val="0"/>
                        </a:spcAft>
                        <a:buNone/>
                      </a:pPr>
                      <a:r>
                        <a:rPr lang="en-US" sz="1700" dirty="0"/>
                        <a:t>Equivalent fractions</a:t>
                      </a:r>
                      <a:endParaRPr sz="1700" dirty="0"/>
                    </a:p>
                  </a:txBody>
                  <a:tcPr marL="50542" marR="50542" marT="0" marB="0">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F3F3F3"/>
                        </a:solidFill>
                        <a:latin typeface="Calibri"/>
                        <a:ea typeface="Calibri"/>
                        <a:cs typeface="Calibri"/>
                        <a:sym typeface="Calibri"/>
                      </a:endParaRPr>
                    </a:p>
                  </a:txBody>
                  <a:tcPr marL="63277" marR="63277" marT="84369" marB="84369">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700">
                          <a:latin typeface="Calibri"/>
                          <a:ea typeface="Calibri"/>
                          <a:cs typeface="Calibri"/>
                          <a:sym typeface="Calibri"/>
                        </a:rPr>
                        <a:t>DOK 1 Recall</a:t>
                      </a:r>
                      <a:endParaRPr sz="1700">
                        <a:latin typeface="Calibri"/>
                        <a:ea typeface="Calibri"/>
                        <a:cs typeface="Calibri"/>
                        <a:sym typeface="Calibri"/>
                      </a:endParaRPr>
                    </a:p>
                  </a:txBody>
                  <a:tcPr marL="63277" marR="63277" marT="84369" marB="84369">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759446">
                <a:tc>
                  <a:txBody>
                    <a:bodyPr/>
                    <a:lstStyle/>
                    <a:p>
                      <a:pPr marL="0" lvl="0" indent="0" algn="l" rtl="0">
                        <a:spcBef>
                          <a:spcPts val="0"/>
                        </a:spcBef>
                        <a:spcAft>
                          <a:spcPts val="0"/>
                        </a:spcAft>
                        <a:buNone/>
                      </a:pPr>
                      <a:endParaRPr sz="1700" dirty="0"/>
                    </a:p>
                    <a:p>
                      <a:pPr marL="0" lvl="0" indent="0" algn="l" rtl="0">
                        <a:spcBef>
                          <a:spcPts val="0"/>
                        </a:spcBef>
                        <a:spcAft>
                          <a:spcPts val="0"/>
                        </a:spcAft>
                        <a:buNone/>
                      </a:pPr>
                      <a:r>
                        <a:rPr lang="en-US" sz="1700" dirty="0"/>
                        <a:t>Generate</a:t>
                      </a:r>
                      <a:endParaRPr sz="1700" dirty="0"/>
                    </a:p>
                  </a:txBody>
                  <a:tcPr marL="50542" marR="50542" marT="0" marB="0">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700"/>
                    </a:p>
                    <a:p>
                      <a:pPr marL="0" lvl="0" indent="0" algn="l" rtl="0">
                        <a:spcBef>
                          <a:spcPts val="0"/>
                        </a:spcBef>
                        <a:spcAft>
                          <a:spcPts val="0"/>
                        </a:spcAft>
                        <a:buClr>
                          <a:schemeClr val="dk1"/>
                        </a:buClr>
                        <a:buSzPts val="1500"/>
                        <a:buFont typeface="Arial"/>
                        <a:buNone/>
                      </a:pPr>
                      <a:r>
                        <a:rPr lang="en-US" sz="1700">
                          <a:solidFill>
                            <a:schemeClr val="dk1"/>
                          </a:solidFill>
                        </a:rPr>
                        <a:t>Equivalent fractions</a:t>
                      </a:r>
                      <a:endParaRPr sz="1700">
                        <a:solidFill>
                          <a:schemeClr val="dk1"/>
                        </a:solidFill>
                      </a:endParaRPr>
                    </a:p>
                    <a:p>
                      <a:pPr marL="0" lvl="0" indent="0" algn="l" rtl="0">
                        <a:spcBef>
                          <a:spcPts val="0"/>
                        </a:spcBef>
                        <a:spcAft>
                          <a:spcPts val="0"/>
                        </a:spcAft>
                        <a:buNone/>
                      </a:pPr>
                      <a:endParaRPr sz="1700"/>
                    </a:p>
                  </a:txBody>
                  <a:tcPr marL="50542" marR="50542" marT="0" marB="0">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F3F3F3"/>
                        </a:solidFill>
                        <a:latin typeface="Calibri"/>
                        <a:ea typeface="Calibri"/>
                        <a:cs typeface="Calibri"/>
                        <a:sym typeface="Calibri"/>
                      </a:endParaRPr>
                    </a:p>
                  </a:txBody>
                  <a:tcPr marL="63277" marR="63277" marT="84369" marB="84369">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700">
                          <a:latin typeface="Calibri"/>
                          <a:ea typeface="Calibri"/>
                          <a:cs typeface="Calibri"/>
                          <a:sym typeface="Calibri"/>
                        </a:rPr>
                        <a:t>DOK 2 Skill/Concept</a:t>
                      </a:r>
                      <a:endParaRPr sz="1700">
                        <a:latin typeface="Calibri"/>
                        <a:ea typeface="Calibri"/>
                        <a:cs typeface="Calibri"/>
                        <a:sym typeface="Calibri"/>
                      </a:endParaRPr>
                    </a:p>
                  </a:txBody>
                  <a:tcPr marL="63277" marR="63277" marT="84369" marB="84369">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928184">
                <a:tc>
                  <a:txBody>
                    <a:bodyPr/>
                    <a:lstStyle/>
                    <a:p>
                      <a:pPr marL="0" lvl="0" indent="0" algn="l" rtl="0">
                        <a:spcBef>
                          <a:spcPts val="0"/>
                        </a:spcBef>
                        <a:spcAft>
                          <a:spcPts val="0"/>
                        </a:spcAft>
                        <a:buNone/>
                      </a:pPr>
                      <a:endParaRPr sz="1700" dirty="0"/>
                    </a:p>
                    <a:p>
                      <a:pPr marL="0" lvl="0" indent="0" algn="l" rtl="0">
                        <a:spcBef>
                          <a:spcPts val="0"/>
                        </a:spcBef>
                        <a:spcAft>
                          <a:spcPts val="0"/>
                        </a:spcAft>
                        <a:buNone/>
                      </a:pPr>
                      <a:r>
                        <a:rPr lang="en-US" sz="1700" dirty="0">
                          <a:solidFill>
                            <a:schemeClr val="dk1"/>
                          </a:solidFill>
                        </a:rPr>
                        <a:t>Justify</a:t>
                      </a:r>
                      <a:endParaRPr sz="1700" dirty="0">
                        <a:solidFill>
                          <a:schemeClr val="dk1"/>
                        </a:solidFill>
                      </a:endParaRPr>
                    </a:p>
                    <a:p>
                      <a:pPr marL="0" lvl="0" indent="0" algn="l" rtl="0">
                        <a:spcBef>
                          <a:spcPts val="0"/>
                        </a:spcBef>
                        <a:spcAft>
                          <a:spcPts val="0"/>
                        </a:spcAft>
                        <a:buNone/>
                      </a:pPr>
                      <a:endParaRPr sz="1700" dirty="0"/>
                    </a:p>
                  </a:txBody>
                  <a:tcPr marL="50542" marR="50542" marT="0" marB="0">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700" dirty="0"/>
                    </a:p>
                    <a:p>
                      <a:pPr marL="0" lvl="0" indent="0" algn="l" rtl="0">
                        <a:spcBef>
                          <a:spcPts val="0"/>
                        </a:spcBef>
                        <a:spcAft>
                          <a:spcPts val="0"/>
                        </a:spcAft>
                        <a:buNone/>
                      </a:pPr>
                      <a:r>
                        <a:rPr lang="en-US" sz="1700" dirty="0">
                          <a:solidFill>
                            <a:schemeClr val="dk1"/>
                          </a:solidFill>
                        </a:rPr>
                        <a:t>Equivalent fractions</a:t>
                      </a:r>
                      <a:endParaRPr sz="1700" dirty="0">
                        <a:solidFill>
                          <a:schemeClr val="dk1"/>
                        </a:solidFill>
                      </a:endParaRPr>
                    </a:p>
                    <a:p>
                      <a:pPr marL="0" lvl="0" indent="0" algn="l" rtl="0">
                        <a:spcBef>
                          <a:spcPts val="0"/>
                        </a:spcBef>
                        <a:spcAft>
                          <a:spcPts val="0"/>
                        </a:spcAft>
                        <a:buNone/>
                      </a:pPr>
                      <a:endParaRPr sz="1700" dirty="0"/>
                    </a:p>
                  </a:txBody>
                  <a:tcPr marL="50542" marR="50542" marT="0" marB="0">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F3F3F3"/>
                        </a:solidFill>
                        <a:latin typeface="Calibri"/>
                        <a:ea typeface="Calibri"/>
                        <a:cs typeface="Calibri"/>
                        <a:sym typeface="Calibri"/>
                      </a:endParaRPr>
                    </a:p>
                  </a:txBody>
                  <a:tcPr marL="63277" marR="63277" marT="84369" marB="84369">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700" dirty="0">
                          <a:solidFill>
                            <a:schemeClr val="dk1"/>
                          </a:solidFill>
                          <a:latin typeface="Calibri"/>
                          <a:ea typeface="Calibri"/>
                          <a:cs typeface="Calibri"/>
                          <a:sym typeface="Calibri"/>
                        </a:rPr>
                        <a:t>DOK 3 Strategic Thinking</a:t>
                      </a:r>
                      <a:endParaRPr sz="1700" dirty="0"/>
                    </a:p>
                  </a:txBody>
                  <a:tcPr marL="63277" marR="63277" marT="84369" marB="84369">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5" name="Google Shape;329;ga70294caa3_0_110">
            <a:extLst>
              <a:ext uri="{FF2B5EF4-FFF2-40B4-BE49-F238E27FC236}">
                <a16:creationId xmlns:a16="http://schemas.microsoft.com/office/drawing/2014/main" id="{79AC76DB-C27F-1536-671A-9D645CF73D86}"/>
              </a:ext>
            </a:extLst>
          </p:cNvPr>
          <p:cNvSpPr txBox="1"/>
          <p:nvPr/>
        </p:nvSpPr>
        <p:spPr>
          <a:xfrm>
            <a:off x="1831499" y="5672457"/>
            <a:ext cx="8529000" cy="804972"/>
          </a:xfrm>
          <a:prstGeom prst="rect">
            <a:avLst/>
          </a:prstGeom>
          <a:noFill/>
          <a:ln>
            <a:noFill/>
          </a:ln>
        </p:spPr>
        <p:txBody>
          <a:bodyPr spcFirstLastPara="1" wrap="square" lIns="91425" tIns="91425" rIns="91425" bIns="91425" anchor="t" anchorCtr="0">
            <a:noAutofit/>
          </a:bodyPr>
          <a:lstStyle/>
          <a:p>
            <a:pPr algn="ctr"/>
            <a:r>
              <a:rPr lang="en-US" sz="1400" dirty="0">
                <a:ea typeface="Calibri"/>
                <a:cs typeface="Calibri"/>
                <a:sym typeface="Calibri"/>
              </a:rPr>
              <a:t> </a:t>
            </a:r>
            <a:r>
              <a:rPr lang="en-US" dirty="0">
                <a:ea typeface="Calibri"/>
                <a:cs typeface="Calibri"/>
                <a:sym typeface="Calibri"/>
              </a:rPr>
              <a:t>Type:  Knowledge_____  Reasoning   </a:t>
            </a:r>
            <a:r>
              <a:rPr lang="en-US" u="sng" dirty="0">
                <a:solidFill>
                  <a:srgbClr val="C00000"/>
                </a:solidFill>
                <a:ea typeface="Calibri"/>
                <a:cs typeface="Calibri"/>
                <a:sym typeface="Calibri"/>
              </a:rPr>
              <a:t>x</a:t>
            </a:r>
            <a:r>
              <a:rPr lang="en-US" dirty="0">
                <a:ea typeface="Calibri"/>
                <a:cs typeface="Calibri"/>
                <a:sym typeface="Calibri"/>
              </a:rPr>
              <a:t>    Skill  _____ Product  _____</a:t>
            </a:r>
            <a:endParaRPr dirty="0">
              <a:ea typeface="Calibri"/>
              <a:cs typeface="Calibri"/>
              <a:sym typeface="Calibri"/>
            </a:endParaRPr>
          </a:p>
        </p:txBody>
      </p:sp>
    </p:spTree>
    <p:extLst>
      <p:ext uri="{BB962C8B-B14F-4D97-AF65-F5344CB8AC3E}">
        <p14:creationId xmlns:p14="http://schemas.microsoft.com/office/powerpoint/2010/main" val="520107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Shape 69"/>
        <p:cNvGrpSpPr/>
        <p:nvPr/>
      </p:nvGrpSpPr>
      <p:grpSpPr>
        <a:xfrm>
          <a:off x="0" y="0"/>
          <a:ext cx="0" cy="0"/>
          <a:chOff x="0" y="0"/>
          <a:chExt cx="0" cy="0"/>
        </a:xfrm>
      </p:grpSpPr>
      <p:sp>
        <p:nvSpPr>
          <p:cNvPr id="3" name="Title 2">
            <a:extLst>
              <a:ext uri="{FF2B5EF4-FFF2-40B4-BE49-F238E27FC236}">
                <a16:creationId xmlns:a16="http://schemas.microsoft.com/office/drawing/2014/main" id="{AFB36AB1-AED7-4815-7031-F1CD1904866A}"/>
              </a:ext>
            </a:extLst>
          </p:cNvPr>
          <p:cNvSpPr>
            <a:spLocks noGrp="1"/>
          </p:cNvSpPr>
          <p:nvPr>
            <p:ph type="title"/>
          </p:nvPr>
        </p:nvSpPr>
        <p:spPr/>
        <p:txBody>
          <a:bodyPr/>
          <a:lstStyle/>
          <a:p>
            <a:r>
              <a:rPr lang="en-US" sz="3600" dirty="0">
                <a:solidFill>
                  <a:schemeClr val="bg1">
                    <a:lumMod val="65000"/>
                  </a:schemeClr>
                </a:solidFill>
              </a:rPr>
              <a:t>Hidden Slide #5</a:t>
            </a:r>
            <a:endParaRPr lang="en-US" sz="3600" dirty="0"/>
          </a:p>
        </p:txBody>
      </p:sp>
      <p:sp>
        <p:nvSpPr>
          <p:cNvPr id="7" name="Text Placeholder 6"/>
          <p:cNvSpPr>
            <a:spLocks noGrp="1"/>
          </p:cNvSpPr>
          <p:nvPr>
            <p:ph idx="1"/>
          </p:nvPr>
        </p:nvSpPr>
        <p:spPr/>
        <p:txBody>
          <a:bodyPr/>
          <a:lstStyle/>
          <a:p>
            <a:pPr marL="66736" indent="0">
              <a:lnSpc>
                <a:spcPct val="110000"/>
              </a:lnSpc>
              <a:buSzPct val="75000"/>
              <a:buNone/>
            </a:pPr>
            <a:r>
              <a:rPr lang="en-US" sz="2400" b="1" dirty="0"/>
              <a:t>Handouts</a:t>
            </a:r>
          </a:p>
          <a:p>
            <a:pPr marL="800100" lvl="1" indent="-457200">
              <a:lnSpc>
                <a:spcPct val="110000"/>
              </a:lnSpc>
              <a:buSzPct val="100000"/>
              <a:buFont typeface="+mj-lt"/>
              <a:buAutoNum type="arabicPeriod"/>
            </a:pPr>
            <a:r>
              <a:rPr lang="en-US" sz="2100" dirty="0"/>
              <a:t>CFA Infographic</a:t>
            </a:r>
          </a:p>
          <a:p>
            <a:pPr marL="800100" lvl="1" indent="-457200">
              <a:lnSpc>
                <a:spcPct val="110000"/>
              </a:lnSpc>
              <a:buSzPct val="100000"/>
              <a:buFont typeface="+mj-lt"/>
              <a:buAutoNum type="arabicPeriod"/>
            </a:pPr>
            <a:r>
              <a:rPr lang="en-US" sz="2100" dirty="0"/>
              <a:t>CFA Practice Profile</a:t>
            </a:r>
          </a:p>
          <a:p>
            <a:pPr marL="800100" lvl="1" indent="-457200">
              <a:lnSpc>
                <a:spcPct val="110000"/>
              </a:lnSpc>
              <a:buSzPct val="100000"/>
              <a:buFont typeface="+mj-lt"/>
              <a:buAutoNum type="arabicPeriod"/>
            </a:pPr>
            <a:r>
              <a:rPr lang="en-US" sz="2100" dirty="0"/>
              <a:t>The Formative Assessment Process</a:t>
            </a:r>
          </a:p>
          <a:p>
            <a:pPr marL="800100" lvl="1" indent="-457200">
              <a:lnSpc>
                <a:spcPct val="110000"/>
              </a:lnSpc>
              <a:buSzPct val="100000"/>
              <a:buFont typeface="+mj-lt"/>
              <a:buAutoNum type="arabicPeriod"/>
            </a:pPr>
            <a:r>
              <a:rPr lang="en-US" sz="2100" dirty="0"/>
              <a:t>Target Types</a:t>
            </a:r>
          </a:p>
          <a:p>
            <a:pPr marL="800100" lvl="1" indent="-457200">
              <a:lnSpc>
                <a:spcPct val="110000"/>
              </a:lnSpc>
              <a:buSzPct val="100000"/>
              <a:buFont typeface="+mj-lt"/>
              <a:buAutoNum type="arabicPeriod"/>
            </a:pPr>
            <a:r>
              <a:rPr lang="en-US" sz="2100" dirty="0"/>
              <a:t>Unwrapping Template</a:t>
            </a:r>
          </a:p>
          <a:p>
            <a:pPr marL="800100" lvl="1" indent="-457200">
              <a:lnSpc>
                <a:spcPct val="110000"/>
              </a:lnSpc>
              <a:buSzPct val="100000"/>
              <a:buFont typeface="+mj-lt"/>
              <a:buAutoNum type="arabicPeriod"/>
            </a:pPr>
            <a:r>
              <a:rPr lang="en-US" sz="2100" dirty="0"/>
              <a:t>Learning Targets</a:t>
            </a:r>
          </a:p>
          <a:p>
            <a:pPr marL="800100" lvl="1" indent="-457200">
              <a:lnSpc>
                <a:spcPct val="110000"/>
              </a:lnSpc>
              <a:buSzPct val="100000"/>
              <a:buFont typeface="+mj-lt"/>
              <a:buAutoNum type="arabicPeriod"/>
            </a:pPr>
            <a:r>
              <a:rPr lang="en-US" sz="2100" dirty="0"/>
              <a:t>Next Steps - CFA</a:t>
            </a:r>
          </a:p>
        </p:txBody>
      </p:sp>
      <p:sp>
        <p:nvSpPr>
          <p:cNvPr id="4" name="Title 1">
            <a:extLst>
              <a:ext uri="{FF2B5EF4-FFF2-40B4-BE49-F238E27FC236}">
                <a16:creationId xmlns:a16="http://schemas.microsoft.com/office/drawing/2014/main" id="{43FFE213-2F2C-F97B-4E91-7444865DEA0E}"/>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extLst>
      <p:ext uri="{BB962C8B-B14F-4D97-AF65-F5344CB8AC3E}">
        <p14:creationId xmlns:p14="http://schemas.microsoft.com/office/powerpoint/2010/main" val="26543968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3FB96-F7EA-5FF3-5649-7AD25CDD2993}"/>
              </a:ext>
            </a:extLst>
          </p:cNvPr>
          <p:cNvSpPr>
            <a:spLocks noGrp="1"/>
          </p:cNvSpPr>
          <p:nvPr>
            <p:ph type="title"/>
          </p:nvPr>
        </p:nvSpPr>
        <p:spPr/>
        <p:txBody>
          <a:bodyPr/>
          <a:lstStyle/>
          <a:p>
            <a:r>
              <a:rPr lang="en-US" dirty="0"/>
              <a:t>Learning Targets</a:t>
            </a:r>
          </a:p>
        </p:txBody>
      </p:sp>
    </p:spTree>
    <p:extLst>
      <p:ext uri="{BB962C8B-B14F-4D97-AF65-F5344CB8AC3E}">
        <p14:creationId xmlns:p14="http://schemas.microsoft.com/office/powerpoint/2010/main" val="17671213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of an arrow dead center in a target">
            <a:extLst>
              <a:ext uri="{FF2B5EF4-FFF2-40B4-BE49-F238E27FC236}">
                <a16:creationId xmlns:a16="http://schemas.microsoft.com/office/drawing/2014/main" id="{B6E94FA6-1D8E-6515-43D4-630E547051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8494" y="571494"/>
            <a:ext cx="5715012" cy="5715012"/>
          </a:xfrm>
          <a:prstGeom prst="rect">
            <a:avLst/>
          </a:prstGeom>
        </p:spPr>
      </p:pic>
      <p:sp>
        <p:nvSpPr>
          <p:cNvPr id="2" name="Title 1">
            <a:extLst>
              <a:ext uri="{FF2B5EF4-FFF2-40B4-BE49-F238E27FC236}">
                <a16:creationId xmlns:a16="http://schemas.microsoft.com/office/drawing/2014/main" id="{AB13C315-4C8D-21CA-9A1C-378B544763C0}"/>
              </a:ext>
            </a:extLst>
          </p:cNvPr>
          <p:cNvSpPr>
            <a:spLocks noGrp="1"/>
          </p:cNvSpPr>
          <p:nvPr>
            <p:ph type="title"/>
          </p:nvPr>
        </p:nvSpPr>
        <p:spPr/>
        <p:txBody>
          <a:bodyPr/>
          <a:lstStyle/>
          <a:p>
            <a:r>
              <a:rPr lang="en-US" sz="3200" dirty="0"/>
              <a:t>A Learning Target is a …</a:t>
            </a:r>
          </a:p>
        </p:txBody>
      </p:sp>
    </p:spTree>
    <p:extLst>
      <p:ext uri="{BB962C8B-B14F-4D97-AF65-F5344CB8AC3E}">
        <p14:creationId xmlns:p14="http://schemas.microsoft.com/office/powerpoint/2010/main" val="1662595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16584-E86C-0C00-76A4-FBD23601C25B}"/>
              </a:ext>
            </a:extLst>
          </p:cNvPr>
          <p:cNvSpPr>
            <a:spLocks noGrp="1"/>
          </p:cNvSpPr>
          <p:nvPr>
            <p:ph type="title"/>
          </p:nvPr>
        </p:nvSpPr>
        <p:spPr/>
        <p:txBody>
          <a:bodyPr/>
          <a:lstStyle/>
          <a:p>
            <a:r>
              <a:rPr lang="en-US" sz="3200" dirty="0"/>
              <a:t>A Learning Target is a …</a:t>
            </a:r>
          </a:p>
        </p:txBody>
      </p:sp>
      <p:sp>
        <p:nvSpPr>
          <p:cNvPr id="4" name="Text Placeholder 3">
            <a:extLst>
              <a:ext uri="{FF2B5EF4-FFF2-40B4-BE49-F238E27FC236}">
                <a16:creationId xmlns:a16="http://schemas.microsoft.com/office/drawing/2014/main" id="{A2066396-32D4-C07B-6860-A1214127299D}"/>
              </a:ext>
            </a:extLst>
          </p:cNvPr>
          <p:cNvSpPr>
            <a:spLocks noGrp="1"/>
          </p:cNvSpPr>
          <p:nvPr>
            <p:ph sz="half" idx="1"/>
          </p:nvPr>
        </p:nvSpPr>
        <p:spPr/>
        <p:txBody>
          <a:bodyPr/>
          <a:lstStyle/>
          <a:p>
            <a:pPr marL="133351" indent="0">
              <a:buNone/>
            </a:pPr>
            <a:r>
              <a:rPr lang="en-US" sz="3600" dirty="0"/>
              <a:t>…lesson-sized statement of what to teach and what students are expected to know and be able to do. </a:t>
            </a:r>
          </a:p>
        </p:txBody>
      </p:sp>
      <p:pic>
        <p:nvPicPr>
          <p:cNvPr id="5" name="Picture 4" descr="Icon&#10;&#10;of an arrow dead center in a target">
            <a:extLst>
              <a:ext uri="{FF2B5EF4-FFF2-40B4-BE49-F238E27FC236}">
                <a16:creationId xmlns:a16="http://schemas.microsoft.com/office/drawing/2014/main" id="{C5D9C748-12F3-60FA-1541-592758BDBB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8677" y="1176705"/>
            <a:ext cx="3842244" cy="3842244"/>
          </a:xfrm>
          <a:prstGeom prst="rect">
            <a:avLst/>
          </a:prstGeom>
        </p:spPr>
      </p:pic>
      <p:sp>
        <p:nvSpPr>
          <p:cNvPr id="6" name="TextBox 5">
            <a:extLst>
              <a:ext uri="{FF2B5EF4-FFF2-40B4-BE49-F238E27FC236}">
                <a16:creationId xmlns:a16="http://schemas.microsoft.com/office/drawing/2014/main" id="{5CDB236D-E944-59D0-EE04-82A4B5EA379D}"/>
              </a:ext>
            </a:extLst>
          </p:cNvPr>
          <p:cNvSpPr txBox="1"/>
          <p:nvPr/>
        </p:nvSpPr>
        <p:spPr>
          <a:xfrm>
            <a:off x="6518302" y="6311873"/>
            <a:ext cx="4322619" cy="338554"/>
          </a:xfrm>
          <a:prstGeom prst="rect">
            <a:avLst/>
          </a:prstGeom>
          <a:noFill/>
        </p:spPr>
        <p:txBody>
          <a:bodyPr wrap="square" rtlCol="0">
            <a:spAutoFit/>
          </a:bodyPr>
          <a:lstStyle/>
          <a:p>
            <a:pPr algn="r"/>
            <a:r>
              <a:rPr lang="en-US" sz="1600" dirty="0"/>
              <a:t>(Hattie, 2017 and Frey, 2011)</a:t>
            </a:r>
          </a:p>
        </p:txBody>
      </p:sp>
    </p:spTree>
    <p:extLst>
      <p:ext uri="{BB962C8B-B14F-4D97-AF65-F5344CB8AC3E}">
        <p14:creationId xmlns:p14="http://schemas.microsoft.com/office/powerpoint/2010/main" val="40749004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359EC-46CC-1174-A89C-71594F998E60}"/>
              </a:ext>
            </a:extLst>
          </p:cNvPr>
          <p:cNvSpPr>
            <a:spLocks noGrp="1"/>
          </p:cNvSpPr>
          <p:nvPr>
            <p:ph type="title"/>
          </p:nvPr>
        </p:nvSpPr>
        <p:spPr/>
        <p:txBody>
          <a:bodyPr/>
          <a:lstStyle/>
          <a:p>
            <a:r>
              <a:rPr lang="en-US" sz="3200" dirty="0"/>
              <a:t>Learning Target</a:t>
            </a:r>
          </a:p>
        </p:txBody>
      </p:sp>
      <p:graphicFrame>
        <p:nvGraphicFramePr>
          <p:cNvPr id="4" name="Table 13">
            <a:extLst>
              <a:ext uri="{FF2B5EF4-FFF2-40B4-BE49-F238E27FC236}">
                <a16:creationId xmlns:a16="http://schemas.microsoft.com/office/drawing/2014/main" id="{CEE2AA03-E229-27CE-27E8-E1537C18BCBC}"/>
              </a:ext>
            </a:extLst>
          </p:cNvPr>
          <p:cNvGraphicFramePr>
            <a:graphicFrameLocks noGrp="1"/>
          </p:cNvGraphicFramePr>
          <p:nvPr>
            <p:extLst>
              <p:ext uri="{D42A27DB-BD31-4B8C-83A1-F6EECF244321}">
                <p14:modId xmlns:p14="http://schemas.microsoft.com/office/powerpoint/2010/main" val="2939427641"/>
              </p:ext>
            </p:extLst>
          </p:nvPr>
        </p:nvGraphicFramePr>
        <p:xfrm>
          <a:off x="1910861" y="1797435"/>
          <a:ext cx="8370278" cy="3938500"/>
        </p:xfrm>
        <a:graphic>
          <a:graphicData uri="http://schemas.openxmlformats.org/drawingml/2006/table">
            <a:tbl>
              <a:tblPr firstRow="1" bandRow="1"/>
              <a:tblGrid>
                <a:gridCol w="4175091">
                  <a:extLst>
                    <a:ext uri="{9D8B030D-6E8A-4147-A177-3AD203B41FA5}">
                      <a16:colId xmlns:a16="http://schemas.microsoft.com/office/drawing/2014/main" val="3281684095"/>
                    </a:ext>
                  </a:extLst>
                </a:gridCol>
                <a:gridCol w="4195187">
                  <a:extLst>
                    <a:ext uri="{9D8B030D-6E8A-4147-A177-3AD203B41FA5}">
                      <a16:colId xmlns:a16="http://schemas.microsoft.com/office/drawing/2014/main" val="538312829"/>
                    </a:ext>
                  </a:extLst>
                </a:gridCol>
              </a:tblGrid>
              <a:tr h="1969250">
                <a:tc>
                  <a:txBody>
                    <a:bodyPr/>
                    <a:lstStyle>
                      <a:lvl1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1pPr>
                      <a:lvl2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2pPr>
                      <a:lvl3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3pPr>
                      <a:lvl4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4pPr>
                      <a:lvl5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5pPr>
                      <a:lvl6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6pPr>
                      <a:lvl7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7pPr>
                      <a:lvl8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8pPr>
                      <a:lvl9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9pPr>
                    </a:lstStyle>
                    <a:p>
                      <a:pPr algn="ctr"/>
                      <a:endParaRPr lang="en-US" sz="2400" dirty="0">
                        <a:solidFill>
                          <a:schemeClr val="tx1"/>
                        </a:solidFill>
                      </a:endParaRPr>
                    </a:p>
                    <a:p>
                      <a:pPr algn="ctr"/>
                      <a:endParaRPr lang="en-US" sz="2400"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chemeClr val="tx1"/>
                          </a:solidFill>
                        </a:rPr>
                        <a:t>Learning Target Statement</a:t>
                      </a:r>
                    </a:p>
                    <a:p>
                      <a:pPr algn="ctr"/>
                      <a:endParaRPr lang="en-US" sz="2400" dirty="0">
                        <a:solidFill>
                          <a:schemeClr val="tx1"/>
                        </a:solidFill>
                      </a:endParaRPr>
                    </a:p>
                    <a:p>
                      <a:pPr algn="ctr"/>
                      <a:endParaRPr lang="en-US" sz="2400" dirty="0">
                        <a:solidFill>
                          <a:schemeClr val="tx1"/>
                        </a:solidFill>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1pPr>
                      <a:lvl2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2pPr>
                      <a:lvl3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3pPr>
                      <a:lvl4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4pPr>
                      <a:lvl5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5pPr>
                      <a:lvl6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6pPr>
                      <a:lvl7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7pPr>
                      <a:lvl8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8pPr>
                      <a:lvl9pPr marR="0" algn="l" rtl="0" eaLnBrk="1" hangingPunct="1">
                        <a:lnSpc>
                          <a:spcPct val="100000"/>
                        </a:lnSpc>
                        <a:spcBef>
                          <a:spcPts val="0"/>
                        </a:spcBef>
                        <a:spcAft>
                          <a:spcPts val="0"/>
                        </a:spcAft>
                        <a:buNone/>
                        <a:defRPr sz="1050" b="1" i="0" u="none" strike="noStrike" cap="none">
                          <a:solidFill>
                            <a:schemeClr val="lt1"/>
                          </a:solidFill>
                          <a:latin typeface="Calibri"/>
                          <a:sym typeface="Arial"/>
                        </a:defRPr>
                      </a:lvl9pPr>
                    </a:lstStyle>
                    <a:p>
                      <a:endParaRPr lang="en-US" sz="2400" dirty="0">
                        <a:solidFill>
                          <a:schemeClr val="tx1"/>
                        </a:solidFill>
                      </a:endParaRPr>
                    </a:p>
                    <a:p>
                      <a:endParaRPr lang="en-US" sz="2400" dirty="0">
                        <a:solidFill>
                          <a:schemeClr val="tx1"/>
                        </a:solidFill>
                      </a:endParaRPr>
                    </a:p>
                    <a:p>
                      <a:pPr algn="ctr"/>
                      <a:r>
                        <a:rPr lang="en-US" sz="2400" dirty="0">
                          <a:solidFill>
                            <a:schemeClr val="tx1"/>
                          </a:solidFill>
                        </a:rPr>
                        <a:t>Student Look-</a:t>
                      </a:r>
                      <a:r>
                        <a:rPr lang="en-US" sz="2400" dirty="0" err="1">
                          <a:solidFill>
                            <a:schemeClr val="tx1"/>
                          </a:solidFill>
                        </a:rPr>
                        <a:t>Fors</a:t>
                      </a:r>
                      <a:endParaRPr lang="en-US" sz="2400" dirty="0">
                        <a:solidFill>
                          <a:schemeClr val="tx1"/>
                        </a:solidFill>
                      </a:endParaRPr>
                    </a:p>
                    <a:p>
                      <a:pPr algn="ctr"/>
                      <a:r>
                        <a:rPr lang="en-US" sz="2400" b="0" dirty="0">
                          <a:solidFill>
                            <a:schemeClr val="tx1"/>
                          </a:solidFill>
                        </a:rPr>
                        <a:t>(success criteria)</a:t>
                      </a:r>
                    </a:p>
                    <a:p>
                      <a:endParaRPr lang="en-US" sz="2400" dirty="0">
                        <a:solidFill>
                          <a:schemeClr val="tx1"/>
                        </a:solidFill>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681188868"/>
                  </a:ext>
                </a:extLst>
              </a:tr>
              <a:tr h="1969250">
                <a:tc>
                  <a:txBody>
                    <a:bodyPr/>
                    <a:lstStyle>
                      <a:lvl1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1pPr>
                      <a:lvl2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2pPr>
                      <a:lvl3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3pPr>
                      <a:lvl4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4pPr>
                      <a:lvl5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5pPr>
                      <a:lvl6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6pPr>
                      <a:lvl7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7pPr>
                      <a:lvl8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8pPr>
                      <a:lvl9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9pPr>
                    </a:lstStyle>
                    <a:p>
                      <a:endParaRPr lang="en-US" sz="2400" b="1" dirty="0"/>
                    </a:p>
                    <a:p>
                      <a:pPr algn="ctr"/>
                      <a:endParaRPr lang="en-US" sz="1400" b="1" dirty="0"/>
                    </a:p>
                    <a:p>
                      <a:pPr algn="ctr"/>
                      <a:r>
                        <a:rPr lang="en-US" sz="2400" b="1" dirty="0"/>
                        <a:t>Lesson-Sized Chunk</a:t>
                      </a:r>
                    </a:p>
                    <a:p>
                      <a:pPr algn="ctr"/>
                      <a:r>
                        <a:rPr lang="en-US" sz="2400" b="1" dirty="0"/>
                        <a:t> of Concepts and Skills</a:t>
                      </a:r>
                    </a:p>
                    <a:p>
                      <a:endParaRPr lang="en-US" sz="2400" b="0" dirty="0"/>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1pPr>
                      <a:lvl2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2pPr>
                      <a:lvl3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3pPr>
                      <a:lvl4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4pPr>
                      <a:lvl5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5pPr>
                      <a:lvl6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6pPr>
                      <a:lvl7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7pPr>
                      <a:lvl8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8pPr>
                      <a:lvl9pPr marR="0" algn="l" rtl="0" eaLnBrk="1" hangingPunct="1">
                        <a:lnSpc>
                          <a:spcPct val="100000"/>
                        </a:lnSpc>
                        <a:spcBef>
                          <a:spcPts val="0"/>
                        </a:spcBef>
                        <a:spcAft>
                          <a:spcPts val="0"/>
                        </a:spcAft>
                        <a:buNone/>
                        <a:defRPr sz="1050" b="0" i="0" u="none" strike="noStrike" cap="none">
                          <a:solidFill>
                            <a:schemeClr val="dk1"/>
                          </a:solidFill>
                          <a:latin typeface="Calibri"/>
                          <a:sym typeface="Arial"/>
                        </a:defRPr>
                      </a:lvl9pPr>
                    </a:lstStyle>
                    <a:p>
                      <a:endParaRPr lang="en-US" dirty="0"/>
                    </a:p>
                    <a:p>
                      <a:endParaRPr lang="en-US" dirty="0"/>
                    </a:p>
                    <a:p>
                      <a:pPr algn="ctr"/>
                      <a:r>
                        <a:rPr lang="en-US" sz="2400" b="1" dirty="0"/>
                        <a:t>Performance of Understanding</a:t>
                      </a:r>
                    </a:p>
                    <a:p>
                      <a:pPr algn="ctr"/>
                      <a:r>
                        <a:rPr lang="en-US" sz="2400" b="0" dirty="0"/>
                        <a:t>(activity that applies </a:t>
                      </a:r>
                    </a:p>
                    <a:p>
                      <a:pPr algn="ctr"/>
                      <a:r>
                        <a:rPr lang="en-US" sz="2400" b="0" dirty="0"/>
                        <a:t>new learning)</a:t>
                      </a:r>
                      <a:endParaRPr lang="en-US" sz="2400" b="1" dirty="0"/>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669571533"/>
                  </a:ext>
                </a:extLst>
              </a:tr>
            </a:tbl>
          </a:graphicData>
        </a:graphic>
      </p:graphicFrame>
      <p:pic>
        <p:nvPicPr>
          <p:cNvPr id="5" name="Picture 4" descr="Icon&#10;&#10;of an arrow dead center in a target">
            <a:extLst>
              <a:ext uri="{FF2B5EF4-FFF2-40B4-BE49-F238E27FC236}">
                <a16:creationId xmlns:a16="http://schemas.microsoft.com/office/drawing/2014/main" id="{F0C30CE8-A5F4-C2FE-A0F4-9488BC2EA3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6822" y="2877507"/>
            <a:ext cx="1778356" cy="1778356"/>
          </a:xfrm>
          <a:prstGeom prst="rect">
            <a:avLst/>
          </a:prstGeom>
        </p:spPr>
      </p:pic>
      <p:sp>
        <p:nvSpPr>
          <p:cNvPr id="6" name="TextBox 5">
            <a:extLst>
              <a:ext uri="{FF2B5EF4-FFF2-40B4-BE49-F238E27FC236}">
                <a16:creationId xmlns:a16="http://schemas.microsoft.com/office/drawing/2014/main" id="{44E65BE0-956D-3D96-1007-7DE08B59C5EF}"/>
              </a:ext>
            </a:extLst>
          </p:cNvPr>
          <p:cNvSpPr txBox="1"/>
          <p:nvPr/>
        </p:nvSpPr>
        <p:spPr>
          <a:xfrm>
            <a:off x="6036891" y="6308209"/>
            <a:ext cx="3887722" cy="338554"/>
          </a:xfrm>
          <a:prstGeom prst="rect">
            <a:avLst/>
          </a:prstGeom>
          <a:noFill/>
        </p:spPr>
        <p:txBody>
          <a:bodyPr wrap="square" rtlCol="0">
            <a:spAutoFit/>
          </a:bodyPr>
          <a:lstStyle/>
          <a:p>
            <a:pPr algn="r"/>
            <a:r>
              <a:rPr lang="en-US" sz="1600" dirty="0"/>
              <a:t>(Moss &amp; Brookhart, 2019)</a:t>
            </a:r>
          </a:p>
        </p:txBody>
      </p:sp>
    </p:spTree>
    <p:extLst>
      <p:ext uri="{BB962C8B-B14F-4D97-AF65-F5344CB8AC3E}">
        <p14:creationId xmlns:p14="http://schemas.microsoft.com/office/powerpoint/2010/main" val="32637161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57C75-9ECA-C043-4A71-BDCD00320F26}"/>
              </a:ext>
            </a:extLst>
          </p:cNvPr>
          <p:cNvSpPr>
            <a:spLocks noGrp="1"/>
          </p:cNvSpPr>
          <p:nvPr>
            <p:ph type="title"/>
          </p:nvPr>
        </p:nvSpPr>
        <p:spPr/>
        <p:txBody>
          <a:bodyPr/>
          <a:lstStyle/>
          <a:p>
            <a:r>
              <a:rPr lang="en-US" dirty="0"/>
              <a:t>High Quality Learning Targets</a:t>
            </a:r>
          </a:p>
        </p:txBody>
      </p:sp>
      <p:sp>
        <p:nvSpPr>
          <p:cNvPr id="3" name="Text Placeholder 2">
            <a:extLst>
              <a:ext uri="{FF2B5EF4-FFF2-40B4-BE49-F238E27FC236}">
                <a16:creationId xmlns:a16="http://schemas.microsoft.com/office/drawing/2014/main" id="{1115CE2E-8077-A188-415C-88575A07179D}"/>
              </a:ext>
            </a:extLst>
          </p:cNvPr>
          <p:cNvSpPr>
            <a:spLocks noGrp="1"/>
          </p:cNvSpPr>
          <p:nvPr>
            <p:ph idx="1"/>
          </p:nvPr>
        </p:nvSpPr>
        <p:spPr/>
        <p:txBody>
          <a:bodyPr/>
          <a:lstStyle/>
          <a:p>
            <a:r>
              <a:rPr lang="en-US" sz="2400" dirty="0"/>
              <a:t>Present a clear statement to help the learner know what is to be learned and how to demonstrate their new learning</a:t>
            </a:r>
          </a:p>
          <a:p>
            <a:r>
              <a:rPr lang="en-US" sz="2400" dirty="0"/>
              <a:t>Are stated in student friendly language yet include academic vocabulary</a:t>
            </a:r>
          </a:p>
          <a:p>
            <a:r>
              <a:rPr lang="en-US" sz="2400" dirty="0"/>
              <a:t>Provide guidance to the teacher about the essential learning and what should be taught</a:t>
            </a:r>
          </a:p>
          <a:p>
            <a:r>
              <a:rPr lang="en-US" sz="2400" dirty="0"/>
              <a:t>Form the basis for assessing what the student has learned and what the teacher has taught well</a:t>
            </a:r>
          </a:p>
        </p:txBody>
      </p:sp>
      <p:sp>
        <p:nvSpPr>
          <p:cNvPr id="4" name="TextBox 3">
            <a:extLst>
              <a:ext uri="{FF2B5EF4-FFF2-40B4-BE49-F238E27FC236}">
                <a16:creationId xmlns:a16="http://schemas.microsoft.com/office/drawing/2014/main" id="{1C247961-4840-1BB8-0434-B6F58C6CF10C}"/>
              </a:ext>
            </a:extLst>
          </p:cNvPr>
          <p:cNvSpPr txBox="1"/>
          <p:nvPr/>
        </p:nvSpPr>
        <p:spPr>
          <a:xfrm>
            <a:off x="6625214" y="6261317"/>
            <a:ext cx="3082815" cy="338554"/>
          </a:xfrm>
          <a:prstGeom prst="rect">
            <a:avLst/>
          </a:prstGeom>
          <a:noFill/>
        </p:spPr>
        <p:txBody>
          <a:bodyPr wrap="square" rtlCol="0">
            <a:spAutoFit/>
          </a:bodyPr>
          <a:lstStyle/>
          <a:p>
            <a:pPr algn="r"/>
            <a:r>
              <a:rPr lang="en-US" sz="1600" dirty="0"/>
              <a:t>(Hattie, 2017)</a:t>
            </a:r>
          </a:p>
        </p:txBody>
      </p:sp>
    </p:spTree>
    <p:extLst>
      <p:ext uri="{BB962C8B-B14F-4D97-AF65-F5344CB8AC3E}">
        <p14:creationId xmlns:p14="http://schemas.microsoft.com/office/powerpoint/2010/main" val="105691898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47936-669A-1F0D-992D-54AEBF7DA6D8}"/>
              </a:ext>
            </a:extLst>
          </p:cNvPr>
          <p:cNvSpPr>
            <a:spLocks noGrp="1"/>
          </p:cNvSpPr>
          <p:nvPr>
            <p:ph type="title"/>
          </p:nvPr>
        </p:nvSpPr>
        <p:spPr/>
        <p:txBody>
          <a:bodyPr/>
          <a:lstStyle/>
          <a:p>
            <a:r>
              <a:rPr lang="en-US" dirty="0"/>
              <a:t>Study Group Share</a:t>
            </a:r>
          </a:p>
        </p:txBody>
      </p:sp>
      <p:sp>
        <p:nvSpPr>
          <p:cNvPr id="3" name="Text Placeholder 2">
            <a:extLst>
              <a:ext uri="{FF2B5EF4-FFF2-40B4-BE49-F238E27FC236}">
                <a16:creationId xmlns:a16="http://schemas.microsoft.com/office/drawing/2014/main" id="{BDADD6FA-0199-912E-21F2-BF85219CA2AF}"/>
              </a:ext>
            </a:extLst>
          </p:cNvPr>
          <p:cNvSpPr>
            <a:spLocks noGrp="1"/>
          </p:cNvSpPr>
          <p:nvPr>
            <p:ph idx="1"/>
          </p:nvPr>
        </p:nvSpPr>
        <p:spPr>
          <a:xfrm>
            <a:off x="838200" y="1600202"/>
            <a:ext cx="6840415" cy="4072255"/>
          </a:xfrm>
        </p:spPr>
        <p:txBody>
          <a:bodyPr/>
          <a:lstStyle/>
          <a:p>
            <a:r>
              <a:rPr lang="en-US" sz="2400" dirty="0"/>
              <a:t>You will work in groups of three. Number off 1, 2, 3.</a:t>
            </a:r>
          </a:p>
          <a:p>
            <a:r>
              <a:rPr lang="en-US" sz="2400" dirty="0"/>
              <a:t>Use the QR code to access the article. </a:t>
            </a:r>
          </a:p>
          <a:p>
            <a:r>
              <a:rPr lang="en-US" sz="2400" dirty="0"/>
              <a:t>All read the introduction and then read the section(s) that corresponds with your number.</a:t>
            </a:r>
          </a:p>
          <a:p>
            <a:pPr marL="948490" lvl="2" indent="-457200">
              <a:buFont typeface="+mj-lt"/>
              <a:buAutoNum type="arabicPeriod"/>
            </a:pPr>
            <a:r>
              <a:rPr lang="en-US" sz="2400" dirty="0"/>
              <a:t>Defining Learning Targets and Why Use Learning Targets</a:t>
            </a:r>
          </a:p>
          <a:p>
            <a:pPr marL="948490" lvl="2" indent="-457200">
              <a:buFont typeface="+mj-lt"/>
              <a:buAutoNum type="arabicPeriod"/>
            </a:pPr>
            <a:r>
              <a:rPr lang="en-US" sz="2400" dirty="0"/>
              <a:t>The Design and Communication of Learning Targets</a:t>
            </a:r>
          </a:p>
          <a:p>
            <a:pPr marL="948490" lvl="2" indent="-457200">
              <a:buFont typeface="+mj-lt"/>
              <a:buAutoNum type="arabicPeriod"/>
            </a:pPr>
            <a:r>
              <a:rPr lang="en-US" sz="2400" dirty="0"/>
              <a:t>Learning Target Exemplars and Misconceptions</a:t>
            </a:r>
          </a:p>
        </p:txBody>
      </p:sp>
      <p:sp>
        <p:nvSpPr>
          <p:cNvPr id="4" name="TextBox 3">
            <a:extLst>
              <a:ext uri="{FF2B5EF4-FFF2-40B4-BE49-F238E27FC236}">
                <a16:creationId xmlns:a16="http://schemas.microsoft.com/office/drawing/2014/main" id="{AD948867-A474-9DF5-3F3C-14E798DAAAE1}"/>
              </a:ext>
            </a:extLst>
          </p:cNvPr>
          <p:cNvSpPr txBox="1"/>
          <p:nvPr/>
        </p:nvSpPr>
        <p:spPr>
          <a:xfrm>
            <a:off x="6209449" y="6317040"/>
            <a:ext cx="3280500" cy="338554"/>
          </a:xfrm>
          <a:prstGeom prst="rect">
            <a:avLst/>
          </a:prstGeom>
          <a:noFill/>
        </p:spPr>
        <p:txBody>
          <a:bodyPr wrap="square" rtlCol="0">
            <a:spAutoFit/>
          </a:bodyPr>
          <a:lstStyle/>
          <a:p>
            <a:pPr algn="r"/>
            <a:r>
              <a:rPr lang="en-US" sz="1600" dirty="0"/>
              <a:t>                  (Clayton, 2017)</a:t>
            </a:r>
          </a:p>
        </p:txBody>
      </p:sp>
      <p:pic>
        <p:nvPicPr>
          <p:cNvPr id="7" name="Picture 6" descr="Shape&#10;&#10;Description automatically generated with low confidence">
            <a:extLst>
              <a:ext uri="{FF2B5EF4-FFF2-40B4-BE49-F238E27FC236}">
                <a16:creationId xmlns:a16="http://schemas.microsoft.com/office/drawing/2014/main" id="{5B521479-DC73-7EA5-3E8B-BDD8A6955F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2250" y="1311231"/>
            <a:ext cx="1295398" cy="1295398"/>
          </a:xfrm>
          <a:prstGeom prst="rect">
            <a:avLst/>
          </a:prstGeom>
        </p:spPr>
      </p:pic>
      <p:pic>
        <p:nvPicPr>
          <p:cNvPr id="9" name="Picture 8" descr="Graphical user interface, text">
            <a:extLst>
              <a:ext uri="{FF2B5EF4-FFF2-40B4-BE49-F238E27FC236}">
                <a16:creationId xmlns:a16="http://schemas.microsoft.com/office/drawing/2014/main" id="{C8F5B7CA-CC61-B564-1F73-A12B2BF82C0F}"/>
              </a:ext>
            </a:extLst>
          </p:cNvPr>
          <p:cNvPicPr>
            <a:picLocks noChangeAspect="1"/>
          </p:cNvPicPr>
          <p:nvPr/>
        </p:nvPicPr>
        <p:blipFill rotWithShape="1">
          <a:blip r:embed="rId4">
            <a:extLst>
              <a:ext uri="{28A0092B-C50C-407E-A947-70E740481C1C}">
                <a14:useLocalDpi xmlns:a14="http://schemas.microsoft.com/office/drawing/2010/main" val="0"/>
              </a:ext>
            </a:extLst>
          </a:blip>
          <a:srcRect t="2" b="-2384"/>
          <a:stretch/>
        </p:blipFill>
        <p:spPr>
          <a:xfrm>
            <a:off x="8383569" y="2996395"/>
            <a:ext cx="2212760" cy="2930879"/>
          </a:xfrm>
          <a:prstGeom prst="rect">
            <a:avLst/>
          </a:prstGeom>
          <a:ln>
            <a:solidFill>
              <a:schemeClr val="tx1"/>
            </a:solidFill>
          </a:ln>
        </p:spPr>
      </p:pic>
    </p:spTree>
    <p:extLst>
      <p:ext uri="{BB962C8B-B14F-4D97-AF65-F5344CB8AC3E}">
        <p14:creationId xmlns:p14="http://schemas.microsoft.com/office/powerpoint/2010/main" val="24993050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47936-669A-1F0D-992D-54AEBF7DA6D8}"/>
              </a:ext>
            </a:extLst>
          </p:cNvPr>
          <p:cNvSpPr>
            <a:spLocks noGrp="1"/>
          </p:cNvSpPr>
          <p:nvPr>
            <p:ph type="title"/>
          </p:nvPr>
        </p:nvSpPr>
        <p:spPr/>
        <p:txBody>
          <a:bodyPr/>
          <a:lstStyle/>
          <a:p>
            <a:r>
              <a:rPr lang="en-US" dirty="0"/>
              <a:t>Study Group Share</a:t>
            </a:r>
          </a:p>
        </p:txBody>
      </p:sp>
      <p:sp>
        <p:nvSpPr>
          <p:cNvPr id="3" name="Text Placeholder 2">
            <a:extLst>
              <a:ext uri="{FF2B5EF4-FFF2-40B4-BE49-F238E27FC236}">
                <a16:creationId xmlns:a16="http://schemas.microsoft.com/office/drawing/2014/main" id="{BDADD6FA-0199-912E-21F2-BF85219CA2AF}"/>
              </a:ext>
            </a:extLst>
          </p:cNvPr>
          <p:cNvSpPr>
            <a:spLocks noGrp="1"/>
          </p:cNvSpPr>
          <p:nvPr>
            <p:ph idx="1"/>
          </p:nvPr>
        </p:nvSpPr>
        <p:spPr>
          <a:xfrm>
            <a:off x="838200" y="1600200"/>
            <a:ext cx="6746631" cy="4071938"/>
          </a:xfrm>
        </p:spPr>
        <p:txBody>
          <a:bodyPr/>
          <a:lstStyle/>
          <a:p>
            <a:r>
              <a:rPr lang="en-US" sz="2400" dirty="0"/>
              <a:t>On chart paper write the three headings.</a:t>
            </a:r>
          </a:p>
          <a:p>
            <a:r>
              <a:rPr lang="en-US" sz="2400" dirty="0"/>
              <a:t>Jot down key points from the section you read, then take turns sharing with your group.</a:t>
            </a:r>
          </a:p>
          <a:p>
            <a:r>
              <a:rPr lang="en-US" sz="2400" dirty="0"/>
              <a:t>Write all team members’ key findings onto chart paper and post on the wall.</a:t>
            </a:r>
          </a:p>
          <a:p>
            <a:r>
              <a:rPr lang="en-US" sz="2400" dirty="0"/>
              <a:t>Take a Gallery Walk so all teams can share.</a:t>
            </a:r>
          </a:p>
        </p:txBody>
      </p:sp>
      <p:sp>
        <p:nvSpPr>
          <p:cNvPr id="4" name="TextBox 3">
            <a:extLst>
              <a:ext uri="{FF2B5EF4-FFF2-40B4-BE49-F238E27FC236}">
                <a16:creationId xmlns:a16="http://schemas.microsoft.com/office/drawing/2014/main" id="{AD948867-A474-9DF5-3F3C-14E798DAAAE1}"/>
              </a:ext>
            </a:extLst>
          </p:cNvPr>
          <p:cNvSpPr txBox="1"/>
          <p:nvPr/>
        </p:nvSpPr>
        <p:spPr>
          <a:xfrm>
            <a:off x="6252392" y="6323598"/>
            <a:ext cx="3280500" cy="338554"/>
          </a:xfrm>
          <a:prstGeom prst="rect">
            <a:avLst/>
          </a:prstGeom>
          <a:noFill/>
        </p:spPr>
        <p:txBody>
          <a:bodyPr wrap="square" rtlCol="0">
            <a:spAutoFit/>
          </a:bodyPr>
          <a:lstStyle/>
          <a:p>
            <a:pPr algn="r"/>
            <a:r>
              <a:rPr lang="en-US" sz="1600" dirty="0"/>
              <a:t>                  (Clayton, 2017)</a:t>
            </a:r>
          </a:p>
        </p:txBody>
      </p:sp>
      <p:pic>
        <p:nvPicPr>
          <p:cNvPr id="8" name="Picture 7" descr="Graphical user interface, text">
            <a:extLst>
              <a:ext uri="{FF2B5EF4-FFF2-40B4-BE49-F238E27FC236}">
                <a16:creationId xmlns:a16="http://schemas.microsoft.com/office/drawing/2014/main" id="{D393E886-01EA-0E8F-AF31-BF1D30F1DC5E}"/>
              </a:ext>
            </a:extLst>
          </p:cNvPr>
          <p:cNvPicPr>
            <a:picLocks noChangeAspect="1"/>
          </p:cNvPicPr>
          <p:nvPr/>
        </p:nvPicPr>
        <p:blipFill rotWithShape="1">
          <a:blip r:embed="rId3">
            <a:extLst>
              <a:ext uri="{28A0092B-C50C-407E-A947-70E740481C1C}">
                <a14:useLocalDpi xmlns:a14="http://schemas.microsoft.com/office/drawing/2010/main" val="0"/>
              </a:ext>
            </a:extLst>
          </a:blip>
          <a:srcRect t="2" b="-2384"/>
          <a:stretch/>
        </p:blipFill>
        <p:spPr>
          <a:xfrm>
            <a:off x="8383569" y="3066989"/>
            <a:ext cx="2212760" cy="2930879"/>
          </a:xfrm>
          <a:prstGeom prst="rect">
            <a:avLst/>
          </a:prstGeom>
          <a:ln>
            <a:solidFill>
              <a:schemeClr val="tx1"/>
            </a:solidFill>
          </a:ln>
        </p:spPr>
      </p:pic>
      <p:pic>
        <p:nvPicPr>
          <p:cNvPr id="10" name="Picture 9" descr="Shape&#10;&#10;Description automatically generated with low confidence">
            <a:extLst>
              <a:ext uri="{FF2B5EF4-FFF2-40B4-BE49-F238E27FC236}">
                <a16:creationId xmlns:a16="http://schemas.microsoft.com/office/drawing/2014/main" id="{999E5C31-323C-034A-CF1A-848D4FD752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2250" y="1311231"/>
            <a:ext cx="1295398" cy="1295398"/>
          </a:xfrm>
          <a:prstGeom prst="rect">
            <a:avLst/>
          </a:prstGeom>
        </p:spPr>
      </p:pic>
    </p:spTree>
    <p:extLst>
      <p:ext uri="{BB962C8B-B14F-4D97-AF65-F5344CB8AC3E}">
        <p14:creationId xmlns:p14="http://schemas.microsoft.com/office/powerpoint/2010/main" val="340021671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56F47-5A5C-0095-0F2C-F88F990CDE21}"/>
              </a:ext>
            </a:extLst>
          </p:cNvPr>
          <p:cNvSpPr>
            <a:spLocks noGrp="1"/>
          </p:cNvSpPr>
          <p:nvPr>
            <p:ph type="title"/>
          </p:nvPr>
        </p:nvSpPr>
        <p:spPr/>
        <p:txBody>
          <a:bodyPr/>
          <a:lstStyle/>
          <a:p>
            <a:r>
              <a:rPr lang="en-US" dirty="0"/>
              <a:t>Standard</a:t>
            </a:r>
          </a:p>
        </p:txBody>
      </p:sp>
      <p:sp>
        <p:nvSpPr>
          <p:cNvPr id="3" name="Text Placeholder 2">
            <a:extLst>
              <a:ext uri="{FF2B5EF4-FFF2-40B4-BE49-F238E27FC236}">
                <a16:creationId xmlns:a16="http://schemas.microsoft.com/office/drawing/2014/main" id="{538557E4-CF3F-993D-81BC-44BE221E1401}"/>
              </a:ext>
            </a:extLst>
          </p:cNvPr>
          <p:cNvSpPr>
            <a:spLocks noGrp="1"/>
          </p:cNvSpPr>
          <p:nvPr>
            <p:ph idx="1"/>
          </p:nvPr>
        </p:nvSpPr>
        <p:spPr/>
        <p:txBody>
          <a:bodyPr/>
          <a:lstStyle/>
          <a:p>
            <a:pPr marL="91440" indent="0">
              <a:buNone/>
            </a:pPr>
            <a:r>
              <a:rPr lang="en-US" sz="2400" dirty="0">
                <a:highlight>
                  <a:srgbClr val="FFFF00"/>
                </a:highlight>
                <a:ea typeface="Arial"/>
                <a:cs typeface="Arial"/>
                <a:sym typeface="Arial"/>
              </a:rPr>
              <a:t>Know</a:t>
            </a:r>
            <a:r>
              <a:rPr lang="en-US" sz="2400" dirty="0">
                <a:ea typeface="Arial"/>
                <a:cs typeface="Arial"/>
                <a:sym typeface="Arial"/>
              </a:rPr>
              <a:t> and </a:t>
            </a:r>
            <a:r>
              <a:rPr lang="en-US" sz="2400" dirty="0">
                <a:highlight>
                  <a:srgbClr val="FFFF00"/>
                </a:highlight>
                <a:ea typeface="Arial"/>
                <a:cs typeface="Arial"/>
                <a:sym typeface="Arial"/>
              </a:rPr>
              <a:t>use</a:t>
            </a:r>
            <a:r>
              <a:rPr lang="en-US" sz="2400" dirty="0">
                <a:ea typeface="Arial"/>
                <a:cs typeface="Arial"/>
                <a:sym typeface="Arial"/>
              </a:rPr>
              <a:t> various text </a:t>
            </a:r>
            <a:r>
              <a:rPr lang="en-US" sz="2400" u="sng" dirty="0">
                <a:ea typeface="Arial"/>
                <a:cs typeface="Arial"/>
                <a:sym typeface="Arial"/>
              </a:rPr>
              <a:t>features</a:t>
            </a:r>
            <a:r>
              <a:rPr lang="en-US" sz="2400" dirty="0">
                <a:ea typeface="Arial"/>
                <a:cs typeface="Arial"/>
                <a:sym typeface="Arial"/>
              </a:rPr>
              <a:t> (e.g., headings, tables of content, glossaries, electronic menus, icons) to </a:t>
            </a:r>
            <a:r>
              <a:rPr lang="en-US" sz="2400" dirty="0">
                <a:highlight>
                  <a:srgbClr val="FFFF00"/>
                </a:highlight>
                <a:ea typeface="Arial"/>
                <a:cs typeface="Arial"/>
                <a:sym typeface="Arial"/>
              </a:rPr>
              <a:t>locate</a:t>
            </a:r>
            <a:r>
              <a:rPr lang="en-US" sz="2400" dirty="0">
                <a:ea typeface="Arial"/>
                <a:cs typeface="Arial"/>
                <a:sym typeface="Arial"/>
              </a:rPr>
              <a:t> key facts or </a:t>
            </a:r>
            <a:r>
              <a:rPr lang="en-US" sz="2400" u="sng" dirty="0">
                <a:ea typeface="Arial"/>
                <a:cs typeface="Arial"/>
                <a:sym typeface="Arial"/>
              </a:rPr>
              <a:t>information in text</a:t>
            </a:r>
            <a:r>
              <a:rPr lang="en-US" sz="2400" dirty="0">
                <a:ea typeface="Arial"/>
                <a:cs typeface="Arial"/>
                <a:sym typeface="Arial"/>
              </a:rPr>
              <a:t>.</a:t>
            </a:r>
            <a:endParaRPr lang="en-US" sz="2400" dirty="0"/>
          </a:p>
          <a:p>
            <a:pPr marL="91440" indent="0">
              <a:buNone/>
            </a:pPr>
            <a:endParaRPr lang="en-US" sz="2400" dirty="0"/>
          </a:p>
          <a:p>
            <a:pPr marL="91440" indent="0" algn="ctr">
              <a:buNone/>
            </a:pPr>
            <a:r>
              <a:rPr lang="en-US" sz="2400" b="1" dirty="0"/>
              <a:t>Sample Learning Targets</a:t>
            </a:r>
          </a:p>
          <a:p>
            <a:pPr marL="463550" indent="-463550"/>
            <a:r>
              <a:rPr lang="en-US" sz="2400" dirty="0"/>
              <a:t>I can describe text features used to locate key facts or information in texts.</a:t>
            </a:r>
          </a:p>
          <a:p>
            <a:pPr marL="463550" indent="-463550">
              <a:spcBef>
                <a:spcPts val="450"/>
              </a:spcBef>
            </a:pPr>
            <a:r>
              <a:rPr lang="en-US" sz="2400" dirty="0"/>
              <a:t>I  am learning how to use various text features to locate key facts and information.</a:t>
            </a:r>
          </a:p>
          <a:p>
            <a:pPr marL="91440" indent="0">
              <a:buNone/>
            </a:pPr>
            <a:endParaRPr lang="en-US" sz="2400" dirty="0"/>
          </a:p>
        </p:txBody>
      </p:sp>
    </p:spTree>
    <p:extLst>
      <p:ext uri="{BB962C8B-B14F-4D97-AF65-F5344CB8AC3E}">
        <p14:creationId xmlns:p14="http://schemas.microsoft.com/office/powerpoint/2010/main" val="258959355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EBE8C-E075-4C75-67F5-CD49A175D1A3}"/>
              </a:ext>
            </a:extLst>
          </p:cNvPr>
          <p:cNvSpPr>
            <a:spLocks noGrp="1"/>
          </p:cNvSpPr>
          <p:nvPr>
            <p:ph type="title"/>
          </p:nvPr>
        </p:nvSpPr>
        <p:spPr/>
        <p:txBody>
          <a:bodyPr/>
          <a:lstStyle/>
          <a:p>
            <a:r>
              <a:rPr lang="en-US" dirty="0"/>
              <a:t>Let’s Write Learning Targets!</a:t>
            </a:r>
          </a:p>
        </p:txBody>
      </p:sp>
      <p:sp>
        <p:nvSpPr>
          <p:cNvPr id="3" name="Text Placeholder 2">
            <a:extLst>
              <a:ext uri="{FF2B5EF4-FFF2-40B4-BE49-F238E27FC236}">
                <a16:creationId xmlns:a16="http://schemas.microsoft.com/office/drawing/2014/main" id="{1E46F178-0B78-D4EC-4059-1D82E416DA73}"/>
              </a:ext>
            </a:extLst>
          </p:cNvPr>
          <p:cNvSpPr>
            <a:spLocks noGrp="1"/>
          </p:cNvSpPr>
          <p:nvPr>
            <p:ph idx="1"/>
          </p:nvPr>
        </p:nvSpPr>
        <p:spPr/>
        <p:txBody>
          <a:bodyPr/>
          <a:lstStyle/>
          <a:p>
            <a:pPr marL="91440" indent="0">
              <a:buNone/>
            </a:pPr>
            <a:r>
              <a:rPr lang="en-US" sz="2800" b="1" dirty="0">
                <a:solidFill>
                  <a:schemeClr val="tx2"/>
                </a:solidFill>
              </a:rPr>
              <a:t>Now it’s your turn</a:t>
            </a:r>
          </a:p>
          <a:p>
            <a:pPr marL="91440" indent="0">
              <a:buNone/>
            </a:pPr>
            <a:r>
              <a:rPr lang="en-US" sz="2400" dirty="0"/>
              <a:t>Standard: 3.NF.A.5</a:t>
            </a:r>
          </a:p>
          <a:p>
            <a:pPr marL="92075" indent="0">
              <a:buNone/>
            </a:pPr>
            <a:r>
              <a:rPr lang="en-US" sz="2400" dirty="0">
                <a:highlight>
                  <a:srgbClr val="FFFF00"/>
                </a:highlight>
              </a:rPr>
              <a:t>Recognize</a:t>
            </a:r>
            <a:r>
              <a:rPr lang="en-US" sz="2400" dirty="0"/>
              <a:t> and </a:t>
            </a:r>
            <a:r>
              <a:rPr lang="en-US" sz="2400" dirty="0">
                <a:highlight>
                  <a:srgbClr val="FFFF00"/>
                </a:highlight>
              </a:rPr>
              <a:t>generate</a:t>
            </a:r>
            <a:r>
              <a:rPr lang="en-US" sz="2400" dirty="0"/>
              <a:t> </a:t>
            </a:r>
            <a:r>
              <a:rPr lang="en-US" sz="2400" u="sng" dirty="0"/>
              <a:t>equivalent fractions </a:t>
            </a:r>
            <a:r>
              <a:rPr lang="en-US" sz="2400" dirty="0"/>
              <a:t>(</a:t>
            </a:r>
            <a:r>
              <a:rPr lang="en-US" sz="2400" i="1" dirty="0"/>
              <a:t>using visual models</a:t>
            </a:r>
            <a:r>
              <a:rPr lang="en-US" sz="2400" dirty="0"/>
              <a:t>) and </a:t>
            </a:r>
            <a:r>
              <a:rPr lang="en-US" sz="2400" dirty="0">
                <a:highlight>
                  <a:srgbClr val="FFFF00"/>
                </a:highlight>
              </a:rPr>
              <a:t>justify</a:t>
            </a:r>
            <a:r>
              <a:rPr lang="en-US" sz="2400" dirty="0"/>
              <a:t> why the fractions are equivalent.</a:t>
            </a:r>
          </a:p>
          <a:p>
            <a:pPr marL="91440" indent="0">
              <a:buNone/>
            </a:pPr>
            <a:endParaRPr lang="en-US" sz="2400" dirty="0"/>
          </a:p>
        </p:txBody>
      </p:sp>
    </p:spTree>
    <p:extLst>
      <p:ext uri="{BB962C8B-B14F-4D97-AF65-F5344CB8AC3E}">
        <p14:creationId xmlns:p14="http://schemas.microsoft.com/office/powerpoint/2010/main" val="353330706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F7746-738E-9624-0C15-E9DB98D9302F}"/>
              </a:ext>
            </a:extLst>
          </p:cNvPr>
          <p:cNvSpPr>
            <a:spLocks noGrp="1"/>
          </p:cNvSpPr>
          <p:nvPr>
            <p:ph type="title"/>
          </p:nvPr>
        </p:nvSpPr>
        <p:spPr/>
        <p:txBody>
          <a:bodyPr/>
          <a:lstStyle/>
          <a:p>
            <a:r>
              <a:rPr lang="en-US"/>
              <a:t>Let’s Compare!</a:t>
            </a:r>
            <a:endParaRPr lang="en-US" dirty="0"/>
          </a:p>
        </p:txBody>
      </p:sp>
      <p:sp>
        <p:nvSpPr>
          <p:cNvPr id="3" name="Text Placeholder 2">
            <a:extLst>
              <a:ext uri="{FF2B5EF4-FFF2-40B4-BE49-F238E27FC236}">
                <a16:creationId xmlns:a16="http://schemas.microsoft.com/office/drawing/2014/main" id="{1F7DC7EA-7198-F3CD-11B5-A51F3A842B62}"/>
              </a:ext>
            </a:extLst>
          </p:cNvPr>
          <p:cNvSpPr>
            <a:spLocks noGrp="1"/>
          </p:cNvSpPr>
          <p:nvPr>
            <p:ph idx="1"/>
          </p:nvPr>
        </p:nvSpPr>
        <p:spPr>
          <a:xfrm>
            <a:off x="838200" y="1462088"/>
            <a:ext cx="10515600" cy="4210050"/>
          </a:xfrm>
        </p:spPr>
        <p:txBody>
          <a:bodyPr/>
          <a:lstStyle/>
          <a:p>
            <a:r>
              <a:rPr lang="en-US" sz="2400" dirty="0"/>
              <a:t>I can recognize fractions that are equal using visual models (with like and unlike denominators). </a:t>
            </a:r>
          </a:p>
          <a:p>
            <a:r>
              <a:rPr lang="en-US" sz="2400" dirty="0"/>
              <a:t>I can create fractions that are equal using visual models (with like and unlike denominators). </a:t>
            </a:r>
          </a:p>
          <a:p>
            <a:r>
              <a:rPr lang="en-US" sz="2400" dirty="0"/>
              <a:t>I can explain/show why fractions are equal using visual models (with like and unlike denominators). </a:t>
            </a:r>
          </a:p>
          <a:p>
            <a:pPr marL="91440" indent="0">
              <a:buNone/>
            </a:pPr>
            <a:r>
              <a:rPr lang="en-US" sz="2400" b="1" dirty="0">
                <a:solidFill>
                  <a:schemeClr val="accent1"/>
                </a:solidFill>
              </a:rPr>
              <a:t>Implied Targets (prerequisites) </a:t>
            </a:r>
          </a:p>
          <a:p>
            <a:r>
              <a:rPr lang="en-US" sz="2400" dirty="0"/>
              <a:t>I know fractions represent a part of a whole. </a:t>
            </a:r>
          </a:p>
          <a:p>
            <a:r>
              <a:rPr lang="en-US" sz="2400" dirty="0"/>
              <a:t>I can identify fractions and put them in numeric form. </a:t>
            </a:r>
          </a:p>
          <a:p>
            <a:r>
              <a:rPr lang="en-US" sz="2400" dirty="0"/>
              <a:t>I can identify fractions represented on a fraction bar, number line, and circle. </a:t>
            </a:r>
          </a:p>
          <a:p>
            <a:endParaRPr lang="en-US" sz="2400" dirty="0"/>
          </a:p>
        </p:txBody>
      </p:sp>
    </p:spTree>
    <p:extLst>
      <p:ext uri="{BB962C8B-B14F-4D97-AF65-F5344CB8AC3E}">
        <p14:creationId xmlns:p14="http://schemas.microsoft.com/office/powerpoint/2010/main" val="26607146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Shape 69">
          <a:extLst>
            <a:ext uri="{FF2B5EF4-FFF2-40B4-BE49-F238E27FC236}">
              <a16:creationId xmlns:a16="http://schemas.microsoft.com/office/drawing/2014/main" id="{03E7E92E-5839-D7B7-28FA-50AA19D1DA0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024A584-F262-FCCB-DC06-A81EC88F2457}"/>
              </a:ext>
            </a:extLst>
          </p:cNvPr>
          <p:cNvSpPr>
            <a:spLocks noGrp="1"/>
          </p:cNvSpPr>
          <p:nvPr>
            <p:ph type="title"/>
          </p:nvPr>
        </p:nvSpPr>
        <p:spPr/>
        <p:txBody>
          <a:bodyPr/>
          <a:lstStyle/>
          <a:p>
            <a:r>
              <a:rPr lang="en-US" sz="3600" dirty="0">
                <a:solidFill>
                  <a:schemeClr val="bg1">
                    <a:lumMod val="65000"/>
                  </a:schemeClr>
                </a:solidFill>
              </a:rPr>
              <a:t>Hidden Slide #6</a:t>
            </a:r>
            <a:endParaRPr lang="en-US" sz="3600" dirty="0"/>
          </a:p>
        </p:txBody>
      </p:sp>
      <p:sp>
        <p:nvSpPr>
          <p:cNvPr id="7" name="Text Placeholder 6">
            <a:extLst>
              <a:ext uri="{FF2B5EF4-FFF2-40B4-BE49-F238E27FC236}">
                <a16:creationId xmlns:a16="http://schemas.microsoft.com/office/drawing/2014/main" id="{ACBF12B7-93A7-8874-8039-45ABA3A75A54}"/>
              </a:ext>
            </a:extLst>
          </p:cNvPr>
          <p:cNvSpPr>
            <a:spLocks noGrp="1"/>
          </p:cNvSpPr>
          <p:nvPr>
            <p:ph idx="1"/>
          </p:nvPr>
        </p:nvSpPr>
        <p:spPr/>
        <p:txBody>
          <a:bodyPr/>
          <a:lstStyle/>
          <a:p>
            <a:pPr marL="88981" indent="0">
              <a:lnSpc>
                <a:spcPct val="115000"/>
              </a:lnSpc>
              <a:spcAft>
                <a:spcPts val="0"/>
              </a:spcAft>
              <a:buSzPct val="75000"/>
              <a:buNone/>
            </a:pPr>
            <a:r>
              <a:rPr lang="en-US" sz="2400" b="1" dirty="0">
                <a:solidFill>
                  <a:schemeClr val="tx2"/>
                </a:solidFill>
              </a:rPr>
              <a:t>General Guidance for Virtual Presentations</a:t>
            </a:r>
          </a:p>
          <a:p>
            <a:pPr marL="457200" indent="-274320">
              <a:spcBef>
                <a:spcPts val="600"/>
              </a:spcBef>
              <a:spcAft>
                <a:spcPts val="0"/>
              </a:spcAft>
            </a:pPr>
            <a:r>
              <a:rPr lang="en-US" sz="2000" dirty="0"/>
              <a:t>Notify and request prior permission from participants if session is to be videotaped.</a:t>
            </a:r>
          </a:p>
          <a:p>
            <a:pPr marL="457200" indent="-274320">
              <a:spcBef>
                <a:spcPts val="600"/>
              </a:spcBef>
              <a:spcAft>
                <a:spcPts val="0"/>
              </a:spcAft>
            </a:pPr>
            <a:r>
              <a:rPr lang="en-US" sz="2000" dirty="0"/>
              <a:t>Test your tech set-up prior to the session (download and save videos on flash drive if needed)</a:t>
            </a:r>
          </a:p>
          <a:p>
            <a:pPr marL="457200" indent="-274320">
              <a:spcBef>
                <a:spcPts val="600"/>
              </a:spcBef>
              <a:spcAft>
                <a:spcPts val="0"/>
              </a:spcAft>
            </a:pPr>
            <a:r>
              <a:rPr lang="en-US" sz="2000" dirty="0"/>
              <a:t>Keep sessions short (1 – 1.5 hours maximum)</a:t>
            </a:r>
          </a:p>
          <a:p>
            <a:pPr marL="457200" indent="-274320">
              <a:spcBef>
                <a:spcPts val="600"/>
              </a:spcBef>
              <a:spcAft>
                <a:spcPts val="0"/>
              </a:spcAft>
            </a:pPr>
            <a:r>
              <a:rPr lang="en-US" sz="2000" dirty="0"/>
              <a:t>Provide norms for participation &amp; discussion (video on, ask questions in chat, stay engaged)</a:t>
            </a:r>
          </a:p>
          <a:p>
            <a:pPr marL="457200" indent="-274320">
              <a:spcBef>
                <a:spcPts val="600"/>
              </a:spcBef>
              <a:spcAft>
                <a:spcPts val="0"/>
              </a:spcAft>
            </a:pPr>
            <a:r>
              <a:rPr lang="en-US" sz="2000" dirty="0"/>
              <a:t>Minimize distractions (request participants to mute when not participating)</a:t>
            </a:r>
          </a:p>
          <a:p>
            <a:pPr marL="457200" indent="-274320">
              <a:spcBef>
                <a:spcPts val="600"/>
              </a:spcBef>
              <a:spcAft>
                <a:spcPts val="0"/>
              </a:spcAft>
            </a:pPr>
            <a:r>
              <a:rPr lang="en-US" sz="2000" dirty="0"/>
              <a:t>Identify roles prior to presentation (facilitator, timekeeper, notetaker, etc.)</a:t>
            </a:r>
          </a:p>
          <a:p>
            <a:pPr marL="457200" indent="-274320">
              <a:spcBef>
                <a:spcPts val="600"/>
              </a:spcBef>
              <a:spcAft>
                <a:spcPts val="0"/>
              </a:spcAft>
            </a:pPr>
            <a:r>
              <a:rPr lang="en-US" sz="2000" dirty="0"/>
              <a:t>Use 2 consultants – 1 to present, 1 to manage chat, etc.</a:t>
            </a:r>
          </a:p>
          <a:p>
            <a:pPr marL="457200" indent="-274320">
              <a:spcBef>
                <a:spcPts val="600"/>
              </a:spcBef>
              <a:spcAft>
                <a:spcPts val="0"/>
              </a:spcAft>
            </a:pPr>
            <a:r>
              <a:rPr lang="en-US" sz="2000" dirty="0"/>
              <a:t>Create opportunities for participant engagement and interaction  </a:t>
            </a:r>
          </a:p>
          <a:p>
            <a:pPr marL="457200" indent="-274320">
              <a:spcBef>
                <a:spcPts val="600"/>
              </a:spcBef>
              <a:spcAft>
                <a:spcPts val="0"/>
              </a:spcAft>
            </a:pPr>
            <a:r>
              <a:rPr lang="en-US" sz="2000" dirty="0"/>
              <a:t>Each breakout room should choose a discussion leader and notetaker  </a:t>
            </a:r>
          </a:p>
          <a:p>
            <a:pPr marL="457200" indent="-274320">
              <a:spcBef>
                <a:spcPts val="600"/>
              </a:spcBef>
              <a:spcAft>
                <a:spcPts val="0"/>
              </a:spcAft>
            </a:pPr>
            <a:r>
              <a:rPr lang="en-US" sz="2000" dirty="0"/>
              <a:t>End the session with an effective wrap up</a:t>
            </a:r>
          </a:p>
        </p:txBody>
      </p:sp>
      <p:sp>
        <p:nvSpPr>
          <p:cNvPr id="4" name="Title 1">
            <a:extLst>
              <a:ext uri="{FF2B5EF4-FFF2-40B4-BE49-F238E27FC236}">
                <a16:creationId xmlns:a16="http://schemas.microsoft.com/office/drawing/2014/main" id="{A0350D58-64F2-39A5-67A0-0853CB95ECA6}"/>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extLst>
      <p:ext uri="{BB962C8B-B14F-4D97-AF65-F5344CB8AC3E}">
        <p14:creationId xmlns:p14="http://schemas.microsoft.com/office/powerpoint/2010/main" val="30031590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07FDD-B209-979C-6CC8-A3BD63AEF934}"/>
              </a:ext>
            </a:extLst>
          </p:cNvPr>
          <p:cNvSpPr>
            <a:spLocks noGrp="1"/>
          </p:cNvSpPr>
          <p:nvPr>
            <p:ph type="title"/>
          </p:nvPr>
        </p:nvSpPr>
        <p:spPr/>
        <p:txBody>
          <a:bodyPr/>
          <a:lstStyle/>
          <a:p>
            <a:r>
              <a:rPr lang="en-US" dirty="0"/>
              <a:t>Clarifying Learning </a:t>
            </a:r>
            <a:r>
              <a:rPr lang="en-US" dirty="0">
                <a:solidFill>
                  <a:schemeClr val="accent1"/>
                </a:solidFill>
              </a:rPr>
              <a:t>EF 2 Success Criteria</a:t>
            </a:r>
          </a:p>
        </p:txBody>
      </p:sp>
      <p:pic>
        <p:nvPicPr>
          <p:cNvPr id="5" name="Graphic 4" descr="Formative Assessment Process infographic. A triangle with the major points of process in each corner. They are &quot;Clarify Learning, ask where is the learner going?&quot; &#10;&quot;Elicit Evidence of Learning, ask where is the learner now?&quot;&#10;and &quot;Provide Feedback, ask how does the learner get there?&quot; &#10;The corners come together around Student Outcomes.  ">
            <a:extLst>
              <a:ext uri="{FF2B5EF4-FFF2-40B4-BE49-F238E27FC236}">
                <a16:creationId xmlns:a16="http://schemas.microsoft.com/office/drawing/2014/main" id="{8C76E529-BC22-F526-9451-5F7827E0CE1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24250" y="1556190"/>
            <a:ext cx="5143500" cy="4594081"/>
          </a:xfrm>
          <a:prstGeom prst="rect">
            <a:avLst/>
          </a:prstGeom>
        </p:spPr>
      </p:pic>
    </p:spTree>
    <p:extLst>
      <p:ext uri="{BB962C8B-B14F-4D97-AF65-F5344CB8AC3E}">
        <p14:creationId xmlns:p14="http://schemas.microsoft.com/office/powerpoint/2010/main" val="266922994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CBB37C2-ECE1-76C0-A903-A873CB20D49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385259" y="1405800"/>
            <a:ext cx="2599305" cy="3465740"/>
          </a:xfrm>
          <a:prstGeom prst="rect">
            <a:avLst/>
          </a:prstGeom>
        </p:spPr>
      </p:pic>
      <p:sp>
        <p:nvSpPr>
          <p:cNvPr id="2" name="Title 1">
            <a:extLst>
              <a:ext uri="{FF2B5EF4-FFF2-40B4-BE49-F238E27FC236}">
                <a16:creationId xmlns:a16="http://schemas.microsoft.com/office/drawing/2014/main" id="{CF9FF54B-184A-AF5F-9196-CA48D429A1C5}"/>
              </a:ext>
            </a:extLst>
          </p:cNvPr>
          <p:cNvSpPr>
            <a:spLocks noGrp="1"/>
          </p:cNvSpPr>
          <p:nvPr>
            <p:ph type="title"/>
          </p:nvPr>
        </p:nvSpPr>
        <p:spPr>
          <a:xfrm>
            <a:off x="1529862" y="2658023"/>
            <a:ext cx="5621215" cy="1325563"/>
          </a:xfrm>
        </p:spPr>
        <p:txBody>
          <a:bodyPr/>
          <a:lstStyle/>
          <a:p>
            <a:r>
              <a:rPr lang="en-US" dirty="0"/>
              <a:t>What is your understanding of success criteria and their purpose? </a:t>
            </a:r>
          </a:p>
        </p:txBody>
      </p:sp>
    </p:spTree>
    <p:extLst>
      <p:ext uri="{BB962C8B-B14F-4D97-AF65-F5344CB8AC3E}">
        <p14:creationId xmlns:p14="http://schemas.microsoft.com/office/powerpoint/2010/main" val="342484822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8E6A8-F303-9533-0762-5EBBD498A07B}"/>
              </a:ext>
            </a:extLst>
          </p:cNvPr>
          <p:cNvSpPr>
            <a:spLocks noGrp="1"/>
          </p:cNvSpPr>
          <p:nvPr>
            <p:ph type="title"/>
          </p:nvPr>
        </p:nvSpPr>
        <p:spPr/>
        <p:txBody>
          <a:bodyPr/>
          <a:lstStyle/>
          <a:p>
            <a:r>
              <a:rPr lang="en-US" dirty="0"/>
              <a:t>Success Criteria</a:t>
            </a:r>
          </a:p>
        </p:txBody>
      </p:sp>
      <p:sp>
        <p:nvSpPr>
          <p:cNvPr id="3" name="Text Placeholder 2">
            <a:extLst>
              <a:ext uri="{FF2B5EF4-FFF2-40B4-BE49-F238E27FC236}">
                <a16:creationId xmlns:a16="http://schemas.microsoft.com/office/drawing/2014/main" id="{00D97AC7-4316-2907-D4CD-86551F260FD4}"/>
              </a:ext>
            </a:extLst>
          </p:cNvPr>
          <p:cNvSpPr>
            <a:spLocks noGrp="1"/>
          </p:cNvSpPr>
          <p:nvPr>
            <p:ph idx="1"/>
          </p:nvPr>
        </p:nvSpPr>
        <p:spPr/>
        <p:txBody>
          <a:bodyPr/>
          <a:lstStyle/>
          <a:p>
            <a:pPr marL="274320" indent="-182880"/>
            <a:r>
              <a:rPr lang="en-US" sz="2400" dirty="0"/>
              <a:t>Are clear descriptions of  the characteristics of quality work</a:t>
            </a:r>
          </a:p>
          <a:p>
            <a:pPr marL="274320" indent="-182880"/>
            <a:r>
              <a:rPr lang="en-US" sz="2400" dirty="0"/>
              <a:t>Help students understand what the teacher is using as the criteria for judging their work</a:t>
            </a:r>
          </a:p>
          <a:p>
            <a:pPr marL="274320" indent="-182880"/>
            <a:r>
              <a:rPr lang="en-US" sz="2400" dirty="0"/>
              <a:t>Are a means for students and teachers to gauge progress toward learning </a:t>
            </a:r>
          </a:p>
        </p:txBody>
      </p:sp>
      <p:sp>
        <p:nvSpPr>
          <p:cNvPr id="4" name="TextBox 3">
            <a:extLst>
              <a:ext uri="{FF2B5EF4-FFF2-40B4-BE49-F238E27FC236}">
                <a16:creationId xmlns:a16="http://schemas.microsoft.com/office/drawing/2014/main" id="{E17FACB8-02CF-6CAE-9E8B-3A41B17E283E}"/>
              </a:ext>
            </a:extLst>
          </p:cNvPr>
          <p:cNvSpPr txBox="1"/>
          <p:nvPr/>
        </p:nvSpPr>
        <p:spPr>
          <a:xfrm>
            <a:off x="6553200" y="6288429"/>
            <a:ext cx="3902756" cy="338554"/>
          </a:xfrm>
          <a:prstGeom prst="rect">
            <a:avLst/>
          </a:prstGeom>
          <a:noFill/>
        </p:spPr>
        <p:txBody>
          <a:bodyPr wrap="square" rtlCol="0">
            <a:spAutoFit/>
          </a:bodyPr>
          <a:lstStyle/>
          <a:p>
            <a:r>
              <a:rPr lang="en-US" sz="1600" dirty="0"/>
              <a:t>(Moss &amp; Brookhart, 2019; Hattie, 2017)</a:t>
            </a:r>
          </a:p>
        </p:txBody>
      </p:sp>
    </p:spTree>
    <p:extLst>
      <p:ext uri="{BB962C8B-B14F-4D97-AF65-F5344CB8AC3E}">
        <p14:creationId xmlns:p14="http://schemas.microsoft.com/office/powerpoint/2010/main" val="265941432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0073B-5F93-A3EA-CF31-7177D8079D90}"/>
              </a:ext>
            </a:extLst>
          </p:cNvPr>
          <p:cNvSpPr>
            <a:spLocks noGrp="1"/>
          </p:cNvSpPr>
          <p:nvPr>
            <p:ph type="title"/>
          </p:nvPr>
        </p:nvSpPr>
        <p:spPr/>
        <p:txBody>
          <a:bodyPr/>
          <a:lstStyle/>
          <a:p>
            <a:r>
              <a:rPr lang="en-US" sz="4400" dirty="0"/>
              <a:t>Learning Targets  &amp; Success Criteria</a:t>
            </a:r>
          </a:p>
        </p:txBody>
      </p:sp>
      <p:sp>
        <p:nvSpPr>
          <p:cNvPr id="3" name="Text Placeholder 2">
            <a:extLst>
              <a:ext uri="{FF2B5EF4-FFF2-40B4-BE49-F238E27FC236}">
                <a16:creationId xmlns:a16="http://schemas.microsoft.com/office/drawing/2014/main" id="{DB77EB7E-A9CE-8BCB-A214-70337FC76602}"/>
              </a:ext>
            </a:extLst>
          </p:cNvPr>
          <p:cNvSpPr>
            <a:spLocks noGrp="1"/>
          </p:cNvSpPr>
          <p:nvPr>
            <p:ph type="body" idx="1"/>
          </p:nvPr>
        </p:nvSpPr>
        <p:spPr>
          <a:xfrm>
            <a:off x="839789" y="1564975"/>
            <a:ext cx="5157787" cy="387517"/>
          </a:xfrm>
        </p:spPr>
        <p:txBody>
          <a:bodyPr/>
          <a:lstStyle/>
          <a:p>
            <a:r>
              <a:rPr lang="en-US" sz="2400" dirty="0">
                <a:solidFill>
                  <a:schemeClr val="accent1"/>
                </a:solidFill>
              </a:rPr>
              <a:t>Learning Targets </a:t>
            </a:r>
          </a:p>
        </p:txBody>
      </p:sp>
      <p:sp>
        <p:nvSpPr>
          <p:cNvPr id="4" name="Content Placeholder 3">
            <a:extLst>
              <a:ext uri="{FF2B5EF4-FFF2-40B4-BE49-F238E27FC236}">
                <a16:creationId xmlns:a16="http://schemas.microsoft.com/office/drawing/2014/main" id="{964DA309-DFDA-8C42-1E0E-38B0520FFF65}"/>
              </a:ext>
            </a:extLst>
          </p:cNvPr>
          <p:cNvSpPr>
            <a:spLocks noGrp="1"/>
          </p:cNvSpPr>
          <p:nvPr>
            <p:ph sz="half" idx="2"/>
          </p:nvPr>
        </p:nvSpPr>
        <p:spPr>
          <a:xfrm>
            <a:off x="839789" y="1952493"/>
            <a:ext cx="5157787" cy="3684588"/>
          </a:xfrm>
        </p:spPr>
        <p:txBody>
          <a:bodyPr/>
          <a:lstStyle/>
          <a:p>
            <a:pPr marL="274320" indent="-182880">
              <a:spcBef>
                <a:spcPts val="0"/>
              </a:spcBef>
              <a:spcAft>
                <a:spcPts val="600"/>
              </a:spcAft>
            </a:pPr>
            <a:r>
              <a:rPr lang="en-US" sz="2000" dirty="0"/>
              <a:t>Specify the learning </a:t>
            </a:r>
          </a:p>
          <a:p>
            <a:pPr marL="274320" indent="-182880">
              <a:spcBef>
                <a:spcPts val="0"/>
              </a:spcBef>
              <a:spcAft>
                <a:spcPts val="600"/>
              </a:spcAft>
            </a:pPr>
            <a:r>
              <a:rPr lang="en-US" sz="2000" dirty="0"/>
              <a:t>Often begin with verbs like know, develop, become fluent, apply, understand, use, or extend</a:t>
            </a:r>
          </a:p>
        </p:txBody>
      </p:sp>
      <p:sp>
        <p:nvSpPr>
          <p:cNvPr id="5" name="Text Placeholder 4">
            <a:extLst>
              <a:ext uri="{FF2B5EF4-FFF2-40B4-BE49-F238E27FC236}">
                <a16:creationId xmlns:a16="http://schemas.microsoft.com/office/drawing/2014/main" id="{1C2EEE7D-7B17-A02B-D2F5-F7C861BA3705}"/>
              </a:ext>
            </a:extLst>
          </p:cNvPr>
          <p:cNvSpPr>
            <a:spLocks noGrp="1"/>
          </p:cNvSpPr>
          <p:nvPr>
            <p:ph type="body" sz="quarter" idx="3"/>
          </p:nvPr>
        </p:nvSpPr>
        <p:spPr>
          <a:xfrm>
            <a:off x="6172201" y="1564975"/>
            <a:ext cx="5183188" cy="387518"/>
          </a:xfrm>
        </p:spPr>
        <p:txBody>
          <a:bodyPr/>
          <a:lstStyle/>
          <a:p>
            <a:r>
              <a:rPr lang="en-US" sz="2400" dirty="0">
                <a:solidFill>
                  <a:schemeClr val="accent1"/>
                </a:solidFill>
              </a:rPr>
              <a:t>Success Criteria </a:t>
            </a:r>
          </a:p>
        </p:txBody>
      </p:sp>
      <p:sp>
        <p:nvSpPr>
          <p:cNvPr id="6" name="Content Placeholder 5">
            <a:extLst>
              <a:ext uri="{FF2B5EF4-FFF2-40B4-BE49-F238E27FC236}">
                <a16:creationId xmlns:a16="http://schemas.microsoft.com/office/drawing/2014/main" id="{08E09C29-D7BF-6AB4-69DC-5CE4B35D83A6}"/>
              </a:ext>
            </a:extLst>
          </p:cNvPr>
          <p:cNvSpPr>
            <a:spLocks noGrp="1"/>
          </p:cNvSpPr>
          <p:nvPr>
            <p:ph sz="quarter" idx="4"/>
          </p:nvPr>
        </p:nvSpPr>
        <p:spPr>
          <a:xfrm>
            <a:off x="6172201" y="1952493"/>
            <a:ext cx="5183188" cy="3684588"/>
          </a:xfrm>
        </p:spPr>
        <p:txBody>
          <a:bodyPr/>
          <a:lstStyle/>
          <a:p>
            <a:pPr marL="274320" indent="-182880">
              <a:spcBef>
                <a:spcPts val="0"/>
              </a:spcBef>
              <a:spcAft>
                <a:spcPts val="600"/>
              </a:spcAft>
            </a:pPr>
            <a:r>
              <a:rPr lang="en-US" sz="2000" dirty="0"/>
              <a:t>Indicate how students demonstrate learning</a:t>
            </a:r>
          </a:p>
          <a:p>
            <a:pPr marL="274320" indent="-182880">
              <a:spcBef>
                <a:spcPts val="0"/>
              </a:spcBef>
              <a:spcAft>
                <a:spcPts val="600"/>
              </a:spcAft>
            </a:pPr>
            <a:r>
              <a:rPr lang="en-US" sz="2000" dirty="0"/>
              <a:t>Describe a concrete learning performance</a:t>
            </a:r>
          </a:p>
          <a:p>
            <a:pPr marL="274320" indent="-182880">
              <a:spcBef>
                <a:spcPts val="0"/>
              </a:spcBef>
              <a:spcAft>
                <a:spcPts val="600"/>
              </a:spcAft>
            </a:pPr>
            <a:r>
              <a:rPr lang="en-US" sz="2000" dirty="0"/>
              <a:t>Often begin with verbs like explain, describe, model, show, write, justify, or create </a:t>
            </a:r>
          </a:p>
        </p:txBody>
      </p:sp>
      <p:sp>
        <p:nvSpPr>
          <p:cNvPr id="7" name="TextBox 6">
            <a:extLst>
              <a:ext uri="{FF2B5EF4-FFF2-40B4-BE49-F238E27FC236}">
                <a16:creationId xmlns:a16="http://schemas.microsoft.com/office/drawing/2014/main" id="{1615588D-513A-87C9-1AF2-6F073C0DC963}"/>
              </a:ext>
            </a:extLst>
          </p:cNvPr>
          <p:cNvSpPr txBox="1"/>
          <p:nvPr/>
        </p:nvSpPr>
        <p:spPr>
          <a:xfrm flipH="1">
            <a:off x="6809335" y="6286403"/>
            <a:ext cx="3321253" cy="338554"/>
          </a:xfrm>
          <a:prstGeom prst="rect">
            <a:avLst/>
          </a:prstGeom>
          <a:noFill/>
        </p:spPr>
        <p:txBody>
          <a:bodyPr wrap="square" rtlCol="0">
            <a:spAutoFit/>
          </a:bodyPr>
          <a:lstStyle/>
          <a:p>
            <a:r>
              <a:rPr lang="en-US" sz="1600" dirty="0"/>
              <a:t>(Moss &amp; Brookhart, 2019) </a:t>
            </a:r>
          </a:p>
        </p:txBody>
      </p:sp>
    </p:spTree>
    <p:extLst>
      <p:ext uri="{BB962C8B-B14F-4D97-AF65-F5344CB8AC3E}">
        <p14:creationId xmlns:p14="http://schemas.microsoft.com/office/powerpoint/2010/main" val="3845468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30E9B-650D-F821-433E-111D199C349F}"/>
              </a:ext>
            </a:extLst>
          </p:cNvPr>
          <p:cNvSpPr>
            <a:spLocks noGrp="1"/>
          </p:cNvSpPr>
          <p:nvPr>
            <p:ph type="title"/>
          </p:nvPr>
        </p:nvSpPr>
        <p:spPr/>
        <p:txBody>
          <a:bodyPr/>
          <a:lstStyle/>
          <a:p>
            <a:r>
              <a:rPr lang="en-US" dirty="0"/>
              <a:t>Effective Success Criteria are…</a:t>
            </a:r>
          </a:p>
        </p:txBody>
      </p:sp>
      <p:sp>
        <p:nvSpPr>
          <p:cNvPr id="3" name="Text Placeholder 2">
            <a:extLst>
              <a:ext uri="{FF2B5EF4-FFF2-40B4-BE49-F238E27FC236}">
                <a16:creationId xmlns:a16="http://schemas.microsoft.com/office/drawing/2014/main" id="{5B11A487-6EE1-A845-46C1-04F9A0E031E4}"/>
              </a:ext>
            </a:extLst>
          </p:cNvPr>
          <p:cNvSpPr>
            <a:spLocks noGrp="1"/>
          </p:cNvSpPr>
          <p:nvPr>
            <p:ph idx="1"/>
          </p:nvPr>
        </p:nvSpPr>
        <p:spPr/>
        <p:txBody>
          <a:bodyPr/>
          <a:lstStyle/>
          <a:p>
            <a:pPr>
              <a:spcAft>
                <a:spcPts val="600"/>
              </a:spcAft>
            </a:pPr>
            <a:r>
              <a:rPr lang="en-US" sz="2400" dirty="0"/>
              <a:t>Directly aligned to the learning target</a:t>
            </a:r>
          </a:p>
          <a:p>
            <a:pPr>
              <a:spcAft>
                <a:spcPts val="600"/>
              </a:spcAft>
            </a:pPr>
            <a:r>
              <a:rPr lang="en-US" sz="2400" dirty="0"/>
              <a:t>Focused on the essential aspects of the new learning</a:t>
            </a:r>
          </a:p>
          <a:p>
            <a:pPr>
              <a:spcAft>
                <a:spcPts val="600"/>
              </a:spcAft>
            </a:pPr>
            <a:r>
              <a:rPr lang="en-US" sz="2400" dirty="0"/>
              <a:t>Reflective of progress toward the learning target </a:t>
            </a:r>
          </a:p>
          <a:p>
            <a:pPr>
              <a:spcAft>
                <a:spcPts val="600"/>
              </a:spcAft>
            </a:pPr>
            <a:r>
              <a:rPr lang="en-US" sz="2400" dirty="0"/>
              <a:t>Communicated in student-friendly terms that educators refer to throughout the lesson</a:t>
            </a:r>
          </a:p>
          <a:p>
            <a:pPr>
              <a:spcAft>
                <a:spcPts val="600"/>
              </a:spcAft>
            </a:pPr>
            <a:r>
              <a:rPr lang="en-US" sz="2400" dirty="0"/>
              <a:t>Practical yet precise, so all students receive fair evaluation</a:t>
            </a:r>
          </a:p>
          <a:p>
            <a:pPr>
              <a:spcAft>
                <a:spcPts val="600"/>
              </a:spcAft>
            </a:pPr>
            <a:r>
              <a:rPr lang="en-US" sz="2400" dirty="0"/>
              <a:t>Useful to help manage their work</a:t>
            </a:r>
          </a:p>
        </p:txBody>
      </p:sp>
      <p:sp>
        <p:nvSpPr>
          <p:cNvPr id="4" name="TextBox 3">
            <a:extLst>
              <a:ext uri="{FF2B5EF4-FFF2-40B4-BE49-F238E27FC236}">
                <a16:creationId xmlns:a16="http://schemas.microsoft.com/office/drawing/2014/main" id="{D97A2ADB-116B-17EF-1E15-F0EFB8A07D81}"/>
              </a:ext>
            </a:extLst>
          </p:cNvPr>
          <p:cNvSpPr txBox="1"/>
          <p:nvPr/>
        </p:nvSpPr>
        <p:spPr>
          <a:xfrm>
            <a:off x="7393721" y="6256337"/>
            <a:ext cx="2590788" cy="338554"/>
          </a:xfrm>
          <a:prstGeom prst="rect">
            <a:avLst/>
          </a:prstGeom>
          <a:noFill/>
        </p:spPr>
        <p:txBody>
          <a:bodyPr wrap="square">
            <a:spAutoFit/>
          </a:bodyPr>
          <a:lstStyle/>
          <a:p>
            <a:r>
              <a:rPr lang="en-US" sz="1600" dirty="0"/>
              <a:t>(</a:t>
            </a:r>
            <a:r>
              <a:rPr lang="en-US" sz="1600" dirty="0" err="1"/>
              <a:t>Almarode</a:t>
            </a:r>
            <a:r>
              <a:rPr lang="en-US" sz="1600" dirty="0"/>
              <a:t> &amp; Vandas, 2018)</a:t>
            </a:r>
          </a:p>
        </p:txBody>
      </p:sp>
    </p:spTree>
    <p:extLst>
      <p:ext uri="{BB962C8B-B14F-4D97-AF65-F5344CB8AC3E}">
        <p14:creationId xmlns:p14="http://schemas.microsoft.com/office/powerpoint/2010/main" val="298584689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5F614-871F-35DE-603C-D63A1735F080}"/>
              </a:ext>
            </a:extLst>
          </p:cNvPr>
          <p:cNvSpPr>
            <a:spLocks noGrp="1"/>
          </p:cNvSpPr>
          <p:nvPr>
            <p:ph type="title"/>
          </p:nvPr>
        </p:nvSpPr>
        <p:spPr/>
        <p:txBody>
          <a:bodyPr/>
          <a:lstStyle/>
          <a:p>
            <a:r>
              <a:rPr lang="en-US" dirty="0"/>
              <a:t>Success Criteria - Examples</a:t>
            </a:r>
          </a:p>
        </p:txBody>
      </p:sp>
      <p:sp>
        <p:nvSpPr>
          <p:cNvPr id="9" name="Content Placeholder 8">
            <a:extLst>
              <a:ext uri="{FF2B5EF4-FFF2-40B4-BE49-F238E27FC236}">
                <a16:creationId xmlns:a16="http://schemas.microsoft.com/office/drawing/2014/main" id="{55B48BC1-1CA6-59D0-DDDD-2E47FFC9AFAE}"/>
              </a:ext>
            </a:extLst>
          </p:cNvPr>
          <p:cNvSpPr>
            <a:spLocks noGrp="1"/>
          </p:cNvSpPr>
          <p:nvPr>
            <p:ph idx="1"/>
          </p:nvPr>
        </p:nvSpPr>
        <p:spPr>
          <a:xfrm>
            <a:off x="838200" y="1519388"/>
            <a:ext cx="10515600" cy="4072255"/>
          </a:xfrm>
        </p:spPr>
        <p:txBody>
          <a:bodyPr/>
          <a:lstStyle/>
          <a:p>
            <a:pPr marL="91440" indent="0">
              <a:buFont typeface="Arial" panose="020B0604020202020204" pitchFamily="34" charset="0"/>
              <a:buNone/>
            </a:pPr>
            <a:r>
              <a:rPr lang="en-US" sz="2800" b="1" dirty="0">
                <a:solidFill>
                  <a:schemeClr val="accent1"/>
                </a:solidFill>
              </a:rPr>
              <a:t>Learning Target  </a:t>
            </a:r>
          </a:p>
          <a:p>
            <a:pPr marL="91440" indent="0">
              <a:buFont typeface="Arial" panose="020B0604020202020204" pitchFamily="34" charset="0"/>
              <a:buNone/>
            </a:pPr>
            <a:r>
              <a:rPr lang="en-US" sz="2400" dirty="0"/>
              <a:t>I can identify and explain the stages of the cell cycle and mitosis</a:t>
            </a:r>
          </a:p>
          <a:p>
            <a:pPr marL="91440" indent="0">
              <a:buFont typeface="Arial" panose="020B0604020202020204" pitchFamily="34" charset="0"/>
              <a:buNone/>
            </a:pPr>
            <a:endParaRPr lang="en-US" sz="2400" dirty="0"/>
          </a:p>
          <a:p>
            <a:pPr marL="91440" indent="0">
              <a:buFont typeface="Arial" panose="020B0604020202020204" pitchFamily="34" charset="0"/>
              <a:buNone/>
            </a:pPr>
            <a:r>
              <a:rPr lang="en-US" sz="2800" b="1" dirty="0">
                <a:solidFill>
                  <a:schemeClr val="accent1"/>
                </a:solidFill>
              </a:rPr>
              <a:t>Success Criteria</a:t>
            </a:r>
          </a:p>
          <a:p>
            <a:pPr marL="91440" indent="0">
              <a:buFont typeface="Arial" panose="020B0604020202020204" pitchFamily="34" charset="0"/>
              <a:buNone/>
            </a:pPr>
            <a:r>
              <a:rPr lang="en-US" sz="2400" dirty="0"/>
              <a:t>I know I am successful when I can do the following.</a:t>
            </a:r>
          </a:p>
          <a:p>
            <a:r>
              <a:rPr lang="en-US" sz="2400" dirty="0"/>
              <a:t>Label a cell cycle diagram </a:t>
            </a:r>
          </a:p>
          <a:p>
            <a:r>
              <a:rPr lang="en-US" sz="2400" dirty="0"/>
              <a:t>Describe the events occurring at each stage </a:t>
            </a:r>
          </a:p>
          <a:p>
            <a:r>
              <a:rPr lang="en-US" sz="2400" dirty="0"/>
              <a:t>Identify on a diagram the stages of mitosis</a:t>
            </a:r>
          </a:p>
        </p:txBody>
      </p:sp>
    </p:spTree>
    <p:extLst>
      <p:ext uri="{BB962C8B-B14F-4D97-AF65-F5344CB8AC3E}">
        <p14:creationId xmlns:p14="http://schemas.microsoft.com/office/powerpoint/2010/main" val="372417543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5F614-871F-35DE-603C-D63A1735F080}"/>
              </a:ext>
            </a:extLst>
          </p:cNvPr>
          <p:cNvSpPr>
            <a:spLocks noGrp="1"/>
          </p:cNvSpPr>
          <p:nvPr>
            <p:ph type="title"/>
          </p:nvPr>
        </p:nvSpPr>
        <p:spPr/>
        <p:txBody>
          <a:bodyPr/>
          <a:lstStyle/>
          <a:p>
            <a:r>
              <a:rPr lang="en-US" dirty="0"/>
              <a:t>Success Criteria - Examples</a:t>
            </a:r>
          </a:p>
        </p:txBody>
      </p:sp>
      <p:sp>
        <p:nvSpPr>
          <p:cNvPr id="10" name="Content Placeholder 9">
            <a:extLst>
              <a:ext uri="{FF2B5EF4-FFF2-40B4-BE49-F238E27FC236}">
                <a16:creationId xmlns:a16="http://schemas.microsoft.com/office/drawing/2014/main" id="{7CE75FC1-178B-3763-432F-8C011B522D6E}"/>
              </a:ext>
            </a:extLst>
          </p:cNvPr>
          <p:cNvSpPr>
            <a:spLocks noGrp="1"/>
          </p:cNvSpPr>
          <p:nvPr>
            <p:ph idx="1"/>
          </p:nvPr>
        </p:nvSpPr>
        <p:spPr/>
        <p:txBody>
          <a:bodyPr/>
          <a:lstStyle/>
          <a:p>
            <a:pPr marL="91440" indent="0">
              <a:buFont typeface="Arial" panose="020B0604020202020204" pitchFamily="34" charset="0"/>
              <a:buNone/>
            </a:pPr>
            <a:r>
              <a:rPr lang="en-US" sz="2800" b="1" dirty="0">
                <a:solidFill>
                  <a:schemeClr val="accent1"/>
                </a:solidFill>
              </a:rPr>
              <a:t>Learning Target  </a:t>
            </a:r>
          </a:p>
          <a:p>
            <a:pPr marL="91440" indent="0">
              <a:buFont typeface="Arial" panose="020B0604020202020204" pitchFamily="34" charset="0"/>
              <a:buNone/>
            </a:pPr>
            <a:r>
              <a:rPr lang="en-US" sz="2400" dirty="0"/>
              <a:t>I am learning how to multiply fractions and mixed numbers</a:t>
            </a:r>
          </a:p>
          <a:p>
            <a:endParaRPr lang="en-US" sz="2400" dirty="0"/>
          </a:p>
          <a:p>
            <a:pPr marL="91440" indent="0">
              <a:buFont typeface="Arial" panose="020B0604020202020204" pitchFamily="34" charset="0"/>
              <a:buNone/>
            </a:pPr>
            <a:r>
              <a:rPr lang="en-US" sz="2800" b="1" dirty="0">
                <a:solidFill>
                  <a:schemeClr val="accent1"/>
                </a:solidFill>
              </a:rPr>
              <a:t>Success Criteria</a:t>
            </a:r>
          </a:p>
          <a:p>
            <a:pPr marL="91440" indent="0">
              <a:buFont typeface="Arial" panose="020B0604020202020204" pitchFamily="34" charset="0"/>
              <a:buNone/>
            </a:pPr>
            <a:r>
              <a:rPr lang="en-US" sz="2400" dirty="0"/>
              <a:t>I know I am successful when I can do the following.</a:t>
            </a:r>
          </a:p>
          <a:p>
            <a:r>
              <a:rPr lang="en-US" sz="2400" dirty="0"/>
              <a:t>Draw an area model to multiply</a:t>
            </a:r>
          </a:p>
          <a:p>
            <a:r>
              <a:rPr lang="en-US" sz="2400" dirty="0"/>
              <a:t>Apply the distributive property</a:t>
            </a:r>
          </a:p>
          <a:p>
            <a:r>
              <a:rPr lang="en-US" sz="2400" dirty="0"/>
              <a:t>Solve word problems</a:t>
            </a:r>
          </a:p>
          <a:p>
            <a:r>
              <a:rPr lang="en-US" sz="2400" dirty="0"/>
              <a:t>Create arguments (using evidence) to assess reasoning</a:t>
            </a:r>
          </a:p>
          <a:p>
            <a:endParaRPr lang="en-US" sz="2400" dirty="0"/>
          </a:p>
          <a:p>
            <a:endParaRPr lang="en-US" sz="2400" dirty="0"/>
          </a:p>
        </p:txBody>
      </p:sp>
    </p:spTree>
    <p:extLst>
      <p:ext uri="{BB962C8B-B14F-4D97-AF65-F5344CB8AC3E}">
        <p14:creationId xmlns:p14="http://schemas.microsoft.com/office/powerpoint/2010/main" val="163668132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 notepads&#10;Math&#10;Learning Target:&#10;We are learning to find the area of an octagon.&#10;Success Criteria&#10;We will be able to: Divide an octagon into triangles and rectangles&#10;Find the area of each triangle and rectangle&#10;Add all small areas correctly and label the final area in square units.">
            <a:extLst>
              <a:ext uri="{FF2B5EF4-FFF2-40B4-BE49-F238E27FC236}">
                <a16:creationId xmlns:a16="http://schemas.microsoft.com/office/drawing/2014/main" id="{274C172C-BF59-3019-2006-D525A52EF10E}"/>
              </a:ext>
            </a:extLst>
          </p:cNvPr>
          <p:cNvPicPr>
            <a:picLocks noChangeAspect="1"/>
          </p:cNvPicPr>
          <p:nvPr/>
        </p:nvPicPr>
        <p:blipFill>
          <a:blip r:embed="rId3"/>
          <a:stretch>
            <a:fillRect/>
          </a:stretch>
        </p:blipFill>
        <p:spPr>
          <a:xfrm>
            <a:off x="2051860" y="1104075"/>
            <a:ext cx="3512127" cy="4243756"/>
          </a:xfrm>
          <a:prstGeom prst="rect">
            <a:avLst/>
          </a:prstGeom>
        </p:spPr>
      </p:pic>
      <p:pic>
        <p:nvPicPr>
          <p:cNvPr id="3" name="Picture 2" descr="Writing lesson&#10;Learning Intention:&#10;I can provide reasons with facts and details to support an opinion writing piece. &#10;Success Criteria: &#10;The topic is interesting&#10;It begins with a strong &quot;grabber&quot; sentence&#10;Three or more ideas are included about the topic&#10;Events are time ordered using linking words.&#10;A summary includes personal thoughts and feelings about the topic. ">
            <a:extLst>
              <a:ext uri="{FF2B5EF4-FFF2-40B4-BE49-F238E27FC236}">
                <a16:creationId xmlns:a16="http://schemas.microsoft.com/office/drawing/2014/main" id="{8293E950-8636-8769-4600-A3F746A77BCE}"/>
              </a:ext>
            </a:extLst>
          </p:cNvPr>
          <p:cNvPicPr>
            <a:picLocks noChangeAspect="1"/>
          </p:cNvPicPr>
          <p:nvPr/>
        </p:nvPicPr>
        <p:blipFill>
          <a:blip r:embed="rId4"/>
          <a:stretch>
            <a:fillRect/>
          </a:stretch>
        </p:blipFill>
        <p:spPr>
          <a:xfrm>
            <a:off x="6368668" y="1104075"/>
            <a:ext cx="3771475" cy="4243757"/>
          </a:xfrm>
          <a:prstGeom prst="rect">
            <a:avLst/>
          </a:prstGeom>
        </p:spPr>
      </p:pic>
    </p:spTree>
    <p:extLst>
      <p:ext uri="{BB962C8B-B14F-4D97-AF65-F5344CB8AC3E}">
        <p14:creationId xmlns:p14="http://schemas.microsoft.com/office/powerpoint/2010/main" val="364526565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29A0E-6532-430C-9D59-E0F192F91500}"/>
              </a:ext>
            </a:extLst>
          </p:cNvPr>
          <p:cNvSpPr>
            <a:spLocks noGrp="1"/>
          </p:cNvSpPr>
          <p:nvPr>
            <p:ph type="title"/>
          </p:nvPr>
        </p:nvSpPr>
        <p:spPr/>
        <p:txBody>
          <a:bodyPr/>
          <a:lstStyle/>
          <a:p>
            <a:r>
              <a:rPr lang="en-US" dirty="0"/>
              <a:t>Tips For Writing Success Criteria</a:t>
            </a:r>
          </a:p>
        </p:txBody>
      </p:sp>
      <p:sp>
        <p:nvSpPr>
          <p:cNvPr id="3" name="Text Placeholder 2">
            <a:extLst>
              <a:ext uri="{FF2B5EF4-FFF2-40B4-BE49-F238E27FC236}">
                <a16:creationId xmlns:a16="http://schemas.microsoft.com/office/drawing/2014/main" id="{E007AD8E-CA56-E5ED-8574-4F2D92D16148}"/>
              </a:ext>
            </a:extLst>
          </p:cNvPr>
          <p:cNvSpPr>
            <a:spLocks noGrp="1"/>
          </p:cNvSpPr>
          <p:nvPr>
            <p:ph idx="1"/>
          </p:nvPr>
        </p:nvSpPr>
        <p:spPr/>
        <p:txBody>
          <a:bodyPr/>
          <a:lstStyle/>
          <a:p>
            <a:pPr marL="274320" indent="-182880">
              <a:spcAft>
                <a:spcPts val="600"/>
              </a:spcAft>
            </a:pPr>
            <a:r>
              <a:rPr lang="en-US" sz="2400" dirty="0"/>
              <a:t>Specify what students are to do to demonstrate learning</a:t>
            </a:r>
          </a:p>
          <a:p>
            <a:pPr marL="274320" indent="-182880">
              <a:spcAft>
                <a:spcPts val="600"/>
              </a:spcAft>
            </a:pPr>
            <a:r>
              <a:rPr lang="en-US" sz="2400" dirty="0"/>
              <a:t>Provide a “map” with details to the learning destination</a:t>
            </a:r>
          </a:p>
          <a:p>
            <a:pPr marL="274320" indent="-182880">
              <a:spcAft>
                <a:spcPts val="600"/>
              </a:spcAft>
            </a:pPr>
            <a:r>
              <a:rPr lang="en-US" sz="2400" dirty="0"/>
              <a:t>Identify the details needed to achieve the learning target</a:t>
            </a:r>
          </a:p>
          <a:p>
            <a:pPr marL="274320" indent="-182880">
              <a:spcAft>
                <a:spcPts val="600"/>
              </a:spcAft>
            </a:pPr>
            <a:r>
              <a:rPr lang="en-US" sz="2400" dirty="0"/>
              <a:t>Use specific terms from the standards and maintain rigor</a:t>
            </a:r>
          </a:p>
          <a:p>
            <a:pPr marL="274320" indent="-182880">
              <a:spcAft>
                <a:spcPts val="600"/>
              </a:spcAft>
            </a:pPr>
            <a:r>
              <a:rPr lang="en-US" sz="2400" dirty="0"/>
              <a:t>Use observable criteria</a:t>
            </a:r>
          </a:p>
        </p:txBody>
      </p:sp>
    </p:spTree>
    <p:extLst>
      <p:ext uri="{BB962C8B-B14F-4D97-AF65-F5344CB8AC3E}">
        <p14:creationId xmlns:p14="http://schemas.microsoft.com/office/powerpoint/2010/main" val="403283605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78A38-E937-AAD1-4C22-169BDE2BA9CF}"/>
              </a:ext>
            </a:extLst>
          </p:cNvPr>
          <p:cNvSpPr>
            <a:spLocks noGrp="1"/>
          </p:cNvSpPr>
          <p:nvPr>
            <p:ph type="title"/>
          </p:nvPr>
        </p:nvSpPr>
        <p:spPr/>
        <p:txBody>
          <a:bodyPr/>
          <a:lstStyle/>
          <a:p>
            <a:r>
              <a:rPr lang="en-US" dirty="0"/>
              <a:t>Let’s Develop Success Criteria!</a:t>
            </a:r>
          </a:p>
        </p:txBody>
      </p:sp>
      <p:sp>
        <p:nvSpPr>
          <p:cNvPr id="4" name="Text Placeholder 3">
            <a:extLst>
              <a:ext uri="{FF2B5EF4-FFF2-40B4-BE49-F238E27FC236}">
                <a16:creationId xmlns:a16="http://schemas.microsoft.com/office/drawing/2014/main" id="{8E56831A-0657-33D4-47F9-6FA06FE91817}"/>
              </a:ext>
            </a:extLst>
          </p:cNvPr>
          <p:cNvSpPr>
            <a:spLocks noGrp="1"/>
          </p:cNvSpPr>
          <p:nvPr>
            <p:ph idx="1"/>
          </p:nvPr>
        </p:nvSpPr>
        <p:spPr>
          <a:xfrm>
            <a:off x="838200" y="1576755"/>
            <a:ext cx="5181600" cy="4351338"/>
          </a:xfrm>
        </p:spPr>
        <p:txBody>
          <a:bodyPr/>
          <a:lstStyle/>
          <a:p>
            <a:pPr marL="133351" indent="0">
              <a:buNone/>
            </a:pPr>
            <a:r>
              <a:rPr lang="en-US" sz="3200" b="1" dirty="0">
                <a:solidFill>
                  <a:schemeClr val="accent1"/>
                </a:solidFill>
              </a:rPr>
              <a:t>Learning Target</a:t>
            </a:r>
          </a:p>
          <a:p>
            <a:pPr marL="133351" indent="0">
              <a:buNone/>
            </a:pPr>
            <a:r>
              <a:rPr lang="en-US" sz="2400" dirty="0"/>
              <a:t>I am learning that plants are  the primary source of matter and energy entering most food chains.</a:t>
            </a:r>
          </a:p>
          <a:p>
            <a:pPr marL="133351" indent="0">
              <a:buNone/>
            </a:pPr>
            <a:endParaRPr lang="en-US" dirty="0"/>
          </a:p>
        </p:txBody>
      </p:sp>
      <p:sp>
        <p:nvSpPr>
          <p:cNvPr id="5" name="Text Placeholder 4">
            <a:extLst>
              <a:ext uri="{FF2B5EF4-FFF2-40B4-BE49-F238E27FC236}">
                <a16:creationId xmlns:a16="http://schemas.microsoft.com/office/drawing/2014/main" id="{5CE2A64A-5A4B-4AD1-F2E5-BFEF34669AA1}"/>
              </a:ext>
            </a:extLst>
          </p:cNvPr>
          <p:cNvSpPr>
            <a:spLocks noGrp="1"/>
          </p:cNvSpPr>
          <p:nvPr>
            <p:ph sz="half" idx="4294967295"/>
          </p:nvPr>
        </p:nvSpPr>
        <p:spPr>
          <a:xfrm>
            <a:off x="7010400" y="1576388"/>
            <a:ext cx="5181600" cy="4351337"/>
          </a:xfrm>
        </p:spPr>
        <p:txBody>
          <a:bodyPr/>
          <a:lstStyle/>
          <a:p>
            <a:pPr marL="133351" indent="0">
              <a:buNone/>
            </a:pPr>
            <a:r>
              <a:rPr lang="en-US" sz="2800" b="1" dirty="0">
                <a:solidFill>
                  <a:schemeClr val="accent1"/>
                </a:solidFill>
              </a:rPr>
              <a:t>Learning Target</a:t>
            </a:r>
          </a:p>
          <a:p>
            <a:pPr marL="133351" indent="0">
              <a:buNone/>
            </a:pPr>
            <a:r>
              <a:rPr lang="en-US" sz="2400" dirty="0"/>
              <a:t>I am learning to find proper nouns in a story.</a:t>
            </a:r>
          </a:p>
          <a:p>
            <a:pPr marL="133351" indent="0">
              <a:buNone/>
            </a:pPr>
            <a:endParaRPr lang="en-US" dirty="0"/>
          </a:p>
        </p:txBody>
      </p:sp>
    </p:spTree>
    <p:extLst>
      <p:ext uri="{BB962C8B-B14F-4D97-AF65-F5344CB8AC3E}">
        <p14:creationId xmlns:p14="http://schemas.microsoft.com/office/powerpoint/2010/main" val="37412487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Shape 69">
          <a:extLst>
            <a:ext uri="{FF2B5EF4-FFF2-40B4-BE49-F238E27FC236}">
              <a16:creationId xmlns:a16="http://schemas.microsoft.com/office/drawing/2014/main" id="{03E7E92E-5839-D7B7-28FA-50AA19D1DA0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024A584-F262-FCCB-DC06-A81EC88F2457}"/>
              </a:ext>
            </a:extLst>
          </p:cNvPr>
          <p:cNvSpPr>
            <a:spLocks noGrp="1"/>
          </p:cNvSpPr>
          <p:nvPr>
            <p:ph type="title"/>
          </p:nvPr>
        </p:nvSpPr>
        <p:spPr/>
        <p:txBody>
          <a:bodyPr/>
          <a:lstStyle/>
          <a:p>
            <a:r>
              <a:rPr lang="en-US" sz="3600" dirty="0">
                <a:solidFill>
                  <a:schemeClr val="bg1">
                    <a:lumMod val="65000"/>
                  </a:schemeClr>
                </a:solidFill>
              </a:rPr>
              <a:t>Hidden Slide #7</a:t>
            </a:r>
            <a:endParaRPr lang="en-US" sz="3600" dirty="0"/>
          </a:p>
        </p:txBody>
      </p:sp>
      <p:sp>
        <p:nvSpPr>
          <p:cNvPr id="7" name="Text Placeholder 6">
            <a:extLst>
              <a:ext uri="{FF2B5EF4-FFF2-40B4-BE49-F238E27FC236}">
                <a16:creationId xmlns:a16="http://schemas.microsoft.com/office/drawing/2014/main" id="{ACBF12B7-93A7-8874-8039-45ABA3A75A54}"/>
              </a:ext>
            </a:extLst>
          </p:cNvPr>
          <p:cNvSpPr>
            <a:spLocks noGrp="1"/>
          </p:cNvSpPr>
          <p:nvPr>
            <p:ph idx="1"/>
          </p:nvPr>
        </p:nvSpPr>
        <p:spPr/>
        <p:txBody>
          <a:bodyPr/>
          <a:lstStyle/>
          <a:p>
            <a:pPr marL="0" indent="0">
              <a:spcBef>
                <a:spcPts val="600"/>
              </a:spcBef>
              <a:buSzPct val="75000"/>
              <a:buNone/>
            </a:pPr>
            <a:r>
              <a:rPr lang="en-US" sz="2000" b="1" dirty="0">
                <a:solidFill>
                  <a:schemeClr val="tx2"/>
                </a:solidFill>
              </a:rPr>
              <a:t>Key Terms – Common Formative Assessment Module</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Academic Rigor: </a:t>
            </a:r>
            <a:r>
              <a:rPr lang="en-US" sz="1600" dirty="0">
                <a:ea typeface="Calibri" panose="020F0502020204030204" pitchFamily="34" charset="0"/>
                <a:cs typeface="Times New Roman" panose="02020603050405020304" pitchFamily="18" charset="0"/>
              </a:rPr>
              <a:t>learning and educational experiences that are academically, intellectually, and personally challenging. </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Actionable Feedback: </a:t>
            </a:r>
            <a:r>
              <a:rPr lang="en-US" sz="1600" dirty="0">
                <a:ea typeface="Calibri" panose="020F0502020204030204" pitchFamily="34" charset="0"/>
                <a:cs typeface="Times New Roman" panose="02020603050405020304" pitchFamily="18" charset="0"/>
              </a:rPr>
              <a:t>feedback that is concrete, specific, and useful; it provides actionable information that learners can use to develop a path to improvement. </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All Student Response Systems: </a:t>
            </a:r>
            <a:r>
              <a:rPr lang="en-US" sz="1600" dirty="0">
                <a:ea typeface="Calibri" panose="020F0502020204030204" pitchFamily="34" charset="0"/>
                <a:cs typeface="Times New Roman" panose="02020603050405020304" pitchFamily="18" charset="0"/>
              </a:rPr>
              <a:t>methods that enable teachers to get responses from every student in real time.</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Benchmark/Interim Assessment: </a:t>
            </a:r>
            <a:r>
              <a:rPr lang="en-US" sz="1600" dirty="0">
                <a:ea typeface="Calibri" panose="020F0502020204030204" pitchFamily="34" charset="0"/>
                <a:cs typeface="Times New Roman" panose="02020603050405020304" pitchFamily="18" charset="0"/>
              </a:rPr>
              <a:t>a comparison of student understanding or performance against a set of uniform standards within the same school year.</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Calibration: </a:t>
            </a:r>
            <a:r>
              <a:rPr lang="en-US" sz="1600" dirty="0">
                <a:ea typeface="Calibri" panose="020F0502020204030204" pitchFamily="34" charset="0"/>
                <a:cs typeface="Times New Roman" panose="02020603050405020304" pitchFamily="18" charset="0"/>
              </a:rPr>
              <a:t>the process of checking the use of a measuring instrument to see if it is accurate.</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Common Formative Assessment: </a:t>
            </a:r>
            <a:r>
              <a:rPr lang="en-US" sz="1600" dirty="0">
                <a:ea typeface="Calibri" panose="020F0502020204030204" pitchFamily="34" charset="0"/>
                <a:cs typeface="Times New Roman" panose="02020603050405020304" pitchFamily="18" charset="0"/>
              </a:rPr>
              <a:t>an intentionally and collaboratively designed measure used and analyzed for the purpose of monitoring students' attainment of essential learning targets or skills through the instructional process. </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Complexity: </a:t>
            </a:r>
            <a:r>
              <a:rPr lang="en-US" sz="1600" dirty="0">
                <a:ea typeface="Calibri" panose="020F0502020204030204" pitchFamily="34" charset="0"/>
                <a:cs typeface="Times New Roman" panose="02020603050405020304" pitchFamily="18" charset="0"/>
              </a:rPr>
              <a:t>the degree of difficulty in determining the standards and performance evaluation of a task.</a:t>
            </a:r>
          </a:p>
          <a:p>
            <a:pPr marL="0" indent="0">
              <a:spcBef>
                <a:spcPts val="600"/>
              </a:spcBef>
              <a:spcAft>
                <a:spcPts val="0"/>
              </a:spcAft>
              <a:buNone/>
            </a:pPr>
            <a:r>
              <a:rPr lang="en-US" sz="1600" b="1" dirty="0">
                <a:latin typeface="Calibri" panose="020F0502020204030204" pitchFamily="34" charset="0"/>
                <a:ea typeface="Calibri" panose="020F0502020204030204" pitchFamily="34" charset="0"/>
                <a:cs typeface="Times New Roman" panose="02020603050405020304" pitchFamily="18" charset="0"/>
              </a:rPr>
              <a:t>Daily Formative Assessment: </a:t>
            </a:r>
            <a:r>
              <a:rPr lang="en-US" sz="1600" dirty="0">
                <a:latin typeface="Calibri" panose="020F0502020204030204" pitchFamily="34" charset="0"/>
                <a:ea typeface="Calibri" panose="020F0502020204030204" pitchFamily="34" charset="0"/>
                <a:cs typeface="Times New Roman" panose="02020603050405020304" pitchFamily="18" charset="0"/>
              </a:rPr>
              <a:t>the deliberate, on-going process that provides immediate information to teachers and students during instruction regarding learning needs and academic progress of students toward learning targets.</a:t>
            </a:r>
          </a:p>
        </p:txBody>
      </p:sp>
      <p:sp>
        <p:nvSpPr>
          <p:cNvPr id="4" name="Title 1">
            <a:extLst>
              <a:ext uri="{FF2B5EF4-FFF2-40B4-BE49-F238E27FC236}">
                <a16:creationId xmlns:a16="http://schemas.microsoft.com/office/drawing/2014/main" id="{A0350D58-64F2-39A5-67A0-0853CB95ECA6}"/>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extLst>
      <p:ext uri="{BB962C8B-B14F-4D97-AF65-F5344CB8AC3E}">
        <p14:creationId xmlns:p14="http://schemas.microsoft.com/office/powerpoint/2010/main" val="271728859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EEBA20-D47B-B0B1-37B7-2313EC225B0F}"/>
              </a:ext>
            </a:extLst>
          </p:cNvPr>
          <p:cNvSpPr>
            <a:spLocks noGrp="1"/>
          </p:cNvSpPr>
          <p:nvPr>
            <p:ph type="title"/>
          </p:nvPr>
        </p:nvSpPr>
        <p:spPr/>
        <p:txBody>
          <a:bodyPr/>
          <a:lstStyle/>
          <a:p>
            <a:r>
              <a:rPr lang="en-US" dirty="0"/>
              <a:t>Let’s Compare!</a:t>
            </a:r>
          </a:p>
        </p:txBody>
      </p:sp>
      <p:sp>
        <p:nvSpPr>
          <p:cNvPr id="7" name="Content Placeholder 6">
            <a:extLst>
              <a:ext uri="{FF2B5EF4-FFF2-40B4-BE49-F238E27FC236}">
                <a16:creationId xmlns:a16="http://schemas.microsoft.com/office/drawing/2014/main" id="{026DCE25-4ECD-FDAB-EFA2-DAEEBCE31855}"/>
              </a:ext>
            </a:extLst>
          </p:cNvPr>
          <p:cNvSpPr>
            <a:spLocks noGrp="1"/>
          </p:cNvSpPr>
          <p:nvPr>
            <p:ph idx="1"/>
          </p:nvPr>
        </p:nvSpPr>
        <p:spPr/>
        <p:txBody>
          <a:bodyPr/>
          <a:lstStyle/>
          <a:p>
            <a:pPr marL="91440" indent="0">
              <a:buFont typeface="Arial" panose="020B0604020202020204" pitchFamily="34" charset="0"/>
              <a:buNone/>
            </a:pPr>
            <a:r>
              <a:rPr lang="en-US" sz="2800" b="1" dirty="0">
                <a:solidFill>
                  <a:schemeClr val="accent1"/>
                </a:solidFill>
              </a:rPr>
              <a:t>Learning Target  </a:t>
            </a:r>
          </a:p>
          <a:p>
            <a:pPr marL="91440" indent="0">
              <a:buFont typeface="Arial" panose="020B0604020202020204" pitchFamily="34" charset="0"/>
              <a:buNone/>
            </a:pPr>
            <a:r>
              <a:rPr lang="en-US" sz="2400" dirty="0"/>
              <a:t>I am learning to find proper nouns in a story.</a:t>
            </a:r>
          </a:p>
          <a:p>
            <a:endParaRPr lang="en-US" sz="2400" dirty="0"/>
          </a:p>
          <a:p>
            <a:pPr marL="91440" indent="0">
              <a:buFont typeface="Arial" panose="020B0604020202020204" pitchFamily="34" charset="0"/>
              <a:buNone/>
            </a:pPr>
            <a:r>
              <a:rPr lang="en-US" sz="2800" b="1" dirty="0">
                <a:solidFill>
                  <a:schemeClr val="accent1"/>
                </a:solidFill>
              </a:rPr>
              <a:t>Success Criteria</a:t>
            </a:r>
          </a:p>
          <a:p>
            <a:pPr marL="91440" indent="0">
              <a:buFont typeface="Arial" panose="020B0604020202020204" pitchFamily="34" charset="0"/>
              <a:buNone/>
            </a:pPr>
            <a:r>
              <a:rPr lang="en-US" sz="2400" dirty="0"/>
              <a:t>I know I am successful when I can do the following.</a:t>
            </a:r>
          </a:p>
          <a:p>
            <a:r>
              <a:rPr lang="en-US" sz="2400" dirty="0"/>
              <a:t>Define a proper noun</a:t>
            </a:r>
          </a:p>
          <a:p>
            <a:r>
              <a:rPr lang="en-US" sz="2400" dirty="0"/>
              <a:t>Give examples of proper nouns</a:t>
            </a:r>
          </a:p>
          <a:p>
            <a:r>
              <a:rPr lang="en-US" sz="2400" dirty="0"/>
              <a:t>Identify and circle all the proper nouns in a sentence</a:t>
            </a:r>
          </a:p>
          <a:p>
            <a:endParaRPr lang="en-US" sz="2400" dirty="0"/>
          </a:p>
          <a:p>
            <a:endParaRPr lang="en-US" sz="2400" dirty="0"/>
          </a:p>
        </p:txBody>
      </p:sp>
    </p:spTree>
    <p:extLst>
      <p:ext uri="{BB962C8B-B14F-4D97-AF65-F5344CB8AC3E}">
        <p14:creationId xmlns:p14="http://schemas.microsoft.com/office/powerpoint/2010/main" val="310788939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EEBA20-D47B-B0B1-37B7-2313EC225B0F}"/>
              </a:ext>
            </a:extLst>
          </p:cNvPr>
          <p:cNvSpPr>
            <a:spLocks noGrp="1"/>
          </p:cNvSpPr>
          <p:nvPr>
            <p:ph type="title"/>
          </p:nvPr>
        </p:nvSpPr>
        <p:spPr/>
        <p:txBody>
          <a:bodyPr/>
          <a:lstStyle/>
          <a:p>
            <a:r>
              <a:rPr lang="en-US" dirty="0"/>
              <a:t>Let’s Compare!</a:t>
            </a:r>
          </a:p>
        </p:txBody>
      </p:sp>
      <p:sp>
        <p:nvSpPr>
          <p:cNvPr id="5" name="Text Placeholder 4">
            <a:extLst>
              <a:ext uri="{FF2B5EF4-FFF2-40B4-BE49-F238E27FC236}">
                <a16:creationId xmlns:a16="http://schemas.microsoft.com/office/drawing/2014/main" id="{05B2A68B-2490-F765-AAD5-87C23034C5B8}"/>
              </a:ext>
            </a:extLst>
          </p:cNvPr>
          <p:cNvSpPr>
            <a:spLocks noGrp="1"/>
          </p:cNvSpPr>
          <p:nvPr>
            <p:ph idx="1"/>
          </p:nvPr>
        </p:nvSpPr>
        <p:spPr/>
        <p:txBody>
          <a:bodyPr/>
          <a:lstStyle/>
          <a:p>
            <a:pPr marL="91440" indent="0">
              <a:buNone/>
            </a:pPr>
            <a:r>
              <a:rPr lang="en-US" sz="2800" b="1" dirty="0">
                <a:solidFill>
                  <a:schemeClr val="accent1"/>
                </a:solidFill>
              </a:rPr>
              <a:t>Learning Target  </a:t>
            </a:r>
          </a:p>
          <a:p>
            <a:pPr marL="91440" indent="0">
              <a:buNone/>
            </a:pPr>
            <a:r>
              <a:rPr lang="en-US" sz="2400" dirty="0"/>
              <a:t>I am learning that plants are the primary source of matter and energy entering most food chains.</a:t>
            </a:r>
          </a:p>
          <a:p>
            <a:endParaRPr lang="en-US" sz="2400" dirty="0"/>
          </a:p>
          <a:p>
            <a:pPr marL="91440" indent="0">
              <a:buNone/>
            </a:pPr>
            <a:r>
              <a:rPr lang="en-US" sz="2800" b="1" dirty="0">
                <a:solidFill>
                  <a:schemeClr val="accent1"/>
                </a:solidFill>
              </a:rPr>
              <a:t>Success Criteria</a:t>
            </a:r>
          </a:p>
          <a:p>
            <a:pPr marL="91440" indent="0">
              <a:buNone/>
            </a:pPr>
            <a:r>
              <a:rPr lang="en-US" sz="2400" dirty="0"/>
              <a:t>I know I am successful when I can do the following.</a:t>
            </a:r>
          </a:p>
          <a:p>
            <a:r>
              <a:rPr lang="en-US" sz="2400" dirty="0"/>
              <a:t>Define sources of matter and energy as they relate to food chains</a:t>
            </a:r>
          </a:p>
          <a:p>
            <a:r>
              <a:rPr lang="en-US" sz="2400" dirty="0"/>
              <a:t>Identify producers and consumers in a food chain</a:t>
            </a:r>
          </a:p>
          <a:p>
            <a:endParaRPr lang="en-US" sz="2400" dirty="0"/>
          </a:p>
        </p:txBody>
      </p:sp>
    </p:spTree>
    <p:extLst>
      <p:ext uri="{BB962C8B-B14F-4D97-AF65-F5344CB8AC3E}">
        <p14:creationId xmlns:p14="http://schemas.microsoft.com/office/powerpoint/2010/main" val="43187211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5299A-C2E7-576D-D7A5-637334BE44DB}"/>
              </a:ext>
            </a:extLst>
          </p:cNvPr>
          <p:cNvSpPr>
            <a:spLocks noGrp="1"/>
          </p:cNvSpPr>
          <p:nvPr>
            <p:ph type="title"/>
          </p:nvPr>
        </p:nvSpPr>
        <p:spPr/>
        <p:txBody>
          <a:bodyPr/>
          <a:lstStyle/>
          <a:p>
            <a:r>
              <a:rPr lang="en-US" dirty="0"/>
              <a:t>Using Success Criteria and Exemplars</a:t>
            </a:r>
          </a:p>
        </p:txBody>
      </p:sp>
      <p:pic>
        <p:nvPicPr>
          <p:cNvPr id="3" name="Online Media 2" descr="Precision Teaching: Success Criteria and Exemplars. found at https://www.youtube.com/watch?v=IiTsPPSqZfQ&#10;">
            <a:hlinkClick r:id="" action="ppaction://media"/>
            <a:extLst>
              <a:ext uri="{FF2B5EF4-FFF2-40B4-BE49-F238E27FC236}">
                <a16:creationId xmlns:a16="http://schemas.microsoft.com/office/drawing/2014/main" id="{B70DFB48-5047-DB2F-0514-DE2F5329A0B4}"/>
              </a:ext>
            </a:extLst>
          </p:cNvPr>
          <p:cNvPicPr>
            <a:picLocks noRot="1" noChangeAspect="1"/>
          </p:cNvPicPr>
          <p:nvPr>
            <a:videoFile r:link="rId1"/>
          </p:nvPr>
        </p:nvPicPr>
        <p:blipFill>
          <a:blip r:embed="rId4"/>
          <a:stretch>
            <a:fillRect/>
          </a:stretch>
        </p:blipFill>
        <p:spPr>
          <a:xfrm>
            <a:off x="3403600" y="1758583"/>
            <a:ext cx="5384800" cy="4038600"/>
          </a:xfrm>
          <a:prstGeom prst="rect">
            <a:avLst/>
          </a:prstGeom>
        </p:spPr>
      </p:pic>
    </p:spTree>
    <p:extLst>
      <p:ext uri="{BB962C8B-B14F-4D97-AF65-F5344CB8AC3E}">
        <p14:creationId xmlns:p14="http://schemas.microsoft.com/office/powerpoint/2010/main" val="3460488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F89E0-A561-F2D2-7811-4081A2686D79}"/>
              </a:ext>
            </a:extLst>
          </p:cNvPr>
          <p:cNvSpPr>
            <a:spLocks noGrp="1"/>
          </p:cNvSpPr>
          <p:nvPr>
            <p:ph type="title"/>
          </p:nvPr>
        </p:nvSpPr>
        <p:spPr/>
        <p:txBody>
          <a:bodyPr/>
          <a:lstStyle/>
          <a:p>
            <a:r>
              <a:rPr lang="en-US" dirty="0"/>
              <a:t>Using Success Criteria and Exemplars</a:t>
            </a:r>
          </a:p>
        </p:txBody>
      </p:sp>
      <p:sp>
        <p:nvSpPr>
          <p:cNvPr id="3" name="Text Placeholder 2">
            <a:extLst>
              <a:ext uri="{FF2B5EF4-FFF2-40B4-BE49-F238E27FC236}">
                <a16:creationId xmlns:a16="http://schemas.microsoft.com/office/drawing/2014/main" id="{A8DCD611-1C74-87EF-3B05-A1413DA15692}"/>
              </a:ext>
            </a:extLst>
          </p:cNvPr>
          <p:cNvSpPr>
            <a:spLocks noGrp="1"/>
          </p:cNvSpPr>
          <p:nvPr>
            <p:ph idx="1"/>
          </p:nvPr>
        </p:nvSpPr>
        <p:spPr/>
        <p:txBody>
          <a:bodyPr/>
          <a:lstStyle/>
          <a:p>
            <a:r>
              <a:rPr lang="en-US" sz="3200" dirty="0"/>
              <a:t>How does the teacher use the learning targets to  clarify student learning?</a:t>
            </a:r>
          </a:p>
          <a:p>
            <a:endParaRPr lang="en-US" sz="3200" dirty="0"/>
          </a:p>
          <a:p>
            <a:r>
              <a:rPr lang="en-US" sz="3200" dirty="0"/>
              <a:t>How and why were students involved in the development of success criteria?</a:t>
            </a:r>
          </a:p>
          <a:p>
            <a:pPr marL="91440" indent="0">
              <a:buNone/>
            </a:pPr>
            <a:endParaRPr lang="en-US" sz="3200" dirty="0"/>
          </a:p>
        </p:txBody>
      </p:sp>
    </p:spTree>
    <p:extLst>
      <p:ext uri="{BB962C8B-B14F-4D97-AF65-F5344CB8AC3E}">
        <p14:creationId xmlns:p14="http://schemas.microsoft.com/office/powerpoint/2010/main" val="365077628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F6906F-E2F5-16EE-7255-5EEE3D0583C8}"/>
              </a:ext>
            </a:extLst>
          </p:cNvPr>
          <p:cNvSpPr>
            <a:spLocks noGrp="1"/>
          </p:cNvSpPr>
          <p:nvPr>
            <p:ph type="title"/>
          </p:nvPr>
        </p:nvSpPr>
        <p:spPr/>
        <p:txBody>
          <a:bodyPr/>
          <a:lstStyle/>
          <a:p>
            <a:r>
              <a:rPr lang="en-US" dirty="0"/>
              <a:t>Clarifying Learning </a:t>
            </a:r>
          </a:p>
        </p:txBody>
      </p:sp>
      <p:pic>
        <p:nvPicPr>
          <p:cNvPr id="3" name="Graphic 2" descr="Formative Assessment Process infographic. A triangle with the major points of process in each corner. They are &quot;Clarify Learning, ask where is the learner going?&quot; &#10;&quot;Elicit Evidence of Learning, ask where is the learner now?&quot;&#10;and &quot;Provide Feedback, ask how does the learner get there?&quot; &#10;The corners come together around Student Outcomes.  ">
            <a:extLst>
              <a:ext uri="{FF2B5EF4-FFF2-40B4-BE49-F238E27FC236}">
                <a16:creationId xmlns:a16="http://schemas.microsoft.com/office/drawing/2014/main" id="{51259842-D9CC-8CDA-120A-9BDD6681F5D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24250" y="1356897"/>
            <a:ext cx="5143500" cy="4594081"/>
          </a:xfrm>
          <a:prstGeom prst="rect">
            <a:avLst/>
          </a:prstGeom>
        </p:spPr>
      </p:pic>
    </p:spTree>
    <p:extLst>
      <p:ext uri="{BB962C8B-B14F-4D97-AF65-F5344CB8AC3E}">
        <p14:creationId xmlns:p14="http://schemas.microsoft.com/office/powerpoint/2010/main" val="161386973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660A6-0294-9B05-078F-DA355CB1EE5C}"/>
              </a:ext>
            </a:extLst>
          </p:cNvPr>
          <p:cNvSpPr>
            <a:spLocks noGrp="1"/>
          </p:cNvSpPr>
          <p:nvPr>
            <p:ph type="title"/>
          </p:nvPr>
        </p:nvSpPr>
        <p:spPr/>
        <p:txBody>
          <a:bodyPr/>
          <a:lstStyle/>
          <a:p>
            <a:r>
              <a:rPr lang="en-US" dirty="0"/>
              <a:t>Steps to Clarifying Learning</a:t>
            </a:r>
          </a:p>
        </p:txBody>
      </p:sp>
      <p:sp>
        <p:nvSpPr>
          <p:cNvPr id="3" name="Text Placeholder 2">
            <a:extLst>
              <a:ext uri="{FF2B5EF4-FFF2-40B4-BE49-F238E27FC236}">
                <a16:creationId xmlns:a16="http://schemas.microsoft.com/office/drawing/2014/main" id="{794C07C5-EDDB-912D-65AA-1E577BDC4E0C}"/>
              </a:ext>
            </a:extLst>
          </p:cNvPr>
          <p:cNvSpPr>
            <a:spLocks noGrp="1"/>
          </p:cNvSpPr>
          <p:nvPr>
            <p:ph idx="1"/>
          </p:nvPr>
        </p:nvSpPr>
        <p:spPr>
          <a:xfrm>
            <a:off x="2934563" y="1843880"/>
            <a:ext cx="6725252" cy="4072255"/>
          </a:xfrm>
        </p:spPr>
        <p:txBody>
          <a:bodyPr/>
          <a:lstStyle/>
          <a:p>
            <a:r>
              <a:rPr lang="en-US" sz="2400" dirty="0"/>
              <a:t>Determine priority learning standards within a domain, strand, or unit of instruction.</a:t>
            </a:r>
          </a:p>
          <a:p>
            <a:endParaRPr lang="en-US" sz="2400" dirty="0"/>
          </a:p>
          <a:p>
            <a:r>
              <a:rPr lang="en-US" sz="2400" dirty="0"/>
              <a:t>Unwrap learning standards by identifying the critical concepts and skills students will need to know and be able to do.</a:t>
            </a:r>
          </a:p>
          <a:p>
            <a:endParaRPr lang="en-US" sz="2400" dirty="0"/>
          </a:p>
          <a:p>
            <a:r>
              <a:rPr lang="en-US" sz="2400" dirty="0"/>
              <a:t>Develop clear learning targets and design success criteria.</a:t>
            </a:r>
          </a:p>
          <a:p>
            <a:pPr marL="91440" indent="0">
              <a:buNone/>
            </a:pPr>
            <a:endParaRPr lang="en-US" sz="2400" dirty="0"/>
          </a:p>
        </p:txBody>
      </p:sp>
      <p:sp>
        <p:nvSpPr>
          <p:cNvPr id="4" name="TextBox 3">
            <a:extLst>
              <a:ext uri="{FF2B5EF4-FFF2-40B4-BE49-F238E27FC236}">
                <a16:creationId xmlns:a16="http://schemas.microsoft.com/office/drawing/2014/main" id="{86E4999F-8FA5-D012-2A4E-A49FDAC943F3}"/>
              </a:ext>
            </a:extLst>
          </p:cNvPr>
          <p:cNvSpPr txBox="1"/>
          <p:nvPr/>
        </p:nvSpPr>
        <p:spPr>
          <a:xfrm>
            <a:off x="1012323" y="1320660"/>
            <a:ext cx="1649507" cy="523220"/>
          </a:xfrm>
          <a:prstGeom prst="rect">
            <a:avLst/>
          </a:prstGeom>
          <a:noFill/>
        </p:spPr>
        <p:txBody>
          <a:bodyPr wrap="square" rtlCol="0">
            <a:spAutoFit/>
          </a:bodyPr>
          <a:lstStyle/>
          <a:p>
            <a:pPr algn="ctr"/>
            <a:r>
              <a:rPr lang="en-US" sz="2800" b="1" dirty="0">
                <a:solidFill>
                  <a:schemeClr val="tx2"/>
                </a:solidFill>
              </a:rPr>
              <a:t>Broad</a:t>
            </a:r>
          </a:p>
        </p:txBody>
      </p:sp>
      <p:sp>
        <p:nvSpPr>
          <p:cNvPr id="5" name="TextBox 4">
            <a:extLst>
              <a:ext uri="{FF2B5EF4-FFF2-40B4-BE49-F238E27FC236}">
                <a16:creationId xmlns:a16="http://schemas.microsoft.com/office/drawing/2014/main" id="{85BCAABA-E076-02F7-65CA-B87A03AE5EC5}"/>
              </a:ext>
            </a:extLst>
          </p:cNvPr>
          <p:cNvSpPr txBox="1"/>
          <p:nvPr/>
        </p:nvSpPr>
        <p:spPr>
          <a:xfrm>
            <a:off x="1079877" y="5014120"/>
            <a:ext cx="1514396" cy="523220"/>
          </a:xfrm>
          <a:prstGeom prst="rect">
            <a:avLst/>
          </a:prstGeom>
          <a:noFill/>
        </p:spPr>
        <p:txBody>
          <a:bodyPr wrap="square" rtlCol="0">
            <a:spAutoFit/>
          </a:bodyPr>
          <a:lstStyle/>
          <a:p>
            <a:pPr algn="ctr"/>
            <a:r>
              <a:rPr lang="en-US" sz="2800" b="1" dirty="0">
                <a:solidFill>
                  <a:schemeClr val="tx2"/>
                </a:solidFill>
              </a:rPr>
              <a:t>Explicit</a:t>
            </a:r>
          </a:p>
        </p:txBody>
      </p:sp>
      <p:sp>
        <p:nvSpPr>
          <p:cNvPr id="6" name="Arrow: Down 5">
            <a:extLst>
              <a:ext uri="{FF2B5EF4-FFF2-40B4-BE49-F238E27FC236}">
                <a16:creationId xmlns:a16="http://schemas.microsoft.com/office/drawing/2014/main" id="{561449B8-DD41-16FF-A623-AA8252DF0AD5}"/>
              </a:ext>
            </a:extLst>
          </p:cNvPr>
          <p:cNvSpPr/>
          <p:nvPr/>
        </p:nvSpPr>
        <p:spPr>
          <a:xfrm>
            <a:off x="1666745" y="1843880"/>
            <a:ext cx="340660" cy="3170240"/>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A3E44469-EEC2-4749-4E5B-756D6801BA70}"/>
              </a:ext>
            </a:extLst>
          </p:cNvPr>
          <p:cNvSpPr txBox="1"/>
          <p:nvPr/>
        </p:nvSpPr>
        <p:spPr>
          <a:xfrm>
            <a:off x="7398622" y="6297609"/>
            <a:ext cx="2108877" cy="300082"/>
          </a:xfrm>
          <a:prstGeom prst="rect">
            <a:avLst/>
          </a:prstGeom>
          <a:noFill/>
        </p:spPr>
        <p:txBody>
          <a:bodyPr wrap="square" rtlCol="0">
            <a:spAutoFit/>
          </a:bodyPr>
          <a:lstStyle/>
          <a:p>
            <a:pPr algn="r"/>
            <a:r>
              <a:rPr lang="en-US" sz="1350" dirty="0"/>
              <a:t>(Ainsworth, 2015)</a:t>
            </a:r>
          </a:p>
        </p:txBody>
      </p:sp>
    </p:spTree>
    <p:extLst>
      <p:ext uri="{BB962C8B-B14F-4D97-AF65-F5344CB8AC3E}">
        <p14:creationId xmlns:p14="http://schemas.microsoft.com/office/powerpoint/2010/main" val="49305845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4E099-8B61-41AD-C327-5F384973849F}"/>
              </a:ext>
            </a:extLst>
          </p:cNvPr>
          <p:cNvSpPr>
            <a:spLocks noGrp="1"/>
          </p:cNvSpPr>
          <p:nvPr>
            <p:ph type="title"/>
          </p:nvPr>
        </p:nvSpPr>
        <p:spPr/>
        <p:txBody>
          <a:bodyPr/>
          <a:lstStyle/>
          <a:p>
            <a:r>
              <a:rPr lang="en-US" dirty="0"/>
              <a:t>Clarifying Learning</a:t>
            </a:r>
          </a:p>
        </p:txBody>
      </p:sp>
      <p:sp>
        <p:nvSpPr>
          <p:cNvPr id="7" name="Text Placeholder 2">
            <a:extLst>
              <a:ext uri="{FF2B5EF4-FFF2-40B4-BE49-F238E27FC236}">
                <a16:creationId xmlns:a16="http://schemas.microsoft.com/office/drawing/2014/main" id="{95E8CE94-E22B-E329-5368-5BA76159CF3A}"/>
              </a:ext>
            </a:extLst>
          </p:cNvPr>
          <p:cNvSpPr txBox="1">
            <a:spLocks/>
          </p:cNvSpPr>
          <p:nvPr/>
        </p:nvSpPr>
        <p:spPr>
          <a:xfrm>
            <a:off x="838200" y="1356898"/>
            <a:ext cx="5398477" cy="4210052"/>
          </a:xfrm>
          <a:prstGeom prst="rect">
            <a:avLst/>
          </a:prstGeom>
        </p:spPr>
        <p:txBody>
          <a:bodyPr vert="horz" lIns="0" tIns="0" rIns="0" bIns="0" rtlCol="0">
            <a:noAutofit/>
          </a:bodyPr>
          <a:lstStyle>
            <a:lvl1pPr marL="171450" indent="-171450" algn="l" defTabSz="6858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00000"/>
              </a:lnSpc>
              <a:spcBef>
                <a:spcPts val="0"/>
              </a:spcBef>
              <a:buSzPct val="80000"/>
              <a:buFont typeface="Courier New" panose="02070309020205020404" pitchFamily="49" charset="0"/>
              <a:buChar char="o"/>
              <a:defRPr sz="1500" kern="1200">
                <a:solidFill>
                  <a:schemeClr val="tx1"/>
                </a:solidFill>
                <a:latin typeface="+mn-lt"/>
                <a:ea typeface="+mn-ea"/>
                <a:cs typeface="+mn-cs"/>
              </a:defRPr>
            </a:lvl2pPr>
            <a:lvl3pPr marL="857250" indent="-171450" algn="l" defTabSz="685800" rtl="0" eaLnBrk="1" latinLnBrk="0" hangingPunct="1">
              <a:lnSpc>
                <a:spcPct val="100000"/>
              </a:lnSpc>
              <a:spcBef>
                <a:spcPts val="0"/>
              </a:spcBef>
              <a:buFont typeface="Wingdings" panose="05000000000000000000" pitchFamily="2" charset="2"/>
              <a:buChar char="§"/>
              <a:defRPr sz="1500" kern="1200">
                <a:solidFill>
                  <a:schemeClr val="tx1"/>
                </a:solidFill>
                <a:latin typeface="+mn-lt"/>
                <a:ea typeface="+mn-ea"/>
                <a:cs typeface="+mn-cs"/>
              </a:defRPr>
            </a:lvl3pPr>
            <a:lvl4pPr marL="1200150" indent="-171450" algn="l" defTabSz="685800" rtl="0" eaLnBrk="1" latinLnBrk="0" hangingPunct="1">
              <a:lnSpc>
                <a:spcPct val="100000"/>
              </a:lnSpc>
              <a:spcBef>
                <a:spcPts val="0"/>
              </a:spcBef>
              <a:buFont typeface="Calibri" panose="020F050202020403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00000"/>
              </a:lnSpc>
              <a:spcBef>
                <a:spcPts val="0"/>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91440" indent="0">
              <a:spcAft>
                <a:spcPts val="600"/>
              </a:spcAft>
              <a:buNone/>
            </a:pPr>
            <a:r>
              <a:rPr lang="en-US" sz="2800" b="1" dirty="0">
                <a:solidFill>
                  <a:schemeClr val="tx2"/>
                </a:solidFill>
              </a:rPr>
              <a:t>Now it’s your turn</a:t>
            </a:r>
          </a:p>
          <a:p>
            <a:pPr marL="274320" indent="-182880">
              <a:spcAft>
                <a:spcPts val="600"/>
              </a:spcAft>
            </a:pPr>
            <a:r>
              <a:rPr lang="en-US" sz="2400" dirty="0"/>
              <a:t>Unwrap a priority standard you will be teaching</a:t>
            </a:r>
          </a:p>
          <a:p>
            <a:pPr marL="274320" indent="-182880">
              <a:spcAft>
                <a:spcPts val="600"/>
              </a:spcAft>
            </a:pPr>
            <a:r>
              <a:rPr lang="en-US" sz="2400" dirty="0"/>
              <a:t>Note academic vocabulary</a:t>
            </a:r>
          </a:p>
          <a:p>
            <a:pPr marL="274320" indent="-182880">
              <a:spcAft>
                <a:spcPts val="600"/>
              </a:spcAft>
            </a:pPr>
            <a:r>
              <a:rPr lang="en-US" sz="2400" dirty="0"/>
              <a:t>Develop learning targets</a:t>
            </a:r>
          </a:p>
          <a:p>
            <a:pPr marL="274320" indent="-182880">
              <a:spcAft>
                <a:spcPts val="600"/>
              </a:spcAft>
            </a:pPr>
            <a:r>
              <a:rPr lang="en-US" sz="2400" dirty="0"/>
              <a:t>Write success criteria </a:t>
            </a:r>
          </a:p>
          <a:p>
            <a:pPr marL="274320" indent="-182880">
              <a:spcAft>
                <a:spcPts val="600"/>
              </a:spcAft>
            </a:pPr>
            <a:r>
              <a:rPr lang="en-US" sz="2400" dirty="0"/>
              <a:t>Create a plan for instruction that is aligned to the learning targets</a:t>
            </a:r>
          </a:p>
          <a:p>
            <a:pPr marL="274320" indent="-182880">
              <a:spcAft>
                <a:spcPts val="600"/>
              </a:spcAft>
            </a:pPr>
            <a:r>
              <a:rPr lang="en-US" sz="2400" dirty="0"/>
              <a:t>Begin thinking about assessment strategies (which will be addressed later in the module)</a:t>
            </a:r>
          </a:p>
        </p:txBody>
      </p:sp>
      <p:pic>
        <p:nvPicPr>
          <p:cNvPr id="12" name="Picture 11">
            <a:extLst>
              <a:ext uri="{FF2B5EF4-FFF2-40B4-BE49-F238E27FC236}">
                <a16:creationId xmlns:a16="http://schemas.microsoft.com/office/drawing/2014/main" id="{110160E2-2686-2666-6925-0B3658A5311E}"/>
              </a:ext>
            </a:extLst>
          </p:cNvPr>
          <p:cNvPicPr>
            <a:picLocks noChangeAspect="1"/>
          </p:cNvPicPr>
          <p:nvPr/>
        </p:nvPicPr>
        <p:blipFill>
          <a:blip r:embed="rId3"/>
          <a:stretch>
            <a:fillRect/>
          </a:stretch>
        </p:blipFill>
        <p:spPr>
          <a:xfrm>
            <a:off x="6365631" y="1766207"/>
            <a:ext cx="5226629" cy="3325586"/>
          </a:xfrm>
          <a:prstGeom prst="rect">
            <a:avLst/>
          </a:prstGeom>
        </p:spPr>
      </p:pic>
    </p:spTree>
    <p:extLst>
      <p:ext uri="{BB962C8B-B14F-4D97-AF65-F5344CB8AC3E}">
        <p14:creationId xmlns:p14="http://schemas.microsoft.com/office/powerpoint/2010/main" val="408783431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56EF4-F732-7353-44C3-164784E744C9}"/>
              </a:ext>
            </a:extLst>
          </p:cNvPr>
          <p:cNvSpPr>
            <a:spLocks noGrp="1"/>
          </p:cNvSpPr>
          <p:nvPr>
            <p:ph type="title"/>
          </p:nvPr>
        </p:nvSpPr>
        <p:spPr/>
        <p:txBody>
          <a:bodyPr/>
          <a:lstStyle/>
          <a:p>
            <a:r>
              <a:rPr lang="en-US" dirty="0"/>
              <a:t>CFA Part </a:t>
            </a:r>
            <a:r>
              <a:rPr lang="en-US" dirty="0">
                <a:latin typeface="+mn-lt"/>
              </a:rPr>
              <a:t>1</a:t>
            </a:r>
            <a:r>
              <a:rPr lang="en-US" dirty="0"/>
              <a:t>: </a:t>
            </a:r>
            <a:r>
              <a:rPr lang="en-US" dirty="0">
                <a:solidFill>
                  <a:schemeClr val="accent1"/>
                </a:solidFill>
              </a:rPr>
              <a:t>Essential Questions</a:t>
            </a:r>
          </a:p>
        </p:txBody>
      </p:sp>
      <p:sp>
        <p:nvSpPr>
          <p:cNvPr id="3" name="Text Placeholder 2">
            <a:extLst>
              <a:ext uri="{FF2B5EF4-FFF2-40B4-BE49-F238E27FC236}">
                <a16:creationId xmlns:a16="http://schemas.microsoft.com/office/drawing/2014/main" id="{32886C5E-BEED-59F1-1534-47D0DE0C5BE4}"/>
              </a:ext>
            </a:extLst>
          </p:cNvPr>
          <p:cNvSpPr>
            <a:spLocks noGrp="1"/>
          </p:cNvSpPr>
          <p:nvPr>
            <p:ph idx="1"/>
          </p:nvPr>
        </p:nvSpPr>
        <p:spPr/>
        <p:txBody>
          <a:bodyPr/>
          <a:lstStyle/>
          <a:p>
            <a:pPr marL="274320" indent="-182880">
              <a:spcAft>
                <a:spcPts val="600"/>
              </a:spcAft>
            </a:pPr>
            <a:r>
              <a:rPr lang="en-US" sz="2400" dirty="0"/>
              <a:t>What are the benefits for both students and teachers when learning is clarified? </a:t>
            </a:r>
          </a:p>
          <a:p>
            <a:pPr marL="274320" indent="-182880">
              <a:spcAft>
                <a:spcPts val="600"/>
              </a:spcAft>
            </a:pPr>
            <a:r>
              <a:rPr lang="en-US" sz="2400" dirty="0"/>
              <a:t>Why do I need to identify and unwrap priority standards?</a:t>
            </a:r>
          </a:p>
          <a:p>
            <a:pPr marL="274320" indent="-182880">
              <a:spcAft>
                <a:spcPts val="600"/>
              </a:spcAft>
            </a:pPr>
            <a:r>
              <a:rPr lang="en-US" sz="2400" dirty="0"/>
              <a:t>Why is it important to develop and communicate both learning targets and success criteria?</a:t>
            </a:r>
          </a:p>
          <a:p>
            <a:pPr marL="274320" indent="-182880">
              <a:spcAft>
                <a:spcPts val="600"/>
              </a:spcAft>
            </a:pPr>
            <a:r>
              <a:rPr lang="en-US" sz="2400" dirty="0"/>
              <a:t>How does each component of a learning target help engage students and move them toward their learning goal?</a:t>
            </a:r>
          </a:p>
          <a:p>
            <a:endParaRPr lang="en-US" dirty="0"/>
          </a:p>
        </p:txBody>
      </p:sp>
    </p:spTree>
    <p:extLst>
      <p:ext uri="{BB962C8B-B14F-4D97-AF65-F5344CB8AC3E}">
        <p14:creationId xmlns:p14="http://schemas.microsoft.com/office/powerpoint/2010/main" val="128342784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2" name="Title 1"/>
          <p:cNvSpPr>
            <a:spLocks noGrp="1"/>
          </p:cNvSpPr>
          <p:nvPr>
            <p:ph type="title"/>
          </p:nvPr>
        </p:nvSpPr>
        <p:spPr/>
        <p:txBody>
          <a:bodyPr/>
          <a:lstStyle/>
          <a:p>
            <a:r>
              <a:rPr lang="en-US" dirty="0"/>
              <a:t>Next Steps: Action  = Results</a:t>
            </a:r>
          </a:p>
        </p:txBody>
      </p:sp>
      <p:sp>
        <p:nvSpPr>
          <p:cNvPr id="4" name="TextBox 3">
            <a:extLst>
              <a:ext uri="{FF2B5EF4-FFF2-40B4-BE49-F238E27FC236}">
                <a16:creationId xmlns:a16="http://schemas.microsoft.com/office/drawing/2014/main" id="{9D0A217C-9B17-3544-F603-B999544D4EE1}"/>
              </a:ext>
            </a:extLst>
          </p:cNvPr>
          <p:cNvSpPr txBox="1"/>
          <p:nvPr/>
        </p:nvSpPr>
        <p:spPr>
          <a:xfrm>
            <a:off x="731321" y="995302"/>
            <a:ext cx="8476839" cy="830997"/>
          </a:xfrm>
          <a:prstGeom prst="rect">
            <a:avLst/>
          </a:prstGeom>
          <a:noFill/>
        </p:spPr>
        <p:txBody>
          <a:bodyPr wrap="square" rtlCol="0">
            <a:spAutoFit/>
          </a:bodyPr>
          <a:lstStyle/>
          <a:p>
            <a:r>
              <a:rPr lang="en-US" sz="2400" b="1" dirty="0">
                <a:solidFill>
                  <a:schemeClr val="tx2"/>
                </a:solidFill>
                <a:latin typeface="+mn-lt"/>
                <a:sym typeface="Arial"/>
              </a:rPr>
              <a:t>What gets PLANNED is what gets DONE! What are actionable steps you can take to promote Clarifying Learning?</a:t>
            </a:r>
          </a:p>
        </p:txBody>
      </p:sp>
      <p:pic>
        <p:nvPicPr>
          <p:cNvPr id="3" name="Picture 2" descr="Thumbnail of the Next Steps Handout full document can be found in handout package.">
            <a:extLst>
              <a:ext uri="{FF2B5EF4-FFF2-40B4-BE49-F238E27FC236}">
                <a16:creationId xmlns:a16="http://schemas.microsoft.com/office/drawing/2014/main" id="{00FFC95A-7C07-1A09-2E5D-A069BF287467}"/>
              </a:ext>
            </a:extLst>
          </p:cNvPr>
          <p:cNvPicPr>
            <a:picLocks noChangeAspect="1"/>
          </p:cNvPicPr>
          <p:nvPr/>
        </p:nvPicPr>
        <p:blipFill>
          <a:blip r:embed="rId3"/>
          <a:stretch>
            <a:fillRect/>
          </a:stretch>
        </p:blipFill>
        <p:spPr>
          <a:xfrm>
            <a:off x="2983838" y="2234197"/>
            <a:ext cx="6224323" cy="37803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C6663-A16E-67DE-0311-6546558A7E11}"/>
              </a:ext>
            </a:extLst>
          </p:cNvPr>
          <p:cNvSpPr>
            <a:spLocks noGrp="1"/>
          </p:cNvSpPr>
          <p:nvPr>
            <p:ph type="title"/>
          </p:nvPr>
        </p:nvSpPr>
        <p:spPr/>
        <p:txBody>
          <a:bodyPr/>
          <a:lstStyle/>
          <a:p>
            <a:r>
              <a:rPr lang="en-US" dirty="0"/>
              <a:t>Additional Resources</a:t>
            </a:r>
          </a:p>
        </p:txBody>
      </p:sp>
    </p:spTree>
    <p:extLst>
      <p:ext uri="{BB962C8B-B14F-4D97-AF65-F5344CB8AC3E}">
        <p14:creationId xmlns:p14="http://schemas.microsoft.com/office/powerpoint/2010/main" val="42104493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Shape 69">
          <a:extLst>
            <a:ext uri="{FF2B5EF4-FFF2-40B4-BE49-F238E27FC236}">
              <a16:creationId xmlns:a16="http://schemas.microsoft.com/office/drawing/2014/main" id="{03E7E92E-5839-D7B7-28FA-50AA19D1DA0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024A584-F262-FCCB-DC06-A81EC88F2457}"/>
              </a:ext>
            </a:extLst>
          </p:cNvPr>
          <p:cNvSpPr>
            <a:spLocks noGrp="1"/>
          </p:cNvSpPr>
          <p:nvPr>
            <p:ph type="title"/>
          </p:nvPr>
        </p:nvSpPr>
        <p:spPr/>
        <p:txBody>
          <a:bodyPr/>
          <a:lstStyle/>
          <a:p>
            <a:r>
              <a:rPr lang="en-US" sz="3600" dirty="0">
                <a:solidFill>
                  <a:schemeClr val="bg1">
                    <a:lumMod val="65000"/>
                  </a:schemeClr>
                </a:solidFill>
              </a:rPr>
              <a:t>Hidden Slide #8</a:t>
            </a:r>
            <a:endParaRPr lang="en-US" sz="3600" dirty="0"/>
          </a:p>
        </p:txBody>
      </p:sp>
      <p:sp>
        <p:nvSpPr>
          <p:cNvPr id="7" name="Text Placeholder 6">
            <a:extLst>
              <a:ext uri="{FF2B5EF4-FFF2-40B4-BE49-F238E27FC236}">
                <a16:creationId xmlns:a16="http://schemas.microsoft.com/office/drawing/2014/main" id="{ACBF12B7-93A7-8874-8039-45ABA3A75A54}"/>
              </a:ext>
            </a:extLst>
          </p:cNvPr>
          <p:cNvSpPr>
            <a:spLocks noGrp="1"/>
          </p:cNvSpPr>
          <p:nvPr>
            <p:ph idx="1"/>
          </p:nvPr>
        </p:nvSpPr>
        <p:spPr/>
        <p:txBody>
          <a:bodyPr/>
          <a:lstStyle/>
          <a:p>
            <a:pPr marL="0" indent="0">
              <a:spcBef>
                <a:spcPts val="600"/>
              </a:spcBef>
              <a:buSzPct val="75000"/>
              <a:buNone/>
            </a:pPr>
            <a:r>
              <a:rPr lang="en-US" sz="2000" b="1" dirty="0">
                <a:solidFill>
                  <a:schemeClr val="tx2"/>
                </a:solidFill>
              </a:rPr>
              <a:t>Key Terms , cont.</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Difficulty: </a:t>
            </a:r>
            <a:r>
              <a:rPr lang="en-US" sz="1600" dirty="0">
                <a:ea typeface="Calibri" panose="020F0502020204030204" pitchFamily="34" charset="0"/>
                <a:cs typeface="Times New Roman" panose="02020603050405020304" pitchFamily="18" charset="0"/>
              </a:rPr>
              <a:t>determined both by learner factors (characteristics of learners that influence their ability to complete tasks) and task factors (task types or features of tasks that influence their difficulty).</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Evaluative Feedback</a:t>
            </a:r>
            <a:r>
              <a:rPr lang="en-US" sz="1600" dirty="0">
                <a:ea typeface="Calibri" panose="020F0502020204030204" pitchFamily="34" charset="0"/>
                <a:cs typeface="Times New Roman" panose="02020603050405020304" pitchFamily="18" charset="0"/>
              </a:rPr>
              <a:t>: information provided to the learner in the form of grades or evaluative comments which fail to provide a path to improvement and can often have a negative impact on learning.</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Evidence of Learning:</a:t>
            </a:r>
            <a:r>
              <a:rPr lang="en-US" sz="1600" dirty="0">
                <a:ea typeface="Calibri" panose="020F0502020204030204" pitchFamily="34" charset="0"/>
                <a:cs typeface="Times New Roman" panose="02020603050405020304" pitchFamily="18" charset="0"/>
              </a:rPr>
              <a:t> information gathered through observations, discussions, tasks, and activities that provide educators with insight and data regarding students’ thinking and understanding.</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Feedback: </a:t>
            </a:r>
            <a:r>
              <a:rPr lang="en-US" sz="1600" dirty="0">
                <a:ea typeface="Calibri" panose="020F0502020204030204" pitchFamily="34" charset="0"/>
                <a:cs typeface="Times New Roman" panose="02020603050405020304" pitchFamily="18" charset="0"/>
              </a:rPr>
              <a:t>information provided by an agent (teacher, peer, book, parent, self-experience) regarding aspects of one’s performance or understanding.</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Formative Assessment: </a:t>
            </a:r>
            <a:r>
              <a:rPr lang="en-US" sz="1600" dirty="0">
                <a:ea typeface="Calibri" panose="020F0502020204030204" pitchFamily="34" charset="0"/>
                <a:cs typeface="Times New Roman" panose="02020603050405020304" pitchFamily="18" charset="0"/>
              </a:rPr>
              <a:t> “a process in which evidence about student achievement is elicited, interpreted, and used by teachers, learners, or their peers to make decisions about the next steps in instruction that are likely to be better, or better founded, than the decisions they would have make in the absence of that evidence.” (</a:t>
            </a:r>
            <a:r>
              <a:rPr lang="en-US" sz="1600" dirty="0" err="1">
                <a:ea typeface="Calibri" panose="020F0502020204030204" pitchFamily="34" charset="0"/>
                <a:cs typeface="Times New Roman" panose="02020603050405020304" pitchFamily="18" charset="0"/>
              </a:rPr>
              <a:t>Wiliam</a:t>
            </a:r>
            <a:r>
              <a:rPr lang="en-US" sz="1600" dirty="0">
                <a:ea typeface="Calibri" panose="020F0502020204030204" pitchFamily="34" charset="0"/>
                <a:cs typeface="Times New Roman" panose="02020603050405020304" pitchFamily="18" charset="0"/>
              </a:rPr>
              <a:t>, 2018) </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Learning Target Statement:</a:t>
            </a:r>
            <a:r>
              <a:rPr lang="en-US" sz="1600" dirty="0">
                <a:ea typeface="Calibri" panose="020F0502020204030204" pitchFamily="34" charset="0"/>
                <a:cs typeface="Times New Roman" panose="02020603050405020304" pitchFamily="18" charset="0"/>
              </a:rPr>
              <a:t> lesson-sized statement of what will be taught and what students are expected to know and be able to do. </a:t>
            </a:r>
          </a:p>
          <a:p>
            <a:pPr marL="0" indent="0">
              <a:spcBef>
                <a:spcPts val="600"/>
              </a:spcBef>
              <a:spcAft>
                <a:spcPts val="0"/>
              </a:spcAft>
              <a:buNone/>
            </a:pPr>
            <a:r>
              <a:rPr lang="en-US" sz="1600" b="1" dirty="0">
                <a:ea typeface="Calibri" panose="020F0502020204030204" pitchFamily="34" charset="0"/>
                <a:cs typeface="Times New Roman" panose="02020603050405020304" pitchFamily="18" charset="0"/>
              </a:rPr>
              <a:t>Peer Assessment: </a:t>
            </a:r>
            <a:r>
              <a:rPr lang="en-US" sz="1600" dirty="0">
                <a:ea typeface="Calibri" panose="020F0502020204030204" pitchFamily="34" charset="0"/>
                <a:cs typeface="Times New Roman" panose="02020603050405020304" pitchFamily="18" charset="0"/>
              </a:rPr>
              <a:t>students assessing the work of peers based against a set of success criteria.</a:t>
            </a:r>
          </a:p>
        </p:txBody>
      </p:sp>
      <p:sp>
        <p:nvSpPr>
          <p:cNvPr id="4" name="Title 1">
            <a:extLst>
              <a:ext uri="{FF2B5EF4-FFF2-40B4-BE49-F238E27FC236}">
                <a16:creationId xmlns:a16="http://schemas.microsoft.com/office/drawing/2014/main" id="{A0350D58-64F2-39A5-67A0-0853CB95ECA6}"/>
              </a:ext>
            </a:extLst>
          </p:cNvPr>
          <p:cNvSpPr txBox="1">
            <a:spLocks/>
          </p:cNvSpPr>
          <p:nvPr/>
        </p:nvSpPr>
        <p:spPr>
          <a:xfrm>
            <a:off x="838200" y="365125"/>
            <a:ext cx="10515600" cy="1097280"/>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Aptos" panose="020B0004020202020204" pitchFamily="34" charset="0"/>
                <a:ea typeface="+mj-ea"/>
                <a:cs typeface="+mj-cs"/>
              </a:defRPr>
            </a:lvl1pPr>
          </a:lstStyle>
          <a:p>
            <a:endParaRPr lang="en-US" dirty="0">
              <a:solidFill>
                <a:schemeClr val="bg1">
                  <a:lumMod val="65000"/>
                </a:schemeClr>
              </a:solidFill>
            </a:endParaRPr>
          </a:p>
        </p:txBody>
      </p:sp>
    </p:spTree>
    <p:extLst>
      <p:ext uri="{BB962C8B-B14F-4D97-AF65-F5344CB8AC3E}">
        <p14:creationId xmlns:p14="http://schemas.microsoft.com/office/powerpoint/2010/main" val="19543339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0E400-5399-5CF7-0FDE-0AE44E49EC1C}"/>
              </a:ext>
            </a:extLst>
          </p:cNvPr>
          <p:cNvSpPr>
            <a:spLocks noGrp="1"/>
          </p:cNvSpPr>
          <p:nvPr>
            <p:ph type="title"/>
          </p:nvPr>
        </p:nvSpPr>
        <p:spPr/>
        <p:txBody>
          <a:bodyPr/>
          <a:lstStyle/>
          <a:p>
            <a:r>
              <a:rPr lang="en-US" dirty="0"/>
              <a:t>DESE Resources </a:t>
            </a:r>
          </a:p>
        </p:txBody>
      </p:sp>
      <p:sp>
        <p:nvSpPr>
          <p:cNvPr id="3" name="Text Placeholder 2">
            <a:extLst>
              <a:ext uri="{FF2B5EF4-FFF2-40B4-BE49-F238E27FC236}">
                <a16:creationId xmlns:a16="http://schemas.microsoft.com/office/drawing/2014/main" id="{CA52DA5B-FC58-B165-9251-23E4A4B67CCA}"/>
              </a:ext>
            </a:extLst>
          </p:cNvPr>
          <p:cNvSpPr>
            <a:spLocks noGrp="1"/>
          </p:cNvSpPr>
          <p:nvPr>
            <p:ph idx="1"/>
          </p:nvPr>
        </p:nvSpPr>
        <p:spPr>
          <a:xfrm>
            <a:off x="838200" y="1600202"/>
            <a:ext cx="7496908" cy="4072255"/>
          </a:xfrm>
        </p:spPr>
        <p:txBody>
          <a:bodyPr/>
          <a:lstStyle/>
          <a:p>
            <a:pPr marL="91440" indent="0">
              <a:buNone/>
            </a:pPr>
            <a:r>
              <a:rPr lang="en-US" sz="2400" b="1" dirty="0">
                <a:solidFill>
                  <a:schemeClr val="accent1">
                    <a:lumMod val="75000"/>
                  </a:schemeClr>
                </a:solidFill>
              </a:rPr>
              <a:t>Missouri Learning Standards</a:t>
            </a:r>
          </a:p>
          <a:p>
            <a:pPr marL="91440" indent="0">
              <a:buNone/>
            </a:pPr>
            <a:r>
              <a:rPr lang="en-US" sz="2400" b="1" dirty="0">
                <a:solidFill>
                  <a:schemeClr val="accent1">
                    <a:lumMod val="75000"/>
                  </a:schemeClr>
                </a:solidFill>
              </a:rPr>
              <a:t>Grade Level Expectations (GLEs)</a:t>
            </a:r>
          </a:p>
          <a:p>
            <a:pPr marL="91440" indent="0">
              <a:spcAft>
                <a:spcPts val="600"/>
              </a:spcAft>
              <a:buNone/>
            </a:pPr>
            <a:r>
              <a:rPr lang="en-US" sz="2400" dirty="0"/>
              <a:t>Shows how standards progress across grade levels</a:t>
            </a:r>
          </a:p>
          <a:p>
            <a:pPr marL="91440" indent="0">
              <a:spcAft>
                <a:spcPts val="600"/>
              </a:spcAft>
              <a:buNone/>
            </a:pPr>
            <a:endParaRPr lang="en-US" sz="2400" dirty="0"/>
          </a:p>
          <a:p>
            <a:pPr marL="91440" indent="0">
              <a:buNone/>
            </a:pPr>
            <a:r>
              <a:rPr lang="en-US" sz="2400" b="1" dirty="0">
                <a:solidFill>
                  <a:schemeClr val="accent1">
                    <a:lumMod val="75000"/>
                  </a:schemeClr>
                </a:solidFill>
              </a:rPr>
              <a:t>Item Specifications</a:t>
            </a:r>
          </a:p>
          <a:p>
            <a:pPr marL="91440" indent="0">
              <a:buNone/>
            </a:pPr>
            <a:r>
              <a:rPr lang="en-US" sz="2400" dirty="0"/>
              <a:t>Unwrapped Missouri Learning Standards are provided on the DESE website. Although not every content area’s standards have been unwrapped, this can be a helpful tool to compare and align your understandings and take-aways with colleagues. </a:t>
            </a:r>
          </a:p>
          <a:p>
            <a:pPr marL="91440" indent="0">
              <a:buNone/>
            </a:pPr>
            <a:endParaRPr lang="en-US" sz="2400" dirty="0"/>
          </a:p>
        </p:txBody>
      </p:sp>
      <p:pic>
        <p:nvPicPr>
          <p:cNvPr id="5" name="Picture 4" descr="QR code to https://dese.mo.gov/college-career-readiness/assessment#mini-panel-assessment2&#10;">
            <a:extLst>
              <a:ext uri="{FF2B5EF4-FFF2-40B4-BE49-F238E27FC236}">
                <a16:creationId xmlns:a16="http://schemas.microsoft.com/office/drawing/2014/main" id="{C5350F4A-F606-9A67-683A-43F9F031E4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97184" y="3429000"/>
            <a:ext cx="1105152" cy="1105152"/>
          </a:xfrm>
          <a:prstGeom prst="rect">
            <a:avLst/>
          </a:prstGeom>
        </p:spPr>
      </p:pic>
      <p:pic>
        <p:nvPicPr>
          <p:cNvPr id="8" name="Picture 7" descr="Qr code to https://dese.mo.gov/college-career-readiness/curriculum/missouri-learning-standards#mini-panel-mls-standards1">
            <a:hlinkClick r:id="rId4"/>
            <a:extLst>
              <a:ext uri="{FF2B5EF4-FFF2-40B4-BE49-F238E27FC236}">
                <a16:creationId xmlns:a16="http://schemas.microsoft.com/office/drawing/2014/main" id="{853DBD54-EF3B-3B97-9DA4-B7849C08AA7F}"/>
              </a:ext>
            </a:extLst>
          </p:cNvPr>
          <p:cNvPicPr>
            <a:picLocks noChangeAspect="1"/>
          </p:cNvPicPr>
          <p:nvPr/>
        </p:nvPicPr>
        <p:blipFill>
          <a:blip r:embed="rId5"/>
          <a:stretch>
            <a:fillRect/>
          </a:stretch>
        </p:blipFill>
        <p:spPr>
          <a:xfrm>
            <a:off x="8697184" y="1462405"/>
            <a:ext cx="1184120" cy="1198739"/>
          </a:xfrm>
          <a:prstGeom prst="rect">
            <a:avLst/>
          </a:prstGeom>
        </p:spPr>
      </p:pic>
    </p:spTree>
    <p:extLst>
      <p:ext uri="{BB962C8B-B14F-4D97-AF65-F5344CB8AC3E}">
        <p14:creationId xmlns:p14="http://schemas.microsoft.com/office/powerpoint/2010/main" val="303342112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B78E4-926E-5CF4-2476-B613879A9494}"/>
              </a:ext>
            </a:extLst>
          </p:cNvPr>
          <p:cNvSpPr>
            <a:spLocks noGrp="1"/>
          </p:cNvSpPr>
          <p:nvPr>
            <p:ph type="title"/>
          </p:nvPr>
        </p:nvSpPr>
        <p:spPr/>
        <p:txBody>
          <a:bodyPr/>
          <a:lstStyle/>
          <a:p>
            <a:r>
              <a:rPr lang="en-US" cap="all" dirty="0"/>
              <a:t>Dese</a:t>
            </a:r>
            <a:r>
              <a:rPr lang="en-US" dirty="0"/>
              <a:t> Resource</a:t>
            </a:r>
          </a:p>
        </p:txBody>
      </p:sp>
      <p:sp>
        <p:nvSpPr>
          <p:cNvPr id="3" name="Text Placeholder 2">
            <a:extLst>
              <a:ext uri="{FF2B5EF4-FFF2-40B4-BE49-F238E27FC236}">
                <a16:creationId xmlns:a16="http://schemas.microsoft.com/office/drawing/2014/main" id="{4A436924-B3C0-2C21-2994-6FF5A0B6BBB8}"/>
              </a:ext>
            </a:extLst>
          </p:cNvPr>
          <p:cNvSpPr>
            <a:spLocks noGrp="1"/>
          </p:cNvSpPr>
          <p:nvPr>
            <p:ph idx="1"/>
          </p:nvPr>
        </p:nvSpPr>
        <p:spPr>
          <a:xfrm>
            <a:off x="838200" y="1600202"/>
            <a:ext cx="7707923" cy="4072255"/>
          </a:xfrm>
        </p:spPr>
        <p:txBody>
          <a:bodyPr/>
          <a:lstStyle/>
          <a:p>
            <a:pPr marL="91440" indent="0">
              <a:buNone/>
            </a:pPr>
            <a:r>
              <a:rPr lang="en-US" b="1" dirty="0">
                <a:solidFill>
                  <a:schemeClr val="accent1">
                    <a:lumMod val="75000"/>
                  </a:schemeClr>
                </a:solidFill>
              </a:rPr>
              <a:t>Performance Level Descriptors​</a:t>
            </a:r>
          </a:p>
          <a:p>
            <a:pPr marL="342900" indent="-342900">
              <a:buFont typeface="Arial" panose="020B0604020202020204" pitchFamily="34" charset="0"/>
              <a:buChar char="•"/>
            </a:pPr>
            <a:r>
              <a:rPr lang="en-US" dirty="0"/>
              <a:t>An overview of critical learning in some content areas across the year and describes what successful students should know and be able to do.</a:t>
            </a:r>
          </a:p>
          <a:p>
            <a:endParaRPr lang="en-US" dirty="0"/>
          </a:p>
          <a:p>
            <a:pPr marL="342900" indent="-342900">
              <a:buFont typeface="Arial" panose="020B0604020202020204" pitchFamily="34" charset="0"/>
              <a:buChar char="•"/>
            </a:pPr>
            <a:r>
              <a:rPr lang="en-US" dirty="0"/>
              <a:t>Each descriptor provides a summary of below basic, basic, proficient, and advanced student achievement.  ​</a:t>
            </a:r>
          </a:p>
        </p:txBody>
      </p:sp>
      <p:pic>
        <p:nvPicPr>
          <p:cNvPr id="13" name="Picture 12" descr="QR code forhttps://dese.mo.gov/college-career-readiness/assessment/end-course​&#10;">
            <a:extLst>
              <a:ext uri="{FF2B5EF4-FFF2-40B4-BE49-F238E27FC236}">
                <a16:creationId xmlns:a16="http://schemas.microsoft.com/office/drawing/2014/main" id="{F6EB0F16-BCC6-9851-3156-7EBF4C6BE5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9678" y="4244242"/>
            <a:ext cx="1030226" cy="1027178"/>
          </a:xfrm>
          <a:prstGeom prst="rect">
            <a:avLst/>
          </a:prstGeom>
        </p:spPr>
      </p:pic>
      <p:pic>
        <p:nvPicPr>
          <p:cNvPr id="15" name="Picture 14" descr="QR code for https://dese.mo.gov/college-career-readiness/assessment/grade-level​&#10;">
            <a:extLst>
              <a:ext uri="{FF2B5EF4-FFF2-40B4-BE49-F238E27FC236}">
                <a16:creationId xmlns:a16="http://schemas.microsoft.com/office/drawing/2014/main" id="{DD356201-CD1D-B6C3-D9A5-010DB49715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9678" y="1693769"/>
            <a:ext cx="1028934" cy="1028934"/>
          </a:xfrm>
          <a:prstGeom prst="rect">
            <a:avLst/>
          </a:prstGeom>
        </p:spPr>
      </p:pic>
    </p:spTree>
    <p:extLst>
      <p:ext uri="{BB962C8B-B14F-4D97-AF65-F5344CB8AC3E}">
        <p14:creationId xmlns:p14="http://schemas.microsoft.com/office/powerpoint/2010/main" val="166021453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EBC50-71CC-268C-4029-7CEBFF8E5D23}"/>
              </a:ext>
            </a:extLst>
          </p:cNvPr>
          <p:cNvSpPr>
            <a:spLocks noGrp="1"/>
          </p:cNvSpPr>
          <p:nvPr>
            <p:ph type="title"/>
          </p:nvPr>
        </p:nvSpPr>
        <p:spPr/>
        <p:txBody>
          <a:bodyPr/>
          <a:lstStyle/>
          <a:p>
            <a:r>
              <a:rPr lang="en-US" sz="4400" dirty="0"/>
              <a:t>Closing and Thank You!</a:t>
            </a:r>
            <a:endParaRPr lang="en-US" dirty="0"/>
          </a:p>
        </p:txBody>
      </p:sp>
      <p:sp>
        <p:nvSpPr>
          <p:cNvPr id="3" name="Content Placeholder 2">
            <a:extLst>
              <a:ext uri="{FF2B5EF4-FFF2-40B4-BE49-F238E27FC236}">
                <a16:creationId xmlns:a16="http://schemas.microsoft.com/office/drawing/2014/main" id="{3841AF52-8CA1-5D7D-CC6C-CABDBD6B3272}"/>
              </a:ext>
            </a:extLst>
          </p:cNvPr>
          <p:cNvSpPr>
            <a:spLocks noGrp="1"/>
          </p:cNvSpPr>
          <p:nvPr>
            <p:ph idx="1"/>
          </p:nvPr>
        </p:nvSpPr>
        <p:spPr>
          <a:xfrm>
            <a:off x="838200" y="1600201"/>
            <a:ext cx="10515600" cy="876300"/>
          </a:xfrm>
        </p:spPr>
        <p:txBody>
          <a:bodyPr/>
          <a:lstStyle/>
          <a:p>
            <a:pPr marL="152401" lvl="0" indent="0" rtl="0">
              <a:lnSpc>
                <a:spcPct val="90000"/>
              </a:lnSpc>
              <a:spcBef>
                <a:spcPts val="1000"/>
              </a:spcBef>
              <a:spcAft>
                <a:spcPts val="0"/>
              </a:spcAft>
              <a:buSzPts val="1800"/>
              <a:buNone/>
            </a:pPr>
            <a:r>
              <a:rPr lang="en-US" dirty="0"/>
              <a:t>For more information, contact </a:t>
            </a:r>
          </a:p>
          <a:p>
            <a:pPr marL="152401" lvl="0" indent="0" rtl="0">
              <a:lnSpc>
                <a:spcPct val="90000"/>
              </a:lnSpc>
              <a:spcBef>
                <a:spcPts val="1000"/>
              </a:spcBef>
              <a:spcAft>
                <a:spcPts val="0"/>
              </a:spcAft>
              <a:buSzPts val="1800"/>
              <a:buNone/>
            </a:pPr>
            <a:endParaRPr lang="en-US" dirty="0"/>
          </a:p>
        </p:txBody>
      </p:sp>
      <p:sp>
        <p:nvSpPr>
          <p:cNvPr id="4" name="Content Placeholder 2">
            <a:extLst>
              <a:ext uri="{FF2B5EF4-FFF2-40B4-BE49-F238E27FC236}">
                <a16:creationId xmlns:a16="http://schemas.microsoft.com/office/drawing/2014/main" id="{475B03B0-1E42-EFEF-B88E-C93AD256D9CA}"/>
              </a:ext>
            </a:extLst>
          </p:cNvPr>
          <p:cNvSpPr txBox="1">
            <a:spLocks/>
          </p:cNvSpPr>
          <p:nvPr/>
        </p:nvSpPr>
        <p:spPr>
          <a:xfrm>
            <a:off x="838200" y="5438776"/>
            <a:ext cx="10515600" cy="87630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SzPct val="80000"/>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2401">
              <a:lnSpc>
                <a:spcPct val="90000"/>
              </a:lnSpc>
              <a:spcBef>
                <a:spcPts val="1000"/>
              </a:spcBef>
              <a:buSzPts val="1800"/>
            </a:pPr>
            <a:r>
              <a:rPr lang="en-US" i="1" dirty="0"/>
              <a:t>Note: References are on the following slides</a:t>
            </a:r>
          </a:p>
          <a:p>
            <a:pPr marL="152401">
              <a:lnSpc>
                <a:spcPct val="90000"/>
              </a:lnSpc>
              <a:spcBef>
                <a:spcPts val="1000"/>
              </a:spcBef>
              <a:buSzPts val="1800"/>
            </a:pPr>
            <a:endParaRPr lang="en-US" dirty="0"/>
          </a:p>
        </p:txBody>
      </p:sp>
    </p:spTree>
    <p:extLst>
      <p:ext uri="{BB962C8B-B14F-4D97-AF65-F5344CB8AC3E}">
        <p14:creationId xmlns:p14="http://schemas.microsoft.com/office/powerpoint/2010/main" val="124301368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2D1C9-01EA-2BAF-1049-5F396FF068F8}"/>
              </a:ext>
            </a:extLst>
          </p:cNvPr>
          <p:cNvSpPr>
            <a:spLocks noGrp="1"/>
          </p:cNvSpPr>
          <p:nvPr>
            <p:ph type="title"/>
          </p:nvPr>
        </p:nvSpPr>
        <p:spPr/>
        <p:txBody>
          <a:bodyPr/>
          <a:lstStyle/>
          <a:p>
            <a:r>
              <a:rPr lang="en-US" dirty="0"/>
              <a:t>References</a:t>
            </a:r>
          </a:p>
        </p:txBody>
      </p:sp>
      <p:sp>
        <p:nvSpPr>
          <p:cNvPr id="3" name="Text Placeholder 2">
            <a:extLst>
              <a:ext uri="{FF2B5EF4-FFF2-40B4-BE49-F238E27FC236}">
                <a16:creationId xmlns:a16="http://schemas.microsoft.com/office/drawing/2014/main" id="{5B2B3CAC-525A-B68F-041B-8B2C6CE5BB5B}"/>
              </a:ext>
            </a:extLst>
          </p:cNvPr>
          <p:cNvSpPr>
            <a:spLocks noGrp="1"/>
          </p:cNvSpPr>
          <p:nvPr>
            <p:ph idx="1"/>
          </p:nvPr>
        </p:nvSpPr>
        <p:spPr/>
        <p:txBody>
          <a:bodyPr/>
          <a:lstStyle/>
          <a:p>
            <a:pPr marL="182880" indent="-182880">
              <a:spcBef>
                <a:spcPts val="0"/>
              </a:spcBef>
              <a:spcAft>
                <a:spcPts val="800"/>
              </a:spcAft>
              <a:buNone/>
            </a:pPr>
            <a:r>
              <a:rPr lang="en-US" sz="1100" dirty="0">
                <a:latin typeface="Calibri" panose="020F0502020204030204" pitchFamily="34" charset="0"/>
                <a:cs typeface="Calibri" panose="020F0502020204030204" pitchFamily="34" charset="0"/>
              </a:rPr>
              <a:t>Ainsworth, L. (2017, April 6). Priority standards: The power of focus [Blog]. Timeless practices to improve student learning. https://www.larryainsworth.com/blog/priority-standards-the-power-of-focus/​</a:t>
            </a:r>
          </a:p>
          <a:p>
            <a:pPr marL="182880" indent="-182880">
              <a:spcBef>
                <a:spcPts val="0"/>
              </a:spcBef>
              <a:spcAft>
                <a:spcPts val="800"/>
              </a:spcAft>
              <a:buNone/>
            </a:pPr>
            <a:r>
              <a:rPr lang="en-US" sz="1100" dirty="0">
                <a:latin typeface="Calibri" panose="020F0502020204030204" pitchFamily="34" charset="0"/>
                <a:cs typeface="Calibri" panose="020F0502020204030204" pitchFamily="34" charset="0"/>
              </a:rPr>
              <a:t>Ainsworth, L. (2015). Effective techniques teachers use with standards, instruction, and assessments. Powerful Practices to Improve Teaching and Learning. https://larryainsworth13.wordpress.com/​</a:t>
            </a:r>
          </a:p>
          <a:p>
            <a:pPr marL="182880" indent="-182880">
              <a:spcBef>
                <a:spcPts val="0"/>
              </a:spcBef>
              <a:spcAft>
                <a:spcPts val="800"/>
              </a:spcAft>
              <a:buNone/>
            </a:pPr>
            <a:r>
              <a:rPr lang="en-US" sz="1100" dirty="0">
                <a:latin typeface="Calibri" panose="020F0502020204030204" pitchFamily="34" charset="0"/>
                <a:cs typeface="Calibri" panose="020F0502020204030204" pitchFamily="34" charset="0"/>
              </a:rPr>
              <a:t>Ainsworth, L., &amp; </a:t>
            </a:r>
            <a:r>
              <a:rPr lang="en-US" sz="1100" dirty="0" err="1">
                <a:latin typeface="Calibri" panose="020F0502020204030204" pitchFamily="34" charset="0"/>
                <a:cs typeface="Calibri" panose="020F0502020204030204" pitchFamily="34" charset="0"/>
              </a:rPr>
              <a:t>Viegut</a:t>
            </a:r>
            <a:r>
              <a:rPr lang="en-US" sz="1100" dirty="0">
                <a:latin typeface="Calibri" panose="020F0502020204030204" pitchFamily="34" charset="0"/>
                <a:cs typeface="Calibri" panose="020F0502020204030204" pitchFamily="34" charset="0"/>
              </a:rPr>
              <a:t>, D. (2006). Common formative assessments: How to connect standards-based instruction and assessment. Corwin.​</a:t>
            </a:r>
          </a:p>
          <a:p>
            <a:pPr marL="182880" indent="-182880">
              <a:spcBef>
                <a:spcPts val="0"/>
              </a:spcBef>
              <a:spcAft>
                <a:spcPts val="800"/>
              </a:spcAft>
              <a:buNone/>
            </a:pPr>
            <a:r>
              <a:rPr lang="en-US" sz="1100" dirty="0" err="1">
                <a:latin typeface="Calibri" panose="020F0502020204030204" pitchFamily="34" charset="0"/>
                <a:cs typeface="Calibri" panose="020F0502020204030204" pitchFamily="34" charset="0"/>
              </a:rPr>
              <a:t>Almarode</a:t>
            </a:r>
            <a:r>
              <a:rPr lang="en-US" sz="1100" dirty="0">
                <a:latin typeface="Calibri" panose="020F0502020204030204" pitchFamily="34" charset="0"/>
                <a:cs typeface="Calibri" panose="020F0502020204030204" pitchFamily="34" charset="0"/>
              </a:rPr>
              <a:t>, J., &amp; Vandas, K. (2018). Clarity for learning: Five essential practices that empower students and teachers. Corwin Press. ​</a:t>
            </a:r>
          </a:p>
          <a:p>
            <a:pPr marL="182880" indent="-182880">
              <a:spcBef>
                <a:spcPts val="0"/>
              </a:spcBef>
              <a:spcAft>
                <a:spcPts val="800"/>
              </a:spcAft>
              <a:buNone/>
            </a:pPr>
            <a:r>
              <a:rPr lang="en-US" sz="1100" dirty="0" err="1">
                <a:latin typeface="Calibri" panose="020F0502020204030204" pitchFamily="34" charset="0"/>
                <a:cs typeface="Calibri" panose="020F0502020204030204" pitchFamily="34" charset="0"/>
              </a:rPr>
              <a:t>Chappuis</a:t>
            </a:r>
            <a:r>
              <a:rPr lang="en-US" sz="1100" dirty="0">
                <a:latin typeface="Calibri" panose="020F0502020204030204" pitchFamily="34" charset="0"/>
                <a:cs typeface="Calibri" panose="020F0502020204030204" pitchFamily="34" charset="0"/>
              </a:rPr>
              <a:t>, J. (2012). Learning target types. Classroom assessment of student learning [pdf handout]. Adapted from  https://docs.google.com/document/d/13D5UIeQuNbq0bfRxIh73oBfMfXK_dece6qNU8vHBibY/edit​</a:t>
            </a:r>
          </a:p>
          <a:p>
            <a:pPr marL="182880" indent="-182880">
              <a:spcBef>
                <a:spcPts val="0"/>
              </a:spcBef>
              <a:spcAft>
                <a:spcPts val="800"/>
              </a:spcAft>
              <a:buNone/>
            </a:pPr>
            <a:r>
              <a:rPr lang="en-US" sz="1100" dirty="0" err="1">
                <a:latin typeface="Calibri" panose="020F0502020204030204" pitchFamily="34" charset="0"/>
                <a:cs typeface="Calibri" panose="020F0502020204030204" pitchFamily="34" charset="0"/>
              </a:rPr>
              <a:t>Chappuis</a:t>
            </a:r>
            <a:r>
              <a:rPr lang="en-US" sz="1100" dirty="0">
                <a:latin typeface="Calibri" panose="020F0502020204030204" pitchFamily="34" charset="0"/>
                <a:cs typeface="Calibri" panose="020F0502020204030204" pitchFamily="34" charset="0"/>
              </a:rPr>
              <a:t>, J. (2009). Seven strategies of assessment for learning. Allyn &amp; Bacon.​</a:t>
            </a:r>
          </a:p>
          <a:p>
            <a:pPr marL="182880" indent="-182880">
              <a:spcBef>
                <a:spcPts val="0"/>
              </a:spcBef>
              <a:spcAft>
                <a:spcPts val="800"/>
              </a:spcAft>
              <a:buNone/>
            </a:pPr>
            <a:r>
              <a:rPr lang="en-US" sz="1100" dirty="0" err="1">
                <a:latin typeface="Calibri" panose="020F0502020204030204" pitchFamily="34" charset="0"/>
                <a:cs typeface="Calibri" panose="020F0502020204030204" pitchFamily="34" charset="0"/>
              </a:rPr>
              <a:t>Chappuis</a:t>
            </a:r>
            <a:r>
              <a:rPr lang="en-US" sz="1100" dirty="0">
                <a:latin typeface="Calibri" panose="020F0502020204030204" pitchFamily="34" charset="0"/>
                <a:cs typeface="Calibri" panose="020F0502020204030204" pitchFamily="34" charset="0"/>
              </a:rPr>
              <a:t>, J. &amp; </a:t>
            </a:r>
            <a:r>
              <a:rPr lang="en-US" sz="1100" dirty="0" err="1">
                <a:latin typeface="Calibri" panose="020F0502020204030204" pitchFamily="34" charset="0"/>
                <a:cs typeface="Calibri" panose="020F0502020204030204" pitchFamily="34" charset="0"/>
              </a:rPr>
              <a:t>Stiggins</a:t>
            </a:r>
            <a:r>
              <a:rPr lang="en-US" sz="1100" dirty="0">
                <a:latin typeface="Calibri" panose="020F0502020204030204" pitchFamily="34" charset="0"/>
                <a:cs typeface="Calibri" panose="020F0502020204030204" pitchFamily="34" charset="0"/>
              </a:rPr>
              <a:t>, R. (2019). Classroom assessment for student learning: Doing it right – using it well, 3rd edition. Pearson. ​</a:t>
            </a:r>
          </a:p>
          <a:p>
            <a:pPr marL="182880" indent="-182880">
              <a:spcBef>
                <a:spcPts val="0"/>
              </a:spcBef>
              <a:spcAft>
                <a:spcPts val="800"/>
              </a:spcAft>
              <a:buNone/>
            </a:pPr>
            <a:r>
              <a:rPr lang="en-US" sz="1100" dirty="0">
                <a:latin typeface="Calibri" panose="020F0502020204030204" pitchFamily="34" charset="0"/>
                <a:cs typeface="Calibri" panose="020F0502020204030204" pitchFamily="34" charset="0"/>
              </a:rPr>
              <a:t>Clayton, H. (2017). Learning targets. Making the Standards Come Alive! Volume VI, I. https://justaskpublications.com/just-ask-resource-center/e-newsletters/msca/learningtargets/​</a:t>
            </a:r>
          </a:p>
          <a:p>
            <a:pPr marL="182880" indent="-182880">
              <a:spcBef>
                <a:spcPts val="0"/>
              </a:spcBef>
              <a:spcAft>
                <a:spcPts val="800"/>
              </a:spcAft>
              <a:buNone/>
            </a:pPr>
            <a:r>
              <a:rPr lang="en-US" sz="1100" dirty="0">
                <a:latin typeface="Calibri" panose="020F0502020204030204" pitchFamily="34" charset="0"/>
                <a:cs typeface="Calibri" panose="020F0502020204030204" pitchFamily="34" charset="0"/>
              </a:rPr>
              <a:t>Corwin. (2021, Aug.). Visible learning meta x. Corwin Visible Learning Plus. https://www.visiblelearningmetax.com/​</a:t>
            </a:r>
          </a:p>
          <a:p>
            <a:pPr marL="182880" indent="-182880">
              <a:spcBef>
                <a:spcPts val="0"/>
              </a:spcBef>
              <a:spcAft>
                <a:spcPts val="800"/>
              </a:spcAft>
              <a:buNone/>
            </a:pPr>
            <a:r>
              <a:rPr lang="en-US" sz="1100" dirty="0">
                <a:latin typeface="Calibri" panose="020F0502020204030204" pitchFamily="34" charset="0"/>
                <a:cs typeface="Calibri" panose="020F0502020204030204" pitchFamily="34" charset="0"/>
              </a:rPr>
              <a:t>DeWolf, D., Campbell, K., &amp; Rumph, A. (n.d.) Providing clarity: Using learning targets and success criteria to impact student learning. Georgia Department of Education. https://www.gadoe.org/School-Improvement/School-Improvement-Services/Documents/Events%20and%20Conferences/2020%20Winter%20ILC/Providing%20Clarity.pdf​</a:t>
            </a:r>
          </a:p>
          <a:p>
            <a:pPr marL="182880" indent="-182880">
              <a:spcBef>
                <a:spcPts val="0"/>
              </a:spcBef>
              <a:spcAft>
                <a:spcPts val="800"/>
              </a:spcAft>
              <a:buNone/>
            </a:pPr>
            <a:r>
              <a:rPr lang="en-US" sz="1100" dirty="0">
                <a:latin typeface="Calibri" panose="020F0502020204030204" pitchFamily="34" charset="0"/>
                <a:cs typeface="Calibri" panose="020F0502020204030204" pitchFamily="34" charset="0"/>
              </a:rPr>
              <a:t>DuFour, R., DuFour, R., </a:t>
            </a:r>
            <a:r>
              <a:rPr lang="en-US" sz="1100" dirty="0" err="1">
                <a:latin typeface="Calibri" panose="020F0502020204030204" pitchFamily="34" charset="0"/>
                <a:cs typeface="Calibri" panose="020F0502020204030204" pitchFamily="34" charset="0"/>
              </a:rPr>
              <a:t>Eaker</a:t>
            </a:r>
            <a:r>
              <a:rPr lang="en-US" sz="1100" dirty="0">
                <a:latin typeface="Calibri" panose="020F0502020204030204" pitchFamily="34" charset="0"/>
                <a:cs typeface="Calibri" panose="020F0502020204030204" pitchFamily="34" charset="0"/>
              </a:rPr>
              <a:t>, R., &amp; </a:t>
            </a:r>
            <a:r>
              <a:rPr lang="en-US" sz="1100" dirty="0" err="1">
                <a:latin typeface="Calibri" panose="020F0502020204030204" pitchFamily="34" charset="0"/>
                <a:cs typeface="Calibri" panose="020F0502020204030204" pitchFamily="34" charset="0"/>
              </a:rPr>
              <a:t>Karhanek</a:t>
            </a:r>
            <a:r>
              <a:rPr lang="en-US" sz="1100" dirty="0">
                <a:latin typeface="Calibri" panose="020F0502020204030204" pitchFamily="34" charset="0"/>
                <a:cs typeface="Calibri" panose="020F0502020204030204" pitchFamily="34" charset="0"/>
              </a:rPr>
              <a:t>, G. (2010). Raising the bar and closing the gap:  Whatever it takes. Solution Tree Press. ​</a:t>
            </a:r>
          </a:p>
          <a:p>
            <a:pPr marL="182880" indent="-182880">
              <a:spcBef>
                <a:spcPts val="0"/>
              </a:spcBef>
              <a:spcAft>
                <a:spcPts val="800"/>
              </a:spcAft>
              <a:buNone/>
            </a:pPr>
            <a:r>
              <a:rPr lang="en-US" sz="1100" dirty="0">
                <a:latin typeface="Calibri" panose="020F0502020204030204" pitchFamily="34" charset="0"/>
                <a:cs typeface="Calibri" panose="020F0502020204030204" pitchFamily="34" charset="0"/>
              </a:rPr>
              <a:t>Education Week. (2015, Nov. 9). Types of assessment: A head-to-head comparison. https://www.edweek.org/ew/section/multimedia/types-of-assessments-a-head-to-head-comparison.html ​</a:t>
            </a:r>
          </a:p>
          <a:p>
            <a:pPr marL="182880" indent="-182880">
              <a:spcBef>
                <a:spcPts val="0"/>
              </a:spcBef>
              <a:spcAft>
                <a:spcPts val="800"/>
              </a:spcAft>
              <a:buNone/>
            </a:pPr>
            <a:r>
              <a:rPr lang="en-US" sz="1100" dirty="0">
                <a:latin typeface="Calibri" panose="020F0502020204030204" pitchFamily="34" charset="0"/>
                <a:cs typeface="Calibri" panose="020F0502020204030204" pitchFamily="34" charset="0"/>
              </a:rPr>
              <a:t>​</a:t>
            </a:r>
          </a:p>
          <a:p>
            <a:pPr marL="182880" indent="-182880">
              <a:spcBef>
                <a:spcPts val="0"/>
              </a:spcBef>
              <a:spcAft>
                <a:spcPts val="800"/>
              </a:spcAft>
              <a:buNone/>
            </a:pPr>
            <a:endParaRPr lang="en-US" sz="1000" dirty="0"/>
          </a:p>
          <a:p>
            <a:pPr marL="182880" indent="-182880">
              <a:spcBef>
                <a:spcPts val="0"/>
              </a:spcBef>
              <a:spcAft>
                <a:spcPts val="800"/>
              </a:spcAft>
              <a:buNone/>
            </a:pPr>
            <a:r>
              <a:rPr lang="en-US" sz="1000" dirty="0"/>
              <a:t>​</a:t>
            </a:r>
          </a:p>
        </p:txBody>
      </p:sp>
    </p:spTree>
    <p:extLst>
      <p:ext uri="{BB962C8B-B14F-4D97-AF65-F5344CB8AC3E}">
        <p14:creationId xmlns:p14="http://schemas.microsoft.com/office/powerpoint/2010/main" val="282166497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2D1C9-01EA-2BAF-1049-5F396FF068F8}"/>
              </a:ext>
            </a:extLst>
          </p:cNvPr>
          <p:cNvSpPr>
            <a:spLocks noGrp="1"/>
          </p:cNvSpPr>
          <p:nvPr>
            <p:ph type="title"/>
          </p:nvPr>
        </p:nvSpPr>
        <p:spPr/>
        <p:txBody>
          <a:bodyPr/>
          <a:lstStyle/>
          <a:p>
            <a:r>
              <a:rPr lang="en-US" dirty="0"/>
              <a:t>References</a:t>
            </a:r>
          </a:p>
        </p:txBody>
      </p:sp>
      <p:sp>
        <p:nvSpPr>
          <p:cNvPr id="3" name="Text Placeholder 2">
            <a:extLst>
              <a:ext uri="{FF2B5EF4-FFF2-40B4-BE49-F238E27FC236}">
                <a16:creationId xmlns:a16="http://schemas.microsoft.com/office/drawing/2014/main" id="{5B2B3CAC-525A-B68F-041B-8B2C6CE5BB5B}"/>
              </a:ext>
            </a:extLst>
          </p:cNvPr>
          <p:cNvSpPr>
            <a:spLocks noGrp="1"/>
          </p:cNvSpPr>
          <p:nvPr>
            <p:ph idx="1"/>
          </p:nvPr>
        </p:nvSpPr>
        <p:spPr/>
        <p:txBody>
          <a:bodyPr/>
          <a:lstStyle/>
          <a:p>
            <a:pPr marL="182880" indent="-182880">
              <a:spcBef>
                <a:spcPts val="0"/>
              </a:spcBef>
              <a:spcAft>
                <a:spcPts val="800"/>
              </a:spcAft>
              <a:buNone/>
            </a:pPr>
            <a:r>
              <a:rPr lang="en-US" sz="1100" dirty="0" err="1">
                <a:latin typeface="Calibri" panose="020F0502020204030204" pitchFamily="34" charset="0"/>
                <a:cs typeface="Calibri" panose="020F0502020204030204" pitchFamily="34" charset="0"/>
              </a:rPr>
              <a:t>EduGains</a:t>
            </a:r>
            <a:r>
              <a:rPr lang="en-US" sz="1100" dirty="0">
                <a:latin typeface="Calibri" panose="020F0502020204030204" pitchFamily="34" charset="0"/>
                <a:cs typeface="Calibri" panose="020F0502020204030204" pitchFamily="34" charset="0"/>
              </a:rPr>
              <a:t>. (n.d.). Developing success criteria [Video file]. Segment 4. http://edugains.ca/newsite/aer/aervideo/learninggoals.html#​</a:t>
            </a:r>
          </a:p>
          <a:p>
            <a:pPr marL="182880" indent="-182880">
              <a:spcBef>
                <a:spcPts val="0"/>
              </a:spcBef>
              <a:spcAft>
                <a:spcPts val="800"/>
              </a:spcAft>
              <a:buNone/>
            </a:pPr>
            <a:r>
              <a:rPr lang="en-US" sz="1100" dirty="0" err="1">
                <a:latin typeface="Calibri" panose="020F0502020204030204" pitchFamily="34" charset="0"/>
                <a:cs typeface="Calibri" panose="020F0502020204030204" pitchFamily="34" charset="0"/>
              </a:rPr>
              <a:t>EduGains</a:t>
            </a:r>
            <a:r>
              <a:rPr lang="en-US" sz="1100" dirty="0">
                <a:latin typeface="Calibri" panose="020F0502020204030204" pitchFamily="34" charset="0"/>
                <a:cs typeface="Calibri" panose="020F0502020204030204" pitchFamily="34" charset="0"/>
              </a:rPr>
              <a:t>. (n.d.). Helping students understand criteria [Video file]. Segment 5. http://edugains.ca/newsite/aer/aervideo/learninggoals.html#</a:t>
            </a:r>
            <a:endParaRPr lang="en-US" sz="1100" dirty="0">
              <a:solidFill>
                <a:srgbClr val="000000"/>
              </a:solidFill>
              <a:latin typeface="Calibri" panose="020F0502020204030204" pitchFamily="34" charset="0"/>
              <a:cs typeface="Calibri" panose="020F0502020204030204" pitchFamily="34" charset="0"/>
            </a:endParaRPr>
          </a:p>
          <a:p>
            <a:pPr marL="182880" indent="-182880" fontAlgn="base">
              <a:spcBef>
                <a:spcPts val="0"/>
              </a:spcBef>
              <a:spcAft>
                <a:spcPts val="800"/>
              </a:spcAft>
              <a:buNone/>
            </a:pPr>
            <a:r>
              <a:rPr lang="en-US" sz="1100" dirty="0">
                <a:solidFill>
                  <a:srgbClr val="000000"/>
                </a:solidFill>
                <a:latin typeface="Calibri" panose="020F0502020204030204" pitchFamily="34" charset="0"/>
                <a:cs typeface="Calibri" panose="020F0502020204030204" pitchFamily="34" charset="0"/>
              </a:rPr>
              <a:t>Ferry, L. (2021). How to design classroom assessments using the difficulty &amp; complexity matrix. </a:t>
            </a:r>
            <a:r>
              <a:rPr lang="en-US" sz="1100" i="1" dirty="0">
                <a:solidFill>
                  <a:srgbClr val="000000"/>
                </a:solidFill>
                <a:latin typeface="Calibri" panose="020F0502020204030204" pitchFamily="34" charset="0"/>
                <a:cs typeface="Calibri" panose="020F0502020204030204" pitchFamily="34" charset="0"/>
              </a:rPr>
              <a:t>CIESC</a:t>
            </a:r>
            <a:r>
              <a:rPr lang="en-US" sz="1100" dirty="0">
                <a:solidFill>
                  <a:srgbClr val="000000"/>
                </a:solidFill>
                <a:latin typeface="Calibri" panose="020F0502020204030204" pitchFamily="34" charset="0"/>
                <a:cs typeface="Calibri" panose="020F0502020204030204" pitchFamily="34" charset="0"/>
              </a:rPr>
              <a:t>. ​</a:t>
            </a:r>
          </a:p>
          <a:p>
            <a:pPr marL="182880" indent="-182880" fontAlgn="base">
              <a:spcBef>
                <a:spcPts val="0"/>
              </a:spcBef>
              <a:spcAft>
                <a:spcPts val="800"/>
              </a:spcAft>
              <a:buNone/>
            </a:pPr>
            <a:r>
              <a:rPr lang="en-US" sz="1100" dirty="0">
                <a:solidFill>
                  <a:srgbClr val="000000"/>
                </a:solidFill>
                <a:latin typeface="Calibri" panose="020F0502020204030204" pitchFamily="34" charset="0"/>
                <a:cs typeface="Calibri" panose="020F0502020204030204" pitchFamily="34" charset="0"/>
              </a:rPr>
              <a:t>Fleischer, D., </a:t>
            </a:r>
            <a:r>
              <a:rPr lang="en-US" sz="1100" dirty="0" err="1">
                <a:solidFill>
                  <a:srgbClr val="000000"/>
                </a:solidFill>
                <a:latin typeface="Calibri" panose="020F0502020204030204" pitchFamily="34" charset="0"/>
                <a:cs typeface="Calibri" panose="020F0502020204030204" pitchFamily="34" charset="0"/>
              </a:rPr>
              <a:t>Rilkins</a:t>
            </a:r>
            <a:r>
              <a:rPr lang="en-US" sz="1100" dirty="0">
                <a:solidFill>
                  <a:srgbClr val="000000"/>
                </a:solidFill>
                <a:latin typeface="Calibri" panose="020F0502020204030204" pitchFamily="34" charset="0"/>
                <a:cs typeface="Calibri" panose="020F0502020204030204" pitchFamily="34" charset="0"/>
              </a:rPr>
              <a:t>, S., Garcia, A., </a:t>
            </a:r>
            <a:r>
              <a:rPr lang="en-US" sz="1100" dirty="0" err="1">
                <a:solidFill>
                  <a:srgbClr val="000000"/>
                </a:solidFill>
                <a:latin typeface="Calibri" panose="020F0502020204030204" pitchFamily="34" charset="0"/>
                <a:cs typeface="Calibri" panose="020F0502020204030204" pitchFamily="34" charset="0"/>
              </a:rPr>
              <a:t>Rierce</a:t>
            </a:r>
            <a:r>
              <a:rPr lang="en-US" sz="1100" dirty="0">
                <a:solidFill>
                  <a:srgbClr val="000000"/>
                </a:solidFill>
                <a:latin typeface="Calibri" panose="020F0502020204030204" pitchFamily="34" charset="0"/>
                <a:cs typeface="Calibri" panose="020F0502020204030204" pitchFamily="34" charset="0"/>
              </a:rPr>
              <a:t>, K.M., Scherff, L. </a:t>
            </a:r>
            <a:r>
              <a:rPr lang="en-US" sz="1100" dirty="0" err="1">
                <a:solidFill>
                  <a:srgbClr val="000000"/>
                </a:solidFill>
                <a:latin typeface="Calibri" panose="020F0502020204030204" pitchFamily="34" charset="0"/>
                <a:cs typeface="Calibri" panose="020F0502020204030204" pitchFamily="34" charset="0"/>
              </a:rPr>
              <a:t>Sibberson</a:t>
            </a:r>
            <a:r>
              <a:rPr lang="en-US" sz="1100" dirty="0">
                <a:solidFill>
                  <a:srgbClr val="000000"/>
                </a:solidFill>
                <a:latin typeface="Calibri" panose="020F0502020204030204" pitchFamily="34" charset="0"/>
                <a:cs typeface="Calibri" panose="020F0502020204030204" pitchFamily="34" charset="0"/>
              </a:rPr>
              <a:t>, F., &amp; Davis, M. (2013, Oct. 21). Formative assessment that truly informs instruction</a:t>
            </a:r>
            <a:r>
              <a:rPr lang="en-US" sz="1100" i="1" dirty="0">
                <a:solidFill>
                  <a:srgbClr val="000000"/>
                </a:solidFill>
                <a:latin typeface="Calibri" panose="020F0502020204030204" pitchFamily="34" charset="0"/>
                <a:cs typeface="Calibri" panose="020F0502020204030204" pitchFamily="34" charset="0"/>
              </a:rPr>
              <a:t>. National Council of Teachers of English (NCTE). </a:t>
            </a:r>
            <a:r>
              <a:rPr lang="en-US" sz="1100" dirty="0">
                <a:solidFill>
                  <a:srgbClr val="000000"/>
                </a:solidFill>
                <a:latin typeface="Calibri" panose="020F0502020204030204" pitchFamily="34" charset="0"/>
                <a:cs typeface="Calibri" panose="020F0502020204030204" pitchFamily="34" charset="0"/>
              </a:rPr>
              <a:t>https://cdn.ncte.org/nctefiles/resources/positions/formative-assessment_single.pdf​</a:t>
            </a:r>
          </a:p>
          <a:p>
            <a:pPr marL="182880" indent="-182880" fontAlgn="base">
              <a:spcBef>
                <a:spcPts val="0"/>
              </a:spcBef>
              <a:spcAft>
                <a:spcPts val="800"/>
              </a:spcAft>
              <a:buNone/>
            </a:pPr>
            <a:r>
              <a:rPr lang="en-US" sz="1100" dirty="0">
                <a:solidFill>
                  <a:srgbClr val="000000"/>
                </a:solidFill>
                <a:latin typeface="Calibri" panose="020F0502020204030204" pitchFamily="34" charset="0"/>
                <a:cs typeface="Calibri" panose="020F0502020204030204" pitchFamily="34" charset="0"/>
              </a:rPr>
              <a:t>Formative Assessment Insights. (n.d.) Writing tips for learning goals and success criteria. </a:t>
            </a:r>
            <a:r>
              <a:rPr lang="en-US" sz="1100" i="1" dirty="0">
                <a:solidFill>
                  <a:srgbClr val="000000"/>
                </a:solidFill>
                <a:latin typeface="Calibri" panose="020F0502020204030204" pitchFamily="34" charset="0"/>
                <a:cs typeface="Calibri" panose="020F0502020204030204" pitchFamily="34" charset="0"/>
              </a:rPr>
              <a:t>Oregon Educator Resources. </a:t>
            </a:r>
            <a:r>
              <a:rPr lang="en-US" sz="1100" u="sng" dirty="0">
                <a:solidFill>
                  <a:srgbClr val="007670"/>
                </a:solidFill>
                <a:latin typeface="Calibri" panose="020F0502020204030204" pitchFamily="34" charset="0"/>
                <a:cs typeface="Calibri" panose="020F0502020204030204" pitchFamily="34" charset="0"/>
                <a:hlinkClick r:id="rId3"/>
              </a:rPr>
              <a:t>https://www.oregon.gov/ode/educator-resources/assessment/Documents/writing_tips_learning_goals_success_criteria.pdf</a:t>
            </a:r>
            <a:r>
              <a:rPr lang="en-US" sz="1100" dirty="0">
                <a:solidFill>
                  <a:srgbClr val="000000"/>
                </a:solidFill>
                <a:latin typeface="Calibri" panose="020F0502020204030204" pitchFamily="34" charset="0"/>
                <a:cs typeface="Calibri" panose="020F0502020204030204" pitchFamily="34" charset="0"/>
              </a:rPr>
              <a:t>​</a:t>
            </a:r>
          </a:p>
          <a:p>
            <a:pPr marL="182880" indent="-182880" fontAlgn="base">
              <a:spcBef>
                <a:spcPts val="0"/>
              </a:spcBef>
              <a:spcAft>
                <a:spcPts val="800"/>
              </a:spcAft>
              <a:buNone/>
            </a:pPr>
            <a:r>
              <a:rPr lang="en-US" sz="1100" dirty="0">
                <a:solidFill>
                  <a:srgbClr val="000000"/>
                </a:solidFill>
                <a:latin typeface="Calibri" panose="020F0502020204030204" pitchFamily="34" charset="0"/>
                <a:cs typeface="Calibri" panose="020F0502020204030204" pitchFamily="34" charset="0"/>
              </a:rPr>
              <a:t>Frey, N., &amp; Fisher, D. (2011). </a:t>
            </a:r>
            <a:r>
              <a:rPr lang="en-US" sz="1100" i="1" dirty="0">
                <a:solidFill>
                  <a:srgbClr val="000000"/>
                </a:solidFill>
                <a:latin typeface="Calibri" panose="020F0502020204030204" pitchFamily="34" charset="0"/>
                <a:cs typeface="Calibri" panose="020F0502020204030204" pitchFamily="34" charset="0"/>
              </a:rPr>
              <a:t>The formative assessment action plan: Practical steps to more successful teaching and learning.</a:t>
            </a:r>
            <a:r>
              <a:rPr lang="en-US" sz="1100" dirty="0">
                <a:solidFill>
                  <a:srgbClr val="000000"/>
                </a:solidFill>
                <a:latin typeface="Calibri" panose="020F0502020204030204" pitchFamily="34" charset="0"/>
                <a:cs typeface="Calibri" panose="020F0502020204030204" pitchFamily="34" charset="0"/>
              </a:rPr>
              <a:t> ASCD.​</a:t>
            </a:r>
          </a:p>
          <a:p>
            <a:pPr marL="182880" indent="-182880" fontAlgn="base">
              <a:spcBef>
                <a:spcPts val="0"/>
              </a:spcBef>
              <a:spcAft>
                <a:spcPts val="800"/>
              </a:spcAft>
              <a:buNone/>
            </a:pPr>
            <a:r>
              <a:rPr lang="en-US" sz="1100" dirty="0">
                <a:solidFill>
                  <a:srgbClr val="000000"/>
                </a:solidFill>
                <a:latin typeface="Calibri" panose="020F0502020204030204" pitchFamily="34" charset="0"/>
                <a:cs typeface="Calibri" panose="020F0502020204030204" pitchFamily="34" charset="0"/>
              </a:rPr>
              <a:t>Hattie, J. (2021, Aug.). Global research data base, all influences. </a:t>
            </a:r>
            <a:r>
              <a:rPr lang="en-US" sz="1100" i="1" dirty="0">
                <a:solidFill>
                  <a:srgbClr val="000000"/>
                </a:solidFill>
                <a:latin typeface="Calibri" panose="020F0502020204030204" pitchFamily="34" charset="0"/>
                <a:cs typeface="Calibri" panose="020F0502020204030204" pitchFamily="34" charset="0"/>
              </a:rPr>
              <a:t>Corwin Visible Learning Plus. </a:t>
            </a:r>
            <a:r>
              <a:rPr lang="en-US" sz="1100" dirty="0">
                <a:solidFill>
                  <a:srgbClr val="000000"/>
                </a:solidFill>
                <a:latin typeface="Calibri" panose="020F0502020204030204" pitchFamily="34" charset="0"/>
                <a:cs typeface="Calibri" panose="020F0502020204030204" pitchFamily="34" charset="0"/>
              </a:rPr>
              <a:t>https://www.visiblelearningmetax.com/Influences​</a:t>
            </a:r>
          </a:p>
          <a:p>
            <a:pPr marL="182880" indent="-182880" fontAlgn="base">
              <a:spcBef>
                <a:spcPts val="0"/>
              </a:spcBef>
              <a:spcAft>
                <a:spcPts val="800"/>
              </a:spcAft>
              <a:buNone/>
            </a:pPr>
            <a:r>
              <a:rPr lang="en-US" sz="1100" dirty="0">
                <a:solidFill>
                  <a:srgbClr val="000000"/>
                </a:solidFill>
                <a:latin typeface="Calibri" panose="020F0502020204030204" pitchFamily="34" charset="0"/>
                <a:cs typeface="Calibri" panose="020F0502020204030204" pitchFamily="34" charset="0"/>
              </a:rPr>
              <a:t>Hattie, J., (2019). 250+ influences on student achievement</a:t>
            </a:r>
            <a:r>
              <a:rPr lang="en-US" sz="1100" i="1" dirty="0">
                <a:solidFill>
                  <a:srgbClr val="000000"/>
                </a:solidFill>
                <a:latin typeface="Calibri" panose="020F0502020204030204" pitchFamily="34" charset="0"/>
                <a:cs typeface="Calibri" panose="020F0502020204030204" pitchFamily="34" charset="0"/>
              </a:rPr>
              <a:t>. Visible Learning</a:t>
            </a:r>
            <a:r>
              <a:rPr lang="en-US" sz="1100" dirty="0">
                <a:solidFill>
                  <a:srgbClr val="000000"/>
                </a:solidFill>
                <a:latin typeface="Calibri" panose="020F0502020204030204" pitchFamily="34" charset="0"/>
                <a:cs typeface="Calibri" panose="020F0502020204030204" pitchFamily="34" charset="0"/>
              </a:rPr>
              <a:t>. https://us.corwin.com/sites/default/files/250_influences_chart_june_2019.pdf​</a:t>
            </a:r>
          </a:p>
          <a:p>
            <a:pPr marL="182880" indent="-182880" fontAlgn="base">
              <a:spcBef>
                <a:spcPts val="0"/>
              </a:spcBef>
              <a:spcAft>
                <a:spcPts val="800"/>
              </a:spcAft>
              <a:buNone/>
            </a:pPr>
            <a:r>
              <a:rPr lang="en-US" sz="1100" dirty="0">
                <a:solidFill>
                  <a:srgbClr val="000000"/>
                </a:solidFill>
                <a:latin typeface="Calibri" panose="020F0502020204030204" pitchFamily="34" charset="0"/>
                <a:cs typeface="Calibri" panose="020F0502020204030204" pitchFamily="34" charset="0"/>
              </a:rPr>
              <a:t>Hattie, J. (2017). </a:t>
            </a:r>
            <a:r>
              <a:rPr lang="en-US" sz="1100" i="1" dirty="0">
                <a:solidFill>
                  <a:srgbClr val="000000"/>
                </a:solidFill>
                <a:latin typeface="Calibri" panose="020F0502020204030204" pitchFamily="34" charset="0"/>
                <a:cs typeface="Calibri" panose="020F0502020204030204" pitchFamily="34" charset="0"/>
              </a:rPr>
              <a:t>How to empower student learning with teacher clarity. </a:t>
            </a:r>
            <a:r>
              <a:rPr lang="en-US" sz="1100" dirty="0">
                <a:solidFill>
                  <a:srgbClr val="000000"/>
                </a:solidFill>
                <a:latin typeface="Calibri" panose="020F0502020204030204" pitchFamily="34" charset="0"/>
                <a:cs typeface="Calibri" panose="020F0502020204030204" pitchFamily="34" charset="0"/>
              </a:rPr>
              <a:t>https://us.corwin.com/sites/default/files/corwin_whitepaper_teacherclarity_may2017_final.pdf​</a:t>
            </a:r>
          </a:p>
          <a:p>
            <a:pPr marL="182880" indent="-182880" fontAlgn="base">
              <a:spcBef>
                <a:spcPts val="0"/>
              </a:spcBef>
              <a:spcAft>
                <a:spcPts val="800"/>
              </a:spcAft>
              <a:buNone/>
            </a:pPr>
            <a:r>
              <a:rPr lang="en-US" sz="1100" dirty="0">
                <a:solidFill>
                  <a:srgbClr val="000000"/>
                </a:solidFill>
                <a:latin typeface="Calibri" panose="020F0502020204030204" pitchFamily="34" charset="0"/>
                <a:cs typeface="Calibri" panose="020F0502020204030204" pitchFamily="34" charset="0"/>
              </a:rPr>
              <a:t>Heritage, M. (Ed.). (2010). </a:t>
            </a:r>
            <a:r>
              <a:rPr lang="en-US" sz="1100" i="1" dirty="0">
                <a:solidFill>
                  <a:srgbClr val="000000"/>
                </a:solidFill>
                <a:latin typeface="Calibri" panose="020F0502020204030204" pitchFamily="34" charset="0"/>
                <a:cs typeface="Calibri" panose="020F0502020204030204" pitchFamily="34" charset="0"/>
              </a:rPr>
              <a:t>Formative assessment: Making it happen in the classroom. </a:t>
            </a:r>
            <a:r>
              <a:rPr lang="en-US" sz="1100" dirty="0">
                <a:solidFill>
                  <a:srgbClr val="000000"/>
                </a:solidFill>
                <a:latin typeface="Calibri" panose="020F0502020204030204" pitchFamily="34" charset="0"/>
                <a:cs typeface="Calibri" panose="020F0502020204030204" pitchFamily="34" charset="0"/>
              </a:rPr>
              <a:t>Corwin Press. ​</a:t>
            </a:r>
          </a:p>
          <a:p>
            <a:pPr marL="182880" indent="-182880" fontAlgn="base">
              <a:spcBef>
                <a:spcPts val="0"/>
              </a:spcBef>
              <a:spcAft>
                <a:spcPts val="800"/>
              </a:spcAft>
              <a:buNone/>
            </a:pPr>
            <a:r>
              <a:rPr lang="en-US" sz="1100" dirty="0" err="1">
                <a:solidFill>
                  <a:srgbClr val="000000"/>
                </a:solidFill>
                <a:latin typeface="Calibri" panose="020F0502020204030204" pitchFamily="34" charset="0"/>
                <a:cs typeface="Calibri" panose="020F0502020204030204" pitchFamily="34" charset="0"/>
              </a:rPr>
              <a:t>Knatim</a:t>
            </a:r>
            <a:r>
              <a:rPr lang="en-US" sz="1100" dirty="0">
                <a:solidFill>
                  <a:srgbClr val="000000"/>
                </a:solidFill>
                <a:latin typeface="Calibri" panose="020F0502020204030204" pitchFamily="34" charset="0"/>
                <a:cs typeface="Calibri" panose="020F0502020204030204" pitchFamily="34" charset="0"/>
              </a:rPr>
              <a:t>. (2011, Nov. 23). </a:t>
            </a:r>
            <a:r>
              <a:rPr lang="en-US" sz="1100" i="1" dirty="0">
                <a:solidFill>
                  <a:srgbClr val="000000"/>
                </a:solidFill>
                <a:latin typeface="Calibri" panose="020F0502020204030204" pitchFamily="34" charset="0"/>
                <a:cs typeface="Calibri" panose="020F0502020204030204" pitchFamily="34" charset="0"/>
              </a:rPr>
              <a:t>Precision teaching: Success criteria and exemplars </a:t>
            </a:r>
            <a:r>
              <a:rPr lang="en-US" sz="1100" dirty="0">
                <a:solidFill>
                  <a:srgbClr val="000000"/>
                </a:solidFill>
                <a:latin typeface="Calibri" panose="020F0502020204030204" pitchFamily="34" charset="0"/>
                <a:cs typeface="Calibri" panose="020F0502020204030204" pitchFamily="34" charset="0"/>
              </a:rPr>
              <a:t>[Video file]. </a:t>
            </a:r>
            <a:r>
              <a:rPr lang="en-US" sz="1100" u="sng" dirty="0">
                <a:solidFill>
                  <a:srgbClr val="007670"/>
                </a:solidFill>
                <a:latin typeface="Calibri" panose="020F0502020204030204" pitchFamily="34" charset="0"/>
                <a:cs typeface="Calibri" panose="020F0502020204030204" pitchFamily="34" charset="0"/>
                <a:hlinkClick r:id="rId4"/>
              </a:rPr>
              <a:t>https://www.youtube.com/watch?v=IiTsPPSqZfQ</a:t>
            </a:r>
            <a:r>
              <a:rPr lang="en-US" sz="1100" dirty="0">
                <a:solidFill>
                  <a:srgbClr val="000000"/>
                </a:solidFill>
                <a:latin typeface="Calibri" panose="020F0502020204030204" pitchFamily="34" charset="0"/>
                <a:cs typeface="Calibri" panose="020F0502020204030204" pitchFamily="34" charset="0"/>
              </a:rPr>
              <a:t>​</a:t>
            </a:r>
          </a:p>
          <a:p>
            <a:pPr marL="182880" indent="-182880" fontAlgn="base">
              <a:spcBef>
                <a:spcPts val="0"/>
              </a:spcBef>
              <a:spcAft>
                <a:spcPts val="800"/>
              </a:spcAft>
              <a:buNone/>
            </a:pPr>
            <a:r>
              <a:rPr lang="en-US" sz="1100" dirty="0">
                <a:solidFill>
                  <a:srgbClr val="000000"/>
                </a:solidFill>
                <a:latin typeface="Calibri" panose="020F0502020204030204" pitchFamily="34" charset="0"/>
                <a:cs typeface="Calibri" panose="020F0502020204030204" pitchFamily="34" charset="0"/>
              </a:rPr>
              <a:t>Lancaster, M. (n.d.). Formative &amp; summative assessments. https://slideplayer.com/slide/10173802/​</a:t>
            </a:r>
          </a:p>
          <a:p>
            <a:pPr marL="182880" indent="-182880" fontAlgn="base">
              <a:spcBef>
                <a:spcPts val="0"/>
              </a:spcBef>
              <a:spcAft>
                <a:spcPts val="800"/>
              </a:spcAft>
              <a:buNone/>
            </a:pPr>
            <a:r>
              <a:rPr lang="en-US" sz="1100" dirty="0">
                <a:solidFill>
                  <a:srgbClr val="000000"/>
                </a:solidFill>
                <a:latin typeface="Calibri" panose="020F0502020204030204" pitchFamily="34" charset="0"/>
                <a:cs typeface="Calibri" panose="020F0502020204030204" pitchFamily="34" charset="0"/>
              </a:rPr>
              <a:t>Missouri Department of Elementary and Secondary Education. (2020). </a:t>
            </a:r>
            <a:r>
              <a:rPr lang="en-US" sz="1100" i="1" dirty="0">
                <a:solidFill>
                  <a:srgbClr val="000000"/>
                </a:solidFill>
                <a:latin typeface="Calibri" panose="020F0502020204030204" pitchFamily="34" charset="0"/>
                <a:cs typeface="Calibri" panose="020F0502020204030204" pitchFamily="34" charset="0"/>
              </a:rPr>
              <a:t>Power in the process: The why behind priority standards. </a:t>
            </a:r>
            <a:r>
              <a:rPr lang="en-US" sz="1100" i="1" u="sng" dirty="0">
                <a:solidFill>
                  <a:srgbClr val="007670"/>
                </a:solidFill>
                <a:latin typeface="Calibri" panose="020F0502020204030204" pitchFamily="34" charset="0"/>
                <a:cs typeface="Calibri" panose="020F0502020204030204" pitchFamily="34" charset="0"/>
                <a:hlinkClick r:id="rId5"/>
              </a:rPr>
              <a:t>https://dese.mo.gov/media/pdf/curr-priority-standards-power-in-the-process</a:t>
            </a:r>
            <a:r>
              <a:rPr lang="en-US" sz="1100" dirty="0">
                <a:solidFill>
                  <a:srgbClr val="000000"/>
                </a:solidFill>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118897560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2D1C9-01EA-2BAF-1049-5F396FF068F8}"/>
              </a:ext>
            </a:extLst>
          </p:cNvPr>
          <p:cNvSpPr>
            <a:spLocks noGrp="1"/>
          </p:cNvSpPr>
          <p:nvPr>
            <p:ph type="title"/>
          </p:nvPr>
        </p:nvSpPr>
        <p:spPr/>
        <p:txBody>
          <a:bodyPr/>
          <a:lstStyle/>
          <a:p>
            <a:r>
              <a:rPr lang="en-US" dirty="0"/>
              <a:t>References</a:t>
            </a:r>
          </a:p>
        </p:txBody>
      </p:sp>
      <p:sp>
        <p:nvSpPr>
          <p:cNvPr id="3" name="Text Placeholder 2">
            <a:extLst>
              <a:ext uri="{FF2B5EF4-FFF2-40B4-BE49-F238E27FC236}">
                <a16:creationId xmlns:a16="http://schemas.microsoft.com/office/drawing/2014/main" id="{5B2B3CAC-525A-B68F-041B-8B2C6CE5BB5B}"/>
              </a:ext>
            </a:extLst>
          </p:cNvPr>
          <p:cNvSpPr>
            <a:spLocks noGrp="1"/>
          </p:cNvSpPr>
          <p:nvPr>
            <p:ph idx="1"/>
          </p:nvPr>
        </p:nvSpPr>
        <p:spPr/>
        <p:txBody>
          <a:bodyPr/>
          <a:lstStyle/>
          <a:p>
            <a:pPr marL="182880" indent="-182880" fontAlgn="base">
              <a:spcBef>
                <a:spcPts val="0"/>
              </a:spcBef>
              <a:spcAft>
                <a:spcPts val="800"/>
              </a:spcAft>
              <a:buNone/>
            </a:pPr>
            <a:r>
              <a:rPr lang="en-US" sz="1100" dirty="0">
                <a:solidFill>
                  <a:srgbClr val="000000"/>
                </a:solidFill>
                <a:latin typeface="Calibri" panose="020F0502020204030204" pitchFamily="34" charset="0"/>
                <a:cs typeface="Calibri" panose="020F0502020204030204" pitchFamily="34" charset="0"/>
              </a:rPr>
              <a:t>Missouri Department of Elementary and Secondary Education. (2013, June). Leader standards</a:t>
            </a:r>
            <a:r>
              <a:rPr lang="en-US" sz="1100" i="1" dirty="0">
                <a:solidFill>
                  <a:srgbClr val="000000"/>
                </a:solidFill>
                <a:latin typeface="Calibri" panose="020F0502020204030204" pitchFamily="34" charset="0"/>
                <a:cs typeface="Calibri" panose="020F0502020204030204" pitchFamily="34" charset="0"/>
              </a:rPr>
              <a:t>. </a:t>
            </a:r>
            <a:r>
              <a:rPr lang="en-US" sz="1100" i="1" u="sng" dirty="0">
                <a:solidFill>
                  <a:srgbClr val="007670"/>
                </a:solidFill>
                <a:latin typeface="Calibri" panose="020F0502020204030204" pitchFamily="34" charset="0"/>
                <a:cs typeface="Calibri" panose="020F0502020204030204" pitchFamily="34" charset="0"/>
                <a:hlinkClick r:id="rId3"/>
              </a:rPr>
              <a:t>https://dese.mo.gov/media/pdf/oeq-ed-leaderstandards</a:t>
            </a:r>
            <a:r>
              <a:rPr lang="en-US" sz="1100" dirty="0">
                <a:solidFill>
                  <a:srgbClr val="000000"/>
                </a:solidFill>
                <a:latin typeface="Calibri" panose="020F0502020204030204" pitchFamily="34" charset="0"/>
                <a:cs typeface="Calibri" panose="020F0502020204030204" pitchFamily="34" charset="0"/>
              </a:rPr>
              <a:t>​</a:t>
            </a:r>
          </a:p>
          <a:p>
            <a:pPr marL="182880" indent="-182880" fontAlgn="base">
              <a:spcBef>
                <a:spcPts val="0"/>
              </a:spcBef>
              <a:spcAft>
                <a:spcPts val="800"/>
              </a:spcAft>
              <a:buNone/>
            </a:pPr>
            <a:r>
              <a:rPr lang="en-US" sz="1100" dirty="0">
                <a:solidFill>
                  <a:srgbClr val="000000"/>
                </a:solidFill>
                <a:latin typeface="Calibri" panose="020F0502020204030204" pitchFamily="34" charset="0"/>
                <a:cs typeface="Calibri" panose="020F0502020204030204" pitchFamily="34" charset="0"/>
              </a:rPr>
              <a:t>Missouri Department of Elementary and Secondary Education. (2013, June). Teacher standards. </a:t>
            </a:r>
            <a:r>
              <a:rPr lang="en-US" sz="1100" i="1" dirty="0">
                <a:solidFill>
                  <a:srgbClr val="000000"/>
                </a:solidFill>
                <a:latin typeface="Calibri" panose="020F0502020204030204" pitchFamily="34" charset="0"/>
                <a:cs typeface="Calibri" panose="020F0502020204030204" pitchFamily="34" charset="0"/>
              </a:rPr>
              <a:t>Missouri’s Educator Evaluation System. </a:t>
            </a:r>
            <a:r>
              <a:rPr lang="en-US" sz="1100" u="sng" dirty="0">
                <a:solidFill>
                  <a:srgbClr val="007670"/>
                </a:solidFill>
                <a:latin typeface="Calibri" panose="020F0502020204030204" pitchFamily="34" charset="0"/>
                <a:cs typeface="Calibri" panose="020F0502020204030204" pitchFamily="34" charset="0"/>
                <a:hlinkClick r:id="rId4"/>
              </a:rPr>
              <a:t>https://dese.mo.gov/media/pdf/oeq-ed-teacherstandards</a:t>
            </a:r>
            <a:r>
              <a:rPr lang="en-US" sz="1100" dirty="0">
                <a:solidFill>
                  <a:srgbClr val="FF0000"/>
                </a:solidFill>
                <a:latin typeface="Calibri" panose="020F0502020204030204" pitchFamily="34" charset="0"/>
                <a:cs typeface="Calibri" panose="020F0502020204030204" pitchFamily="34" charset="0"/>
              </a:rPr>
              <a:t> </a:t>
            </a:r>
            <a:r>
              <a:rPr lang="en-US" sz="1100" dirty="0">
                <a:solidFill>
                  <a:srgbClr val="000000"/>
                </a:solidFill>
                <a:latin typeface="Calibri" panose="020F0502020204030204" pitchFamily="34" charset="0"/>
                <a:cs typeface="Calibri" panose="020F0502020204030204" pitchFamily="34" charset="0"/>
              </a:rPr>
              <a:t>​</a:t>
            </a:r>
          </a:p>
          <a:p>
            <a:pPr marL="182880" indent="-182880" fontAlgn="base">
              <a:spcBef>
                <a:spcPts val="0"/>
              </a:spcBef>
              <a:spcAft>
                <a:spcPts val="800"/>
              </a:spcAft>
              <a:buNone/>
            </a:pPr>
            <a:r>
              <a:rPr lang="en-US" sz="1100" dirty="0">
                <a:solidFill>
                  <a:srgbClr val="000000"/>
                </a:solidFill>
                <a:latin typeface="Calibri" panose="020F0502020204030204" pitchFamily="34" charset="0"/>
                <a:cs typeface="Calibri" panose="020F0502020204030204" pitchFamily="34" charset="0"/>
              </a:rPr>
              <a:t>Moss, C., &amp; Brookhart, S. (2019). </a:t>
            </a:r>
            <a:r>
              <a:rPr lang="en-US" sz="1100" i="1" dirty="0">
                <a:solidFill>
                  <a:srgbClr val="000000"/>
                </a:solidFill>
                <a:latin typeface="Calibri" panose="020F0502020204030204" pitchFamily="34" charset="0"/>
                <a:cs typeface="Calibri" panose="020F0502020204030204" pitchFamily="34" charset="0"/>
              </a:rPr>
              <a:t>Advancing formative assessment in every classroom: A guide for instructional leaders. </a:t>
            </a:r>
            <a:r>
              <a:rPr lang="en-US" sz="1100" dirty="0">
                <a:solidFill>
                  <a:srgbClr val="000000"/>
                </a:solidFill>
                <a:latin typeface="Calibri" panose="020F0502020204030204" pitchFamily="34" charset="0"/>
                <a:cs typeface="Calibri" panose="020F0502020204030204" pitchFamily="34" charset="0"/>
              </a:rPr>
              <a:t>ASCD.​​</a:t>
            </a:r>
          </a:p>
        </p:txBody>
      </p:sp>
    </p:spTree>
    <p:extLst>
      <p:ext uri="{BB962C8B-B14F-4D97-AF65-F5344CB8AC3E}">
        <p14:creationId xmlns:p14="http://schemas.microsoft.com/office/powerpoint/2010/main" val="2260228591"/>
      </p:ext>
    </p:extLst>
  </p:cSld>
  <p:clrMapOvr>
    <a:masterClrMapping/>
  </p:clrMapOvr>
</p:sld>
</file>

<file path=ppt/theme/theme1.xml><?xml version="1.0" encoding="utf-8"?>
<a:theme xmlns:a="http://schemas.openxmlformats.org/drawingml/2006/main" name="MoEdu SAIL PPT">
  <a:themeElements>
    <a:clrScheme name="MoEdu-SAIL Colors">
      <a:dk1>
        <a:sysClr val="windowText" lastClr="000000"/>
      </a:dk1>
      <a:lt1>
        <a:sysClr val="window" lastClr="FFFFFF"/>
      </a:lt1>
      <a:dk2>
        <a:srgbClr val="005579"/>
      </a:dk2>
      <a:lt2>
        <a:srgbClr val="C6C7C6"/>
      </a:lt2>
      <a:accent1>
        <a:srgbClr val="00A89E"/>
      </a:accent1>
      <a:accent2>
        <a:srgbClr val="5CA1D6"/>
      </a:accent2>
      <a:accent3>
        <a:srgbClr val="6D6E71"/>
      </a:accent3>
      <a:accent4>
        <a:srgbClr val="F2B71B"/>
      </a:accent4>
      <a:accent5>
        <a:srgbClr val="7FC344"/>
      </a:accent5>
      <a:accent6>
        <a:srgbClr val="F26D65"/>
      </a:accent6>
      <a:hlink>
        <a:srgbClr val="005579"/>
      </a:hlink>
      <a:folHlink>
        <a:srgbClr val="5CA1D6"/>
      </a:folHlink>
    </a:clrScheme>
    <a:fontScheme name="MoEdu-SAIL">
      <a:majorFont>
        <a:latin typeface="Aptos"/>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Edu SAIL PPT.pptx" id="{AAA8ABCB-4BCB-4439-8A26-AF043DDA896E}" vid="{4A44F226-AAF3-4585-9B19-BB2DE18F654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F005CE87BB0324EA832688D3E004320" ma:contentTypeVersion="16" ma:contentTypeDescription="Create a new document." ma:contentTypeScope="" ma:versionID="12075794c8430df664f543d9325e0c1c">
  <xsd:schema xmlns:xsd="http://www.w3.org/2001/XMLSchema" xmlns:xs="http://www.w3.org/2001/XMLSchema" xmlns:p="http://schemas.microsoft.com/office/2006/metadata/properties" xmlns:ns2="abf19523-dd3e-44b4-aa5b-ebc923d065a5" xmlns:ns3="bc1253f3-7ed0-403d-91ae-a3ec36b7534c" targetNamespace="http://schemas.microsoft.com/office/2006/metadata/properties" ma:root="true" ma:fieldsID="cd4cf56d037f1281669cf8c1466fce7b" ns2:_="" ns3:_="">
    <xsd:import namespace="abf19523-dd3e-44b4-aa5b-ebc923d065a5"/>
    <xsd:import namespace="bc1253f3-7ed0-403d-91ae-a3ec36b7534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ServiceBillingMetadata" minOccurs="0"/>
                <xsd:element ref="ns2:MediaLengthInSeconds" minOccurs="0"/>
                <xsd:element ref="ns2:Inputteddata" minOccurs="0"/>
                <xsd:element ref="ns2:Not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f19523-dd3e-44b4-aa5b-ebc923d065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ab86591-d70f-4a96-900c-bfbe5e6a3186"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BillingMetadata" ma:index="20" nillable="true" ma:displayName="MediaServiceBillingMetadata" ma:hidden="true" ma:internalName="MediaServiceBillingMetadata" ma:readOnly="true">
      <xsd:simpleType>
        <xsd:restriction base="dms:Note"/>
      </xsd:simpleType>
    </xsd:element>
    <xsd:element name="MediaLengthInSeconds" ma:index="21" nillable="true" ma:displayName="MediaLengthInSeconds" ma:hidden="true" ma:internalName="MediaLengthInSeconds" ma:readOnly="true">
      <xsd:simpleType>
        <xsd:restriction base="dms:Unknown"/>
      </xsd:simpleType>
    </xsd:element>
    <xsd:element name="Inputteddata" ma:index="22" nillable="true" ma:displayName="Inputted data" ma:default="0" ma:description="did I put it in yet? Yes or No" ma:format="Dropdown" ma:internalName="Inputteddata">
      <xsd:simpleType>
        <xsd:restriction base="dms:Boolean"/>
      </xsd:simpleType>
    </xsd:element>
    <xsd:element name="Notes" ma:index="23" nillable="true" ma:displayName="Notes" ma:format="Dropdown" ma:internalName="Note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c1253f3-7ed0-403d-91ae-a3ec36b7534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962a2b7-3efe-4cb0-9e1e-e8f1afe90310}" ma:internalName="TaxCatchAll" ma:showField="CatchAllData" ma:web="bc1253f3-7ed0-403d-91ae-a3ec36b7534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c1253f3-7ed0-403d-91ae-a3ec36b7534c" xsi:nil="true"/>
    <lcf76f155ced4ddcb4097134ff3c332f xmlns="abf19523-dd3e-44b4-aa5b-ebc923d065a5">
      <Terms xmlns="http://schemas.microsoft.com/office/infopath/2007/PartnerControls"/>
    </lcf76f155ced4ddcb4097134ff3c332f>
    <Inputteddata xmlns="abf19523-dd3e-44b4-aa5b-ebc923d065a5">false</Inputteddata>
    <Notes xmlns="abf19523-dd3e-44b4-aa5b-ebc923d065a5" xsi:nil="true"/>
  </documentManagement>
</p:properties>
</file>

<file path=customXml/itemProps1.xml><?xml version="1.0" encoding="utf-8"?>
<ds:datastoreItem xmlns:ds="http://schemas.openxmlformats.org/officeDocument/2006/customXml" ds:itemID="{47E9194D-6DFD-4FCE-B95D-3B32E21800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bf19523-dd3e-44b4-aa5b-ebc923d065a5"/>
    <ds:schemaRef ds:uri="bc1253f3-7ed0-403d-91ae-a3ec36b7534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9091C88-3DE7-44C8-849A-66C776E6CE0B}">
  <ds:schemaRefs>
    <ds:schemaRef ds:uri="http://schemas.microsoft.com/sharepoint/v3/contenttype/forms"/>
  </ds:schemaRefs>
</ds:datastoreItem>
</file>

<file path=customXml/itemProps3.xml><?xml version="1.0" encoding="utf-8"?>
<ds:datastoreItem xmlns:ds="http://schemas.openxmlformats.org/officeDocument/2006/customXml" ds:itemID="{B9726BAB-A44A-43BF-91FA-6CA91DAD5D23}">
  <ds:schemaRefs>
    <ds:schemaRef ds:uri="http://schemas.microsoft.com/office/2006/metadata/properties"/>
    <ds:schemaRef ds:uri="http://schemas.microsoft.com/office/infopath/2007/PartnerControls"/>
    <ds:schemaRef ds:uri="bc1253f3-7ed0-403d-91ae-a3ec36b7534c"/>
    <ds:schemaRef ds:uri="abf19523-dd3e-44b4-aa5b-ebc923d065a5"/>
  </ds:schemaRefs>
</ds:datastoreItem>
</file>

<file path=docProps/app.xml><?xml version="1.0" encoding="utf-8"?>
<Properties xmlns="http://schemas.openxmlformats.org/officeDocument/2006/extended-properties" xmlns:vt="http://schemas.openxmlformats.org/officeDocument/2006/docPropsVTypes">
  <Template>MoEdu SAIL PPT</Template>
  <TotalTime>3431</TotalTime>
  <Words>24853</Words>
  <Application>Microsoft Office PowerPoint</Application>
  <PresentationFormat>Widescreen</PresentationFormat>
  <Paragraphs>1939</Paragraphs>
  <Slides>95</Slides>
  <Notes>95</Notes>
  <HiddenSlides>10</HiddenSlides>
  <MMClips>2</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95</vt:i4>
      </vt:variant>
    </vt:vector>
  </HeadingPairs>
  <TitlesOfParts>
    <vt:vector size="115" baseType="lpstr">
      <vt:lpstr>Aptos</vt:lpstr>
      <vt:lpstr>Arial</vt:lpstr>
      <vt:lpstr>Calibri</vt:lpstr>
      <vt:lpstr>canada-type-gibson</vt:lpstr>
      <vt:lpstr>Courier New</vt:lpstr>
      <vt:lpstr>inherit</vt:lpstr>
      <vt:lpstr>Maven Pro</vt:lpstr>
      <vt:lpstr>Montserrat</vt:lpstr>
      <vt:lpstr>Noto Sans Symbols</vt:lpstr>
      <vt:lpstr>Open Sans</vt:lpstr>
      <vt:lpstr>PT Sans</vt:lpstr>
      <vt:lpstr>Questrial</vt:lpstr>
      <vt:lpstr>Roboto</vt:lpstr>
      <vt:lpstr>Times New Roman</vt:lpstr>
      <vt:lpstr>Tw Cen MT</vt:lpstr>
      <vt:lpstr>Twentieth Century</vt:lpstr>
      <vt:lpstr>Verdana</vt:lpstr>
      <vt:lpstr>Wingdings</vt:lpstr>
      <vt:lpstr>Work Sans</vt:lpstr>
      <vt:lpstr>MoEdu SAIL PPT</vt:lpstr>
      <vt:lpstr>Common Formative Assessment</vt:lpstr>
      <vt:lpstr>Hidden Slide #1</vt:lpstr>
      <vt:lpstr>Hidden Slide #2</vt:lpstr>
      <vt:lpstr>Common Formative Assessment Module Organization</vt:lpstr>
      <vt:lpstr>Hidden Slide #4</vt:lpstr>
      <vt:lpstr>Hidden Slide #5</vt:lpstr>
      <vt:lpstr>Hidden Slide #6</vt:lpstr>
      <vt:lpstr>Hidden Slide #7</vt:lpstr>
      <vt:lpstr>Hidden Slide #8</vt:lpstr>
      <vt:lpstr>Hidden Slide #9</vt:lpstr>
      <vt:lpstr>Hidden Slide #10</vt:lpstr>
      <vt:lpstr>Understanding Formative Assessment</vt:lpstr>
      <vt:lpstr>Acknowledgements</vt:lpstr>
      <vt:lpstr>Welcome and Introductions</vt:lpstr>
      <vt:lpstr>Norms</vt:lpstr>
      <vt:lpstr>DCI Framework</vt:lpstr>
      <vt:lpstr>CFA Infographic</vt:lpstr>
      <vt:lpstr>Common Formative Assessment Module </vt:lpstr>
      <vt:lpstr>CFA Module Objectives</vt:lpstr>
      <vt:lpstr>CFA Module Essential Questions</vt:lpstr>
      <vt:lpstr>Common Formative Assessment Practice Profile</vt:lpstr>
      <vt:lpstr>CFA Alignment with MO Leader Standards</vt:lpstr>
      <vt:lpstr>CFA Alignment with MO  Teacher Standards</vt:lpstr>
      <vt:lpstr>Understanding Formative Assessment</vt:lpstr>
      <vt:lpstr>When you think about assessment, which picture do you relate to most strongly?</vt:lpstr>
      <vt:lpstr>CFA Part 1: Session-at-a-Glance</vt:lpstr>
      <vt:lpstr>CFA Part 1: Objectives</vt:lpstr>
      <vt:lpstr>CFA Part 1: Essential Questions</vt:lpstr>
      <vt:lpstr>Read, Reflect, Share, and Summarize</vt:lpstr>
      <vt:lpstr>Formative Assessment – Dylan Wiliam (2016)</vt:lpstr>
      <vt:lpstr>Comparison of Formative and Summative Assessments</vt:lpstr>
      <vt:lpstr>Formative Assessment is …</vt:lpstr>
      <vt:lpstr>Forms of Assessment</vt:lpstr>
      <vt:lpstr>Forms of Assessment</vt:lpstr>
      <vt:lpstr>5 Keys to Formative Assessment</vt:lpstr>
      <vt:lpstr>The Formative Assessment Process</vt:lpstr>
      <vt:lpstr>Effect Sizes Related to Formative Assessment</vt:lpstr>
      <vt:lpstr>District Assessments</vt:lpstr>
      <vt:lpstr>Clarifying Learning EF 1 Learning Targets </vt:lpstr>
      <vt:lpstr>Steps to Clarifying Learning Targets</vt:lpstr>
      <vt:lpstr>3 Purposes of Learning Targets</vt:lpstr>
      <vt:lpstr>Priority Standards</vt:lpstr>
      <vt:lpstr>Priority Standards: Read, Compare, and Confer</vt:lpstr>
      <vt:lpstr>Characteristics of Priority Standards</vt:lpstr>
      <vt:lpstr>Potential Priority Standards in ELA, Math, Science, and Social Studies</vt:lpstr>
      <vt:lpstr>How Do We Select?</vt:lpstr>
      <vt:lpstr>Common Misconceptions in  Selecting Priority Standards</vt:lpstr>
      <vt:lpstr>Activity: Identify Priority Standards</vt:lpstr>
      <vt:lpstr>Unwrapping Standards</vt:lpstr>
      <vt:lpstr>“Unwrapping” Selected Standards</vt:lpstr>
      <vt:lpstr>“Unwrapping” Selected Standards</vt:lpstr>
      <vt:lpstr>Why Unwrap Standards?</vt:lpstr>
      <vt:lpstr>Why Unwrap Standards?</vt:lpstr>
      <vt:lpstr>Let’s Give Unwrapping a Try</vt:lpstr>
      <vt:lpstr>Let’s Compare!</vt:lpstr>
      <vt:lpstr>Learning Targets Types</vt:lpstr>
      <vt:lpstr>Webb’s Depth of Knowledge (DOK)</vt:lpstr>
      <vt:lpstr>Unwrapping a Standard</vt:lpstr>
      <vt:lpstr>Standard: 3.NF.A.5</vt:lpstr>
      <vt:lpstr>Learning Targets</vt:lpstr>
      <vt:lpstr>A Learning Target is a …</vt:lpstr>
      <vt:lpstr>A Learning Target is a …</vt:lpstr>
      <vt:lpstr>Learning Target</vt:lpstr>
      <vt:lpstr>High Quality Learning Targets</vt:lpstr>
      <vt:lpstr>Study Group Share</vt:lpstr>
      <vt:lpstr>Study Group Share</vt:lpstr>
      <vt:lpstr>Standard</vt:lpstr>
      <vt:lpstr>Let’s Write Learning Targets!</vt:lpstr>
      <vt:lpstr>Let’s Compare!</vt:lpstr>
      <vt:lpstr>Clarifying Learning EF 2 Success Criteria</vt:lpstr>
      <vt:lpstr>What is your understanding of success criteria and their purpose? </vt:lpstr>
      <vt:lpstr>Success Criteria</vt:lpstr>
      <vt:lpstr>Learning Targets  &amp; Success Criteria</vt:lpstr>
      <vt:lpstr>Effective Success Criteria are…</vt:lpstr>
      <vt:lpstr>Success Criteria - Examples</vt:lpstr>
      <vt:lpstr>Success Criteria - Examples</vt:lpstr>
      <vt:lpstr>PowerPoint Presentation</vt:lpstr>
      <vt:lpstr>Tips For Writing Success Criteria</vt:lpstr>
      <vt:lpstr>Let’s Develop Success Criteria!</vt:lpstr>
      <vt:lpstr>Let’s Compare!</vt:lpstr>
      <vt:lpstr>Let’s Compare!</vt:lpstr>
      <vt:lpstr>Using Success Criteria and Exemplars</vt:lpstr>
      <vt:lpstr>Using Success Criteria and Exemplars</vt:lpstr>
      <vt:lpstr>Clarifying Learning </vt:lpstr>
      <vt:lpstr>Steps to Clarifying Learning</vt:lpstr>
      <vt:lpstr>Clarifying Learning</vt:lpstr>
      <vt:lpstr>CFA Part 1: Essential Questions</vt:lpstr>
      <vt:lpstr>Next Steps: Action  = Results</vt:lpstr>
      <vt:lpstr>Additional Resources</vt:lpstr>
      <vt:lpstr>DESE Resources </vt:lpstr>
      <vt:lpstr>Dese Resource</vt:lpstr>
      <vt:lpstr>Closing and Thank You!</vt:lpstr>
      <vt:lpstr>References</vt:lpstr>
      <vt:lpstr>References</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Common Formative Assessment</dc:title>
  <dc:creator>Jodi Arnold</dc:creator>
  <cp:lastModifiedBy>Cheryl Wrinkle</cp:lastModifiedBy>
  <cp:revision>59</cp:revision>
  <dcterms:created xsi:type="dcterms:W3CDTF">2023-02-13T22:34:56Z</dcterms:created>
  <dcterms:modified xsi:type="dcterms:W3CDTF">2026-02-09T20:09:25Z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0x010100AF005CE87BB0324EA832688D3E004320</vt:lpwstr>
  </property>
  <property fmtid="{D5CDD505-2E9C-101B-9397-08002B2CF9AE}" pid="3" name="MediaServiceImageTags">
    <vt:lpwstr/>
  </property>
</Properties>
</file>