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jG3AJMlJXu/cuSAOHbC0SmMp9h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842EF5E-881A-4D2E-9768-5A4FA01D3BB6}">
  <a:tblStyle styleId="{6842EF5E-881A-4D2E-9768-5A4FA01D3BB6}" styleName="Table_0">
    <a:wholeTbl>
      <a:tcTxStyle b="off" i="off">
        <a:font>
          <a:latin typeface="Arial"/>
          <a:ea typeface="Arial"/>
          <a:cs typeface="Arial"/>
        </a:font>
        <a:srgbClr val="000000"/>
      </a:tcTxStyle>
      <a:tcStyle>
        <a:tcBdr>
          <a:left>
            <a:ln cap="flat" cmpd="sng" w="9525">
              <a:solidFill>
                <a:srgbClr val="000000"/>
              </a:solidFill>
              <a:prstDash val="solid"/>
              <a:round/>
              <a:headEnd len="sm" w="sm" type="none"/>
              <a:tailEnd len="sm" w="sm" type="none"/>
            </a:ln>
          </a:left>
          <a:right>
            <a:ln cap="flat" cmpd="sng" w="9525">
              <a:solidFill>
                <a:srgbClr val="000000"/>
              </a:solidFill>
              <a:prstDash val="solid"/>
              <a:round/>
              <a:headEnd len="sm" w="sm" type="none"/>
              <a:tailEnd len="sm" w="sm" type="none"/>
            </a:ln>
          </a:right>
          <a:top>
            <a:ln cap="flat" cmpd="sng" w="9525">
              <a:solidFill>
                <a:srgbClr val="000000"/>
              </a:solidFill>
              <a:prstDash val="solid"/>
              <a:round/>
              <a:headEnd len="sm" w="sm" type="none"/>
              <a:tailEnd len="sm" w="sm" type="none"/>
            </a:ln>
          </a:top>
          <a:bottom>
            <a:ln cap="flat" cmpd="sng" w="9525">
              <a:solidFill>
                <a:srgbClr val="000000"/>
              </a:solidFill>
              <a:prstDash val="solid"/>
              <a:round/>
              <a:headEnd len="sm" w="sm" type="none"/>
              <a:tailEnd len="sm" w="sm" type="none"/>
            </a:ln>
          </a:bottom>
          <a:insideH>
            <a:ln cap="flat" cmpd="sng" w="9525">
              <a:solidFill>
                <a:srgbClr val="000000"/>
              </a:solidFill>
              <a:prstDash val="solid"/>
              <a:round/>
              <a:headEnd len="sm" w="sm" type="none"/>
              <a:tailEnd len="sm" w="sm" type="none"/>
            </a:ln>
          </a:insideH>
          <a:insideV>
            <a:ln cap="flat" cmpd="sng" w="9525">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D6DEE990-104D-43F7-A053-493F591C8756}" styleName="Table_1">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3" Type="http://schemas.openxmlformats.org/officeDocument/2006/relationships/slide" Target="slides/slide8.xml"/><Relationship Id="rId39" Type="http://schemas.openxmlformats.org/officeDocument/2006/relationships/slide" Target="slides/slide34.xml"/><Relationship Id="rId18" Type="http://schemas.openxmlformats.org/officeDocument/2006/relationships/slide" Target="slides/slide1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customXml" Target="../customXml/item1.xml"/><Relationship Id="rId7" Type="http://schemas.openxmlformats.org/officeDocument/2006/relationships/slide" Target="slides/slide2.xml"/><Relationship Id="rId20" Type="http://schemas.openxmlformats.org/officeDocument/2006/relationships/slide" Target="slides/slide15.xml"/><Relationship Id="rId41" Type="http://customschemas.google.com/relationships/presentationmetadata" Target="metadata"/><Relationship Id="rId2" Type="http://schemas.openxmlformats.org/officeDocument/2006/relationships/presProps" Target="presProps.xml"/><Relationship Id="rId29" Type="http://schemas.openxmlformats.org/officeDocument/2006/relationships/slide" Target="slides/slide24.xml"/><Relationship Id="rId16" Type="http://schemas.openxmlformats.org/officeDocument/2006/relationships/slide" Target="slides/slide11.xml"/><Relationship Id="rId40" Type="http://schemas.openxmlformats.org/officeDocument/2006/relationships/slide" Target="slides/slide35.xml"/><Relationship Id="rId24" Type="http://schemas.openxmlformats.org/officeDocument/2006/relationships/slide" Target="slides/slide19.xml"/><Relationship Id="rId1" Type="http://schemas.openxmlformats.org/officeDocument/2006/relationships/theme" Target="theme/theme1.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23" Type="http://schemas.openxmlformats.org/officeDocument/2006/relationships/slide" Target="slides/slide18.xml"/><Relationship Id="rId28" Type="http://schemas.openxmlformats.org/officeDocument/2006/relationships/slide" Target="slides/slide23.xml"/><Relationship Id="rId5" Type="http://schemas.openxmlformats.org/officeDocument/2006/relationships/notesMaster" Target="notesMasters/notesMaster1.xml"/><Relationship Id="rId15" Type="http://schemas.openxmlformats.org/officeDocument/2006/relationships/slide" Target="slides/slide10.xml"/><Relationship Id="rId36" Type="http://schemas.openxmlformats.org/officeDocument/2006/relationships/slide" Target="slides/slide31.xml"/><Relationship Id="rId31" Type="http://schemas.openxmlformats.org/officeDocument/2006/relationships/slide" Target="slides/slide26.xml"/><Relationship Id="rId10" Type="http://schemas.openxmlformats.org/officeDocument/2006/relationships/slide" Target="slides/slide5.xml"/><Relationship Id="rId19" Type="http://schemas.openxmlformats.org/officeDocument/2006/relationships/slide" Target="slides/slide14.xml"/><Relationship Id="rId44" Type="http://schemas.openxmlformats.org/officeDocument/2006/relationships/customXml" Target="../customXml/item3.xml"/><Relationship Id="rId22" Type="http://schemas.openxmlformats.org/officeDocument/2006/relationships/slide" Target="slides/slide17.xml"/><Relationship Id="rId4" Type="http://schemas.openxmlformats.org/officeDocument/2006/relationships/slideMaster" Target="slideMasters/slideMaster1.xml"/><Relationship Id="rId9" Type="http://schemas.openxmlformats.org/officeDocument/2006/relationships/slide" Target="slides/slide4.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14" Type="http://schemas.openxmlformats.org/officeDocument/2006/relationships/slide" Target="slides/slide9.xml"/><Relationship Id="rId43" Type="http://schemas.openxmlformats.org/officeDocument/2006/relationships/customXml" Target="../customXml/item2.xml"/><Relationship Id="rId8" Type="http://schemas.openxmlformats.org/officeDocument/2006/relationships/slide" Target="slides/slide3.xml"/><Relationship Id="rId3" Type="http://schemas.openxmlformats.org/officeDocument/2006/relationships/tableStyles" Target="tableStyles.xml"/><Relationship Id="rId25" Type="http://schemas.openxmlformats.org/officeDocument/2006/relationships/slide" Target="slides/slide20.xml"/><Relationship Id="rId33" Type="http://schemas.openxmlformats.org/officeDocument/2006/relationships/slide" Target="slides/slide28.xml"/><Relationship Id="rId12" Type="http://schemas.openxmlformats.org/officeDocument/2006/relationships/slide" Target="slides/slide7.xml"/><Relationship Id="rId17" Type="http://schemas.openxmlformats.org/officeDocument/2006/relationships/slide" Target="slides/slide12.xml"/><Relationship Id="rId38"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4: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07" name="Google Shape;107;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5" name="Google Shape;165;p12: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 </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en-US"/>
              <a:t>To Know/To Say:</a:t>
            </a:r>
            <a:endParaRPr/>
          </a:p>
          <a:p>
            <a:pPr indent="-342900" lvl="0" marL="342900" marR="0" rtl="0" algn="l">
              <a:lnSpc>
                <a:spcPct val="115000"/>
              </a:lnSpc>
              <a:spcBef>
                <a:spcPts val="640"/>
              </a:spcBef>
              <a:spcAft>
                <a:spcPts val="0"/>
              </a:spcAft>
              <a:buClr>
                <a:srgbClr val="000000"/>
              </a:buClr>
              <a:buSzPts val="1200"/>
              <a:buFont typeface="Arial"/>
              <a:buChar char="•"/>
            </a:pPr>
            <a:r>
              <a:rPr lang="en-US" sz="1800" u="none" strike="noStrike">
                <a:latin typeface="Calibri"/>
                <a:ea typeface="Calibri"/>
                <a:cs typeface="Calibri"/>
                <a:sym typeface="Calibri"/>
              </a:rPr>
              <a:t>What collective commitments has your building leadership team (BLT) and staff made to Tier 1 Universal Supports?</a:t>
            </a:r>
            <a:endParaRPr sz="1800" u="none" strike="noStrike">
              <a:latin typeface="Arial"/>
              <a:ea typeface="Arial"/>
              <a:cs typeface="Arial"/>
              <a:sym typeface="Arial"/>
            </a:endParaRPr>
          </a:p>
          <a:p>
            <a:pPr indent="-342900" lvl="0" marL="342900" marR="0" rtl="0" algn="l">
              <a:lnSpc>
                <a:spcPct val="115000"/>
              </a:lnSpc>
              <a:spcBef>
                <a:spcPts val="640"/>
              </a:spcBef>
              <a:spcAft>
                <a:spcPts val="0"/>
              </a:spcAft>
              <a:buClr>
                <a:srgbClr val="000000"/>
              </a:buClr>
              <a:buSzPts val="1200"/>
              <a:buFont typeface="Arial"/>
              <a:buChar char="•"/>
            </a:pPr>
            <a:r>
              <a:rPr lang="en-US" sz="1800" u="none" strike="noStrike">
                <a:latin typeface="Calibri"/>
                <a:ea typeface="Calibri"/>
                <a:cs typeface="Calibri"/>
                <a:sym typeface="Calibri"/>
              </a:rPr>
              <a:t>What teaming procedures and processes are in place with fidelity in your BLT / Tier 1 Team? What would make that team even better?</a:t>
            </a:r>
            <a:endParaRPr sz="1800" u="none" strike="noStrike">
              <a:latin typeface="Arial"/>
              <a:ea typeface="Arial"/>
              <a:cs typeface="Arial"/>
              <a:sym typeface="Arial"/>
            </a:endParaRPr>
          </a:p>
          <a:p>
            <a:pPr indent="-342900" lvl="0" marL="342900" marR="0" rtl="0" algn="l">
              <a:lnSpc>
                <a:spcPct val="115000"/>
              </a:lnSpc>
              <a:spcBef>
                <a:spcPts val="640"/>
              </a:spcBef>
              <a:spcAft>
                <a:spcPts val="0"/>
              </a:spcAft>
              <a:buClr>
                <a:srgbClr val="000000"/>
              </a:buClr>
              <a:buSzPts val="1200"/>
              <a:buFont typeface="Arial"/>
              <a:buChar char="•"/>
            </a:pPr>
            <a:r>
              <a:rPr lang="en-US" sz="1800">
                <a:latin typeface="Calibri"/>
                <a:ea typeface="Calibri"/>
                <a:cs typeface="Calibri"/>
                <a:sym typeface="Calibri"/>
              </a:rPr>
              <a:t>How can you build upon what your BLT already knows how to do efficiently and effectively as you begin Advanced Tier Teaming?</a:t>
            </a:r>
            <a:r>
              <a:rPr lang="en-US" sz="2400"/>
              <a:t> </a:t>
            </a:r>
            <a:endParaRPr b="1" sz="1400"/>
          </a:p>
        </p:txBody>
      </p:sp>
      <p:sp>
        <p:nvSpPr>
          <p:cNvPr id="166" name="Google Shape;166;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3: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Pre-requisites for beginning the Advanced Tiers Course series include Mo SW-PBS Foundations Course – Science of Behavior and all of  MO SW-PBS Essential Component Course with a particular emphasis on the Classroom Effective Teaching &amp; Learning Practices or ETLP’s course. </a:t>
            </a:r>
            <a:endParaRPr/>
          </a:p>
        </p:txBody>
      </p:sp>
      <p:sp>
        <p:nvSpPr>
          <p:cNvPr id="172" name="Google Shape;172;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1" lang="en-US">
                <a:latin typeface="Calibri"/>
                <a:ea typeface="Calibri"/>
                <a:cs typeface="Calibri"/>
                <a:sym typeface="Calibri"/>
              </a:rPr>
              <a:t>Trainer Notes:</a:t>
            </a:r>
            <a:endParaRPr/>
          </a:p>
          <a:p>
            <a:pPr indent="-228600" lvl="0" marL="457200" marR="0" rtl="0" algn="l">
              <a:lnSpc>
                <a:spcPct val="100000"/>
              </a:lnSpc>
              <a:spcBef>
                <a:spcPts val="0"/>
              </a:spcBef>
              <a:spcAft>
                <a:spcPts val="0"/>
              </a:spcAft>
              <a:buClr>
                <a:srgbClr val="000000"/>
              </a:buClr>
              <a:buSzPts val="1400"/>
              <a:buFont typeface="Arial"/>
              <a:buNone/>
            </a:pPr>
            <a:r>
              <a:rPr b="1" lang="en-US">
                <a:latin typeface="Calibri"/>
                <a:ea typeface="Calibri"/>
                <a:cs typeface="Calibri"/>
                <a:sym typeface="Calibri"/>
              </a:rPr>
              <a:t>To know/To say: </a:t>
            </a:r>
            <a:r>
              <a:rPr lang="en-US">
                <a:latin typeface="Calibri"/>
                <a:ea typeface="Calibri"/>
                <a:cs typeface="Calibri"/>
                <a:sym typeface="Calibri"/>
              </a:rPr>
              <a:t>These are the Missouri Teacher Standards that will be addressed in this lesson. If you want more information regarding these standards visit DESE.MO.GOV </a:t>
            </a:r>
            <a:endParaRPr/>
          </a:p>
        </p:txBody>
      </p:sp>
      <p:sp>
        <p:nvSpPr>
          <p:cNvPr id="179" name="Google Shape;17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6" name="Google Shape;186;p43: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a:p>
          <a:p>
            <a:pPr indent="0" lvl="0" marL="0" marR="0" rtl="0" algn="l">
              <a:lnSpc>
                <a:spcPct val="100000"/>
              </a:lnSpc>
              <a:spcBef>
                <a:spcPts val="0"/>
              </a:spcBef>
              <a:spcAft>
                <a:spcPts val="0"/>
              </a:spcAft>
              <a:buClr>
                <a:srgbClr val="000000"/>
              </a:buClr>
              <a:buSzPts val="1400"/>
              <a:buFont typeface="Arial"/>
              <a:buNone/>
            </a:pPr>
            <a:r>
              <a:rPr b="1" lang="en-US"/>
              <a:t>To Know/To Say:</a:t>
            </a:r>
            <a:r>
              <a:rPr b="0" lang="en-US"/>
              <a:t>  </a:t>
            </a:r>
            <a:r>
              <a:rPr lang="en-US" sz="1800">
                <a:latin typeface="Calibri"/>
                <a:ea typeface="Calibri"/>
                <a:cs typeface="Calibri"/>
                <a:sym typeface="Calibri"/>
              </a:rPr>
              <a:t>An </a:t>
            </a:r>
            <a:r>
              <a:rPr b="1" i="1" lang="en-US" sz="1800">
                <a:latin typeface="Calibri"/>
                <a:ea typeface="Calibri"/>
                <a:cs typeface="Calibri"/>
                <a:sym typeface="Calibri"/>
              </a:rPr>
              <a:t>Advanced Tiers Team</a:t>
            </a:r>
            <a:r>
              <a:rPr lang="en-US" sz="1800">
                <a:latin typeface="Calibri"/>
                <a:ea typeface="Calibri"/>
                <a:cs typeface="Calibri"/>
                <a:sym typeface="Calibri"/>
              </a:rPr>
              <a:t> is </a:t>
            </a:r>
            <a:r>
              <a:rPr lang="en-US" sz="1800" u="sng">
                <a:latin typeface="Calibri"/>
                <a:ea typeface="Calibri"/>
                <a:cs typeface="Calibri"/>
                <a:sym typeface="Calibri"/>
              </a:rPr>
              <a:t>one </a:t>
            </a:r>
            <a:r>
              <a:rPr lang="en-US" sz="1800">
                <a:latin typeface="Calibri"/>
                <a:ea typeface="Calibri"/>
                <a:cs typeface="Calibri"/>
                <a:sym typeface="Calibri"/>
              </a:rPr>
              <a:t>team that DEVELOPS SYSTEMS to identify students who may benefit from a Tier 2 or a Tier 3 intervention, IMPLEMENTS EVIDENCE-BASED INTERVENTIONS and progress monitors those interventions.</a:t>
            </a:r>
            <a:endParaRPr sz="1800">
              <a:latin typeface="Times New Roman"/>
              <a:ea typeface="Times New Roman"/>
              <a:cs typeface="Times New Roman"/>
              <a:sym typeface="Times New Roman"/>
            </a:endParaRPr>
          </a:p>
          <a:p>
            <a:pPr indent="0" lvl="0" marL="0" rtl="0" algn="l">
              <a:lnSpc>
                <a:spcPct val="100000"/>
              </a:lnSpc>
              <a:spcBef>
                <a:spcPts val="0"/>
              </a:spcBef>
              <a:spcAft>
                <a:spcPts val="0"/>
              </a:spcAft>
              <a:buSzPts val="1400"/>
              <a:buNone/>
            </a:pPr>
            <a:r>
              <a:t/>
            </a:r>
            <a:endParaRPr/>
          </a:p>
        </p:txBody>
      </p:sp>
      <p:sp>
        <p:nvSpPr>
          <p:cNvPr id="187" name="Google Shape;187;p4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ee05d1a6de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 name="Google Shape;193;g2ee05d1a6de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While this lesson will focus on getting the right people at the team table, establishing roles and responsibilities, in future lessons and courses you will learn more about efficient Advanced Tiers teams processes as well as criteria measures to identify the students who may benefit from Tier 2 or Tier 3 interventions, how to make data-based decisions, and everything needed to provide the interventions.</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096ae7f6e3_0_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9" name="Google Shape;199;g3096ae7f6e3_0_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lang="en-US"/>
              <a:t>  </a:t>
            </a:r>
            <a:endParaRPr/>
          </a:p>
          <a:p>
            <a:pPr indent="0" lvl="0" marL="0" rtl="0" algn="l">
              <a:lnSpc>
                <a:spcPct val="100000"/>
              </a:lnSpc>
              <a:spcBef>
                <a:spcPts val="0"/>
              </a:spcBef>
              <a:spcAft>
                <a:spcPts val="0"/>
              </a:spcAft>
              <a:buClr>
                <a:schemeClr val="dk1"/>
              </a:buClr>
              <a:buSzPts val="1400"/>
              <a:buFont typeface="Arial"/>
              <a:buNone/>
            </a:pPr>
            <a:r>
              <a:rPr b="1" lang="en-US"/>
              <a:t> </a:t>
            </a:r>
            <a:r>
              <a:rPr lang="en-US"/>
              <a:t>MO SW-PBS provides training and support for the following evidence based targeted or Tier 2 and intensive or individualized Tier 3 support. These interventions will be covered in later lessons.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ec5170b170_0_1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SzPts val="1400"/>
              <a:buNone/>
            </a:pPr>
            <a:r>
              <a:rPr b="1" lang="en-US"/>
              <a:t>To Know/To Say</a:t>
            </a:r>
            <a:r>
              <a:rPr b="0" lang="en-US" sz="1200"/>
              <a:t> </a:t>
            </a:r>
            <a:r>
              <a:rPr b="0" lang="en-US" sz="1200">
                <a:solidFill>
                  <a:srgbClr val="231F20"/>
                </a:solidFill>
                <a:latin typeface="Calibri"/>
                <a:ea typeface="Calibri"/>
                <a:cs typeface="Calibri"/>
                <a:sym typeface="Calibri"/>
              </a:rPr>
              <a:t>To accomplish the activities and tasks associated with development and implementation of group-based and individual student interventions, the membership of the team should be crafted to ensure primary functions are fulfilled. </a:t>
            </a:r>
            <a:r>
              <a:rPr b="0" lang="en-US" sz="1200"/>
              <a:t>Since you have been implementing SW-PBS at Tier 1, take a moment to understand how Advanced Tiers teaming compares.</a:t>
            </a:r>
            <a:endParaRPr b="0" sz="1200"/>
          </a:p>
          <a:p>
            <a:pPr indent="0" lvl="0" marL="0" rtl="0" algn="l">
              <a:lnSpc>
                <a:spcPct val="100000"/>
              </a:lnSpc>
              <a:spcBef>
                <a:spcPts val="0"/>
              </a:spcBef>
              <a:spcAft>
                <a:spcPts val="0"/>
              </a:spcAft>
              <a:buSzPts val="1400"/>
              <a:buNone/>
            </a:pPr>
            <a:r>
              <a:rPr lang="en-US" sz="1200"/>
              <a:t>Give participants the handout “Advanced Tiers Team Responsibilities Compare”</a:t>
            </a:r>
            <a:endParaRPr b="0" sz="1200"/>
          </a:p>
          <a:p>
            <a:pPr indent="0" lvl="0" marL="0" rtl="0" algn="l">
              <a:lnSpc>
                <a:spcPct val="100000"/>
              </a:lnSpc>
              <a:spcBef>
                <a:spcPts val="0"/>
              </a:spcBef>
              <a:spcAft>
                <a:spcPts val="0"/>
              </a:spcAft>
              <a:buSzPts val="1400"/>
              <a:buNone/>
            </a:pPr>
            <a:r>
              <a:rPr b="0" lang="en-US" sz="1200">
                <a:solidFill>
                  <a:srgbClr val="FF0000"/>
                </a:solidFill>
              </a:rPr>
              <a:t>What are you noticing and wondering?  How many members are needed to be on both teams?  </a:t>
            </a:r>
            <a:endParaRPr b="0" sz="1200">
              <a:solidFill>
                <a:srgbClr val="FF0000"/>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b="0" sz="1200">
              <a:latin typeface="Arial"/>
              <a:ea typeface="Arial"/>
              <a:cs typeface="Arial"/>
              <a:sym typeface="Arial"/>
            </a:endParaRPr>
          </a:p>
          <a:p>
            <a:pPr indent="0" lvl="0" marL="0" rtl="0" algn="l">
              <a:lnSpc>
                <a:spcPct val="100000"/>
              </a:lnSpc>
              <a:spcBef>
                <a:spcPts val="0"/>
              </a:spcBef>
              <a:spcAft>
                <a:spcPts val="0"/>
              </a:spcAft>
              <a:buSzPts val="1400"/>
              <a:buNone/>
            </a:pPr>
            <a:r>
              <a:rPr b="0" lang="en-US" sz="1200">
                <a:latin typeface="Arial"/>
                <a:ea typeface="Arial"/>
                <a:cs typeface="Arial"/>
                <a:sym typeface="Arial"/>
              </a:rPr>
              <a:t>Consider how important it is to distribute the work across the 2 different groups, so no one </a:t>
            </a:r>
            <a:r>
              <a:rPr lang="en-US" sz="1200"/>
              <a:t>becomes</a:t>
            </a:r>
            <a:r>
              <a:rPr b="0" lang="en-US" sz="1200">
                <a:latin typeface="Arial"/>
                <a:ea typeface="Arial"/>
                <a:cs typeface="Arial"/>
                <a:sym typeface="Arial"/>
              </a:rPr>
              <a:t> overwhelmed</a:t>
            </a:r>
            <a:r>
              <a:rPr lang="en-US" sz="1200"/>
              <a:t> with the responsibilities.</a:t>
            </a:r>
            <a:r>
              <a:rPr b="0" lang="en-US" sz="1200">
                <a:latin typeface="Arial"/>
                <a:ea typeface="Arial"/>
                <a:cs typeface="Arial"/>
                <a:sym typeface="Arial"/>
              </a:rPr>
              <a:t>  </a:t>
            </a:r>
            <a:endParaRPr/>
          </a:p>
          <a:p>
            <a:pPr indent="0" lvl="0" marL="0" rtl="0" algn="l">
              <a:lnSpc>
                <a:spcPct val="100000"/>
              </a:lnSpc>
              <a:spcBef>
                <a:spcPts val="0"/>
              </a:spcBef>
              <a:spcAft>
                <a:spcPts val="0"/>
              </a:spcAft>
              <a:buSzPts val="1400"/>
              <a:buNone/>
            </a:pPr>
            <a:r>
              <a:t/>
            </a:r>
            <a:endParaRPr b="0" sz="1200">
              <a:solidFill>
                <a:srgbClr val="FF0000"/>
              </a:solidFill>
            </a:endParaRPr>
          </a:p>
          <a:p>
            <a:pPr indent="0" lvl="0" marL="0" rtl="0" algn="l">
              <a:lnSpc>
                <a:spcPct val="100000"/>
              </a:lnSpc>
              <a:spcBef>
                <a:spcPts val="0"/>
              </a:spcBef>
              <a:spcAft>
                <a:spcPts val="0"/>
              </a:spcAft>
              <a:buSzPts val="1400"/>
              <a:buNone/>
            </a:pPr>
            <a:r>
              <a:rPr b="0" lang="en-US" sz="1200">
                <a:solidFill>
                  <a:srgbClr val="FF0000"/>
                </a:solidFill>
              </a:rPr>
              <a:t>Discuss the organization of  your current Tier 1 team to ensure the work is distributed evenly.   </a:t>
            </a:r>
            <a:endParaRPr b="0" sz="1200">
              <a:solidFill>
                <a:srgbClr val="FF0000"/>
              </a:solidFill>
            </a:endParaRPr>
          </a:p>
          <a:p>
            <a:pPr indent="0" lvl="0" marL="0" rtl="0" algn="l">
              <a:lnSpc>
                <a:spcPct val="100000"/>
              </a:lnSpc>
              <a:spcBef>
                <a:spcPts val="0"/>
              </a:spcBef>
              <a:spcAft>
                <a:spcPts val="0"/>
              </a:spcAft>
              <a:buSzPts val="1400"/>
              <a:buNone/>
            </a:pPr>
            <a:r>
              <a:t/>
            </a:r>
            <a:endParaRPr/>
          </a:p>
        </p:txBody>
      </p:sp>
      <p:sp>
        <p:nvSpPr>
          <p:cNvPr id="208" name="Google Shape;208;g2ec5170b170_0_10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ec5170b170_0_22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216" name="Google Shape;216;g2ec5170b170_0_2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7" name="Google Shape;217;g2ec5170b170_0_229:notes"/>
          <p:cNvSpPr txBox="1"/>
          <p:nvPr>
            <p:ph idx="1" type="body"/>
          </p:nvPr>
        </p:nvSpPr>
        <p:spPr>
          <a:xfrm>
            <a:off x="685800" y="4343400"/>
            <a:ext cx="5486400" cy="4114800"/>
          </a:xfrm>
          <a:prstGeom prst="rect">
            <a:avLst/>
          </a:prstGeom>
          <a:noFill/>
          <a:ln>
            <a:noFill/>
          </a:ln>
        </p:spPr>
        <p:txBody>
          <a:bodyPr anchorCtr="0" anchor="t" bIns="45700" lIns="91400" spcFirstLastPara="1" rIns="91400" wrap="square" tIns="45700">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marR="0" rtl="0" algn="l">
              <a:lnSpc>
                <a:spcPct val="100000"/>
              </a:lnSpc>
              <a:spcBef>
                <a:spcPts val="0"/>
              </a:spcBef>
              <a:spcAft>
                <a:spcPts val="0"/>
              </a:spcAft>
              <a:buSzPts val="1400"/>
              <a:buNone/>
            </a:pPr>
            <a:r>
              <a:rPr b="1" lang="en-US"/>
              <a:t>To Know/To Say </a:t>
            </a:r>
            <a:r>
              <a:rPr b="0" i="0" lang="en-US" sz="1200" u="none" cap="none" strike="noStrike">
                <a:solidFill>
                  <a:schemeClr val="dk1"/>
                </a:solidFill>
                <a:latin typeface="Calibri"/>
                <a:ea typeface="Calibri"/>
                <a:cs typeface="Calibri"/>
                <a:sym typeface="Calibri"/>
              </a:rPr>
              <a:t>To begin the </a:t>
            </a:r>
            <a:r>
              <a:rPr lang="en-US" sz="1200">
                <a:latin typeface="Calibri"/>
                <a:ea typeface="Calibri"/>
                <a:cs typeface="Calibri"/>
                <a:sym typeface="Calibri"/>
              </a:rPr>
              <a:t>Advanced Tiers </a:t>
            </a:r>
            <a:r>
              <a:rPr b="0" i="0" lang="en-US" sz="1200" u="none" cap="none" strike="noStrike">
                <a:solidFill>
                  <a:schemeClr val="dk1"/>
                </a:solidFill>
                <a:latin typeface="Calibri"/>
                <a:ea typeface="Calibri"/>
                <a:cs typeface="Calibri"/>
                <a:sym typeface="Calibri"/>
              </a:rPr>
              <a:t>process, your faculty will need to designate a group of people who can dedicate time to developing a</a:t>
            </a:r>
            <a:r>
              <a:rPr lang="en-US" sz="1200">
                <a:latin typeface="Calibri"/>
                <a:ea typeface="Calibri"/>
                <a:cs typeface="Calibri"/>
                <a:sym typeface="Calibri"/>
              </a:rPr>
              <a:t>n Advanced Tiers</a:t>
            </a:r>
            <a:r>
              <a:rPr b="0" i="0" lang="en-US" sz="1200" u="none" cap="none" strike="noStrike">
                <a:solidFill>
                  <a:schemeClr val="dk1"/>
                </a:solidFill>
                <a:latin typeface="Calibri"/>
                <a:ea typeface="Calibri"/>
                <a:cs typeface="Calibri"/>
                <a:sym typeface="Calibri"/>
              </a:rPr>
              <a:t> system and one or more small group interventions.</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SzPts val="1400"/>
              <a:buNone/>
            </a:pPr>
            <a:r>
              <a:t/>
            </a:r>
            <a:endParaRPr sz="1200">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rPr lang="en-US" sz="1200">
                <a:latin typeface="Calibri"/>
                <a:ea typeface="Calibri"/>
                <a:cs typeface="Calibri"/>
                <a:sym typeface="Calibri"/>
              </a:rPr>
              <a:t>*The suggested roles are found on the handout “AT Team Roles and Responsibilities. Teams may change the roles. </a:t>
            </a:r>
            <a:r>
              <a:rPr lang="en-US" sz="1200">
                <a:solidFill>
                  <a:srgbClr val="FF0000"/>
                </a:solidFill>
                <a:latin typeface="Calibri"/>
                <a:ea typeface="Calibri"/>
                <a:cs typeface="Calibri"/>
                <a:sym typeface="Calibri"/>
              </a:rPr>
              <a:t>The most important piece is that the responsibilities are all covered.</a:t>
            </a:r>
            <a:endParaRPr sz="1200">
              <a:solidFill>
                <a:srgbClr val="FF0000"/>
              </a:solidFill>
              <a:latin typeface="Calibri"/>
              <a:ea typeface="Calibri"/>
              <a:cs typeface="Calibri"/>
              <a:sym typeface="Calibri"/>
            </a:endParaRPr>
          </a:p>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SzPts val="1400"/>
              <a:buNone/>
            </a:pPr>
            <a:r>
              <a:rPr lang="en-US" sz="1200">
                <a:latin typeface="Calibri"/>
                <a:ea typeface="Calibri"/>
                <a:cs typeface="Calibri"/>
                <a:sym typeface="Calibri"/>
              </a:rPr>
              <a:t>The Advanced Tiers </a:t>
            </a:r>
            <a:r>
              <a:rPr b="0" i="0" lang="en-US" sz="1200" u="none" cap="none" strike="noStrike">
                <a:solidFill>
                  <a:schemeClr val="dk1"/>
                </a:solidFill>
                <a:latin typeface="Calibri"/>
                <a:ea typeface="Calibri"/>
                <a:cs typeface="Calibri"/>
                <a:sym typeface="Calibri"/>
              </a:rPr>
              <a:t>team</a:t>
            </a:r>
            <a:r>
              <a:rPr lang="en-US" sz="1200">
                <a:latin typeface="Calibri"/>
                <a:ea typeface="Calibri"/>
                <a:cs typeface="Calibri"/>
                <a:sym typeface="Calibri"/>
              </a:rPr>
              <a:t> should be a different team from the Tier 1 team. </a:t>
            </a:r>
            <a:endParaRPr sz="1200">
              <a:latin typeface="Calibri"/>
              <a:ea typeface="Calibri"/>
              <a:cs typeface="Calibri"/>
              <a:sym typeface="Calibri"/>
            </a:endParaRPr>
          </a:p>
          <a:p>
            <a:pPr indent="0" lvl="0" marL="0" marR="0" rtl="0" algn="l">
              <a:lnSpc>
                <a:spcPct val="100000"/>
              </a:lnSpc>
              <a:spcBef>
                <a:spcPts val="0"/>
              </a:spcBef>
              <a:spcAft>
                <a:spcPts val="0"/>
              </a:spcAft>
              <a:buSzPts val="1400"/>
              <a:buNone/>
            </a:pPr>
            <a:r>
              <a:rPr lang="en-US" sz="1200">
                <a:latin typeface="Calibri"/>
                <a:ea typeface="Calibri"/>
                <a:cs typeface="Calibri"/>
                <a:sym typeface="Calibri"/>
              </a:rPr>
              <a:t>In smaller schools, one team may support all tiers of support. If this is the case in your building, be sure the additional roles suggested for Advanced Tiers are also covered. </a:t>
            </a:r>
            <a:r>
              <a:rPr b="0" i="0" lang="en-US" sz="1200" u="none" cap="none" strike="noStrike">
                <a:solidFill>
                  <a:schemeClr val="dk1"/>
                </a:solidFill>
                <a:latin typeface="Calibri"/>
                <a:ea typeface="Calibri"/>
                <a:cs typeface="Calibri"/>
                <a:sym typeface="Calibri"/>
              </a:rPr>
              <a:t>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SzPts val="1400"/>
              <a:buNone/>
            </a:pPr>
            <a:r>
              <a:t/>
            </a:r>
            <a:endParaRPr sz="1200">
              <a:latin typeface="Calibri"/>
              <a:ea typeface="Calibri"/>
              <a:cs typeface="Calibri"/>
              <a:sym typeface="Calibri"/>
            </a:endParaRPr>
          </a:p>
          <a:p>
            <a:pPr indent="0" lvl="0" marL="0" marR="0" rtl="0" algn="l">
              <a:lnSpc>
                <a:spcPct val="100000"/>
              </a:lnSpc>
              <a:spcBef>
                <a:spcPts val="0"/>
              </a:spcBef>
              <a:spcAft>
                <a:spcPts val="0"/>
              </a:spcAft>
              <a:buSzPts val="1400"/>
              <a:buNone/>
            </a:pPr>
            <a:r>
              <a:rPr lang="en-US" sz="1200">
                <a:latin typeface="Calibri"/>
                <a:ea typeface="Calibri"/>
                <a:cs typeface="Calibri"/>
                <a:sym typeface="Calibri"/>
              </a:rPr>
              <a:t>Let's’ take a quick look at each role and the responsibilities associated with it.</a:t>
            </a:r>
            <a:endParaRPr sz="1200">
              <a:latin typeface="Calibri"/>
              <a:ea typeface="Calibri"/>
              <a:cs typeface="Calibri"/>
              <a:sym typeface="Calibri"/>
            </a:endParaRPr>
          </a:p>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096ae7f6e3_0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4" name="Google Shape;224;g3096ae7f6e3_0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SzPts val="1400"/>
              <a:buNone/>
            </a:pPr>
            <a:r>
              <a:rPr lang="en-US"/>
              <a:t>The Chairperson or Coordinator</a:t>
            </a:r>
            <a:endParaRPr/>
          </a:p>
          <a:p>
            <a:pPr indent="0" lvl="0" marL="0" rtl="0" algn="l">
              <a:lnSpc>
                <a:spcPct val="100000"/>
              </a:lnSpc>
              <a:spcBef>
                <a:spcPts val="0"/>
              </a:spcBef>
              <a:spcAft>
                <a:spcPts val="0"/>
              </a:spcAft>
              <a:buSzPts val="1400"/>
              <a:buNone/>
            </a:pPr>
            <a:r>
              <a:rPr b="1" lang="en-US" sz="1400"/>
              <a:t>Before</a:t>
            </a:r>
            <a:r>
              <a:rPr lang="en-US" sz="1400"/>
              <a:t>:</a:t>
            </a:r>
            <a:r>
              <a:rPr b="1" lang="en-US" sz="1400"/>
              <a:t> </a:t>
            </a:r>
            <a:r>
              <a:rPr lang="en-US" sz="1400">
                <a:latin typeface="Calibri"/>
                <a:ea typeface="Calibri"/>
                <a:cs typeface="Calibri"/>
                <a:sym typeface="Calibri"/>
              </a:rPr>
              <a:t>Collaborates with Data Manager to identify students who will be discussed during the team meeting</a:t>
            </a:r>
            <a:endParaRPr b="1" sz="1400"/>
          </a:p>
          <a:p>
            <a:pPr indent="0" lvl="0" marL="0" rtl="0" algn="l">
              <a:lnSpc>
                <a:spcPct val="100000"/>
              </a:lnSpc>
              <a:spcBef>
                <a:spcPts val="0"/>
              </a:spcBef>
              <a:spcAft>
                <a:spcPts val="0"/>
              </a:spcAft>
              <a:buSzPts val="1400"/>
              <a:buNone/>
            </a:pPr>
            <a:r>
              <a:rPr b="1" lang="en-US" sz="1400"/>
              <a:t>During: </a:t>
            </a:r>
            <a:r>
              <a:rPr lang="en-US" sz="1400">
                <a:latin typeface="Calibri"/>
                <a:ea typeface="Calibri"/>
                <a:cs typeface="Calibri"/>
                <a:sym typeface="Calibri"/>
              </a:rPr>
              <a:t>Facilitates team meetings</a:t>
            </a:r>
            <a:endParaRPr b="1" sz="1400"/>
          </a:p>
          <a:p>
            <a:pPr indent="0" lvl="0" marL="0" rtl="0" algn="l">
              <a:lnSpc>
                <a:spcPct val="100000"/>
              </a:lnSpc>
              <a:spcBef>
                <a:spcPts val="0"/>
              </a:spcBef>
              <a:spcAft>
                <a:spcPts val="0"/>
              </a:spcAft>
              <a:buSzPts val="1400"/>
              <a:buNone/>
            </a:pPr>
            <a:r>
              <a:rPr b="1" lang="en-US" sz="1400"/>
              <a:t>After: </a:t>
            </a:r>
            <a:r>
              <a:rPr lang="en-US" sz="1400">
                <a:latin typeface="Calibri"/>
                <a:ea typeface="Calibri"/>
                <a:cs typeface="Calibri"/>
                <a:sym typeface="Calibri"/>
              </a:rPr>
              <a:t>Monitors fidelity of implementation</a:t>
            </a:r>
            <a:endParaRPr b="1" sz="1400"/>
          </a:p>
          <a:p>
            <a:pPr indent="0" lvl="0" marL="0" rtl="0" algn="l">
              <a:lnSpc>
                <a:spcPct val="100000"/>
              </a:lnSpc>
              <a:spcBef>
                <a:spcPts val="0"/>
              </a:spcBef>
              <a:spcAft>
                <a:spcPts val="0"/>
              </a:spcAft>
              <a:buClr>
                <a:schemeClr val="dk1"/>
              </a:buClr>
              <a:buSzPts val="1400"/>
              <a:buFont typeface="Arial"/>
              <a:buNone/>
            </a:pPr>
            <a:r>
              <a:t/>
            </a:r>
            <a:endParaRPr b="1"/>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096ae7f6e3_0_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0" name="Google Shape;230;g3096ae7f6e3_0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SzPts val="1400"/>
              <a:buNone/>
            </a:pPr>
            <a:r>
              <a:rPr b="1" lang="en-US"/>
              <a:t>The Communication Coordinator</a:t>
            </a:r>
            <a:endParaRPr b="1"/>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Clr>
                <a:schemeClr val="dk1"/>
              </a:buClr>
              <a:buSzPts val="1100"/>
              <a:buFont typeface="Arial"/>
              <a:buNone/>
            </a:pPr>
            <a:r>
              <a:rPr b="1" lang="en-US" sz="1400"/>
              <a:t>Before</a:t>
            </a:r>
            <a:r>
              <a:rPr lang="en-US" sz="1400"/>
              <a:t>:</a:t>
            </a:r>
            <a:r>
              <a:rPr b="1" lang="en-US" sz="1400"/>
              <a:t> </a:t>
            </a:r>
            <a:r>
              <a:rPr lang="en-US" sz="1400">
                <a:latin typeface="Calibri"/>
                <a:ea typeface="Calibri"/>
                <a:cs typeface="Calibri"/>
                <a:sym typeface="Calibri"/>
              </a:rPr>
              <a:t>Collects and compiles any feedback (social validity, survey results, etc.) and/or input from staff</a:t>
            </a:r>
            <a:endParaRPr b="1" sz="1400"/>
          </a:p>
          <a:p>
            <a:pPr indent="0" lvl="0" marL="0" rtl="0" algn="l">
              <a:lnSpc>
                <a:spcPct val="100000"/>
              </a:lnSpc>
              <a:spcBef>
                <a:spcPts val="0"/>
              </a:spcBef>
              <a:spcAft>
                <a:spcPts val="0"/>
              </a:spcAft>
              <a:buClr>
                <a:schemeClr val="dk1"/>
              </a:buClr>
              <a:buSzPts val="1100"/>
              <a:buFont typeface="Arial"/>
              <a:buNone/>
            </a:pPr>
            <a:r>
              <a:rPr b="1" lang="en-US" sz="1400"/>
              <a:t>During:</a:t>
            </a:r>
            <a:r>
              <a:rPr lang="en-US" sz="1400">
                <a:latin typeface="Times New Roman"/>
                <a:ea typeface="Times New Roman"/>
                <a:cs typeface="Times New Roman"/>
                <a:sym typeface="Times New Roman"/>
              </a:rPr>
              <a:t> </a:t>
            </a:r>
            <a:r>
              <a:rPr lang="en-US" sz="1400">
                <a:latin typeface="Calibri"/>
                <a:ea typeface="Calibri"/>
                <a:cs typeface="Calibri"/>
                <a:sym typeface="Calibri"/>
              </a:rPr>
              <a:t>Shares/ compiles feedback/input from staff; Leads planning for stakeholder communication</a:t>
            </a:r>
            <a:endParaRPr b="1" sz="1400"/>
          </a:p>
          <a:p>
            <a:pPr indent="0" lvl="0" marL="0" rtl="0" algn="l">
              <a:lnSpc>
                <a:spcPct val="100000"/>
              </a:lnSpc>
              <a:spcBef>
                <a:spcPts val="0"/>
              </a:spcBef>
              <a:spcAft>
                <a:spcPts val="0"/>
              </a:spcAft>
              <a:buClr>
                <a:schemeClr val="dk1"/>
              </a:buClr>
              <a:buSzPts val="1100"/>
              <a:buFont typeface="Arial"/>
              <a:buNone/>
            </a:pPr>
            <a:r>
              <a:rPr b="1" lang="en-US"/>
              <a:t>After: </a:t>
            </a:r>
            <a:r>
              <a:rPr lang="en-US" sz="1400">
                <a:latin typeface="Calibri"/>
                <a:ea typeface="Calibri"/>
                <a:cs typeface="Calibri"/>
                <a:sym typeface="Calibri"/>
              </a:rPr>
              <a:t>Provides updates to staff; Coordinates stakeholder communication (e-mails, newsletters, website, etc.)</a:t>
            </a:r>
            <a:endParaRPr b="1" sz="14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2:notes"/>
          <p:cNvSpPr txBox="1"/>
          <p:nvPr>
            <p:ph idx="1" type="body"/>
          </p:nvPr>
        </p:nvSpPr>
        <p:spPr>
          <a:xfrm>
            <a:off x="685800" y="4343400"/>
            <a:ext cx="5486399" cy="4114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113" name="Google Shape;11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096ae7f6e3_0_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6" name="Google Shape;236;g3096ae7f6e3_0_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SzPts val="1400"/>
              <a:buNone/>
            </a:pPr>
            <a:r>
              <a:rPr b="1" lang="en-US"/>
              <a:t>To Know/To Say The Secretary or Documentarian</a:t>
            </a:r>
            <a:endParaRPr b="1"/>
          </a:p>
          <a:p>
            <a:pPr indent="0" lvl="0" marL="0" rtl="0" algn="l">
              <a:lnSpc>
                <a:spcPct val="100000"/>
              </a:lnSpc>
              <a:spcBef>
                <a:spcPts val="0"/>
              </a:spcBef>
              <a:spcAft>
                <a:spcPts val="0"/>
              </a:spcAft>
              <a:buSzPts val="1400"/>
              <a:buNone/>
            </a:pPr>
            <a:r>
              <a:rPr b="1" lang="en-US" sz="1400"/>
              <a:t>Before</a:t>
            </a:r>
            <a:r>
              <a:rPr lang="en-US" sz="1400"/>
              <a:t>:</a:t>
            </a:r>
            <a:r>
              <a:rPr b="1" lang="en-US" sz="1400"/>
              <a:t> </a:t>
            </a:r>
            <a:r>
              <a:rPr lang="en-US" sz="1400">
                <a:latin typeface="Calibri"/>
                <a:ea typeface="Calibri"/>
                <a:cs typeface="Calibri"/>
                <a:sym typeface="Calibri"/>
              </a:rPr>
              <a:t>Notifies/reminds team members of meeting time and location; Sends notices to complete surveys</a:t>
            </a:r>
            <a:endParaRPr sz="14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sz="1400">
              <a:latin typeface="Calibri"/>
              <a:ea typeface="Calibri"/>
              <a:cs typeface="Calibri"/>
              <a:sym typeface="Calibri"/>
            </a:endParaRPr>
          </a:p>
          <a:p>
            <a:pPr indent="0" lvl="0" marL="0" rtl="0" algn="l">
              <a:lnSpc>
                <a:spcPct val="100000"/>
              </a:lnSpc>
              <a:spcBef>
                <a:spcPts val="0"/>
              </a:spcBef>
              <a:spcAft>
                <a:spcPts val="0"/>
              </a:spcAft>
              <a:buSzPts val="1400"/>
              <a:buNone/>
            </a:pPr>
            <a:r>
              <a:rPr b="1" lang="en-US" sz="1400"/>
              <a:t>During: </a:t>
            </a:r>
            <a:r>
              <a:rPr lang="en-US" sz="1400">
                <a:latin typeface="Calibri"/>
                <a:ea typeface="Calibri"/>
                <a:cs typeface="Calibri"/>
                <a:sym typeface="Calibri"/>
              </a:rPr>
              <a:t>Keeps meeting minutes; Creates the agenda for next month’s meeting with team’s input</a:t>
            </a:r>
            <a:endParaRPr sz="14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400">
              <a:latin typeface="Calibri"/>
              <a:ea typeface="Calibri"/>
              <a:cs typeface="Calibri"/>
              <a:sym typeface="Calibri"/>
            </a:endParaRPr>
          </a:p>
          <a:p>
            <a:pPr indent="0" lvl="0" marL="0" rtl="0" algn="l">
              <a:lnSpc>
                <a:spcPct val="100000"/>
              </a:lnSpc>
              <a:spcBef>
                <a:spcPts val="0"/>
              </a:spcBef>
              <a:spcAft>
                <a:spcPts val="0"/>
              </a:spcAft>
              <a:buSzPts val="1400"/>
              <a:buNone/>
            </a:pPr>
            <a:r>
              <a:rPr b="1" lang="en-US" sz="1400"/>
              <a:t>After:</a:t>
            </a:r>
            <a:r>
              <a:rPr b="1" lang="en-US" sz="1400">
                <a:solidFill>
                  <a:srgbClr val="000000"/>
                </a:solidFill>
              </a:rPr>
              <a:t> </a:t>
            </a:r>
            <a:r>
              <a:rPr lang="en-US" sz="1400">
                <a:solidFill>
                  <a:srgbClr val="000000"/>
                </a:solidFill>
                <a:latin typeface="Calibri"/>
                <a:ea typeface="Calibri"/>
                <a:cs typeface="Calibri"/>
                <a:sym typeface="Calibri"/>
              </a:rPr>
              <a:t>Distributes meeting minutes to team members; Distributes updates and solution plans to entire staff</a:t>
            </a:r>
            <a:endParaRPr sz="1400">
              <a:solidFill>
                <a:srgbClr val="000000"/>
              </a:solidFill>
              <a:latin typeface="Calibri"/>
              <a:ea typeface="Calibri"/>
              <a:cs typeface="Calibri"/>
              <a:sym typeface="Calibri"/>
            </a:endParaRPr>
          </a:p>
          <a:p>
            <a:pPr indent="0" lvl="0" marL="0" rtl="0" algn="l">
              <a:lnSpc>
                <a:spcPct val="115000"/>
              </a:lnSpc>
              <a:spcBef>
                <a:spcPts val="0"/>
              </a:spcBef>
              <a:spcAft>
                <a:spcPts val="0"/>
              </a:spcAft>
              <a:buSzPts val="1400"/>
              <a:buNone/>
            </a:pPr>
            <a:r>
              <a:rPr lang="en-US" sz="1400">
                <a:solidFill>
                  <a:srgbClr val="000000"/>
                </a:solidFill>
                <a:latin typeface="Calibri"/>
                <a:ea typeface="Calibri"/>
                <a:cs typeface="Calibri"/>
                <a:sym typeface="Calibri"/>
              </a:rPr>
              <a:t> </a:t>
            </a:r>
            <a:endParaRPr sz="1400">
              <a:solidFill>
                <a:srgbClr val="000000"/>
              </a:solidFill>
              <a:latin typeface="Calibri"/>
              <a:ea typeface="Calibri"/>
              <a:cs typeface="Calibri"/>
              <a:sym typeface="Calibri"/>
            </a:endParaRPr>
          </a:p>
          <a:p>
            <a:pPr indent="0" lvl="0" marL="279400" rtl="0" algn="l">
              <a:lnSpc>
                <a:spcPct val="115000"/>
              </a:lnSpc>
              <a:spcBef>
                <a:spcPts val="0"/>
              </a:spcBef>
              <a:spcAft>
                <a:spcPts val="0"/>
              </a:spcAft>
              <a:buSzPts val="1400"/>
              <a:buNone/>
            </a:pPr>
            <a:r>
              <a:rPr lang="en-US" sz="1400">
                <a:solidFill>
                  <a:srgbClr val="000000"/>
                </a:solidFill>
                <a:latin typeface="Calibri"/>
                <a:ea typeface="Calibri"/>
                <a:cs typeface="Calibri"/>
                <a:sym typeface="Calibri"/>
              </a:rPr>
              <a:t> </a:t>
            </a:r>
            <a:endParaRPr sz="1400">
              <a:solidFill>
                <a:srgbClr val="000000"/>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b="1"/>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096ae7f6e3_0_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2" name="Google Shape;242;g3096ae7f6e3_0_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SzPts val="1400"/>
              <a:buNone/>
            </a:pPr>
            <a:r>
              <a:rPr b="1" lang="en-US"/>
              <a:t>To Know/To Say the Data Manager</a:t>
            </a:r>
            <a:endParaRPr b="1"/>
          </a:p>
          <a:p>
            <a:pPr indent="0" lvl="0" marL="0" rtl="0" algn="l">
              <a:lnSpc>
                <a:spcPct val="100000"/>
              </a:lnSpc>
              <a:spcBef>
                <a:spcPts val="0"/>
              </a:spcBef>
              <a:spcAft>
                <a:spcPts val="0"/>
              </a:spcAft>
              <a:buSzPts val="1400"/>
              <a:buNone/>
            </a:pPr>
            <a:r>
              <a:rPr b="1" lang="en-US" sz="1400"/>
              <a:t>Before</a:t>
            </a:r>
            <a:r>
              <a:rPr lang="en-US" sz="1400"/>
              <a:t>:</a:t>
            </a:r>
            <a:r>
              <a:rPr b="1" lang="en-US" sz="1400"/>
              <a:t> </a:t>
            </a:r>
            <a:r>
              <a:rPr lang="en-US" sz="1400">
                <a:solidFill>
                  <a:srgbClr val="000000"/>
                </a:solidFill>
                <a:latin typeface="Calibri"/>
                <a:ea typeface="Calibri"/>
                <a:cs typeface="Calibri"/>
                <a:sym typeface="Calibri"/>
              </a:rPr>
              <a:t>Identifies students who may benefit from an intervention (nominations, criteria measures, universal screeners, intensity levels, student responses to current interventions)</a:t>
            </a:r>
            <a:r>
              <a:rPr lang="en-US" sz="1400">
                <a:solidFill>
                  <a:srgbClr val="000000"/>
                </a:solidFill>
                <a:latin typeface="Times New Roman"/>
                <a:ea typeface="Times New Roman"/>
                <a:cs typeface="Times New Roman"/>
                <a:sym typeface="Times New Roman"/>
              </a:rPr>
              <a:t>	</a:t>
            </a:r>
            <a:endParaRPr sz="1400">
              <a:solidFill>
                <a:srgbClr val="000000"/>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b="1" sz="1400"/>
          </a:p>
          <a:p>
            <a:pPr indent="0" lvl="0" marL="0" rtl="0" algn="l">
              <a:lnSpc>
                <a:spcPct val="100000"/>
              </a:lnSpc>
              <a:spcBef>
                <a:spcPts val="0"/>
              </a:spcBef>
              <a:spcAft>
                <a:spcPts val="0"/>
              </a:spcAft>
              <a:buSzPts val="1400"/>
              <a:buNone/>
            </a:pPr>
            <a:r>
              <a:rPr b="1" lang="en-US" sz="1400"/>
              <a:t>During: </a:t>
            </a:r>
            <a:r>
              <a:rPr lang="en-US" sz="1400">
                <a:latin typeface="Calibri"/>
                <a:ea typeface="Calibri"/>
                <a:cs typeface="Calibri"/>
                <a:sym typeface="Calibri"/>
              </a:rPr>
              <a:t>Presents new referrals; Maintains database</a:t>
            </a:r>
            <a:endParaRPr sz="14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sz="14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en-US" sz="1400"/>
              <a:t>After: </a:t>
            </a:r>
            <a:r>
              <a:rPr lang="en-US" sz="1400">
                <a:latin typeface="Calibri"/>
                <a:ea typeface="Calibri"/>
                <a:cs typeface="Calibri"/>
                <a:sym typeface="Calibri"/>
              </a:rPr>
              <a:t>Collects data (nominations, criteria measures, universal screeners, intensity levels, student responses to current interventions)</a:t>
            </a:r>
            <a:endParaRPr b="1" sz="14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096ae7f6e3_0_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8" name="Google Shape;248;g3096ae7f6e3_0_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Clr>
                <a:schemeClr val="dk1"/>
              </a:buClr>
              <a:buSzPts val="1400"/>
              <a:buFont typeface="Arial"/>
              <a:buNone/>
            </a:pPr>
            <a:r>
              <a:rPr b="1" lang="en-US"/>
              <a:t>To Know/To Say The Intervention Coordinators</a:t>
            </a:r>
            <a:endParaRPr sz="2800">
              <a:latin typeface="Calibri"/>
              <a:ea typeface="Calibri"/>
              <a:cs typeface="Calibri"/>
              <a:sym typeface="Calibri"/>
            </a:endParaRPr>
          </a:p>
          <a:p>
            <a:pPr indent="0" lvl="0" marL="0" rtl="0" algn="l">
              <a:lnSpc>
                <a:spcPct val="100000"/>
              </a:lnSpc>
              <a:spcBef>
                <a:spcPts val="0"/>
              </a:spcBef>
              <a:spcAft>
                <a:spcPts val="0"/>
              </a:spcAft>
              <a:buSzPts val="1400"/>
              <a:buNone/>
            </a:pPr>
            <a:r>
              <a:rPr b="1" lang="en-US"/>
              <a:t>Before</a:t>
            </a:r>
            <a:r>
              <a:rPr lang="en-US"/>
              <a:t>:</a:t>
            </a:r>
            <a:r>
              <a:rPr b="1" lang="en-US"/>
              <a:t> </a:t>
            </a:r>
            <a:r>
              <a:rPr lang="en-US" sz="1400">
                <a:solidFill>
                  <a:srgbClr val="000000"/>
                </a:solidFill>
                <a:latin typeface="Calibri"/>
                <a:ea typeface="Calibri"/>
                <a:cs typeface="Calibri"/>
                <a:sym typeface="Calibri"/>
              </a:rPr>
              <a:t>Establishes and manages logistics of intervention; Progress monitors data of students already in an intervention/tracks data(DPR’s), inputs in ATS;Trains the facilitators on how to implement the intervention</a:t>
            </a:r>
            <a:endParaRPr sz="1400">
              <a:solidFill>
                <a:srgbClr val="000000"/>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b="1"/>
          </a:p>
          <a:p>
            <a:pPr indent="0" lvl="0" marL="0" rtl="0" algn="l">
              <a:lnSpc>
                <a:spcPct val="100000"/>
              </a:lnSpc>
              <a:spcBef>
                <a:spcPts val="0"/>
              </a:spcBef>
              <a:spcAft>
                <a:spcPts val="0"/>
              </a:spcAft>
              <a:buClr>
                <a:schemeClr val="dk1"/>
              </a:buClr>
              <a:buSzPts val="1100"/>
              <a:buFont typeface="Arial"/>
              <a:buNone/>
            </a:pPr>
            <a:r>
              <a:rPr b="1" lang="en-US"/>
              <a:t>During: </a:t>
            </a:r>
            <a:r>
              <a:rPr lang="en-US" sz="1400">
                <a:latin typeface="Calibri"/>
                <a:ea typeface="Calibri"/>
                <a:cs typeface="Calibri"/>
                <a:sym typeface="Calibri"/>
              </a:rPr>
              <a:t>Reports if students are having a positive response, a questionable response, or a negative response</a:t>
            </a:r>
            <a:endParaRPr b="1"/>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Clr>
                <a:schemeClr val="dk1"/>
              </a:buClr>
              <a:buSzPts val="1100"/>
              <a:buFont typeface="Arial"/>
              <a:buNone/>
            </a:pPr>
            <a:r>
              <a:rPr b="1" lang="en-US"/>
              <a:t>After: </a:t>
            </a:r>
            <a:r>
              <a:rPr lang="en-US" sz="1400">
                <a:latin typeface="Calibri"/>
                <a:ea typeface="Calibri"/>
                <a:cs typeface="Calibri"/>
                <a:sym typeface="Calibri"/>
              </a:rPr>
              <a:t>Collects fidelity data;Monitors fidelity of implementation</a:t>
            </a:r>
            <a:endParaRPr b="1"/>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096ae7f6e3_0_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4" name="Google Shape;254;g3096ae7f6e3_0_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SzPts val="1400"/>
              <a:buNone/>
            </a:pPr>
            <a:r>
              <a:rPr b="1" lang="en-US"/>
              <a:t>To Know/To Say The Administrator</a:t>
            </a:r>
            <a:endParaRPr b="1"/>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en-US" sz="1400"/>
              <a:t>Before</a:t>
            </a:r>
            <a:r>
              <a:rPr lang="en-US" sz="1400"/>
              <a:t>:</a:t>
            </a:r>
            <a:r>
              <a:rPr b="1" lang="en-US" sz="1400"/>
              <a:t> </a:t>
            </a:r>
            <a:r>
              <a:rPr lang="en-US" sz="1400">
                <a:solidFill>
                  <a:srgbClr val="000000"/>
                </a:solidFill>
                <a:latin typeface="Calibri"/>
                <a:ea typeface="Calibri"/>
                <a:cs typeface="Calibri"/>
                <a:sym typeface="Calibri"/>
              </a:rPr>
              <a:t>Most importantly the Administrator </a:t>
            </a:r>
            <a:r>
              <a:rPr b="1" lang="en-US" sz="1400">
                <a:solidFill>
                  <a:srgbClr val="000000"/>
                </a:solidFill>
                <a:latin typeface="Calibri"/>
                <a:ea typeface="Calibri"/>
                <a:cs typeface="Calibri"/>
                <a:sym typeface="Calibri"/>
              </a:rPr>
              <a:t>Supports the process and Allocates resources</a:t>
            </a:r>
            <a:r>
              <a:rPr lang="en-US" sz="1400">
                <a:solidFill>
                  <a:srgbClr val="000000"/>
                </a:solidFill>
                <a:latin typeface="Calibri"/>
                <a:ea typeface="Calibri"/>
                <a:cs typeface="Calibri"/>
                <a:sym typeface="Calibri"/>
              </a:rPr>
              <a:t> (time and staff); Communicate with faculty about SW-PBS</a:t>
            </a:r>
            <a:endParaRPr sz="1400">
              <a:solidFill>
                <a:srgbClr val="000000"/>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sz="14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en-US" sz="1400"/>
              <a:t>During: </a:t>
            </a:r>
            <a:r>
              <a:rPr lang="en-US" sz="1400">
                <a:latin typeface="Calibri"/>
                <a:ea typeface="Calibri"/>
                <a:cs typeface="Calibri"/>
                <a:sym typeface="Calibri"/>
              </a:rPr>
              <a:t>Be actively engaged and support decision-making</a:t>
            </a:r>
            <a:endParaRPr sz="14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sz="14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en-US" sz="1400"/>
              <a:t>After: </a:t>
            </a:r>
            <a:r>
              <a:rPr lang="en-US" sz="1400">
                <a:latin typeface="Calibri"/>
                <a:ea typeface="Calibri"/>
                <a:cs typeface="Calibri"/>
                <a:sym typeface="Calibri"/>
              </a:rPr>
              <a:t>Monitors fidelity of implementation</a:t>
            </a:r>
            <a:endParaRPr b="1" sz="140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096ae7f6e3_0_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0" name="Google Shape;260;g3096ae7f6e3_0_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  </a:t>
            </a:r>
            <a:endParaRPr b="1"/>
          </a:p>
          <a:p>
            <a:pPr indent="0" lvl="0" marL="0" rtl="0" algn="l">
              <a:lnSpc>
                <a:spcPct val="80000"/>
              </a:lnSpc>
              <a:spcBef>
                <a:spcPts val="0"/>
              </a:spcBef>
              <a:spcAft>
                <a:spcPts val="0"/>
              </a:spcAft>
              <a:buSzPts val="1400"/>
              <a:buNone/>
            </a:pPr>
            <a:r>
              <a:rPr b="1" lang="en-US"/>
              <a:t>To Know/To Say </a:t>
            </a:r>
            <a:endParaRPr b="1"/>
          </a:p>
          <a:p>
            <a:pPr indent="0" lvl="0" marL="0" rtl="0" algn="l">
              <a:lnSpc>
                <a:spcPct val="100000"/>
              </a:lnSpc>
              <a:spcBef>
                <a:spcPts val="0"/>
              </a:spcBef>
              <a:spcAft>
                <a:spcPts val="0"/>
              </a:spcAft>
              <a:buSzPts val="1400"/>
              <a:buNone/>
            </a:pPr>
            <a:r>
              <a:rPr b="1" lang="en-US"/>
              <a:t>Before</a:t>
            </a:r>
            <a:r>
              <a:rPr lang="en-US"/>
              <a:t>:</a:t>
            </a:r>
            <a:r>
              <a:rPr b="1" lang="en-US"/>
              <a:t> </a:t>
            </a:r>
            <a:r>
              <a:rPr lang="en-US" sz="1400">
                <a:solidFill>
                  <a:srgbClr val="000000"/>
                </a:solidFill>
                <a:latin typeface="Calibri"/>
                <a:ea typeface="Calibri"/>
                <a:cs typeface="Calibri"/>
                <a:sym typeface="Calibri"/>
              </a:rPr>
              <a:t>Provides intervention to students; Reports behavioral data to the Data Manager</a:t>
            </a:r>
            <a:endParaRPr sz="1400">
              <a:solidFill>
                <a:srgbClr val="000000"/>
              </a:solidFill>
              <a:latin typeface="Calibri"/>
              <a:ea typeface="Calibri"/>
              <a:cs typeface="Calibri"/>
              <a:sym typeface="Calibri"/>
            </a:endParaRPr>
          </a:p>
          <a:p>
            <a:pPr indent="0" lvl="0" marL="0" rtl="0" algn="l">
              <a:lnSpc>
                <a:spcPct val="115000"/>
              </a:lnSpc>
              <a:spcBef>
                <a:spcPts val="0"/>
              </a:spcBef>
              <a:spcAft>
                <a:spcPts val="0"/>
              </a:spcAft>
              <a:buSzPts val="1400"/>
              <a:buNone/>
            </a:pPr>
            <a:r>
              <a:rPr lang="en-US" sz="1400">
                <a:solidFill>
                  <a:srgbClr val="000000"/>
                </a:solidFill>
                <a:latin typeface="Times New Roman"/>
                <a:ea typeface="Times New Roman"/>
                <a:cs typeface="Times New Roman"/>
                <a:sym typeface="Times New Roman"/>
              </a:rPr>
              <a:t>	</a:t>
            </a:r>
            <a:endParaRPr sz="14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en-US"/>
              <a:t>During: </a:t>
            </a:r>
            <a:r>
              <a:rPr lang="en-US" sz="1400">
                <a:latin typeface="Calibri"/>
                <a:ea typeface="Calibri"/>
                <a:cs typeface="Calibri"/>
                <a:sym typeface="Calibri"/>
              </a:rPr>
              <a:t>Provides feedback on interventions</a:t>
            </a:r>
            <a:endParaRPr sz="14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sz="1400">
              <a:latin typeface="Calibri"/>
              <a:ea typeface="Calibri"/>
              <a:cs typeface="Calibri"/>
              <a:sym typeface="Calibri"/>
            </a:endParaRPr>
          </a:p>
          <a:p>
            <a:pPr indent="0" lvl="0" marL="0" rtl="0" algn="l">
              <a:lnSpc>
                <a:spcPct val="100000"/>
              </a:lnSpc>
              <a:spcBef>
                <a:spcPts val="0"/>
              </a:spcBef>
              <a:spcAft>
                <a:spcPts val="0"/>
              </a:spcAft>
              <a:buSzPts val="1400"/>
              <a:buNone/>
            </a:pPr>
            <a:r>
              <a:rPr b="1" lang="en-US"/>
              <a:t>After: </a:t>
            </a:r>
            <a:r>
              <a:rPr lang="en-US" sz="1400">
                <a:latin typeface="Calibri"/>
                <a:ea typeface="Calibri"/>
                <a:cs typeface="Calibri"/>
                <a:sym typeface="Calibri"/>
              </a:rPr>
              <a:t>Collects behavioral data related to the intervention</a:t>
            </a:r>
            <a:endParaRPr sz="1400">
              <a:latin typeface="Calibri"/>
              <a:ea typeface="Calibri"/>
              <a:cs typeface="Calibri"/>
              <a:sym typeface="Calibri"/>
            </a:endParaRPr>
          </a:p>
          <a:p>
            <a:pPr indent="0" lvl="0" marL="0" rtl="0" algn="l">
              <a:lnSpc>
                <a:spcPct val="80000"/>
              </a:lnSpc>
              <a:spcBef>
                <a:spcPts val="0"/>
              </a:spcBef>
              <a:spcAft>
                <a:spcPts val="0"/>
              </a:spcAft>
              <a:buSzPts val="1400"/>
              <a:buNone/>
            </a:pPr>
            <a:r>
              <a:t/>
            </a:r>
            <a:endParaRPr sz="1400">
              <a:latin typeface="Calibri"/>
              <a:ea typeface="Calibri"/>
              <a:cs typeface="Calibri"/>
              <a:sym typeface="Calibri"/>
            </a:endParaRPr>
          </a:p>
          <a:p>
            <a:pPr indent="0" lvl="0" marL="0" rtl="0" algn="l">
              <a:lnSpc>
                <a:spcPct val="80000"/>
              </a:lnSpc>
              <a:spcBef>
                <a:spcPts val="0"/>
              </a:spcBef>
              <a:spcAft>
                <a:spcPts val="0"/>
              </a:spcAft>
              <a:buSzPts val="1400"/>
              <a:buNone/>
            </a:pPr>
            <a:r>
              <a:rPr lang="en-US" sz="1300">
                <a:latin typeface="Calibri"/>
                <a:ea typeface="Calibri"/>
                <a:cs typeface="Calibri"/>
                <a:sym typeface="Calibri"/>
              </a:rPr>
              <a:t>Facilitators MAY change based on the  students in the interventions. This is one of many decisions your team will need to make, and / or adjust as your work begins and you better understand the needs for support. </a:t>
            </a:r>
            <a:endParaRPr sz="50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096ae7f6e3_0_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6" name="Google Shape;266;g3096ae7f6e3_0_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  </a:t>
            </a:r>
            <a:endParaRPr b="1"/>
          </a:p>
          <a:p>
            <a:pPr indent="0" lvl="0" marL="0" rtl="0" algn="l">
              <a:lnSpc>
                <a:spcPct val="80000"/>
              </a:lnSpc>
              <a:spcBef>
                <a:spcPts val="0"/>
              </a:spcBef>
              <a:spcAft>
                <a:spcPts val="0"/>
              </a:spcAft>
              <a:buClr>
                <a:schemeClr val="dk1"/>
              </a:buClr>
              <a:buSzPts val="1100"/>
              <a:buFont typeface="Arial"/>
              <a:buNone/>
            </a:pPr>
            <a:r>
              <a:rPr b="1" lang="en-US"/>
              <a:t>To Know/To Say </a:t>
            </a:r>
            <a:r>
              <a:rPr lang="en-US" sz="1200">
                <a:latin typeface="Calibri"/>
                <a:ea typeface="Calibri"/>
                <a:cs typeface="Calibri"/>
                <a:sym typeface="Calibri"/>
              </a:rPr>
              <a:t>*It is important to have a team member serve on both the Tier 1 team as well as the Advanced Tiers team to enhance the communication and the overall flow from one tier to the next. </a:t>
            </a:r>
            <a:r>
              <a:rPr lang="en-US" sz="1500">
                <a:latin typeface="Calibri"/>
                <a:ea typeface="Calibri"/>
                <a:cs typeface="Calibri"/>
                <a:sym typeface="Calibri"/>
              </a:rPr>
              <a:t>This person will serve on both the Tier 1 and the Advanced Tiers Teams concurrently.</a:t>
            </a:r>
            <a:endParaRPr sz="1500">
              <a:latin typeface="Calibri"/>
              <a:ea typeface="Calibri"/>
              <a:cs typeface="Calibri"/>
              <a:sym typeface="Calibri"/>
            </a:endParaRPr>
          </a:p>
          <a:p>
            <a:pPr indent="0" lvl="0" marL="0" rtl="0" algn="l">
              <a:lnSpc>
                <a:spcPct val="100000"/>
              </a:lnSpc>
              <a:spcBef>
                <a:spcPts val="0"/>
              </a:spcBef>
              <a:spcAft>
                <a:spcPts val="0"/>
              </a:spcAft>
              <a:buSzPts val="1400"/>
              <a:buNone/>
            </a:pPr>
            <a:r>
              <a:rPr b="1" lang="en-US" sz="1400"/>
              <a:t>Before</a:t>
            </a:r>
            <a:r>
              <a:rPr lang="en-US" sz="1400"/>
              <a:t>:</a:t>
            </a:r>
            <a:r>
              <a:rPr b="1" lang="en-US" sz="1400"/>
              <a:t> </a:t>
            </a:r>
            <a:r>
              <a:rPr lang="en-US" sz="1400">
                <a:solidFill>
                  <a:srgbClr val="000000"/>
                </a:solidFill>
                <a:latin typeface="Calibri"/>
                <a:ea typeface="Calibri"/>
                <a:cs typeface="Calibri"/>
                <a:sym typeface="Calibri"/>
              </a:rPr>
              <a:t>Provides ongoing support for staff members implementing positive behavior support programs.</a:t>
            </a:r>
            <a:r>
              <a:rPr lang="en-US" sz="1400">
                <a:solidFill>
                  <a:srgbClr val="000000"/>
                </a:solidFill>
                <a:latin typeface="Times New Roman"/>
                <a:ea typeface="Times New Roman"/>
                <a:cs typeface="Times New Roman"/>
                <a:sym typeface="Times New Roman"/>
              </a:rPr>
              <a:t>	</a:t>
            </a:r>
            <a:endParaRPr sz="14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en-US"/>
              <a:t>During: </a:t>
            </a:r>
            <a:r>
              <a:rPr lang="en-US" sz="1400">
                <a:latin typeface="Calibri"/>
                <a:ea typeface="Calibri"/>
                <a:cs typeface="Calibri"/>
                <a:sym typeface="Calibri"/>
              </a:rPr>
              <a:t>Shares schoolwide outcomes and makes program modifications as necessary.</a:t>
            </a:r>
            <a:endParaRPr b="1"/>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Clr>
                <a:schemeClr val="dk1"/>
              </a:buClr>
              <a:buSzPts val="1100"/>
              <a:buFont typeface="Arial"/>
              <a:buNone/>
            </a:pPr>
            <a:r>
              <a:rPr b="1" lang="en-US"/>
              <a:t>After: </a:t>
            </a:r>
            <a:r>
              <a:rPr lang="en-US" sz="1400">
                <a:latin typeface="Calibri"/>
                <a:ea typeface="Calibri"/>
                <a:cs typeface="Calibri"/>
                <a:sym typeface="Calibri"/>
              </a:rPr>
              <a:t>Monitors fidelity of implementation at a universal/school-wide level.</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2" name="Google Shape;272;p3: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400"/>
              <a:buFont typeface="Arial"/>
              <a:buNone/>
            </a:pPr>
            <a:r>
              <a:rPr lang="en-US"/>
              <a:t>Take a moment to reflect upon additional considerations before assigning specific Advanced Tier Team roles. We will briefly review coaching roles, Behavioral Expertise and Additional Roles for conducting FBAs and BIPs. </a:t>
            </a:r>
            <a:endParaRPr/>
          </a:p>
          <a:p>
            <a:pPr indent="-228600" lvl="0" marL="457200" marR="0" rtl="0" algn="l">
              <a:lnSpc>
                <a:spcPct val="100000"/>
              </a:lnSpc>
              <a:spcBef>
                <a:spcPts val="0"/>
              </a:spcBef>
              <a:spcAft>
                <a:spcPts val="0"/>
              </a:spcAft>
              <a:buClr>
                <a:srgbClr val="000000"/>
              </a:buClr>
              <a:buSzPts val="1400"/>
              <a:buFont typeface="Arial"/>
              <a:buNone/>
            </a:pPr>
            <a:r>
              <a:rPr lang="en-US"/>
              <a:t>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2ecced74f1_0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8" name="Google Shape;278;g32ecced74f1_0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Trainer Notes: </a:t>
            </a:r>
            <a:endParaRPr/>
          </a:p>
          <a:p>
            <a:pPr indent="0" lvl="0" marL="0" rtl="0" algn="l">
              <a:lnSpc>
                <a:spcPct val="100000"/>
              </a:lnSpc>
              <a:spcBef>
                <a:spcPts val="35"/>
              </a:spcBef>
              <a:spcAft>
                <a:spcPts val="0"/>
              </a:spcAft>
              <a:buSzPts val="1400"/>
              <a:buNone/>
            </a:pPr>
            <a:r>
              <a:rPr lang="en-US" sz="1200">
                <a:solidFill>
                  <a:srgbClr val="231F20"/>
                </a:solidFill>
                <a:latin typeface="Calibri"/>
                <a:ea typeface="Calibri"/>
                <a:cs typeface="Calibri"/>
                <a:sym typeface="Calibri"/>
              </a:rPr>
              <a:t>Research suggests that implementation and consistent use of practices requires ongoing skill-based professional learning, which includes training in the form of direct instruction on discrete skills needing to be implemented as well as frequent opportunities to practice the skill(s) and receive performance feedback. </a:t>
            </a:r>
            <a:endParaRPr sz="1200">
              <a:solidFill>
                <a:srgbClr val="231F20"/>
              </a:solidFill>
              <a:latin typeface="Calibri"/>
              <a:ea typeface="Calibri"/>
              <a:cs typeface="Calibri"/>
              <a:sym typeface="Calibri"/>
            </a:endParaRPr>
          </a:p>
          <a:p>
            <a:pPr indent="0" lvl="0" marL="0" rtl="0" algn="l">
              <a:lnSpc>
                <a:spcPct val="100000"/>
              </a:lnSpc>
              <a:spcBef>
                <a:spcPts val="35"/>
              </a:spcBef>
              <a:spcAft>
                <a:spcPts val="0"/>
              </a:spcAft>
              <a:buSzPts val="1400"/>
              <a:buNone/>
            </a:pPr>
            <a:r>
              <a:t/>
            </a:r>
            <a:endParaRPr sz="1200">
              <a:solidFill>
                <a:srgbClr val="231F20"/>
              </a:solidFill>
              <a:latin typeface="Calibri"/>
              <a:ea typeface="Calibri"/>
              <a:cs typeface="Calibri"/>
              <a:sym typeface="Calibri"/>
            </a:endParaRPr>
          </a:p>
          <a:p>
            <a:pPr indent="0" lvl="0" marL="0" rtl="0" algn="l">
              <a:lnSpc>
                <a:spcPct val="100000"/>
              </a:lnSpc>
              <a:spcBef>
                <a:spcPts val="35"/>
              </a:spcBef>
              <a:spcAft>
                <a:spcPts val="0"/>
              </a:spcAft>
              <a:buClr>
                <a:schemeClr val="dk1"/>
              </a:buClr>
              <a:buSzPts val="1100"/>
              <a:buFont typeface="Arial"/>
              <a:buNone/>
            </a:pPr>
            <a:r>
              <a:t/>
            </a:r>
            <a:endParaRPr sz="1200">
              <a:solidFill>
                <a:srgbClr val="231F20"/>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096ae7f6e3_0_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4" name="Google Shape;284;g3096ae7f6e3_0_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b="1"/>
          </a:p>
          <a:p>
            <a:pPr indent="0" lvl="0" marL="0" rtl="0" algn="l">
              <a:lnSpc>
                <a:spcPct val="100000"/>
              </a:lnSpc>
              <a:spcBef>
                <a:spcPts val="0"/>
              </a:spcBef>
              <a:spcAft>
                <a:spcPts val="0"/>
              </a:spcAft>
              <a:buClr>
                <a:schemeClr val="dk1"/>
              </a:buClr>
              <a:buSzPts val="1100"/>
              <a:buFont typeface="Arial"/>
              <a:buNone/>
            </a:pPr>
            <a:r>
              <a:rPr b="1" lang="en-US"/>
              <a:t>Trainer Notes:  </a:t>
            </a:r>
            <a:endParaRPr b="1"/>
          </a:p>
          <a:p>
            <a:pPr indent="0" lvl="0" marL="0" rtl="0" algn="l">
              <a:lnSpc>
                <a:spcPct val="100000"/>
              </a:lnSpc>
              <a:spcBef>
                <a:spcPts val="0"/>
              </a:spcBef>
              <a:spcAft>
                <a:spcPts val="0"/>
              </a:spcAft>
              <a:buSzPts val="1400"/>
              <a:buNone/>
            </a:pPr>
            <a:r>
              <a:rPr lang="en-US"/>
              <a:t>You </a:t>
            </a:r>
            <a:r>
              <a:rPr lang="en-US" sz="1200">
                <a:latin typeface="Calibri"/>
                <a:ea typeface="Calibri"/>
                <a:cs typeface="Calibri"/>
                <a:sym typeface="Calibri"/>
              </a:rPr>
              <a:t>may have someone in your school who has some experience in behavior assessment and interventions.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rPr lang="en-US" sz="1200">
                <a:latin typeface="Calibri"/>
                <a:ea typeface="Calibri"/>
                <a:cs typeface="Calibri"/>
                <a:sym typeface="Calibri"/>
              </a:rPr>
              <a:t>If no one specifically serves in that capacity, people who typically have this kind of experience include: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rPr lang="en-US" sz="1200">
                <a:latin typeface="Calibri"/>
                <a:ea typeface="Calibri"/>
                <a:cs typeface="Calibri"/>
                <a:sym typeface="Calibri"/>
              </a:rPr>
              <a:t>school counselor, special education teacher, school psychologist, behavior specialist, social worker, special education coordinator or in-school suspension supervisor.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200">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rPr lang="en-US" sz="1200">
                <a:latin typeface="Calibri"/>
                <a:ea typeface="Calibri"/>
                <a:cs typeface="Calibri"/>
                <a:sym typeface="Calibri"/>
              </a:rPr>
              <a:t>Consider that the desire to develop the expertise is also important. One of the goals of Advanced Tiers Teaming should be growing knowledge and capacity for implementing in all staff members. </a:t>
            </a:r>
            <a:endParaRPr sz="1200">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t/>
            </a:r>
            <a:endParaRPr sz="1200">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t/>
            </a:r>
            <a:endParaRPr sz="12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79c02d7558_0_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0" name="Google Shape;290;g279c02d7558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lang="en-US"/>
              <a:t>Once a student is identified as needing a  FBA/BIP, there will be an additional team called the action team.</a:t>
            </a:r>
            <a:endParaRPr/>
          </a:p>
          <a:p>
            <a:pPr indent="0" lvl="0" marL="0" rtl="0" algn="l">
              <a:lnSpc>
                <a:spcPct val="100000"/>
              </a:lnSpc>
              <a:spcBef>
                <a:spcPts val="0"/>
              </a:spcBef>
              <a:spcAft>
                <a:spcPts val="0"/>
              </a:spcAft>
              <a:buSzPts val="1400"/>
              <a:buNone/>
            </a:pPr>
            <a:r>
              <a:rPr lang="en-US"/>
              <a:t>Responsibilities of the Action Team include:</a:t>
            </a:r>
            <a:endParaRPr/>
          </a:p>
          <a:p>
            <a:pPr indent="-317500" lvl="0" marL="457200" rtl="0" algn="l">
              <a:lnSpc>
                <a:spcPct val="100000"/>
              </a:lnSpc>
              <a:spcBef>
                <a:spcPts val="0"/>
              </a:spcBef>
              <a:spcAft>
                <a:spcPts val="0"/>
              </a:spcAft>
              <a:buSzPts val="1400"/>
              <a:buChar char="-"/>
            </a:pPr>
            <a:r>
              <a:rPr lang="en-US"/>
              <a:t>review academic records and works samples</a:t>
            </a:r>
            <a:endParaRPr/>
          </a:p>
          <a:p>
            <a:pPr indent="-317500" lvl="0" marL="457200" rtl="0" algn="l">
              <a:lnSpc>
                <a:spcPct val="100000"/>
              </a:lnSpc>
              <a:spcBef>
                <a:spcPts val="0"/>
              </a:spcBef>
              <a:spcAft>
                <a:spcPts val="0"/>
              </a:spcAft>
              <a:buSzPts val="1400"/>
              <a:buChar char="-"/>
            </a:pPr>
            <a:r>
              <a:rPr lang="en-US"/>
              <a:t>conduct the FBA interviews</a:t>
            </a:r>
            <a:endParaRPr/>
          </a:p>
          <a:p>
            <a:pPr indent="-317500" lvl="0" marL="457200" rtl="0" algn="l">
              <a:lnSpc>
                <a:spcPct val="100000"/>
              </a:lnSpc>
              <a:spcBef>
                <a:spcPts val="0"/>
              </a:spcBef>
              <a:spcAft>
                <a:spcPts val="0"/>
              </a:spcAft>
              <a:buSzPts val="1400"/>
              <a:buChar char="-"/>
            </a:pPr>
            <a:r>
              <a:rPr lang="en-US"/>
              <a:t>report the FBA data to the Advanced Tiers team</a:t>
            </a:r>
            <a:endParaRPr/>
          </a:p>
          <a:p>
            <a:pPr indent="-317500" lvl="0" marL="457200" rtl="0" algn="l">
              <a:lnSpc>
                <a:spcPct val="100000"/>
              </a:lnSpc>
              <a:spcBef>
                <a:spcPts val="0"/>
              </a:spcBef>
              <a:spcAft>
                <a:spcPts val="0"/>
              </a:spcAft>
              <a:buSzPts val="1400"/>
              <a:buChar char="-"/>
            </a:pPr>
            <a:r>
              <a:rPr lang="en-US"/>
              <a:t>facilitate development of the Summary Statement</a:t>
            </a:r>
            <a:endParaRPr/>
          </a:p>
          <a:p>
            <a:pPr indent="-317500" lvl="0" marL="457200" rtl="0" algn="l">
              <a:lnSpc>
                <a:spcPct val="100000"/>
              </a:lnSpc>
              <a:spcBef>
                <a:spcPts val="0"/>
              </a:spcBef>
              <a:spcAft>
                <a:spcPts val="0"/>
              </a:spcAft>
              <a:buSzPts val="1400"/>
              <a:buChar char="-"/>
            </a:pPr>
            <a:r>
              <a:rPr lang="en-US"/>
              <a:t>conduct the FBA observations</a:t>
            </a:r>
            <a:endParaRPr/>
          </a:p>
          <a:p>
            <a:pPr indent="-317500" lvl="0" marL="457200" rtl="0" algn="l">
              <a:lnSpc>
                <a:spcPct val="100000"/>
              </a:lnSpc>
              <a:spcBef>
                <a:spcPts val="0"/>
              </a:spcBef>
              <a:spcAft>
                <a:spcPts val="0"/>
              </a:spcAft>
              <a:buSzPts val="1400"/>
              <a:buChar char="-"/>
            </a:pPr>
            <a:r>
              <a:rPr lang="en-US"/>
              <a:t>facilitate development of the Behavior Intervention Plan (BIP)</a:t>
            </a:r>
            <a:endParaRPr/>
          </a:p>
          <a:p>
            <a:pPr indent="-317500" lvl="0" marL="457200" rtl="0" algn="l">
              <a:lnSpc>
                <a:spcPct val="100000"/>
              </a:lnSpc>
              <a:spcBef>
                <a:spcPts val="0"/>
              </a:spcBef>
              <a:spcAft>
                <a:spcPts val="0"/>
              </a:spcAft>
              <a:buSzPts val="1400"/>
              <a:buChar char="-"/>
            </a:pPr>
            <a:r>
              <a:rPr lang="en-US"/>
              <a:t>Monitor initial implementation of the Behavior Intervention Plan (BIP)</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 name="Google Shape;118;p5: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a:p>
          <a:p>
            <a:pPr indent="0" lvl="0" marL="0" rtl="0" algn="l">
              <a:lnSpc>
                <a:spcPct val="100000"/>
              </a:lnSpc>
              <a:spcBef>
                <a:spcPts val="0"/>
              </a:spcBef>
              <a:spcAft>
                <a:spcPts val="0"/>
              </a:spcAft>
              <a:buSzPts val="1400"/>
              <a:buNone/>
            </a:pPr>
            <a:r>
              <a:rPr b="1" lang="en-US"/>
              <a:t>To Know/To Say:</a:t>
            </a:r>
            <a:r>
              <a:rPr b="0" lang="en-US"/>
              <a:t>  </a:t>
            </a:r>
            <a:r>
              <a:rPr lang="en-US"/>
              <a:t>“These will be the Working Agreements we will honor during all of our training sessions.”</a:t>
            </a:r>
            <a:endParaRPr/>
          </a:p>
        </p:txBody>
      </p:sp>
      <p:sp>
        <p:nvSpPr>
          <p:cNvPr id="119" name="Google Shape;119;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279ab04a746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sz="1400">
                <a:latin typeface="Calibri"/>
                <a:ea typeface="Calibri"/>
                <a:cs typeface="Calibri"/>
                <a:sym typeface="Calibri"/>
              </a:rPr>
              <a:t>Trainer Notes:</a:t>
            </a:r>
            <a:r>
              <a:rPr lang="en-US" sz="1400">
                <a:latin typeface="Calibri"/>
                <a:ea typeface="Calibri"/>
                <a:cs typeface="Calibri"/>
                <a:sym typeface="Calibri"/>
              </a:rPr>
              <a:t>  </a:t>
            </a:r>
            <a:endParaRPr sz="1400">
              <a:latin typeface="Calibri"/>
              <a:ea typeface="Calibri"/>
              <a:cs typeface="Calibri"/>
              <a:sym typeface="Calibri"/>
            </a:endParaRPr>
          </a:p>
          <a:p>
            <a:pPr indent="0" lvl="0" marL="0" rtl="0" algn="l">
              <a:lnSpc>
                <a:spcPct val="100000"/>
              </a:lnSpc>
              <a:spcBef>
                <a:spcPts val="640"/>
              </a:spcBef>
              <a:spcAft>
                <a:spcPts val="0"/>
              </a:spcAft>
              <a:buClr>
                <a:schemeClr val="dk1"/>
              </a:buClr>
              <a:buSzPts val="1100"/>
              <a:buFont typeface="Arial"/>
              <a:buNone/>
            </a:pPr>
            <a:r>
              <a:rPr b="1" lang="en-US" sz="1400">
                <a:latin typeface="Calibri"/>
                <a:ea typeface="Calibri"/>
                <a:cs typeface="Calibri"/>
                <a:sym typeface="Calibri"/>
              </a:rPr>
              <a:t>To Know/To Say</a:t>
            </a:r>
            <a:r>
              <a:rPr lang="en-US" sz="1400">
                <a:latin typeface="Calibri"/>
                <a:ea typeface="Calibri"/>
                <a:cs typeface="Calibri"/>
                <a:sym typeface="Calibri"/>
              </a:rPr>
              <a:t> During initial development of your Advanced Tiers Team, team members should remain constant. Once effective systems are in place, members may rotate in and out on a yearly basis.</a:t>
            </a:r>
            <a:endParaRPr sz="1400">
              <a:latin typeface="Calibri"/>
              <a:ea typeface="Calibri"/>
              <a:cs typeface="Calibri"/>
              <a:sym typeface="Calibri"/>
            </a:endParaRPr>
          </a:p>
          <a:p>
            <a:pPr indent="0" lvl="0" marL="0" rtl="0" algn="l">
              <a:lnSpc>
                <a:spcPct val="100000"/>
              </a:lnSpc>
              <a:spcBef>
                <a:spcPts val="640"/>
              </a:spcBef>
              <a:spcAft>
                <a:spcPts val="0"/>
              </a:spcAft>
              <a:buClr>
                <a:schemeClr val="dk1"/>
              </a:buClr>
              <a:buSzPts val="1100"/>
              <a:buFont typeface="Arial"/>
              <a:buNone/>
            </a:pPr>
            <a:r>
              <a:rPr lang="en-US" sz="1400">
                <a:latin typeface="Calibri"/>
                <a:ea typeface="Calibri"/>
                <a:cs typeface="Calibri"/>
                <a:sym typeface="Calibri"/>
              </a:rPr>
              <a:t>Take some time to decide who in your building will best serve the roles of the Advanced Tiers Team. Are they able to be a part of this team throughout development and implementation of effective systems?</a:t>
            </a:r>
            <a:endParaRPr sz="14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400">
              <a:latin typeface="Calibri"/>
              <a:ea typeface="Calibri"/>
              <a:cs typeface="Calibri"/>
              <a:sym typeface="Calibri"/>
            </a:endParaRPr>
          </a:p>
          <a:p>
            <a:pPr indent="0" lvl="0" marL="0" rtl="0" algn="l">
              <a:lnSpc>
                <a:spcPct val="100000"/>
              </a:lnSpc>
              <a:spcBef>
                <a:spcPts val="640"/>
              </a:spcBef>
              <a:spcAft>
                <a:spcPts val="0"/>
              </a:spcAft>
              <a:buSzPts val="1100"/>
              <a:buNone/>
            </a:pPr>
            <a:r>
              <a:rPr lang="en-US" sz="1400">
                <a:latin typeface="Calibri"/>
                <a:ea typeface="Calibri"/>
                <a:cs typeface="Calibri"/>
                <a:sym typeface="Calibri"/>
              </a:rPr>
              <a:t>Access the</a:t>
            </a:r>
            <a:r>
              <a:rPr lang="en-US" sz="1400">
                <a:solidFill>
                  <a:srgbClr val="FF0000"/>
                </a:solidFill>
                <a:latin typeface="Calibri"/>
                <a:ea typeface="Calibri"/>
                <a:cs typeface="Calibri"/>
                <a:sym typeface="Calibri"/>
              </a:rPr>
              <a:t> </a:t>
            </a:r>
            <a:r>
              <a:rPr b="1" i="1" lang="en-US" sz="1400">
                <a:latin typeface="Calibri"/>
                <a:ea typeface="Calibri"/>
                <a:cs typeface="Calibri"/>
                <a:sym typeface="Calibri"/>
              </a:rPr>
              <a:t>EXAMPLE / TEMPLATE </a:t>
            </a:r>
            <a:r>
              <a:rPr b="1" lang="en-US" sz="1400">
                <a:latin typeface="Calibri"/>
                <a:ea typeface="Calibri"/>
                <a:cs typeface="Calibri"/>
                <a:sym typeface="Calibri"/>
              </a:rPr>
              <a:t>Advanced Tiers Team Roles and Responsibilities and make it your own taking your building configuration into consideration.</a:t>
            </a:r>
            <a:r>
              <a:rPr lang="en-US" sz="1400">
                <a:latin typeface="Calibri"/>
                <a:ea typeface="Calibri"/>
                <a:cs typeface="Calibri"/>
                <a:sym typeface="Calibri"/>
              </a:rPr>
              <a:t> </a:t>
            </a:r>
            <a:endParaRPr sz="1400">
              <a:latin typeface="Calibri"/>
              <a:ea typeface="Calibri"/>
              <a:cs typeface="Calibri"/>
              <a:sym typeface="Calibri"/>
            </a:endParaRPr>
          </a:p>
          <a:p>
            <a:pPr indent="0" lvl="0" marL="0" rtl="0" algn="l">
              <a:lnSpc>
                <a:spcPct val="100000"/>
              </a:lnSpc>
              <a:spcBef>
                <a:spcPts val="640"/>
              </a:spcBef>
              <a:spcAft>
                <a:spcPts val="0"/>
              </a:spcAft>
              <a:buClr>
                <a:schemeClr val="dk1"/>
              </a:buClr>
              <a:buSzPts val="1100"/>
              <a:buFont typeface="Arial"/>
              <a:buNone/>
            </a:pPr>
            <a:r>
              <a:t/>
            </a:r>
            <a:endParaRPr sz="14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sz="14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en-US" sz="1400">
                <a:latin typeface="Calibri"/>
                <a:ea typeface="Calibri"/>
                <a:cs typeface="Calibri"/>
                <a:sym typeface="Calibri"/>
              </a:rPr>
              <a:t>Consider if there are individuals  in your building:</a:t>
            </a:r>
            <a:endParaRPr b="1" sz="1400">
              <a:latin typeface="Calibri"/>
              <a:ea typeface="Calibri"/>
              <a:cs typeface="Calibri"/>
              <a:sym typeface="Calibri"/>
            </a:endParaRPr>
          </a:p>
          <a:p>
            <a:pPr indent="-317500" lvl="0" marL="457200" rtl="0" algn="l">
              <a:lnSpc>
                <a:spcPct val="100000"/>
              </a:lnSpc>
              <a:spcBef>
                <a:spcPts val="0"/>
              </a:spcBef>
              <a:spcAft>
                <a:spcPts val="0"/>
              </a:spcAft>
              <a:buClr>
                <a:schemeClr val="dk1"/>
              </a:buClr>
              <a:buSzPts val="1400"/>
              <a:buChar char="●"/>
            </a:pPr>
            <a:r>
              <a:rPr lang="en-US" sz="1400">
                <a:latin typeface="Calibri"/>
                <a:ea typeface="Calibri"/>
                <a:cs typeface="Calibri"/>
                <a:sym typeface="Calibri"/>
              </a:rPr>
              <a:t>with knowledge of antecedent-behavior-consequence? </a:t>
            </a:r>
            <a:endParaRPr sz="1400"/>
          </a:p>
          <a:p>
            <a:pPr indent="-317500" lvl="0" marL="457200" rtl="0" algn="l">
              <a:lnSpc>
                <a:spcPct val="100000"/>
              </a:lnSpc>
              <a:spcBef>
                <a:spcPts val="0"/>
              </a:spcBef>
              <a:spcAft>
                <a:spcPts val="0"/>
              </a:spcAft>
              <a:buClr>
                <a:schemeClr val="dk1"/>
              </a:buClr>
              <a:buSzPts val="1400"/>
              <a:buChar char="●"/>
            </a:pPr>
            <a:r>
              <a:rPr lang="en-US" sz="1400">
                <a:latin typeface="Calibri"/>
                <a:ea typeface="Calibri"/>
                <a:cs typeface="Calibri"/>
                <a:sym typeface="Calibri"/>
              </a:rPr>
              <a:t>with knowledge of developing formative and summative academic assessments?</a:t>
            </a:r>
            <a:endParaRPr sz="1400"/>
          </a:p>
          <a:p>
            <a:pPr indent="-317500" lvl="0" marL="457200" rtl="0" algn="l">
              <a:lnSpc>
                <a:spcPct val="100000"/>
              </a:lnSpc>
              <a:spcBef>
                <a:spcPts val="0"/>
              </a:spcBef>
              <a:spcAft>
                <a:spcPts val="0"/>
              </a:spcAft>
              <a:buClr>
                <a:schemeClr val="dk1"/>
              </a:buClr>
              <a:buSzPts val="1400"/>
              <a:buChar char="●"/>
            </a:pPr>
            <a:r>
              <a:rPr lang="en-US" sz="1400">
                <a:latin typeface="Calibri"/>
                <a:ea typeface="Calibri"/>
                <a:cs typeface="Calibri"/>
                <a:sym typeface="Calibri"/>
              </a:rPr>
              <a:t>that uses short term interventions inside of their classrooms for their academics?</a:t>
            </a:r>
            <a:endParaRPr sz="1400"/>
          </a:p>
          <a:p>
            <a:pPr indent="-317500" lvl="0" marL="457200" rtl="0" algn="l">
              <a:lnSpc>
                <a:spcPct val="100000"/>
              </a:lnSpc>
              <a:spcBef>
                <a:spcPts val="0"/>
              </a:spcBef>
              <a:spcAft>
                <a:spcPts val="0"/>
              </a:spcAft>
              <a:buClr>
                <a:schemeClr val="dk1"/>
              </a:buClr>
              <a:buSzPts val="1400"/>
              <a:buChar char="●"/>
            </a:pPr>
            <a:r>
              <a:rPr lang="en-US" sz="1400">
                <a:latin typeface="Calibri"/>
                <a:ea typeface="Calibri"/>
                <a:cs typeface="Calibri"/>
                <a:sym typeface="Calibri"/>
              </a:rPr>
              <a:t>that knows how to enter student data into excel, creating graphs, and interpreting results?</a:t>
            </a:r>
            <a:endParaRPr/>
          </a:p>
          <a:p>
            <a:pPr indent="-317500" lvl="0" marL="457200" marR="0" rtl="0" algn="l">
              <a:lnSpc>
                <a:spcPct val="100000"/>
              </a:lnSpc>
              <a:spcBef>
                <a:spcPts val="0"/>
              </a:spcBef>
              <a:spcAft>
                <a:spcPts val="0"/>
              </a:spcAft>
              <a:buClr>
                <a:schemeClr val="dk1"/>
              </a:buClr>
              <a:buSzPts val="1400"/>
              <a:buFont typeface="Arial"/>
              <a:buChar char="●"/>
            </a:pPr>
            <a:r>
              <a:rPr lang="en-US" sz="1400">
                <a:solidFill>
                  <a:schemeClr val="dk1"/>
                </a:solidFill>
              </a:rPr>
              <a:t>with time needed to complete assigned responsibilities?</a:t>
            </a:r>
            <a:endParaRPr/>
          </a:p>
          <a:p>
            <a:pPr indent="-228600" lvl="0" marL="457200" rtl="0" algn="l">
              <a:lnSpc>
                <a:spcPct val="100000"/>
              </a:lnSpc>
              <a:spcBef>
                <a:spcPts val="0"/>
              </a:spcBef>
              <a:spcAft>
                <a:spcPts val="0"/>
              </a:spcAft>
              <a:buClr>
                <a:schemeClr val="dk1"/>
              </a:buClr>
              <a:buSzPts val="1400"/>
              <a:buNone/>
            </a:pPr>
            <a:r>
              <a:t/>
            </a:r>
            <a:endParaRPr sz="1400">
              <a:latin typeface="Calibri"/>
              <a:ea typeface="Calibri"/>
              <a:cs typeface="Calibri"/>
              <a:sym typeface="Calibri"/>
            </a:endParaRPr>
          </a:p>
        </p:txBody>
      </p:sp>
      <p:sp>
        <p:nvSpPr>
          <p:cNvPr id="296" name="Google Shape;296;g279ab04a746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ec5170b170_0_4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03" name="Google Shape;303;g2ec5170b170_0_4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marR="0" rtl="0" algn="l">
              <a:lnSpc>
                <a:spcPct val="100000"/>
              </a:lnSpc>
              <a:spcBef>
                <a:spcPts val="0"/>
              </a:spcBef>
              <a:spcAft>
                <a:spcPts val="0"/>
              </a:spcAft>
              <a:buSzPts val="1400"/>
              <a:buNone/>
            </a:pPr>
            <a:r>
              <a:rPr b="1" lang="en-US"/>
              <a:t>To Know/To Say </a:t>
            </a:r>
            <a:r>
              <a:rPr b="1" lang="en-US" sz="1400"/>
              <a:t>The team you gather will have critical responsibilities to prepare for efficient and effective implementation of Advanced Tiers. There will be courses for each of the responsibilities this team fulfills including but not limited to</a:t>
            </a:r>
            <a:endParaRPr sz="1400"/>
          </a:p>
          <a:p>
            <a:pPr indent="-317500" lvl="0" marL="457200" rtl="0" algn="l">
              <a:lnSpc>
                <a:spcPct val="100000"/>
              </a:lnSpc>
              <a:spcBef>
                <a:spcPts val="0"/>
              </a:spcBef>
              <a:spcAft>
                <a:spcPts val="0"/>
              </a:spcAft>
              <a:buClr>
                <a:srgbClr val="FF0000"/>
              </a:buClr>
              <a:buSzPts val="1400"/>
              <a:buChar char="●"/>
            </a:pPr>
            <a:r>
              <a:rPr lang="en-US" sz="1400">
                <a:latin typeface="Calibri"/>
                <a:ea typeface="Calibri"/>
                <a:cs typeface="Calibri"/>
                <a:sym typeface="Calibri"/>
              </a:rPr>
              <a:t>Identifying students who are “At-Risk” and “High Risk”</a:t>
            </a:r>
            <a:endParaRPr sz="1400">
              <a:latin typeface="Calibri"/>
              <a:ea typeface="Calibri"/>
              <a:cs typeface="Calibri"/>
              <a:sym typeface="Calibri"/>
            </a:endParaRPr>
          </a:p>
          <a:p>
            <a:pPr indent="-317500" lvl="0" marL="457200" rtl="0" algn="l">
              <a:lnSpc>
                <a:spcPct val="100000"/>
              </a:lnSpc>
              <a:spcBef>
                <a:spcPts val="0"/>
              </a:spcBef>
              <a:spcAft>
                <a:spcPts val="0"/>
              </a:spcAft>
              <a:buClr>
                <a:srgbClr val="FF0000"/>
              </a:buClr>
              <a:buSzPts val="1400"/>
              <a:buFont typeface="Calibri"/>
              <a:buChar char="●"/>
            </a:pPr>
            <a:r>
              <a:rPr lang="en-US" sz="1400">
                <a:latin typeface="Calibri"/>
                <a:ea typeface="Calibri"/>
                <a:cs typeface="Calibri"/>
                <a:sym typeface="Calibri"/>
              </a:rPr>
              <a:t>Building capacity with a set of readily available, evidence-based practices or EBPs for targeted and intensive / individual support.</a:t>
            </a:r>
            <a:endParaRPr sz="1400">
              <a:latin typeface="Calibri"/>
              <a:ea typeface="Calibri"/>
              <a:cs typeface="Calibri"/>
              <a:sym typeface="Calibri"/>
            </a:endParaRPr>
          </a:p>
          <a:p>
            <a:pPr indent="-317500" lvl="0" marL="457200" rtl="0" algn="l">
              <a:lnSpc>
                <a:spcPct val="100000"/>
              </a:lnSpc>
              <a:spcBef>
                <a:spcPts val="0"/>
              </a:spcBef>
              <a:spcAft>
                <a:spcPts val="0"/>
              </a:spcAft>
              <a:buClr>
                <a:srgbClr val="FF0000"/>
              </a:buClr>
              <a:buSzPts val="1400"/>
              <a:buChar char="●"/>
            </a:pPr>
            <a:r>
              <a:rPr lang="en-US" sz="1400">
                <a:latin typeface="Calibri"/>
                <a:ea typeface="Calibri"/>
                <a:cs typeface="Calibri"/>
                <a:sym typeface="Calibri"/>
              </a:rPr>
              <a:t>Procedures for identifying the function of target student’s behavior </a:t>
            </a:r>
            <a:endParaRPr sz="1400">
              <a:latin typeface="Calibri"/>
              <a:ea typeface="Calibri"/>
              <a:cs typeface="Calibri"/>
              <a:sym typeface="Calibri"/>
            </a:endParaRPr>
          </a:p>
          <a:p>
            <a:pPr indent="-317500" lvl="0" marL="457200" rtl="0" algn="l">
              <a:lnSpc>
                <a:spcPct val="100000"/>
              </a:lnSpc>
              <a:spcBef>
                <a:spcPts val="0"/>
              </a:spcBef>
              <a:spcAft>
                <a:spcPts val="0"/>
              </a:spcAft>
              <a:buClr>
                <a:srgbClr val="FF0000"/>
              </a:buClr>
              <a:buSzPts val="1400"/>
              <a:buFont typeface="Calibri"/>
              <a:buChar char="●"/>
            </a:pPr>
            <a:r>
              <a:rPr lang="en-US" sz="1400">
                <a:latin typeface="Calibri"/>
                <a:ea typeface="Calibri"/>
                <a:cs typeface="Calibri"/>
                <a:sym typeface="Calibri"/>
              </a:rPr>
              <a:t>procedures for developing Behavior Intervention Plans</a:t>
            </a:r>
            <a:endParaRPr sz="1400">
              <a:latin typeface="Calibri"/>
              <a:ea typeface="Calibri"/>
              <a:cs typeface="Calibri"/>
              <a:sym typeface="Calibri"/>
            </a:endParaRPr>
          </a:p>
          <a:p>
            <a:pPr indent="-317500" lvl="0" marL="457200" rtl="0" algn="l">
              <a:lnSpc>
                <a:spcPct val="100000"/>
              </a:lnSpc>
              <a:spcBef>
                <a:spcPts val="0"/>
              </a:spcBef>
              <a:spcAft>
                <a:spcPts val="0"/>
              </a:spcAft>
              <a:buClr>
                <a:srgbClr val="FF0000"/>
              </a:buClr>
              <a:buSzPts val="1400"/>
              <a:buChar char="●"/>
            </a:pPr>
            <a:r>
              <a:rPr lang="en-US" sz="1400">
                <a:latin typeface="Calibri"/>
                <a:ea typeface="Calibri"/>
                <a:cs typeface="Calibri"/>
                <a:sym typeface="Calibri"/>
              </a:rPr>
              <a:t>Procedures for collecting data … including implementation fidelity, student response and outcome data.</a:t>
            </a:r>
            <a:endParaRPr sz="1400">
              <a:latin typeface="Calibri"/>
              <a:ea typeface="Calibri"/>
              <a:cs typeface="Calibri"/>
              <a:sym typeface="Calibri"/>
            </a:endParaRPr>
          </a:p>
          <a:p>
            <a:pPr indent="-317500" lvl="0" marL="457200" rtl="0" algn="l">
              <a:lnSpc>
                <a:spcPct val="100000"/>
              </a:lnSpc>
              <a:spcBef>
                <a:spcPts val="0"/>
              </a:spcBef>
              <a:spcAft>
                <a:spcPts val="0"/>
              </a:spcAft>
              <a:buClr>
                <a:srgbClr val="FF0000"/>
              </a:buClr>
              <a:buSzPts val="1400"/>
              <a:buFont typeface="Calibri"/>
              <a:buChar char="●"/>
            </a:pPr>
            <a:r>
              <a:rPr lang="en-US" sz="1400">
                <a:latin typeface="Calibri"/>
                <a:ea typeface="Calibri"/>
                <a:cs typeface="Calibri"/>
                <a:sym typeface="Calibri"/>
              </a:rPr>
              <a:t>Data Decision Rules to guide team next steps</a:t>
            </a:r>
            <a:endParaRPr sz="1400">
              <a:latin typeface="Calibri"/>
              <a:ea typeface="Calibri"/>
              <a:cs typeface="Calibri"/>
              <a:sym typeface="Calibri"/>
            </a:endParaRPr>
          </a:p>
          <a:p>
            <a:pPr indent="-317500" lvl="0" marL="457200" rtl="0" algn="l">
              <a:lnSpc>
                <a:spcPct val="100000"/>
              </a:lnSpc>
              <a:spcBef>
                <a:spcPts val="0"/>
              </a:spcBef>
              <a:spcAft>
                <a:spcPts val="0"/>
              </a:spcAft>
              <a:buClr>
                <a:srgbClr val="FF0000"/>
              </a:buClr>
              <a:buSzPts val="1400"/>
              <a:buChar char="●"/>
            </a:pPr>
            <a:r>
              <a:rPr lang="en-US" sz="1400">
                <a:latin typeface="Calibri"/>
                <a:ea typeface="Calibri"/>
                <a:cs typeface="Calibri"/>
                <a:sym typeface="Calibri"/>
              </a:rPr>
              <a:t>Providing  professional development to all staff </a:t>
            </a:r>
            <a:endParaRPr sz="1400">
              <a:latin typeface="Calibri"/>
              <a:ea typeface="Calibri"/>
              <a:cs typeface="Calibri"/>
              <a:sym typeface="Calibri"/>
            </a:endParaRPr>
          </a:p>
          <a:p>
            <a:pPr indent="-317500" lvl="0" marL="457200" rtl="0" algn="l">
              <a:lnSpc>
                <a:spcPct val="100000"/>
              </a:lnSpc>
              <a:spcBef>
                <a:spcPts val="0"/>
              </a:spcBef>
              <a:spcAft>
                <a:spcPts val="0"/>
              </a:spcAft>
              <a:buClr>
                <a:srgbClr val="FF0000"/>
              </a:buClr>
              <a:buSzPts val="1400"/>
              <a:buChar char="●"/>
            </a:pPr>
            <a:r>
              <a:rPr lang="en-US" sz="1400">
                <a:latin typeface="Calibri"/>
                <a:ea typeface="Calibri"/>
                <a:cs typeface="Calibri"/>
                <a:sym typeface="Calibri"/>
              </a:rPr>
              <a:t>Communicating to and training students, staff, and families on the interventions</a:t>
            </a:r>
            <a:endParaRPr sz="2400"/>
          </a:p>
          <a:p>
            <a:pPr indent="0" lvl="0" marL="0" marR="0" rtl="0" algn="l">
              <a:lnSpc>
                <a:spcPct val="100000"/>
              </a:lnSpc>
              <a:spcBef>
                <a:spcPts val="0"/>
              </a:spcBef>
              <a:spcAft>
                <a:spcPts val="0"/>
              </a:spcAft>
              <a:buSzPts val="1400"/>
              <a:buNone/>
            </a:pPr>
            <a:r>
              <a:t/>
            </a:r>
            <a:endParaRPr/>
          </a:p>
        </p:txBody>
      </p:sp>
      <p:sp>
        <p:nvSpPr>
          <p:cNvPr id="304" name="Google Shape;304;g2ec5170b170_0_42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2782e52ae02_0_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0" name="Google Shape;310;g2782e52ae02_0_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640"/>
              </a:spcBef>
              <a:spcAft>
                <a:spcPts val="0"/>
              </a:spcAft>
              <a:buClr>
                <a:schemeClr val="dk1"/>
              </a:buClr>
              <a:buSzPts val="1100"/>
              <a:buFont typeface="Arial"/>
              <a:buNone/>
            </a:pPr>
            <a:r>
              <a:rPr b="1" lang="en-US"/>
              <a:t>To Know/To Say</a:t>
            </a:r>
            <a:r>
              <a:rPr b="1" lang="en-US" sz="1400"/>
              <a:t> </a:t>
            </a:r>
            <a:r>
              <a:rPr i="1" lang="en-US" sz="1400">
                <a:latin typeface="Calibri"/>
                <a:ea typeface="Calibri"/>
                <a:cs typeface="Calibri"/>
                <a:sym typeface="Calibri"/>
              </a:rPr>
              <a:t>A systems approach, as you learned in the Foundations Course,  focuses on the collective actions of individuals within the school and how they contribute to the way the school, as a whole, operates. </a:t>
            </a:r>
            <a:endParaRPr i="1" sz="1400">
              <a:latin typeface="Calibri"/>
              <a:ea typeface="Calibri"/>
              <a:cs typeface="Calibri"/>
              <a:sym typeface="Calibri"/>
            </a:endParaRPr>
          </a:p>
          <a:p>
            <a:pPr indent="0" lvl="0" marL="0" rtl="0" algn="l">
              <a:lnSpc>
                <a:spcPct val="100000"/>
              </a:lnSpc>
              <a:spcBef>
                <a:spcPts val="640"/>
              </a:spcBef>
              <a:spcAft>
                <a:spcPts val="0"/>
              </a:spcAft>
              <a:buClr>
                <a:schemeClr val="dk1"/>
              </a:buClr>
              <a:buSzPts val="3200"/>
              <a:buFont typeface="Arial"/>
              <a:buNone/>
            </a:pPr>
            <a:r>
              <a:t/>
            </a:r>
            <a:endParaRPr i="1" sz="1400">
              <a:latin typeface="Calibri"/>
              <a:ea typeface="Calibri"/>
              <a:cs typeface="Calibri"/>
              <a:sym typeface="Calibri"/>
            </a:endParaRPr>
          </a:p>
          <a:p>
            <a:pPr indent="0" lvl="0" marL="0" rtl="0" algn="l">
              <a:lnSpc>
                <a:spcPct val="100000"/>
              </a:lnSpc>
              <a:spcBef>
                <a:spcPts val="640"/>
              </a:spcBef>
              <a:spcAft>
                <a:spcPts val="0"/>
              </a:spcAft>
              <a:buClr>
                <a:schemeClr val="dk1"/>
              </a:buClr>
              <a:buSzPts val="3200"/>
              <a:buFont typeface="Arial"/>
              <a:buNone/>
            </a:pPr>
            <a:r>
              <a:rPr i="1" lang="en-US" sz="1400">
                <a:latin typeface="Calibri"/>
                <a:ea typeface="Calibri"/>
                <a:cs typeface="Calibri"/>
                <a:sym typeface="Calibri"/>
              </a:rPr>
              <a:t>A systems approach at the </a:t>
            </a:r>
            <a:r>
              <a:rPr b="1" i="1" lang="en-US" sz="1400">
                <a:latin typeface="Calibri"/>
                <a:ea typeface="Calibri"/>
                <a:cs typeface="Calibri"/>
                <a:sym typeface="Calibri"/>
              </a:rPr>
              <a:t>Advanced Tiers</a:t>
            </a:r>
            <a:r>
              <a:rPr i="1" lang="en-US" sz="1400">
                <a:latin typeface="Calibri"/>
                <a:ea typeface="Calibri"/>
                <a:cs typeface="Calibri"/>
                <a:sym typeface="Calibri"/>
              </a:rPr>
              <a:t> level is all about collective commitments, clear expectations, as well as procedures and processes for consistent operations across all partners in the work. </a:t>
            </a:r>
            <a:endParaRPr i="1" sz="1400">
              <a:latin typeface="Calibri"/>
              <a:ea typeface="Calibri"/>
              <a:cs typeface="Calibri"/>
              <a:sym typeface="Calibri"/>
            </a:endParaRPr>
          </a:p>
          <a:p>
            <a:pPr indent="0" lvl="0" marL="0" rtl="0" algn="l">
              <a:lnSpc>
                <a:spcPct val="100000"/>
              </a:lnSpc>
              <a:spcBef>
                <a:spcPts val="640"/>
              </a:spcBef>
              <a:spcAft>
                <a:spcPts val="0"/>
              </a:spcAft>
              <a:buClr>
                <a:schemeClr val="dk1"/>
              </a:buClr>
              <a:buSzPts val="3200"/>
              <a:buFont typeface="Arial"/>
              <a:buNone/>
            </a:pPr>
            <a:r>
              <a:t/>
            </a:r>
            <a:endParaRPr i="1" sz="1400">
              <a:latin typeface="Calibri"/>
              <a:ea typeface="Calibri"/>
              <a:cs typeface="Calibri"/>
              <a:sym typeface="Calibri"/>
            </a:endParaRPr>
          </a:p>
          <a:p>
            <a:pPr indent="0" lvl="0" marL="0" rtl="0" algn="l">
              <a:lnSpc>
                <a:spcPct val="100000"/>
              </a:lnSpc>
              <a:spcBef>
                <a:spcPts val="640"/>
              </a:spcBef>
              <a:spcAft>
                <a:spcPts val="0"/>
              </a:spcAft>
              <a:buClr>
                <a:schemeClr val="dk1"/>
              </a:buClr>
              <a:buSzPts val="3200"/>
              <a:buFont typeface="Arial"/>
              <a:buNone/>
            </a:pPr>
            <a:r>
              <a:rPr i="1" lang="en-US" sz="1400">
                <a:latin typeface="Calibri"/>
                <a:ea typeface="Calibri"/>
                <a:cs typeface="Calibri"/>
                <a:sym typeface="Calibri"/>
              </a:rPr>
              <a:t>In the next lesson learn about </a:t>
            </a:r>
            <a:r>
              <a:rPr b="1" i="1" lang="en-US" sz="1400">
                <a:latin typeface="Calibri"/>
                <a:ea typeface="Calibri"/>
                <a:cs typeface="Calibri"/>
                <a:sym typeface="Calibri"/>
              </a:rPr>
              <a:t>Advanced Tiers Teaming Processes </a:t>
            </a:r>
            <a:r>
              <a:rPr i="1" lang="en-US" sz="1400">
                <a:latin typeface="Calibri"/>
                <a:ea typeface="Calibri"/>
                <a:cs typeface="Calibri"/>
                <a:sym typeface="Calibri"/>
              </a:rPr>
              <a:t>for efficient and effective implementation. </a:t>
            </a:r>
            <a:endParaRPr b="1" sz="1400"/>
          </a:p>
          <a:p>
            <a:pPr indent="0" lvl="0" marL="0" rtl="0" algn="l">
              <a:lnSpc>
                <a:spcPct val="100000"/>
              </a:lnSpc>
              <a:spcBef>
                <a:spcPts val="0"/>
              </a:spcBef>
              <a:spcAft>
                <a:spcPts val="0"/>
              </a:spcAft>
              <a:buSzPts val="1400"/>
              <a:buNone/>
            </a:pPr>
            <a:r>
              <a:t/>
            </a:r>
            <a:endParaRPr sz="1400"/>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23: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640"/>
              </a:spcBef>
              <a:spcAft>
                <a:spcPts val="0"/>
              </a:spcAft>
              <a:buClr>
                <a:schemeClr val="dk1"/>
              </a:buClr>
              <a:buSzPts val="1100"/>
              <a:buFont typeface="Arial"/>
              <a:buNone/>
            </a:pPr>
            <a:r>
              <a:rPr b="1" lang="en-US"/>
              <a:t>To Know/To Say</a:t>
            </a:r>
            <a:r>
              <a:rPr b="1" lang="en-US" sz="1400"/>
              <a:t> </a:t>
            </a:r>
            <a:endParaRPr sz="1400">
              <a:latin typeface="Calibri"/>
              <a:ea typeface="Calibri"/>
              <a:cs typeface="Calibri"/>
              <a:sym typeface="Calibri"/>
            </a:endParaRPr>
          </a:p>
          <a:p>
            <a:pPr indent="-317500" lvl="0" marL="457200" rtl="0" algn="l">
              <a:lnSpc>
                <a:spcPct val="100000"/>
              </a:lnSpc>
              <a:spcBef>
                <a:spcPts val="640"/>
              </a:spcBef>
              <a:spcAft>
                <a:spcPts val="0"/>
              </a:spcAft>
              <a:buSzPts val="1400"/>
              <a:buFont typeface="Calibri"/>
              <a:buChar char="●"/>
            </a:pPr>
            <a:r>
              <a:rPr lang="en-US" sz="1400">
                <a:latin typeface="Calibri"/>
                <a:ea typeface="Calibri"/>
                <a:cs typeface="Calibri"/>
                <a:sym typeface="Calibri"/>
              </a:rPr>
              <a:t>Given what you know so far about Roles &amp; Responsibilities, draft a list of potential individuals to fill roles on your </a:t>
            </a:r>
            <a:r>
              <a:rPr b="1" lang="en-US" sz="1400">
                <a:latin typeface="Calibri"/>
                <a:ea typeface="Calibri"/>
                <a:cs typeface="Calibri"/>
                <a:sym typeface="Calibri"/>
              </a:rPr>
              <a:t>Advanced Tiers Team</a:t>
            </a:r>
            <a:r>
              <a:rPr lang="en-US" sz="1400">
                <a:latin typeface="Calibri"/>
                <a:ea typeface="Calibri"/>
                <a:cs typeface="Calibri"/>
                <a:sym typeface="Calibri"/>
              </a:rPr>
              <a:t> who will have time allotted for participation in teaming and implementation of roles before, during and after meetings. </a:t>
            </a:r>
            <a:endParaRPr sz="1400">
              <a:latin typeface="Calibri"/>
              <a:ea typeface="Calibri"/>
              <a:cs typeface="Calibri"/>
              <a:sym typeface="Calibri"/>
            </a:endParaRPr>
          </a:p>
          <a:p>
            <a:pPr indent="0" lvl="0" marL="0" rtl="0" algn="l">
              <a:lnSpc>
                <a:spcPct val="100000"/>
              </a:lnSpc>
              <a:spcBef>
                <a:spcPts val="640"/>
              </a:spcBef>
              <a:spcAft>
                <a:spcPts val="0"/>
              </a:spcAft>
              <a:buSzPts val="1400"/>
              <a:buNone/>
            </a:pPr>
            <a:r>
              <a:t/>
            </a:r>
            <a:endParaRPr/>
          </a:p>
        </p:txBody>
      </p:sp>
      <p:sp>
        <p:nvSpPr>
          <p:cNvPr id="316" name="Google Shape;316;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25: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22" name="Google Shape;322;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8" name="Google Shape;328;p1: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29" name="Google Shape;329;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 name="Google Shape;125;p6: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lang="en-US"/>
              <a:t>Trainer Notes:</a:t>
            </a:r>
            <a:r>
              <a:rPr b="0" lang="en-US"/>
              <a:t>  </a:t>
            </a:r>
            <a:r>
              <a:rPr lang="en-US">
                <a:latin typeface="Arial"/>
                <a:ea typeface="Arial"/>
                <a:cs typeface="Arial"/>
                <a:sym typeface="Arial"/>
              </a:rPr>
              <a:t>Facilitator: Select an attention signal. </a:t>
            </a:r>
            <a:endParaRPr/>
          </a:p>
          <a:p>
            <a:pPr indent="0" lvl="0" marL="0" rtl="0" algn="l">
              <a:lnSpc>
                <a:spcPct val="100000"/>
              </a:lnSpc>
              <a:spcBef>
                <a:spcPts val="0"/>
              </a:spcBef>
              <a:spcAft>
                <a:spcPts val="0"/>
              </a:spcAft>
              <a:buSzPts val="1400"/>
              <a:buNone/>
            </a:pPr>
            <a:r>
              <a:rPr b="1" lang="en-US"/>
              <a:t>To Know/To Say:</a:t>
            </a:r>
            <a:r>
              <a:rPr b="0" lang="en-US"/>
              <a:t>  </a:t>
            </a:r>
            <a:r>
              <a:rPr lang="en-US">
                <a:latin typeface="Arial"/>
                <a:ea typeface="Arial"/>
                <a:cs typeface="Arial"/>
                <a:sym typeface="Arial"/>
              </a:rPr>
              <a:t>“One of our agreements is to follow the attention signal.”   </a:t>
            </a:r>
            <a:endParaRPr/>
          </a:p>
          <a:p>
            <a:pPr indent="0" lvl="0" marL="0" rtl="0" algn="l">
              <a:lnSpc>
                <a:spcPct val="100000"/>
              </a:lnSpc>
              <a:spcBef>
                <a:spcPts val="0"/>
              </a:spcBef>
              <a:spcAft>
                <a:spcPts val="0"/>
              </a:spcAft>
              <a:buSzPts val="1400"/>
              <a:buNone/>
            </a:pPr>
            <a:r>
              <a:rPr lang="en-US">
                <a:latin typeface="Arial"/>
                <a:ea typeface="Arial"/>
                <a:cs typeface="Arial"/>
                <a:sym typeface="Arial"/>
              </a:rPr>
              <a:t>“Your team will work with your school to develop an attention signal you will use in every setting.”</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“In order to get all of you focused after discussions, activities or breaks, </a:t>
            </a:r>
            <a:endParaRPr/>
          </a:p>
          <a:p>
            <a:pPr indent="0" lvl="0" marL="0" rtl="0" algn="l">
              <a:lnSpc>
                <a:spcPct val="100000"/>
              </a:lnSpc>
              <a:spcBef>
                <a:spcPts val="0"/>
              </a:spcBef>
              <a:spcAft>
                <a:spcPts val="0"/>
              </a:spcAft>
              <a:buSzPts val="1400"/>
              <a:buNone/>
            </a:pPr>
            <a:r>
              <a:rPr lang="en-US">
                <a:latin typeface="Arial"/>
                <a:ea typeface="Arial"/>
                <a:cs typeface="Arial"/>
                <a:sym typeface="Arial"/>
              </a:rPr>
              <a:t>I </a:t>
            </a:r>
            <a:r>
              <a:rPr lang="en-US" u="none">
                <a:latin typeface="Arial"/>
                <a:ea typeface="Arial"/>
                <a:cs typeface="Arial"/>
                <a:sym typeface="Arial"/>
              </a:rPr>
              <a:t>will __________________</a:t>
            </a:r>
            <a:r>
              <a:rPr lang="en-US" u="none">
                <a:solidFill>
                  <a:srgbClr val="FF0000"/>
                </a:solidFill>
                <a:latin typeface="Arial"/>
                <a:ea typeface="Arial"/>
                <a:cs typeface="Arial"/>
                <a:sym typeface="Arial"/>
              </a:rPr>
              <a:t>______________________</a:t>
            </a:r>
            <a:r>
              <a:rPr lang="en-US">
                <a:solidFill>
                  <a:srgbClr val="FF0000"/>
                </a:solidFill>
                <a:latin typeface="Arial"/>
                <a:ea typeface="Arial"/>
                <a:cs typeface="Arial"/>
                <a:sym typeface="Arial"/>
              </a:rPr>
              <a:t>.”</a:t>
            </a:r>
            <a:endParaRPr/>
          </a:p>
          <a:p>
            <a:pPr indent="0" lvl="0" marL="0" rtl="0" algn="l">
              <a:lnSpc>
                <a:spcPct val="100000"/>
              </a:lnSpc>
              <a:spcBef>
                <a:spcPts val="0"/>
              </a:spcBef>
              <a:spcAft>
                <a:spcPts val="0"/>
              </a:spcAft>
              <a:buSzPts val="1400"/>
              <a:buNone/>
            </a:pPr>
            <a:r>
              <a:rPr lang="en-US">
                <a:solidFill>
                  <a:srgbClr val="FF0000"/>
                </a:solidFill>
                <a:latin typeface="Arial"/>
                <a:ea typeface="Arial"/>
                <a:cs typeface="Arial"/>
                <a:sym typeface="Arial"/>
              </a:rPr>
              <a:t>	(</a:t>
            </a:r>
            <a:r>
              <a:rPr b="1" lang="en-US" u="none">
                <a:solidFill>
                  <a:srgbClr val="FF0000"/>
                </a:solidFill>
                <a:latin typeface="Arial"/>
                <a:ea typeface="Arial"/>
                <a:cs typeface="Arial"/>
                <a:sym typeface="Arial"/>
              </a:rPr>
              <a:t>Insert your attention signal here</a:t>
            </a:r>
            <a:r>
              <a:rPr lang="en-US" u="none">
                <a:solidFill>
                  <a:srgbClr val="FF0000"/>
                </a:solidFill>
                <a:latin typeface="Arial"/>
                <a:ea typeface="Arial"/>
                <a:cs typeface="Arial"/>
                <a:sym typeface="Arial"/>
              </a:rPr>
              <a:t>.)</a:t>
            </a:r>
            <a:endParaRPr/>
          </a:p>
          <a:p>
            <a:pPr indent="0" lvl="0" marL="0" rtl="0" algn="l">
              <a:lnSpc>
                <a:spcPct val="100000"/>
              </a:lnSpc>
              <a:spcBef>
                <a:spcPts val="0"/>
              </a:spcBef>
              <a:spcAft>
                <a:spcPts val="0"/>
              </a:spcAft>
              <a:buSzPts val="1400"/>
              <a:buNone/>
            </a:pPr>
            <a:r>
              <a:t/>
            </a:r>
            <a:endParaRPr u="none">
              <a:solidFill>
                <a:srgbClr val="FF0000"/>
              </a:solidFill>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“Your task will be to finish your sentence, quiet your voice and ____________________________.”</a:t>
            </a:r>
            <a:endParaRPr/>
          </a:p>
          <a:p>
            <a:pPr indent="0" lvl="0" marL="0" rtl="0" algn="l">
              <a:lnSpc>
                <a:spcPct val="100000"/>
              </a:lnSpc>
              <a:spcBef>
                <a:spcPts val="0"/>
              </a:spcBef>
              <a:spcAft>
                <a:spcPts val="0"/>
              </a:spcAft>
              <a:buSzPts val="1400"/>
              <a:buNone/>
            </a:pPr>
            <a:r>
              <a:rPr lang="en-US">
                <a:latin typeface="Arial"/>
                <a:ea typeface="Arial"/>
                <a:cs typeface="Arial"/>
                <a:sym typeface="Arial"/>
              </a:rPr>
              <a:t>							(</a:t>
            </a:r>
            <a:r>
              <a:rPr b="1" lang="en-US">
                <a:latin typeface="Arial"/>
                <a:ea typeface="Arial"/>
                <a:cs typeface="Arial"/>
                <a:sym typeface="Arial"/>
              </a:rPr>
              <a:t>Insert what you want participants to do</a:t>
            </a:r>
            <a:r>
              <a:rPr lang="en-US">
                <a:latin typeface="Arial"/>
                <a:ea typeface="Arial"/>
                <a:cs typeface="Arial"/>
                <a:sym typeface="Arial"/>
              </a:rPr>
              <a:t>.)</a:t>
            </a:r>
            <a:endParaRPr>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126" name="Google Shape;126;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 name="Google Shape;132;p7: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r>
              <a:rPr lang="en-US"/>
              <a:t>Facilitator</a:t>
            </a:r>
            <a:endParaRPr b="0" sz="4400"/>
          </a:p>
          <a:p>
            <a:pPr indent="0" lvl="0" marL="0" rtl="0" algn="l">
              <a:lnSpc>
                <a:spcPct val="100000"/>
              </a:lnSpc>
              <a:spcBef>
                <a:spcPts val="0"/>
              </a:spcBef>
              <a:spcAft>
                <a:spcPts val="0"/>
              </a:spcAft>
              <a:buSzPts val="1400"/>
              <a:buNone/>
            </a:pPr>
            <a:r>
              <a:rPr b="1" lang="en-US"/>
              <a:t>To Know/To Say: </a:t>
            </a:r>
            <a:r>
              <a:rPr lang="en-US" sz="3600"/>
              <a:t>: Select an introductions activity</a:t>
            </a:r>
            <a:endParaRPr sz="3600">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133" name="Google Shape;133;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6f9a9b4d1b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g26f9a9b4d1b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These are the handouts that will be needed for this lesson.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 name="Google Shape;145;p9: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a:p>
          <a:p>
            <a:pPr indent="0" lvl="0" marL="0" marR="0" rtl="0" algn="l">
              <a:lnSpc>
                <a:spcPct val="100000"/>
              </a:lnSpc>
              <a:spcBef>
                <a:spcPts val="0"/>
              </a:spcBef>
              <a:spcAft>
                <a:spcPts val="0"/>
              </a:spcAft>
              <a:buClr>
                <a:srgbClr val="000000"/>
              </a:buClr>
              <a:buSzPts val="1400"/>
              <a:buFont typeface="Arial"/>
              <a:buNone/>
            </a:pPr>
            <a:r>
              <a:rPr b="1" lang="en-US"/>
              <a:t>To Know/To Say:</a:t>
            </a:r>
            <a:r>
              <a:rPr b="0" lang="en-US"/>
              <a:t>  </a:t>
            </a:r>
            <a:r>
              <a:rPr lang="en-US" sz="1100"/>
              <a:t>This lesson provides descriptions of essential roles and responsibilities </a:t>
            </a:r>
            <a:r>
              <a:rPr lang="en-US"/>
              <a:t>of</a:t>
            </a:r>
            <a:r>
              <a:rPr lang="en-US" sz="1100"/>
              <a:t> efficient and effective Advanced Tiers Teams and provides guidance on  identifying potential personnel to serve on the Advanced Tiers Team.</a:t>
            </a:r>
            <a:endParaRPr sz="1100">
              <a:solidFill>
                <a:srgbClr val="000000"/>
              </a:solidFill>
              <a:highlight>
                <a:srgbClr val="FFF123"/>
              </a:highlight>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146" name="Google Shape;146;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 name="Google Shape;152;p10: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endParaRPr/>
          </a:p>
          <a:p>
            <a:pPr indent="0" lvl="0" marL="0" rtl="0" algn="l">
              <a:lnSpc>
                <a:spcPct val="100000"/>
              </a:lnSpc>
              <a:spcBef>
                <a:spcPts val="0"/>
              </a:spcBef>
              <a:spcAft>
                <a:spcPts val="0"/>
              </a:spcAft>
              <a:buSzPts val="1400"/>
              <a:buNone/>
            </a:pPr>
            <a:r>
              <a:rPr b="1" lang="en-US"/>
              <a:t>To Know/To Say:</a:t>
            </a:r>
            <a:r>
              <a:rPr b="0" lang="en-US"/>
              <a:t> </a:t>
            </a:r>
            <a:endParaRPr/>
          </a:p>
          <a:p>
            <a:pPr indent="0" lvl="0" marL="0" rtl="0" algn="ctr">
              <a:lnSpc>
                <a:spcPct val="110000"/>
              </a:lnSpc>
              <a:spcBef>
                <a:spcPts val="0"/>
              </a:spcBef>
              <a:spcAft>
                <a:spcPts val="0"/>
              </a:spcAft>
              <a:buSzPts val="3200"/>
              <a:buNone/>
            </a:pPr>
            <a:r>
              <a:rPr i="1" lang="en-US">
                <a:solidFill>
                  <a:srgbClr val="008000"/>
                </a:solidFill>
              </a:rPr>
              <a:t>At the end of this session, the </a:t>
            </a:r>
            <a:r>
              <a:rPr b="1" i="1" lang="en-US">
                <a:solidFill>
                  <a:srgbClr val="008000"/>
                </a:solidFill>
              </a:rPr>
              <a:t>Advanced Tiers Teams </a:t>
            </a:r>
            <a:r>
              <a:rPr i="1" lang="en-US">
                <a:solidFill>
                  <a:srgbClr val="008000"/>
                </a:solidFill>
              </a:rPr>
              <a:t>will …</a:t>
            </a:r>
            <a:endParaRPr/>
          </a:p>
          <a:p>
            <a:pPr indent="-419100" lvl="0" marL="457200" rtl="0" algn="l">
              <a:lnSpc>
                <a:spcPct val="100000"/>
              </a:lnSpc>
              <a:spcBef>
                <a:spcPts val="0"/>
              </a:spcBef>
              <a:spcAft>
                <a:spcPts val="0"/>
              </a:spcAft>
              <a:buClr>
                <a:schemeClr val="dk1"/>
              </a:buClr>
              <a:buSzPts val="3000"/>
              <a:buChar char="•"/>
            </a:pPr>
            <a:r>
              <a:rPr lang="en-US" sz="1100">
                <a:highlight>
                  <a:schemeClr val="lt1"/>
                </a:highlight>
                <a:latin typeface="Arial"/>
                <a:ea typeface="Arial"/>
                <a:cs typeface="Arial"/>
                <a:sym typeface="Arial"/>
              </a:rPr>
              <a:t>Understand the importance of establishing roles for efficient meetings. </a:t>
            </a:r>
            <a:endParaRPr/>
          </a:p>
          <a:p>
            <a:pPr indent="-419100" lvl="0" marL="457200" rtl="0" algn="l">
              <a:lnSpc>
                <a:spcPct val="100000"/>
              </a:lnSpc>
              <a:spcBef>
                <a:spcPts val="0"/>
              </a:spcBef>
              <a:spcAft>
                <a:spcPts val="0"/>
              </a:spcAft>
              <a:buClr>
                <a:schemeClr val="dk1"/>
              </a:buClr>
              <a:buSzPts val="3000"/>
              <a:buChar char="•"/>
            </a:pPr>
            <a:r>
              <a:rPr lang="en-US" sz="1100">
                <a:highlight>
                  <a:schemeClr val="lt1"/>
                </a:highlight>
                <a:latin typeface="Arial"/>
                <a:ea typeface="Arial"/>
                <a:cs typeface="Arial"/>
                <a:sym typeface="Arial"/>
              </a:rPr>
              <a:t>Understand the importance of having the right people actively engaged on the Advanced Tiers Team.</a:t>
            </a:r>
            <a:endParaRPr/>
          </a:p>
          <a:p>
            <a:pPr indent="0" lvl="0" marL="0" rtl="0" algn="l">
              <a:lnSpc>
                <a:spcPct val="100000"/>
              </a:lnSpc>
              <a:spcBef>
                <a:spcPts val="0"/>
              </a:spcBef>
              <a:spcAft>
                <a:spcPts val="0"/>
              </a:spcAft>
              <a:buSzPts val="1400"/>
              <a:buNone/>
            </a:pPr>
            <a:r>
              <a:t/>
            </a:r>
            <a:endParaRPr b="0">
              <a:solidFill>
                <a:srgbClr val="231F20"/>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a:solidFill>
                <a:srgbClr val="231F20"/>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en-US">
                <a:solidFill>
                  <a:srgbClr val="231F20"/>
                </a:solidFill>
                <a:latin typeface="Calibri"/>
                <a:ea typeface="Calibri"/>
                <a:cs typeface="Calibri"/>
                <a:sym typeface="Calibri"/>
              </a:rPr>
              <a:t>To accomplish the activities and tasks associated with development and implementation of group-based interventions, the membership of the team should be crafted to ensure primary functions are fulfilled. </a:t>
            </a:r>
            <a:endParaRPr>
              <a:solidFill>
                <a:srgbClr val="231F20"/>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
        <p:nvSpPr>
          <p:cNvPr id="153" name="Google Shape;153;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6f9a9b4d1b_0_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9" name="Google Shape;159;g26f9a9b4d1b_0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US"/>
              <a:t>Trainer Notes:</a:t>
            </a:r>
            <a:r>
              <a:rPr lang="en-US"/>
              <a:t>  </a:t>
            </a:r>
            <a:endParaRPr/>
          </a:p>
          <a:p>
            <a:pPr indent="0" lvl="0" marL="0" rtl="0" algn="l">
              <a:lnSpc>
                <a:spcPct val="100000"/>
              </a:lnSpc>
              <a:spcBef>
                <a:spcPts val="0"/>
              </a:spcBef>
              <a:spcAft>
                <a:spcPts val="0"/>
              </a:spcAft>
              <a:buSzPts val="1400"/>
              <a:buNone/>
            </a:pPr>
            <a:r>
              <a:rPr b="1" lang="en-US"/>
              <a:t>To Know/To Say </a:t>
            </a:r>
            <a:r>
              <a:rPr lang="en-US">
                <a:solidFill>
                  <a:srgbClr val="231F20"/>
                </a:solidFill>
                <a:latin typeface="Calibri"/>
                <a:ea typeface="Calibri"/>
                <a:cs typeface="Calibri"/>
                <a:sym typeface="Calibri"/>
              </a:rPr>
              <a:t>The core components are similar to the systems your building has engaged in during installation and implementation of your Tier 1 systems and practices.  </a:t>
            </a:r>
            <a:endParaRPr sz="25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6.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 name="Shape 8"/>
        <p:cNvGrpSpPr/>
        <p:nvPr/>
      </p:nvGrpSpPr>
      <p:grpSpPr>
        <a:xfrm>
          <a:off x="0" y="0"/>
          <a:ext cx="0" cy="0"/>
          <a:chOff x="0" y="0"/>
          <a:chExt cx="0" cy="0"/>
        </a:xfrm>
      </p:grpSpPr>
      <p:sp>
        <p:nvSpPr>
          <p:cNvPr id="9" name="Google Shape;9;p31"/>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0" name="Google Shape;10;p31"/>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11" name="Google Shape;11;p31"/>
          <p:cNvGrpSpPr/>
          <p:nvPr/>
        </p:nvGrpSpPr>
        <p:grpSpPr>
          <a:xfrm>
            <a:off x="16934" y="6211407"/>
            <a:ext cx="12192503" cy="659292"/>
            <a:chOff x="12700" y="6211407"/>
            <a:chExt cx="9144377" cy="659292"/>
          </a:xfrm>
        </p:grpSpPr>
        <p:sp>
          <p:nvSpPr>
            <p:cNvPr id="12" name="Google Shape;12;p31"/>
            <p:cNvSpPr/>
            <p:nvPr/>
          </p:nvSpPr>
          <p:spPr>
            <a:xfrm>
              <a:off x="12700" y="6756656"/>
              <a:ext cx="9144000" cy="114043"/>
            </a:xfrm>
            <a:prstGeom prst="rect">
              <a:avLst/>
            </a:prstGeom>
            <a:gradFill>
              <a:gsLst>
                <a:gs pos="0">
                  <a:srgbClr val="FF0000"/>
                </a:gs>
                <a:gs pos="100000">
                  <a:srgbClr val="FFFFFF"/>
                </a:gs>
              </a:gsLst>
              <a:path path="circle">
                <a:fillToRect b="100%" l="100%"/>
              </a:path>
              <a:tileRect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 name="Google Shape;13;p31"/>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 name="Google Shape;14;p31"/>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 name="Google Shape;15;p31"/>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2" name="Shape 82"/>
        <p:cNvGrpSpPr/>
        <p:nvPr/>
      </p:nvGrpSpPr>
      <p:grpSpPr>
        <a:xfrm>
          <a:off x="0" y="0"/>
          <a:ext cx="0" cy="0"/>
          <a:chOff x="0" y="0"/>
          <a:chExt cx="0" cy="0"/>
        </a:xfrm>
      </p:grpSpPr>
      <p:sp>
        <p:nvSpPr>
          <p:cNvPr id="83" name="Google Shape;83;p38"/>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84" name="Google Shape;84;p38"/>
          <p:cNvSpPr txBox="1"/>
          <p:nvPr>
            <p:ph idx="1" type="body"/>
          </p:nvPr>
        </p:nvSpPr>
        <p:spPr>
          <a:xfrm>
            <a:off x="1363133" y="1417637"/>
            <a:ext cx="10972800" cy="4525961"/>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85" name="Google Shape;85;p38"/>
          <p:cNvGrpSpPr/>
          <p:nvPr/>
        </p:nvGrpSpPr>
        <p:grpSpPr>
          <a:xfrm>
            <a:off x="16934" y="6211407"/>
            <a:ext cx="12192503" cy="659292"/>
            <a:chOff x="12700" y="6211407"/>
            <a:chExt cx="9144377" cy="659292"/>
          </a:xfrm>
        </p:grpSpPr>
        <p:sp>
          <p:nvSpPr>
            <p:cNvPr id="86" name="Google Shape;86;p38"/>
            <p:cNvSpPr/>
            <p:nvPr/>
          </p:nvSpPr>
          <p:spPr>
            <a:xfrm>
              <a:off x="12700" y="6756656"/>
              <a:ext cx="9144000" cy="114043"/>
            </a:xfrm>
            <a:prstGeom prst="rect">
              <a:avLst/>
            </a:prstGeom>
            <a:gradFill>
              <a:gsLst>
                <a:gs pos="0">
                  <a:srgbClr val="FF0000"/>
                </a:gs>
                <a:gs pos="100000">
                  <a:srgbClr val="FFFFFF"/>
                </a:gs>
              </a:gsLst>
              <a:path path="circle">
                <a:fillToRect b="100%" l="100%"/>
              </a:path>
              <a:tileRect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38"/>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8" name="Google Shape;88;p38"/>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 name="Google Shape;89;p38"/>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90" name="Shape 90"/>
        <p:cNvGrpSpPr/>
        <p:nvPr/>
      </p:nvGrpSpPr>
      <p:grpSpPr>
        <a:xfrm>
          <a:off x="0" y="0"/>
          <a:ext cx="0" cy="0"/>
          <a:chOff x="0" y="0"/>
          <a:chExt cx="0" cy="0"/>
        </a:xfrm>
      </p:grpSpPr>
      <p:sp>
        <p:nvSpPr>
          <p:cNvPr id="91" name="Google Shape;91;p39"/>
          <p:cNvSpPr txBox="1"/>
          <p:nvPr>
            <p:ph type="title"/>
          </p:nvPr>
        </p:nvSpPr>
        <p:spPr>
          <a:xfrm>
            <a:off x="609600" y="274638"/>
            <a:ext cx="10972800" cy="969961"/>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2" name="Google Shape;92;p39"/>
          <p:cNvSpPr txBox="1"/>
          <p:nvPr>
            <p:ph idx="1" type="body"/>
          </p:nvPr>
        </p:nvSpPr>
        <p:spPr>
          <a:xfrm>
            <a:off x="609600" y="1117600"/>
            <a:ext cx="10972800" cy="508859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93" name="Google Shape;93;p39"/>
          <p:cNvGrpSpPr/>
          <p:nvPr/>
        </p:nvGrpSpPr>
        <p:grpSpPr>
          <a:xfrm>
            <a:off x="16932" y="6211887"/>
            <a:ext cx="12191999" cy="658812"/>
            <a:chOff x="12700" y="6211407"/>
            <a:chExt cx="9144377" cy="659292"/>
          </a:xfrm>
        </p:grpSpPr>
        <p:sp>
          <p:nvSpPr>
            <p:cNvPr id="94" name="Google Shape;94;p39"/>
            <p:cNvSpPr/>
            <p:nvPr/>
          </p:nvSpPr>
          <p:spPr>
            <a:xfrm>
              <a:off x="12700" y="6756656"/>
              <a:ext cx="9144000" cy="114043"/>
            </a:xfrm>
            <a:prstGeom prst="rect">
              <a:avLst/>
            </a:prstGeom>
            <a:gradFill>
              <a:gsLst>
                <a:gs pos="0">
                  <a:srgbClr val="FF0000"/>
                </a:gs>
                <a:gs pos="100000">
                  <a:srgbClr val="FFFFFF"/>
                </a:gs>
              </a:gsLst>
              <a:path path="circle">
                <a:fillToRect b="100%" l="100%"/>
              </a:path>
              <a:tileRect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 name="Google Shape;95;p39"/>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6" name="Google Shape;96;p39"/>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39"/>
            <p:cNvSpPr txBox="1"/>
            <p:nvPr/>
          </p:nvSpPr>
          <p:spPr>
            <a:xfrm>
              <a:off x="673127" y="6211407"/>
              <a:ext cx="1752671" cy="368567"/>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type="objTx">
  <p:cSld name="OBJECT_WITH_CAPTION_TEXT">
    <p:spTree>
      <p:nvGrpSpPr>
        <p:cNvPr id="98" name="Shape 98"/>
        <p:cNvGrpSpPr/>
        <p:nvPr/>
      </p:nvGrpSpPr>
      <p:grpSpPr>
        <a:xfrm>
          <a:off x="0" y="0"/>
          <a:ext cx="0" cy="0"/>
          <a:chOff x="0" y="0"/>
          <a:chExt cx="0" cy="0"/>
        </a:xfrm>
      </p:grpSpPr>
      <p:sp>
        <p:nvSpPr>
          <p:cNvPr id="99" name="Google Shape;99;p41"/>
          <p:cNvSpPr txBox="1"/>
          <p:nvPr>
            <p:ph type="title"/>
          </p:nvPr>
        </p:nvSpPr>
        <p:spPr>
          <a:xfrm>
            <a:off x="609601" y="273051"/>
            <a:ext cx="4011084" cy="1162049"/>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chemeClr val="dk1"/>
              </a:buClr>
              <a:buSzPts val="2000"/>
              <a:buFont typeface="Calibri"/>
              <a:buNone/>
              <a:defRPr b="1" i="0" sz="20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00" name="Google Shape;100;p41"/>
          <p:cNvSpPr txBox="1"/>
          <p:nvPr>
            <p:ph idx="1" type="body"/>
          </p:nvPr>
        </p:nvSpPr>
        <p:spPr>
          <a:xfrm>
            <a:off x="4766733" y="273050"/>
            <a:ext cx="6815667" cy="5853112"/>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1" name="Google Shape;101;p41"/>
          <p:cNvSpPr txBox="1"/>
          <p:nvPr>
            <p:ph idx="2" type="body"/>
          </p:nvPr>
        </p:nvSpPr>
        <p:spPr>
          <a:xfrm>
            <a:off x="609601" y="1435101"/>
            <a:ext cx="4011084" cy="4691063"/>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280"/>
              </a:spcBef>
              <a:spcAft>
                <a:spcPts val="0"/>
              </a:spcAft>
              <a:buClr>
                <a:srgbClr val="FF0000"/>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algn="l">
              <a:lnSpc>
                <a:spcPct val="100000"/>
              </a:lnSpc>
              <a:spcBef>
                <a:spcPts val="240"/>
              </a:spcBef>
              <a:spcAft>
                <a:spcPts val="0"/>
              </a:spcAft>
              <a:buClr>
                <a:srgbClr val="FF0000"/>
              </a:buClr>
              <a:buSzPts val="1200"/>
              <a:buFont typeface="Arial"/>
              <a:buNone/>
              <a:defRPr b="0" i="0" sz="1200" u="none" cap="none" strike="noStrike">
                <a:solidFill>
                  <a:schemeClr val="dk1"/>
                </a:solidFill>
                <a:latin typeface="Calibri"/>
                <a:ea typeface="Calibri"/>
                <a:cs typeface="Calibri"/>
                <a:sym typeface="Calibri"/>
              </a:defRPr>
            </a:lvl2pPr>
            <a:lvl3pPr indent="-228600" lvl="2" marL="1371600" marR="0" algn="l">
              <a:lnSpc>
                <a:spcPct val="100000"/>
              </a:lnSpc>
              <a:spcBef>
                <a:spcPts val="200"/>
              </a:spcBef>
              <a:spcAft>
                <a:spcPts val="0"/>
              </a:spcAft>
              <a:buClr>
                <a:srgbClr val="FF0000"/>
              </a:buClr>
              <a:buSzPts val="1000"/>
              <a:buFont typeface="Arial"/>
              <a:buNone/>
              <a:defRPr b="0" i="0" sz="1000" u="none" cap="none" strike="noStrike">
                <a:solidFill>
                  <a:schemeClr val="dk1"/>
                </a:solidFill>
                <a:latin typeface="Calibri"/>
                <a:ea typeface="Calibri"/>
                <a:cs typeface="Calibri"/>
                <a:sym typeface="Calibri"/>
              </a:defRPr>
            </a:lvl3pPr>
            <a:lvl4pPr indent="-228600" lvl="3" marL="1828800" marR="0" algn="l">
              <a:lnSpc>
                <a:spcPct val="100000"/>
              </a:lnSpc>
              <a:spcBef>
                <a:spcPts val="18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4pPr>
            <a:lvl5pPr indent="-228600" lvl="4" marL="2286000" marR="0" algn="l">
              <a:lnSpc>
                <a:spcPct val="100000"/>
              </a:lnSpc>
              <a:spcBef>
                <a:spcPts val="18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5pPr>
            <a:lvl6pPr indent="-228600" lvl="5" marL="27432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
        <p:nvSpPr>
          <p:cNvPr id="102" name="Google Shape;102;p41"/>
          <p:cNvSpPr txBox="1"/>
          <p:nvPr>
            <p:ph idx="10" type="dt"/>
          </p:nvPr>
        </p:nvSpPr>
        <p:spPr>
          <a:xfrm>
            <a:off x="609600" y="6356351"/>
            <a:ext cx="2844799" cy="365125"/>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103" name="Google Shape;103;p41"/>
          <p:cNvSpPr txBox="1"/>
          <p:nvPr>
            <p:ph idx="11" type="ftr"/>
          </p:nvPr>
        </p:nvSpPr>
        <p:spPr>
          <a:xfrm>
            <a:off x="4165600" y="6356351"/>
            <a:ext cx="3860800" cy="365125"/>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104" name="Google Shape;104;p41"/>
          <p:cNvSpPr txBox="1"/>
          <p:nvPr>
            <p:ph idx="12" type="sldNum"/>
          </p:nvPr>
        </p:nvSpPr>
        <p:spPr>
          <a:xfrm>
            <a:off x="8737601" y="6356351"/>
            <a:ext cx="2844799"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sp>
        <p:nvSpPr>
          <p:cNvPr id="17" name="Google Shape;17;p30"/>
          <p:cNvSpPr txBox="1"/>
          <p:nvPr>
            <p:ph type="ctrTitle"/>
          </p:nvPr>
        </p:nvSpPr>
        <p:spPr>
          <a:xfrm>
            <a:off x="914400" y="461424"/>
            <a:ext cx="10363200" cy="1470024"/>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8" name="Google Shape;18;p30"/>
          <p:cNvSpPr txBox="1"/>
          <p:nvPr>
            <p:ph idx="1" type="subTitle"/>
          </p:nvPr>
        </p:nvSpPr>
        <p:spPr>
          <a:xfrm>
            <a:off x="1828801" y="2004134"/>
            <a:ext cx="8534399" cy="650289"/>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640"/>
              </a:spcBef>
              <a:spcAft>
                <a:spcPts val="0"/>
              </a:spcAft>
              <a:buClr>
                <a:srgbClr val="FF0000"/>
              </a:buClr>
              <a:buSzPts val="3200"/>
              <a:buFont typeface="Arial"/>
              <a:buNone/>
              <a:defRPr b="0" i="0" sz="3200" u="none" cap="none" strike="noStrike">
                <a:solidFill>
                  <a:srgbClr val="FF0000"/>
                </a:solidFill>
                <a:latin typeface="Calibri"/>
                <a:ea typeface="Calibri"/>
                <a:cs typeface="Calibri"/>
                <a:sym typeface="Calibri"/>
              </a:defRPr>
            </a:lvl1pPr>
            <a:lvl2pPr lvl="1" marR="0" algn="ctr">
              <a:lnSpc>
                <a:spcPct val="100000"/>
              </a:lnSpc>
              <a:spcBef>
                <a:spcPts val="560"/>
              </a:spcBef>
              <a:spcAft>
                <a:spcPts val="0"/>
              </a:spcAft>
              <a:buClr>
                <a:srgbClr val="FF0000"/>
              </a:buClr>
              <a:buSzPts val="2800"/>
              <a:buFont typeface="Arial"/>
              <a:buNone/>
              <a:defRPr b="0" i="0" sz="2800" u="none" cap="none" strike="noStrike">
                <a:solidFill>
                  <a:srgbClr val="888888"/>
                </a:solidFill>
                <a:latin typeface="Calibri"/>
                <a:ea typeface="Calibri"/>
                <a:cs typeface="Calibri"/>
                <a:sym typeface="Calibri"/>
              </a:defRPr>
            </a:lvl2pPr>
            <a:lvl3pPr lvl="2" marR="0" algn="ctr">
              <a:lnSpc>
                <a:spcPct val="100000"/>
              </a:lnSpc>
              <a:spcBef>
                <a:spcPts val="480"/>
              </a:spcBef>
              <a:spcAft>
                <a:spcPts val="0"/>
              </a:spcAft>
              <a:buClr>
                <a:srgbClr val="FF0000"/>
              </a:buClr>
              <a:buSzPts val="2400"/>
              <a:buFont typeface="Arial"/>
              <a:buNone/>
              <a:defRPr b="0" i="0" sz="2400" u="none" cap="none" strike="noStrike">
                <a:solidFill>
                  <a:srgbClr val="888888"/>
                </a:solidFill>
                <a:latin typeface="Calibri"/>
                <a:ea typeface="Calibri"/>
                <a:cs typeface="Calibri"/>
                <a:sym typeface="Calibri"/>
              </a:defRPr>
            </a:lvl3pPr>
            <a:lvl4pPr lvl="3"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4pPr>
            <a:lvl5pPr lvl="4"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5pPr>
            <a:lvl6pPr lvl="5"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pic>
        <p:nvPicPr>
          <p:cNvPr descr="MO_SWPBS_Logo-2011.jpg" id="19" name="Google Shape;19;p30"/>
          <p:cNvPicPr preferRelativeResize="0"/>
          <p:nvPr/>
        </p:nvPicPr>
        <p:blipFill rotWithShape="1">
          <a:blip r:embed="rId2">
            <a:alphaModFix/>
          </a:blip>
          <a:srcRect b="0" l="0" r="0" t="0"/>
          <a:stretch/>
        </p:blipFill>
        <p:spPr>
          <a:xfrm>
            <a:off x="4303184" y="2752995"/>
            <a:ext cx="3585632" cy="2766595"/>
          </a:xfrm>
          <a:prstGeom prst="rect">
            <a:avLst/>
          </a:prstGeom>
          <a:noFill/>
          <a:ln>
            <a:noFill/>
          </a:ln>
        </p:spPr>
      </p:pic>
      <p:pic>
        <p:nvPicPr>
          <p:cNvPr id="20" name="Google Shape;20;p30"/>
          <p:cNvPicPr preferRelativeResize="0"/>
          <p:nvPr/>
        </p:nvPicPr>
        <p:blipFill rotWithShape="1">
          <a:blip r:embed="rId3">
            <a:alphaModFix/>
          </a:blip>
          <a:srcRect b="0" l="0" r="0" t="0"/>
          <a:stretch/>
        </p:blipFill>
        <p:spPr>
          <a:xfrm>
            <a:off x="614910" y="5946771"/>
            <a:ext cx="694267" cy="577850"/>
          </a:xfrm>
          <a:prstGeom prst="rect">
            <a:avLst/>
          </a:prstGeom>
          <a:noFill/>
          <a:ln>
            <a:noFill/>
          </a:ln>
        </p:spPr>
      </p:pic>
      <p:sp>
        <p:nvSpPr>
          <p:cNvPr id="21" name="Google Shape;21;p30"/>
          <p:cNvSpPr txBox="1"/>
          <p:nvPr/>
        </p:nvSpPr>
        <p:spPr>
          <a:xfrm>
            <a:off x="1440411" y="5847930"/>
            <a:ext cx="2495549" cy="9540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50"/>
              <a:buFont typeface="Calibri"/>
              <a:buNone/>
            </a:pPr>
            <a:r>
              <a:rPr b="1" i="0" lang="en-US" sz="1400" u="none" cap="none" strike="noStrike">
                <a:solidFill>
                  <a:schemeClr val="dk1"/>
                </a:solidFill>
                <a:latin typeface="Calibri"/>
                <a:ea typeface="Calibri"/>
                <a:cs typeface="Calibri"/>
                <a:sym typeface="Calibri"/>
              </a:rPr>
              <a:t>MU Center for SW-PBS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50"/>
              <a:buFont typeface="Calibri"/>
              <a:buNone/>
            </a:pPr>
            <a:r>
              <a:rPr b="0" i="0" lang="en-US" sz="1400" u="none" cap="none" strike="noStrike">
                <a:solidFill>
                  <a:schemeClr val="dk1"/>
                </a:solidFill>
                <a:latin typeface="Calibri"/>
                <a:ea typeface="Calibri"/>
                <a:cs typeface="Calibri"/>
                <a:sym typeface="Calibri"/>
              </a:rPr>
              <a:t>College of Education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50"/>
              <a:buFont typeface="Calibri"/>
              <a:buNone/>
            </a:pPr>
            <a:r>
              <a:rPr b="0" i="0" lang="en-US" sz="1400" u="none" cap="none" strike="noStrike">
                <a:solidFill>
                  <a:schemeClr val="dk1"/>
                </a:solidFill>
                <a:latin typeface="Calibri"/>
                <a:ea typeface="Calibri"/>
                <a:cs typeface="Calibri"/>
                <a:sym typeface="Calibri"/>
              </a:rPr>
              <a:t>University of Missouri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Times New Roman"/>
              <a:ea typeface="Times New Roman"/>
              <a:cs typeface="Times New Roman"/>
              <a:sym typeface="Times New Roman"/>
            </a:endParaRPr>
          </a:p>
        </p:txBody>
      </p:sp>
      <p:pic>
        <p:nvPicPr>
          <p:cNvPr descr="M:\BD\SUGAI\PBIS LOGO-LARGE.TIF" id="22" name="Google Shape;22;p30"/>
          <p:cNvPicPr preferRelativeResize="0"/>
          <p:nvPr/>
        </p:nvPicPr>
        <p:blipFill rotWithShape="1">
          <a:blip r:embed="rId4">
            <a:alphaModFix/>
          </a:blip>
          <a:srcRect b="0" l="0" r="0" t="0"/>
          <a:stretch/>
        </p:blipFill>
        <p:spPr>
          <a:xfrm>
            <a:off x="10237399" y="5847930"/>
            <a:ext cx="1437217" cy="784224"/>
          </a:xfrm>
          <a:prstGeom prst="rect">
            <a:avLst/>
          </a:prstGeom>
          <a:noFill/>
          <a:ln>
            <a:noFill/>
          </a:ln>
        </p:spPr>
      </p:pic>
      <p:pic>
        <p:nvPicPr>
          <p:cNvPr descr="C:\Users\joann\Pictures\iPod Photo Cache\DESE-color.jpg" id="23" name="Google Shape;23;p30"/>
          <p:cNvPicPr preferRelativeResize="0"/>
          <p:nvPr/>
        </p:nvPicPr>
        <p:blipFill rotWithShape="1">
          <a:blip r:embed="rId5">
            <a:alphaModFix/>
          </a:blip>
          <a:srcRect b="0" l="0" r="0" t="0"/>
          <a:stretch/>
        </p:blipFill>
        <p:spPr>
          <a:xfrm>
            <a:off x="4627034" y="5618162"/>
            <a:ext cx="3596217" cy="9715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4" name="Shape 24"/>
        <p:cNvGrpSpPr/>
        <p:nvPr/>
      </p:nvGrpSpPr>
      <p:grpSpPr>
        <a:xfrm>
          <a:off x="0" y="0"/>
          <a:ext cx="0" cy="0"/>
          <a:chOff x="0" y="0"/>
          <a:chExt cx="0" cy="0"/>
        </a:xfrm>
      </p:grpSpPr>
      <p:sp>
        <p:nvSpPr>
          <p:cNvPr id="25" name="Google Shape;25;p32"/>
          <p:cNvSpPr txBox="1"/>
          <p:nvPr>
            <p:ph type="title"/>
          </p:nvPr>
        </p:nvSpPr>
        <p:spPr>
          <a:xfrm>
            <a:off x="839788" y="365126"/>
            <a:ext cx="10515600" cy="1325563"/>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400"/>
              <a:buNone/>
              <a:defRPr b="1"/>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6" name="Google Shape;26;p32"/>
          <p:cNvSpPr txBox="1"/>
          <p:nvPr>
            <p:ph idx="1" type="body"/>
          </p:nvPr>
        </p:nvSpPr>
        <p:spPr>
          <a:xfrm>
            <a:off x="839789" y="1681163"/>
            <a:ext cx="5157787" cy="823912"/>
          </a:xfrm>
          <a:prstGeom prst="rect">
            <a:avLst/>
          </a:prstGeom>
          <a:noFill/>
          <a:ln>
            <a:noFill/>
          </a:ln>
        </p:spPr>
        <p:txBody>
          <a:bodyPr anchorCtr="0" anchor="b" bIns="91425" lIns="91425" spcFirstLastPara="1" rIns="91425" wrap="square" tIns="91425">
            <a:noAutofit/>
          </a:bodyPr>
          <a:lstStyle>
            <a:lvl1pPr indent="-228600" lvl="0" marL="457200" algn="l">
              <a:lnSpc>
                <a:spcPct val="100000"/>
              </a:lnSpc>
              <a:spcBef>
                <a:spcPts val="640"/>
              </a:spcBef>
              <a:spcAft>
                <a:spcPts val="0"/>
              </a:spcAft>
              <a:buSzPts val="2400"/>
              <a:buNone/>
              <a:defRPr b="1" sz="2400"/>
            </a:lvl1pPr>
            <a:lvl2pPr indent="-228600" lvl="1" marL="914400" algn="l">
              <a:lnSpc>
                <a:spcPct val="100000"/>
              </a:lnSpc>
              <a:spcBef>
                <a:spcPts val="560"/>
              </a:spcBef>
              <a:spcAft>
                <a:spcPts val="0"/>
              </a:spcAft>
              <a:buSzPts val="2000"/>
              <a:buNone/>
              <a:defRPr b="1" sz="2000"/>
            </a:lvl2pPr>
            <a:lvl3pPr indent="-228600" lvl="2" marL="1371600" algn="l">
              <a:lnSpc>
                <a:spcPct val="100000"/>
              </a:lnSpc>
              <a:spcBef>
                <a:spcPts val="480"/>
              </a:spcBef>
              <a:spcAft>
                <a:spcPts val="0"/>
              </a:spcAft>
              <a:buSzPts val="1800"/>
              <a:buNone/>
              <a:defRPr b="1" sz="1800"/>
            </a:lvl3pPr>
            <a:lvl4pPr indent="-228600" lvl="3" marL="1828800" algn="l">
              <a:lnSpc>
                <a:spcPct val="100000"/>
              </a:lnSpc>
              <a:spcBef>
                <a:spcPts val="400"/>
              </a:spcBef>
              <a:spcAft>
                <a:spcPts val="0"/>
              </a:spcAft>
              <a:buSzPts val="1600"/>
              <a:buNone/>
              <a:defRPr b="1" sz="1600"/>
            </a:lvl4pPr>
            <a:lvl5pPr indent="-228600" lvl="4" marL="2286000" algn="l">
              <a:lnSpc>
                <a:spcPct val="100000"/>
              </a:lnSpc>
              <a:spcBef>
                <a:spcPts val="400"/>
              </a:spcBef>
              <a:spcAft>
                <a:spcPts val="0"/>
              </a:spcAft>
              <a:buSzPts val="1600"/>
              <a:buNone/>
              <a:defRPr b="1" sz="1600"/>
            </a:lvl5pPr>
            <a:lvl6pPr indent="-228600" lvl="5" marL="2743200" algn="l">
              <a:lnSpc>
                <a:spcPct val="100000"/>
              </a:lnSpc>
              <a:spcBef>
                <a:spcPts val="400"/>
              </a:spcBef>
              <a:spcAft>
                <a:spcPts val="0"/>
              </a:spcAft>
              <a:buSzPts val="1600"/>
              <a:buNone/>
              <a:defRPr b="1" sz="1600"/>
            </a:lvl6pPr>
            <a:lvl7pPr indent="-228600" lvl="6" marL="3200400" algn="l">
              <a:lnSpc>
                <a:spcPct val="100000"/>
              </a:lnSpc>
              <a:spcBef>
                <a:spcPts val="400"/>
              </a:spcBef>
              <a:spcAft>
                <a:spcPts val="0"/>
              </a:spcAft>
              <a:buSzPts val="1600"/>
              <a:buNone/>
              <a:defRPr b="1" sz="1600"/>
            </a:lvl7pPr>
            <a:lvl8pPr indent="-228600" lvl="7" marL="3657600" algn="l">
              <a:lnSpc>
                <a:spcPct val="100000"/>
              </a:lnSpc>
              <a:spcBef>
                <a:spcPts val="400"/>
              </a:spcBef>
              <a:spcAft>
                <a:spcPts val="0"/>
              </a:spcAft>
              <a:buSzPts val="1600"/>
              <a:buNone/>
              <a:defRPr b="1" sz="1600"/>
            </a:lvl8pPr>
            <a:lvl9pPr indent="-228600" lvl="8" marL="4114800" algn="l">
              <a:lnSpc>
                <a:spcPct val="100000"/>
              </a:lnSpc>
              <a:spcBef>
                <a:spcPts val="400"/>
              </a:spcBef>
              <a:spcAft>
                <a:spcPts val="0"/>
              </a:spcAft>
              <a:buSzPts val="1600"/>
              <a:buNone/>
              <a:defRPr b="1" sz="1600"/>
            </a:lvl9pPr>
          </a:lstStyle>
          <a:p/>
        </p:txBody>
      </p:sp>
      <p:sp>
        <p:nvSpPr>
          <p:cNvPr id="27" name="Google Shape;27;p32"/>
          <p:cNvSpPr txBox="1"/>
          <p:nvPr>
            <p:ph idx="2" type="body"/>
          </p:nvPr>
        </p:nvSpPr>
        <p:spPr>
          <a:xfrm>
            <a:off x="839789" y="2505075"/>
            <a:ext cx="5157787" cy="3684588"/>
          </a:xfrm>
          <a:prstGeom prst="rect">
            <a:avLst/>
          </a:prstGeom>
          <a:noFill/>
          <a:ln>
            <a:noFill/>
          </a:ln>
        </p:spPr>
        <p:txBody>
          <a:bodyPr anchorCtr="0" anchor="t" bIns="91425" lIns="91425" spcFirstLastPara="1" rIns="91425" wrap="square" tIns="91425">
            <a:noAutofit/>
          </a:bodyPr>
          <a:lstStyle>
            <a:lvl1pPr indent="-342900" lvl="0" marL="457200" algn="l">
              <a:lnSpc>
                <a:spcPct val="100000"/>
              </a:lnSpc>
              <a:spcBef>
                <a:spcPts val="640"/>
              </a:spcBef>
              <a:spcAft>
                <a:spcPts val="0"/>
              </a:spcAft>
              <a:buSzPts val="1800"/>
              <a:buChar char="•"/>
              <a:defRPr/>
            </a:lvl1pPr>
            <a:lvl2pPr indent="-342900" lvl="1" marL="914400" algn="l">
              <a:lnSpc>
                <a:spcPct val="100000"/>
              </a:lnSpc>
              <a:spcBef>
                <a:spcPts val="560"/>
              </a:spcBef>
              <a:spcAft>
                <a:spcPts val="0"/>
              </a:spcAft>
              <a:buSzPts val="1800"/>
              <a:buChar char="•"/>
              <a:defRPr/>
            </a:lvl2pPr>
            <a:lvl3pPr indent="-342900" lvl="2" marL="1371600" algn="l">
              <a:lnSpc>
                <a:spcPct val="100000"/>
              </a:lnSpc>
              <a:spcBef>
                <a:spcPts val="480"/>
              </a:spcBef>
              <a:spcAft>
                <a:spcPts val="0"/>
              </a:spcAft>
              <a:buSzPts val="1800"/>
              <a:buChar char="•"/>
              <a:defRPr/>
            </a:lvl3pPr>
            <a:lvl4pPr indent="-342900" lvl="3" marL="1828800" algn="l">
              <a:lnSpc>
                <a:spcPct val="100000"/>
              </a:lnSpc>
              <a:spcBef>
                <a:spcPts val="400"/>
              </a:spcBef>
              <a:spcAft>
                <a:spcPts val="0"/>
              </a:spcAft>
              <a:buSzPts val="1800"/>
              <a:buChar char="•"/>
              <a:defRPr/>
            </a:lvl4pPr>
            <a:lvl5pPr indent="-342900" lvl="4" marL="2286000" algn="l">
              <a:lnSpc>
                <a:spcPct val="100000"/>
              </a:lnSpc>
              <a:spcBef>
                <a:spcPts val="400"/>
              </a:spcBef>
              <a:spcAft>
                <a:spcPts val="0"/>
              </a:spcAft>
              <a:buSzPts val="1800"/>
              <a:buChar char="•"/>
              <a:defRPr/>
            </a:lvl5pPr>
            <a:lvl6pPr indent="-342900" lvl="5" marL="2743200" algn="l">
              <a:lnSpc>
                <a:spcPct val="100000"/>
              </a:lnSpc>
              <a:spcBef>
                <a:spcPts val="400"/>
              </a:spcBef>
              <a:spcAft>
                <a:spcPts val="0"/>
              </a:spcAft>
              <a:buSzPts val="1800"/>
              <a:buChar char="•"/>
              <a:defRPr/>
            </a:lvl6pPr>
            <a:lvl7pPr indent="-342900" lvl="6" marL="3200400" algn="l">
              <a:lnSpc>
                <a:spcPct val="100000"/>
              </a:lnSpc>
              <a:spcBef>
                <a:spcPts val="400"/>
              </a:spcBef>
              <a:spcAft>
                <a:spcPts val="0"/>
              </a:spcAft>
              <a:buSzPts val="1800"/>
              <a:buChar char="•"/>
              <a:defRPr/>
            </a:lvl7pPr>
            <a:lvl8pPr indent="-342900" lvl="7" marL="3657600" algn="l">
              <a:lnSpc>
                <a:spcPct val="100000"/>
              </a:lnSpc>
              <a:spcBef>
                <a:spcPts val="400"/>
              </a:spcBef>
              <a:spcAft>
                <a:spcPts val="0"/>
              </a:spcAft>
              <a:buSzPts val="1800"/>
              <a:buChar char="•"/>
              <a:defRPr/>
            </a:lvl8pPr>
            <a:lvl9pPr indent="-342900" lvl="8" marL="4114800" algn="l">
              <a:lnSpc>
                <a:spcPct val="100000"/>
              </a:lnSpc>
              <a:spcBef>
                <a:spcPts val="400"/>
              </a:spcBef>
              <a:spcAft>
                <a:spcPts val="0"/>
              </a:spcAft>
              <a:buSzPts val="1800"/>
              <a:buChar char="•"/>
              <a:defRPr/>
            </a:lvl9pPr>
          </a:lstStyle>
          <a:p/>
        </p:txBody>
      </p:sp>
      <p:sp>
        <p:nvSpPr>
          <p:cNvPr id="28" name="Google Shape;28;p32"/>
          <p:cNvSpPr txBox="1"/>
          <p:nvPr>
            <p:ph idx="3" type="body"/>
          </p:nvPr>
        </p:nvSpPr>
        <p:spPr>
          <a:xfrm>
            <a:off x="6172201" y="1681163"/>
            <a:ext cx="5183188" cy="823912"/>
          </a:xfrm>
          <a:prstGeom prst="rect">
            <a:avLst/>
          </a:prstGeom>
          <a:noFill/>
          <a:ln>
            <a:noFill/>
          </a:ln>
        </p:spPr>
        <p:txBody>
          <a:bodyPr anchorCtr="0" anchor="b" bIns="91425" lIns="91425" spcFirstLastPara="1" rIns="91425" wrap="square" tIns="91425">
            <a:noAutofit/>
          </a:bodyPr>
          <a:lstStyle>
            <a:lvl1pPr indent="-228600" lvl="0" marL="457200" algn="l">
              <a:lnSpc>
                <a:spcPct val="100000"/>
              </a:lnSpc>
              <a:spcBef>
                <a:spcPts val="640"/>
              </a:spcBef>
              <a:spcAft>
                <a:spcPts val="0"/>
              </a:spcAft>
              <a:buSzPts val="2400"/>
              <a:buNone/>
              <a:defRPr b="1" sz="2400"/>
            </a:lvl1pPr>
            <a:lvl2pPr indent="-228600" lvl="1" marL="914400" algn="l">
              <a:lnSpc>
                <a:spcPct val="100000"/>
              </a:lnSpc>
              <a:spcBef>
                <a:spcPts val="560"/>
              </a:spcBef>
              <a:spcAft>
                <a:spcPts val="0"/>
              </a:spcAft>
              <a:buSzPts val="2000"/>
              <a:buNone/>
              <a:defRPr b="1" sz="2000"/>
            </a:lvl2pPr>
            <a:lvl3pPr indent="-228600" lvl="2" marL="1371600" algn="l">
              <a:lnSpc>
                <a:spcPct val="100000"/>
              </a:lnSpc>
              <a:spcBef>
                <a:spcPts val="480"/>
              </a:spcBef>
              <a:spcAft>
                <a:spcPts val="0"/>
              </a:spcAft>
              <a:buSzPts val="1800"/>
              <a:buNone/>
              <a:defRPr b="1" sz="1800"/>
            </a:lvl3pPr>
            <a:lvl4pPr indent="-228600" lvl="3" marL="1828800" algn="l">
              <a:lnSpc>
                <a:spcPct val="100000"/>
              </a:lnSpc>
              <a:spcBef>
                <a:spcPts val="400"/>
              </a:spcBef>
              <a:spcAft>
                <a:spcPts val="0"/>
              </a:spcAft>
              <a:buSzPts val="1600"/>
              <a:buNone/>
              <a:defRPr b="1" sz="1600"/>
            </a:lvl4pPr>
            <a:lvl5pPr indent="-228600" lvl="4" marL="2286000" algn="l">
              <a:lnSpc>
                <a:spcPct val="100000"/>
              </a:lnSpc>
              <a:spcBef>
                <a:spcPts val="400"/>
              </a:spcBef>
              <a:spcAft>
                <a:spcPts val="0"/>
              </a:spcAft>
              <a:buSzPts val="1600"/>
              <a:buNone/>
              <a:defRPr b="1" sz="1600"/>
            </a:lvl5pPr>
            <a:lvl6pPr indent="-228600" lvl="5" marL="2743200" algn="l">
              <a:lnSpc>
                <a:spcPct val="100000"/>
              </a:lnSpc>
              <a:spcBef>
                <a:spcPts val="400"/>
              </a:spcBef>
              <a:spcAft>
                <a:spcPts val="0"/>
              </a:spcAft>
              <a:buSzPts val="1600"/>
              <a:buNone/>
              <a:defRPr b="1" sz="1600"/>
            </a:lvl6pPr>
            <a:lvl7pPr indent="-228600" lvl="6" marL="3200400" algn="l">
              <a:lnSpc>
                <a:spcPct val="100000"/>
              </a:lnSpc>
              <a:spcBef>
                <a:spcPts val="400"/>
              </a:spcBef>
              <a:spcAft>
                <a:spcPts val="0"/>
              </a:spcAft>
              <a:buSzPts val="1600"/>
              <a:buNone/>
              <a:defRPr b="1" sz="1600"/>
            </a:lvl7pPr>
            <a:lvl8pPr indent="-228600" lvl="7" marL="3657600" algn="l">
              <a:lnSpc>
                <a:spcPct val="100000"/>
              </a:lnSpc>
              <a:spcBef>
                <a:spcPts val="400"/>
              </a:spcBef>
              <a:spcAft>
                <a:spcPts val="0"/>
              </a:spcAft>
              <a:buSzPts val="1600"/>
              <a:buNone/>
              <a:defRPr b="1" sz="1600"/>
            </a:lvl8pPr>
            <a:lvl9pPr indent="-228600" lvl="8" marL="4114800" algn="l">
              <a:lnSpc>
                <a:spcPct val="100000"/>
              </a:lnSpc>
              <a:spcBef>
                <a:spcPts val="400"/>
              </a:spcBef>
              <a:spcAft>
                <a:spcPts val="0"/>
              </a:spcAft>
              <a:buSzPts val="1600"/>
              <a:buNone/>
              <a:defRPr b="1" sz="1600"/>
            </a:lvl9pPr>
          </a:lstStyle>
          <a:p/>
        </p:txBody>
      </p:sp>
      <p:sp>
        <p:nvSpPr>
          <p:cNvPr id="29" name="Google Shape;29;p32"/>
          <p:cNvSpPr txBox="1"/>
          <p:nvPr>
            <p:ph idx="4" type="body"/>
          </p:nvPr>
        </p:nvSpPr>
        <p:spPr>
          <a:xfrm>
            <a:off x="6172201" y="2505075"/>
            <a:ext cx="5183188" cy="3684588"/>
          </a:xfrm>
          <a:prstGeom prst="rect">
            <a:avLst/>
          </a:prstGeom>
          <a:noFill/>
          <a:ln>
            <a:noFill/>
          </a:ln>
        </p:spPr>
        <p:txBody>
          <a:bodyPr anchorCtr="0" anchor="t" bIns="91425" lIns="91425" spcFirstLastPara="1" rIns="91425" wrap="square" tIns="91425">
            <a:noAutofit/>
          </a:bodyPr>
          <a:lstStyle>
            <a:lvl1pPr indent="-342900" lvl="0" marL="457200" algn="l">
              <a:lnSpc>
                <a:spcPct val="100000"/>
              </a:lnSpc>
              <a:spcBef>
                <a:spcPts val="640"/>
              </a:spcBef>
              <a:spcAft>
                <a:spcPts val="0"/>
              </a:spcAft>
              <a:buSzPts val="1800"/>
              <a:buChar char="•"/>
              <a:defRPr/>
            </a:lvl1pPr>
            <a:lvl2pPr indent="-342900" lvl="1" marL="914400" algn="l">
              <a:lnSpc>
                <a:spcPct val="100000"/>
              </a:lnSpc>
              <a:spcBef>
                <a:spcPts val="560"/>
              </a:spcBef>
              <a:spcAft>
                <a:spcPts val="0"/>
              </a:spcAft>
              <a:buSzPts val="1800"/>
              <a:buChar char="•"/>
              <a:defRPr/>
            </a:lvl2pPr>
            <a:lvl3pPr indent="-342900" lvl="2" marL="1371600" algn="l">
              <a:lnSpc>
                <a:spcPct val="100000"/>
              </a:lnSpc>
              <a:spcBef>
                <a:spcPts val="480"/>
              </a:spcBef>
              <a:spcAft>
                <a:spcPts val="0"/>
              </a:spcAft>
              <a:buSzPts val="1800"/>
              <a:buChar char="•"/>
              <a:defRPr/>
            </a:lvl3pPr>
            <a:lvl4pPr indent="-342900" lvl="3" marL="1828800" algn="l">
              <a:lnSpc>
                <a:spcPct val="100000"/>
              </a:lnSpc>
              <a:spcBef>
                <a:spcPts val="400"/>
              </a:spcBef>
              <a:spcAft>
                <a:spcPts val="0"/>
              </a:spcAft>
              <a:buSzPts val="1800"/>
              <a:buChar char="•"/>
              <a:defRPr/>
            </a:lvl4pPr>
            <a:lvl5pPr indent="-342900" lvl="4" marL="2286000" algn="l">
              <a:lnSpc>
                <a:spcPct val="100000"/>
              </a:lnSpc>
              <a:spcBef>
                <a:spcPts val="400"/>
              </a:spcBef>
              <a:spcAft>
                <a:spcPts val="0"/>
              </a:spcAft>
              <a:buSzPts val="1800"/>
              <a:buChar char="•"/>
              <a:defRPr/>
            </a:lvl5pPr>
            <a:lvl6pPr indent="-342900" lvl="5" marL="2743200" algn="l">
              <a:lnSpc>
                <a:spcPct val="100000"/>
              </a:lnSpc>
              <a:spcBef>
                <a:spcPts val="400"/>
              </a:spcBef>
              <a:spcAft>
                <a:spcPts val="0"/>
              </a:spcAft>
              <a:buSzPts val="1800"/>
              <a:buChar char="•"/>
              <a:defRPr/>
            </a:lvl6pPr>
            <a:lvl7pPr indent="-342900" lvl="6" marL="3200400" algn="l">
              <a:lnSpc>
                <a:spcPct val="100000"/>
              </a:lnSpc>
              <a:spcBef>
                <a:spcPts val="400"/>
              </a:spcBef>
              <a:spcAft>
                <a:spcPts val="0"/>
              </a:spcAft>
              <a:buSzPts val="1800"/>
              <a:buChar char="•"/>
              <a:defRPr/>
            </a:lvl7pPr>
            <a:lvl8pPr indent="-342900" lvl="7" marL="3657600" algn="l">
              <a:lnSpc>
                <a:spcPct val="100000"/>
              </a:lnSpc>
              <a:spcBef>
                <a:spcPts val="400"/>
              </a:spcBef>
              <a:spcAft>
                <a:spcPts val="0"/>
              </a:spcAft>
              <a:buSzPts val="1800"/>
              <a:buChar char="•"/>
              <a:defRPr/>
            </a:lvl8pPr>
            <a:lvl9pPr indent="-342900" lvl="8" marL="4114800" algn="l">
              <a:lnSpc>
                <a:spcPct val="100000"/>
              </a:lnSpc>
              <a:spcBef>
                <a:spcPts val="400"/>
              </a:spcBef>
              <a:spcAft>
                <a:spcPts val="0"/>
              </a:spcAft>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30" name="Shape 30"/>
        <p:cNvGrpSpPr/>
        <p:nvPr/>
      </p:nvGrpSpPr>
      <p:grpSpPr>
        <a:xfrm>
          <a:off x="0" y="0"/>
          <a:ext cx="0" cy="0"/>
          <a:chOff x="0" y="0"/>
          <a:chExt cx="0" cy="0"/>
        </a:xfrm>
      </p:grpSpPr>
      <p:sp>
        <p:nvSpPr>
          <p:cNvPr id="31" name="Google Shape;31;p34"/>
          <p:cNvSpPr txBox="1"/>
          <p:nvPr>
            <p:ph type="title"/>
          </p:nvPr>
        </p:nvSpPr>
        <p:spPr>
          <a:xfrm>
            <a:off x="2643718" y="536576"/>
            <a:ext cx="8947148" cy="938213"/>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descr="Macintosh HD:Users:wellspl:Desktop:6-Free-Teamwork-Clipart-Illustration-Showing-Diversity.jpg" id="32" name="Google Shape;32;p34"/>
          <p:cNvPicPr preferRelativeResize="0"/>
          <p:nvPr/>
        </p:nvPicPr>
        <p:blipFill rotWithShape="1">
          <a:blip r:embed="rId2">
            <a:alphaModFix/>
          </a:blip>
          <a:srcRect b="0" l="0" r="25555" t="0"/>
          <a:stretch/>
        </p:blipFill>
        <p:spPr>
          <a:xfrm>
            <a:off x="736600" y="587375"/>
            <a:ext cx="1828799" cy="771524"/>
          </a:xfrm>
          <a:prstGeom prst="rect">
            <a:avLst/>
          </a:prstGeom>
          <a:noFill/>
          <a:ln>
            <a:noFill/>
          </a:ln>
        </p:spPr>
      </p:pic>
      <p:sp>
        <p:nvSpPr>
          <p:cNvPr id="33" name="Google Shape;33;p34"/>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640"/>
              </a:spcBef>
              <a:spcAft>
                <a:spcPts val="0"/>
              </a:spcAft>
              <a:buClr>
                <a:srgbClr val="FF0000"/>
              </a:buClr>
              <a:buSzPts val="3200"/>
              <a:buFont typeface="Arial"/>
              <a:buNone/>
              <a:defRPr b="0" i="0" sz="3200" u="none" cap="none" strike="noStrike">
                <a:solidFill>
                  <a:srgbClr val="009E47"/>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1"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1"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34" name="Google Shape;34;p34"/>
          <p:cNvGrpSpPr/>
          <p:nvPr/>
        </p:nvGrpSpPr>
        <p:grpSpPr>
          <a:xfrm>
            <a:off x="16934" y="6211407"/>
            <a:ext cx="12192503" cy="659292"/>
            <a:chOff x="12700" y="6211407"/>
            <a:chExt cx="9144377" cy="659292"/>
          </a:xfrm>
        </p:grpSpPr>
        <p:sp>
          <p:nvSpPr>
            <p:cNvPr id="35" name="Google Shape;35;p34"/>
            <p:cNvSpPr/>
            <p:nvPr/>
          </p:nvSpPr>
          <p:spPr>
            <a:xfrm>
              <a:off x="12700" y="6756656"/>
              <a:ext cx="9144000" cy="114043"/>
            </a:xfrm>
            <a:prstGeom prst="rect">
              <a:avLst/>
            </a:prstGeom>
            <a:gradFill>
              <a:gsLst>
                <a:gs pos="0">
                  <a:srgbClr val="FF0000"/>
                </a:gs>
                <a:gs pos="100000">
                  <a:srgbClr val="FFFFFF"/>
                </a:gs>
              </a:gsLst>
              <a:path path="circle">
                <a:fillToRect b="100%" l="100%"/>
              </a:path>
              <a:tileRect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34"/>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 name="Google Shape;37;p34"/>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 name="Google Shape;38;p34"/>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icture with Caption">
  <p:cSld name="3_Picture with Caption">
    <p:spTree>
      <p:nvGrpSpPr>
        <p:cNvPr id="39" name="Shape 39"/>
        <p:cNvGrpSpPr/>
        <p:nvPr/>
      </p:nvGrpSpPr>
      <p:grpSpPr>
        <a:xfrm>
          <a:off x="0" y="0"/>
          <a:ext cx="0" cy="0"/>
          <a:chOff x="0" y="0"/>
          <a:chExt cx="0" cy="0"/>
        </a:xfrm>
      </p:grpSpPr>
      <p:pic>
        <p:nvPicPr>
          <p:cNvPr descr="Green-Pencil-Icon-pencils-7151356-150-150.jpg" id="40" name="Google Shape;40;g2ec5170b170_0_99"/>
          <p:cNvPicPr preferRelativeResize="0"/>
          <p:nvPr/>
        </p:nvPicPr>
        <p:blipFill rotWithShape="1">
          <a:blip r:embed="rId2">
            <a:alphaModFix/>
          </a:blip>
          <a:srcRect b="0" l="0" r="0" t="0"/>
          <a:stretch/>
        </p:blipFill>
        <p:spPr>
          <a:xfrm flipH="1">
            <a:off x="1040103" y="440886"/>
            <a:ext cx="1234222" cy="1234222"/>
          </a:xfrm>
          <a:prstGeom prst="rect">
            <a:avLst/>
          </a:prstGeom>
          <a:noFill/>
          <a:ln>
            <a:noFill/>
          </a:ln>
        </p:spPr>
      </p:pic>
      <p:sp>
        <p:nvSpPr>
          <p:cNvPr id="41" name="Google Shape;41;g2ec5170b170_0_99"/>
          <p:cNvSpPr txBox="1"/>
          <p:nvPr>
            <p:ph type="title"/>
          </p:nvPr>
        </p:nvSpPr>
        <p:spPr>
          <a:xfrm>
            <a:off x="1962509" y="491686"/>
            <a:ext cx="9818100" cy="926100"/>
          </a:xfrm>
          <a:prstGeom prst="rect">
            <a:avLst/>
          </a:prstGeom>
          <a:noFill/>
          <a:ln>
            <a:noFill/>
          </a:ln>
        </p:spPr>
        <p:txBody>
          <a:bodyPr anchorCtr="0" anchor="ctr" bIns="60925" lIns="121900" spcFirstLastPara="1" rIns="121900" wrap="square" tIns="60925">
            <a:noAutofit/>
          </a:bodyPr>
          <a:lstStyle>
            <a:lvl1pPr lvl="0" algn="ctr">
              <a:lnSpc>
                <a:spcPct val="100000"/>
              </a:lnSpc>
              <a:spcBef>
                <a:spcPts val="0"/>
              </a:spcBef>
              <a:spcAft>
                <a:spcPts val="0"/>
              </a:spcAft>
              <a:buClr>
                <a:schemeClr val="dk1"/>
              </a:buClr>
              <a:buSzPts val="5900"/>
              <a:buFont typeface="Calibri"/>
              <a:buNone/>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p:txBody>
      </p:sp>
      <p:grpSp>
        <p:nvGrpSpPr>
          <p:cNvPr id="42" name="Google Shape;42;g2ec5170b170_0_99"/>
          <p:cNvGrpSpPr/>
          <p:nvPr/>
        </p:nvGrpSpPr>
        <p:grpSpPr>
          <a:xfrm>
            <a:off x="16933" y="6211407"/>
            <a:ext cx="12192095" cy="659249"/>
            <a:chOff x="12700" y="6211407"/>
            <a:chExt cx="9144300" cy="659249"/>
          </a:xfrm>
        </p:grpSpPr>
        <p:sp>
          <p:nvSpPr>
            <p:cNvPr id="43" name="Google Shape;43;g2ec5170b170_0_99"/>
            <p:cNvSpPr/>
            <p:nvPr/>
          </p:nvSpPr>
          <p:spPr>
            <a:xfrm>
              <a:off x="12700" y="6756656"/>
              <a:ext cx="9144000" cy="114000"/>
            </a:xfrm>
            <a:prstGeom prst="rect">
              <a:avLst/>
            </a:prstGeom>
            <a:gradFill>
              <a:gsLst>
                <a:gs pos="0">
                  <a:srgbClr val="FF0000"/>
                </a:gs>
                <a:gs pos="100000">
                  <a:srgbClr val="FFFFFF"/>
                </a:gs>
              </a:gsLst>
              <a:path path="circle">
                <a:fillToRect b="100%" l="100%"/>
              </a:path>
              <a:tileRect r="-100%" t="-100%"/>
            </a:gra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4" name="Google Shape;44;g2ec5170b170_0_99"/>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l="100%" t="100%"/>
              </a:path>
              <a:tileRect b="-100%" r="-100%"/>
            </a:gra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5" name="Google Shape;45;g2ec5170b170_0_99"/>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l="100%" t="100%"/>
              </a:path>
              <a:tileRect b="-100%" r="-100%"/>
            </a:gra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6" name="Google Shape;46;g2ec5170b170_0_99"/>
            <p:cNvSpPr txBox="1"/>
            <p:nvPr/>
          </p:nvSpPr>
          <p:spPr>
            <a:xfrm>
              <a:off x="673596" y="6211407"/>
              <a:ext cx="1752000" cy="369300"/>
            </a:xfrm>
            <a:prstGeom prst="rect">
              <a:avLst/>
            </a:prstGeom>
            <a:noFill/>
            <a:ln>
              <a:noFill/>
            </a:ln>
            <a:effectLst>
              <a:outerShdw blurRad="44450" rotWithShape="0" algn="tl" dir="2700000" dist="38100">
                <a:srgbClr val="008000"/>
              </a:outerShdw>
            </a:effectLst>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Arial"/>
                  <a:ea typeface="Arial"/>
                  <a:cs typeface="Arial"/>
                  <a:sym typeface="Arial"/>
                </a:rPr>
                <a:t>MO SW-PBS</a:t>
              </a:r>
              <a:endParaRPr b="0" i="0" sz="1900" u="none" cap="none" strike="noStrike">
                <a:solidFill>
                  <a:schemeClr val="lt1"/>
                </a:solidFill>
                <a:latin typeface="Arial"/>
                <a:ea typeface="Arial"/>
                <a:cs typeface="Arial"/>
                <a:sym typeface="Arial"/>
              </a:endParaRPr>
            </a:p>
          </p:txBody>
        </p:sp>
      </p:grpSp>
      <p:sp>
        <p:nvSpPr>
          <p:cNvPr id="47" name="Google Shape;47;g2ec5170b170_0_99"/>
          <p:cNvSpPr txBox="1"/>
          <p:nvPr>
            <p:ph idx="1" type="body"/>
          </p:nvPr>
        </p:nvSpPr>
        <p:spPr>
          <a:xfrm>
            <a:off x="609600" y="1600200"/>
            <a:ext cx="10972800" cy="4526100"/>
          </a:xfrm>
          <a:prstGeom prst="rect">
            <a:avLst/>
          </a:prstGeom>
          <a:noFill/>
          <a:ln>
            <a:noFill/>
          </a:ln>
        </p:spPr>
        <p:txBody>
          <a:bodyPr anchorCtr="0" anchor="t" bIns="60925" lIns="121900" spcFirstLastPara="1" rIns="121900" wrap="square" tIns="60925">
            <a:noAutofit/>
          </a:bodyPr>
          <a:lstStyle>
            <a:lvl1pPr indent="-228600" lvl="0" marL="457200" algn="l">
              <a:lnSpc>
                <a:spcPct val="100000"/>
              </a:lnSpc>
              <a:spcBef>
                <a:spcPts val="900"/>
              </a:spcBef>
              <a:spcAft>
                <a:spcPts val="0"/>
              </a:spcAft>
              <a:buClr>
                <a:srgbClr val="FF0000"/>
              </a:buClr>
              <a:buSzPts val="4300"/>
              <a:buFont typeface="Arial"/>
              <a:buNone/>
              <a:defRPr>
                <a:solidFill>
                  <a:srgbClr val="009E47"/>
                </a:solidFill>
              </a:defRPr>
            </a:lvl1pPr>
            <a:lvl2pPr indent="-463550" lvl="1" marL="914400" algn="l">
              <a:lnSpc>
                <a:spcPct val="100000"/>
              </a:lnSpc>
              <a:spcBef>
                <a:spcPts val="700"/>
              </a:spcBef>
              <a:spcAft>
                <a:spcPts val="0"/>
              </a:spcAft>
              <a:buClr>
                <a:srgbClr val="FF0000"/>
              </a:buClr>
              <a:buSzPts val="3700"/>
              <a:buFont typeface="Arial"/>
              <a:buChar char="•"/>
              <a:defRPr i="1"/>
            </a:lvl2pPr>
            <a:lvl3pPr indent="-431800" lvl="2" marL="1371600" algn="l">
              <a:lnSpc>
                <a:spcPct val="100000"/>
              </a:lnSpc>
              <a:spcBef>
                <a:spcPts val="600"/>
              </a:spcBef>
              <a:spcAft>
                <a:spcPts val="0"/>
              </a:spcAft>
              <a:buClr>
                <a:srgbClr val="FF0000"/>
              </a:buClr>
              <a:buSzPts val="3200"/>
              <a:buFont typeface="Arial"/>
              <a:buChar char="•"/>
              <a:defRPr i="1"/>
            </a:lvl3pPr>
            <a:lvl4pPr indent="-400050" lvl="3" marL="1828800" algn="l">
              <a:lnSpc>
                <a:spcPct val="100000"/>
              </a:lnSpc>
              <a:spcBef>
                <a:spcPts val="500"/>
              </a:spcBef>
              <a:spcAft>
                <a:spcPts val="0"/>
              </a:spcAft>
              <a:buClr>
                <a:srgbClr val="FF0000"/>
              </a:buClr>
              <a:buSzPts val="2700"/>
              <a:buFont typeface="Arial"/>
              <a:buChar char="•"/>
              <a:defRPr i="1"/>
            </a:lvl4pPr>
            <a:lvl5pPr indent="-400050" lvl="4" marL="2286000" algn="l">
              <a:lnSpc>
                <a:spcPct val="100000"/>
              </a:lnSpc>
              <a:spcBef>
                <a:spcPts val="500"/>
              </a:spcBef>
              <a:spcAft>
                <a:spcPts val="0"/>
              </a:spcAft>
              <a:buClr>
                <a:srgbClr val="FF0000"/>
              </a:buClr>
              <a:buSzPts val="2700"/>
              <a:buFont typeface="Arial"/>
              <a:buChar char="•"/>
              <a:defRPr i="1"/>
            </a:lvl5pPr>
            <a:lvl6pPr indent="-381000" lvl="5" marL="2743200" algn="l">
              <a:lnSpc>
                <a:spcPct val="100000"/>
              </a:lnSpc>
              <a:spcBef>
                <a:spcPts val="500"/>
              </a:spcBef>
              <a:spcAft>
                <a:spcPts val="0"/>
              </a:spcAft>
              <a:buClr>
                <a:schemeClr val="dk1"/>
              </a:buClr>
              <a:buSzPts val="2400"/>
              <a:buChar char="•"/>
              <a:defRPr/>
            </a:lvl6pPr>
            <a:lvl7pPr indent="-381000" lvl="6" marL="3200400" algn="l">
              <a:lnSpc>
                <a:spcPct val="100000"/>
              </a:lnSpc>
              <a:spcBef>
                <a:spcPts val="500"/>
              </a:spcBef>
              <a:spcAft>
                <a:spcPts val="0"/>
              </a:spcAft>
              <a:buClr>
                <a:schemeClr val="dk1"/>
              </a:buClr>
              <a:buSzPts val="2400"/>
              <a:buChar char="•"/>
              <a:defRPr/>
            </a:lvl7pPr>
            <a:lvl8pPr indent="-381000" lvl="7" marL="3657600" algn="l">
              <a:lnSpc>
                <a:spcPct val="100000"/>
              </a:lnSpc>
              <a:spcBef>
                <a:spcPts val="500"/>
              </a:spcBef>
              <a:spcAft>
                <a:spcPts val="0"/>
              </a:spcAft>
              <a:buClr>
                <a:schemeClr val="dk1"/>
              </a:buClr>
              <a:buSzPts val="2400"/>
              <a:buChar char="•"/>
              <a:defRPr/>
            </a:lvl8pPr>
            <a:lvl9pPr indent="-381000" lvl="8" marL="4114800" algn="l">
              <a:lnSpc>
                <a:spcPct val="100000"/>
              </a:lnSpc>
              <a:spcBef>
                <a:spcPts val="500"/>
              </a:spcBef>
              <a:spcAft>
                <a:spcPts val="0"/>
              </a:spcAft>
              <a:buClr>
                <a:schemeClr val="dk1"/>
              </a:buClr>
              <a:buSzPts val="24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48" name="Shape 48"/>
        <p:cNvGrpSpPr/>
        <p:nvPr/>
      </p:nvGrpSpPr>
      <p:grpSpPr>
        <a:xfrm>
          <a:off x="0" y="0"/>
          <a:ext cx="0" cy="0"/>
          <a:chOff x="0" y="0"/>
          <a:chExt cx="0" cy="0"/>
        </a:xfrm>
      </p:grpSpPr>
      <p:sp>
        <p:nvSpPr>
          <p:cNvPr id="49" name="Google Shape;49;p33"/>
          <p:cNvSpPr txBox="1"/>
          <p:nvPr>
            <p:ph type="title"/>
          </p:nvPr>
        </p:nvSpPr>
        <p:spPr>
          <a:xfrm>
            <a:off x="1045941" y="2453812"/>
            <a:ext cx="10363200" cy="1362075"/>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Clr>
                <a:srgbClr val="009E47"/>
              </a:buClr>
              <a:buSzPts val="4000"/>
              <a:buFont typeface="Calibri"/>
              <a:buNone/>
              <a:defRPr b="0" i="0" sz="4000" u="none" cap="none" strike="noStrike">
                <a:solidFill>
                  <a:srgbClr val="009E47"/>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50" name="Google Shape;50;p33"/>
          <p:cNvGrpSpPr/>
          <p:nvPr/>
        </p:nvGrpSpPr>
        <p:grpSpPr>
          <a:xfrm>
            <a:off x="16934" y="6288897"/>
            <a:ext cx="12192503" cy="581803"/>
            <a:chOff x="12700" y="6288896"/>
            <a:chExt cx="9144377" cy="581803"/>
          </a:xfrm>
        </p:grpSpPr>
        <p:sp>
          <p:nvSpPr>
            <p:cNvPr id="51" name="Google Shape;51;p33"/>
            <p:cNvSpPr/>
            <p:nvPr/>
          </p:nvSpPr>
          <p:spPr>
            <a:xfrm>
              <a:off x="12700" y="6756656"/>
              <a:ext cx="9144000" cy="114043"/>
            </a:xfrm>
            <a:prstGeom prst="rect">
              <a:avLst/>
            </a:prstGeom>
            <a:gradFill>
              <a:gsLst>
                <a:gs pos="0">
                  <a:srgbClr val="FF0000"/>
                </a:gs>
                <a:gs pos="100000">
                  <a:srgbClr val="FFFFFF"/>
                </a:gs>
              </a:gsLst>
              <a:path path="circle">
                <a:fillToRect b="100%" l="100%"/>
              </a:path>
              <a:tileRect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p33"/>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 name="Google Shape;53;p33"/>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SWPBSLogo-2011-highres-transbg-web.png" id="54" name="Google Shape;54;p33"/>
          <p:cNvPicPr preferRelativeResize="0"/>
          <p:nvPr/>
        </p:nvPicPr>
        <p:blipFill rotWithShape="1">
          <a:blip r:embed="rId2">
            <a:alphaModFix/>
          </a:blip>
          <a:srcRect b="0" l="0" r="0" t="0"/>
          <a:stretch/>
        </p:blipFill>
        <p:spPr>
          <a:xfrm>
            <a:off x="214462" y="5175849"/>
            <a:ext cx="2141959" cy="168215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55" name="Shape 55"/>
        <p:cNvGrpSpPr/>
        <p:nvPr/>
      </p:nvGrpSpPr>
      <p:grpSpPr>
        <a:xfrm>
          <a:off x="0" y="0"/>
          <a:ext cx="0" cy="0"/>
          <a:chOff x="0" y="0"/>
          <a:chExt cx="0" cy="0"/>
        </a:xfrm>
      </p:grpSpPr>
      <p:pic>
        <p:nvPicPr>
          <p:cNvPr descr="Green-Pencil-Icon-pencils-7151356-150-150.jpg" id="56" name="Google Shape;56;p35"/>
          <p:cNvPicPr preferRelativeResize="0"/>
          <p:nvPr/>
        </p:nvPicPr>
        <p:blipFill rotWithShape="1">
          <a:blip r:embed="rId2">
            <a:alphaModFix/>
          </a:blip>
          <a:srcRect b="0" l="0" r="0" t="0"/>
          <a:stretch/>
        </p:blipFill>
        <p:spPr>
          <a:xfrm flipH="1">
            <a:off x="628695" y="440886"/>
            <a:ext cx="1645628" cy="1234221"/>
          </a:xfrm>
          <a:prstGeom prst="rect">
            <a:avLst/>
          </a:prstGeom>
          <a:noFill/>
          <a:ln>
            <a:noFill/>
          </a:ln>
        </p:spPr>
      </p:pic>
      <p:sp>
        <p:nvSpPr>
          <p:cNvPr id="57" name="Google Shape;57;p35"/>
          <p:cNvSpPr txBox="1"/>
          <p:nvPr>
            <p:ph type="title"/>
          </p:nvPr>
        </p:nvSpPr>
        <p:spPr>
          <a:xfrm>
            <a:off x="1962510" y="491685"/>
            <a:ext cx="9818009" cy="925952"/>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58" name="Google Shape;58;p35"/>
          <p:cNvGrpSpPr/>
          <p:nvPr/>
        </p:nvGrpSpPr>
        <p:grpSpPr>
          <a:xfrm>
            <a:off x="16934" y="6211407"/>
            <a:ext cx="12192503" cy="659292"/>
            <a:chOff x="12700" y="6211407"/>
            <a:chExt cx="9144377" cy="659292"/>
          </a:xfrm>
        </p:grpSpPr>
        <p:sp>
          <p:nvSpPr>
            <p:cNvPr id="59" name="Google Shape;59;p35"/>
            <p:cNvSpPr/>
            <p:nvPr/>
          </p:nvSpPr>
          <p:spPr>
            <a:xfrm>
              <a:off x="12700" y="6756656"/>
              <a:ext cx="9144000" cy="114043"/>
            </a:xfrm>
            <a:prstGeom prst="rect">
              <a:avLst/>
            </a:prstGeom>
            <a:gradFill>
              <a:gsLst>
                <a:gs pos="0">
                  <a:srgbClr val="FF0000"/>
                </a:gs>
                <a:gs pos="100000">
                  <a:srgbClr val="FFFFFF"/>
                </a:gs>
              </a:gsLst>
              <a:path path="circle">
                <a:fillToRect b="100%" l="100%"/>
              </a:path>
              <a:tileRect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 name="Google Shape;60;p35"/>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 name="Google Shape;61;p35"/>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p35"/>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
        <p:nvSpPr>
          <p:cNvPr id="63" name="Google Shape;63;p35"/>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640"/>
              </a:spcBef>
              <a:spcAft>
                <a:spcPts val="0"/>
              </a:spcAft>
              <a:buClr>
                <a:srgbClr val="FF0000"/>
              </a:buClr>
              <a:buSzPts val="3200"/>
              <a:buFont typeface="Arial"/>
              <a:buNone/>
              <a:defRPr b="0" i="0" sz="3200" u="none" cap="none" strike="noStrike">
                <a:solidFill>
                  <a:srgbClr val="009E47"/>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1"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1"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64" name="Shape 64"/>
        <p:cNvGrpSpPr/>
        <p:nvPr/>
      </p:nvGrpSpPr>
      <p:grpSpPr>
        <a:xfrm>
          <a:off x="0" y="0"/>
          <a:ext cx="0" cy="0"/>
          <a:chOff x="0" y="0"/>
          <a:chExt cx="0" cy="0"/>
        </a:xfrm>
      </p:grpSpPr>
      <p:sp>
        <p:nvSpPr>
          <p:cNvPr id="65" name="Google Shape;65;p36"/>
          <p:cNvSpPr txBox="1"/>
          <p:nvPr>
            <p:ph type="title"/>
          </p:nvPr>
        </p:nvSpPr>
        <p:spPr>
          <a:xfrm>
            <a:off x="1962507" y="491685"/>
            <a:ext cx="9962789" cy="925952"/>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id="66" name="Google Shape;66;p36"/>
          <p:cNvPicPr preferRelativeResize="0"/>
          <p:nvPr/>
        </p:nvPicPr>
        <p:blipFill rotWithShape="1">
          <a:blip r:embed="rId2">
            <a:alphaModFix/>
          </a:blip>
          <a:srcRect b="0" l="0" r="0" t="0"/>
          <a:stretch/>
        </p:blipFill>
        <p:spPr>
          <a:xfrm>
            <a:off x="115478" y="207049"/>
            <a:ext cx="1950719" cy="1463039"/>
          </a:xfrm>
          <a:prstGeom prst="rect">
            <a:avLst/>
          </a:prstGeom>
          <a:noFill/>
          <a:ln>
            <a:noFill/>
          </a:ln>
        </p:spPr>
      </p:pic>
      <p:sp>
        <p:nvSpPr>
          <p:cNvPr id="67" name="Google Shape;67;p36"/>
          <p:cNvSpPr txBox="1"/>
          <p:nvPr>
            <p:ph idx="1" type="body"/>
          </p:nvPr>
        </p:nvSpPr>
        <p:spPr>
          <a:xfrm>
            <a:off x="795867" y="1922541"/>
            <a:ext cx="10668000" cy="3636439"/>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68" name="Google Shape;68;p36"/>
          <p:cNvGrpSpPr/>
          <p:nvPr/>
        </p:nvGrpSpPr>
        <p:grpSpPr>
          <a:xfrm>
            <a:off x="16934" y="6211407"/>
            <a:ext cx="12192503" cy="659292"/>
            <a:chOff x="12700" y="6211407"/>
            <a:chExt cx="9144377" cy="659292"/>
          </a:xfrm>
        </p:grpSpPr>
        <p:sp>
          <p:nvSpPr>
            <p:cNvPr id="69" name="Google Shape;69;p36"/>
            <p:cNvSpPr/>
            <p:nvPr/>
          </p:nvSpPr>
          <p:spPr>
            <a:xfrm>
              <a:off x="12700" y="6756656"/>
              <a:ext cx="9144000" cy="114043"/>
            </a:xfrm>
            <a:prstGeom prst="rect">
              <a:avLst/>
            </a:prstGeom>
            <a:gradFill>
              <a:gsLst>
                <a:gs pos="0">
                  <a:srgbClr val="FF0000"/>
                </a:gs>
                <a:gs pos="100000">
                  <a:srgbClr val="FFFFFF"/>
                </a:gs>
              </a:gsLst>
              <a:path path="circle">
                <a:fillToRect b="100%" l="100%"/>
              </a:path>
              <a:tileRect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 name="Google Shape;70;p36"/>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 name="Google Shape;71;p36"/>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 name="Google Shape;72;p36"/>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p:cSld name="Title and Vertical Text">
    <p:spTree>
      <p:nvGrpSpPr>
        <p:cNvPr id="73" name="Shape 73"/>
        <p:cNvGrpSpPr/>
        <p:nvPr/>
      </p:nvGrpSpPr>
      <p:grpSpPr>
        <a:xfrm>
          <a:off x="0" y="0"/>
          <a:ext cx="0" cy="0"/>
          <a:chOff x="0" y="0"/>
          <a:chExt cx="0" cy="0"/>
        </a:xfrm>
      </p:grpSpPr>
      <p:sp>
        <p:nvSpPr>
          <p:cNvPr id="74" name="Google Shape;74;p3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75" name="Google Shape;75;p37"/>
          <p:cNvGrpSpPr/>
          <p:nvPr/>
        </p:nvGrpSpPr>
        <p:grpSpPr>
          <a:xfrm>
            <a:off x="16932" y="6211887"/>
            <a:ext cx="12191999" cy="658812"/>
            <a:chOff x="12700" y="6211407"/>
            <a:chExt cx="9144377" cy="659292"/>
          </a:xfrm>
        </p:grpSpPr>
        <p:sp>
          <p:nvSpPr>
            <p:cNvPr id="76" name="Google Shape;76;p37"/>
            <p:cNvSpPr/>
            <p:nvPr/>
          </p:nvSpPr>
          <p:spPr>
            <a:xfrm>
              <a:off x="12700" y="6756656"/>
              <a:ext cx="9144000" cy="114043"/>
            </a:xfrm>
            <a:prstGeom prst="rect">
              <a:avLst/>
            </a:prstGeom>
            <a:gradFill>
              <a:gsLst>
                <a:gs pos="0">
                  <a:srgbClr val="FF0000"/>
                </a:gs>
                <a:gs pos="100000">
                  <a:srgbClr val="FFFFFF"/>
                </a:gs>
              </a:gsLst>
              <a:path path="circle">
                <a:fillToRect b="100%" l="100%"/>
              </a:path>
              <a:tileRect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 name="Google Shape;77;p37"/>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37"/>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9" name="Google Shape;79;p37"/>
            <p:cNvSpPr txBox="1"/>
            <p:nvPr/>
          </p:nvSpPr>
          <p:spPr>
            <a:xfrm>
              <a:off x="673127" y="6211407"/>
              <a:ext cx="1752671" cy="368567"/>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
        <p:nvSpPr>
          <p:cNvPr id="80" name="Google Shape;80;p37"/>
          <p:cNvSpPr/>
          <p:nvPr/>
        </p:nvSpPr>
        <p:spPr>
          <a:xfrm>
            <a:off x="4656667" y="4505325"/>
            <a:ext cx="2709333" cy="1198562"/>
          </a:xfrm>
          <a:custGeom>
            <a:rect b="b" l="l" r="r" t="t"/>
            <a:pathLst>
              <a:path extrusionOk="0" h="120000" w="120000">
                <a:moveTo>
                  <a:pt x="0" y="0"/>
                </a:moveTo>
                <a:lnTo>
                  <a:pt x="120000" y="0"/>
                </a:lnTo>
                <a:lnTo>
                  <a:pt x="120000" y="120000"/>
                </a:lnTo>
                <a:lnTo>
                  <a:pt x="0" y="120000"/>
                </a:lnTo>
                <a:close/>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darken" h="120000" w="120000">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none" h="120000" w="120000">
                <a:moveTo>
                  <a:pt x="33457" y="36999"/>
                </a:moveTo>
                <a:lnTo>
                  <a:pt x="37032" y="36999"/>
                </a:lnTo>
                <a:lnTo>
                  <a:pt x="38138" y="38875"/>
                </a:lnTo>
                <a:lnTo>
                  <a:pt x="73160" y="38875"/>
                </a:lnTo>
                <a:lnTo>
                  <a:pt x="75262" y="42625"/>
                </a:lnTo>
                <a:lnTo>
                  <a:pt x="75262" y="46216"/>
                </a:lnTo>
                <a:lnTo>
                  <a:pt x="81934" y="46216"/>
                </a:lnTo>
                <a:lnTo>
                  <a:pt x="84073" y="42625"/>
                </a:lnTo>
                <a:lnTo>
                  <a:pt x="86542" y="42625"/>
                </a:lnTo>
                <a:lnTo>
                  <a:pt x="86542" y="75750"/>
                </a:lnTo>
                <a:lnTo>
                  <a:pt x="84073" y="75750"/>
                </a:lnTo>
                <a:lnTo>
                  <a:pt x="80976" y="70591"/>
                </a:lnTo>
                <a:lnTo>
                  <a:pt x="75262" y="70591"/>
                </a:lnTo>
                <a:lnTo>
                  <a:pt x="75262" y="79966"/>
                </a:lnTo>
                <a:lnTo>
                  <a:pt x="39171" y="79966"/>
                </a:lnTo>
                <a:lnTo>
                  <a:pt x="39171" y="52779"/>
                </a:lnTo>
                <a:lnTo>
                  <a:pt x="38138" y="52779"/>
                </a:lnTo>
                <a:lnTo>
                  <a:pt x="37032" y="54812"/>
                </a:lnTo>
                <a:lnTo>
                  <a:pt x="33457" y="54812"/>
                </a:lnTo>
                <a:close/>
              </a:path>
              <a:path extrusionOk="0" fill="none" h="120000" w="120000">
                <a:moveTo>
                  <a:pt x="0" y="0"/>
                </a:moveTo>
                <a:lnTo>
                  <a:pt x="120000" y="0"/>
                </a:lnTo>
                <a:lnTo>
                  <a:pt x="120000" y="120000"/>
                </a:lnTo>
                <a:lnTo>
                  <a:pt x="0" y="120000"/>
                </a:lnTo>
                <a:close/>
              </a:path>
            </a:pathLst>
          </a:custGeom>
          <a:solidFill>
            <a:srgbClr val="C2D59B"/>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 name="Google Shape;81;p37"/>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8"/>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8"/>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hyperlink" Target="https://dese.mo.gov/"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hyperlink" Target="https://pbismissouri.org/" TargetMode="External"/><Relationship Id="rId4" Type="http://schemas.openxmlformats.org/officeDocument/2006/relationships/hyperlink" Target="https://www.facebook.com/moswpbs" TargetMode="External"/><Relationship Id="rId5" Type="http://schemas.openxmlformats.org/officeDocument/2006/relationships/hyperlink" Target="https://www.instagram.com/moswpbs" TargetMode="External"/><Relationship Id="rId6" Type="http://schemas.openxmlformats.org/officeDocument/2006/relationships/image" Target="../media/image10.png"/><Relationship Id="rId7" Type="http://schemas.openxmlformats.org/officeDocument/2006/relationships/image" Target="../media/image11.png"/><Relationship Id="rId8"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00"/>
        </a:solidFill>
      </p:bgPr>
    </p:bg>
    <p:spTree>
      <p:nvGrpSpPr>
        <p:cNvPr id="108" name="Shape 108"/>
        <p:cNvGrpSpPr/>
        <p:nvPr/>
      </p:nvGrpSpPr>
      <p:grpSpPr>
        <a:xfrm>
          <a:off x="0" y="0"/>
          <a:ext cx="0" cy="0"/>
          <a:chOff x="0" y="0"/>
          <a:chExt cx="0" cy="0"/>
        </a:xfrm>
      </p:grpSpPr>
      <p:sp>
        <p:nvSpPr>
          <p:cNvPr id="109" name="Google Shape;109;p4"/>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Facilitator Notes: Delete This Slide</a:t>
            </a:r>
            <a:endParaRPr/>
          </a:p>
        </p:txBody>
      </p:sp>
      <p:sp>
        <p:nvSpPr>
          <p:cNvPr id="110" name="Google Shape;110;p4"/>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2"/>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Reflective Questions</a:t>
            </a:r>
            <a:endParaRPr/>
          </a:p>
        </p:txBody>
      </p:sp>
      <p:sp>
        <p:nvSpPr>
          <p:cNvPr id="169" name="Google Shape;169;p12"/>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457200" lvl="0" marL="457200" rtl="0" algn="l">
              <a:lnSpc>
                <a:spcPct val="115000"/>
              </a:lnSpc>
              <a:spcBef>
                <a:spcPts val="640"/>
              </a:spcBef>
              <a:spcAft>
                <a:spcPts val="0"/>
              </a:spcAft>
              <a:buSzPts val="2800"/>
              <a:buChar char="•"/>
            </a:pPr>
            <a:r>
              <a:rPr lang="en-US" sz="2800" u="none" strike="noStrike">
                <a:latin typeface="Calibri"/>
                <a:ea typeface="Calibri"/>
                <a:cs typeface="Calibri"/>
                <a:sym typeface="Calibri"/>
              </a:rPr>
              <a:t>What collective commitments has your building leadership team (BLT) and staff made to Tier 1 Universal Supports?</a:t>
            </a:r>
            <a:endParaRPr sz="2800" u="none" strike="noStrike">
              <a:latin typeface="Calibri"/>
              <a:ea typeface="Calibri"/>
              <a:cs typeface="Calibri"/>
              <a:sym typeface="Calibri"/>
            </a:endParaRPr>
          </a:p>
          <a:p>
            <a:pPr indent="-457200" lvl="0" marL="457200" rtl="0" algn="l">
              <a:lnSpc>
                <a:spcPct val="115000"/>
              </a:lnSpc>
              <a:spcBef>
                <a:spcPts val="640"/>
              </a:spcBef>
              <a:spcAft>
                <a:spcPts val="0"/>
              </a:spcAft>
              <a:buSzPts val="2800"/>
              <a:buChar char="•"/>
            </a:pPr>
            <a:r>
              <a:rPr lang="en-US" sz="2800" u="none" strike="noStrike">
                <a:latin typeface="Calibri"/>
                <a:ea typeface="Calibri"/>
                <a:cs typeface="Calibri"/>
                <a:sym typeface="Calibri"/>
              </a:rPr>
              <a:t>What teaming procedures and processes are in place with fidelity in your BLT / Tier 1 Team? What would make </a:t>
            </a:r>
            <a:r>
              <a:rPr lang="en-US" sz="2800"/>
              <a:t>your school’s Tier 1</a:t>
            </a:r>
            <a:r>
              <a:rPr lang="en-US" sz="2800" u="none" strike="noStrike">
                <a:latin typeface="Calibri"/>
                <a:ea typeface="Calibri"/>
                <a:cs typeface="Calibri"/>
                <a:sym typeface="Calibri"/>
              </a:rPr>
              <a:t> team even better?</a:t>
            </a:r>
            <a:endParaRPr sz="2800" u="none" strike="noStrike">
              <a:latin typeface="Calibri"/>
              <a:ea typeface="Calibri"/>
              <a:cs typeface="Calibri"/>
              <a:sym typeface="Calibri"/>
            </a:endParaRPr>
          </a:p>
          <a:p>
            <a:pPr indent="-431800" lvl="0" marL="457200" marR="0" rtl="0" algn="l">
              <a:lnSpc>
                <a:spcPct val="100000"/>
              </a:lnSpc>
              <a:spcBef>
                <a:spcPts val="640"/>
              </a:spcBef>
              <a:spcAft>
                <a:spcPts val="0"/>
              </a:spcAft>
              <a:buClr>
                <a:srgbClr val="FF0000"/>
              </a:buClr>
              <a:buSzPts val="3200"/>
              <a:buFont typeface="Arial"/>
              <a:buChar char="•"/>
            </a:pPr>
            <a:r>
              <a:rPr lang="en-US" sz="2800">
                <a:latin typeface="Calibri"/>
                <a:ea typeface="Calibri"/>
                <a:cs typeface="Calibri"/>
                <a:sym typeface="Calibri"/>
              </a:rPr>
              <a:t>How can you build upon what your BLT already knows how to do efficiently and effectively as you begin Advanced Tiers Teaming? </a:t>
            </a:r>
            <a:endParaRPr sz="2800">
              <a:latin typeface="Calibri"/>
              <a:ea typeface="Calibri"/>
              <a:cs typeface="Calibri"/>
              <a:sym typeface="Calibri"/>
            </a:endParaRPr>
          </a:p>
          <a:p>
            <a:pPr indent="0" lvl="0" marL="2286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13"/>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Pre-Requisites </a:t>
            </a:r>
            <a:endParaRPr/>
          </a:p>
        </p:txBody>
      </p:sp>
      <p:sp>
        <p:nvSpPr>
          <p:cNvPr id="175" name="Google Shape;175;p13"/>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431800" lvl="0" marL="457200" marR="0" rtl="0" algn="l">
              <a:lnSpc>
                <a:spcPct val="100000"/>
              </a:lnSpc>
              <a:spcBef>
                <a:spcPts val="0"/>
              </a:spcBef>
              <a:spcAft>
                <a:spcPts val="0"/>
              </a:spcAft>
              <a:buSzPts val="3200"/>
              <a:buChar char="●"/>
            </a:pPr>
            <a:r>
              <a:rPr lang="en-US"/>
              <a:t>Foundations - Science of Behavior</a:t>
            </a:r>
            <a:endParaRPr/>
          </a:p>
          <a:p>
            <a:pPr indent="-431800" lvl="0" marL="457200" marR="0" rtl="0" algn="l">
              <a:lnSpc>
                <a:spcPct val="100000"/>
              </a:lnSpc>
              <a:spcBef>
                <a:spcPts val="640"/>
              </a:spcBef>
              <a:spcAft>
                <a:spcPts val="0"/>
              </a:spcAft>
              <a:buSzPts val="3200"/>
              <a:buChar char="●"/>
            </a:pPr>
            <a:r>
              <a:rPr lang="en-US"/>
              <a:t>Tier 1 Essential Components</a:t>
            </a:r>
            <a:endParaRPr/>
          </a:p>
          <a:p>
            <a:pPr indent="-431800" lvl="0" marL="457200" marR="0" rtl="0" algn="l">
              <a:lnSpc>
                <a:spcPct val="100000"/>
              </a:lnSpc>
              <a:spcBef>
                <a:spcPts val="0"/>
              </a:spcBef>
              <a:spcAft>
                <a:spcPts val="0"/>
              </a:spcAft>
              <a:buSzPts val="3200"/>
              <a:buChar char="●"/>
            </a:pPr>
            <a:r>
              <a:rPr lang="en-US"/>
              <a:t>Tier 1 Classroom Effective Teaching &amp; Learning Practices (ETLPs)</a:t>
            </a:r>
            <a:endParaRPr/>
          </a:p>
          <a:p>
            <a:pPr indent="0" lvl="0" marL="25400" marR="0" rtl="0" algn="l">
              <a:lnSpc>
                <a:spcPct val="100000"/>
              </a:lnSpc>
              <a:spcBef>
                <a:spcPts val="0"/>
              </a:spcBef>
              <a:spcAft>
                <a:spcPts val="0"/>
              </a:spcAft>
              <a:buSzPts val="32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14"/>
          <p:cNvSpPr txBox="1"/>
          <p:nvPr>
            <p:ph type="title"/>
          </p:nvPr>
        </p:nvSpPr>
        <p:spPr>
          <a:xfrm>
            <a:off x="609600" y="731836"/>
            <a:ext cx="109728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SzPct val="111111"/>
              <a:buNone/>
            </a:pPr>
            <a:r>
              <a:rPr b="1" lang="en-US"/>
              <a:t>Missouri Teacher Standards Addressed</a:t>
            </a:r>
            <a:br>
              <a:rPr lang="en-US">
                <a:latin typeface="Cambria"/>
                <a:ea typeface="Cambria"/>
                <a:cs typeface="Cambria"/>
                <a:sym typeface="Cambria"/>
              </a:rPr>
            </a:br>
            <a:endParaRPr/>
          </a:p>
        </p:txBody>
      </p:sp>
      <p:sp>
        <p:nvSpPr>
          <p:cNvPr id="182" name="Google Shape;182;p14"/>
          <p:cNvSpPr txBox="1"/>
          <p:nvPr>
            <p:ph idx="1" type="body"/>
          </p:nvPr>
        </p:nvSpPr>
        <p:spPr>
          <a:xfrm>
            <a:off x="609600" y="1600201"/>
            <a:ext cx="10972800" cy="4525963"/>
          </a:xfrm>
          <a:prstGeom prst="rect">
            <a:avLst/>
          </a:prstGeom>
          <a:solidFill>
            <a:schemeClr val="lt1"/>
          </a:solidFill>
          <a:ln>
            <a:noFill/>
          </a:ln>
        </p:spPr>
        <p:txBody>
          <a:bodyPr anchorCtr="0" anchor="t" bIns="45700" lIns="91425" spcFirstLastPara="1" rIns="91425" wrap="square" tIns="45700">
            <a:normAutofit/>
          </a:bodyPr>
          <a:lstStyle/>
          <a:p>
            <a:pPr indent="0" lvl="0" marL="0" rtl="0" algn="l">
              <a:lnSpc>
                <a:spcPct val="150000"/>
              </a:lnSpc>
              <a:spcBef>
                <a:spcPts val="0"/>
              </a:spcBef>
              <a:spcAft>
                <a:spcPts val="0"/>
              </a:spcAft>
              <a:buSzPts val="2800"/>
              <a:buNone/>
            </a:pPr>
            <a:r>
              <a:rPr lang="en-US" sz="1800"/>
              <a:t>2.1: Cognitive, social, emotional and physical development</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2.6: Language, culture, family and knowledge of community</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3.1: Implementation of curriculum standards</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solidFill>
                  <a:srgbClr val="221E1F"/>
                </a:solidFill>
              </a:rPr>
              <a:t>5.</a:t>
            </a:r>
            <a:r>
              <a:rPr lang="en-US" sz="1800"/>
              <a:t>1: Classroom management, motivation and engagement</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5.2: Managing time, space, transitions and activities</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5.3: Classroom, school and community culture</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6.1: Verbal and nonverbal communication</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6.2: Sensitivity to culture, gender, intellectual and physical differences</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8.1: Self-assessment and improvement</a:t>
            </a:r>
            <a:endParaRPr sz="1800">
              <a:latin typeface="Cambria"/>
              <a:ea typeface="Cambria"/>
              <a:cs typeface="Cambria"/>
              <a:sym typeface="Cambria"/>
            </a:endParaRPr>
          </a:p>
          <a:p>
            <a:pPr indent="0" lvl="0" marL="0" rtl="0" algn="l">
              <a:lnSpc>
                <a:spcPct val="150000"/>
              </a:lnSpc>
              <a:spcBef>
                <a:spcPts val="0"/>
              </a:spcBef>
              <a:spcAft>
                <a:spcPts val="0"/>
              </a:spcAft>
              <a:buSzPts val="2800"/>
              <a:buNone/>
            </a:pPr>
            <a:r>
              <a:rPr lang="en-US" sz="1800"/>
              <a:t>8.2: Professional learning</a:t>
            </a:r>
            <a:endParaRPr sz="1800">
              <a:latin typeface="Cambria"/>
              <a:ea typeface="Cambria"/>
              <a:cs typeface="Cambria"/>
              <a:sym typeface="Cambria"/>
            </a:endParaRPr>
          </a:p>
          <a:p>
            <a:pPr indent="-228600" lvl="0" marL="457200" rtl="0" algn="l">
              <a:lnSpc>
                <a:spcPct val="90000"/>
              </a:lnSpc>
              <a:spcBef>
                <a:spcPts val="1000"/>
              </a:spcBef>
              <a:spcAft>
                <a:spcPts val="0"/>
              </a:spcAft>
              <a:buSzPts val="2800"/>
              <a:buNone/>
            </a:pPr>
            <a:r>
              <a:t/>
            </a:r>
            <a:endParaRPr/>
          </a:p>
        </p:txBody>
      </p:sp>
      <p:sp>
        <p:nvSpPr>
          <p:cNvPr id="183" name="Google Shape;183;p14"/>
          <p:cNvSpPr txBox="1"/>
          <p:nvPr/>
        </p:nvSpPr>
        <p:spPr>
          <a:xfrm>
            <a:off x="4718957" y="5707623"/>
            <a:ext cx="6863443"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Missouri Teacher Standards can be viewed at: </a:t>
            </a:r>
            <a:r>
              <a:rPr b="0" i="0" lang="en-US" sz="1800" u="sng" cap="none" strike="noStrike">
                <a:solidFill>
                  <a:srgbClr val="000000"/>
                </a:solidFill>
                <a:latin typeface="Arial"/>
                <a:ea typeface="Arial"/>
                <a:cs typeface="Arial"/>
                <a:sym typeface="Arial"/>
                <a:hlinkClick r:id="rId3">
                  <a:extLst>
                    <a:ext uri="{A12FA001-AC4F-418D-AE19-62706E023703}">
                      <ahyp:hlinkClr val="tx"/>
                    </a:ext>
                  </a:extLst>
                </a:hlinkClick>
              </a:rPr>
              <a:t>DESE.MO.GOV</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43"/>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Key Terms</a:t>
            </a:r>
            <a:endParaRPr/>
          </a:p>
        </p:txBody>
      </p:sp>
      <p:sp>
        <p:nvSpPr>
          <p:cNvPr id="190" name="Google Shape;190;p43"/>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431800" lvl="0" marL="457200" marR="0" rtl="0" algn="l">
              <a:lnSpc>
                <a:spcPct val="100000"/>
              </a:lnSpc>
              <a:spcBef>
                <a:spcPts val="640"/>
              </a:spcBef>
              <a:spcAft>
                <a:spcPts val="0"/>
              </a:spcAft>
              <a:buSzPts val="3200"/>
              <a:buChar char="●"/>
            </a:pPr>
            <a:r>
              <a:rPr lang="en-US"/>
              <a:t>Advanced Tiers Team</a:t>
            </a:r>
            <a:endParaRPr/>
          </a:p>
          <a:p>
            <a:pPr indent="0" lvl="0" marL="457200" marR="0" rtl="0" algn="l">
              <a:lnSpc>
                <a:spcPct val="100000"/>
              </a:lnSpc>
              <a:spcBef>
                <a:spcPts val="640"/>
              </a:spcBef>
              <a:spcAft>
                <a:spcPts val="0"/>
              </a:spcAft>
              <a:buSzPts val="32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g2ee05d1a6de_1_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What is An Advanced Tiers Team?</a:t>
            </a:r>
            <a:endParaRPr/>
          </a:p>
        </p:txBody>
      </p:sp>
      <p:sp>
        <p:nvSpPr>
          <p:cNvPr id="196" name="Google Shape;196;g2ee05d1a6de_1_0"/>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SzPts val="3200"/>
              <a:buNone/>
            </a:pPr>
            <a:r>
              <a:rPr lang="en-US" sz="3000"/>
              <a:t>An Advanced Tiers Team is a single team that: </a:t>
            </a:r>
            <a:endParaRPr sz="3000"/>
          </a:p>
          <a:p>
            <a:pPr indent="-419100" lvl="0" marL="457200" rtl="0" algn="l">
              <a:lnSpc>
                <a:spcPct val="150000"/>
              </a:lnSpc>
              <a:spcBef>
                <a:spcPts val="640"/>
              </a:spcBef>
              <a:spcAft>
                <a:spcPts val="0"/>
              </a:spcAft>
              <a:buSzPts val="3000"/>
              <a:buChar char="•"/>
            </a:pPr>
            <a:r>
              <a:rPr lang="en-US" sz="3000" u="sng"/>
              <a:t>DEVELOPS SYSTEMS </a:t>
            </a:r>
            <a:r>
              <a:rPr lang="en-US" sz="3000"/>
              <a:t>to identify students who may benefit from a Tier 2 or a Tier 3 intervention, </a:t>
            </a:r>
            <a:endParaRPr sz="3000"/>
          </a:p>
          <a:p>
            <a:pPr indent="-419100" lvl="0" marL="457200" rtl="0" algn="l">
              <a:lnSpc>
                <a:spcPct val="150000"/>
              </a:lnSpc>
              <a:spcBef>
                <a:spcPts val="0"/>
              </a:spcBef>
              <a:spcAft>
                <a:spcPts val="0"/>
              </a:spcAft>
              <a:buSzPts val="3000"/>
              <a:buChar char="•"/>
            </a:pPr>
            <a:r>
              <a:rPr lang="en-US" sz="3000" u="sng"/>
              <a:t>IMPLEMENTS EVIDENCE-BASED INTERVENTIONS</a:t>
            </a:r>
            <a:r>
              <a:rPr lang="en-US" sz="3000"/>
              <a:t> and, </a:t>
            </a:r>
            <a:endParaRPr sz="3000"/>
          </a:p>
          <a:p>
            <a:pPr indent="-419100" lvl="0" marL="457200" rtl="0" algn="l">
              <a:lnSpc>
                <a:spcPct val="150000"/>
              </a:lnSpc>
              <a:spcBef>
                <a:spcPts val="0"/>
              </a:spcBef>
              <a:spcAft>
                <a:spcPts val="0"/>
              </a:spcAft>
              <a:buSzPts val="3000"/>
              <a:buChar char="•"/>
            </a:pPr>
            <a:r>
              <a:rPr lang="en-US" sz="3000" u="sng">
                <a:extLst>
                  <a:ext uri="http://customooxmlschemas.google.com/">
                    <go:slidesCustomData xmlns:go="http://customooxmlschemas.google.com/" textRoundtripDataId="0"/>
                  </a:ext>
                </a:extLst>
              </a:rPr>
              <a:t>PROGRESS MONITORS</a:t>
            </a:r>
            <a:r>
              <a:rPr lang="en-US" sz="3000">
                <a:extLst>
                  <a:ext uri="http://customooxmlschemas.google.com/">
                    <go:slidesCustomData xmlns:go="http://customooxmlschemas.google.com/" textRoundtripDataId="1"/>
                  </a:ext>
                </a:extLst>
              </a:rPr>
              <a:t> those interventions.</a:t>
            </a:r>
            <a:endParaRPr sz="3000"/>
          </a:p>
          <a:p>
            <a:pPr indent="-419100" lvl="0" marL="457200" rtl="0" algn="l">
              <a:lnSpc>
                <a:spcPct val="150000"/>
              </a:lnSpc>
              <a:spcBef>
                <a:spcPts val="0"/>
              </a:spcBef>
              <a:spcAft>
                <a:spcPts val="0"/>
              </a:spcAft>
              <a:buSzPts val="3000"/>
              <a:buChar char="•"/>
            </a:pPr>
            <a:r>
              <a:rPr lang="en-US" sz="3000" u="sng"/>
              <a:t>ASSESS </a:t>
            </a:r>
            <a:r>
              <a:rPr lang="en-US" sz="3000"/>
              <a:t> fidelity of implementation of interventions</a:t>
            </a:r>
            <a:endParaRPr sz="3000"/>
          </a:p>
          <a:p>
            <a:pPr indent="0" lvl="0" marL="457200" rtl="0" algn="l">
              <a:lnSpc>
                <a:spcPct val="100000"/>
              </a:lnSpc>
              <a:spcBef>
                <a:spcPts val="640"/>
              </a:spcBef>
              <a:spcAft>
                <a:spcPts val="0"/>
              </a:spcAft>
              <a:buSzPts val="3200"/>
              <a:buNone/>
            </a:pPr>
            <a:r>
              <a:t/>
            </a:r>
            <a:endParaRPr sz="2500"/>
          </a:p>
          <a:p>
            <a:pPr indent="0" lvl="0" marL="0" rtl="0" algn="l">
              <a:lnSpc>
                <a:spcPct val="100000"/>
              </a:lnSpc>
              <a:spcBef>
                <a:spcPts val="640"/>
              </a:spcBef>
              <a:spcAft>
                <a:spcPts val="0"/>
              </a:spcAft>
              <a:buSzPts val="3200"/>
              <a:buNone/>
            </a:pPr>
            <a:r>
              <a:t/>
            </a:r>
            <a:endParaRPr sz="20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g3096ae7f6e3_0_4"/>
          <p:cNvSpPr txBox="1"/>
          <p:nvPr>
            <p:ph type="title"/>
          </p:nvPr>
        </p:nvSpPr>
        <p:spPr>
          <a:xfrm>
            <a:off x="839788" y="365126"/>
            <a:ext cx="10515600" cy="1325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4400"/>
              <a:buFont typeface="Arial"/>
              <a:buNone/>
            </a:pPr>
            <a:r>
              <a:rPr b="0" lang="en-US"/>
              <a:t>What interventions do most MO SW-PBS  Advanced Tiers Teams implement?</a:t>
            </a:r>
            <a:endParaRPr/>
          </a:p>
        </p:txBody>
      </p:sp>
      <p:sp>
        <p:nvSpPr>
          <p:cNvPr id="202" name="Google Shape;202;g3096ae7f6e3_0_4"/>
          <p:cNvSpPr txBox="1"/>
          <p:nvPr>
            <p:ph idx="1" type="body"/>
          </p:nvPr>
        </p:nvSpPr>
        <p:spPr>
          <a:xfrm>
            <a:off x="88106" y="1780850"/>
            <a:ext cx="5659022" cy="8238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640"/>
              </a:spcBef>
              <a:spcAft>
                <a:spcPts val="0"/>
              </a:spcAft>
              <a:buClr>
                <a:schemeClr val="dk1"/>
              </a:buClr>
              <a:buSzPts val="1100"/>
              <a:buFont typeface="Arial"/>
              <a:buNone/>
            </a:pPr>
            <a:r>
              <a:rPr b="0" lang="en-US" sz="2800" u="sng"/>
              <a:t>Tier 2 Evidence-Based Intervention</a:t>
            </a:r>
            <a:endParaRPr sz="2800"/>
          </a:p>
        </p:txBody>
      </p:sp>
      <p:sp>
        <p:nvSpPr>
          <p:cNvPr id="203" name="Google Shape;203;g3096ae7f6e3_0_4"/>
          <p:cNvSpPr txBox="1"/>
          <p:nvPr>
            <p:ph idx="2" type="body"/>
          </p:nvPr>
        </p:nvSpPr>
        <p:spPr>
          <a:xfrm>
            <a:off x="338667" y="2694675"/>
            <a:ext cx="5157900" cy="3305400"/>
          </a:xfrm>
          <a:prstGeom prst="rect">
            <a:avLst/>
          </a:prstGeom>
          <a:noFill/>
          <a:ln>
            <a:noFill/>
          </a:ln>
        </p:spPr>
        <p:txBody>
          <a:bodyPr anchorCtr="0" anchor="t" bIns="91425" lIns="91425" spcFirstLastPara="1" rIns="91425" wrap="square" tIns="91425">
            <a:noAutofit/>
          </a:bodyPr>
          <a:lstStyle/>
          <a:p>
            <a:pPr indent="-387350" lvl="0" marL="457200" rtl="0" algn="l">
              <a:lnSpc>
                <a:spcPct val="100000"/>
              </a:lnSpc>
              <a:spcBef>
                <a:spcPts val="640"/>
              </a:spcBef>
              <a:spcAft>
                <a:spcPts val="0"/>
              </a:spcAft>
              <a:buSzPts val="2500"/>
              <a:buChar char="●"/>
            </a:pPr>
            <a:r>
              <a:rPr lang="en-US" sz="2800"/>
              <a:t>Check-in, Check-out (CICO)	</a:t>
            </a:r>
            <a:endParaRPr sz="2800"/>
          </a:p>
          <a:p>
            <a:pPr indent="-387350" lvl="0" marL="457200" rtl="0" algn="l">
              <a:lnSpc>
                <a:spcPct val="100000"/>
              </a:lnSpc>
              <a:spcBef>
                <a:spcPts val="0"/>
              </a:spcBef>
              <a:spcAft>
                <a:spcPts val="0"/>
              </a:spcAft>
              <a:buSzPts val="2500"/>
              <a:buChar char="●"/>
            </a:pPr>
            <a:r>
              <a:rPr lang="en-US" sz="2800"/>
              <a:t>Social Skills Intervention Group</a:t>
            </a:r>
            <a:endParaRPr sz="2800"/>
          </a:p>
          <a:p>
            <a:pPr indent="-387350" lvl="0" marL="457200" rtl="0" algn="l">
              <a:lnSpc>
                <a:spcPct val="100000"/>
              </a:lnSpc>
              <a:spcBef>
                <a:spcPts val="0"/>
              </a:spcBef>
              <a:spcAft>
                <a:spcPts val="0"/>
              </a:spcAft>
              <a:buSzPts val="2500"/>
              <a:buChar char="●"/>
            </a:pPr>
            <a:r>
              <a:rPr lang="en-US" sz="2800"/>
              <a:t>Self-Monitoring	</a:t>
            </a:r>
            <a:r>
              <a:rPr lang="en-US" sz="2500"/>
              <a:t>								</a:t>
            </a:r>
            <a:endParaRPr sz="2500"/>
          </a:p>
          <a:p>
            <a:pPr indent="0" lvl="0" marL="457200" rtl="0" algn="l">
              <a:lnSpc>
                <a:spcPct val="100000"/>
              </a:lnSpc>
              <a:spcBef>
                <a:spcPts val="640"/>
              </a:spcBef>
              <a:spcAft>
                <a:spcPts val="0"/>
              </a:spcAft>
              <a:buSzPts val="1800"/>
              <a:buNone/>
            </a:pPr>
            <a:r>
              <a:t/>
            </a:r>
            <a:endParaRPr sz="2500"/>
          </a:p>
          <a:p>
            <a:pPr indent="0" lvl="0" marL="0" rtl="0" algn="l">
              <a:lnSpc>
                <a:spcPct val="100000"/>
              </a:lnSpc>
              <a:spcBef>
                <a:spcPts val="640"/>
              </a:spcBef>
              <a:spcAft>
                <a:spcPts val="0"/>
              </a:spcAft>
              <a:buSzPts val="1800"/>
              <a:buNone/>
            </a:pPr>
            <a:r>
              <a:t/>
            </a:r>
            <a:endParaRPr/>
          </a:p>
        </p:txBody>
      </p:sp>
      <p:sp>
        <p:nvSpPr>
          <p:cNvPr id="204" name="Google Shape;204;g3096ae7f6e3_0_4"/>
          <p:cNvSpPr txBox="1"/>
          <p:nvPr>
            <p:ph idx="3" type="body"/>
          </p:nvPr>
        </p:nvSpPr>
        <p:spPr>
          <a:xfrm>
            <a:off x="6172201" y="1681163"/>
            <a:ext cx="5659022" cy="8238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640"/>
              </a:spcBef>
              <a:spcAft>
                <a:spcPts val="0"/>
              </a:spcAft>
              <a:buClr>
                <a:schemeClr val="dk1"/>
              </a:buClr>
              <a:buSzPts val="1100"/>
              <a:buFont typeface="Arial"/>
              <a:buNone/>
            </a:pPr>
            <a:r>
              <a:rPr b="0" lang="en-US" sz="2800" u="sng"/>
              <a:t>Tier 3 Evidence-Based Intervention</a:t>
            </a:r>
            <a:endParaRPr sz="2800"/>
          </a:p>
        </p:txBody>
      </p:sp>
      <p:sp>
        <p:nvSpPr>
          <p:cNvPr id="205" name="Google Shape;205;g3096ae7f6e3_0_4"/>
          <p:cNvSpPr txBox="1"/>
          <p:nvPr>
            <p:ph idx="4" type="body"/>
          </p:nvPr>
        </p:nvSpPr>
        <p:spPr>
          <a:xfrm>
            <a:off x="6410162" y="2505075"/>
            <a:ext cx="5183100" cy="3684600"/>
          </a:xfrm>
          <a:prstGeom prst="rect">
            <a:avLst/>
          </a:prstGeom>
          <a:noFill/>
          <a:ln>
            <a:noFill/>
          </a:ln>
        </p:spPr>
        <p:txBody>
          <a:bodyPr anchorCtr="0" anchor="t" bIns="91425" lIns="91425" spcFirstLastPara="1" rIns="91425" wrap="square" tIns="91425">
            <a:noAutofit/>
          </a:bodyPr>
          <a:lstStyle/>
          <a:p>
            <a:pPr indent="-387350" lvl="0" marL="457200" rtl="0" algn="l">
              <a:lnSpc>
                <a:spcPct val="100000"/>
              </a:lnSpc>
              <a:spcBef>
                <a:spcPts val="640"/>
              </a:spcBef>
              <a:spcAft>
                <a:spcPts val="0"/>
              </a:spcAft>
              <a:buSzPts val="2500"/>
              <a:buChar char="●"/>
            </a:pPr>
            <a:r>
              <a:rPr lang="en-US" sz="2800"/>
              <a:t>Functional Behavioral Assessment (FBA)</a:t>
            </a:r>
            <a:endParaRPr sz="2800"/>
          </a:p>
          <a:p>
            <a:pPr indent="-387350" lvl="0" marL="457200" rtl="0" algn="l">
              <a:lnSpc>
                <a:spcPct val="100000"/>
              </a:lnSpc>
              <a:spcBef>
                <a:spcPts val="0"/>
              </a:spcBef>
              <a:spcAft>
                <a:spcPts val="0"/>
              </a:spcAft>
              <a:buSzPts val="2500"/>
              <a:buChar char="●"/>
            </a:pPr>
            <a:r>
              <a:rPr lang="en-US" sz="2800"/>
              <a:t>Behavior Intervention Plan (BIP)</a:t>
            </a:r>
            <a:endParaRPr sz="28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g2ec5170b170_0_108"/>
          <p:cNvSpPr txBox="1"/>
          <p:nvPr>
            <p:ph type="title"/>
          </p:nvPr>
        </p:nvSpPr>
        <p:spPr>
          <a:xfrm>
            <a:off x="2660652" y="383011"/>
            <a:ext cx="8947148" cy="938213"/>
          </a:xfrm>
          <a:prstGeom prst="rect">
            <a:avLst/>
          </a:prstGeom>
          <a:noFill/>
          <a:ln>
            <a:noFill/>
          </a:ln>
        </p:spPr>
        <p:txBody>
          <a:bodyPr anchorCtr="0" anchor="ctr" bIns="60925" lIns="121900" spcFirstLastPara="1" rIns="121900" wrap="square" tIns="60925">
            <a:noAutofit/>
          </a:bodyPr>
          <a:lstStyle/>
          <a:p>
            <a:pPr indent="0" lvl="0" marL="0" marR="5382" rtl="0" algn="l">
              <a:lnSpc>
                <a:spcPct val="100000"/>
              </a:lnSpc>
              <a:spcBef>
                <a:spcPts val="0"/>
              </a:spcBef>
              <a:spcAft>
                <a:spcPts val="0"/>
              </a:spcAft>
              <a:buClr>
                <a:srgbClr val="008000"/>
              </a:buClr>
              <a:buSzPts val="1900"/>
              <a:buFont typeface="Calibri"/>
              <a:buNone/>
            </a:pPr>
            <a:r>
              <a:rPr b="1" lang="en-US" sz="3600"/>
              <a:t>Tier 1 and Advanced Tiers Team Roles Comparison </a:t>
            </a:r>
            <a:r>
              <a:rPr lang="en-US" sz="2500"/>
              <a:t>(</a:t>
            </a:r>
            <a:r>
              <a:rPr lang="en-US" sz="2500">
                <a:solidFill>
                  <a:srgbClr val="FF0000"/>
                </a:solidFill>
              </a:rPr>
              <a:t>ATC1L1 - HO-1</a:t>
            </a:r>
            <a:r>
              <a:rPr lang="en-US" sz="2500"/>
              <a:t>)</a:t>
            </a:r>
            <a:r>
              <a:rPr i="0" lang="en-US" sz="1400" u="none" cap="none" strike="noStrike"/>
              <a:t> </a:t>
            </a:r>
            <a:r>
              <a:rPr i="0" lang="en-US" sz="2300" u="none" cap="none" strike="noStrike"/>
              <a:t> </a:t>
            </a:r>
            <a:r>
              <a:rPr i="0" lang="en-US" sz="2100" cap="none" strike="noStrike"/>
              <a:t> </a:t>
            </a:r>
            <a:endParaRPr i="0" sz="2100" u="none" cap="none" strike="noStrike">
              <a:solidFill>
                <a:srgbClr val="000000"/>
              </a:solidFill>
            </a:endParaRPr>
          </a:p>
        </p:txBody>
      </p:sp>
      <p:graphicFrame>
        <p:nvGraphicFramePr>
          <p:cNvPr id="211" name="Google Shape;211;g2ec5170b170_0_108"/>
          <p:cNvGraphicFramePr/>
          <p:nvPr/>
        </p:nvGraphicFramePr>
        <p:xfrm>
          <a:off x="601134" y="1474789"/>
          <a:ext cx="3000000" cy="3000000"/>
        </p:xfrm>
        <a:graphic>
          <a:graphicData uri="http://schemas.openxmlformats.org/drawingml/2006/table">
            <a:tbl>
              <a:tblPr bandCol="1" bandRow="1" firstRow="1">
                <a:noFill/>
                <a:tableStyleId>{6842EF5E-881A-4D2E-9768-5A4FA01D3BB6}</a:tableStyleId>
              </a:tblPr>
              <a:tblGrid>
                <a:gridCol w="5394300"/>
                <a:gridCol w="5790150"/>
              </a:tblGrid>
              <a:tr h="360750">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Tier 1 Team</a:t>
                      </a:r>
                      <a:endParaRPr sz="1400" u="none" cap="none" strike="noStrike">
                        <a:latin typeface="Calibri"/>
                        <a:ea typeface="Calibri"/>
                        <a:cs typeface="Calibri"/>
                        <a:sym typeface="Calibri"/>
                      </a:endParaRPr>
                    </a:p>
                  </a:txBody>
                  <a:tcPr marT="0" marB="0" marR="68575" marL="68575"/>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Advanced Tiers Team</a:t>
                      </a:r>
                      <a:endParaRPr sz="1400" u="none" cap="none" strike="noStrike">
                        <a:latin typeface="Calibri"/>
                        <a:ea typeface="Calibri"/>
                        <a:cs typeface="Calibri"/>
                        <a:sym typeface="Calibri"/>
                      </a:endParaRPr>
                    </a:p>
                  </a:txBody>
                  <a:tcPr marT="0" marB="0" marR="68575" marL="68575"/>
                </a:tc>
              </a:tr>
              <a:tr h="570225">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Addresses and prevents problem behavior for 80% to 90% of the students.</a:t>
                      </a:r>
                      <a:endParaRPr b="1" sz="14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Designs early intervention programs for the remaining 10% to 15% of students who are at risk for academic or behavioral problems.</a:t>
                      </a:r>
                      <a:endParaRPr b="1" sz="1400" u="none" cap="none" strike="noStrike">
                        <a:latin typeface="Calibri"/>
                        <a:ea typeface="Calibri"/>
                        <a:cs typeface="Calibri"/>
                        <a:sym typeface="Calibri"/>
                      </a:endParaRPr>
                    </a:p>
                  </a:txBody>
                  <a:tcPr marT="0" marB="0" marR="68575" marL="68575"/>
                </a:tc>
              </a:tr>
              <a:tr h="570225">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Determines areas of need within the school.</a:t>
                      </a:r>
                      <a:endParaRPr b="1" sz="14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Conducts proactive, regular student screening and coordinates and shares information with the Student Support Team.</a:t>
                      </a:r>
                      <a:endParaRPr b="1" sz="1400" u="none" cap="none" strike="noStrike">
                        <a:latin typeface="Calibri"/>
                        <a:ea typeface="Calibri"/>
                        <a:cs typeface="Calibri"/>
                        <a:sym typeface="Calibri"/>
                      </a:endParaRPr>
                    </a:p>
                  </a:txBody>
                  <a:tcPr marT="0" marB="0" marR="68575" marL="68575"/>
                </a:tc>
              </a:tr>
              <a:tr h="570225">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Uses schoolwide data to set priorities within the school.</a:t>
                      </a:r>
                      <a:endParaRPr b="1" sz="14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Uses data to proactively determine which students need additional academic and/or social-behavioral support.</a:t>
                      </a:r>
                      <a:endParaRPr b="1" sz="1400" u="none" cap="none" strike="noStrike">
                        <a:latin typeface="Calibri"/>
                        <a:ea typeface="Calibri"/>
                        <a:cs typeface="Calibri"/>
                        <a:sym typeface="Calibri"/>
                      </a:endParaRPr>
                    </a:p>
                  </a:txBody>
                  <a:tcPr marT="0" marB="0" marR="68575" marL="68575"/>
                </a:tc>
              </a:tr>
              <a:tr h="360750">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Identifies needed strategies, current and on-going staff training, and resources.</a:t>
                      </a:r>
                      <a:endParaRPr b="1" sz="14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Identifies staff skilled in conducting brief functional assessments.</a:t>
                      </a:r>
                      <a:endParaRPr b="1" sz="1400" u="none" cap="none" strike="noStrike">
                        <a:latin typeface="Calibri"/>
                        <a:ea typeface="Calibri"/>
                        <a:cs typeface="Calibri"/>
                        <a:sym typeface="Calibri"/>
                      </a:endParaRPr>
                    </a:p>
                  </a:txBody>
                  <a:tcPr marT="0" marB="0" marR="68575" marL="68575"/>
                </a:tc>
              </a:tr>
              <a:tr h="570225">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Designs positive behavioral interventions and supports for the classroom and the entire school.</a:t>
                      </a:r>
                      <a:endParaRPr b="1" sz="14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Designs positive behavioral interventions and supports for small groups or individual students and/or specific classroom settings needing additional assistance.</a:t>
                      </a:r>
                      <a:endParaRPr b="1" sz="1400" u="none" cap="none" strike="noStrike">
                        <a:latin typeface="Calibri"/>
                        <a:ea typeface="Calibri"/>
                        <a:cs typeface="Calibri"/>
                        <a:sym typeface="Calibri"/>
                      </a:endParaRPr>
                    </a:p>
                  </a:txBody>
                  <a:tcPr marT="0" marB="0" marR="68575" marL="68575"/>
                </a:tc>
              </a:tr>
              <a:tr h="570225">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Provides ongoing support for staff members implementing positive behavior support programs.</a:t>
                      </a:r>
                      <a:endParaRPr b="1" sz="14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Consults with and provides ongoing support for school staff who have a student(s) with academic and/or behavior problems.</a:t>
                      </a:r>
                      <a:endParaRPr b="1" sz="1400" u="none" cap="none" strike="noStrike">
                        <a:latin typeface="Calibri"/>
                        <a:ea typeface="Calibri"/>
                        <a:cs typeface="Calibri"/>
                        <a:sym typeface="Calibri"/>
                      </a:endParaRPr>
                    </a:p>
                  </a:txBody>
                  <a:tcPr marT="0" marB="0" marR="68575" marL="68575"/>
                </a:tc>
              </a:tr>
              <a:tr h="570225">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Shares schoolwide outcomes and makes program modifications, as necessary.</a:t>
                      </a:r>
                      <a:endParaRPr b="1" sz="14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Shares intervention outcomes and provides ongoing support for student, teacher and family.</a:t>
                      </a:r>
                      <a:endParaRPr b="1" sz="1400" u="none" cap="none" strike="noStrike">
                        <a:latin typeface="Calibri"/>
                        <a:ea typeface="Calibri"/>
                        <a:cs typeface="Calibri"/>
                        <a:sym typeface="Calibri"/>
                      </a:endParaRPr>
                    </a:p>
                  </a:txBody>
                  <a:tcPr marT="0" marB="0" marR="68575" marL="68575"/>
                </a:tc>
              </a:tr>
              <a:tr h="721525">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Coordinates school and community schoolwide services.</a:t>
                      </a:r>
                      <a:endParaRPr b="1" sz="1400" u="none" cap="none" strike="noStrike">
                        <a:latin typeface="Calibri"/>
                        <a:ea typeface="Calibri"/>
                        <a:cs typeface="Calibri"/>
                        <a:sym typeface="Calibri"/>
                      </a:endParaRPr>
                    </a:p>
                  </a:txBody>
                  <a:tcPr marT="0" marB="0" marR="68575" marL="68575"/>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Coordinates school and community services for groups of at-risk students.</a:t>
                      </a:r>
                      <a:endParaRPr b="1" sz="1400" u="none" cap="none" strike="noStrike">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1400"/>
                        <a:buFont typeface="Arial"/>
                        <a:buNone/>
                      </a:pPr>
                      <a:r>
                        <a:t/>
                      </a:r>
                      <a:endParaRPr b="1" sz="1400" u="none" cap="none" strike="noStrike">
                        <a:latin typeface="Calibri"/>
                        <a:ea typeface="Calibri"/>
                        <a:cs typeface="Calibri"/>
                        <a:sym typeface="Calibri"/>
                      </a:endParaRPr>
                    </a:p>
                  </a:txBody>
                  <a:tcPr marT="0" marB="0" marR="68575" marL="68575"/>
                </a:tc>
              </a:tr>
            </a:tbl>
          </a:graphicData>
        </a:graphic>
      </p:graphicFrame>
      <p:sp>
        <p:nvSpPr>
          <p:cNvPr id="212" name="Google Shape;212;g2ec5170b170_0_108"/>
          <p:cNvSpPr txBox="1"/>
          <p:nvPr/>
        </p:nvSpPr>
        <p:spPr>
          <a:xfrm>
            <a:off x="11044575" y="129575"/>
            <a:ext cx="741000" cy="69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pic>
        <p:nvPicPr>
          <p:cNvPr id="213" name="Google Shape;213;g2ec5170b170_0_108"/>
          <p:cNvPicPr preferRelativeResize="0"/>
          <p:nvPr/>
        </p:nvPicPr>
        <p:blipFill>
          <a:blip r:embed="rId3">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g2ec5170b170_0_229"/>
          <p:cNvSpPr txBox="1"/>
          <p:nvPr>
            <p:ph idx="1" type="body"/>
          </p:nvPr>
        </p:nvSpPr>
        <p:spPr>
          <a:xfrm>
            <a:off x="361350" y="1794932"/>
            <a:ext cx="10972800" cy="4077617"/>
          </a:xfrm>
          <a:prstGeom prst="rect">
            <a:avLst/>
          </a:prstGeom>
          <a:noFill/>
          <a:ln>
            <a:noFill/>
          </a:ln>
        </p:spPr>
        <p:txBody>
          <a:bodyPr anchorCtr="0" anchor="t" bIns="60925" lIns="121900" spcFirstLastPara="1" rIns="121900" wrap="square" tIns="60925">
            <a:noAutofit/>
          </a:bodyPr>
          <a:lstStyle/>
          <a:p>
            <a:pPr indent="-425450" lvl="0" marL="457200" marR="0" rtl="0" algn="l">
              <a:lnSpc>
                <a:spcPct val="115000"/>
              </a:lnSpc>
              <a:spcBef>
                <a:spcPts val="0"/>
              </a:spcBef>
              <a:spcAft>
                <a:spcPts val="0"/>
              </a:spcAft>
              <a:buSzPts val="3100"/>
              <a:buChar char="●"/>
            </a:pPr>
            <a:r>
              <a:rPr lang="en-US" sz="2500"/>
              <a:t>Chairperson/Coordinator</a:t>
            </a:r>
            <a:endParaRPr sz="2500"/>
          </a:p>
          <a:p>
            <a:pPr indent="-425450" lvl="0" marL="457200" marR="0" rtl="0" algn="l">
              <a:lnSpc>
                <a:spcPct val="115000"/>
              </a:lnSpc>
              <a:spcBef>
                <a:spcPts val="0"/>
              </a:spcBef>
              <a:spcAft>
                <a:spcPts val="0"/>
              </a:spcAft>
              <a:buSzPts val="3100"/>
              <a:buChar char="●"/>
            </a:pPr>
            <a:r>
              <a:rPr lang="en-US" sz="2500"/>
              <a:t>Communication Coordinator</a:t>
            </a:r>
            <a:endParaRPr sz="2500"/>
          </a:p>
          <a:p>
            <a:pPr indent="-425450" lvl="0" marL="457200" marR="0" rtl="0" algn="l">
              <a:lnSpc>
                <a:spcPct val="115000"/>
              </a:lnSpc>
              <a:spcBef>
                <a:spcPts val="0"/>
              </a:spcBef>
              <a:spcAft>
                <a:spcPts val="0"/>
              </a:spcAft>
              <a:buSzPts val="3100"/>
              <a:buChar char="●"/>
            </a:pPr>
            <a:r>
              <a:rPr lang="en-US" sz="2500"/>
              <a:t>Secretary</a:t>
            </a:r>
            <a:endParaRPr sz="2500"/>
          </a:p>
          <a:p>
            <a:pPr indent="-425450" lvl="0" marL="457200" marR="0" rtl="0" algn="l">
              <a:lnSpc>
                <a:spcPct val="115000"/>
              </a:lnSpc>
              <a:spcBef>
                <a:spcPts val="0"/>
              </a:spcBef>
              <a:spcAft>
                <a:spcPts val="0"/>
              </a:spcAft>
              <a:buSzPts val="3100"/>
              <a:buChar char="●"/>
            </a:pPr>
            <a:r>
              <a:rPr lang="en-US" sz="2500"/>
              <a:t>Data Manager</a:t>
            </a:r>
            <a:endParaRPr sz="2500"/>
          </a:p>
          <a:p>
            <a:pPr indent="-425450" lvl="0" marL="457200" marR="0" rtl="0" algn="l">
              <a:lnSpc>
                <a:spcPct val="115000"/>
              </a:lnSpc>
              <a:spcBef>
                <a:spcPts val="0"/>
              </a:spcBef>
              <a:spcAft>
                <a:spcPts val="0"/>
              </a:spcAft>
              <a:buSzPts val="3100"/>
              <a:buChar char="●"/>
            </a:pPr>
            <a:r>
              <a:rPr lang="en-US" sz="2500"/>
              <a:t>Intervention Coordinators</a:t>
            </a:r>
            <a:endParaRPr sz="2500">
              <a:solidFill>
                <a:srgbClr val="FF0000"/>
              </a:solidFill>
            </a:endParaRPr>
          </a:p>
          <a:p>
            <a:pPr indent="-425450" lvl="0" marL="457200" marR="0" rtl="0" algn="l">
              <a:lnSpc>
                <a:spcPct val="115000"/>
              </a:lnSpc>
              <a:spcBef>
                <a:spcPts val="0"/>
              </a:spcBef>
              <a:spcAft>
                <a:spcPts val="0"/>
              </a:spcAft>
              <a:buSzPts val="3100"/>
              <a:buChar char="●"/>
            </a:pPr>
            <a:r>
              <a:rPr lang="en-US" sz="2500"/>
              <a:t>Administrator</a:t>
            </a:r>
            <a:endParaRPr sz="2500"/>
          </a:p>
          <a:p>
            <a:pPr indent="-425450" lvl="0" marL="457200" marR="0" rtl="0" algn="l">
              <a:lnSpc>
                <a:spcPct val="115000"/>
              </a:lnSpc>
              <a:spcBef>
                <a:spcPts val="0"/>
              </a:spcBef>
              <a:spcAft>
                <a:spcPts val="0"/>
              </a:spcAft>
              <a:buSzPts val="3100"/>
              <a:buChar char="●"/>
            </a:pPr>
            <a:r>
              <a:rPr lang="en-US" sz="2500"/>
              <a:t>Intervention Facilitators</a:t>
            </a:r>
            <a:endParaRPr sz="2500">
              <a:solidFill>
                <a:srgbClr val="FF0000"/>
              </a:solidFill>
            </a:endParaRPr>
          </a:p>
          <a:p>
            <a:pPr indent="-412750" lvl="0" marL="457200" marR="0" rtl="0" algn="l">
              <a:lnSpc>
                <a:spcPct val="115000"/>
              </a:lnSpc>
              <a:spcBef>
                <a:spcPts val="0"/>
              </a:spcBef>
              <a:spcAft>
                <a:spcPts val="0"/>
              </a:spcAft>
              <a:buSzPts val="2900"/>
              <a:buChar char="●"/>
            </a:pPr>
            <a:r>
              <a:rPr lang="en-US" sz="2500"/>
              <a:t>Crossover member </a:t>
            </a:r>
            <a:endParaRPr sz="2500"/>
          </a:p>
          <a:p>
            <a:pPr indent="457200" lvl="0" marL="457200" marR="0" rtl="0" algn="l">
              <a:lnSpc>
                <a:spcPct val="80000"/>
              </a:lnSpc>
              <a:spcBef>
                <a:spcPts val="0"/>
              </a:spcBef>
              <a:spcAft>
                <a:spcPts val="0"/>
              </a:spcAft>
              <a:buSzPts val="2400"/>
              <a:buNone/>
            </a:pPr>
            <a:r>
              <a:t/>
            </a:r>
            <a:endParaRPr sz="1900">
              <a:solidFill>
                <a:srgbClr val="FF0000"/>
              </a:solidFill>
            </a:endParaRPr>
          </a:p>
          <a:p>
            <a:pPr indent="0" lvl="0" marL="0" marR="0" rtl="0" algn="l">
              <a:lnSpc>
                <a:spcPct val="80000"/>
              </a:lnSpc>
              <a:spcBef>
                <a:spcPts val="0"/>
              </a:spcBef>
              <a:spcAft>
                <a:spcPts val="0"/>
              </a:spcAft>
              <a:buSzPts val="2400"/>
              <a:buNone/>
            </a:pPr>
            <a:r>
              <a:rPr lang="en-US" sz="2900"/>
              <a:t>	</a:t>
            </a:r>
            <a:endParaRPr sz="3400"/>
          </a:p>
          <a:p>
            <a:pPr indent="-457200" lvl="0" marL="457200" marR="0" rtl="0" algn="l">
              <a:lnSpc>
                <a:spcPct val="80000"/>
              </a:lnSpc>
              <a:spcBef>
                <a:spcPts val="600"/>
              </a:spcBef>
              <a:spcAft>
                <a:spcPts val="0"/>
              </a:spcAft>
              <a:buClr>
                <a:srgbClr val="FF0000"/>
              </a:buClr>
              <a:buSzPts val="3200"/>
              <a:buFont typeface="Arial"/>
              <a:buNone/>
            </a:pPr>
            <a:r>
              <a:t/>
            </a:r>
            <a:endParaRPr b="0" i="0" sz="3300" u="none" cap="none" strike="noStrike">
              <a:solidFill>
                <a:schemeClr val="dk1"/>
              </a:solidFill>
              <a:latin typeface="Calibri"/>
              <a:ea typeface="Calibri"/>
              <a:cs typeface="Calibri"/>
              <a:sym typeface="Calibri"/>
            </a:endParaRPr>
          </a:p>
        </p:txBody>
      </p:sp>
      <p:sp>
        <p:nvSpPr>
          <p:cNvPr id="220" name="Google Shape;220;g2ec5170b170_0_229"/>
          <p:cNvSpPr txBox="1"/>
          <p:nvPr>
            <p:ph type="title"/>
          </p:nvPr>
        </p:nvSpPr>
        <p:spPr>
          <a:xfrm>
            <a:off x="513325" y="606701"/>
            <a:ext cx="10972800" cy="757500"/>
          </a:xfrm>
          <a:prstGeom prst="rect">
            <a:avLst/>
          </a:prstGeom>
          <a:noFill/>
          <a:ln cap="flat" cmpd="sng" w="9525">
            <a:solidFill>
              <a:schemeClr val="lt1"/>
            </a:solidFill>
            <a:prstDash val="solid"/>
            <a:round/>
            <a:headEnd len="sm" w="sm" type="none"/>
            <a:tailEnd len="sm" w="sm" type="none"/>
          </a:ln>
        </p:spPr>
        <p:txBody>
          <a:bodyPr anchorCtr="0" anchor="ctr" bIns="60925" lIns="121900" spcFirstLastPara="1" rIns="121900" wrap="square" tIns="60925">
            <a:noAutofit/>
          </a:bodyPr>
          <a:lstStyle/>
          <a:p>
            <a:pPr indent="0" lvl="0" marL="0" rtl="0" algn="ctr">
              <a:lnSpc>
                <a:spcPct val="115000"/>
              </a:lnSpc>
              <a:spcBef>
                <a:spcPts val="0"/>
              </a:spcBef>
              <a:spcAft>
                <a:spcPts val="0"/>
              </a:spcAft>
              <a:buClr>
                <a:schemeClr val="dk1"/>
              </a:buClr>
              <a:buSzPts val="1100"/>
              <a:buFont typeface="Arial"/>
              <a:buNone/>
            </a:pPr>
            <a:r>
              <a:rPr b="1" i="1" lang="en-US" sz="3200">
                <a:highlight>
                  <a:schemeClr val="lt1"/>
                </a:highlight>
              </a:rPr>
              <a:t>EXAMPLE / TEMPLATE </a:t>
            </a:r>
            <a:endParaRPr b="1" i="1" sz="3200">
              <a:highlight>
                <a:schemeClr val="lt1"/>
              </a:highlight>
            </a:endParaRPr>
          </a:p>
          <a:p>
            <a:pPr indent="0" lvl="0" marL="0" rtl="0" algn="ctr">
              <a:lnSpc>
                <a:spcPct val="115000"/>
              </a:lnSpc>
              <a:spcBef>
                <a:spcPts val="0"/>
              </a:spcBef>
              <a:spcAft>
                <a:spcPts val="0"/>
              </a:spcAft>
              <a:buClr>
                <a:schemeClr val="dk1"/>
              </a:buClr>
              <a:buSzPts val="1100"/>
              <a:buFont typeface="Arial"/>
              <a:buNone/>
            </a:pPr>
            <a:r>
              <a:rPr b="1" lang="en-US" sz="3200">
                <a:highlight>
                  <a:schemeClr val="lt1"/>
                </a:highlight>
              </a:rPr>
              <a:t>Advanced Tiers Team Roles and Responsibilities</a:t>
            </a:r>
            <a:endParaRPr sz="7400">
              <a:highlight>
                <a:schemeClr val="lt1"/>
              </a:highlight>
            </a:endParaRPr>
          </a:p>
        </p:txBody>
      </p:sp>
      <p:pic>
        <p:nvPicPr>
          <p:cNvPr id="221" name="Google Shape;221;g2ec5170b170_0_229"/>
          <p:cNvPicPr preferRelativeResize="0"/>
          <p:nvPr/>
        </p:nvPicPr>
        <p:blipFill>
          <a:blip r:embed="rId3">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g3096ae7f6e3_0_12"/>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a:t>Chairperson / Coordinator</a:t>
            </a:r>
            <a:endParaRPr b="1"/>
          </a:p>
        </p:txBody>
      </p:sp>
      <p:graphicFrame>
        <p:nvGraphicFramePr>
          <p:cNvPr id="227" name="Google Shape;227;g3096ae7f6e3_0_12"/>
          <p:cNvGraphicFramePr/>
          <p:nvPr/>
        </p:nvGraphicFramePr>
        <p:xfrm>
          <a:off x="952500" y="1767050"/>
          <a:ext cx="3000000" cy="3000000"/>
        </p:xfrm>
        <a:graphic>
          <a:graphicData uri="http://schemas.openxmlformats.org/drawingml/2006/table">
            <a:tbl>
              <a:tblPr firstRow="1">
                <a:noFill/>
                <a:tableStyleId>{D6DEE990-104D-43F7-A053-493F591C8756}</a:tableStyleId>
              </a:tblPr>
              <a:tblGrid>
                <a:gridCol w="3429000"/>
                <a:gridCol w="3429000"/>
                <a:gridCol w="3429000"/>
              </a:tblGrid>
              <a:tr h="830050">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Before</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During</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After</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r>
              <a:tr h="2080175">
                <a:tc>
                  <a:txBody>
                    <a:bodyPr/>
                    <a:lstStyle/>
                    <a:p>
                      <a:pPr indent="0" lvl="0" marL="2921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Collaborates with Data Manager to identify students who will be discussed during the team meeting</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Facilitates team meetings</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Monitors fidelity of implementation</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g3096ae7f6e3_0_1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a:t>Communication Coordinator</a:t>
            </a:r>
            <a:endParaRPr b="1"/>
          </a:p>
        </p:txBody>
      </p:sp>
      <p:graphicFrame>
        <p:nvGraphicFramePr>
          <p:cNvPr id="233" name="Google Shape;233;g3096ae7f6e3_0_17"/>
          <p:cNvGraphicFramePr/>
          <p:nvPr/>
        </p:nvGraphicFramePr>
        <p:xfrm>
          <a:off x="952500" y="1767050"/>
          <a:ext cx="3000000" cy="3000000"/>
        </p:xfrm>
        <a:graphic>
          <a:graphicData uri="http://schemas.openxmlformats.org/drawingml/2006/table">
            <a:tbl>
              <a:tblPr firstRow="1">
                <a:noFill/>
                <a:tableStyleId>{D6DEE990-104D-43F7-A053-493F591C8756}</a:tableStyleId>
              </a:tblPr>
              <a:tblGrid>
                <a:gridCol w="3429000"/>
                <a:gridCol w="3429000"/>
                <a:gridCol w="3429000"/>
              </a:tblGrid>
              <a:tr h="830050">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Before</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During</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After</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r>
              <a:tr h="2080175">
                <a:tc>
                  <a:txBody>
                    <a:bodyPr/>
                    <a:lstStyle/>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Collects and compiles any feedback (social validity, survey results, etc.) and/or input from staff</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Shares/ compiles feedback/input from staff</a:t>
                      </a:r>
                      <a:endParaRPr sz="2400" u="none" cap="none" strike="noStrike">
                        <a:latin typeface="Calibri"/>
                        <a:ea typeface="Calibri"/>
                        <a:cs typeface="Calibri"/>
                        <a:sym typeface="Calibri"/>
                      </a:endParaRPr>
                    </a:p>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Leads planning for stakeholder communication</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Provides updates to staff</a:t>
                      </a:r>
                      <a:endParaRPr sz="2400" u="none" cap="none" strike="noStrike">
                        <a:latin typeface="Calibri"/>
                        <a:ea typeface="Calibri"/>
                        <a:cs typeface="Calibri"/>
                        <a:sym typeface="Calibri"/>
                      </a:endParaRPr>
                    </a:p>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Coordinates stakeholder communication (e-mails, newsletters, website, etc.)</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
          <p:cNvSpPr txBox="1"/>
          <p:nvPr>
            <p:ph type="ctrTitle"/>
          </p:nvPr>
        </p:nvSpPr>
        <p:spPr>
          <a:xfrm>
            <a:off x="829340" y="727798"/>
            <a:ext cx="10037135" cy="147002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900"/>
              <a:buNone/>
            </a:pPr>
            <a:r>
              <a:rPr lang="en-US"/>
              <a:t>MO SW-PBS Advanced Tiers</a:t>
            </a:r>
            <a:br>
              <a:rPr lang="en-US"/>
            </a:br>
            <a:r>
              <a:rPr lang="en-US" sz="3200">
                <a:solidFill>
                  <a:srgbClr val="0070C0"/>
                </a:solidFill>
              </a:rPr>
              <a:t>Course 1 - Lesson 1</a:t>
            </a:r>
            <a:br>
              <a:rPr lang="en-US" sz="3200">
                <a:solidFill>
                  <a:srgbClr val="0070C0"/>
                </a:solidFill>
              </a:rPr>
            </a:br>
            <a:r>
              <a:rPr lang="en-US" sz="3200">
                <a:solidFill>
                  <a:srgbClr val="0070C0"/>
                </a:solidFill>
              </a:rPr>
              <a:t>Establish An Effective, Efficient Advanced Tiers Team</a:t>
            </a:r>
            <a:endParaRPr sz="3200">
              <a:solidFill>
                <a:srgbClr val="0070C0"/>
              </a:solidFill>
            </a:endParaRPr>
          </a:p>
          <a:p>
            <a:pPr indent="0" lvl="0" marL="0" rtl="0" algn="ctr">
              <a:lnSpc>
                <a:spcPct val="100000"/>
              </a:lnSpc>
              <a:spcBef>
                <a:spcPts val="0"/>
              </a:spcBef>
              <a:spcAft>
                <a:spcPts val="0"/>
              </a:spcAft>
              <a:buSzPts val="900"/>
              <a:buNone/>
            </a:pPr>
            <a:r>
              <a:rPr lang="en-US" sz="3200">
                <a:solidFill>
                  <a:srgbClr val="0070C0"/>
                </a:solidFill>
              </a:rPr>
              <a:t>Roles and Responsibilities</a:t>
            </a:r>
            <a:endParaRPr sz="3200">
              <a:solidFill>
                <a:srgbClr val="0070C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g3096ae7f6e3_0_22"/>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a:t>Secretary</a:t>
            </a:r>
            <a:endParaRPr b="1"/>
          </a:p>
        </p:txBody>
      </p:sp>
      <p:graphicFrame>
        <p:nvGraphicFramePr>
          <p:cNvPr id="239" name="Google Shape;239;g3096ae7f6e3_0_22"/>
          <p:cNvGraphicFramePr/>
          <p:nvPr/>
        </p:nvGraphicFramePr>
        <p:xfrm>
          <a:off x="952500" y="1417637"/>
          <a:ext cx="3000000" cy="3000000"/>
        </p:xfrm>
        <a:graphic>
          <a:graphicData uri="http://schemas.openxmlformats.org/drawingml/2006/table">
            <a:tbl>
              <a:tblPr firstRow="1">
                <a:noFill/>
                <a:tableStyleId>{D6DEE990-104D-43F7-A053-493F591C8756}</a:tableStyleId>
              </a:tblPr>
              <a:tblGrid>
                <a:gridCol w="3429000"/>
                <a:gridCol w="3429000"/>
                <a:gridCol w="3429000"/>
              </a:tblGrid>
              <a:tr h="830050">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Before</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During</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After</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r>
              <a:tr h="2080175">
                <a:tc>
                  <a:txBody>
                    <a:bodyPr/>
                    <a:lstStyle/>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Notifies/reminds team members of meeting time and location</a:t>
                      </a:r>
                      <a:endParaRPr sz="2400" u="none" cap="none" strike="noStrike">
                        <a:latin typeface="Calibri"/>
                        <a:ea typeface="Calibri"/>
                        <a:cs typeface="Calibri"/>
                        <a:sym typeface="Calibri"/>
                      </a:endParaRPr>
                    </a:p>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Sends notices to complete surveys</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Keeps meeting minutes</a:t>
                      </a:r>
                      <a:endParaRPr sz="2400" u="none" cap="none" strike="noStrike">
                        <a:latin typeface="Calibri"/>
                        <a:ea typeface="Calibri"/>
                        <a:cs typeface="Calibri"/>
                        <a:sym typeface="Calibri"/>
                      </a:endParaRPr>
                    </a:p>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Creates the agenda for next month’s meeting with team’s input</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Distributes meeting minutes to team members</a:t>
                      </a:r>
                      <a:endParaRPr sz="2400" u="none" cap="none" strike="noStrike">
                        <a:latin typeface="Calibri"/>
                        <a:ea typeface="Calibri"/>
                        <a:cs typeface="Calibri"/>
                        <a:sym typeface="Calibri"/>
                      </a:endParaRPr>
                    </a:p>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Distributes updates and solution plans to entire staff</a:t>
                      </a:r>
                      <a:endParaRPr sz="2400" u="none" cap="none" strike="noStrike">
                        <a:latin typeface="Calibri"/>
                        <a:ea typeface="Calibri"/>
                        <a:cs typeface="Calibri"/>
                        <a:sym typeface="Calibri"/>
                      </a:endParaRPr>
                    </a:p>
                    <a:p>
                      <a:pPr indent="0" lvl="0" marL="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 </a:t>
                      </a:r>
                      <a:endParaRPr sz="2400" u="none" cap="none" strike="noStrike">
                        <a:latin typeface="Calibri"/>
                        <a:ea typeface="Calibri"/>
                        <a:cs typeface="Calibri"/>
                        <a:sym typeface="Calibri"/>
                      </a:endParaRPr>
                    </a:p>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 </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g3096ae7f6e3_0_2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a:t>Data Manager</a:t>
            </a:r>
            <a:endParaRPr b="1"/>
          </a:p>
        </p:txBody>
      </p:sp>
      <p:graphicFrame>
        <p:nvGraphicFramePr>
          <p:cNvPr id="245" name="Google Shape;245;g3096ae7f6e3_0_27"/>
          <p:cNvGraphicFramePr/>
          <p:nvPr/>
        </p:nvGraphicFramePr>
        <p:xfrm>
          <a:off x="952500" y="1294100"/>
          <a:ext cx="3000000" cy="3000000"/>
        </p:xfrm>
        <a:graphic>
          <a:graphicData uri="http://schemas.openxmlformats.org/drawingml/2006/table">
            <a:tbl>
              <a:tblPr firstRow="1">
                <a:noFill/>
                <a:tableStyleId>{D6DEE990-104D-43F7-A053-493F591C8756}</a:tableStyleId>
              </a:tblPr>
              <a:tblGrid>
                <a:gridCol w="3429000"/>
                <a:gridCol w="3429000"/>
                <a:gridCol w="3429000"/>
              </a:tblGrid>
              <a:tr h="830050">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Before</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During</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After</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r>
              <a:tr h="2080175">
                <a:tc>
                  <a:txBody>
                    <a:bodyPr/>
                    <a:lstStyle/>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Identifies students who may benefit from an intervention (nominations, criteria measures, universal screeners, intensity levels, student responses to current interventions)</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Presents new referrals</a:t>
                      </a:r>
                      <a:endParaRPr sz="2400" u="none" cap="none" strike="noStrike">
                        <a:latin typeface="Calibri"/>
                        <a:ea typeface="Calibri"/>
                        <a:cs typeface="Calibri"/>
                        <a:sym typeface="Calibri"/>
                      </a:endParaRPr>
                    </a:p>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Maintains database</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2794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Collects data (nominations, criteria measures, universal screeners, intensity levels, student responses to current interventions)</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g3096ae7f6e3_0_32"/>
          <p:cNvSpPr txBox="1"/>
          <p:nvPr>
            <p:ph type="title"/>
          </p:nvPr>
        </p:nvSpPr>
        <p:spPr>
          <a:xfrm>
            <a:off x="424375"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a:t>Intervention Coordinators</a:t>
            </a:r>
            <a:endParaRPr b="1"/>
          </a:p>
        </p:txBody>
      </p:sp>
      <p:graphicFrame>
        <p:nvGraphicFramePr>
          <p:cNvPr id="251" name="Google Shape;251;g3096ae7f6e3_0_32"/>
          <p:cNvGraphicFramePr/>
          <p:nvPr/>
        </p:nvGraphicFramePr>
        <p:xfrm>
          <a:off x="794825" y="1184542"/>
          <a:ext cx="3000000" cy="3000000"/>
        </p:xfrm>
        <a:graphic>
          <a:graphicData uri="http://schemas.openxmlformats.org/drawingml/2006/table">
            <a:tbl>
              <a:tblPr firstRow="1">
                <a:noFill/>
                <a:tableStyleId>{D6DEE990-104D-43F7-A053-493F591C8756}</a:tableStyleId>
              </a:tblPr>
              <a:tblGrid>
                <a:gridCol w="3534125"/>
                <a:gridCol w="3534125"/>
                <a:gridCol w="3534125"/>
              </a:tblGrid>
              <a:tr h="670925">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Before</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During</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After</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r>
              <a:tr h="3888650">
                <a:tc>
                  <a:txBody>
                    <a:bodyPr/>
                    <a:lstStyle/>
                    <a:p>
                      <a:pPr indent="0" lvl="0" marL="3429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200" u="none" cap="none" strike="noStrike">
                          <a:latin typeface="Times New Roman"/>
                          <a:ea typeface="Times New Roman"/>
                          <a:cs typeface="Times New Roman"/>
                          <a:sym typeface="Times New Roman"/>
                        </a:rPr>
                        <a:t>	</a:t>
                      </a:r>
                      <a:r>
                        <a:rPr lang="en-US" sz="2200" u="none" cap="none" strike="noStrike">
                          <a:latin typeface="Calibri"/>
                          <a:ea typeface="Calibri"/>
                          <a:cs typeface="Calibri"/>
                          <a:sym typeface="Calibri"/>
                        </a:rPr>
                        <a:t>Establishes and manages logistics of intervention</a:t>
                      </a:r>
                      <a:endParaRPr sz="2200" u="none" cap="none" strike="noStrike">
                        <a:latin typeface="Calibri"/>
                        <a:ea typeface="Calibri"/>
                        <a:cs typeface="Calibri"/>
                        <a:sym typeface="Calibri"/>
                      </a:endParaRPr>
                    </a:p>
                    <a:p>
                      <a:pPr indent="0" lvl="0" marL="342900" marR="0" rtl="0" algn="l">
                        <a:lnSpc>
                          <a:spcPct val="115000"/>
                        </a:lnSpc>
                        <a:spcBef>
                          <a:spcPts val="0"/>
                        </a:spcBef>
                        <a:spcAft>
                          <a:spcPts val="0"/>
                        </a:spcAft>
                        <a:buClr>
                          <a:srgbClr val="000000"/>
                        </a:buClr>
                        <a:buSzPts val="2200"/>
                        <a:buFont typeface="Arial"/>
                        <a:buNone/>
                      </a:pPr>
                      <a:r>
                        <a:rPr lang="en-US" sz="2200" u="none" cap="none" strike="noStrike">
                          <a:latin typeface="Calibri"/>
                          <a:ea typeface="Calibri"/>
                          <a:cs typeface="Calibri"/>
                          <a:sym typeface="Calibri"/>
                        </a:rPr>
                        <a:t>●</a:t>
                      </a:r>
                      <a:r>
                        <a:rPr lang="en-US" sz="2200" u="none" cap="none" strike="noStrike">
                          <a:latin typeface="Times New Roman"/>
                          <a:ea typeface="Times New Roman"/>
                          <a:cs typeface="Times New Roman"/>
                          <a:sym typeface="Times New Roman"/>
                        </a:rPr>
                        <a:t>  	</a:t>
                      </a:r>
                      <a:r>
                        <a:rPr lang="en-US" sz="2200" u="none" cap="none" strike="noStrike">
                          <a:latin typeface="Calibri"/>
                          <a:ea typeface="Calibri"/>
                          <a:cs typeface="Calibri"/>
                          <a:sym typeface="Calibri"/>
                        </a:rPr>
                        <a:t>Progress monitors data of students already in an intervention/tracks data(DPR’s), inputs in ATS</a:t>
                      </a:r>
                      <a:endParaRPr sz="2200" u="none" cap="none" strike="noStrike">
                        <a:latin typeface="Calibri"/>
                        <a:ea typeface="Calibri"/>
                        <a:cs typeface="Calibri"/>
                        <a:sym typeface="Calibri"/>
                      </a:endParaRPr>
                    </a:p>
                    <a:p>
                      <a:pPr indent="0" lvl="0" marL="342900" marR="0" rtl="0" algn="l">
                        <a:lnSpc>
                          <a:spcPct val="115000"/>
                        </a:lnSpc>
                        <a:spcBef>
                          <a:spcPts val="0"/>
                        </a:spcBef>
                        <a:spcAft>
                          <a:spcPts val="0"/>
                        </a:spcAft>
                        <a:buClr>
                          <a:srgbClr val="000000"/>
                        </a:buClr>
                        <a:buSzPts val="2200"/>
                        <a:buFont typeface="Arial"/>
                        <a:buNone/>
                      </a:pPr>
                      <a:r>
                        <a:rPr lang="en-US" sz="2200" u="none" cap="none" strike="noStrike">
                          <a:latin typeface="Calibri"/>
                          <a:ea typeface="Calibri"/>
                          <a:cs typeface="Calibri"/>
                          <a:sym typeface="Calibri"/>
                        </a:rPr>
                        <a:t>●</a:t>
                      </a:r>
                      <a:r>
                        <a:rPr lang="en-US" sz="2200" u="none" cap="none" strike="noStrike">
                          <a:latin typeface="Times New Roman"/>
                          <a:ea typeface="Times New Roman"/>
                          <a:cs typeface="Times New Roman"/>
                          <a:sym typeface="Times New Roman"/>
                        </a:rPr>
                        <a:t>  	</a:t>
                      </a:r>
                      <a:r>
                        <a:rPr lang="en-US" sz="2200" u="none" cap="none" strike="noStrike">
                          <a:latin typeface="Calibri"/>
                          <a:ea typeface="Calibri"/>
                          <a:cs typeface="Calibri"/>
                          <a:sym typeface="Calibri"/>
                        </a:rPr>
                        <a:t>Trains the facilitators on how to implement the intervention</a:t>
                      </a:r>
                      <a:endParaRPr sz="22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3429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Reports if students are having a positive response, a questionable response, or a negative response</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3429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Collects fidelity data</a:t>
                      </a:r>
                      <a:endParaRPr sz="2400" u="none" cap="none" strike="noStrike">
                        <a:latin typeface="Calibri"/>
                        <a:ea typeface="Calibri"/>
                        <a:cs typeface="Calibri"/>
                        <a:sym typeface="Calibri"/>
                      </a:endParaRPr>
                    </a:p>
                    <a:p>
                      <a:pPr indent="0" lvl="0" marL="3429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Monitors fidelity of implementation</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g3096ae7f6e3_0_3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a:t>Administrator</a:t>
            </a:r>
            <a:endParaRPr b="1"/>
          </a:p>
        </p:txBody>
      </p:sp>
      <p:graphicFrame>
        <p:nvGraphicFramePr>
          <p:cNvPr id="257" name="Google Shape;257;g3096ae7f6e3_0_37"/>
          <p:cNvGraphicFramePr/>
          <p:nvPr/>
        </p:nvGraphicFramePr>
        <p:xfrm>
          <a:off x="952500" y="1767050"/>
          <a:ext cx="3000000" cy="3000000"/>
        </p:xfrm>
        <a:graphic>
          <a:graphicData uri="http://schemas.openxmlformats.org/drawingml/2006/table">
            <a:tbl>
              <a:tblPr firstRow="1">
                <a:noFill/>
                <a:tableStyleId>{D6DEE990-104D-43F7-A053-493F591C8756}</a:tableStyleId>
              </a:tblPr>
              <a:tblGrid>
                <a:gridCol w="3429000"/>
                <a:gridCol w="3429000"/>
                <a:gridCol w="3429000"/>
              </a:tblGrid>
              <a:tr h="830050">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Before</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During</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After</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r>
              <a:tr h="2080175">
                <a:tc>
                  <a:txBody>
                    <a:bodyPr/>
                    <a:lstStyle/>
                    <a:p>
                      <a:pPr indent="0" lvl="0" marL="3429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b="1" lang="en-US" sz="2400" u="none" cap="none" strike="noStrike">
                          <a:latin typeface="Calibri"/>
                          <a:ea typeface="Calibri"/>
                          <a:cs typeface="Calibri"/>
                          <a:sym typeface="Calibri"/>
                        </a:rPr>
                        <a:t>Supports the process</a:t>
                      </a:r>
                      <a:endParaRPr b="1" sz="2400" u="none" cap="none" strike="noStrike">
                        <a:latin typeface="Calibri"/>
                        <a:ea typeface="Calibri"/>
                        <a:cs typeface="Calibri"/>
                        <a:sym typeface="Calibri"/>
                      </a:endParaRPr>
                    </a:p>
                    <a:p>
                      <a:pPr indent="0" lvl="0" marL="3429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b="1" lang="en-US" sz="2400" u="none" cap="none" strike="noStrike">
                          <a:latin typeface="Calibri"/>
                          <a:ea typeface="Calibri"/>
                          <a:cs typeface="Calibri"/>
                          <a:sym typeface="Calibri"/>
                        </a:rPr>
                        <a:t>Allocates resources</a:t>
                      </a:r>
                      <a:r>
                        <a:rPr lang="en-US" sz="2400" u="none" cap="none" strike="noStrike">
                          <a:latin typeface="Calibri"/>
                          <a:ea typeface="Calibri"/>
                          <a:cs typeface="Calibri"/>
                          <a:sym typeface="Calibri"/>
                        </a:rPr>
                        <a:t> (time and staff)</a:t>
                      </a:r>
                      <a:endParaRPr sz="2400" u="none" cap="none" strike="noStrike">
                        <a:latin typeface="Calibri"/>
                        <a:ea typeface="Calibri"/>
                        <a:cs typeface="Calibri"/>
                        <a:sym typeface="Calibri"/>
                      </a:endParaRPr>
                    </a:p>
                    <a:p>
                      <a:pPr indent="0" lvl="0" marL="3429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Communicate with faculty about SW-PBS</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3429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Be actively engaged and support decision-making</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3429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Monitors fidelity of implementation</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g3096ae7f6e3_0_42"/>
          <p:cNvSpPr txBox="1"/>
          <p:nvPr>
            <p:ph type="title"/>
          </p:nvPr>
        </p:nvSpPr>
        <p:spPr>
          <a:xfrm>
            <a:off x="399400" y="2483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a:t>Intervention Facilitators</a:t>
            </a:r>
            <a:endParaRPr b="1"/>
          </a:p>
        </p:txBody>
      </p:sp>
      <p:graphicFrame>
        <p:nvGraphicFramePr>
          <p:cNvPr id="263" name="Google Shape;263;g3096ae7f6e3_0_42"/>
          <p:cNvGraphicFramePr/>
          <p:nvPr/>
        </p:nvGraphicFramePr>
        <p:xfrm>
          <a:off x="952500" y="1767050"/>
          <a:ext cx="3000000" cy="3000000"/>
        </p:xfrm>
        <a:graphic>
          <a:graphicData uri="http://schemas.openxmlformats.org/drawingml/2006/table">
            <a:tbl>
              <a:tblPr firstRow="1">
                <a:noFill/>
                <a:tableStyleId>{D6DEE990-104D-43F7-A053-493F591C8756}</a:tableStyleId>
              </a:tblPr>
              <a:tblGrid>
                <a:gridCol w="3429000"/>
                <a:gridCol w="3429000"/>
                <a:gridCol w="3429000"/>
              </a:tblGrid>
              <a:tr h="830050">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Before</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During</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After</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r>
              <a:tr h="2080175">
                <a:tc>
                  <a:txBody>
                    <a:bodyPr/>
                    <a:lstStyle/>
                    <a:p>
                      <a:pPr indent="0" lvl="0" marL="3429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Provides intervention to students</a:t>
                      </a:r>
                      <a:endParaRPr sz="2400" u="none" cap="none" strike="noStrike">
                        <a:latin typeface="Calibri"/>
                        <a:ea typeface="Calibri"/>
                        <a:cs typeface="Calibri"/>
                        <a:sym typeface="Calibri"/>
                      </a:endParaRPr>
                    </a:p>
                    <a:p>
                      <a:pPr indent="0" lvl="0" marL="3429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Reports behavioral data to the Data Manager</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3429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Provides feedback on interventions</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3429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Collects behavioral data related to the intervention</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g3096ae7f6e3_0_4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a:t>Crossover Member</a:t>
            </a:r>
            <a:endParaRPr b="1"/>
          </a:p>
        </p:txBody>
      </p:sp>
      <p:graphicFrame>
        <p:nvGraphicFramePr>
          <p:cNvPr id="269" name="Google Shape;269;g3096ae7f6e3_0_47"/>
          <p:cNvGraphicFramePr/>
          <p:nvPr/>
        </p:nvGraphicFramePr>
        <p:xfrm>
          <a:off x="952500" y="1767050"/>
          <a:ext cx="3000000" cy="3000000"/>
        </p:xfrm>
        <a:graphic>
          <a:graphicData uri="http://schemas.openxmlformats.org/drawingml/2006/table">
            <a:tbl>
              <a:tblPr firstRow="1">
                <a:noFill/>
                <a:tableStyleId>{D6DEE990-104D-43F7-A053-493F591C8756}</a:tableStyleId>
              </a:tblPr>
              <a:tblGrid>
                <a:gridCol w="3429000"/>
                <a:gridCol w="3429000"/>
                <a:gridCol w="3429000"/>
              </a:tblGrid>
              <a:tr h="830050">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Before</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During</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3400"/>
                        <a:buFont typeface="Arial"/>
                        <a:buNone/>
                      </a:pPr>
                      <a:r>
                        <a:rPr b="1" lang="en-US" sz="3400" u="none" cap="none" strike="noStrike"/>
                        <a:t>After</a:t>
                      </a:r>
                      <a:endParaRPr b="1" sz="3400" u="none" cap="none" strike="noStrike"/>
                    </a:p>
                  </a:txBody>
                  <a:tcPr marT="91425" marB="91425" marR="91425" marL="91425">
                    <a:lnB cap="flat" cmpd="sng" w="9525">
                      <a:solidFill>
                        <a:srgbClr val="000000"/>
                      </a:solidFill>
                      <a:prstDash val="solid"/>
                      <a:round/>
                      <a:headEnd len="sm" w="sm" type="none"/>
                      <a:tailEnd len="sm" w="sm" type="none"/>
                    </a:lnB>
                  </a:tcPr>
                </a:tc>
              </a:tr>
              <a:tr h="2080175">
                <a:tc>
                  <a:txBody>
                    <a:bodyPr/>
                    <a:lstStyle/>
                    <a:p>
                      <a:pPr indent="0" lvl="0" marL="3429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Provides ongoing support for staff members implementing positive behavior support programs.</a:t>
                      </a:r>
                      <a:endParaRPr sz="2400" u="none" cap="none" strike="noStrike">
                        <a:latin typeface="Calibri"/>
                        <a:ea typeface="Calibri"/>
                        <a:cs typeface="Calibri"/>
                        <a:sym typeface="Calibri"/>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3429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Shares schoolwide outcomes and makes program modifications as necessary.</a:t>
                      </a:r>
                      <a:endParaRPr sz="2400" u="none" cap="none" strike="noStrike">
                        <a:latin typeface="Calibri"/>
                        <a:ea typeface="Calibri"/>
                        <a:cs typeface="Calibri"/>
                        <a:sym typeface="Calibri"/>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342900" marR="0" rtl="0" algn="l">
                        <a:lnSpc>
                          <a:spcPct val="115000"/>
                        </a:lnSpc>
                        <a:spcBef>
                          <a:spcPts val="0"/>
                        </a:spcBef>
                        <a:spcAft>
                          <a:spcPts val="0"/>
                        </a:spcAft>
                        <a:buClr>
                          <a:srgbClr val="000000"/>
                        </a:buClr>
                        <a:buSzPts val="2400"/>
                        <a:buFont typeface="Arial"/>
                        <a:buNone/>
                      </a:pPr>
                      <a:r>
                        <a:rPr lang="en-US" sz="2400" u="none" cap="none" strike="noStrike">
                          <a:latin typeface="Calibri"/>
                          <a:ea typeface="Calibri"/>
                          <a:cs typeface="Calibri"/>
                          <a:sym typeface="Calibri"/>
                        </a:rPr>
                        <a:t>●</a:t>
                      </a:r>
                      <a:r>
                        <a:rPr lang="en-US" sz="2400" u="none" cap="none" strike="noStrike">
                          <a:latin typeface="Times New Roman"/>
                          <a:ea typeface="Times New Roman"/>
                          <a:cs typeface="Times New Roman"/>
                          <a:sym typeface="Times New Roman"/>
                        </a:rPr>
                        <a:t>  	</a:t>
                      </a:r>
                      <a:r>
                        <a:rPr lang="en-US" sz="2400" u="none" cap="none" strike="noStrike">
                          <a:latin typeface="Calibri"/>
                          <a:ea typeface="Calibri"/>
                          <a:cs typeface="Calibri"/>
                          <a:sym typeface="Calibri"/>
                        </a:rPr>
                        <a:t>Monitors fidelity of implementation at a universal/school-wide level.</a:t>
                      </a:r>
                      <a:endParaRPr sz="2400" u="none" cap="none" strike="noStrike">
                        <a:latin typeface="Calibri"/>
                        <a:ea typeface="Calibri"/>
                        <a:cs typeface="Calibri"/>
                        <a:sym typeface="Calibri"/>
                      </a:endParaRPr>
                    </a:p>
                  </a:txBody>
                  <a:tcPr marT="63500" marB="63500" marR="63500" marL="6350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3"/>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Additional Considerations</a:t>
            </a:r>
            <a:endParaRPr/>
          </a:p>
        </p:txBody>
      </p:sp>
      <p:sp>
        <p:nvSpPr>
          <p:cNvPr id="275" name="Google Shape;275;p3"/>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431800" lvl="0" marL="457200" marR="0" rtl="0" algn="l">
              <a:lnSpc>
                <a:spcPct val="100000"/>
              </a:lnSpc>
              <a:spcBef>
                <a:spcPts val="640"/>
              </a:spcBef>
              <a:spcAft>
                <a:spcPts val="0"/>
              </a:spcAft>
              <a:buClr>
                <a:srgbClr val="FF0000"/>
              </a:buClr>
              <a:buSzPts val="3200"/>
              <a:buFont typeface="Arial"/>
              <a:buChar char="•"/>
            </a:pPr>
            <a:r>
              <a:rPr lang="en-US"/>
              <a:t>Coaching Role</a:t>
            </a:r>
            <a:endParaRPr/>
          </a:p>
          <a:p>
            <a:pPr indent="-431800" lvl="0" marL="457200" marR="0" rtl="0" algn="l">
              <a:lnSpc>
                <a:spcPct val="100000"/>
              </a:lnSpc>
              <a:spcBef>
                <a:spcPts val="640"/>
              </a:spcBef>
              <a:spcAft>
                <a:spcPts val="0"/>
              </a:spcAft>
              <a:buClr>
                <a:srgbClr val="FF0000"/>
              </a:buClr>
              <a:buSzPts val="3200"/>
              <a:buFont typeface="Arial"/>
              <a:buChar char="•"/>
            </a:pPr>
            <a:r>
              <a:rPr lang="en-US"/>
              <a:t>Behavioral Expertise</a:t>
            </a:r>
            <a:endParaRPr/>
          </a:p>
          <a:p>
            <a:pPr indent="-431800" lvl="0" marL="457200" marR="0" rtl="0" algn="l">
              <a:lnSpc>
                <a:spcPct val="100000"/>
              </a:lnSpc>
              <a:spcBef>
                <a:spcPts val="640"/>
              </a:spcBef>
              <a:spcAft>
                <a:spcPts val="0"/>
              </a:spcAft>
              <a:buClr>
                <a:srgbClr val="FF0000"/>
              </a:buClr>
              <a:buSzPts val="3200"/>
              <a:buFont typeface="Arial"/>
              <a:buChar char="•"/>
            </a:pPr>
            <a:r>
              <a:rPr lang="en-US"/>
              <a:t>Additional Roles for FBA / BIP</a:t>
            </a:r>
            <a:endParaRPr/>
          </a:p>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g32ecced74f1_0_8"/>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a:t>“Coaching” &amp; Advanced Tiers Team  Members</a:t>
            </a:r>
            <a:endParaRPr b="1"/>
          </a:p>
        </p:txBody>
      </p:sp>
      <p:sp>
        <p:nvSpPr>
          <p:cNvPr id="281" name="Google Shape;281;g32ecced74f1_0_8"/>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SzPts val="3200"/>
              <a:buNone/>
            </a:pPr>
            <a:r>
              <a:rPr lang="en-US" sz="3900"/>
              <a:t>Sample roles and responsibilities for coaching</a:t>
            </a:r>
            <a:endParaRPr sz="3900"/>
          </a:p>
          <a:p>
            <a:pPr indent="-457200" lvl="0" marL="457200" rtl="0" algn="l">
              <a:lnSpc>
                <a:spcPct val="100000"/>
              </a:lnSpc>
              <a:spcBef>
                <a:spcPts val="35"/>
              </a:spcBef>
              <a:spcAft>
                <a:spcPts val="0"/>
              </a:spcAft>
              <a:buClr>
                <a:srgbClr val="FF0000"/>
              </a:buClr>
              <a:buSzPts val="3900"/>
              <a:buChar char="•"/>
            </a:pPr>
            <a:r>
              <a:rPr lang="en-US" sz="3900">
                <a:solidFill>
                  <a:srgbClr val="231F20"/>
                </a:solidFill>
              </a:rPr>
              <a:t>listening, questioning, and reviewing data</a:t>
            </a:r>
            <a:endParaRPr sz="3900"/>
          </a:p>
          <a:p>
            <a:pPr indent="-457200" lvl="0" marL="457200" rtl="0" algn="l">
              <a:lnSpc>
                <a:spcPct val="100000"/>
              </a:lnSpc>
              <a:spcBef>
                <a:spcPts val="0"/>
              </a:spcBef>
              <a:spcAft>
                <a:spcPts val="0"/>
              </a:spcAft>
              <a:buClr>
                <a:srgbClr val="FF0000"/>
              </a:buClr>
              <a:buSzPts val="3900"/>
              <a:buChar char="•"/>
            </a:pPr>
            <a:r>
              <a:rPr lang="en-US" sz="3900">
                <a:solidFill>
                  <a:srgbClr val="231F20"/>
                </a:solidFill>
              </a:rPr>
              <a:t>teaching, modeling, providing practice, prompting, monitoring, and providing performance  feedback</a:t>
            </a:r>
            <a:endParaRPr sz="3900">
              <a:solidFill>
                <a:srgbClr val="231F20"/>
              </a:solidFill>
            </a:endParaRPr>
          </a:p>
          <a:p>
            <a:pPr indent="-457200" lvl="0" marL="457200" rtl="0" algn="l">
              <a:lnSpc>
                <a:spcPct val="100000"/>
              </a:lnSpc>
              <a:spcBef>
                <a:spcPts val="0"/>
              </a:spcBef>
              <a:spcAft>
                <a:spcPts val="0"/>
              </a:spcAft>
              <a:buClr>
                <a:srgbClr val="FF0000"/>
              </a:buClr>
              <a:buSzPts val="3900"/>
              <a:buChar char="•"/>
            </a:pPr>
            <a:r>
              <a:rPr lang="en-US" sz="3900">
                <a:solidFill>
                  <a:srgbClr val="231F20"/>
                </a:solidFill>
              </a:rPr>
              <a:t>organizing and delivering professional learning</a:t>
            </a:r>
            <a:endParaRPr sz="39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g3096ae7f6e3_0_52"/>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Behavioral Expertise</a:t>
            </a:r>
            <a:endParaRPr/>
          </a:p>
        </p:txBody>
      </p:sp>
      <p:sp>
        <p:nvSpPr>
          <p:cNvPr id="287" name="Google Shape;287;g3096ae7f6e3_0_52"/>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SzPts val="3200"/>
              <a:buNone/>
            </a:pPr>
            <a:r>
              <a:rPr lang="en-US"/>
              <a:t>Someone with knowledge and expertise in behavior assessment and intervention:</a:t>
            </a:r>
            <a:endParaRPr/>
          </a:p>
          <a:p>
            <a:pPr indent="-457200" lvl="0" marL="457200" rtl="0" algn="l">
              <a:lnSpc>
                <a:spcPct val="100000"/>
              </a:lnSpc>
              <a:spcBef>
                <a:spcPts val="640"/>
              </a:spcBef>
              <a:spcAft>
                <a:spcPts val="0"/>
              </a:spcAft>
              <a:buSzPts val="3200"/>
              <a:buChar char="•"/>
            </a:pPr>
            <a:r>
              <a:rPr lang="en-US"/>
              <a:t>School counselor</a:t>
            </a:r>
            <a:endParaRPr/>
          </a:p>
          <a:p>
            <a:pPr indent="-457200" lvl="0" marL="457200" rtl="0" algn="l">
              <a:lnSpc>
                <a:spcPct val="100000"/>
              </a:lnSpc>
              <a:spcBef>
                <a:spcPts val="640"/>
              </a:spcBef>
              <a:spcAft>
                <a:spcPts val="0"/>
              </a:spcAft>
              <a:buSzPts val="3200"/>
              <a:buChar char="•"/>
            </a:pPr>
            <a:r>
              <a:rPr lang="en-US"/>
              <a:t>Special educator</a:t>
            </a:r>
            <a:endParaRPr/>
          </a:p>
          <a:p>
            <a:pPr indent="-457200" lvl="0" marL="457200" rtl="0" algn="l">
              <a:lnSpc>
                <a:spcPct val="100000"/>
              </a:lnSpc>
              <a:spcBef>
                <a:spcPts val="640"/>
              </a:spcBef>
              <a:spcAft>
                <a:spcPts val="0"/>
              </a:spcAft>
              <a:buSzPts val="3200"/>
              <a:buChar char="•"/>
            </a:pPr>
            <a:r>
              <a:rPr lang="en-US"/>
              <a:t>School psychologist</a:t>
            </a:r>
            <a:endParaRPr/>
          </a:p>
          <a:p>
            <a:pPr indent="-457200" lvl="0" marL="457200" rtl="0" algn="l">
              <a:lnSpc>
                <a:spcPct val="100000"/>
              </a:lnSpc>
              <a:spcBef>
                <a:spcPts val="640"/>
              </a:spcBef>
              <a:spcAft>
                <a:spcPts val="0"/>
              </a:spcAft>
              <a:buSzPts val="3200"/>
              <a:buChar char="•"/>
            </a:pPr>
            <a:r>
              <a:rPr lang="en-US"/>
              <a:t>Social worker </a:t>
            </a:r>
            <a:endParaRPr/>
          </a:p>
          <a:p>
            <a:pPr indent="-457200" lvl="0" marL="457200" rtl="0" algn="l">
              <a:lnSpc>
                <a:spcPct val="100000"/>
              </a:lnSpc>
              <a:spcBef>
                <a:spcPts val="640"/>
              </a:spcBef>
              <a:spcAft>
                <a:spcPts val="0"/>
              </a:spcAft>
              <a:buSzPts val="3200"/>
              <a:buChar char="•"/>
            </a:pPr>
            <a:r>
              <a:rPr lang="en-US"/>
              <a:t>Other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g279c02d7558_0_1"/>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a:t>Additional Roles Needed for FBA/BIP</a:t>
            </a:r>
            <a:endParaRPr/>
          </a:p>
        </p:txBody>
      </p:sp>
      <p:sp>
        <p:nvSpPr>
          <p:cNvPr id="293" name="Google Shape;293;g279c02d7558_0_1"/>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640"/>
              </a:spcBef>
              <a:spcAft>
                <a:spcPts val="0"/>
              </a:spcAft>
              <a:buSzPts val="3200"/>
              <a:buNone/>
            </a:pPr>
            <a:r>
              <a:rPr b="1" lang="en-US" sz="3000" u="sng"/>
              <a:t>Action Team Member</a:t>
            </a:r>
            <a:endParaRPr b="1" sz="3000" u="sng"/>
          </a:p>
          <a:p>
            <a:pPr indent="-419100" lvl="0" marL="457200" rtl="0" algn="l">
              <a:lnSpc>
                <a:spcPct val="100000"/>
              </a:lnSpc>
              <a:spcBef>
                <a:spcPts val="640"/>
              </a:spcBef>
              <a:spcAft>
                <a:spcPts val="0"/>
              </a:spcAft>
              <a:buSzPts val="3000"/>
              <a:buChar char="●"/>
            </a:pPr>
            <a:r>
              <a:rPr lang="en-US" sz="3000"/>
              <a:t>conducts the FBA</a:t>
            </a:r>
            <a:endParaRPr sz="3000"/>
          </a:p>
          <a:p>
            <a:pPr indent="-419100" lvl="0" marL="457200" rtl="0" algn="l">
              <a:lnSpc>
                <a:spcPct val="100000"/>
              </a:lnSpc>
              <a:spcBef>
                <a:spcPts val="0"/>
              </a:spcBef>
              <a:spcAft>
                <a:spcPts val="0"/>
              </a:spcAft>
              <a:buSzPts val="3000"/>
              <a:buChar char="●"/>
            </a:pPr>
            <a:r>
              <a:rPr lang="en-US" sz="3000"/>
              <a:t>develops and monitors the BIP</a:t>
            </a:r>
            <a:endParaRPr sz="3000"/>
          </a:p>
          <a:p>
            <a:pPr indent="-419100" lvl="0" marL="457200" rtl="0" algn="l">
              <a:lnSpc>
                <a:spcPct val="100000"/>
              </a:lnSpc>
              <a:spcBef>
                <a:spcPts val="0"/>
              </a:spcBef>
              <a:spcAft>
                <a:spcPts val="0"/>
              </a:spcAft>
              <a:buSzPts val="3000"/>
              <a:buChar char="●"/>
            </a:pPr>
            <a:r>
              <a:rPr lang="en-US" sz="3000"/>
              <a:t>unique to each student</a:t>
            </a:r>
            <a:endParaRPr sz="3000"/>
          </a:p>
          <a:p>
            <a:pPr indent="-419100" lvl="0" marL="457200" rtl="0" algn="l">
              <a:lnSpc>
                <a:spcPct val="100000"/>
              </a:lnSpc>
              <a:spcBef>
                <a:spcPts val="0"/>
              </a:spcBef>
              <a:spcAft>
                <a:spcPts val="0"/>
              </a:spcAft>
              <a:buSzPts val="3000"/>
              <a:buChar char="●"/>
            </a:pPr>
            <a:r>
              <a:rPr lang="en-US" sz="3000"/>
              <a:t>family, teachers and student, if possible, should be a part of this team</a:t>
            </a:r>
            <a:endParaRPr sz="3000"/>
          </a:p>
          <a:p>
            <a:pPr indent="0" lvl="0" marL="0" rtl="0" algn="l">
              <a:lnSpc>
                <a:spcPct val="100000"/>
              </a:lnSpc>
              <a:spcBef>
                <a:spcPts val="640"/>
              </a:spcBef>
              <a:spcAft>
                <a:spcPts val="0"/>
              </a:spcAft>
              <a:buSzPts val="3200"/>
              <a:buNone/>
            </a:pPr>
            <a:r>
              <a:t/>
            </a:r>
            <a:endParaRPr sz="3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Working Agreements</a:t>
            </a:r>
            <a:endParaRPr/>
          </a:p>
        </p:txBody>
      </p:sp>
      <p:sp>
        <p:nvSpPr>
          <p:cNvPr id="122" name="Google Shape;122;p5"/>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rmAutofit fontScale="92500" lnSpcReduction="20000"/>
          </a:bodyPr>
          <a:lstStyle/>
          <a:p>
            <a:pPr indent="-139700" lvl="0" marL="342900" rtl="0" algn="l">
              <a:lnSpc>
                <a:spcPct val="100000"/>
              </a:lnSpc>
              <a:spcBef>
                <a:spcPts val="0"/>
              </a:spcBef>
              <a:spcAft>
                <a:spcPts val="0"/>
              </a:spcAft>
              <a:buSzPct val="75000"/>
              <a:buNone/>
            </a:pPr>
            <a:r>
              <a:rPr b="1" lang="en-US">
                <a:latin typeface="Arial"/>
                <a:ea typeface="Arial"/>
                <a:cs typeface="Arial"/>
                <a:sym typeface="Arial"/>
              </a:rPr>
              <a:t>Be Respectful</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Be an active listener—open to new ideas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Use notes for side bar conversations</a:t>
            </a:r>
            <a:endParaRPr>
              <a:latin typeface="Arial"/>
              <a:ea typeface="Arial"/>
              <a:cs typeface="Arial"/>
              <a:sym typeface="Arial"/>
            </a:endParaRPr>
          </a:p>
          <a:p>
            <a:pPr indent="0" lvl="0" marL="342900" rtl="0" algn="l">
              <a:lnSpc>
                <a:spcPct val="100000"/>
              </a:lnSpc>
              <a:spcBef>
                <a:spcPts val="640"/>
              </a:spcBef>
              <a:spcAft>
                <a:spcPts val="0"/>
              </a:spcAft>
              <a:buSzPts val="3200"/>
              <a:buNone/>
            </a:pPr>
            <a:r>
              <a:t/>
            </a:r>
            <a:endParaRPr sz="850">
              <a:latin typeface="Arial"/>
              <a:ea typeface="Arial"/>
              <a:cs typeface="Arial"/>
              <a:sym typeface="Arial"/>
            </a:endParaRPr>
          </a:p>
          <a:p>
            <a:pPr indent="-139700" lvl="0" marL="342900" rtl="0" algn="l">
              <a:lnSpc>
                <a:spcPct val="100000"/>
              </a:lnSpc>
              <a:spcBef>
                <a:spcPts val="640"/>
              </a:spcBef>
              <a:spcAft>
                <a:spcPts val="0"/>
              </a:spcAft>
              <a:buSzPct val="75000"/>
              <a:buNone/>
            </a:pPr>
            <a:r>
              <a:rPr b="1" lang="en-US">
                <a:latin typeface="Arial"/>
                <a:ea typeface="Arial"/>
                <a:cs typeface="Arial"/>
                <a:sym typeface="Arial"/>
              </a:rPr>
              <a:t>Be Responsible</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Be on time for sessions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Silence cell phones—reply appropriately</a:t>
            </a:r>
            <a:endParaRPr>
              <a:latin typeface="Arial"/>
              <a:ea typeface="Arial"/>
              <a:cs typeface="Arial"/>
              <a:sym typeface="Arial"/>
            </a:endParaRPr>
          </a:p>
          <a:p>
            <a:pPr indent="0" lvl="0" marL="342900" rtl="0" algn="l">
              <a:lnSpc>
                <a:spcPct val="100000"/>
              </a:lnSpc>
              <a:spcBef>
                <a:spcPts val="640"/>
              </a:spcBef>
              <a:spcAft>
                <a:spcPts val="0"/>
              </a:spcAft>
              <a:buSzPct val="384384"/>
              <a:buNone/>
            </a:pPr>
            <a:r>
              <a:t/>
            </a:r>
            <a:endParaRPr sz="900">
              <a:latin typeface="Arial"/>
              <a:ea typeface="Arial"/>
              <a:cs typeface="Arial"/>
              <a:sym typeface="Arial"/>
            </a:endParaRPr>
          </a:p>
          <a:p>
            <a:pPr indent="-139700" lvl="0" marL="342900" rtl="0" algn="l">
              <a:lnSpc>
                <a:spcPct val="100000"/>
              </a:lnSpc>
              <a:spcBef>
                <a:spcPts val="640"/>
              </a:spcBef>
              <a:spcAft>
                <a:spcPts val="0"/>
              </a:spcAft>
              <a:buSzPct val="75000"/>
              <a:buNone/>
            </a:pPr>
            <a:r>
              <a:rPr b="1" lang="en-US">
                <a:latin typeface="Arial"/>
                <a:ea typeface="Arial"/>
                <a:cs typeface="Arial"/>
                <a:sym typeface="Arial"/>
              </a:rPr>
              <a:t>Be a Problem Solver</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Follow the decision making process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Work toward consensus and support decisions of the group</a:t>
            </a:r>
            <a:endParaRPr>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g279ab04a746_0_0"/>
          <p:cNvSpPr txBox="1"/>
          <p:nvPr>
            <p:ph type="title"/>
          </p:nvPr>
        </p:nvSpPr>
        <p:spPr>
          <a:xfrm>
            <a:off x="2643718" y="536576"/>
            <a:ext cx="8947200" cy="938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Activity: </a:t>
            </a:r>
            <a:r>
              <a:rPr lang="en-US"/>
              <a:t>Discussion</a:t>
            </a:r>
            <a:endParaRPr/>
          </a:p>
        </p:txBody>
      </p:sp>
      <p:sp>
        <p:nvSpPr>
          <p:cNvPr id="299" name="Google Shape;299;g279ab04a746_0_0"/>
          <p:cNvSpPr txBox="1"/>
          <p:nvPr>
            <p:ph idx="1" type="body"/>
          </p:nvPr>
        </p:nvSpPr>
        <p:spPr>
          <a:xfrm>
            <a:off x="609600" y="1600200"/>
            <a:ext cx="11229600" cy="452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Clr>
                <a:schemeClr val="dk1"/>
              </a:buClr>
              <a:buSzPts val="1100"/>
              <a:buFont typeface="Arial"/>
              <a:buNone/>
            </a:pPr>
            <a:r>
              <a:rPr lang="en-US" sz="3000">
                <a:solidFill>
                  <a:schemeClr val="dk1"/>
                </a:solidFill>
              </a:rPr>
              <a:t>Access the </a:t>
            </a:r>
            <a:r>
              <a:rPr b="1" i="1" lang="en-US" sz="3000">
                <a:solidFill>
                  <a:schemeClr val="dk1"/>
                </a:solidFill>
              </a:rPr>
              <a:t>EXAMPLE / TEMPLATE </a:t>
            </a:r>
            <a:r>
              <a:rPr b="1" lang="en-US" sz="3000">
                <a:solidFill>
                  <a:schemeClr val="dk1"/>
                </a:solidFill>
              </a:rPr>
              <a:t>Advanced Tiers Team Roles and Responsibilities</a:t>
            </a:r>
            <a:r>
              <a:rPr lang="en-US" sz="3000">
                <a:solidFill>
                  <a:schemeClr val="dk1"/>
                </a:solidFill>
              </a:rPr>
              <a:t> and make it your own!</a:t>
            </a:r>
            <a:endParaRPr sz="30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2400">
              <a:solidFill>
                <a:schemeClr val="dk1"/>
              </a:solidFill>
            </a:endParaRPr>
          </a:p>
          <a:p>
            <a:pPr indent="0" lvl="0" marL="0" rtl="0" algn="l">
              <a:lnSpc>
                <a:spcPct val="100000"/>
              </a:lnSpc>
              <a:spcBef>
                <a:spcPts val="0"/>
              </a:spcBef>
              <a:spcAft>
                <a:spcPts val="0"/>
              </a:spcAft>
              <a:buClr>
                <a:schemeClr val="dk1"/>
              </a:buClr>
              <a:buSzPts val="1100"/>
              <a:buFont typeface="Arial"/>
              <a:buNone/>
            </a:pPr>
            <a:r>
              <a:rPr b="1" lang="en-US" sz="2400">
                <a:solidFill>
                  <a:schemeClr val="dk1"/>
                </a:solidFill>
              </a:rPr>
              <a:t>Consider if there are individuals in your building:</a:t>
            </a:r>
            <a:endParaRPr b="1" sz="2400">
              <a:solidFill>
                <a:schemeClr val="dk1"/>
              </a:solidFill>
            </a:endParaRPr>
          </a:p>
          <a:p>
            <a:pPr indent="-381000" lvl="0" marL="457200" rtl="0" algn="l">
              <a:lnSpc>
                <a:spcPct val="100000"/>
              </a:lnSpc>
              <a:spcBef>
                <a:spcPts val="0"/>
              </a:spcBef>
              <a:spcAft>
                <a:spcPts val="0"/>
              </a:spcAft>
              <a:buClr>
                <a:schemeClr val="dk1"/>
              </a:buClr>
              <a:buSzPts val="2400"/>
              <a:buChar char="●"/>
            </a:pPr>
            <a:r>
              <a:rPr lang="en-US" sz="2400">
                <a:solidFill>
                  <a:schemeClr val="dk1"/>
                </a:solidFill>
              </a:rPr>
              <a:t>with knowledge of antecedent-behavior-consequence? </a:t>
            </a:r>
            <a:endParaRPr sz="2400">
              <a:solidFill>
                <a:schemeClr val="dk1"/>
              </a:solidFill>
              <a:latin typeface="Arial"/>
              <a:ea typeface="Arial"/>
              <a:cs typeface="Arial"/>
              <a:sym typeface="Arial"/>
            </a:endParaRPr>
          </a:p>
          <a:p>
            <a:pPr indent="-381000" lvl="0" marL="457200" rtl="0" algn="l">
              <a:lnSpc>
                <a:spcPct val="100000"/>
              </a:lnSpc>
              <a:spcBef>
                <a:spcPts val="0"/>
              </a:spcBef>
              <a:spcAft>
                <a:spcPts val="0"/>
              </a:spcAft>
              <a:buClr>
                <a:schemeClr val="dk1"/>
              </a:buClr>
              <a:buSzPts val="2400"/>
              <a:buChar char="●"/>
            </a:pPr>
            <a:r>
              <a:rPr lang="en-US" sz="2400">
                <a:solidFill>
                  <a:schemeClr val="dk1"/>
                </a:solidFill>
              </a:rPr>
              <a:t>with knowledge of developing formative and summative academic assessments?</a:t>
            </a:r>
            <a:endParaRPr sz="2400">
              <a:solidFill>
                <a:schemeClr val="dk1"/>
              </a:solidFill>
              <a:latin typeface="Arial"/>
              <a:ea typeface="Arial"/>
              <a:cs typeface="Arial"/>
              <a:sym typeface="Arial"/>
            </a:endParaRPr>
          </a:p>
          <a:p>
            <a:pPr indent="-381000" lvl="0" marL="457200" rtl="0" algn="l">
              <a:lnSpc>
                <a:spcPct val="100000"/>
              </a:lnSpc>
              <a:spcBef>
                <a:spcPts val="0"/>
              </a:spcBef>
              <a:spcAft>
                <a:spcPts val="0"/>
              </a:spcAft>
              <a:buClr>
                <a:schemeClr val="dk1"/>
              </a:buClr>
              <a:buSzPts val="2400"/>
              <a:buChar char="●"/>
            </a:pPr>
            <a:r>
              <a:rPr lang="en-US" sz="2400">
                <a:solidFill>
                  <a:schemeClr val="dk1"/>
                </a:solidFill>
              </a:rPr>
              <a:t>that uses short term interventions inside of their classrooms for their academics?</a:t>
            </a:r>
            <a:endParaRPr sz="2400">
              <a:solidFill>
                <a:schemeClr val="dk1"/>
              </a:solidFill>
              <a:latin typeface="Arial"/>
              <a:ea typeface="Arial"/>
              <a:cs typeface="Arial"/>
              <a:sym typeface="Arial"/>
            </a:endParaRPr>
          </a:p>
          <a:p>
            <a:pPr indent="-381000" lvl="0" marL="457200" rtl="0" algn="l">
              <a:lnSpc>
                <a:spcPct val="100000"/>
              </a:lnSpc>
              <a:spcBef>
                <a:spcPts val="0"/>
              </a:spcBef>
              <a:spcAft>
                <a:spcPts val="0"/>
              </a:spcAft>
              <a:buClr>
                <a:schemeClr val="dk1"/>
              </a:buClr>
              <a:buSzPts val="2400"/>
              <a:buChar char="●"/>
            </a:pPr>
            <a:r>
              <a:rPr lang="en-US" sz="2400">
                <a:solidFill>
                  <a:schemeClr val="dk1"/>
                </a:solidFill>
              </a:rPr>
              <a:t>that know how to enter student data into excel, creating graphs, and interpreting results?</a:t>
            </a:r>
            <a:endParaRPr/>
          </a:p>
          <a:p>
            <a:pPr indent="-381000" lvl="0" marL="457200" rtl="0" algn="l">
              <a:lnSpc>
                <a:spcPct val="100000"/>
              </a:lnSpc>
              <a:spcBef>
                <a:spcPts val="0"/>
              </a:spcBef>
              <a:spcAft>
                <a:spcPts val="0"/>
              </a:spcAft>
              <a:buClr>
                <a:schemeClr val="dk1"/>
              </a:buClr>
              <a:buSzPts val="2400"/>
              <a:buChar char="●"/>
            </a:pPr>
            <a:r>
              <a:rPr lang="en-US" sz="2400">
                <a:solidFill>
                  <a:schemeClr val="dk1"/>
                </a:solidFill>
              </a:rPr>
              <a:t>with time needed to complete assigned responsibilities?</a:t>
            </a:r>
            <a:endParaRPr sz="2400">
              <a:solidFill>
                <a:schemeClr val="dk1"/>
              </a:solidFill>
            </a:endParaRPr>
          </a:p>
          <a:p>
            <a:pPr indent="0" lvl="0" marL="0" rtl="0" algn="l">
              <a:lnSpc>
                <a:spcPct val="100000"/>
              </a:lnSpc>
              <a:spcBef>
                <a:spcPts val="640"/>
              </a:spcBef>
              <a:spcAft>
                <a:spcPts val="0"/>
              </a:spcAft>
              <a:buSzPts val="3200"/>
              <a:buNone/>
            </a:pPr>
            <a:r>
              <a:t/>
            </a:r>
            <a:endParaRPr sz="2400">
              <a:solidFill>
                <a:schemeClr val="dk1"/>
              </a:solidFill>
            </a:endParaRPr>
          </a:p>
        </p:txBody>
      </p:sp>
      <p:pic>
        <p:nvPicPr>
          <p:cNvPr id="300" name="Google Shape;300;g279ab04a746_0_0"/>
          <p:cNvPicPr preferRelativeResize="0"/>
          <p:nvPr/>
        </p:nvPicPr>
        <p:blipFill>
          <a:blip r:embed="rId3">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g2ec5170b170_0_420"/>
          <p:cNvSpPr txBox="1"/>
          <p:nvPr>
            <p:ph idx="1" type="body"/>
          </p:nvPr>
        </p:nvSpPr>
        <p:spPr>
          <a:xfrm>
            <a:off x="407975" y="1366700"/>
            <a:ext cx="10972800" cy="4778400"/>
          </a:xfrm>
          <a:prstGeom prst="rect">
            <a:avLst/>
          </a:prstGeom>
          <a:noFill/>
          <a:ln>
            <a:noFill/>
          </a:ln>
        </p:spPr>
        <p:txBody>
          <a:bodyPr anchorCtr="0" anchor="t" bIns="60925" lIns="121900" spcFirstLastPara="1" rIns="121900" wrap="square" tIns="60925">
            <a:noAutofit/>
          </a:bodyPr>
          <a:lstStyle/>
          <a:p>
            <a:pPr indent="-438150" lvl="0" marL="457200" marR="0" rtl="0" algn="l">
              <a:lnSpc>
                <a:spcPct val="115000"/>
              </a:lnSpc>
              <a:spcBef>
                <a:spcPts val="0"/>
              </a:spcBef>
              <a:spcAft>
                <a:spcPts val="0"/>
              </a:spcAft>
              <a:buClr>
                <a:srgbClr val="FF0000"/>
              </a:buClr>
              <a:buSzPts val="3300"/>
              <a:buChar char="●"/>
            </a:pPr>
            <a:r>
              <a:rPr lang="en-US" sz="3300"/>
              <a:t>Student Identification</a:t>
            </a:r>
            <a:endParaRPr sz="3300"/>
          </a:p>
          <a:p>
            <a:pPr indent="-438150" lvl="0" marL="457200" marR="0" rtl="0" algn="l">
              <a:lnSpc>
                <a:spcPct val="115000"/>
              </a:lnSpc>
              <a:spcBef>
                <a:spcPts val="0"/>
              </a:spcBef>
              <a:spcAft>
                <a:spcPts val="0"/>
              </a:spcAft>
              <a:buClr>
                <a:srgbClr val="FF0000"/>
              </a:buClr>
              <a:buSzPts val="3300"/>
              <a:buFont typeface="Calibri"/>
              <a:buChar char="●"/>
            </a:pPr>
            <a:r>
              <a:rPr lang="en-US" sz="3300"/>
              <a:t>Evidence</a:t>
            </a:r>
            <a:r>
              <a:rPr b="0" i="0" lang="en-US" sz="3300" u="none" cap="none" strike="noStrike">
                <a:solidFill>
                  <a:schemeClr val="dk1"/>
                </a:solidFill>
                <a:latin typeface="Calibri"/>
                <a:ea typeface="Calibri"/>
                <a:cs typeface="Calibri"/>
                <a:sym typeface="Calibri"/>
              </a:rPr>
              <a:t> based practices </a:t>
            </a:r>
            <a:r>
              <a:rPr lang="en-US" sz="3300"/>
              <a:t>(</a:t>
            </a:r>
            <a:r>
              <a:rPr b="1" i="0" lang="en-US" sz="3300" u="none" cap="none" strike="noStrike">
                <a:solidFill>
                  <a:schemeClr val="dk1"/>
                </a:solidFill>
              </a:rPr>
              <a:t>EBP</a:t>
            </a:r>
            <a:r>
              <a:rPr b="1" lang="en-US" sz="3300"/>
              <a:t>’</a:t>
            </a:r>
            <a:r>
              <a:rPr b="1" i="0" lang="en-US" sz="3300" u="none" cap="none" strike="noStrike">
                <a:solidFill>
                  <a:schemeClr val="dk1"/>
                </a:solidFill>
              </a:rPr>
              <a:t>s) </a:t>
            </a:r>
            <a:endParaRPr sz="3300"/>
          </a:p>
          <a:p>
            <a:pPr indent="-438150" lvl="0" marL="457200" marR="0" rtl="0" algn="l">
              <a:lnSpc>
                <a:spcPct val="115000"/>
              </a:lnSpc>
              <a:spcBef>
                <a:spcPts val="0"/>
              </a:spcBef>
              <a:spcAft>
                <a:spcPts val="0"/>
              </a:spcAft>
              <a:buClr>
                <a:srgbClr val="FF0000"/>
              </a:buClr>
              <a:buSzPts val="3300"/>
              <a:buFont typeface="Calibri"/>
              <a:buChar char="●"/>
            </a:pPr>
            <a:r>
              <a:rPr lang="en-US" sz="3300"/>
              <a:t>Function of Behavior &amp; Behavior Intervention Plans </a:t>
            </a:r>
            <a:r>
              <a:rPr b="1" lang="en-US" sz="3300"/>
              <a:t>(BIP’s)</a:t>
            </a:r>
            <a:endParaRPr b="1" sz="3300"/>
          </a:p>
          <a:p>
            <a:pPr indent="-438150" lvl="0" marL="457200" marR="0" rtl="0" algn="l">
              <a:lnSpc>
                <a:spcPct val="115000"/>
              </a:lnSpc>
              <a:spcBef>
                <a:spcPts val="0"/>
              </a:spcBef>
              <a:spcAft>
                <a:spcPts val="0"/>
              </a:spcAft>
              <a:buClr>
                <a:srgbClr val="FF0000"/>
              </a:buClr>
              <a:buSzPts val="3300"/>
              <a:buChar char="●"/>
            </a:pPr>
            <a:r>
              <a:rPr lang="en-US" sz="3300"/>
              <a:t>Data Collection and Data Decision Rules</a:t>
            </a:r>
            <a:endParaRPr sz="3300"/>
          </a:p>
          <a:p>
            <a:pPr indent="-438150" lvl="0" marL="457200" marR="0" rtl="0" algn="l">
              <a:lnSpc>
                <a:spcPct val="115000"/>
              </a:lnSpc>
              <a:spcBef>
                <a:spcPts val="0"/>
              </a:spcBef>
              <a:spcAft>
                <a:spcPts val="0"/>
              </a:spcAft>
              <a:buClr>
                <a:srgbClr val="FF0000"/>
              </a:buClr>
              <a:buSzPts val="3300"/>
              <a:buChar char="●"/>
            </a:pPr>
            <a:r>
              <a:rPr lang="en-US" sz="3300"/>
              <a:t>Professional development </a:t>
            </a:r>
            <a:endParaRPr sz="3300"/>
          </a:p>
          <a:p>
            <a:pPr indent="-438150" lvl="0" marL="457200" marR="0" rtl="0" algn="l">
              <a:lnSpc>
                <a:spcPct val="115000"/>
              </a:lnSpc>
              <a:spcBef>
                <a:spcPts val="0"/>
              </a:spcBef>
              <a:spcAft>
                <a:spcPts val="0"/>
              </a:spcAft>
              <a:buClr>
                <a:srgbClr val="FF0000"/>
              </a:buClr>
              <a:buSzPts val="3300"/>
              <a:buChar char="●"/>
            </a:pPr>
            <a:r>
              <a:rPr lang="en-US" sz="3300"/>
              <a:t>Communication and Support for Partners</a:t>
            </a:r>
            <a:endParaRPr sz="3600"/>
          </a:p>
          <a:p>
            <a:pPr indent="0" lvl="0" marL="0" marR="0" rtl="0" algn="l">
              <a:lnSpc>
                <a:spcPct val="100000"/>
              </a:lnSpc>
              <a:spcBef>
                <a:spcPts val="800"/>
              </a:spcBef>
              <a:spcAft>
                <a:spcPts val="0"/>
              </a:spcAft>
              <a:buSzPts val="3200"/>
              <a:buNone/>
            </a:pPr>
            <a:r>
              <a:t/>
            </a:r>
            <a:endParaRPr sz="3600"/>
          </a:p>
          <a:p>
            <a:pPr indent="-165100" lvl="1" marL="990600" marR="0" rtl="0" algn="l">
              <a:lnSpc>
                <a:spcPct val="100000"/>
              </a:lnSpc>
              <a:spcBef>
                <a:spcPts val="700"/>
              </a:spcBef>
              <a:spcAft>
                <a:spcPts val="0"/>
              </a:spcAft>
              <a:buClr>
                <a:srgbClr val="FF0000"/>
              </a:buClr>
              <a:buSzPts val="3500"/>
              <a:buFont typeface="Arial"/>
              <a:buNone/>
            </a:pPr>
            <a:r>
              <a:t/>
            </a:r>
            <a:endParaRPr b="0" i="0" sz="2800" u="none" cap="none" strike="noStrike">
              <a:solidFill>
                <a:schemeClr val="dk1"/>
              </a:solidFill>
              <a:latin typeface="Calibri"/>
              <a:ea typeface="Calibri"/>
              <a:cs typeface="Calibri"/>
              <a:sym typeface="Calibri"/>
            </a:endParaRPr>
          </a:p>
        </p:txBody>
      </p:sp>
      <p:sp>
        <p:nvSpPr>
          <p:cNvPr id="307" name="Google Shape;307;g2ec5170b170_0_420"/>
          <p:cNvSpPr txBox="1"/>
          <p:nvPr>
            <p:ph type="title"/>
          </p:nvPr>
        </p:nvSpPr>
        <p:spPr>
          <a:xfrm>
            <a:off x="407975" y="249200"/>
            <a:ext cx="10972800" cy="1117500"/>
          </a:xfrm>
          <a:prstGeom prst="rect">
            <a:avLst/>
          </a:prstGeom>
          <a:no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900"/>
              <a:buFont typeface="Calibri"/>
              <a:buNone/>
            </a:pPr>
            <a:r>
              <a:rPr b="1" lang="en-US">
                <a:solidFill>
                  <a:srgbClr val="000000"/>
                </a:solidFill>
              </a:rPr>
              <a:t>Advanced Tier </a:t>
            </a:r>
            <a:r>
              <a:rPr b="1" i="0" lang="en-US" u="none" cap="none" strike="noStrike">
                <a:solidFill>
                  <a:srgbClr val="000000"/>
                </a:solidFill>
              </a:rPr>
              <a:t>Team Responsibilitie</a:t>
            </a:r>
            <a:r>
              <a:rPr b="1" lang="en-US">
                <a:solidFill>
                  <a:srgbClr val="000000"/>
                </a:solidFill>
              </a:rPr>
              <a:t>s</a:t>
            </a:r>
            <a:endParaRPr b="1" sz="5300">
              <a:solidFill>
                <a:srgbClr val="00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g2782e52ae02_0_2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b="1" lang="en-US"/>
              <a:t>Advanced Tier Team Processes</a:t>
            </a:r>
            <a:endParaRPr b="1"/>
          </a:p>
        </p:txBody>
      </p:sp>
      <p:sp>
        <p:nvSpPr>
          <p:cNvPr id="313" name="Google Shape;313;g2782e52ae02_0_25"/>
          <p:cNvSpPr txBox="1"/>
          <p:nvPr>
            <p:ph idx="1" type="body"/>
          </p:nvPr>
        </p:nvSpPr>
        <p:spPr>
          <a:xfrm>
            <a:off x="609600" y="1417625"/>
            <a:ext cx="10972800" cy="4708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SzPts val="3200"/>
              <a:buNone/>
            </a:pPr>
            <a:r>
              <a:t/>
            </a:r>
            <a:endParaRPr i="1" sz="3000"/>
          </a:p>
          <a:p>
            <a:pPr indent="0" lvl="0" marL="0" rtl="0" algn="l">
              <a:lnSpc>
                <a:spcPct val="100000"/>
              </a:lnSpc>
              <a:spcBef>
                <a:spcPts val="640"/>
              </a:spcBef>
              <a:spcAft>
                <a:spcPts val="0"/>
              </a:spcAft>
              <a:buSzPts val="3200"/>
              <a:buNone/>
            </a:pPr>
            <a:r>
              <a:rPr i="1" lang="en-US" sz="3000"/>
              <a:t>A systems approach at the </a:t>
            </a:r>
            <a:r>
              <a:rPr b="1" i="1" lang="en-US" sz="3000"/>
              <a:t>Advanced Tiers</a:t>
            </a:r>
            <a:r>
              <a:rPr i="1" lang="en-US" sz="3000"/>
              <a:t> level is all about </a:t>
            </a:r>
            <a:r>
              <a:rPr i="1" lang="en-US" sz="3100"/>
              <a:t>c</a:t>
            </a:r>
            <a:r>
              <a:rPr b="1" i="1" lang="en-US" sz="3100"/>
              <a:t>ollective commitments,</a:t>
            </a:r>
            <a:r>
              <a:rPr i="1" lang="en-US" sz="3000"/>
              <a:t> </a:t>
            </a:r>
            <a:r>
              <a:rPr b="1" i="1" lang="en-US" sz="3000"/>
              <a:t>clear expectations,</a:t>
            </a:r>
            <a:r>
              <a:rPr i="1" lang="en-US" sz="3000"/>
              <a:t> as well as </a:t>
            </a:r>
            <a:r>
              <a:rPr b="1" i="1" lang="en-US" sz="3000"/>
              <a:t>procedures and processes for consistent operations across all partners in the work. </a:t>
            </a:r>
            <a:endParaRPr b="1" i="1" sz="3000"/>
          </a:p>
          <a:p>
            <a:pPr indent="0" lvl="0" marL="0" rtl="0" algn="l">
              <a:lnSpc>
                <a:spcPct val="100000"/>
              </a:lnSpc>
              <a:spcBef>
                <a:spcPts val="640"/>
              </a:spcBef>
              <a:spcAft>
                <a:spcPts val="0"/>
              </a:spcAft>
              <a:buSzPts val="3200"/>
              <a:buNone/>
            </a:pPr>
            <a:r>
              <a:t/>
            </a:r>
            <a:endParaRPr i="1" sz="3000"/>
          </a:p>
          <a:p>
            <a:pPr indent="0" lvl="0" marL="0" rtl="0" algn="l">
              <a:lnSpc>
                <a:spcPct val="100000"/>
              </a:lnSpc>
              <a:spcBef>
                <a:spcPts val="640"/>
              </a:spcBef>
              <a:spcAft>
                <a:spcPts val="0"/>
              </a:spcAft>
              <a:buSzPts val="3200"/>
              <a:buNone/>
            </a:pPr>
            <a:r>
              <a:rPr i="1" lang="en-US" sz="3000"/>
              <a:t>In the next lesson, learn about </a:t>
            </a:r>
            <a:r>
              <a:rPr b="1" i="1" lang="en-US" sz="3000"/>
              <a:t>Advanced Tiers Teaming Processes </a:t>
            </a:r>
            <a:r>
              <a:rPr i="1" lang="en-US" sz="3000"/>
              <a:t>for efficient and effective implementation. </a:t>
            </a:r>
            <a:endParaRPr i="1" sz="30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3"/>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Next Steps</a:t>
            </a:r>
            <a:endParaRPr/>
          </a:p>
        </p:txBody>
      </p:sp>
      <p:sp>
        <p:nvSpPr>
          <p:cNvPr id="319" name="Google Shape;319;p23"/>
          <p:cNvSpPr txBox="1"/>
          <p:nvPr>
            <p:ph idx="1" type="body"/>
          </p:nvPr>
        </p:nvSpPr>
        <p:spPr>
          <a:xfrm>
            <a:off x="609600" y="1600201"/>
            <a:ext cx="10972800" cy="4525963"/>
          </a:xfrm>
          <a:prstGeom prst="rect">
            <a:avLst/>
          </a:prstGeom>
          <a:solidFill>
            <a:schemeClr val="lt1"/>
          </a:solidFill>
          <a:ln>
            <a:noFill/>
          </a:ln>
        </p:spPr>
        <p:txBody>
          <a:bodyPr anchorCtr="0" anchor="t" bIns="91425" lIns="91425" spcFirstLastPara="1" rIns="91425" wrap="square" tIns="91425">
            <a:noAutofit/>
          </a:bodyPr>
          <a:lstStyle/>
          <a:p>
            <a:pPr indent="-431800" lvl="0" marL="457200" marR="0" rtl="0" algn="l">
              <a:lnSpc>
                <a:spcPct val="115000"/>
              </a:lnSpc>
              <a:spcBef>
                <a:spcPts val="640"/>
              </a:spcBef>
              <a:spcAft>
                <a:spcPts val="0"/>
              </a:spcAft>
              <a:buSzPts val="3200"/>
              <a:buChar char="•"/>
            </a:pPr>
            <a:r>
              <a:rPr lang="en-US"/>
              <a:t>Draft a List of Potential Advanced Tiers Team Members</a:t>
            </a:r>
            <a:endParaRPr/>
          </a:p>
          <a:p>
            <a:pPr indent="0" lvl="0" marL="457200" marR="0" rtl="0" algn="l">
              <a:lnSpc>
                <a:spcPct val="115000"/>
              </a:lnSpc>
              <a:spcBef>
                <a:spcPts val="640"/>
              </a:spcBef>
              <a:spcAft>
                <a:spcPts val="0"/>
              </a:spcAft>
              <a:buSzPts val="3200"/>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25"/>
          <p:cNvSpPr txBox="1"/>
          <p:nvPr>
            <p:ph type="title"/>
          </p:nvPr>
        </p:nvSpPr>
        <p:spPr>
          <a:xfrm>
            <a:off x="2025250" y="0"/>
            <a:ext cx="82296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References</a:t>
            </a:r>
            <a:endParaRPr/>
          </a:p>
        </p:txBody>
      </p:sp>
      <p:sp>
        <p:nvSpPr>
          <p:cNvPr id="325" name="Google Shape;325;p25"/>
          <p:cNvSpPr txBox="1"/>
          <p:nvPr>
            <p:ph idx="1" type="body"/>
          </p:nvPr>
        </p:nvSpPr>
        <p:spPr>
          <a:xfrm>
            <a:off x="681318" y="867873"/>
            <a:ext cx="11331388" cy="5122253"/>
          </a:xfrm>
          <a:prstGeom prst="rect">
            <a:avLst/>
          </a:prstGeom>
          <a:noFill/>
          <a:ln>
            <a:noFill/>
          </a:ln>
        </p:spPr>
        <p:txBody>
          <a:bodyPr anchorCtr="0" anchor="t" bIns="91425" lIns="91425" spcFirstLastPara="1" rIns="91425" wrap="square" tIns="91425">
            <a:noAutofit/>
          </a:bodyPr>
          <a:lstStyle/>
          <a:p>
            <a:pPr indent="0" lvl="0" marL="0" marR="177165" rtl="0" algn="l">
              <a:lnSpc>
                <a:spcPct val="100000"/>
              </a:lnSpc>
              <a:spcBef>
                <a:spcPts val="510"/>
              </a:spcBef>
              <a:spcAft>
                <a:spcPts val="0"/>
              </a:spcAft>
              <a:buSzPts val="3200"/>
              <a:buNone/>
            </a:pPr>
            <a:r>
              <a:rPr lang="en-US" sz="1600">
                <a:solidFill>
                  <a:srgbClr val="231F20"/>
                </a:solidFill>
                <a:latin typeface="Calibri"/>
                <a:ea typeface="Calibri"/>
                <a:cs typeface="Calibri"/>
                <a:sym typeface="Calibri"/>
              </a:rPr>
              <a:t>Garmston, R., J., &amp; Wellman, B. M. (2016). The adaptive  school: A sourcebook for developing collaborative groups  (3rd ed.). Lanham, MA: Rowman &amp; Littlefield.  </a:t>
            </a:r>
            <a:endParaRPr sz="1800">
              <a:latin typeface="Calibri"/>
              <a:ea typeface="Calibri"/>
              <a:cs typeface="Calibri"/>
              <a:sym typeface="Calibri"/>
            </a:endParaRPr>
          </a:p>
          <a:p>
            <a:pPr indent="2539" lvl="0" marL="3175" marR="90805" rtl="0" algn="l">
              <a:lnSpc>
                <a:spcPct val="100000"/>
              </a:lnSpc>
              <a:spcBef>
                <a:spcPts val="1235"/>
              </a:spcBef>
              <a:spcAft>
                <a:spcPts val="0"/>
              </a:spcAft>
              <a:buSzPts val="3200"/>
              <a:buNone/>
            </a:pPr>
            <a:r>
              <a:rPr lang="en-US" sz="1600">
                <a:solidFill>
                  <a:srgbClr val="231F20"/>
                </a:solidFill>
                <a:latin typeface="Calibri"/>
                <a:ea typeface="Calibri"/>
                <a:cs typeface="Calibri"/>
                <a:sym typeface="Calibri"/>
              </a:rPr>
              <a:t>Guskey, T. R., &amp; Huberman, M. (Eds.) (1995). Professional  development in education: New paradigms and practices.  New York, NY: Teachers College Press.  </a:t>
            </a:r>
            <a:endParaRPr sz="1800">
              <a:latin typeface="Calibri"/>
              <a:ea typeface="Calibri"/>
              <a:cs typeface="Calibri"/>
              <a:sym typeface="Calibri"/>
            </a:endParaRPr>
          </a:p>
          <a:p>
            <a:pPr indent="8255" lvl="0" marL="0" marR="354330" rtl="0" algn="l">
              <a:lnSpc>
                <a:spcPct val="100000"/>
              </a:lnSpc>
              <a:spcBef>
                <a:spcPts val="0"/>
              </a:spcBef>
              <a:spcAft>
                <a:spcPts val="0"/>
              </a:spcAft>
              <a:buSzPts val="3200"/>
              <a:buNone/>
            </a:pPr>
            <a:r>
              <a:t/>
            </a:r>
            <a:endParaRPr sz="800">
              <a:solidFill>
                <a:srgbClr val="231F20"/>
              </a:solidFill>
              <a:latin typeface="Calibri"/>
              <a:ea typeface="Calibri"/>
              <a:cs typeface="Calibri"/>
              <a:sym typeface="Calibri"/>
            </a:endParaRPr>
          </a:p>
          <a:p>
            <a:pPr indent="8255" lvl="0" marL="0" marR="354330" rtl="0" algn="l">
              <a:lnSpc>
                <a:spcPct val="100000"/>
              </a:lnSpc>
              <a:spcBef>
                <a:spcPts val="0"/>
              </a:spcBef>
              <a:spcAft>
                <a:spcPts val="0"/>
              </a:spcAft>
              <a:buSzPts val="3200"/>
              <a:buNone/>
            </a:pPr>
            <a:r>
              <a:rPr lang="en-US" sz="1600">
                <a:solidFill>
                  <a:srgbClr val="231F20"/>
                </a:solidFill>
                <a:latin typeface="Calibri"/>
                <a:ea typeface="Calibri"/>
                <a:cs typeface="Calibri"/>
                <a:sym typeface="Calibri"/>
              </a:rPr>
              <a:t>Kraft, M. A., Blazar, D., &amp; Hogan, D. (2018). The effects of teacher coaching on instruction and achievement: A meta-analysis of the causal evidence. Review  of Educational Research, 88(4), 547-588. https://doi. org/10.3102/0034654318759268  </a:t>
            </a:r>
            <a:endParaRPr/>
          </a:p>
          <a:p>
            <a:pPr indent="8255" lvl="0" marL="0" marR="354330" rtl="0" algn="l">
              <a:lnSpc>
                <a:spcPct val="100000"/>
              </a:lnSpc>
              <a:spcBef>
                <a:spcPts val="0"/>
              </a:spcBef>
              <a:spcAft>
                <a:spcPts val="0"/>
              </a:spcAft>
              <a:buSzPts val="3200"/>
              <a:buNone/>
            </a:pPr>
            <a:r>
              <a:t/>
            </a:r>
            <a:endParaRPr sz="800">
              <a:solidFill>
                <a:srgbClr val="231F20"/>
              </a:solidFill>
              <a:latin typeface="Calibri"/>
              <a:ea typeface="Calibri"/>
              <a:cs typeface="Calibri"/>
              <a:sym typeface="Calibri"/>
            </a:endParaRPr>
          </a:p>
          <a:p>
            <a:pPr indent="0" lvl="0" marL="0" rtl="0" algn="l">
              <a:lnSpc>
                <a:spcPct val="100000"/>
              </a:lnSpc>
              <a:spcBef>
                <a:spcPts val="0"/>
              </a:spcBef>
              <a:spcAft>
                <a:spcPts val="0"/>
              </a:spcAft>
              <a:buSzPts val="1600"/>
              <a:buNone/>
            </a:pPr>
            <a:r>
              <a:rPr lang="en-US" sz="1600">
                <a:solidFill>
                  <a:srgbClr val="000000"/>
                </a:solidFill>
                <a:latin typeface="Calibri"/>
                <a:ea typeface="Calibri"/>
                <a:cs typeface="Calibri"/>
                <a:sym typeface="Calibri"/>
              </a:rPr>
              <a:t>Missouri Schoolwide Positive Behavior Support (2019). </a:t>
            </a:r>
            <a:r>
              <a:rPr i="1" lang="en-US" sz="1600">
                <a:solidFill>
                  <a:srgbClr val="000000"/>
                </a:solidFill>
                <a:latin typeface="Calibri"/>
                <a:ea typeface="Calibri"/>
                <a:cs typeface="Calibri"/>
                <a:sym typeface="Calibri"/>
              </a:rPr>
              <a:t>Missouri schoolwide positive behavior support handbook. </a:t>
            </a:r>
            <a:endParaRPr sz="1600">
              <a:latin typeface="Calibri"/>
              <a:ea typeface="Calibri"/>
              <a:cs typeface="Calibri"/>
              <a:sym typeface="Calibri"/>
            </a:endParaRPr>
          </a:p>
          <a:p>
            <a:pPr indent="0" lvl="0" marL="0" rtl="0" algn="l">
              <a:lnSpc>
                <a:spcPct val="100000"/>
              </a:lnSpc>
              <a:spcBef>
                <a:spcPts val="0"/>
              </a:spcBef>
              <a:spcAft>
                <a:spcPts val="0"/>
              </a:spcAft>
              <a:buSzPts val="800"/>
              <a:buNone/>
            </a:pPr>
            <a:br>
              <a:rPr lang="en-US" sz="800">
                <a:latin typeface="Calibri"/>
                <a:ea typeface="Calibri"/>
                <a:cs typeface="Calibri"/>
                <a:sym typeface="Calibri"/>
              </a:rPr>
            </a:br>
            <a:r>
              <a:rPr lang="en-US" sz="1600">
                <a:solidFill>
                  <a:srgbClr val="000000"/>
                </a:solidFill>
                <a:latin typeface="Calibri"/>
                <a:ea typeface="Calibri"/>
                <a:cs typeface="Calibri"/>
                <a:sym typeface="Calibri"/>
              </a:rPr>
              <a:t>Missouri Schoolwide Positive Behavior Support (2019). </a:t>
            </a:r>
            <a:r>
              <a:rPr i="1" lang="en-US" sz="1600">
                <a:solidFill>
                  <a:srgbClr val="000000"/>
                </a:solidFill>
                <a:latin typeface="Calibri"/>
                <a:ea typeface="Calibri"/>
                <a:cs typeface="Calibri"/>
                <a:sym typeface="Calibri"/>
              </a:rPr>
              <a:t>Missouri schoolwide positive behavior support tier 1 implementation guide.</a:t>
            </a:r>
            <a:endParaRPr sz="1600">
              <a:latin typeface="Calibri"/>
              <a:ea typeface="Calibri"/>
              <a:cs typeface="Calibri"/>
              <a:sym typeface="Calibri"/>
            </a:endParaRPr>
          </a:p>
          <a:p>
            <a:pPr indent="8255" lvl="0" marL="0" marR="354330" rtl="0" algn="l">
              <a:lnSpc>
                <a:spcPct val="100000"/>
              </a:lnSpc>
              <a:spcBef>
                <a:spcPts val="0"/>
              </a:spcBef>
              <a:spcAft>
                <a:spcPts val="0"/>
              </a:spcAft>
              <a:buSzPts val="3200"/>
              <a:buNone/>
            </a:pPr>
            <a:r>
              <a:t/>
            </a:r>
            <a:endParaRPr sz="800">
              <a:solidFill>
                <a:srgbClr val="000000"/>
              </a:solidFill>
              <a:latin typeface="Calibri"/>
              <a:ea typeface="Calibri"/>
              <a:cs typeface="Calibri"/>
              <a:sym typeface="Calibri"/>
            </a:endParaRPr>
          </a:p>
          <a:p>
            <a:pPr indent="8255" lvl="0" marL="0" marR="354330" rtl="0" algn="l">
              <a:lnSpc>
                <a:spcPct val="100000"/>
              </a:lnSpc>
              <a:spcBef>
                <a:spcPts val="0"/>
              </a:spcBef>
              <a:spcAft>
                <a:spcPts val="0"/>
              </a:spcAft>
              <a:buSzPts val="3200"/>
              <a:buNone/>
            </a:pPr>
            <a:r>
              <a:rPr lang="en-US" sz="1600">
                <a:solidFill>
                  <a:srgbClr val="000000"/>
                </a:solidFill>
                <a:latin typeface="Calibri"/>
                <a:ea typeface="Calibri"/>
                <a:cs typeface="Calibri"/>
                <a:sym typeface="Calibri"/>
              </a:rPr>
              <a:t>Missouri Schoolwide Positive Behavior Support</a:t>
            </a:r>
            <a:r>
              <a:rPr lang="en-US" sz="1600">
                <a:solidFill>
                  <a:srgbClr val="231F20"/>
                </a:solidFill>
                <a:latin typeface="Calibri"/>
                <a:ea typeface="Calibri"/>
                <a:cs typeface="Calibri"/>
                <a:sym typeface="Calibri"/>
              </a:rPr>
              <a:t>(2025). </a:t>
            </a:r>
            <a:r>
              <a:rPr i="1" lang="en-US" sz="1600">
                <a:solidFill>
                  <a:srgbClr val="000000"/>
                </a:solidFill>
                <a:latin typeface="Calibri"/>
                <a:ea typeface="Calibri"/>
                <a:cs typeface="Calibri"/>
                <a:sym typeface="Calibri"/>
              </a:rPr>
              <a:t>Missouri schoolwide positive behavior support advanced tier implementation guide.</a:t>
            </a:r>
            <a:endParaRPr sz="1600">
              <a:solidFill>
                <a:srgbClr val="231F20"/>
              </a:solidFill>
              <a:latin typeface="Calibri"/>
              <a:ea typeface="Calibri"/>
              <a:cs typeface="Calibri"/>
              <a:sym typeface="Calibri"/>
            </a:endParaRPr>
          </a:p>
          <a:p>
            <a:pPr indent="1268" lvl="0" marL="92075" marR="18415" rtl="0" algn="l">
              <a:lnSpc>
                <a:spcPct val="100000"/>
              </a:lnSpc>
              <a:spcBef>
                <a:spcPts val="0"/>
              </a:spcBef>
              <a:spcAft>
                <a:spcPts val="0"/>
              </a:spcAft>
              <a:buSzPts val="3200"/>
              <a:buNone/>
            </a:pPr>
            <a:r>
              <a:t/>
            </a:r>
            <a:endParaRPr sz="800">
              <a:solidFill>
                <a:srgbClr val="231F20"/>
              </a:solidFill>
              <a:latin typeface="Calibri"/>
              <a:ea typeface="Calibri"/>
              <a:cs typeface="Calibri"/>
              <a:sym typeface="Calibri"/>
            </a:endParaRPr>
          </a:p>
          <a:p>
            <a:pPr indent="0" lvl="0" marL="0" marR="18415" rtl="0" algn="l">
              <a:lnSpc>
                <a:spcPct val="100000"/>
              </a:lnSpc>
              <a:spcBef>
                <a:spcPts val="0"/>
              </a:spcBef>
              <a:spcAft>
                <a:spcPts val="0"/>
              </a:spcAft>
              <a:buSzPts val="3200"/>
              <a:buNone/>
            </a:pPr>
            <a:r>
              <a:rPr lang="en-US" sz="1600">
                <a:solidFill>
                  <a:srgbClr val="231F20"/>
                </a:solidFill>
                <a:latin typeface="Calibri"/>
                <a:ea typeface="Calibri"/>
                <a:cs typeface="Calibri"/>
                <a:sym typeface="Calibri"/>
              </a:rPr>
              <a:t>Simonsen, B., Freeman, J., Myers, D., Dooley, K., Mad dock, E., Kern, L., &amp; Byun, S. (2020). The effects of targeted professional development on teachers’ use of empirically supported classroom management practices. Journal  of Positive Behavior Interventions, 22(1), 3-14. https://doi. org/10.1177/1098300719859615  </a:t>
            </a:r>
            <a:endParaRPr sz="1800">
              <a:latin typeface="Calibri"/>
              <a:ea typeface="Calibri"/>
              <a:cs typeface="Calibri"/>
              <a:sym typeface="Calibri"/>
            </a:endParaRPr>
          </a:p>
          <a:p>
            <a:pPr indent="0" lvl="0" marL="0" marR="292100" rtl="0" algn="l">
              <a:lnSpc>
                <a:spcPct val="100000"/>
              </a:lnSpc>
              <a:spcBef>
                <a:spcPts val="1235"/>
              </a:spcBef>
              <a:spcAft>
                <a:spcPts val="0"/>
              </a:spcAft>
              <a:buSzPts val="3200"/>
              <a:buNone/>
            </a:pPr>
            <a:r>
              <a:rPr lang="en-US" sz="1600">
                <a:solidFill>
                  <a:srgbClr val="231F20"/>
                </a:solidFill>
                <a:latin typeface="Calibri"/>
                <a:ea typeface="Calibri"/>
                <a:cs typeface="Calibri"/>
                <a:sym typeface="Calibri"/>
              </a:rPr>
              <a:t>State, T. M., Simonsen, B., Hirn, R. G., &amp; Wills, H.  (2019). Bridging the research-to-practice gap through  effective professional development for teachers working with students with emotional and behavioral disorders. Behavioral Disorders, 44(2), 107-116. https://doi. org/10.1177/0198742918816447 </a:t>
            </a:r>
            <a:br>
              <a:rPr lang="en-US" sz="1600">
                <a:solidFill>
                  <a:srgbClr val="231F20"/>
                </a:solidFill>
                <a:latin typeface="Arial"/>
                <a:ea typeface="Arial"/>
                <a:cs typeface="Arial"/>
                <a:sym typeface="Arial"/>
              </a:rPr>
            </a:br>
            <a:endParaRPr sz="1800">
              <a:latin typeface="Times New Roman"/>
              <a:ea typeface="Times New Roman"/>
              <a:cs typeface="Times New Roman"/>
              <a:sym typeface="Times New Roman"/>
            </a:endParaRPr>
          </a:p>
          <a:p>
            <a:pPr indent="0" lvl="0" marL="0" rtl="0" algn="l">
              <a:lnSpc>
                <a:spcPct val="100000"/>
              </a:lnSpc>
              <a:spcBef>
                <a:spcPts val="0"/>
              </a:spcBef>
              <a:spcAft>
                <a:spcPts val="0"/>
              </a:spcAft>
              <a:buSzPts val="3200"/>
              <a:buNone/>
            </a:pPr>
            <a:r>
              <a:t/>
            </a:r>
            <a:endParaRPr sz="1800">
              <a:latin typeface="Times New Roman"/>
              <a:ea typeface="Times New Roman"/>
              <a:cs typeface="Times New Roman"/>
              <a:sym typeface="Times New Roman"/>
            </a:endParaRPr>
          </a:p>
          <a:p>
            <a:pPr indent="0" lvl="0" marL="0" rtl="0" algn="l">
              <a:lnSpc>
                <a:spcPct val="100000"/>
              </a:lnSpc>
              <a:spcBef>
                <a:spcPts val="0"/>
              </a:spcBef>
              <a:spcAft>
                <a:spcPts val="0"/>
              </a:spcAft>
              <a:buSzPts val="3200"/>
              <a:buNone/>
            </a:pPr>
            <a:r>
              <a:t/>
            </a:r>
            <a:endParaRPr sz="1200">
              <a:latin typeface="Arial"/>
              <a:ea typeface="Arial"/>
              <a:cs typeface="Arial"/>
              <a:sym typeface="Arial"/>
            </a:endParaRPr>
          </a:p>
          <a:p>
            <a:pPr indent="0" lvl="0" marL="342900" rtl="0" algn="l">
              <a:lnSpc>
                <a:spcPct val="100000"/>
              </a:lnSpc>
              <a:spcBef>
                <a:spcPts val="0"/>
              </a:spcBef>
              <a:spcAft>
                <a:spcPts val="0"/>
              </a:spcAft>
              <a:buSzPts val="3200"/>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BA3"/>
        </a:solidFill>
      </p:bgPr>
    </p:bg>
    <p:spTree>
      <p:nvGrpSpPr>
        <p:cNvPr id="330" name="Shape 330"/>
        <p:cNvGrpSpPr/>
        <p:nvPr/>
      </p:nvGrpSpPr>
      <p:grpSpPr>
        <a:xfrm>
          <a:off x="0" y="0"/>
          <a:ext cx="0" cy="0"/>
          <a:chOff x="0" y="0"/>
          <a:chExt cx="0" cy="0"/>
        </a:xfrm>
      </p:grpSpPr>
      <p:sp>
        <p:nvSpPr>
          <p:cNvPr id="331" name="Google Shape;331;p1"/>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Contact Information</a:t>
            </a:r>
            <a:endParaRPr/>
          </a:p>
        </p:txBody>
      </p:sp>
      <p:sp>
        <p:nvSpPr>
          <p:cNvPr id="332" name="Google Shape;332;p1"/>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rmAutofit/>
          </a:bodyPr>
          <a:lstStyle/>
          <a:p>
            <a:pPr indent="0" lvl="0" marL="203200" rtl="0" algn="l">
              <a:lnSpc>
                <a:spcPct val="100000"/>
              </a:lnSpc>
              <a:spcBef>
                <a:spcPts val="0"/>
              </a:spcBef>
              <a:spcAft>
                <a:spcPts val="0"/>
              </a:spcAft>
              <a:buSzPts val="3200"/>
              <a:buNone/>
            </a:pPr>
            <a:r>
              <a:rPr lang="en-US"/>
              <a:t>Check Out MO SW-PBS on Social Media:</a:t>
            </a:r>
            <a:endParaRPr/>
          </a:p>
        </p:txBody>
      </p:sp>
      <p:sp>
        <p:nvSpPr>
          <p:cNvPr id="333" name="Google Shape;333;p1"/>
          <p:cNvSpPr txBox="1"/>
          <p:nvPr>
            <p:ph idx="4294967295" type="body"/>
          </p:nvPr>
        </p:nvSpPr>
        <p:spPr>
          <a:xfrm>
            <a:off x="6823574" y="2597295"/>
            <a:ext cx="3886200" cy="619125"/>
          </a:xfrm>
          <a:prstGeom prst="rect">
            <a:avLst/>
          </a:prstGeom>
          <a:noFill/>
          <a:ln>
            <a:noFill/>
          </a:ln>
        </p:spPr>
        <p:txBody>
          <a:bodyPr anchorCtr="0" anchor="t" bIns="91425" lIns="91425" spcFirstLastPara="1" rIns="91425" wrap="square" tIns="91425">
            <a:normAutofit fontScale="62500" lnSpcReduction="20000"/>
          </a:bodyPr>
          <a:lstStyle/>
          <a:p>
            <a:pPr indent="0" lvl="0" marL="203200" rtl="0" algn="l">
              <a:lnSpc>
                <a:spcPct val="100000"/>
              </a:lnSpc>
              <a:spcBef>
                <a:spcPts val="0"/>
              </a:spcBef>
              <a:spcAft>
                <a:spcPts val="0"/>
              </a:spcAft>
              <a:buSzPct val="100000"/>
              <a:buNone/>
            </a:pPr>
            <a:r>
              <a:rPr b="1" lang="en-US"/>
              <a:t>Facilitator Contact Information:</a:t>
            </a:r>
            <a:endParaRPr/>
          </a:p>
          <a:p>
            <a:pPr indent="-12700" lvl="0" marL="342900" rtl="0" algn="l">
              <a:lnSpc>
                <a:spcPct val="100000"/>
              </a:lnSpc>
              <a:spcBef>
                <a:spcPts val="640"/>
              </a:spcBef>
              <a:spcAft>
                <a:spcPts val="0"/>
              </a:spcAft>
              <a:buSzPct val="100000"/>
              <a:buNone/>
            </a:pPr>
            <a:r>
              <a:t/>
            </a:r>
            <a:endParaRPr/>
          </a:p>
        </p:txBody>
      </p:sp>
      <p:sp>
        <p:nvSpPr>
          <p:cNvPr id="334" name="Google Shape;334;p1"/>
          <p:cNvSpPr txBox="1"/>
          <p:nvPr/>
        </p:nvSpPr>
        <p:spPr>
          <a:xfrm>
            <a:off x="1588333" y="3009404"/>
            <a:ext cx="2393146"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rgbClr val="000000"/>
                </a:solidFill>
                <a:latin typeface="Arial"/>
                <a:ea typeface="Arial"/>
                <a:cs typeface="Arial"/>
                <a:sym typeface="Arial"/>
                <a:hlinkClick r:id="rId3">
                  <a:extLst>
                    <a:ext uri="{A12FA001-AC4F-418D-AE19-62706E023703}">
                      <ahyp:hlinkClr val="tx"/>
                    </a:ext>
                  </a:extLst>
                </a:hlinkClick>
              </a:rPr>
              <a:t>pbismissouri.org</a:t>
            </a:r>
            <a:endParaRPr b="0" i="0" sz="2100" u="none" cap="none" strike="noStrike">
              <a:solidFill>
                <a:srgbClr val="000000"/>
              </a:solidFill>
              <a:latin typeface="Arial"/>
              <a:ea typeface="Arial"/>
              <a:cs typeface="Arial"/>
              <a:sym typeface="Arial"/>
            </a:endParaRPr>
          </a:p>
        </p:txBody>
      </p:sp>
      <p:sp>
        <p:nvSpPr>
          <p:cNvPr id="335" name="Google Shape;335;p1"/>
          <p:cNvSpPr txBox="1"/>
          <p:nvPr/>
        </p:nvSpPr>
        <p:spPr>
          <a:xfrm>
            <a:off x="1561312" y="3818668"/>
            <a:ext cx="3244967"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rgbClr val="000000"/>
                </a:solidFill>
                <a:latin typeface="Arial"/>
                <a:ea typeface="Arial"/>
                <a:cs typeface="Arial"/>
                <a:sym typeface="Arial"/>
                <a:hlinkClick r:id="rId4">
                  <a:extLst>
                    <a:ext uri="{A12FA001-AC4F-418D-AE19-62706E023703}">
                      <ahyp:hlinkClr val="tx"/>
                    </a:ext>
                  </a:extLst>
                </a:hlinkClick>
              </a:rPr>
              <a:t>facebook.com/moswpbs</a:t>
            </a:r>
            <a:endParaRPr b="0" i="0" sz="2100" u="none" cap="none" strike="noStrike">
              <a:solidFill>
                <a:srgbClr val="000000"/>
              </a:solidFill>
              <a:latin typeface="Arial"/>
              <a:ea typeface="Arial"/>
              <a:cs typeface="Arial"/>
              <a:sym typeface="Arial"/>
            </a:endParaRPr>
          </a:p>
        </p:txBody>
      </p:sp>
      <p:sp>
        <p:nvSpPr>
          <p:cNvPr id="336" name="Google Shape;336;p1"/>
          <p:cNvSpPr txBox="1"/>
          <p:nvPr/>
        </p:nvSpPr>
        <p:spPr>
          <a:xfrm>
            <a:off x="1479487" y="4627932"/>
            <a:ext cx="3408600" cy="415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rgbClr val="000000"/>
                </a:solidFill>
                <a:latin typeface="Arial"/>
                <a:ea typeface="Arial"/>
                <a:cs typeface="Arial"/>
                <a:sym typeface="Arial"/>
                <a:hlinkClick r:id="rId5">
                  <a:extLst>
                    <a:ext uri="{A12FA001-AC4F-418D-AE19-62706E023703}">
                      <ahyp:hlinkClr val="tx"/>
                    </a:ext>
                  </a:extLst>
                </a:hlinkClick>
              </a:rPr>
              <a:t>instagram.com/moswpbs/</a:t>
            </a:r>
            <a:endParaRPr b="0" i="0" sz="1400" u="none" cap="none" strike="noStrike">
              <a:solidFill>
                <a:srgbClr val="000000"/>
              </a:solidFill>
              <a:latin typeface="Arial"/>
              <a:ea typeface="Arial"/>
              <a:cs typeface="Arial"/>
              <a:sym typeface="Arial"/>
            </a:endParaRPr>
          </a:p>
        </p:txBody>
      </p:sp>
      <p:sp>
        <p:nvSpPr>
          <p:cNvPr id="337" name="Google Shape;337;p1"/>
          <p:cNvSpPr txBox="1"/>
          <p:nvPr/>
        </p:nvSpPr>
        <p:spPr>
          <a:xfrm>
            <a:off x="5468016" y="3217141"/>
            <a:ext cx="3260558" cy="26776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List HERE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A blue and black logo - Facebook icon" id="338" name="Google Shape;338;p1"/>
          <p:cNvPicPr preferRelativeResize="0"/>
          <p:nvPr/>
        </p:nvPicPr>
        <p:blipFill rotWithShape="1">
          <a:blip r:embed="rId6">
            <a:alphaModFix/>
          </a:blip>
          <a:srcRect b="0" l="0" r="0" t="0"/>
          <a:stretch/>
        </p:blipFill>
        <p:spPr>
          <a:xfrm>
            <a:off x="609600" y="3694158"/>
            <a:ext cx="619125" cy="619125"/>
          </a:xfrm>
          <a:prstGeom prst="rect">
            <a:avLst/>
          </a:prstGeom>
          <a:noFill/>
          <a:ln>
            <a:noFill/>
          </a:ln>
        </p:spPr>
      </p:pic>
      <p:pic>
        <p:nvPicPr>
          <p:cNvPr descr="A white sign with a green yellow and red triangle and black text. The white sign is in the shape of Missouri." id="339" name="Google Shape;339;p1"/>
          <p:cNvPicPr preferRelativeResize="0"/>
          <p:nvPr/>
        </p:nvPicPr>
        <p:blipFill rotWithShape="1">
          <a:blip r:embed="rId7">
            <a:alphaModFix/>
          </a:blip>
          <a:srcRect b="0" l="0" r="0" t="0"/>
          <a:stretch/>
        </p:blipFill>
        <p:spPr>
          <a:xfrm>
            <a:off x="660125" y="2994472"/>
            <a:ext cx="619125" cy="532235"/>
          </a:xfrm>
          <a:prstGeom prst="rect">
            <a:avLst/>
          </a:prstGeom>
          <a:noFill/>
          <a:ln>
            <a:noFill/>
          </a:ln>
        </p:spPr>
      </p:pic>
      <p:pic>
        <p:nvPicPr>
          <p:cNvPr descr="Instagram icon" id="340" name="Google Shape;340;p1"/>
          <p:cNvPicPr preferRelativeResize="0"/>
          <p:nvPr/>
        </p:nvPicPr>
        <p:blipFill rotWithShape="1">
          <a:blip r:embed="rId8">
            <a:alphaModFix/>
          </a:blip>
          <a:srcRect b="0" l="0" r="0" t="0"/>
          <a:stretch/>
        </p:blipFill>
        <p:spPr>
          <a:xfrm>
            <a:off x="653039" y="4626447"/>
            <a:ext cx="532225" cy="5322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127" name="Shape 127"/>
        <p:cNvGrpSpPr/>
        <p:nvPr/>
      </p:nvGrpSpPr>
      <p:grpSpPr>
        <a:xfrm>
          <a:off x="0" y="0"/>
          <a:ext cx="0" cy="0"/>
          <a:chOff x="0" y="0"/>
          <a:chExt cx="0" cy="0"/>
        </a:xfrm>
      </p:grpSpPr>
      <p:sp>
        <p:nvSpPr>
          <p:cNvPr id="128" name="Google Shape;128;p6"/>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Attention Signal</a:t>
            </a:r>
            <a:endParaRPr/>
          </a:p>
        </p:txBody>
      </p:sp>
      <p:sp>
        <p:nvSpPr>
          <p:cNvPr id="129" name="Google Shape;129;p6"/>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134" name="Shape 134"/>
        <p:cNvGrpSpPr/>
        <p:nvPr/>
      </p:nvGrpSpPr>
      <p:grpSpPr>
        <a:xfrm>
          <a:off x="0" y="0"/>
          <a:ext cx="0" cy="0"/>
          <a:chOff x="0" y="0"/>
          <a:chExt cx="0" cy="0"/>
        </a:xfrm>
      </p:grpSpPr>
      <p:sp>
        <p:nvSpPr>
          <p:cNvPr id="135" name="Google Shape;135;p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Introductions</a:t>
            </a:r>
            <a:endParaRPr/>
          </a:p>
        </p:txBody>
      </p:sp>
      <p:sp>
        <p:nvSpPr>
          <p:cNvPr id="136" name="Google Shape;136;p7"/>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g26f9a9b4d1b_0_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Handouts</a:t>
            </a:r>
            <a:endParaRPr/>
          </a:p>
        </p:txBody>
      </p:sp>
      <p:sp>
        <p:nvSpPr>
          <p:cNvPr id="142" name="Google Shape;142;g26f9a9b4d1b_0_5"/>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431800" lvl="0" marL="457200" marR="0" rtl="0" algn="l">
              <a:lnSpc>
                <a:spcPct val="100000"/>
              </a:lnSpc>
              <a:spcBef>
                <a:spcPts val="640"/>
              </a:spcBef>
              <a:spcAft>
                <a:spcPts val="0"/>
              </a:spcAft>
              <a:buSzPts val="3200"/>
              <a:buChar char="●"/>
            </a:pPr>
            <a:r>
              <a:rPr lang="en-US"/>
              <a:t>Tier 1 and Advanced Tiers Team Roles Comparison</a:t>
            </a:r>
            <a:endParaRPr/>
          </a:p>
          <a:p>
            <a:pPr indent="-431800" lvl="0" marL="457200" marR="0" rtl="0" algn="l">
              <a:lnSpc>
                <a:spcPct val="100000"/>
              </a:lnSpc>
              <a:spcBef>
                <a:spcPts val="0"/>
              </a:spcBef>
              <a:spcAft>
                <a:spcPts val="0"/>
              </a:spcAft>
              <a:buSzPts val="3200"/>
              <a:buChar char="●"/>
            </a:pPr>
            <a:r>
              <a:rPr lang="en-US"/>
              <a:t>Team Roles and Responsibilities - Example / Template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9"/>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Lesson Description:</a:t>
            </a:r>
            <a:endParaRPr b="1"/>
          </a:p>
          <a:p>
            <a:pPr indent="0" lvl="0" marL="0" marR="0" rtl="0" algn="ctr">
              <a:lnSpc>
                <a:spcPct val="100000"/>
              </a:lnSpc>
              <a:spcBef>
                <a:spcPts val="0"/>
              </a:spcBef>
              <a:spcAft>
                <a:spcPts val="0"/>
              </a:spcAft>
              <a:buClr>
                <a:schemeClr val="dk1"/>
              </a:buClr>
              <a:buSzPts val="4400"/>
              <a:buFont typeface="Calibri"/>
              <a:buNone/>
            </a:pPr>
            <a:r>
              <a:rPr b="1" lang="en-US" sz="4000"/>
              <a:t>Advanced Tiers Teaming Roles &amp; Responsibilities</a:t>
            </a:r>
            <a:endParaRPr b="1" sz="4000"/>
          </a:p>
        </p:txBody>
      </p:sp>
      <p:sp>
        <p:nvSpPr>
          <p:cNvPr id="149" name="Google Shape;149;p9"/>
          <p:cNvSpPr txBox="1"/>
          <p:nvPr>
            <p:ph idx="1" type="body"/>
          </p:nvPr>
        </p:nvSpPr>
        <p:spPr>
          <a:xfrm>
            <a:off x="609600" y="2138874"/>
            <a:ext cx="10972800" cy="3987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40"/>
              </a:spcBef>
              <a:spcAft>
                <a:spcPts val="0"/>
              </a:spcAft>
              <a:buClr>
                <a:schemeClr val="dk1"/>
              </a:buClr>
              <a:buSzPts val="1100"/>
              <a:buFont typeface="Arial"/>
              <a:buNone/>
            </a:pPr>
            <a:r>
              <a:rPr lang="en-US" sz="3600"/>
              <a:t>This lesson provides descriptions of essential roles and responsibilities of efficient and effective Advanced Tiers Teams and provides guidance on  identifying potential personnel to serve on the Advanced Tiers Team.</a:t>
            </a:r>
            <a:endParaRPr sz="3600">
              <a:solidFill>
                <a:srgbClr val="000000"/>
              </a:solidFill>
              <a:highlight>
                <a:srgbClr val="FFF123"/>
              </a:highlight>
              <a:latin typeface="Arial"/>
              <a:ea typeface="Arial"/>
              <a:cs typeface="Arial"/>
              <a:sym typeface="Arial"/>
            </a:endParaRPr>
          </a:p>
          <a:p>
            <a:pPr indent="0" lvl="0" marL="0" rtl="0" algn="l">
              <a:lnSpc>
                <a:spcPct val="100000"/>
              </a:lnSpc>
              <a:spcBef>
                <a:spcPts val="0"/>
              </a:spcBef>
              <a:spcAft>
                <a:spcPts val="0"/>
              </a:spcAft>
              <a:buSzPts val="3200"/>
              <a:buNone/>
            </a:pPr>
            <a:r>
              <a:t/>
            </a:r>
            <a:endParaRPr sz="2200">
              <a:solidFill>
                <a:srgbClr val="000000"/>
              </a:solidFill>
              <a:highlight>
                <a:srgbClr val="00FF00"/>
              </a:highlight>
              <a:latin typeface="Arial"/>
              <a:ea typeface="Arial"/>
              <a:cs typeface="Arial"/>
              <a:sym typeface="Arial"/>
            </a:endParaRPr>
          </a:p>
          <a:p>
            <a:pPr indent="0" lvl="0" marL="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Lesson Outcomes</a:t>
            </a:r>
            <a:endParaRPr/>
          </a:p>
        </p:txBody>
      </p:sp>
      <p:sp>
        <p:nvSpPr>
          <p:cNvPr id="156" name="Google Shape;156;p10"/>
          <p:cNvSpPr txBox="1"/>
          <p:nvPr>
            <p:ph idx="1" type="body"/>
          </p:nvPr>
        </p:nvSpPr>
        <p:spPr>
          <a:xfrm>
            <a:off x="609600" y="1600200"/>
            <a:ext cx="11115300" cy="45261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0"/>
              </a:spcAft>
              <a:buSzPts val="3200"/>
              <a:buNone/>
            </a:pPr>
            <a:r>
              <a:rPr i="1" lang="en-US">
                <a:solidFill>
                  <a:srgbClr val="008000"/>
                </a:solidFill>
              </a:rPr>
              <a:t>At the end of this session, the </a:t>
            </a:r>
            <a:r>
              <a:rPr b="1" i="1" lang="en-US">
                <a:solidFill>
                  <a:srgbClr val="008000"/>
                </a:solidFill>
              </a:rPr>
              <a:t>Advanced Tiers Teams </a:t>
            </a:r>
            <a:r>
              <a:rPr i="1" lang="en-US">
                <a:solidFill>
                  <a:srgbClr val="008000"/>
                </a:solidFill>
              </a:rPr>
              <a:t>will …</a:t>
            </a:r>
            <a:endParaRPr/>
          </a:p>
          <a:p>
            <a:pPr indent="-419100" lvl="0" marL="457200" marR="1000760" rtl="0" algn="l">
              <a:lnSpc>
                <a:spcPct val="100000"/>
              </a:lnSpc>
              <a:spcBef>
                <a:spcPts val="1275"/>
              </a:spcBef>
              <a:spcAft>
                <a:spcPts val="0"/>
              </a:spcAft>
              <a:buSzPts val="3000"/>
              <a:buChar char="•"/>
            </a:pPr>
            <a:r>
              <a:rPr lang="en-US" sz="3000">
                <a:solidFill>
                  <a:srgbClr val="231F20"/>
                </a:solidFill>
              </a:rPr>
              <a:t>Establish </a:t>
            </a:r>
            <a:r>
              <a:rPr lang="en-US" sz="3000"/>
              <a:t>Advanced Tiers Team Roles and Responsibilities.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g26f9a9b4d1b_0_13"/>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Rationale</a:t>
            </a:r>
            <a:endParaRPr/>
          </a:p>
        </p:txBody>
      </p:sp>
      <p:sp>
        <p:nvSpPr>
          <p:cNvPr id="162" name="Google Shape;162;g26f9a9b4d1b_0_13"/>
          <p:cNvSpPr txBox="1"/>
          <p:nvPr>
            <p:ph idx="1" type="body"/>
          </p:nvPr>
        </p:nvSpPr>
        <p:spPr>
          <a:xfrm>
            <a:off x="609600" y="1348151"/>
            <a:ext cx="10972800" cy="4778100"/>
          </a:xfrm>
          <a:prstGeom prst="rect">
            <a:avLst/>
          </a:prstGeom>
          <a:noFill/>
          <a:ln>
            <a:noFill/>
          </a:ln>
        </p:spPr>
        <p:txBody>
          <a:bodyPr anchorCtr="0" anchor="t" bIns="91425" lIns="91425" spcFirstLastPara="1" rIns="91425" wrap="square" tIns="91425">
            <a:noAutofit/>
          </a:bodyPr>
          <a:lstStyle/>
          <a:p>
            <a:pPr indent="0" lvl="0" marL="457200" marR="0" rtl="0" algn="l">
              <a:lnSpc>
                <a:spcPct val="100000"/>
              </a:lnSpc>
              <a:spcBef>
                <a:spcPts val="640"/>
              </a:spcBef>
              <a:spcAft>
                <a:spcPts val="0"/>
              </a:spcAft>
              <a:buClr>
                <a:srgbClr val="FF0000"/>
              </a:buClr>
              <a:buSzPts val="3200"/>
              <a:buFont typeface="Arial"/>
              <a:buNone/>
            </a:pPr>
            <a:r>
              <a:rPr lang="en-US"/>
              <a:t>One of the core components of an Advanced Tiers Team is the establishment of an effective, efficient team who will develop, implement, and monitor the overall functions of your school’s systems and practices.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MO SWPBS Pre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005CE87BB0324EA832688D3E004320" ma:contentTypeVersion="16" ma:contentTypeDescription="Create a new document." ma:contentTypeScope="" ma:versionID="12075794c8430df664f543d9325e0c1c">
  <xsd:schema xmlns:xsd="http://www.w3.org/2001/XMLSchema" xmlns:xs="http://www.w3.org/2001/XMLSchema" xmlns:p="http://schemas.microsoft.com/office/2006/metadata/properties" xmlns:ns2="abf19523-dd3e-44b4-aa5b-ebc923d065a5" xmlns:ns3="bc1253f3-7ed0-403d-91ae-a3ec36b7534c" targetNamespace="http://schemas.microsoft.com/office/2006/metadata/properties" ma:root="true" ma:fieldsID="cd4cf56d037f1281669cf8c1466fce7b" ns2:_="" ns3:_="">
    <xsd:import namespace="abf19523-dd3e-44b4-aa5b-ebc923d065a5"/>
    <xsd:import namespace="bc1253f3-7ed0-403d-91ae-a3ec36b753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BillingMetadata" minOccurs="0"/>
                <xsd:element ref="ns2:MediaLengthInSeconds" minOccurs="0"/>
                <xsd:element ref="ns2:Inputted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f19523-dd3e-44b4-aa5b-ebc923d065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ab86591-d70f-4a96-900c-bfbe5e6a318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Inputteddata" ma:index="22" nillable="true" ma:displayName="Inputted data" ma:default="0" ma:description="did I put it in yet? Yes or No" ma:format="Dropdown" ma:internalName="Inputteddata">
      <xsd:simpleType>
        <xsd:restriction base="dms:Boolean"/>
      </xsd:simpleType>
    </xsd:element>
    <xsd:element name="Notes" ma:index="23"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1253f3-7ed0-403d-91ae-a3ec36b7534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962a2b7-3efe-4cb0-9e1e-e8f1afe90310}" ma:internalName="TaxCatchAll" ma:showField="CatchAllData" ma:web="bc1253f3-7ed0-403d-91ae-a3ec36b753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c1253f3-7ed0-403d-91ae-a3ec36b7534c" xsi:nil="true"/>
    <Notes xmlns="abf19523-dd3e-44b4-aa5b-ebc923d065a5" xsi:nil="true"/>
    <lcf76f155ced4ddcb4097134ff3c332f xmlns="abf19523-dd3e-44b4-aa5b-ebc923d065a5">
      <Terms xmlns="http://schemas.microsoft.com/office/infopath/2007/PartnerControls"/>
    </lcf76f155ced4ddcb4097134ff3c332f>
    <Inputteddata xmlns="abf19523-dd3e-44b4-aa5b-ebc923d065a5">false</Inputteddata>
  </documentManagement>
</p:properties>
</file>

<file path=customXml/itemProps1.xml><?xml version="1.0" encoding="utf-8"?>
<ds:datastoreItem xmlns:ds="http://schemas.openxmlformats.org/officeDocument/2006/customXml" ds:itemID="{EA09FE7D-5F91-4EE5-B2C4-A0930F486F26}"/>
</file>

<file path=customXml/itemProps2.xml><?xml version="1.0" encoding="utf-8"?>
<ds:datastoreItem xmlns:ds="http://schemas.openxmlformats.org/officeDocument/2006/customXml" ds:itemID="{CB2883BA-B7A9-4ECE-B8D6-1AB8574204F5}"/>
</file>

<file path=customXml/itemProps3.xml><?xml version="1.0" encoding="utf-8"?>
<ds:datastoreItem xmlns:ds="http://schemas.openxmlformats.org/officeDocument/2006/customXml" ds:itemID="{565C891F-606B-426A-A04D-FA25BD5B0DEF}"/>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Way, Gordon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0x010100AF005CE87BB0324EA832688D3E004320</vt:lpwstr>
  </property>
</Properties>
</file>