
<file path=[Content_Types].xml><?xml version="1.0" encoding="utf-8"?>
<Types xmlns="http://schemas.openxmlformats.org/package/2006/content-types">
  <Default Extension="jpg" ContentType="image/jpeg"/>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ppt/commentAuthors.xml" ContentType="application/vnd.openxmlformats-officedocument.presentationml.commentAuthors+xml"/>
  <Override PartName="/ppt/comments/comment1.xml" ContentType="application/vnd.openxmlformats-officedocument.presentationml.comments+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custom-properties" Target="docProps/custom.xml"/><Relationship Id="rId2" Type="http://schemas.openxmlformats.org/officeDocument/2006/relationships/officeDocument" Target="ppt/presentation.xml"/><Relationship Id="rId1"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4" roundtripDataSignature="AMtx7miwhOgz2PSYY0pUWg/ldWHFgF177A=="/>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Nanci Johnson"/>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404F35E-61D5-49A1-BB78-C54E456E6F82}">
  <a:tblStyle styleId="{9404F35E-61D5-49A1-BB78-C54E456E6F82}" styleName="Table_0">
    <a:wholeTbl>
      <a:tcTxStyle b="off" i="off">
        <a:font>
          <a:latin typeface="Arial"/>
          <a:ea typeface="Arial"/>
          <a:cs typeface="Arial"/>
        </a:font>
        <a:srgbClr val="000000"/>
      </a:tcTxStyle>
      <a:tcStyle>
        <a:tcBdr>
          <a:left>
            <a:ln cap="flat" cmpd="sng" w="9525">
              <a:solidFill>
                <a:srgbClr val="000000"/>
              </a:solidFill>
              <a:prstDash val="solid"/>
              <a:round/>
              <a:headEnd len="sm" w="sm" type="none"/>
              <a:tailEnd len="sm" w="sm" type="none"/>
            </a:ln>
          </a:left>
          <a:right>
            <a:ln cap="flat" cmpd="sng" w="9525">
              <a:solidFill>
                <a:srgbClr val="000000"/>
              </a:solidFill>
              <a:prstDash val="solid"/>
              <a:round/>
              <a:headEnd len="sm" w="sm" type="none"/>
              <a:tailEnd len="sm" w="sm" type="none"/>
            </a:ln>
          </a:right>
          <a:top>
            <a:ln cap="flat" cmpd="sng" w="9525">
              <a:solidFill>
                <a:srgbClr val="000000"/>
              </a:solidFill>
              <a:prstDash val="solid"/>
              <a:round/>
              <a:headEnd len="sm" w="sm" type="none"/>
              <a:tailEnd len="sm" w="sm" type="none"/>
            </a:ln>
          </a:top>
          <a:bottom>
            <a:ln cap="flat" cmpd="sng" w="9525">
              <a:solidFill>
                <a:srgbClr val="000000"/>
              </a:solidFill>
              <a:prstDash val="solid"/>
              <a:round/>
              <a:headEnd len="sm" w="sm" type="none"/>
              <a:tailEnd len="sm" w="sm" type="none"/>
            </a:ln>
          </a:bottom>
          <a:insideH>
            <a:ln cap="flat" cmpd="sng" w="9525">
              <a:solidFill>
                <a:srgbClr val="000000"/>
              </a:solidFill>
              <a:prstDash val="solid"/>
              <a:round/>
              <a:headEnd len="sm" w="sm" type="none"/>
              <a:tailEnd len="sm" w="sm" type="none"/>
            </a:ln>
          </a:insideH>
          <a:insideV>
            <a:ln cap="flat" cmpd="sng" w="9525">
              <a:solidFill>
                <a:srgbClr val="000000"/>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39" Type="http://schemas.openxmlformats.org/officeDocument/2006/relationships/slide" Target="slides/slide33.xml"/><Relationship Id="rId26" Type="http://schemas.openxmlformats.org/officeDocument/2006/relationships/slide" Target="slides/slide20.xml"/><Relationship Id="rId13" Type="http://schemas.openxmlformats.org/officeDocument/2006/relationships/slide" Target="slides/slide7.xml"/><Relationship Id="rId18" Type="http://schemas.openxmlformats.org/officeDocument/2006/relationships/slide" Target="slides/slide12.xml"/><Relationship Id="rId42" Type="http://schemas.openxmlformats.org/officeDocument/2006/relationships/slide" Target="slides/slide36.xml"/><Relationship Id="rId47" Type="http://schemas.openxmlformats.org/officeDocument/2006/relationships/slide" Target="slides/slide41.xml"/><Relationship Id="rId34" Type="http://schemas.openxmlformats.org/officeDocument/2006/relationships/slide" Target="slides/slide28.xml"/><Relationship Id="rId21" Type="http://schemas.openxmlformats.org/officeDocument/2006/relationships/slide" Target="slides/slide15.xml"/><Relationship Id="rId50" Type="http://schemas.openxmlformats.org/officeDocument/2006/relationships/slide" Target="slides/slide44.xml"/><Relationship Id="rId55" Type="http://schemas.openxmlformats.org/officeDocument/2006/relationships/customXml" Target="../customXml/item1.xml"/><Relationship Id="rId7" Type="http://schemas.openxmlformats.org/officeDocument/2006/relationships/slide" Target="slides/slide1.xml"/><Relationship Id="rId2" Type="http://schemas.openxmlformats.org/officeDocument/2006/relationships/presProps" Target="presProps.xml"/><Relationship Id="rId29" Type="http://schemas.openxmlformats.org/officeDocument/2006/relationships/slide" Target="slides/slide23.xml"/><Relationship Id="rId16" Type="http://schemas.openxmlformats.org/officeDocument/2006/relationships/slide" Target="slides/slide10.xml"/><Relationship Id="rId40" Type="http://schemas.openxmlformats.org/officeDocument/2006/relationships/slide" Target="slides/slide34.xml"/><Relationship Id="rId45" Type="http://schemas.openxmlformats.org/officeDocument/2006/relationships/slide" Target="slides/slide39.xml"/><Relationship Id="rId32" Type="http://schemas.openxmlformats.org/officeDocument/2006/relationships/slide" Target="slides/slide26.xml"/><Relationship Id="rId37" Type="http://schemas.openxmlformats.org/officeDocument/2006/relationships/slide" Target="slides/slide31.xml"/><Relationship Id="rId24" Type="http://schemas.openxmlformats.org/officeDocument/2006/relationships/slide" Target="slides/slide18.xml"/><Relationship Id="rId53" Type="http://schemas.openxmlformats.org/officeDocument/2006/relationships/slide" Target="slides/slide47.xml"/><Relationship Id="rId11" Type="http://schemas.openxmlformats.org/officeDocument/2006/relationships/slide" Target="slides/slide5.xml"/><Relationship Id="rId5" Type="http://schemas.openxmlformats.org/officeDocument/2006/relationships/slideMaster" Target="slideMasters/slideMaster1.xml"/><Relationship Id="rId19" Type="http://schemas.openxmlformats.org/officeDocument/2006/relationships/slide" Target="slides/slide13.xml"/><Relationship Id="rId43" Type="http://schemas.openxmlformats.org/officeDocument/2006/relationships/slide" Target="slides/slide37.xml"/><Relationship Id="rId4" Type="http://schemas.openxmlformats.org/officeDocument/2006/relationships/commentAuthors" Target="commentAuthors.xml"/><Relationship Id="rId9" Type="http://schemas.openxmlformats.org/officeDocument/2006/relationships/slide" Target="slides/slide3.xml"/><Relationship Id="rId48" Type="http://schemas.openxmlformats.org/officeDocument/2006/relationships/slide" Target="slides/slide42.xml"/><Relationship Id="rId30" Type="http://schemas.openxmlformats.org/officeDocument/2006/relationships/slide" Target="slides/slide24.xml"/><Relationship Id="rId35" Type="http://schemas.openxmlformats.org/officeDocument/2006/relationships/slide" Target="slides/slide29.xml"/><Relationship Id="rId22" Type="http://schemas.openxmlformats.org/officeDocument/2006/relationships/slide" Target="slides/slide16.xml"/><Relationship Id="rId27" Type="http://schemas.openxmlformats.org/officeDocument/2006/relationships/slide" Target="slides/slide21.xml"/><Relationship Id="rId14" Type="http://schemas.openxmlformats.org/officeDocument/2006/relationships/slide" Target="slides/slide8.xml"/><Relationship Id="rId56" Type="http://schemas.openxmlformats.org/officeDocument/2006/relationships/customXml" Target="../customXml/item2.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tableStyles" Target="tableStyles.xml"/><Relationship Id="rId46" Type="http://schemas.openxmlformats.org/officeDocument/2006/relationships/slide" Target="slides/slide40.xml"/><Relationship Id="rId33" Type="http://schemas.openxmlformats.org/officeDocument/2006/relationships/slide" Target="slides/slide27.xml"/><Relationship Id="rId38" Type="http://schemas.openxmlformats.org/officeDocument/2006/relationships/slide" Target="slides/slide32.xml"/><Relationship Id="rId25" Type="http://schemas.openxmlformats.org/officeDocument/2006/relationships/slide" Target="slides/slide19.xml"/><Relationship Id="rId12" Type="http://schemas.openxmlformats.org/officeDocument/2006/relationships/slide" Target="slides/slide6.xml"/><Relationship Id="rId17" Type="http://schemas.openxmlformats.org/officeDocument/2006/relationships/slide" Target="slides/slide11.xml"/><Relationship Id="rId41" Type="http://schemas.openxmlformats.org/officeDocument/2006/relationships/slide" Target="slides/slide35.xml"/><Relationship Id="rId20" Type="http://schemas.openxmlformats.org/officeDocument/2006/relationships/slide" Target="slides/slide14.xml"/><Relationship Id="rId54" Type="http://customschemas.google.com/relationships/presentationmetadata" Target="metadata"/><Relationship Id="rId1" Type="http://schemas.openxmlformats.org/officeDocument/2006/relationships/theme" Target="theme/theme1.xml"/><Relationship Id="rId6" Type="http://schemas.openxmlformats.org/officeDocument/2006/relationships/notesMaster" Target="notesMasters/notesMaster1.xml"/><Relationship Id="rId49" Type="http://schemas.openxmlformats.org/officeDocument/2006/relationships/slide" Target="slides/slide43.xml"/><Relationship Id="rId36" Type="http://schemas.openxmlformats.org/officeDocument/2006/relationships/slide" Target="slides/slide30.xml"/><Relationship Id="rId23" Type="http://schemas.openxmlformats.org/officeDocument/2006/relationships/slide" Target="slides/slide17.xml"/><Relationship Id="rId28" Type="http://schemas.openxmlformats.org/officeDocument/2006/relationships/slide" Target="slides/slide22.xml"/><Relationship Id="rId15" Type="http://schemas.openxmlformats.org/officeDocument/2006/relationships/slide" Target="slides/slide9.xml"/><Relationship Id="rId57" Type="http://schemas.openxmlformats.org/officeDocument/2006/relationships/customXml" Target="../customXml/item3.xml"/><Relationship Id="rId44" Type="http://schemas.openxmlformats.org/officeDocument/2006/relationships/slide" Target="slides/slide38.xml"/><Relationship Id="rId31" Type="http://schemas.openxmlformats.org/officeDocument/2006/relationships/slide" Target="slides/slide25.xml"/><Relationship Id="rId52" Type="http://schemas.openxmlformats.org/officeDocument/2006/relationships/slide" Target="slides/slide46.xml"/><Relationship Id="rId10" Type="http://schemas.openxmlformats.org/officeDocument/2006/relationships/slide" Target="slides/slide4.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4-04-26T16:34:02.504">
    <p:pos x="6000" y="0"/>
    <p:text>PRESENTER VERSION USE THIS SLIDE.</p:text>
    <p:extLst>
      <p:ext uri="{C676402C-5697-4E1C-873F-D02D1690AC5C}">
        <p15:threadingInfo timeZoneBias="0"/>
      </p:ext>
      <p:ext uri="http://customooxmlschemas.google.com/">
        <go:slidesCustomData xmlns:go="http://customooxmlschemas.google.com/" commentPostId="AAABaJGasFo"/>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1:notes"/>
          <p:cNvSpPr txBox="1"/>
          <p:nvPr>
            <p:ph idx="1" type="body"/>
          </p:nvPr>
        </p:nvSpPr>
        <p:spPr>
          <a:xfrm>
            <a:off x="685800" y="4343400"/>
            <a:ext cx="5486399" cy="41148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
        <p:nvSpPr>
          <p:cNvPr id="103" name="Google Shape;103;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0: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a:t>Trainer Notes:</a:t>
            </a:r>
            <a:r>
              <a:rPr lang="en-US"/>
              <a:t>  </a:t>
            </a:r>
            <a:endParaRPr/>
          </a:p>
          <a:p>
            <a:pPr indent="0" lvl="0" marL="0" marR="0" rtl="0" algn="l">
              <a:lnSpc>
                <a:spcPct val="100000"/>
              </a:lnSpc>
              <a:spcBef>
                <a:spcPts val="0"/>
              </a:spcBef>
              <a:spcAft>
                <a:spcPts val="0"/>
              </a:spcAft>
              <a:buClr>
                <a:schemeClr val="dk1"/>
              </a:buClr>
              <a:buSzPts val="1400"/>
              <a:buFont typeface="Arial"/>
              <a:buNone/>
            </a:pPr>
            <a:r>
              <a:rPr b="1" lang="en-US"/>
              <a:t>To Know/To Say:</a:t>
            </a:r>
            <a:r>
              <a:rPr lang="en-US"/>
              <a:t> The Prerequisite for this lesson is the Advanced Tiers Course 1 Team Roles and Responsibilities.</a:t>
            </a:r>
            <a:endParaRPr/>
          </a:p>
          <a:p>
            <a:pPr indent="0" lvl="0" marL="0" rtl="0" algn="l">
              <a:lnSpc>
                <a:spcPct val="100000"/>
              </a:lnSpc>
              <a:spcBef>
                <a:spcPts val="0"/>
              </a:spcBef>
              <a:spcAft>
                <a:spcPts val="0"/>
              </a:spcAft>
              <a:buClr>
                <a:schemeClr val="dk1"/>
              </a:buClr>
              <a:buSzPts val="1400"/>
              <a:buFont typeface="Arial"/>
              <a:buNone/>
            </a:pPr>
            <a:r>
              <a:t/>
            </a:r>
            <a:endParaRPr/>
          </a:p>
        </p:txBody>
      </p:sp>
      <p:sp>
        <p:nvSpPr>
          <p:cNvPr id="161" name="Google Shape;161;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b="1" lang="en-US">
                <a:latin typeface="Calibri"/>
                <a:ea typeface="Calibri"/>
                <a:cs typeface="Calibri"/>
                <a:sym typeface="Calibri"/>
              </a:rPr>
              <a:t>Trainer Notes:</a:t>
            </a:r>
            <a:endParaRPr/>
          </a:p>
          <a:p>
            <a:pPr indent="-228600" lvl="0" marL="457200" marR="0" rtl="0" algn="l">
              <a:lnSpc>
                <a:spcPct val="100000"/>
              </a:lnSpc>
              <a:spcBef>
                <a:spcPts val="0"/>
              </a:spcBef>
              <a:spcAft>
                <a:spcPts val="0"/>
              </a:spcAft>
              <a:buClr>
                <a:srgbClr val="000000"/>
              </a:buClr>
              <a:buSzPts val="1400"/>
              <a:buFont typeface="Arial"/>
              <a:buNone/>
            </a:pPr>
            <a:r>
              <a:rPr b="1" lang="en-US">
                <a:latin typeface="Calibri"/>
                <a:ea typeface="Calibri"/>
                <a:cs typeface="Calibri"/>
                <a:sym typeface="Calibri"/>
              </a:rPr>
              <a:t>To know/To say: </a:t>
            </a:r>
            <a:r>
              <a:rPr lang="en-US">
                <a:latin typeface="Calibri"/>
                <a:ea typeface="Calibri"/>
                <a:cs typeface="Calibri"/>
                <a:sym typeface="Calibri"/>
              </a:rPr>
              <a:t>These are the Missouri Teacher Standards that will be addressed in this lesson. If you want more information regarding these standards visit DESE.MO.GOV </a:t>
            </a:r>
            <a:endParaRPr/>
          </a:p>
        </p:txBody>
      </p:sp>
      <p:sp>
        <p:nvSpPr>
          <p:cNvPr id="168" name="Google Shape;168;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5" name="Google Shape;175;p12: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b="0" lang="en-US"/>
              <a:t>  </a:t>
            </a:r>
            <a:endParaRPr/>
          </a:p>
          <a:p>
            <a:pPr indent="0" lvl="0" marL="0" marR="0" rtl="0" algn="l">
              <a:lnSpc>
                <a:spcPct val="100000"/>
              </a:lnSpc>
              <a:spcBef>
                <a:spcPts val="0"/>
              </a:spcBef>
              <a:spcAft>
                <a:spcPts val="0"/>
              </a:spcAft>
              <a:buClr>
                <a:srgbClr val="000000"/>
              </a:buClr>
              <a:buSzPts val="1400"/>
              <a:buFont typeface="Arial"/>
              <a:buNone/>
            </a:pPr>
            <a:r>
              <a:rPr b="1" lang="en-US"/>
              <a:t>To Know/To Say:</a:t>
            </a:r>
            <a:r>
              <a:rPr b="0" lang="en-US"/>
              <a:t> The</a:t>
            </a:r>
            <a:r>
              <a:rPr lang="en-US">
                <a:highlight>
                  <a:srgbClr val="FFFFFF"/>
                </a:highlight>
                <a:latin typeface="Verdana"/>
                <a:ea typeface="Verdana"/>
                <a:cs typeface="Verdana"/>
                <a:sym typeface="Verdana"/>
              </a:rPr>
              <a:t> Pre-Meeting Organizer (PMO) is a tool that will help your team know which students to add to your Advanced Tiers meeting agenda to help the team engage in continuous progress monitoring. You will learn more about the PMO in this lesson.</a:t>
            </a:r>
            <a:endParaRPr/>
          </a:p>
          <a:p>
            <a:pPr indent="0" lvl="0" marL="0" rtl="0" algn="l">
              <a:lnSpc>
                <a:spcPct val="100000"/>
              </a:lnSpc>
              <a:spcBef>
                <a:spcPts val="0"/>
              </a:spcBef>
              <a:spcAft>
                <a:spcPts val="0"/>
              </a:spcAft>
              <a:buSzPts val="1400"/>
              <a:buNone/>
            </a:pPr>
            <a:r>
              <a:t/>
            </a:r>
            <a:endParaRPr/>
          </a:p>
        </p:txBody>
      </p:sp>
      <p:sp>
        <p:nvSpPr>
          <p:cNvPr id="176" name="Google Shape;176;p1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82" name="Google Shape;182;p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Arial"/>
              <a:buNone/>
            </a:pPr>
            <a:r>
              <a:rPr b="1" lang="en-US"/>
              <a:t>Trainer Notes:</a:t>
            </a:r>
            <a:r>
              <a:rPr lang="en-US"/>
              <a:t>  </a:t>
            </a:r>
            <a:endParaRPr/>
          </a:p>
          <a:p>
            <a:pPr indent="0" lvl="0" marL="0" rtl="0" algn="l">
              <a:lnSpc>
                <a:spcPct val="100000"/>
              </a:lnSpc>
              <a:spcBef>
                <a:spcPts val="0"/>
              </a:spcBef>
              <a:spcAft>
                <a:spcPts val="0"/>
              </a:spcAft>
              <a:buClr>
                <a:schemeClr val="dk1"/>
              </a:buClr>
              <a:buSzPts val="1400"/>
              <a:buFont typeface="Arial"/>
              <a:buNone/>
            </a:pPr>
            <a:r>
              <a:rPr b="1" lang="en-US"/>
              <a:t>To Know/To Say:</a:t>
            </a:r>
            <a:endParaRPr sz="1200"/>
          </a:p>
          <a:p>
            <a:pPr indent="0" lvl="0" marL="0" marR="0" rtl="0" algn="l">
              <a:lnSpc>
                <a:spcPct val="100000"/>
              </a:lnSpc>
              <a:spcBef>
                <a:spcPts val="0"/>
              </a:spcBef>
              <a:spcAft>
                <a:spcPts val="0"/>
              </a:spcAft>
              <a:buSzPts val="1400"/>
              <a:buNone/>
            </a:pPr>
            <a:r>
              <a:rPr b="0" i="0" lang="en-US" sz="1200" u="none" cap="none" strike="noStrike">
                <a:solidFill>
                  <a:schemeClr val="dk1"/>
                </a:solidFill>
                <a:latin typeface="Arial"/>
                <a:ea typeface="Arial"/>
                <a:cs typeface="Arial"/>
                <a:sym typeface="Arial"/>
              </a:rPr>
              <a:t>“We have too much important work to accomplish to have meetings that are not efficient and effective.  On the following slides, we will talk about a variety of ways to make your team efficient and effective including: </a:t>
            </a:r>
            <a:endParaRPr/>
          </a:p>
          <a:p>
            <a:pPr indent="-171450" lvl="0" marL="171450" marR="0" rtl="0" algn="l">
              <a:lnSpc>
                <a:spcPct val="100000"/>
              </a:lnSpc>
              <a:spcBef>
                <a:spcPts val="0"/>
              </a:spcBef>
              <a:spcAft>
                <a:spcPts val="0"/>
              </a:spcAft>
              <a:buClr>
                <a:schemeClr val="dk1"/>
              </a:buClr>
              <a:buSzPts val="1200"/>
              <a:buFont typeface="Arial"/>
              <a:buChar char="•"/>
            </a:pPr>
            <a:r>
              <a:rPr b="0" i="0" lang="en-US" sz="1200" u="none" cap="none" strike="noStrike">
                <a:solidFill>
                  <a:schemeClr val="dk1"/>
                </a:solidFill>
                <a:latin typeface="Arial"/>
                <a:ea typeface="Arial"/>
                <a:cs typeface="Arial"/>
                <a:sym typeface="Arial"/>
              </a:rPr>
              <a:t>Meeting Regularly</a:t>
            </a:r>
            <a:endParaRPr/>
          </a:p>
          <a:p>
            <a:pPr indent="-171450" lvl="0" marL="171450" marR="0" rtl="0" algn="l">
              <a:lnSpc>
                <a:spcPct val="100000"/>
              </a:lnSpc>
              <a:spcBef>
                <a:spcPts val="0"/>
              </a:spcBef>
              <a:spcAft>
                <a:spcPts val="0"/>
              </a:spcAft>
              <a:buClr>
                <a:schemeClr val="dk1"/>
              </a:buClr>
              <a:buSzPts val="1200"/>
              <a:buFont typeface="Arial"/>
              <a:buChar char="•"/>
            </a:pPr>
            <a:r>
              <a:rPr lang="en-US" sz="1200"/>
              <a:t>Using a standard meeting agenda</a:t>
            </a:r>
            <a:endParaRPr/>
          </a:p>
          <a:p>
            <a:pPr indent="-171450" lvl="0" marL="171450" marR="0" rtl="0" algn="l">
              <a:lnSpc>
                <a:spcPct val="100000"/>
              </a:lnSpc>
              <a:spcBef>
                <a:spcPts val="0"/>
              </a:spcBef>
              <a:spcAft>
                <a:spcPts val="0"/>
              </a:spcAft>
              <a:buClr>
                <a:schemeClr val="dk1"/>
              </a:buClr>
              <a:buSzPts val="1200"/>
              <a:buFont typeface="Arial"/>
              <a:buChar char="•"/>
            </a:pPr>
            <a:r>
              <a:rPr lang="en-US" sz="1200"/>
              <a:t>Following our working agreements</a:t>
            </a:r>
            <a:endParaRPr sz="1200"/>
          </a:p>
          <a:p>
            <a:pPr indent="-171450" lvl="0" marL="171450" marR="0" rtl="0" algn="l">
              <a:lnSpc>
                <a:spcPct val="100000"/>
              </a:lnSpc>
              <a:spcBef>
                <a:spcPts val="0"/>
              </a:spcBef>
              <a:spcAft>
                <a:spcPts val="0"/>
              </a:spcAft>
              <a:buSzPts val="1200"/>
              <a:buChar char="•"/>
            </a:pPr>
            <a:r>
              <a:rPr lang="en-US" sz="1200"/>
              <a:t>Using an Advanced Tiers Development Checklist to guide our work</a:t>
            </a:r>
            <a:endParaRPr sz="1200"/>
          </a:p>
          <a:p>
            <a:pPr indent="-171450" lvl="0" marL="171450" marR="0" rtl="0" algn="l">
              <a:lnSpc>
                <a:spcPct val="100000"/>
              </a:lnSpc>
              <a:spcBef>
                <a:spcPts val="0"/>
              </a:spcBef>
              <a:spcAft>
                <a:spcPts val="0"/>
              </a:spcAft>
              <a:buSzPts val="1200"/>
              <a:buChar char="•"/>
            </a:pPr>
            <a:r>
              <a:rPr lang="en-US" sz="1200"/>
              <a:t>Create an organizational system for housing and sharing artifacts</a:t>
            </a:r>
            <a:endParaRPr sz="1200"/>
          </a:p>
          <a:p>
            <a:pPr indent="-171450" lvl="0" marL="171450" marR="0" rtl="0" algn="l">
              <a:lnSpc>
                <a:spcPct val="100000"/>
              </a:lnSpc>
              <a:spcBef>
                <a:spcPts val="0"/>
              </a:spcBef>
              <a:spcAft>
                <a:spcPts val="0"/>
              </a:spcAft>
              <a:buSzPts val="1200"/>
              <a:buChar char="•"/>
            </a:pPr>
            <a:r>
              <a:rPr lang="en-US" sz="1200"/>
              <a:t>Create and use an effective communication system</a:t>
            </a:r>
            <a:endParaRPr sz="1200"/>
          </a:p>
          <a:p>
            <a:pPr indent="-171450" lvl="0" marL="171450" marR="0" rtl="0" algn="l">
              <a:lnSpc>
                <a:spcPct val="100000"/>
              </a:lnSpc>
              <a:spcBef>
                <a:spcPts val="0"/>
              </a:spcBef>
              <a:spcAft>
                <a:spcPts val="0"/>
              </a:spcAft>
              <a:buSzPts val="1200"/>
              <a:buChar char="•"/>
            </a:pPr>
            <a:r>
              <a:rPr lang="en-US" sz="1200"/>
              <a:t>Define our decision-making process</a:t>
            </a:r>
            <a:endParaRPr sz="1200"/>
          </a:p>
          <a:p>
            <a:pPr indent="-171450" lvl="0" marL="171450" marR="0" rtl="0" algn="l">
              <a:lnSpc>
                <a:spcPct val="100000"/>
              </a:lnSpc>
              <a:spcBef>
                <a:spcPts val="0"/>
              </a:spcBef>
              <a:spcAft>
                <a:spcPts val="0"/>
              </a:spcAft>
              <a:buClr>
                <a:schemeClr val="dk1"/>
              </a:buClr>
              <a:buSzPts val="1200"/>
              <a:buFont typeface="Arial"/>
              <a:buChar char="•"/>
            </a:pPr>
            <a:r>
              <a:rPr b="0" i="0" lang="en-US" sz="1200" u="none" cap="none" strike="noStrike">
                <a:solidFill>
                  <a:schemeClr val="dk1"/>
                </a:solidFill>
                <a:latin typeface="Arial"/>
                <a:ea typeface="Arial"/>
                <a:cs typeface="Arial"/>
                <a:sym typeface="Arial"/>
              </a:rPr>
              <a:t>Define and Fulfill Roles and Responsibilities.”</a:t>
            </a:r>
            <a:endParaRPr/>
          </a:p>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Arial"/>
              <a:ea typeface="Arial"/>
              <a:cs typeface="Arial"/>
              <a:sym typeface="Arial"/>
            </a:endParaRPr>
          </a:p>
        </p:txBody>
      </p:sp>
      <p:sp>
        <p:nvSpPr>
          <p:cNvPr id="183" name="Google Shape;183;p1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89" name="Google Shape;189;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4" name="Google Shape;194;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a:t>Trainer Notes:</a:t>
            </a:r>
            <a:r>
              <a:rPr lang="en-US"/>
              <a:t>  </a:t>
            </a:r>
            <a:endParaRPr/>
          </a:p>
          <a:p>
            <a:pPr indent="0" lvl="0" marL="0" rtl="0" algn="l">
              <a:lnSpc>
                <a:spcPct val="100000"/>
              </a:lnSpc>
              <a:spcBef>
                <a:spcPts val="0"/>
              </a:spcBef>
              <a:spcAft>
                <a:spcPts val="0"/>
              </a:spcAft>
              <a:buSzPts val="1400"/>
              <a:buNone/>
            </a:pPr>
            <a:r>
              <a:rPr b="1" lang="en-US"/>
              <a:t>To Know/To Say:  </a:t>
            </a:r>
            <a:r>
              <a:rPr lang="en-US"/>
              <a:t>Your team will need to decide how to best make scheduling accommodations to ensure all team members are able to attend the meetings.</a:t>
            </a:r>
            <a:endParaRPr/>
          </a:p>
          <a:p>
            <a:pPr indent="0" lvl="0" marL="0" rtl="0" algn="l">
              <a:lnSpc>
                <a:spcPct val="100000"/>
              </a:lnSpc>
              <a:spcBef>
                <a:spcPts val="0"/>
              </a:spcBef>
              <a:spcAft>
                <a:spcPts val="0"/>
              </a:spcAft>
              <a:buSzPts val="1400"/>
              <a:buNone/>
            </a:pPr>
            <a:r>
              <a:rPr lang="en-US"/>
              <a:t>Once students are placed in Tier 2 and Tier 3 interventions, the team will meet more </a:t>
            </a:r>
            <a:r>
              <a:rPr lang="en-US"/>
              <a:t>frequently</a:t>
            </a:r>
            <a:r>
              <a:rPr lang="en-US"/>
              <a:t> to progress monitor the interventions.</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0" name="Google Shape;200;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a:t>Trainer Notes:</a:t>
            </a:r>
            <a:r>
              <a:rPr lang="en-US"/>
              <a:t>  </a:t>
            </a:r>
            <a:endParaRPr/>
          </a:p>
          <a:p>
            <a:pPr indent="0" lvl="0" marL="0" rtl="0" algn="l">
              <a:lnSpc>
                <a:spcPct val="100000"/>
              </a:lnSpc>
              <a:spcBef>
                <a:spcPts val="0"/>
              </a:spcBef>
              <a:spcAft>
                <a:spcPts val="0"/>
              </a:spcAft>
              <a:buSzPts val="1400"/>
              <a:buNone/>
            </a:pPr>
            <a:r>
              <a:rPr b="1" lang="en-US"/>
              <a:t>To Know/To Say:</a:t>
            </a:r>
            <a:r>
              <a:rPr lang="en-US"/>
              <a:t>It is recommended that teams decide on a date they can meet each month to discuss students who have been identified as possibly benefitting from a Tier 2 or Tier 3 intervention and discuss students who are having positive, questionable or poor responses to interventions</a:t>
            </a:r>
            <a:endParaRPr/>
          </a:p>
          <a:p>
            <a:pPr indent="0" lvl="0" marL="0" rtl="0" algn="l">
              <a:lnSpc>
                <a:spcPct val="100000"/>
              </a:lnSpc>
              <a:spcBef>
                <a:spcPts val="0"/>
              </a:spcBef>
              <a:spcAft>
                <a:spcPts val="0"/>
              </a:spcAft>
              <a:buSzPts val="1400"/>
              <a:buNone/>
            </a:pPr>
            <a:r>
              <a:rPr lang="en-US"/>
              <a:t>*Teams will need to meet in between the regularly scheduled meetings for the following reasons:</a:t>
            </a:r>
            <a:endParaRPr/>
          </a:p>
          <a:p>
            <a:pPr indent="-317500" lvl="0" marL="457200" rtl="0" algn="l">
              <a:lnSpc>
                <a:spcPct val="100000"/>
              </a:lnSpc>
              <a:spcBef>
                <a:spcPts val="0"/>
              </a:spcBef>
              <a:spcAft>
                <a:spcPts val="0"/>
              </a:spcAft>
              <a:buSzPts val="1400"/>
              <a:buChar char="-"/>
            </a:pPr>
            <a:r>
              <a:rPr lang="en-US"/>
              <a:t>follow-up on observations</a:t>
            </a:r>
            <a:endParaRPr/>
          </a:p>
          <a:p>
            <a:pPr indent="-317500" lvl="0" marL="457200" rtl="0" algn="l">
              <a:lnSpc>
                <a:spcPct val="100000"/>
              </a:lnSpc>
              <a:spcBef>
                <a:spcPts val="0"/>
              </a:spcBef>
              <a:spcAft>
                <a:spcPts val="0"/>
              </a:spcAft>
              <a:buSzPts val="1400"/>
              <a:buChar char="-"/>
            </a:pPr>
            <a:r>
              <a:rPr lang="en-US"/>
              <a:t>completion of FACTS</a:t>
            </a:r>
            <a:endParaRPr/>
          </a:p>
          <a:p>
            <a:pPr indent="-317500" lvl="0" marL="457200" rtl="0" algn="l">
              <a:lnSpc>
                <a:spcPct val="100000"/>
              </a:lnSpc>
              <a:spcBef>
                <a:spcPts val="0"/>
              </a:spcBef>
              <a:spcAft>
                <a:spcPts val="0"/>
              </a:spcAft>
              <a:buSzPts val="1400"/>
              <a:buChar char="-"/>
            </a:pPr>
            <a:r>
              <a:rPr lang="en-US"/>
              <a:t>identify if any student is having a negative response to an intervention, indicating the team needs to intervene</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 name="Google Shape;206;p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Arial"/>
              <a:buNone/>
            </a:pPr>
            <a:r>
              <a:rPr b="1" lang="en-US"/>
              <a:t>Trainer Notes:</a:t>
            </a:r>
            <a:r>
              <a:rPr lang="en-US"/>
              <a:t>  </a:t>
            </a:r>
            <a:endParaRPr/>
          </a:p>
          <a:p>
            <a:pPr indent="0" lvl="0" marL="0" rtl="0" algn="l">
              <a:lnSpc>
                <a:spcPct val="100000"/>
              </a:lnSpc>
              <a:spcBef>
                <a:spcPts val="0"/>
              </a:spcBef>
              <a:spcAft>
                <a:spcPts val="0"/>
              </a:spcAft>
              <a:buSzPts val="1400"/>
              <a:buNone/>
            </a:pPr>
            <a:r>
              <a:rPr b="1" lang="en-US"/>
              <a:t>To Know/To Say:</a:t>
            </a:r>
            <a:r>
              <a:rPr b="0" i="0" lang="en-US" u="none" strike="noStrike">
                <a:solidFill>
                  <a:srgbClr val="000000"/>
                </a:solidFill>
                <a:latin typeface="Arial"/>
                <a:ea typeface="Arial"/>
                <a:cs typeface="Arial"/>
                <a:sym typeface="Arial"/>
              </a:rPr>
              <a:t>Meeting frequency will vary somewhat depending on the implementation stage your team is currently operating. For instance, teams that are in the exploration or installation stages of implementation may decide that they need to meet less frequently than those teams who are regularly using student data and making decisions during the initial and full implementation stages.</a:t>
            </a:r>
            <a:endParaRPr/>
          </a:p>
          <a:p>
            <a:pPr indent="0" lvl="0" marL="0" rtl="0" algn="l">
              <a:lnSpc>
                <a:spcPct val="100000"/>
              </a:lnSpc>
              <a:spcBef>
                <a:spcPts val="0"/>
              </a:spcBef>
              <a:spcAft>
                <a:spcPts val="0"/>
              </a:spcAft>
              <a:buSzPts val="1400"/>
              <a:buNone/>
            </a:pPr>
            <a:r>
              <a:t/>
            </a:r>
            <a:endParaRPr b="0" i="0" u="none" strike="noStrike">
              <a:solidFill>
                <a:srgbClr val="000000"/>
              </a:solidFill>
              <a:latin typeface="Arial"/>
              <a:ea typeface="Arial"/>
              <a:cs typeface="Arial"/>
              <a:sym typeface="Arial"/>
            </a:endParaRPr>
          </a:p>
          <a:p>
            <a:pPr indent="0" lvl="0" marL="0" rtl="0" algn="l">
              <a:lnSpc>
                <a:spcPct val="100000"/>
              </a:lnSpc>
              <a:spcBef>
                <a:spcPts val="0"/>
              </a:spcBef>
              <a:spcAft>
                <a:spcPts val="0"/>
              </a:spcAft>
              <a:buSzPts val="1400"/>
              <a:buNone/>
            </a:pPr>
            <a:r>
              <a:rPr b="0" i="0" lang="en-US" u="none" strike="noStrike">
                <a:solidFill>
                  <a:srgbClr val="000000"/>
                </a:solidFill>
                <a:latin typeface="Arial"/>
                <a:ea typeface="Arial"/>
                <a:cs typeface="Arial"/>
                <a:sym typeface="Arial"/>
              </a:rPr>
              <a:t>During exploration or installation stages, it is recommended that teams meet, at a minimum, once per month. For schools that have progressed to the initial or full implementation stages, it is recommended that teams meet, at a minimum, twice per month. In both instances, additional meetings may need to be scheduled to achieve your goals and timelines. </a:t>
            </a:r>
            <a:endParaRPr/>
          </a:p>
          <a:p>
            <a:pPr indent="0" lvl="0" marL="0" rtl="0" algn="l">
              <a:lnSpc>
                <a:spcPct val="100000"/>
              </a:lnSpc>
              <a:spcBef>
                <a:spcPts val="0"/>
              </a:spcBef>
              <a:spcAft>
                <a:spcPts val="0"/>
              </a:spcAft>
              <a:buSzPts val="1400"/>
              <a:buNone/>
            </a:pPr>
            <a:r>
              <a:t/>
            </a:r>
            <a:endParaRPr b="0" i="0" u="none" strike="noStrike">
              <a:solidFill>
                <a:srgbClr val="000000"/>
              </a:solidFill>
              <a:latin typeface="Arial"/>
              <a:ea typeface="Arial"/>
              <a:cs typeface="Arial"/>
              <a:sym typeface="Arial"/>
            </a:endParaRPr>
          </a:p>
          <a:p>
            <a:pPr indent="0" lvl="0" marL="0" rtl="0" algn="l">
              <a:lnSpc>
                <a:spcPct val="100000"/>
              </a:lnSpc>
              <a:spcBef>
                <a:spcPts val="0"/>
              </a:spcBef>
              <a:spcAft>
                <a:spcPts val="0"/>
              </a:spcAft>
              <a:buSzPts val="1400"/>
              <a:buNone/>
            </a:pPr>
            <a:r>
              <a:rPr b="0" i="0" lang="en-US" u="none" strike="noStrike">
                <a:solidFill>
                  <a:srgbClr val="000000"/>
                </a:solidFill>
                <a:latin typeface="Arial"/>
                <a:ea typeface="Arial"/>
                <a:cs typeface="Arial"/>
                <a:sym typeface="Arial"/>
              </a:rPr>
              <a:t>When planning for meetings, teams should identify standard meeting dates and times and utilize existing school structures to publicize those meetings. Additionally, when making decisions on meeting dates and times, teams should schedule the length of the meeting to allow ample, uninterrupted time to achieve the team’s goals. While some schools have found an hour meeting commitment to be ideal, other schools have found it beneficial to supplement those meetings times with periodic “retreats” to allow for longer, uninterrupted work time. </a:t>
            </a:r>
            <a:endParaRPr/>
          </a:p>
          <a:p>
            <a:pPr indent="0" lvl="0" marL="0" rtl="0" algn="l">
              <a:lnSpc>
                <a:spcPct val="100000"/>
              </a:lnSpc>
              <a:spcBef>
                <a:spcPts val="0"/>
              </a:spcBef>
              <a:spcAft>
                <a:spcPts val="0"/>
              </a:spcAft>
              <a:buSzPts val="1400"/>
              <a:buNone/>
            </a:pPr>
            <a:r>
              <a:t/>
            </a:r>
            <a:endParaRPr b="0" i="0" u="none" strike="noStrike">
              <a:solidFill>
                <a:srgbClr val="000000"/>
              </a:solidFill>
              <a:latin typeface="Arial"/>
              <a:ea typeface="Arial"/>
              <a:cs typeface="Arial"/>
              <a:sym typeface="Arial"/>
            </a:endParaRPr>
          </a:p>
          <a:p>
            <a:pPr indent="0" lvl="0" marL="0" rtl="0" algn="l">
              <a:lnSpc>
                <a:spcPct val="100000"/>
              </a:lnSpc>
              <a:spcBef>
                <a:spcPts val="0"/>
              </a:spcBef>
              <a:spcAft>
                <a:spcPts val="0"/>
              </a:spcAft>
              <a:buSzPts val="1400"/>
              <a:buNone/>
            </a:pPr>
            <a:r>
              <a:rPr b="0" i="0" lang="en-US" u="none" strike="noStrike">
                <a:solidFill>
                  <a:srgbClr val="000000"/>
                </a:solidFill>
                <a:latin typeface="Arial"/>
                <a:ea typeface="Arial"/>
                <a:cs typeface="Arial"/>
                <a:sym typeface="Arial"/>
              </a:rPr>
              <a:t>Your team will need to decide how to best make scheduling accommodations to ensure that all team members are able to attend the meetings. Some schools have been able to collectively commit to before or after school meetings, utilizing early-release days, or utilizing building schedules that allow for shared collaboration or planning time for team members. Other schools have found it necessary to secure substitutes to provide release time for team members to meet. Creative scheduling may be required in order to ensure the necessary time and to ensure progress is made on team goals and timelines. </a:t>
            </a:r>
            <a:endParaRPr/>
          </a:p>
        </p:txBody>
      </p:sp>
      <p:sp>
        <p:nvSpPr>
          <p:cNvPr id="207" name="Google Shape;207;p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3" name="Google Shape;213;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a:t>Trainer Notes:</a:t>
            </a:r>
            <a:r>
              <a:rPr lang="en-US"/>
              <a:t>  </a:t>
            </a:r>
            <a:endParaRPr/>
          </a:p>
          <a:p>
            <a:pPr indent="0" lvl="0" marL="0" rtl="0" algn="l">
              <a:lnSpc>
                <a:spcPct val="100000"/>
              </a:lnSpc>
              <a:spcBef>
                <a:spcPts val="0"/>
              </a:spcBef>
              <a:spcAft>
                <a:spcPts val="0"/>
              </a:spcAft>
              <a:buClr>
                <a:schemeClr val="dk1"/>
              </a:buClr>
              <a:buSzPts val="1400"/>
              <a:buFont typeface="Arial"/>
              <a:buNone/>
            </a:pPr>
            <a:r>
              <a:rPr b="1" lang="en-US"/>
              <a:t>To Know/To Say: </a:t>
            </a:r>
            <a:r>
              <a:rPr lang="en-US"/>
              <a:t>Here is an example of one school’s meeting schedule for the year. The team recognized that the same days for meetings would not work throughout the year due to various activities that take place. It is very important to set this schedule at the beginning of the year; otherwise, the meetings will not be a priority and probably will not occur. SEE Advanced Tier Course 1 Lesson 2 HO-1.</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9: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endParaRPr b="1"/>
          </a:p>
          <a:p>
            <a:pPr indent="0" lvl="0" marL="0" rtl="0" algn="l">
              <a:lnSpc>
                <a:spcPct val="100000"/>
              </a:lnSpc>
              <a:spcBef>
                <a:spcPts val="0"/>
              </a:spcBef>
              <a:spcAft>
                <a:spcPts val="0"/>
              </a:spcAft>
              <a:buSzPts val="1400"/>
              <a:buNone/>
            </a:pPr>
            <a:r>
              <a:rPr b="1" lang="en-US"/>
              <a:t>To Know/To Say</a:t>
            </a:r>
            <a:r>
              <a:rPr b="1" lang="en-US" sz="1800"/>
              <a:t> :</a:t>
            </a:r>
            <a:r>
              <a:rPr lang="en-US" sz="1800">
                <a:solidFill>
                  <a:srgbClr val="231F20"/>
                </a:solidFill>
                <a:latin typeface="Calibri"/>
                <a:ea typeface="Calibri"/>
                <a:cs typeface="Calibri"/>
                <a:sym typeface="Calibri"/>
              </a:rPr>
              <a:t>Your team will need to decide how to best make scheduling accommodations to ensure that all team members are able to attend the meetings. Some schools have been able to collectively commit to holding before- or after-school meetings, utilizing early-release days, or utilizing building schedules that allow for shared collaboration or planning time for team members. Other schools have found it necessary to secure substitutes to provide release time for team members to meet. Creative scheduling may be required in order to ensure the necessary time and to ensure progress is made on team goals and timelines. </a:t>
            </a:r>
            <a:endParaRPr sz="1800">
              <a:solidFill>
                <a:srgbClr val="231F20"/>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800">
              <a:solidFill>
                <a:srgbClr val="231F20"/>
              </a:solidFill>
              <a:latin typeface="Calibri"/>
              <a:ea typeface="Calibri"/>
              <a:cs typeface="Calibri"/>
              <a:sym typeface="Calibri"/>
            </a:endParaRPr>
          </a:p>
          <a:p>
            <a:pPr indent="0" lvl="0" marL="0" rtl="0" algn="l">
              <a:lnSpc>
                <a:spcPct val="100000"/>
              </a:lnSpc>
              <a:spcBef>
                <a:spcPts val="1235"/>
              </a:spcBef>
              <a:spcAft>
                <a:spcPts val="0"/>
              </a:spcAft>
              <a:buClr>
                <a:schemeClr val="dk1"/>
              </a:buClr>
              <a:buSzPts val="1100"/>
              <a:buFont typeface="Arial"/>
              <a:buNone/>
            </a:pPr>
            <a:r>
              <a:rPr lang="en-US">
                <a:solidFill>
                  <a:srgbClr val="231F20"/>
                </a:solidFill>
                <a:latin typeface="Calibri"/>
                <a:ea typeface="Calibri"/>
                <a:cs typeface="Calibri"/>
                <a:sym typeface="Calibri"/>
              </a:rPr>
              <a:t> </a:t>
            </a:r>
            <a:endParaRPr>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p:txBody>
      </p:sp>
      <p:sp>
        <p:nvSpPr>
          <p:cNvPr id="220" name="Google Shape;220;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8" name="Google Shape;108;p2: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b="0" lang="en-US"/>
              <a:t>  </a:t>
            </a:r>
            <a:endParaRPr/>
          </a:p>
          <a:p>
            <a:pPr indent="0" lvl="0" marL="0" rtl="0" algn="l">
              <a:lnSpc>
                <a:spcPct val="100000"/>
              </a:lnSpc>
              <a:spcBef>
                <a:spcPts val="0"/>
              </a:spcBef>
              <a:spcAft>
                <a:spcPts val="0"/>
              </a:spcAft>
              <a:buSzPts val="1400"/>
              <a:buNone/>
            </a:pPr>
            <a:r>
              <a:rPr b="1" lang="en-US"/>
              <a:t>To Know/To Say:</a:t>
            </a:r>
            <a:r>
              <a:rPr b="0" lang="en-US"/>
              <a:t>  </a:t>
            </a:r>
            <a:r>
              <a:rPr lang="en-US"/>
              <a:t>“These will be the Working Agreements we will honor during all of our training sessions.”</a:t>
            </a:r>
            <a:endParaRPr/>
          </a:p>
        </p:txBody>
      </p:sp>
      <p:sp>
        <p:nvSpPr>
          <p:cNvPr id="109" name="Google Shape;109;p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227" name="Google Shape;227;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2" name="Google Shape;232;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a:t>Trainer Notes:</a:t>
            </a:r>
            <a:r>
              <a:rPr lang="en-US"/>
              <a:t>  </a:t>
            </a:r>
            <a:endParaRPr/>
          </a:p>
          <a:p>
            <a:pPr indent="0" lvl="0" marL="0" rtl="0" algn="l">
              <a:lnSpc>
                <a:spcPct val="100000"/>
              </a:lnSpc>
              <a:spcBef>
                <a:spcPts val="0"/>
              </a:spcBef>
              <a:spcAft>
                <a:spcPts val="0"/>
              </a:spcAft>
              <a:buSzPts val="1400"/>
              <a:buNone/>
            </a:pPr>
            <a:r>
              <a:rPr b="1" lang="en-US"/>
              <a:t>To Know/To Say:</a:t>
            </a:r>
            <a:r>
              <a:rPr lang="en-US">
                <a:solidFill>
                  <a:srgbClr val="231F20"/>
                </a:solidFill>
                <a:latin typeface="Calibri"/>
                <a:ea typeface="Calibri"/>
                <a:cs typeface="Calibri"/>
                <a:sym typeface="Calibri"/>
              </a:rPr>
              <a:t> The meeting agenda can also be used as a checklist to ensure all information is covered and, if distributed before the meeting, to let participants know what will be discussed. This gives the team an opportunity to come prepared for the upcoming discussions or decisions. Additionally, agendas often include a space to take notes or indicate members present; discuss tasks, activities, or assignments to be done before the next meeting; and confirm the date and possible agenda items for the next meeting.  </a:t>
            </a:r>
            <a:endParaRPr>
              <a:latin typeface="Calibri"/>
              <a:ea typeface="Calibri"/>
              <a:cs typeface="Calibri"/>
              <a:sym typeface="Calibri"/>
            </a:endParaRPr>
          </a:p>
          <a:p>
            <a:pPr indent="0" lvl="0" marL="0" rtl="0" algn="l">
              <a:lnSpc>
                <a:spcPct val="100000"/>
              </a:lnSpc>
              <a:spcBef>
                <a:spcPts val="0"/>
              </a:spcBef>
              <a:spcAft>
                <a:spcPts val="0"/>
              </a:spcAft>
              <a:buClr>
                <a:schemeClr val="dk1"/>
              </a:buClr>
              <a:buSzPts val="1200"/>
              <a:buFont typeface="Arial"/>
              <a:buNone/>
            </a:pPr>
            <a:r>
              <a:t/>
            </a:r>
            <a:endParaRPr b="1"/>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8" name="Google Shape;238;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 </a:t>
            </a:r>
            <a:r>
              <a:rPr b="1" lang="en-US"/>
              <a:t>Trainer Notes:</a:t>
            </a:r>
            <a:r>
              <a:rPr lang="en-US"/>
              <a:t> </a:t>
            </a:r>
            <a:endParaRPr/>
          </a:p>
          <a:p>
            <a:pPr indent="0" lvl="0" marL="0" rtl="0" algn="l">
              <a:lnSpc>
                <a:spcPct val="100000"/>
              </a:lnSpc>
              <a:spcBef>
                <a:spcPts val="0"/>
              </a:spcBef>
              <a:spcAft>
                <a:spcPts val="0"/>
              </a:spcAft>
              <a:buClr>
                <a:schemeClr val="dk1"/>
              </a:buClr>
              <a:buSzPts val="1100"/>
              <a:buFont typeface="Arial"/>
              <a:buNone/>
            </a:pPr>
            <a:r>
              <a:rPr b="1" lang="en-US"/>
              <a:t>To Know/To Say: </a:t>
            </a:r>
            <a:r>
              <a:rPr lang="en-US">
                <a:solidFill>
                  <a:srgbClr val="231F20"/>
                </a:solidFill>
                <a:latin typeface="Calibri"/>
                <a:ea typeface="Calibri"/>
                <a:cs typeface="Calibri"/>
                <a:sym typeface="Calibri"/>
              </a:rPr>
              <a:t>This is  an example of a possible agenda a team may utilize for their Advanced Tiers Team meetings. Your team may choose to create your own agenda. Some common features that are recommended include: time, location, members present, working agreements, topics to be discussed, time allotted for each topic, a place to take notes, and an evaluation of the meeting.</a:t>
            </a:r>
            <a:endParaRPr>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endParaRPr b="1"/>
          </a:p>
          <a:p>
            <a:pPr indent="0" lvl="0" marL="0" rtl="0" algn="l">
              <a:lnSpc>
                <a:spcPct val="100000"/>
              </a:lnSpc>
              <a:spcBef>
                <a:spcPts val="0"/>
              </a:spcBef>
              <a:spcAft>
                <a:spcPts val="0"/>
              </a:spcAft>
              <a:buSzPts val="1400"/>
              <a:buNone/>
            </a:pPr>
            <a:r>
              <a:rPr b="1" lang="en-US"/>
              <a:t>To Know/To Say: Make sure participants have an example agenda to use as guidance as they develop their own.</a:t>
            </a:r>
            <a:endParaRPr b="1"/>
          </a:p>
          <a:p>
            <a:pPr indent="0" lvl="0" marL="0" rtl="0" algn="l">
              <a:lnSpc>
                <a:spcPct val="100000"/>
              </a:lnSpc>
              <a:spcBef>
                <a:spcPts val="640"/>
              </a:spcBef>
              <a:spcAft>
                <a:spcPts val="0"/>
              </a:spcAft>
              <a:buSzPts val="3200"/>
              <a:buNone/>
            </a:pPr>
            <a:r>
              <a:rPr lang="en-US" sz="1400">
                <a:latin typeface="Calibri"/>
                <a:ea typeface="Calibri"/>
                <a:cs typeface="Calibri"/>
                <a:sym typeface="Calibri"/>
              </a:rPr>
              <a:t>Using the preceding example as a reference, develop/revise the agenda your team will use for your </a:t>
            </a:r>
            <a:r>
              <a:rPr b="1" lang="en-US" sz="1400">
                <a:latin typeface="Calibri"/>
                <a:ea typeface="Calibri"/>
                <a:cs typeface="Calibri"/>
                <a:sym typeface="Calibri"/>
              </a:rPr>
              <a:t>Advanced Tiers Team</a:t>
            </a:r>
            <a:r>
              <a:rPr lang="en-US" sz="1400">
                <a:latin typeface="Calibri"/>
                <a:ea typeface="Calibri"/>
                <a:cs typeface="Calibri"/>
                <a:sym typeface="Calibri"/>
              </a:rPr>
              <a:t> meetings.</a:t>
            </a:r>
            <a:endParaRPr>
              <a:solidFill>
                <a:srgbClr val="231F20"/>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solidFill>
                <a:srgbClr val="231F20"/>
              </a:solidFill>
              <a:latin typeface="Calibri"/>
              <a:ea typeface="Calibri"/>
              <a:cs typeface="Calibri"/>
              <a:sym typeface="Calibri"/>
            </a:endParaRPr>
          </a:p>
          <a:p>
            <a:pPr indent="0" lvl="0" marL="0" marR="513080" rtl="0" algn="l">
              <a:lnSpc>
                <a:spcPct val="100000"/>
              </a:lnSpc>
              <a:spcBef>
                <a:spcPts val="0"/>
              </a:spcBef>
              <a:spcAft>
                <a:spcPts val="0"/>
              </a:spcAft>
              <a:buSzPts val="1100"/>
              <a:buNone/>
            </a:pPr>
            <a:r>
              <a:rPr lang="en-US" sz="1400">
                <a:latin typeface="Calibri"/>
                <a:ea typeface="Calibri"/>
                <a:cs typeface="Calibri"/>
                <a:sym typeface="Calibri"/>
              </a:rPr>
              <a:t>Document any decisions made including action to be taken, by who and when it will be completed. </a:t>
            </a:r>
            <a:endParaRPr sz="1400">
              <a:latin typeface="Calibri"/>
              <a:ea typeface="Calibri"/>
              <a:cs typeface="Calibri"/>
              <a:sym typeface="Calibri"/>
            </a:endParaRPr>
          </a:p>
          <a:p>
            <a:pPr indent="0" lvl="0" marL="0" marR="513080" rtl="0" algn="l">
              <a:lnSpc>
                <a:spcPct val="100000"/>
              </a:lnSpc>
              <a:spcBef>
                <a:spcPts val="0"/>
              </a:spcBef>
              <a:spcAft>
                <a:spcPts val="0"/>
              </a:spcAft>
              <a:buSzPts val="1100"/>
              <a:buNone/>
            </a:pPr>
            <a:r>
              <a:t/>
            </a:r>
            <a:endParaRPr sz="1400">
              <a:latin typeface="Calibri"/>
              <a:ea typeface="Calibri"/>
              <a:cs typeface="Calibri"/>
              <a:sym typeface="Calibri"/>
            </a:endParaRPr>
          </a:p>
          <a:p>
            <a:pPr indent="0" lvl="0" marL="0" rtl="0" algn="l">
              <a:lnSpc>
                <a:spcPct val="100000"/>
              </a:lnSpc>
              <a:spcBef>
                <a:spcPts val="0"/>
              </a:spcBef>
              <a:spcAft>
                <a:spcPts val="0"/>
              </a:spcAft>
              <a:buClr>
                <a:schemeClr val="dk1"/>
              </a:buClr>
              <a:buSzPts val="1400"/>
              <a:buFont typeface="Arial"/>
              <a:buNone/>
            </a:pPr>
            <a:r>
              <a:rPr lang="en-US" sz="1400">
                <a:solidFill>
                  <a:srgbClr val="231F20"/>
                </a:solidFill>
                <a:latin typeface="Calibri"/>
                <a:ea typeface="Calibri"/>
                <a:cs typeface="Calibri"/>
                <a:sym typeface="Calibri"/>
              </a:rPr>
              <a:t>Once you are finished, you will learn about an additional guide used to help facilitate completing an agenda before each meeting, the Pre-Meeting Organizer. </a:t>
            </a:r>
            <a:endParaRPr/>
          </a:p>
          <a:p>
            <a:pPr indent="0" lvl="0" marL="0" rtl="0" algn="l">
              <a:lnSpc>
                <a:spcPct val="100000"/>
              </a:lnSpc>
              <a:spcBef>
                <a:spcPts val="0"/>
              </a:spcBef>
              <a:spcAft>
                <a:spcPts val="0"/>
              </a:spcAft>
              <a:buClr>
                <a:schemeClr val="dk1"/>
              </a:buClr>
              <a:buSzPts val="1400"/>
              <a:buFont typeface="Arial"/>
              <a:buNone/>
            </a:pPr>
            <a:r>
              <a:t/>
            </a:r>
            <a:endParaRPr sz="1400">
              <a:solidFill>
                <a:srgbClr val="231F20"/>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400"/>
              <a:buFont typeface="Arial"/>
              <a:buNone/>
            </a:pPr>
            <a:r>
              <a:t/>
            </a:r>
            <a:endParaRPr sz="1400">
              <a:latin typeface="Calibri"/>
              <a:ea typeface="Calibri"/>
              <a:cs typeface="Calibri"/>
              <a:sym typeface="Calibri"/>
            </a:endParaRPr>
          </a:p>
        </p:txBody>
      </p:sp>
      <p:sp>
        <p:nvSpPr>
          <p:cNvPr id="245" name="Google Shape;245;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252" name="Google Shape;252;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7" name="Google Shape;257;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a:t>Trainer Notes:</a:t>
            </a:r>
            <a:endParaRPr b="1"/>
          </a:p>
          <a:p>
            <a:pPr indent="0" lvl="0" marL="0" rtl="0" algn="l">
              <a:lnSpc>
                <a:spcPct val="100000"/>
              </a:lnSpc>
              <a:spcBef>
                <a:spcPts val="640"/>
              </a:spcBef>
              <a:spcAft>
                <a:spcPts val="0"/>
              </a:spcAft>
              <a:buClr>
                <a:schemeClr val="dk1"/>
              </a:buClr>
              <a:buSzPts val="1100"/>
              <a:buFont typeface="Arial"/>
              <a:buNone/>
            </a:pPr>
            <a:r>
              <a:rPr b="1" lang="en-US"/>
              <a:t>To Know/To Say:</a:t>
            </a:r>
            <a:endParaRPr/>
          </a:p>
          <a:p>
            <a:pPr indent="0" lvl="0" marL="0" rtl="0" algn="l">
              <a:lnSpc>
                <a:spcPct val="100000"/>
              </a:lnSpc>
              <a:spcBef>
                <a:spcPts val="640"/>
              </a:spcBef>
              <a:spcAft>
                <a:spcPts val="0"/>
              </a:spcAft>
              <a:buSzPts val="3200"/>
              <a:buNone/>
            </a:pPr>
            <a:r>
              <a:rPr lang="en-US">
                <a:highlight>
                  <a:srgbClr val="FFFFFF"/>
                </a:highlight>
                <a:latin typeface="Verdana"/>
                <a:ea typeface="Verdana"/>
                <a:cs typeface="Verdana"/>
                <a:sym typeface="Verdana"/>
              </a:rPr>
              <a:t>Student progress monitoring is one portion of your </a:t>
            </a:r>
            <a:r>
              <a:rPr b="1" lang="en-US">
                <a:highlight>
                  <a:srgbClr val="FFFFFF"/>
                </a:highlight>
                <a:latin typeface="Verdana"/>
                <a:ea typeface="Verdana"/>
                <a:cs typeface="Verdana"/>
                <a:sym typeface="Verdana"/>
              </a:rPr>
              <a:t>Advanced Tiers agenda</a:t>
            </a:r>
            <a:r>
              <a:rPr lang="en-US">
                <a:highlight>
                  <a:srgbClr val="FFFFFF"/>
                </a:highlight>
                <a:latin typeface="Verdana"/>
                <a:ea typeface="Verdana"/>
                <a:cs typeface="Verdana"/>
                <a:sym typeface="Verdana"/>
              </a:rPr>
              <a:t>. </a:t>
            </a:r>
            <a:endParaRPr>
              <a:solidFill>
                <a:srgbClr val="FF0000"/>
              </a:solidFill>
              <a:highlight>
                <a:srgbClr val="FFFFFF"/>
              </a:highlight>
              <a:latin typeface="Verdana"/>
              <a:ea typeface="Verdana"/>
              <a:cs typeface="Verdana"/>
              <a:sym typeface="Verdana"/>
            </a:endParaRPr>
          </a:p>
          <a:p>
            <a:pPr indent="0" lvl="0" marL="0" rtl="0" algn="l">
              <a:lnSpc>
                <a:spcPct val="100000"/>
              </a:lnSpc>
              <a:spcBef>
                <a:spcPts val="640"/>
              </a:spcBef>
              <a:spcAft>
                <a:spcPts val="0"/>
              </a:spcAft>
              <a:buSzPts val="3200"/>
              <a:buNone/>
            </a:pPr>
            <a:r>
              <a:t/>
            </a:r>
            <a:endParaRPr>
              <a:highlight>
                <a:srgbClr val="FFFFFF"/>
              </a:highlight>
              <a:latin typeface="Verdana"/>
              <a:ea typeface="Verdana"/>
              <a:cs typeface="Verdana"/>
              <a:sym typeface="Verdana"/>
            </a:endParaRPr>
          </a:p>
          <a:p>
            <a:pPr indent="0" lvl="0" marL="0" rtl="0" algn="l">
              <a:lnSpc>
                <a:spcPct val="100000"/>
              </a:lnSpc>
              <a:spcBef>
                <a:spcPts val="640"/>
              </a:spcBef>
              <a:spcAft>
                <a:spcPts val="0"/>
              </a:spcAft>
              <a:buSzPts val="3200"/>
              <a:buNone/>
            </a:pPr>
            <a:r>
              <a:rPr lang="en-US">
                <a:highlight>
                  <a:srgbClr val="FFFFFF"/>
                </a:highlight>
                <a:latin typeface="Verdana"/>
                <a:ea typeface="Verdana"/>
                <a:cs typeface="Verdana"/>
                <a:sym typeface="Verdana"/>
              </a:rPr>
              <a:t>Once your team has students in Tier 2 and/or Tier 3 interventions, the Pre-Meeting Organizer (PMO) is a tool that will help your team know which students to add to your agenda to engage in continuous progress monitoring.</a:t>
            </a:r>
            <a:endParaRPr/>
          </a:p>
          <a:p>
            <a:pPr indent="0" lvl="0" marL="0" rtl="0" algn="l">
              <a:lnSpc>
                <a:spcPct val="100000"/>
              </a:lnSpc>
              <a:spcBef>
                <a:spcPts val="640"/>
              </a:spcBef>
              <a:spcAft>
                <a:spcPts val="0"/>
              </a:spcAft>
              <a:buClr>
                <a:schemeClr val="dk1"/>
              </a:buClr>
              <a:buSzPts val="1100"/>
              <a:buFont typeface="Arial"/>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3" name="Google Shape;263;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a:t>Trainer Notes:</a:t>
            </a:r>
            <a:r>
              <a:rPr lang="en-US"/>
              <a:t>  Make sure participants have a digital or paper copy of the Pre-Meeting Organizer. (PMO)</a:t>
            </a:r>
            <a:endParaRPr/>
          </a:p>
          <a:p>
            <a:pPr indent="0" lvl="0" marL="0" rtl="0" algn="l">
              <a:lnSpc>
                <a:spcPct val="100000"/>
              </a:lnSpc>
              <a:spcBef>
                <a:spcPts val="0"/>
              </a:spcBef>
              <a:spcAft>
                <a:spcPts val="0"/>
              </a:spcAft>
              <a:buClr>
                <a:schemeClr val="dk1"/>
              </a:buClr>
              <a:buSzPts val="1400"/>
              <a:buFont typeface="Arial"/>
              <a:buNone/>
            </a:pPr>
            <a:r>
              <a:rPr b="1" lang="en-US"/>
              <a:t>To Know/To Say:</a:t>
            </a:r>
            <a:r>
              <a:rPr lang="en-US"/>
              <a:t> The Advanced Tiers Pre-Meeting Organizer is a tool the Advanced Tiers Team Coordinator should complete before each meeting.  This helps the team to be laser focused on the students who need a change in their intervention, from graduation to a change in the dose or intensity of the intervention support. </a:t>
            </a:r>
            <a:endParaRPr/>
          </a:p>
          <a:p>
            <a:pPr indent="0" lvl="0" marL="0" rtl="0" algn="l">
              <a:lnSpc>
                <a:spcPct val="100000"/>
              </a:lnSpc>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Clr>
                <a:schemeClr val="dk1"/>
              </a:buClr>
              <a:buSzPts val="1400"/>
              <a:buFont typeface="Arial"/>
              <a:buNone/>
            </a:pPr>
            <a:r>
              <a:rPr lang="en-US"/>
              <a:t>Here’s how it works, the coordinator reviews all the monitoring data to document how many students are in each intervention AND their current status. In the first table they only document numbers of students.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1" name="Google Shape;271;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a:t>Trainer Notes:</a:t>
            </a:r>
            <a:r>
              <a:rPr lang="en-US"/>
              <a:t>  </a:t>
            </a:r>
            <a:endParaRPr/>
          </a:p>
          <a:p>
            <a:pPr indent="0" lvl="0" marL="0" rtl="0" algn="l">
              <a:lnSpc>
                <a:spcPct val="100000"/>
              </a:lnSpc>
              <a:spcBef>
                <a:spcPts val="0"/>
              </a:spcBef>
              <a:spcAft>
                <a:spcPts val="0"/>
              </a:spcAft>
              <a:buClr>
                <a:schemeClr val="dk1"/>
              </a:buClr>
              <a:buSzPts val="1400"/>
              <a:buFont typeface="Arial"/>
              <a:buNone/>
            </a:pPr>
            <a:r>
              <a:rPr b="1" lang="en-US"/>
              <a:t>To Know/To Say:</a:t>
            </a:r>
            <a:r>
              <a:rPr lang="en-US"/>
              <a:t>  The second step is to document the names of students in each category. </a:t>
            </a:r>
            <a:endParaRPr/>
          </a:p>
          <a:p>
            <a:pPr indent="0" lvl="0" marL="0" rtl="0" algn="l">
              <a:lnSpc>
                <a:spcPct val="100000"/>
              </a:lnSpc>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Clr>
                <a:schemeClr val="dk1"/>
              </a:buClr>
              <a:buSzPts val="1400"/>
              <a:buFont typeface="Arial"/>
              <a:buNone/>
            </a:pPr>
            <a:r>
              <a:rPr lang="en-US"/>
              <a:t>For students who are demonstrating a positive response but are not ready to faded or graduate there is no need to discuss their progress. </a:t>
            </a:r>
            <a:endParaRPr/>
          </a:p>
          <a:p>
            <a:pPr indent="0" lvl="0" marL="0" rtl="0" algn="l">
              <a:lnSpc>
                <a:spcPct val="100000"/>
              </a:lnSpc>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Clr>
                <a:schemeClr val="dk1"/>
              </a:buClr>
              <a:buSzPts val="1400"/>
              <a:buFont typeface="Arial"/>
              <a:buNone/>
            </a:pPr>
            <a:r>
              <a:rPr lang="en-US"/>
              <a:t>For students who are based on data demonstrating readiness to fade or graduate the team has decisions to make. </a:t>
            </a:r>
            <a:endParaRPr/>
          </a:p>
          <a:p>
            <a:pPr indent="0" lvl="0" marL="0" rtl="0" algn="l">
              <a:lnSpc>
                <a:spcPct val="100000"/>
              </a:lnSpc>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Clr>
                <a:schemeClr val="dk1"/>
              </a:buClr>
              <a:buSzPts val="1400"/>
              <a:buFont typeface="Arial"/>
              <a:buNone/>
            </a:pPr>
            <a:r>
              <a:rPr lang="en-US"/>
              <a:t>Finally, for students with a Questionable or Poor Response the team has decisions to make. </a:t>
            </a:r>
            <a:endParaRPr/>
          </a:p>
          <a:p>
            <a:pPr indent="0" lvl="0" marL="0" rtl="0" algn="l">
              <a:lnSpc>
                <a:spcPct val="100000"/>
              </a:lnSpc>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Clr>
                <a:schemeClr val="dk1"/>
              </a:buClr>
              <a:buSzPts val="1400"/>
              <a:buFont typeface="Arial"/>
              <a:buNone/>
            </a:pPr>
            <a:r>
              <a:rPr lang="en-US"/>
              <a:t>This handy pre-meeting organizer helps the team to maximize efficiency by reducing the number of students to be addressed. You will learn more about this guide once you begin students in tiered interventions.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277" name="Google Shape;277;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p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Arial"/>
              <a:buNone/>
            </a:pPr>
            <a:r>
              <a:rPr b="1" lang="en-US"/>
              <a:t>Tr</a:t>
            </a:r>
            <a:r>
              <a:rPr b="1" lang="en-US" sz="1400"/>
              <a:t>ainer Notes:</a:t>
            </a:r>
            <a:r>
              <a:rPr lang="en-US" sz="1400"/>
              <a:t>  </a:t>
            </a:r>
            <a:endParaRPr sz="1400"/>
          </a:p>
          <a:p>
            <a:pPr indent="0" lvl="0" marL="0" marR="0" rtl="0" algn="l">
              <a:lnSpc>
                <a:spcPct val="100000"/>
              </a:lnSpc>
              <a:spcBef>
                <a:spcPts val="0"/>
              </a:spcBef>
              <a:spcAft>
                <a:spcPts val="0"/>
              </a:spcAft>
              <a:buClr>
                <a:srgbClr val="000000"/>
              </a:buClr>
              <a:buSzPts val="1200"/>
              <a:buFont typeface="Arial"/>
              <a:buNone/>
            </a:pPr>
            <a:r>
              <a:rPr b="1" lang="en-US" sz="1400"/>
              <a:t>To Know/To Say: </a:t>
            </a:r>
            <a:r>
              <a:rPr b="0" i="0" lang="en-US" sz="1400" u="none" strike="noStrike">
                <a:solidFill>
                  <a:srgbClr val="000000"/>
                </a:solidFill>
                <a:latin typeface="Arial"/>
                <a:ea typeface="Arial"/>
                <a:cs typeface="Arial"/>
                <a:sym typeface="Arial"/>
              </a:rPr>
              <a:t>During the initial stages of your SW-PBS efforts, you established working agreements for assisting staff in achieving the meeting goals and to increase the productivity and effectiveness of their time.  The process of establishing working agreements in advanced Tiers teams should be similar. </a:t>
            </a:r>
            <a:endParaRPr b="0" i="0" sz="1400" u="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sz="1400">
              <a:solidFill>
                <a:srgbClr val="000000"/>
              </a:solidFill>
            </a:endParaRPr>
          </a:p>
          <a:p>
            <a:pPr indent="0" lvl="0" marL="0" marR="0" rtl="0" algn="l">
              <a:lnSpc>
                <a:spcPct val="100000"/>
              </a:lnSpc>
              <a:spcBef>
                <a:spcPts val="0"/>
              </a:spcBef>
              <a:spcAft>
                <a:spcPts val="0"/>
              </a:spcAft>
              <a:buClr>
                <a:srgbClr val="000000"/>
              </a:buClr>
              <a:buSzPts val="1200"/>
              <a:buFont typeface="Arial"/>
              <a:buNone/>
            </a:pPr>
            <a:r>
              <a:rPr lang="en-US" sz="1400">
                <a:solidFill>
                  <a:srgbClr val="000000"/>
                </a:solidFill>
              </a:rPr>
              <a:t>Working Agreements should be</a:t>
            </a:r>
            <a:endParaRPr sz="1400">
              <a:solidFill>
                <a:srgbClr val="000000"/>
              </a:solidFill>
            </a:endParaRPr>
          </a:p>
          <a:p>
            <a:pPr indent="-152400" lvl="1" marL="914400" rtl="0" algn="l">
              <a:lnSpc>
                <a:spcPct val="115000"/>
              </a:lnSpc>
              <a:spcBef>
                <a:spcPts val="0"/>
              </a:spcBef>
              <a:spcAft>
                <a:spcPts val="0"/>
              </a:spcAft>
              <a:buClr>
                <a:srgbClr val="FF0000"/>
              </a:buClr>
              <a:buSzPts val="1400"/>
              <a:buFont typeface="Calibri"/>
              <a:buChar char="•"/>
            </a:pPr>
            <a:r>
              <a:rPr lang="en-US" sz="1400">
                <a:latin typeface="Calibri"/>
                <a:ea typeface="Calibri"/>
                <a:cs typeface="Calibri"/>
                <a:sym typeface="Calibri"/>
              </a:rPr>
              <a:t>Developed by the members of the group.  </a:t>
            </a:r>
            <a:endParaRPr sz="1400">
              <a:latin typeface="Calibri"/>
              <a:ea typeface="Calibri"/>
              <a:cs typeface="Calibri"/>
              <a:sym typeface="Calibri"/>
            </a:endParaRPr>
          </a:p>
          <a:p>
            <a:pPr indent="-152400" lvl="1" marL="914400" rtl="0" algn="l">
              <a:lnSpc>
                <a:spcPct val="115000"/>
              </a:lnSpc>
              <a:spcBef>
                <a:spcPts val="0"/>
              </a:spcBef>
              <a:spcAft>
                <a:spcPts val="0"/>
              </a:spcAft>
              <a:buClr>
                <a:srgbClr val="FF0000"/>
              </a:buClr>
              <a:buSzPts val="1400"/>
              <a:buFont typeface="Calibri"/>
              <a:buChar char="•"/>
            </a:pPr>
            <a:r>
              <a:rPr lang="en-US" sz="1400">
                <a:latin typeface="Calibri"/>
                <a:ea typeface="Calibri"/>
                <a:cs typeface="Calibri"/>
                <a:sym typeface="Calibri"/>
              </a:rPr>
              <a:t>Posted visibly during meetings. </a:t>
            </a:r>
            <a:endParaRPr sz="1400">
              <a:latin typeface="Calibri"/>
              <a:ea typeface="Calibri"/>
              <a:cs typeface="Calibri"/>
              <a:sym typeface="Calibri"/>
            </a:endParaRPr>
          </a:p>
          <a:p>
            <a:pPr indent="-152400" lvl="1" marL="914400" rtl="0" algn="l">
              <a:lnSpc>
                <a:spcPct val="115000"/>
              </a:lnSpc>
              <a:spcBef>
                <a:spcPts val="0"/>
              </a:spcBef>
              <a:spcAft>
                <a:spcPts val="0"/>
              </a:spcAft>
              <a:buClr>
                <a:srgbClr val="FF0000"/>
              </a:buClr>
              <a:buSzPts val="1400"/>
              <a:buFont typeface="Calibri"/>
              <a:buChar char="•"/>
            </a:pPr>
            <a:r>
              <a:rPr lang="en-US" sz="1400">
                <a:latin typeface="Calibri"/>
                <a:ea typeface="Calibri"/>
                <a:cs typeface="Calibri"/>
                <a:sym typeface="Calibri"/>
              </a:rPr>
              <a:t>Reviewed as each meeting is initiated. </a:t>
            </a:r>
            <a:endParaRPr sz="1400">
              <a:latin typeface="Calibri"/>
              <a:ea typeface="Calibri"/>
              <a:cs typeface="Calibri"/>
              <a:sym typeface="Calibri"/>
            </a:endParaRPr>
          </a:p>
          <a:p>
            <a:pPr indent="-152400" lvl="1" marL="914400" rtl="0" algn="l">
              <a:lnSpc>
                <a:spcPct val="115000"/>
              </a:lnSpc>
              <a:spcBef>
                <a:spcPts val="0"/>
              </a:spcBef>
              <a:spcAft>
                <a:spcPts val="0"/>
              </a:spcAft>
              <a:buClr>
                <a:srgbClr val="FF0000"/>
              </a:buClr>
              <a:buSzPts val="1400"/>
              <a:buFont typeface="Calibri"/>
              <a:buChar char="•"/>
            </a:pPr>
            <a:r>
              <a:rPr lang="en-US" sz="1400">
                <a:latin typeface="Calibri"/>
                <a:ea typeface="Calibri"/>
                <a:cs typeface="Calibri"/>
                <a:sym typeface="Calibri"/>
              </a:rPr>
              <a:t>Periodically used to review team performance. </a:t>
            </a:r>
            <a:endParaRPr sz="1400">
              <a:latin typeface="Calibri"/>
              <a:ea typeface="Calibri"/>
              <a:cs typeface="Calibri"/>
              <a:sym typeface="Calibri"/>
            </a:endParaRPr>
          </a:p>
          <a:p>
            <a:pPr indent="-152400" lvl="1" marL="914400" rtl="0" algn="l">
              <a:lnSpc>
                <a:spcPct val="115000"/>
              </a:lnSpc>
              <a:spcBef>
                <a:spcPts val="0"/>
              </a:spcBef>
              <a:spcAft>
                <a:spcPts val="0"/>
              </a:spcAft>
              <a:buClr>
                <a:srgbClr val="FF0000"/>
              </a:buClr>
              <a:buSzPts val="1400"/>
              <a:buFont typeface="Calibri"/>
              <a:buChar char="•"/>
            </a:pPr>
            <a:r>
              <a:rPr lang="en-US" sz="1400">
                <a:latin typeface="Calibri"/>
                <a:ea typeface="Calibri"/>
                <a:cs typeface="Calibri"/>
                <a:sym typeface="Calibri"/>
              </a:rPr>
              <a:t>Revised as new issues surface. </a:t>
            </a:r>
            <a:endParaRPr sz="1400">
              <a:solidFill>
                <a:srgbClr val="000000"/>
              </a:solidFill>
            </a:endParaRPr>
          </a:p>
          <a:p>
            <a:pPr indent="0" lvl="0" marL="0" rtl="0" algn="l">
              <a:lnSpc>
                <a:spcPct val="100000"/>
              </a:lnSpc>
              <a:spcBef>
                <a:spcPts val="0"/>
              </a:spcBef>
              <a:spcAft>
                <a:spcPts val="0"/>
              </a:spcAft>
              <a:buSzPts val="1400"/>
              <a:buNone/>
            </a:pPr>
            <a:r>
              <a:t/>
            </a:r>
            <a:endParaRPr/>
          </a:p>
        </p:txBody>
      </p:sp>
      <p:sp>
        <p:nvSpPr>
          <p:cNvPr id="283" name="Google Shape;283;p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5" name="Google Shape;115;p3: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lang="en-US"/>
              <a:t>Trainer Notes:</a:t>
            </a:r>
            <a:r>
              <a:rPr b="0" lang="en-US"/>
              <a:t>  </a:t>
            </a:r>
            <a:r>
              <a:rPr lang="en-US">
                <a:latin typeface="Arial"/>
                <a:ea typeface="Arial"/>
                <a:cs typeface="Arial"/>
                <a:sym typeface="Arial"/>
              </a:rPr>
              <a:t>Facilitator: Select an attention signal. </a:t>
            </a:r>
            <a:endParaRPr/>
          </a:p>
          <a:p>
            <a:pPr indent="0" lvl="0" marL="0" rtl="0" algn="l">
              <a:lnSpc>
                <a:spcPct val="100000"/>
              </a:lnSpc>
              <a:spcBef>
                <a:spcPts val="0"/>
              </a:spcBef>
              <a:spcAft>
                <a:spcPts val="0"/>
              </a:spcAft>
              <a:buSzPts val="1400"/>
              <a:buNone/>
            </a:pPr>
            <a:r>
              <a:rPr b="1" lang="en-US"/>
              <a:t>To Know/To Say:</a:t>
            </a:r>
            <a:r>
              <a:rPr b="0" lang="en-US"/>
              <a:t>  </a:t>
            </a:r>
            <a:r>
              <a:rPr lang="en-US">
                <a:latin typeface="Arial"/>
                <a:ea typeface="Arial"/>
                <a:cs typeface="Arial"/>
                <a:sym typeface="Arial"/>
              </a:rPr>
              <a:t>“One of our agreements is to follow the attention signal.”   </a:t>
            </a:r>
            <a:endParaRPr/>
          </a:p>
          <a:p>
            <a:pPr indent="0" lvl="0" marL="0" rtl="0" algn="l">
              <a:lnSpc>
                <a:spcPct val="100000"/>
              </a:lnSpc>
              <a:spcBef>
                <a:spcPts val="0"/>
              </a:spcBef>
              <a:spcAft>
                <a:spcPts val="0"/>
              </a:spcAft>
              <a:buSzPts val="1400"/>
              <a:buNone/>
            </a:pPr>
            <a:r>
              <a:rPr lang="en-US">
                <a:latin typeface="Arial"/>
                <a:ea typeface="Arial"/>
                <a:cs typeface="Arial"/>
                <a:sym typeface="Arial"/>
              </a:rPr>
              <a:t>“Your team will work with your school to develop an attention signal you will use in every setting.”</a:t>
            </a:r>
            <a:endParaRPr/>
          </a:p>
          <a:p>
            <a:pPr indent="0" lvl="0" marL="0" rtl="0" algn="l">
              <a:lnSpc>
                <a:spcPct val="100000"/>
              </a:lnSpc>
              <a:spcBef>
                <a:spcPts val="0"/>
              </a:spcBef>
              <a:spcAft>
                <a:spcPts val="0"/>
              </a:spcAft>
              <a:buSzPts val="1400"/>
              <a:buNone/>
            </a:pPr>
            <a:r>
              <a:t/>
            </a:r>
            <a:endParaRPr>
              <a:latin typeface="Arial"/>
              <a:ea typeface="Arial"/>
              <a:cs typeface="Arial"/>
              <a:sym typeface="Arial"/>
            </a:endParaRPr>
          </a:p>
          <a:p>
            <a:pPr indent="0" lvl="0" marL="0" rtl="0" algn="l">
              <a:lnSpc>
                <a:spcPct val="100000"/>
              </a:lnSpc>
              <a:spcBef>
                <a:spcPts val="0"/>
              </a:spcBef>
              <a:spcAft>
                <a:spcPts val="0"/>
              </a:spcAft>
              <a:buSzPts val="1400"/>
              <a:buNone/>
            </a:pPr>
            <a:r>
              <a:rPr lang="en-US">
                <a:latin typeface="Arial"/>
                <a:ea typeface="Arial"/>
                <a:cs typeface="Arial"/>
                <a:sym typeface="Arial"/>
              </a:rPr>
              <a:t>“In order to get all of you focused after discussions, activities or breaks, </a:t>
            </a:r>
            <a:endParaRPr/>
          </a:p>
          <a:p>
            <a:pPr indent="0" lvl="0" marL="0" rtl="0" algn="l">
              <a:lnSpc>
                <a:spcPct val="100000"/>
              </a:lnSpc>
              <a:spcBef>
                <a:spcPts val="0"/>
              </a:spcBef>
              <a:spcAft>
                <a:spcPts val="0"/>
              </a:spcAft>
              <a:buSzPts val="1400"/>
              <a:buNone/>
            </a:pPr>
            <a:r>
              <a:rPr lang="en-US">
                <a:latin typeface="Arial"/>
                <a:ea typeface="Arial"/>
                <a:cs typeface="Arial"/>
                <a:sym typeface="Arial"/>
              </a:rPr>
              <a:t>I </a:t>
            </a:r>
            <a:r>
              <a:rPr lang="en-US" u="none">
                <a:latin typeface="Arial"/>
                <a:ea typeface="Arial"/>
                <a:cs typeface="Arial"/>
                <a:sym typeface="Arial"/>
              </a:rPr>
              <a:t>will __________________</a:t>
            </a:r>
            <a:r>
              <a:rPr lang="en-US" u="none">
                <a:solidFill>
                  <a:srgbClr val="FF0000"/>
                </a:solidFill>
                <a:latin typeface="Arial"/>
                <a:ea typeface="Arial"/>
                <a:cs typeface="Arial"/>
                <a:sym typeface="Arial"/>
              </a:rPr>
              <a:t>______________________</a:t>
            </a:r>
            <a:r>
              <a:rPr lang="en-US">
                <a:solidFill>
                  <a:srgbClr val="FF0000"/>
                </a:solidFill>
                <a:latin typeface="Arial"/>
                <a:ea typeface="Arial"/>
                <a:cs typeface="Arial"/>
                <a:sym typeface="Arial"/>
              </a:rPr>
              <a:t>.”</a:t>
            </a:r>
            <a:endParaRPr/>
          </a:p>
          <a:p>
            <a:pPr indent="0" lvl="0" marL="0" rtl="0" algn="l">
              <a:lnSpc>
                <a:spcPct val="100000"/>
              </a:lnSpc>
              <a:spcBef>
                <a:spcPts val="0"/>
              </a:spcBef>
              <a:spcAft>
                <a:spcPts val="0"/>
              </a:spcAft>
              <a:buSzPts val="1400"/>
              <a:buNone/>
            </a:pPr>
            <a:r>
              <a:rPr lang="en-US">
                <a:solidFill>
                  <a:srgbClr val="FF0000"/>
                </a:solidFill>
                <a:latin typeface="Arial"/>
                <a:ea typeface="Arial"/>
                <a:cs typeface="Arial"/>
                <a:sym typeface="Arial"/>
              </a:rPr>
              <a:t>	(</a:t>
            </a:r>
            <a:r>
              <a:rPr b="1" lang="en-US" u="none">
                <a:solidFill>
                  <a:srgbClr val="FF0000"/>
                </a:solidFill>
                <a:latin typeface="Arial"/>
                <a:ea typeface="Arial"/>
                <a:cs typeface="Arial"/>
                <a:sym typeface="Arial"/>
              </a:rPr>
              <a:t>Insert your attention signal here</a:t>
            </a:r>
            <a:r>
              <a:rPr lang="en-US" u="none">
                <a:solidFill>
                  <a:srgbClr val="FF0000"/>
                </a:solidFill>
                <a:latin typeface="Arial"/>
                <a:ea typeface="Arial"/>
                <a:cs typeface="Arial"/>
                <a:sym typeface="Arial"/>
              </a:rPr>
              <a:t>.)</a:t>
            </a:r>
            <a:endParaRPr/>
          </a:p>
          <a:p>
            <a:pPr indent="0" lvl="0" marL="0" rtl="0" algn="l">
              <a:lnSpc>
                <a:spcPct val="100000"/>
              </a:lnSpc>
              <a:spcBef>
                <a:spcPts val="0"/>
              </a:spcBef>
              <a:spcAft>
                <a:spcPts val="0"/>
              </a:spcAft>
              <a:buSzPts val="1400"/>
              <a:buNone/>
            </a:pPr>
            <a:r>
              <a:t/>
            </a:r>
            <a:endParaRPr u="none">
              <a:solidFill>
                <a:srgbClr val="FF0000"/>
              </a:solidFill>
              <a:latin typeface="Arial"/>
              <a:ea typeface="Arial"/>
              <a:cs typeface="Arial"/>
              <a:sym typeface="Arial"/>
            </a:endParaRPr>
          </a:p>
          <a:p>
            <a:pPr indent="0" lvl="0" marL="0" rtl="0" algn="l">
              <a:lnSpc>
                <a:spcPct val="100000"/>
              </a:lnSpc>
              <a:spcBef>
                <a:spcPts val="0"/>
              </a:spcBef>
              <a:spcAft>
                <a:spcPts val="0"/>
              </a:spcAft>
              <a:buSzPts val="1400"/>
              <a:buNone/>
            </a:pPr>
            <a:r>
              <a:rPr lang="en-US">
                <a:latin typeface="Arial"/>
                <a:ea typeface="Arial"/>
                <a:cs typeface="Arial"/>
                <a:sym typeface="Arial"/>
              </a:rPr>
              <a:t>“Your task will be to finish your sentence, quiet your voice and ____________________________.”</a:t>
            </a:r>
            <a:endParaRPr/>
          </a:p>
          <a:p>
            <a:pPr indent="0" lvl="0" marL="0" rtl="0" algn="l">
              <a:lnSpc>
                <a:spcPct val="100000"/>
              </a:lnSpc>
              <a:spcBef>
                <a:spcPts val="0"/>
              </a:spcBef>
              <a:spcAft>
                <a:spcPts val="0"/>
              </a:spcAft>
              <a:buSzPts val="1400"/>
              <a:buNone/>
            </a:pPr>
            <a:r>
              <a:rPr lang="en-US">
                <a:latin typeface="Arial"/>
                <a:ea typeface="Arial"/>
                <a:cs typeface="Arial"/>
                <a:sym typeface="Arial"/>
              </a:rPr>
              <a:t>							(</a:t>
            </a:r>
            <a:r>
              <a:rPr b="1" lang="en-US">
                <a:latin typeface="Arial"/>
                <a:ea typeface="Arial"/>
                <a:cs typeface="Arial"/>
                <a:sym typeface="Arial"/>
              </a:rPr>
              <a:t>Insert what you want participants to do</a:t>
            </a:r>
            <a:r>
              <a:rPr lang="en-US">
                <a:latin typeface="Arial"/>
                <a:ea typeface="Arial"/>
                <a:cs typeface="Arial"/>
                <a:sym typeface="Arial"/>
              </a:rPr>
              <a:t>.)</a:t>
            </a:r>
            <a:endParaRPr>
              <a:latin typeface="Arial"/>
              <a:ea typeface="Arial"/>
              <a:cs typeface="Arial"/>
              <a:sym typeface="Arial"/>
            </a:endParaRPr>
          </a:p>
          <a:p>
            <a:pPr indent="0" lvl="0" marL="0" rtl="0" algn="l">
              <a:lnSpc>
                <a:spcPct val="100000"/>
              </a:lnSpc>
              <a:spcBef>
                <a:spcPts val="0"/>
              </a:spcBef>
              <a:spcAft>
                <a:spcPts val="0"/>
              </a:spcAft>
              <a:buSzPts val="1400"/>
              <a:buNone/>
            </a:pPr>
            <a:r>
              <a:t/>
            </a:r>
            <a:endParaRPr/>
          </a:p>
        </p:txBody>
      </p:sp>
      <p:sp>
        <p:nvSpPr>
          <p:cNvPr id="116" name="Google Shape;116;p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p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1"/>
          </a:p>
          <a:p>
            <a:pPr indent="0" lvl="0" marL="0" marR="0" rtl="0" algn="l">
              <a:lnSpc>
                <a:spcPct val="100000"/>
              </a:lnSpc>
              <a:spcBef>
                <a:spcPts val="0"/>
              </a:spcBef>
              <a:spcAft>
                <a:spcPts val="0"/>
              </a:spcAft>
              <a:buClr>
                <a:schemeClr val="dk1"/>
              </a:buClr>
              <a:buSzPts val="1200"/>
              <a:buFont typeface="Calibri"/>
              <a:buNone/>
            </a:pPr>
            <a:r>
              <a:rPr b="1" lang="en-US"/>
              <a:t>Make sure all participants have a copy of working agreements to use as a guide. </a:t>
            </a:r>
            <a:endParaRPr b="1"/>
          </a:p>
          <a:p>
            <a:pPr indent="0" lvl="0" marL="0" marR="0" rtl="0" algn="l">
              <a:lnSpc>
                <a:spcPct val="100000"/>
              </a:lnSpc>
              <a:spcBef>
                <a:spcPts val="0"/>
              </a:spcBef>
              <a:spcAft>
                <a:spcPts val="0"/>
              </a:spcAft>
              <a:buClr>
                <a:schemeClr val="dk1"/>
              </a:buClr>
              <a:buSzPts val="1200"/>
              <a:buFont typeface="Calibri"/>
              <a:buNone/>
            </a:pPr>
            <a:r>
              <a:rPr b="1" lang="en-US"/>
              <a:t>Here is an example of working agreements.  Do you currently have working agreements for other team meetings? If so, will you adopt those or do you need to create some for your Advanced Tiers Team? </a:t>
            </a:r>
            <a:r>
              <a:rPr lang="en-US">
                <a:solidFill>
                  <a:srgbClr val="231F20"/>
                </a:solidFill>
                <a:latin typeface="Calibri"/>
                <a:ea typeface="Calibri"/>
                <a:cs typeface="Calibri"/>
                <a:sym typeface="Calibri"/>
              </a:rPr>
              <a:t>All staff should be willing to address and discuss behaviors that are in violation of their working agreements when they occur during meetings. Some common working agreements are: </a:t>
            </a:r>
            <a:endParaRPr>
              <a:latin typeface="Calibri"/>
              <a:ea typeface="Calibri"/>
              <a:cs typeface="Calibri"/>
              <a:sym typeface="Calibri"/>
            </a:endParaRPr>
          </a:p>
          <a:p>
            <a:pPr indent="457200" lvl="0" marL="0" rtl="0" algn="l">
              <a:lnSpc>
                <a:spcPct val="100000"/>
              </a:lnSpc>
              <a:spcBef>
                <a:spcPts val="35"/>
              </a:spcBef>
              <a:spcAft>
                <a:spcPts val="0"/>
              </a:spcAft>
              <a:buClr>
                <a:schemeClr val="dk1"/>
              </a:buClr>
              <a:buSzPts val="1100"/>
              <a:buFont typeface="Arial"/>
              <a:buNone/>
            </a:pPr>
            <a:r>
              <a:rPr lang="en-US">
                <a:solidFill>
                  <a:srgbClr val="231F20"/>
                </a:solidFill>
                <a:latin typeface="Calibri"/>
                <a:ea typeface="Calibri"/>
                <a:cs typeface="Calibri"/>
                <a:sym typeface="Calibri"/>
              </a:rPr>
              <a:t>• Start on time; end on time. </a:t>
            </a:r>
            <a:endParaRPr>
              <a:latin typeface="Calibri"/>
              <a:ea typeface="Calibri"/>
              <a:cs typeface="Calibri"/>
              <a:sym typeface="Calibri"/>
            </a:endParaRPr>
          </a:p>
          <a:p>
            <a:pPr indent="457200" lvl="0" marL="0" rtl="0" algn="l">
              <a:lnSpc>
                <a:spcPct val="100000"/>
              </a:lnSpc>
              <a:spcBef>
                <a:spcPts val="35"/>
              </a:spcBef>
              <a:spcAft>
                <a:spcPts val="0"/>
              </a:spcAft>
              <a:buClr>
                <a:schemeClr val="dk1"/>
              </a:buClr>
              <a:buSzPts val="1100"/>
              <a:buFont typeface="Arial"/>
              <a:buNone/>
            </a:pPr>
            <a:r>
              <a:rPr lang="en-US">
                <a:solidFill>
                  <a:srgbClr val="231F20"/>
                </a:solidFill>
                <a:latin typeface="Calibri"/>
                <a:ea typeface="Calibri"/>
                <a:cs typeface="Calibri"/>
                <a:sym typeface="Calibri"/>
              </a:rPr>
              <a:t>• Stay on topic. </a:t>
            </a:r>
            <a:endParaRPr>
              <a:latin typeface="Calibri"/>
              <a:ea typeface="Calibri"/>
              <a:cs typeface="Calibri"/>
              <a:sym typeface="Calibri"/>
            </a:endParaRPr>
          </a:p>
          <a:p>
            <a:pPr indent="457200" lvl="0" marL="0" rtl="0" algn="l">
              <a:lnSpc>
                <a:spcPct val="100000"/>
              </a:lnSpc>
              <a:spcBef>
                <a:spcPts val="35"/>
              </a:spcBef>
              <a:spcAft>
                <a:spcPts val="0"/>
              </a:spcAft>
              <a:buClr>
                <a:schemeClr val="dk1"/>
              </a:buClr>
              <a:buSzPts val="1100"/>
              <a:buFont typeface="Arial"/>
              <a:buNone/>
            </a:pPr>
            <a:r>
              <a:rPr lang="en-US">
                <a:solidFill>
                  <a:srgbClr val="231F20"/>
                </a:solidFill>
                <a:latin typeface="Calibri"/>
                <a:ea typeface="Calibri"/>
                <a:cs typeface="Calibri"/>
                <a:sym typeface="Calibri"/>
              </a:rPr>
              <a:t>• Avoid unnecessary repetition. </a:t>
            </a:r>
            <a:endParaRPr>
              <a:latin typeface="Calibri"/>
              <a:ea typeface="Calibri"/>
              <a:cs typeface="Calibri"/>
              <a:sym typeface="Calibri"/>
            </a:endParaRPr>
          </a:p>
          <a:p>
            <a:pPr indent="457200" lvl="0" marL="0" marR="1012189" rtl="0" algn="l">
              <a:lnSpc>
                <a:spcPct val="100000"/>
              </a:lnSpc>
              <a:spcBef>
                <a:spcPts val="35"/>
              </a:spcBef>
              <a:spcAft>
                <a:spcPts val="0"/>
              </a:spcAft>
              <a:buClr>
                <a:schemeClr val="dk1"/>
              </a:buClr>
              <a:buSzPts val="1100"/>
              <a:buFont typeface="Arial"/>
              <a:buNone/>
            </a:pPr>
            <a:r>
              <a:rPr lang="en-US">
                <a:solidFill>
                  <a:srgbClr val="231F20"/>
                </a:solidFill>
                <a:latin typeface="Calibri"/>
                <a:ea typeface="Calibri"/>
                <a:cs typeface="Calibri"/>
                <a:sym typeface="Calibri"/>
              </a:rPr>
              <a:t>• Give your full attention; silence cell phones during the meeting. </a:t>
            </a:r>
            <a:endParaRPr>
              <a:latin typeface="Calibri"/>
              <a:ea typeface="Calibri"/>
              <a:cs typeface="Calibri"/>
              <a:sym typeface="Calibri"/>
            </a:endParaRPr>
          </a:p>
          <a:p>
            <a:pPr indent="457200" lvl="0" marL="0" marR="583565" rtl="0" algn="l">
              <a:lnSpc>
                <a:spcPct val="100000"/>
              </a:lnSpc>
              <a:spcBef>
                <a:spcPts val="35"/>
              </a:spcBef>
              <a:spcAft>
                <a:spcPts val="0"/>
              </a:spcAft>
              <a:buClr>
                <a:schemeClr val="dk1"/>
              </a:buClr>
              <a:buSzPts val="1100"/>
              <a:buFont typeface="Arial"/>
              <a:buNone/>
            </a:pPr>
            <a:r>
              <a:rPr lang="en-US">
                <a:solidFill>
                  <a:srgbClr val="231F20"/>
                </a:solidFill>
                <a:latin typeface="Calibri"/>
                <a:ea typeface="Calibri"/>
                <a:cs typeface="Calibri"/>
                <a:sym typeface="Calibri"/>
              </a:rPr>
              <a:t>• Clarify agenda/meeting outcomes and time allotments before beginning. </a:t>
            </a:r>
            <a:endParaRPr>
              <a:latin typeface="Calibri"/>
              <a:ea typeface="Calibri"/>
              <a:cs typeface="Calibri"/>
              <a:sym typeface="Calibri"/>
            </a:endParaRPr>
          </a:p>
          <a:p>
            <a:pPr indent="457200" lvl="0" marL="0" rtl="0" algn="l">
              <a:lnSpc>
                <a:spcPct val="100000"/>
              </a:lnSpc>
              <a:spcBef>
                <a:spcPts val="35"/>
              </a:spcBef>
              <a:spcAft>
                <a:spcPts val="0"/>
              </a:spcAft>
              <a:buClr>
                <a:schemeClr val="dk1"/>
              </a:buClr>
              <a:buSzPts val="1100"/>
              <a:buFont typeface="Arial"/>
              <a:buNone/>
            </a:pPr>
            <a:r>
              <a:rPr lang="en-US">
                <a:solidFill>
                  <a:srgbClr val="231F20"/>
                </a:solidFill>
                <a:latin typeface="Calibri"/>
                <a:ea typeface="Calibri"/>
                <a:cs typeface="Calibri"/>
                <a:sym typeface="Calibri"/>
              </a:rPr>
              <a:t>• If presenting, be prepared. </a:t>
            </a:r>
            <a:endParaRPr>
              <a:latin typeface="Calibri"/>
              <a:ea typeface="Calibri"/>
              <a:cs typeface="Calibri"/>
              <a:sym typeface="Calibri"/>
            </a:endParaRPr>
          </a:p>
          <a:p>
            <a:pPr indent="457200" lvl="0" marL="0" marR="2660015" rtl="0" algn="l">
              <a:lnSpc>
                <a:spcPct val="100000"/>
              </a:lnSpc>
              <a:spcBef>
                <a:spcPts val="35"/>
              </a:spcBef>
              <a:spcAft>
                <a:spcPts val="0"/>
              </a:spcAft>
              <a:buClr>
                <a:schemeClr val="dk1"/>
              </a:buClr>
              <a:buSzPts val="1100"/>
              <a:buFont typeface="Arial"/>
              <a:buNone/>
            </a:pPr>
            <a:r>
              <a:rPr lang="en-US">
                <a:solidFill>
                  <a:srgbClr val="231F20"/>
                </a:solidFill>
                <a:latin typeface="Calibri"/>
                <a:ea typeface="Calibri"/>
                <a:cs typeface="Calibri"/>
                <a:sym typeface="Calibri"/>
              </a:rPr>
              <a:t>• Watch and be considerate of time. </a:t>
            </a:r>
            <a:endParaRPr>
              <a:latin typeface="Calibri"/>
              <a:ea typeface="Calibri"/>
              <a:cs typeface="Calibri"/>
              <a:sym typeface="Calibri"/>
            </a:endParaRPr>
          </a:p>
          <a:p>
            <a:pPr indent="457200" lvl="0" marL="0" marR="1133475" rtl="0" algn="l">
              <a:lnSpc>
                <a:spcPct val="100000"/>
              </a:lnSpc>
              <a:spcBef>
                <a:spcPts val="35"/>
              </a:spcBef>
              <a:spcAft>
                <a:spcPts val="0"/>
              </a:spcAft>
              <a:buClr>
                <a:schemeClr val="dk1"/>
              </a:buClr>
              <a:buSzPts val="1100"/>
              <a:buFont typeface="Arial"/>
              <a:buNone/>
            </a:pPr>
            <a:r>
              <a:rPr lang="en-US">
                <a:solidFill>
                  <a:srgbClr val="231F20"/>
                </a:solidFill>
                <a:latin typeface="Calibri"/>
                <a:ea typeface="Calibri"/>
                <a:cs typeface="Calibri"/>
                <a:sym typeface="Calibri"/>
              </a:rPr>
              <a:t>• Attend to the speaker; use sticky notes for side conversations. </a:t>
            </a:r>
            <a:endParaRPr>
              <a:latin typeface="Calibri"/>
              <a:ea typeface="Calibri"/>
              <a:cs typeface="Calibri"/>
              <a:sym typeface="Calibri"/>
            </a:endParaRPr>
          </a:p>
          <a:p>
            <a:pPr indent="457200" lvl="0" marL="0" marR="2642870" rtl="0" algn="l">
              <a:lnSpc>
                <a:spcPct val="100000"/>
              </a:lnSpc>
              <a:spcBef>
                <a:spcPts val="35"/>
              </a:spcBef>
              <a:spcAft>
                <a:spcPts val="0"/>
              </a:spcAft>
              <a:buClr>
                <a:schemeClr val="dk1"/>
              </a:buClr>
              <a:buSzPts val="1100"/>
              <a:buFont typeface="Arial"/>
              <a:buNone/>
            </a:pPr>
            <a:r>
              <a:rPr lang="en-US">
                <a:solidFill>
                  <a:srgbClr val="231F20"/>
                </a:solidFill>
                <a:latin typeface="Calibri"/>
                <a:ea typeface="Calibri"/>
                <a:cs typeface="Calibri"/>
                <a:sym typeface="Calibri"/>
              </a:rPr>
              <a:t>• Wait to speak; use active listening. </a:t>
            </a:r>
            <a:endParaRPr>
              <a:latin typeface="Calibri"/>
              <a:ea typeface="Calibri"/>
              <a:cs typeface="Calibri"/>
              <a:sym typeface="Calibri"/>
            </a:endParaRPr>
          </a:p>
          <a:p>
            <a:pPr indent="457200" lvl="0" marL="0" marR="1907540" rtl="0" algn="l">
              <a:lnSpc>
                <a:spcPct val="100000"/>
              </a:lnSpc>
              <a:spcBef>
                <a:spcPts val="35"/>
              </a:spcBef>
              <a:spcAft>
                <a:spcPts val="0"/>
              </a:spcAft>
              <a:buClr>
                <a:schemeClr val="dk1"/>
              </a:buClr>
              <a:buSzPts val="1100"/>
              <a:buFont typeface="Arial"/>
              <a:buNone/>
            </a:pPr>
            <a:r>
              <a:rPr lang="en-US">
                <a:solidFill>
                  <a:srgbClr val="231F20"/>
                </a:solidFill>
                <a:latin typeface="Calibri"/>
                <a:ea typeface="Calibri"/>
                <a:cs typeface="Calibri"/>
                <a:sym typeface="Calibri"/>
              </a:rPr>
              <a:t>• Indicate support for ideas you like or agree with. </a:t>
            </a:r>
            <a:endParaRPr>
              <a:latin typeface="Calibri"/>
              <a:ea typeface="Calibri"/>
              <a:cs typeface="Calibri"/>
              <a:sym typeface="Calibri"/>
            </a:endParaRPr>
          </a:p>
          <a:p>
            <a:pPr indent="457200" lvl="0" marL="0" marR="2176780" rtl="0" algn="l">
              <a:lnSpc>
                <a:spcPct val="100000"/>
              </a:lnSpc>
              <a:spcBef>
                <a:spcPts val="35"/>
              </a:spcBef>
              <a:spcAft>
                <a:spcPts val="0"/>
              </a:spcAft>
              <a:buClr>
                <a:schemeClr val="dk1"/>
              </a:buClr>
              <a:buSzPts val="1100"/>
              <a:buFont typeface="Arial"/>
              <a:buNone/>
            </a:pPr>
            <a:r>
              <a:rPr lang="en-US">
                <a:solidFill>
                  <a:srgbClr val="231F20"/>
                </a:solidFill>
                <a:latin typeface="Calibri"/>
                <a:ea typeface="Calibri"/>
                <a:cs typeface="Calibri"/>
                <a:sym typeface="Calibri"/>
              </a:rPr>
              <a:t>• Ask for clarification if you don’t understand. </a:t>
            </a:r>
            <a:endParaRPr>
              <a:latin typeface="Calibri"/>
              <a:ea typeface="Calibri"/>
              <a:cs typeface="Calibri"/>
              <a:sym typeface="Calibri"/>
            </a:endParaRPr>
          </a:p>
          <a:p>
            <a:pPr indent="457200" lvl="0" marL="0" marR="982345" rtl="0" algn="l">
              <a:lnSpc>
                <a:spcPct val="100000"/>
              </a:lnSpc>
              <a:spcBef>
                <a:spcPts val="35"/>
              </a:spcBef>
              <a:spcAft>
                <a:spcPts val="0"/>
              </a:spcAft>
              <a:buClr>
                <a:schemeClr val="dk1"/>
              </a:buClr>
              <a:buSzPts val="1100"/>
              <a:buFont typeface="Arial"/>
              <a:buNone/>
            </a:pPr>
            <a:r>
              <a:rPr lang="en-US">
                <a:solidFill>
                  <a:srgbClr val="231F20"/>
                </a:solidFill>
                <a:latin typeface="Calibri"/>
                <a:ea typeface="Calibri"/>
                <a:cs typeface="Calibri"/>
                <a:sym typeface="Calibri"/>
              </a:rPr>
              <a:t>• Share concerns thoughtfully; pair criticism with a way to improve. </a:t>
            </a:r>
            <a:endParaRPr>
              <a:latin typeface="Calibri"/>
              <a:ea typeface="Calibri"/>
              <a:cs typeface="Calibri"/>
              <a:sym typeface="Calibri"/>
            </a:endParaRPr>
          </a:p>
          <a:p>
            <a:pPr indent="457200" lvl="0" marL="0" marR="1734185" rtl="0" algn="l">
              <a:lnSpc>
                <a:spcPct val="100000"/>
              </a:lnSpc>
              <a:spcBef>
                <a:spcPts val="35"/>
              </a:spcBef>
              <a:spcAft>
                <a:spcPts val="0"/>
              </a:spcAft>
              <a:buClr>
                <a:schemeClr val="dk1"/>
              </a:buClr>
              <a:buSzPts val="1100"/>
              <a:buFont typeface="Arial"/>
              <a:buNone/>
            </a:pPr>
            <a:r>
              <a:rPr lang="en-US">
                <a:solidFill>
                  <a:srgbClr val="231F20"/>
                </a:solidFill>
                <a:latin typeface="Calibri"/>
                <a:ea typeface="Calibri"/>
                <a:cs typeface="Calibri"/>
                <a:sym typeface="Calibri"/>
              </a:rPr>
              <a:t>• Communicate authentically; avoid “parking lot” talk. </a:t>
            </a:r>
            <a:endParaRPr>
              <a:latin typeface="Calibri"/>
              <a:ea typeface="Calibri"/>
              <a:cs typeface="Calibri"/>
              <a:sym typeface="Calibri"/>
            </a:endParaRPr>
          </a:p>
          <a:p>
            <a:pPr indent="457200" lvl="0" marL="0" marR="1269365" rtl="0" algn="l">
              <a:lnSpc>
                <a:spcPct val="100000"/>
              </a:lnSpc>
              <a:spcBef>
                <a:spcPts val="35"/>
              </a:spcBef>
              <a:spcAft>
                <a:spcPts val="0"/>
              </a:spcAft>
              <a:buClr>
                <a:schemeClr val="dk1"/>
              </a:buClr>
              <a:buSzPts val="1100"/>
              <a:buFont typeface="Arial"/>
              <a:buNone/>
            </a:pPr>
            <a:r>
              <a:rPr lang="en-US">
                <a:solidFill>
                  <a:srgbClr val="231F20"/>
                </a:solidFill>
                <a:latin typeface="Calibri"/>
                <a:ea typeface="Calibri"/>
                <a:cs typeface="Calibri"/>
                <a:sym typeface="Calibri"/>
              </a:rPr>
              <a:t>• Keep focus on the group goal and what is best for students. </a:t>
            </a:r>
            <a:endParaRPr>
              <a:latin typeface="Calibri"/>
              <a:ea typeface="Calibri"/>
              <a:cs typeface="Calibri"/>
              <a:sym typeface="Calibri"/>
            </a:endParaRPr>
          </a:p>
          <a:p>
            <a:pPr indent="457200" lvl="0" marL="0" marR="520700" rtl="0" algn="l">
              <a:lnSpc>
                <a:spcPct val="100000"/>
              </a:lnSpc>
              <a:spcBef>
                <a:spcPts val="35"/>
              </a:spcBef>
              <a:spcAft>
                <a:spcPts val="0"/>
              </a:spcAft>
              <a:buClr>
                <a:schemeClr val="dk1"/>
              </a:buClr>
              <a:buSzPts val="1100"/>
              <a:buFont typeface="Arial"/>
              <a:buNone/>
            </a:pPr>
            <a:r>
              <a:rPr lang="en-US">
                <a:solidFill>
                  <a:srgbClr val="231F20"/>
                </a:solidFill>
                <a:latin typeface="Calibri"/>
                <a:ea typeface="Calibri"/>
                <a:cs typeface="Calibri"/>
                <a:sym typeface="Calibri"/>
              </a:rPr>
              <a:t>• Be willing to doubt your own infallibility and compromise when necessary.</a:t>
            </a:r>
            <a:endParaRPr>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t/>
            </a:r>
            <a:endParaRPr b="1">
              <a:solidFill>
                <a:srgbClr val="231F20"/>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t/>
            </a:r>
            <a:endParaRPr b="1"/>
          </a:p>
          <a:p>
            <a:pPr indent="0" lvl="0" marL="0" rtl="0" algn="l">
              <a:lnSpc>
                <a:spcPct val="100000"/>
              </a:lnSpc>
              <a:spcBef>
                <a:spcPts val="0"/>
              </a:spcBef>
              <a:spcAft>
                <a:spcPts val="0"/>
              </a:spcAft>
              <a:buSzPts val="1400"/>
              <a:buNone/>
            </a:pPr>
            <a:r>
              <a:t/>
            </a:r>
            <a:endParaRPr/>
          </a:p>
        </p:txBody>
      </p:sp>
      <p:sp>
        <p:nvSpPr>
          <p:cNvPr id="290" name="Google Shape;290;p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 </a:t>
            </a:r>
            <a:r>
              <a:rPr lang="en-US">
                <a:solidFill>
                  <a:srgbClr val="231F20"/>
                </a:solidFill>
                <a:latin typeface="Calibri"/>
                <a:ea typeface="Calibri"/>
                <a:cs typeface="Calibri"/>
                <a:sym typeface="Calibri"/>
              </a:rPr>
              <a:t>Allow up to 15 minutes for this discussion.</a:t>
            </a:r>
            <a:endParaRPr b="1"/>
          </a:p>
          <a:p>
            <a:pPr indent="0" lvl="0" marL="0" rtl="0" algn="l">
              <a:lnSpc>
                <a:spcPct val="100000"/>
              </a:lnSpc>
              <a:spcBef>
                <a:spcPts val="0"/>
              </a:spcBef>
              <a:spcAft>
                <a:spcPts val="0"/>
              </a:spcAft>
              <a:buSzPts val="1400"/>
              <a:buNone/>
            </a:pPr>
            <a:r>
              <a:rPr b="1" lang="en-US"/>
              <a:t>To Know/To Say:</a:t>
            </a:r>
            <a:endParaRPr>
              <a:solidFill>
                <a:srgbClr val="231F20"/>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lang="en-US" sz="1400"/>
              <a:t>Do you currently have Working Agreements for other team meetings?</a:t>
            </a:r>
            <a:endParaRPr sz="1400">
              <a:solidFill>
                <a:schemeClr val="dk1"/>
              </a:solidFill>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rPr lang="en-US" sz="1400">
                <a:solidFill>
                  <a:schemeClr val="dk1"/>
                </a:solidFill>
                <a:latin typeface="Arial"/>
                <a:ea typeface="Arial"/>
                <a:cs typeface="Arial"/>
                <a:sym typeface="Arial"/>
              </a:rPr>
              <a:t>If so, will you adopt those, and adjust given the responsibilities of this team?</a:t>
            </a:r>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rPr lang="en-US" sz="1400">
                <a:solidFill>
                  <a:schemeClr val="dk1"/>
                </a:solidFill>
                <a:latin typeface="Arial"/>
                <a:ea typeface="Arial"/>
                <a:cs typeface="Arial"/>
                <a:sym typeface="Arial"/>
              </a:rPr>
              <a:t>If not, use the </a:t>
            </a:r>
            <a:r>
              <a:rPr lang="en-US" sz="1400">
                <a:solidFill>
                  <a:srgbClr val="FF0000"/>
                </a:solidFill>
                <a:latin typeface="Arial"/>
                <a:ea typeface="Arial"/>
                <a:cs typeface="Arial"/>
                <a:sym typeface="Arial"/>
              </a:rPr>
              <a:t>Advanced Tiers Team Working Agreements Example &amp; Template </a:t>
            </a:r>
            <a:r>
              <a:rPr lang="en-US" sz="1400">
                <a:solidFill>
                  <a:schemeClr val="dk1"/>
                </a:solidFill>
                <a:latin typeface="Arial"/>
                <a:ea typeface="Arial"/>
                <a:cs typeface="Arial"/>
                <a:sym typeface="Arial"/>
              </a:rPr>
              <a:t>to begin a draft set of expectations. </a:t>
            </a:r>
            <a:endParaRPr/>
          </a:p>
          <a:p>
            <a:pPr indent="0" lvl="0" marL="0" rtl="0" algn="l">
              <a:lnSpc>
                <a:spcPct val="100000"/>
              </a:lnSpc>
              <a:spcBef>
                <a:spcPts val="0"/>
              </a:spcBef>
              <a:spcAft>
                <a:spcPts val="0"/>
              </a:spcAft>
              <a:buSzPts val="1100"/>
              <a:buNone/>
            </a:pPr>
            <a:r>
              <a:t/>
            </a:r>
            <a:endParaRPr sz="1400">
              <a:latin typeface="Calibri"/>
              <a:ea typeface="Calibri"/>
              <a:cs typeface="Calibri"/>
              <a:sym typeface="Calibri"/>
            </a:endParaRPr>
          </a:p>
          <a:p>
            <a:pPr indent="0" lvl="0" marL="0" marR="513080" rtl="0" algn="l">
              <a:lnSpc>
                <a:spcPct val="100000"/>
              </a:lnSpc>
              <a:spcBef>
                <a:spcPts val="0"/>
              </a:spcBef>
              <a:spcAft>
                <a:spcPts val="0"/>
              </a:spcAft>
              <a:buClr>
                <a:schemeClr val="dk1"/>
              </a:buClr>
              <a:buSzPts val="1100"/>
              <a:buFont typeface="Arial"/>
              <a:buNone/>
            </a:pPr>
            <a:r>
              <a:t/>
            </a:r>
            <a:endParaRPr sz="1400"/>
          </a:p>
        </p:txBody>
      </p:sp>
      <p:sp>
        <p:nvSpPr>
          <p:cNvPr id="297" name="Google Shape;297;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04" name="Google Shape;304;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9" name="Google Shape;309;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US"/>
              <a:t>Trainer Notes:</a:t>
            </a:r>
            <a:endParaRPr b="1"/>
          </a:p>
          <a:p>
            <a:pPr indent="0" lvl="0" marL="0" rtl="0" algn="l">
              <a:lnSpc>
                <a:spcPct val="100000"/>
              </a:lnSpc>
              <a:spcBef>
                <a:spcPts val="0"/>
              </a:spcBef>
              <a:spcAft>
                <a:spcPts val="0"/>
              </a:spcAft>
              <a:buClr>
                <a:schemeClr val="dk1"/>
              </a:buClr>
              <a:buSzPts val="1100"/>
              <a:buFont typeface="Arial"/>
              <a:buNone/>
            </a:pPr>
            <a:r>
              <a:rPr b="1" lang="en-US"/>
              <a:t>To Know/To Say:</a:t>
            </a:r>
            <a:endParaRPr b="1"/>
          </a:p>
          <a:p>
            <a:pPr indent="0" lvl="0" marL="0" rtl="0" algn="l">
              <a:lnSpc>
                <a:spcPct val="100000"/>
              </a:lnSpc>
              <a:spcBef>
                <a:spcPts val="0"/>
              </a:spcBef>
              <a:spcAft>
                <a:spcPts val="0"/>
              </a:spcAft>
              <a:buClr>
                <a:schemeClr val="dk1"/>
              </a:buClr>
              <a:buSzPts val="1100"/>
              <a:buFont typeface="Arial"/>
              <a:buNone/>
            </a:pPr>
            <a:r>
              <a:rPr lang="en-US"/>
              <a:t> If you want “buy-in” from everyone, you must make a plan to communicate with ALL partners the day-to-day operations as well as long term goals.</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5" name="Google Shape;315;p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Arial"/>
              <a:buNone/>
            </a:pPr>
            <a:r>
              <a:rPr b="1" lang="en-US"/>
              <a:t>Trainer Notes:</a:t>
            </a:r>
            <a:r>
              <a:rPr lang="en-US"/>
              <a:t>  Make sure all participants have a copy of “Sample of Advanced Tiers Communication Systems.”</a:t>
            </a:r>
            <a:endParaRPr/>
          </a:p>
          <a:p>
            <a:pPr indent="0" lvl="0" marL="0" rtl="0" algn="l">
              <a:lnSpc>
                <a:spcPct val="100000"/>
              </a:lnSpc>
              <a:spcBef>
                <a:spcPts val="0"/>
              </a:spcBef>
              <a:spcAft>
                <a:spcPts val="0"/>
              </a:spcAft>
              <a:buSzPts val="1400"/>
              <a:buNone/>
            </a:pPr>
            <a:r>
              <a:rPr b="1" lang="en-US"/>
              <a:t>To Know/To Say:</a:t>
            </a:r>
            <a:endParaRPr b="0"/>
          </a:p>
          <a:p>
            <a:pPr indent="0" lvl="0" marL="0" rtl="0" algn="l">
              <a:lnSpc>
                <a:spcPct val="100000"/>
              </a:lnSpc>
              <a:spcBef>
                <a:spcPts val="0"/>
              </a:spcBef>
              <a:spcAft>
                <a:spcPts val="0"/>
              </a:spcAft>
              <a:buSzPts val="1400"/>
              <a:buNone/>
            </a:pPr>
            <a:r>
              <a:rPr b="0" i="0" lang="en-US" u="none" strike="noStrike">
                <a:solidFill>
                  <a:srgbClr val="000000"/>
                </a:solidFill>
                <a:latin typeface="Arial"/>
                <a:ea typeface="Arial"/>
                <a:cs typeface="Arial"/>
                <a:sym typeface="Arial"/>
              </a:rPr>
              <a:t>Creating partnerships with all </a:t>
            </a:r>
            <a:r>
              <a:rPr lang="en-US">
                <a:solidFill>
                  <a:srgbClr val="000000"/>
                </a:solidFill>
              </a:rPr>
              <a:t>partners</a:t>
            </a:r>
            <a:r>
              <a:rPr b="0" i="0" lang="en-US" u="none" strike="noStrike">
                <a:solidFill>
                  <a:srgbClr val="000000"/>
                </a:solidFill>
                <a:latin typeface="Arial"/>
                <a:ea typeface="Arial"/>
                <a:cs typeface="Arial"/>
                <a:sym typeface="Arial"/>
              </a:rPr>
              <a:t> (e.g., staff, students, families</a:t>
            </a:r>
            <a:r>
              <a:rPr lang="en-US">
                <a:solidFill>
                  <a:srgbClr val="000000"/>
                </a:solidFill>
              </a:rPr>
              <a:t>)</a:t>
            </a:r>
            <a:r>
              <a:rPr b="0" i="0" lang="en-US" u="none" strike="noStrike">
                <a:solidFill>
                  <a:srgbClr val="000000"/>
                </a:solidFill>
                <a:latin typeface="Arial"/>
                <a:ea typeface="Arial"/>
                <a:cs typeface="Arial"/>
                <a:sym typeface="Arial"/>
              </a:rPr>
              <a:t> is a critical component of SW-PBS implementation, across all tiers. Effective teams proactively plan for </a:t>
            </a:r>
            <a:r>
              <a:rPr lang="en-US">
                <a:solidFill>
                  <a:srgbClr val="000000"/>
                </a:solidFill>
              </a:rPr>
              <a:t>partner</a:t>
            </a:r>
            <a:r>
              <a:rPr b="0" i="0" lang="en-US" u="none" strike="noStrike">
                <a:solidFill>
                  <a:srgbClr val="000000"/>
                </a:solidFill>
                <a:latin typeface="Arial"/>
                <a:ea typeface="Arial"/>
                <a:cs typeface="Arial"/>
                <a:sym typeface="Arial"/>
              </a:rPr>
              <a:t> engagement and communication by designing systems in which they will share information and also seek input/feedback. Plans for two-way </a:t>
            </a:r>
            <a:r>
              <a:rPr lang="en-US">
                <a:solidFill>
                  <a:srgbClr val="000000"/>
                </a:solidFill>
              </a:rPr>
              <a:t>partner</a:t>
            </a:r>
            <a:r>
              <a:rPr b="0" i="0" lang="en-US" u="none" strike="noStrike">
                <a:solidFill>
                  <a:srgbClr val="000000"/>
                </a:solidFill>
                <a:latin typeface="Arial"/>
                <a:ea typeface="Arial"/>
                <a:cs typeface="Arial"/>
                <a:sym typeface="Arial"/>
              </a:rPr>
              <a:t> engagement and communication are most effective when considerations are made for every step of the development, implementation, and evaluations phases. </a:t>
            </a:r>
            <a:endParaRPr b="0"/>
          </a:p>
          <a:p>
            <a:pPr indent="0" lvl="0" marL="0" rtl="0" algn="l">
              <a:lnSpc>
                <a:spcPct val="100000"/>
              </a:lnSpc>
              <a:spcBef>
                <a:spcPts val="0"/>
              </a:spcBef>
              <a:spcAft>
                <a:spcPts val="0"/>
              </a:spcAft>
              <a:buSzPts val="1400"/>
              <a:buNone/>
            </a:pPr>
            <a:br>
              <a:rPr b="0" lang="en-US"/>
            </a:br>
            <a:r>
              <a:rPr b="0" i="0" lang="en-US" u="none" strike="noStrike">
                <a:solidFill>
                  <a:srgbClr val="000000"/>
                </a:solidFill>
                <a:latin typeface="Arial"/>
                <a:ea typeface="Arial"/>
                <a:cs typeface="Arial"/>
                <a:sym typeface="Arial"/>
              </a:rPr>
              <a:t>When developing your communication system, teams should consider the following questions:</a:t>
            </a:r>
            <a:endParaRPr b="0"/>
          </a:p>
          <a:p>
            <a:pPr indent="-38100" lvl="0" marL="38100" rtl="0" algn="l">
              <a:lnSpc>
                <a:spcPct val="100000"/>
              </a:lnSpc>
              <a:spcBef>
                <a:spcPts val="0"/>
              </a:spcBef>
              <a:spcAft>
                <a:spcPts val="0"/>
              </a:spcAft>
              <a:buClr>
                <a:srgbClr val="000000"/>
              </a:buClr>
              <a:buSzPts val="1200"/>
              <a:buFont typeface="Arial"/>
              <a:buChar char="•"/>
            </a:pPr>
            <a:r>
              <a:rPr b="0" i="0" lang="en-US" u="none" strike="noStrike">
                <a:solidFill>
                  <a:srgbClr val="000000"/>
                </a:solidFill>
                <a:latin typeface="Arial"/>
                <a:ea typeface="Arial"/>
                <a:cs typeface="Arial"/>
                <a:sym typeface="Arial"/>
              </a:rPr>
              <a:t>What will be communicated?</a:t>
            </a:r>
            <a:endParaRPr/>
          </a:p>
          <a:p>
            <a:pPr indent="-38100" lvl="0" marL="38100" rtl="0" algn="l">
              <a:lnSpc>
                <a:spcPct val="100000"/>
              </a:lnSpc>
              <a:spcBef>
                <a:spcPts val="0"/>
              </a:spcBef>
              <a:spcAft>
                <a:spcPts val="0"/>
              </a:spcAft>
              <a:buClr>
                <a:srgbClr val="000000"/>
              </a:buClr>
              <a:buSzPts val="1200"/>
              <a:buFont typeface="Arial"/>
              <a:buChar char="•"/>
            </a:pPr>
            <a:r>
              <a:rPr b="0" i="0" lang="en-US" u="none" strike="noStrike">
                <a:solidFill>
                  <a:srgbClr val="000000"/>
                </a:solidFill>
                <a:latin typeface="Arial"/>
                <a:ea typeface="Arial"/>
                <a:cs typeface="Arial"/>
                <a:sym typeface="Arial"/>
              </a:rPr>
              <a:t>Who will communicate this information?</a:t>
            </a:r>
            <a:endParaRPr/>
          </a:p>
          <a:p>
            <a:pPr indent="-38100" lvl="0" marL="38100" rtl="0" algn="l">
              <a:lnSpc>
                <a:spcPct val="100000"/>
              </a:lnSpc>
              <a:spcBef>
                <a:spcPts val="0"/>
              </a:spcBef>
              <a:spcAft>
                <a:spcPts val="0"/>
              </a:spcAft>
              <a:buClr>
                <a:srgbClr val="000000"/>
              </a:buClr>
              <a:buSzPts val="1200"/>
              <a:buFont typeface="Arial"/>
              <a:buChar char="•"/>
            </a:pPr>
            <a:r>
              <a:rPr b="0" i="0" lang="en-US" u="none" strike="noStrike">
                <a:solidFill>
                  <a:srgbClr val="000000"/>
                </a:solidFill>
                <a:latin typeface="Arial"/>
                <a:ea typeface="Arial"/>
                <a:cs typeface="Arial"/>
                <a:sym typeface="Arial"/>
              </a:rPr>
              <a:t>How will this information be communicated?</a:t>
            </a:r>
            <a:endParaRPr/>
          </a:p>
          <a:p>
            <a:pPr indent="-38100" lvl="0" marL="38100" rtl="0" algn="l">
              <a:lnSpc>
                <a:spcPct val="100000"/>
              </a:lnSpc>
              <a:spcBef>
                <a:spcPts val="0"/>
              </a:spcBef>
              <a:spcAft>
                <a:spcPts val="0"/>
              </a:spcAft>
              <a:buClr>
                <a:srgbClr val="000000"/>
              </a:buClr>
              <a:buSzPts val="1200"/>
              <a:buFont typeface="Arial"/>
              <a:buChar char="•"/>
            </a:pPr>
            <a:r>
              <a:rPr b="0" i="0" lang="en-US" u="none" strike="noStrike">
                <a:solidFill>
                  <a:srgbClr val="000000"/>
                </a:solidFill>
                <a:latin typeface="Arial"/>
                <a:ea typeface="Arial"/>
                <a:cs typeface="Arial"/>
                <a:sym typeface="Arial"/>
              </a:rPr>
              <a:t>When will this information be communicated?</a:t>
            </a:r>
            <a:endParaRPr/>
          </a:p>
          <a:p>
            <a:pPr indent="0" lvl="0" marL="0" rtl="0" algn="l">
              <a:lnSpc>
                <a:spcPct val="100000"/>
              </a:lnSpc>
              <a:spcBef>
                <a:spcPts val="0"/>
              </a:spcBef>
              <a:spcAft>
                <a:spcPts val="0"/>
              </a:spcAft>
              <a:buSzPts val="1400"/>
              <a:buNone/>
            </a:pPr>
            <a:r>
              <a:rPr b="0" i="0" lang="en-US" u="none" strike="noStrike">
                <a:solidFill>
                  <a:srgbClr val="000000"/>
                </a:solidFill>
                <a:latin typeface="Arial"/>
                <a:ea typeface="Arial"/>
                <a:cs typeface="Arial"/>
                <a:sym typeface="Arial"/>
              </a:rPr>
              <a:t>Each of these questions should be asked across </a:t>
            </a:r>
            <a:r>
              <a:rPr lang="en-US">
                <a:solidFill>
                  <a:srgbClr val="000000"/>
                </a:solidFill>
              </a:rPr>
              <a:t>partners</a:t>
            </a:r>
            <a:r>
              <a:rPr b="0" i="0" lang="en-US" u="none" strike="noStrike">
                <a:solidFill>
                  <a:srgbClr val="000000"/>
                </a:solidFill>
                <a:latin typeface="Arial"/>
                <a:ea typeface="Arial"/>
                <a:cs typeface="Arial"/>
                <a:sym typeface="Arial"/>
              </a:rPr>
              <a:t>, including: team members, staff members who are implementing interventions, staff members who are directly connected to students in interventions, all staff members, families, other stakeholders. </a:t>
            </a:r>
            <a:endParaRPr b="0" i="0" u="none" strike="noStrike">
              <a:solidFill>
                <a:srgbClr val="000000"/>
              </a:solidFill>
              <a:latin typeface="Arial"/>
              <a:ea typeface="Arial"/>
              <a:cs typeface="Arial"/>
              <a:sym typeface="Arial"/>
            </a:endParaRPr>
          </a:p>
          <a:p>
            <a:pPr indent="0" lvl="0" marL="0" rtl="0" algn="l">
              <a:lnSpc>
                <a:spcPct val="100000"/>
              </a:lnSpc>
              <a:spcBef>
                <a:spcPts val="0"/>
              </a:spcBef>
              <a:spcAft>
                <a:spcPts val="0"/>
              </a:spcAft>
              <a:buSzPts val="1400"/>
              <a:buNone/>
            </a:pPr>
            <a:r>
              <a:t/>
            </a:r>
            <a:endParaRPr>
              <a:solidFill>
                <a:srgbClr val="000000"/>
              </a:solidFill>
            </a:endParaRPr>
          </a:p>
          <a:p>
            <a:pPr indent="0" lvl="0" marL="0" rtl="0" algn="l">
              <a:lnSpc>
                <a:spcPct val="100000"/>
              </a:lnSpc>
              <a:spcBef>
                <a:spcPts val="0"/>
              </a:spcBef>
              <a:spcAft>
                <a:spcPts val="0"/>
              </a:spcAft>
              <a:buSzPts val="1400"/>
              <a:buNone/>
            </a:pPr>
            <a:r>
              <a:rPr b="0" i="0" lang="en-US" u="none" strike="noStrike">
                <a:solidFill>
                  <a:srgbClr val="000000"/>
                </a:solidFill>
                <a:latin typeface="Arial"/>
                <a:ea typeface="Arial"/>
                <a:cs typeface="Arial"/>
                <a:sym typeface="Arial"/>
              </a:rPr>
              <a:t>Additionally, teams should analyze what communication systems already exist within their building (e.g., email, newsletters, social media), the strength and </a:t>
            </a:r>
            <a:r>
              <a:rPr lang="en-US">
                <a:solidFill>
                  <a:srgbClr val="000000"/>
                </a:solidFill>
              </a:rPr>
              <a:t>opportunities</a:t>
            </a:r>
            <a:r>
              <a:rPr b="0" i="0" lang="en-US" u="none" strike="noStrike">
                <a:solidFill>
                  <a:srgbClr val="000000"/>
                </a:solidFill>
                <a:latin typeface="Arial"/>
                <a:ea typeface="Arial"/>
                <a:cs typeface="Arial"/>
                <a:sym typeface="Arial"/>
              </a:rPr>
              <a:t> for improvement of these systems and leverage those structures, when possible, instead of creating different communication systems. </a:t>
            </a:r>
            <a:endParaRPr b="0"/>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b="0"/>
          </a:p>
          <a:p>
            <a:pPr indent="0" lvl="0" marL="0" rtl="0" algn="l">
              <a:lnSpc>
                <a:spcPct val="100000"/>
              </a:lnSpc>
              <a:spcBef>
                <a:spcPts val="0"/>
              </a:spcBef>
              <a:spcAft>
                <a:spcPts val="0"/>
              </a:spcAft>
              <a:buSzPts val="1400"/>
              <a:buNone/>
            </a:pPr>
            <a:br>
              <a:rPr lang="en-US"/>
            </a:br>
            <a:endParaRPr/>
          </a:p>
        </p:txBody>
      </p:sp>
      <p:sp>
        <p:nvSpPr>
          <p:cNvPr id="316" name="Google Shape;316;p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4" name="Google Shape;324;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 </a:t>
            </a:r>
            <a:endParaRPr/>
          </a:p>
          <a:p>
            <a:pPr indent="0" lvl="0" marL="0" rtl="0" algn="l">
              <a:lnSpc>
                <a:spcPct val="100000"/>
              </a:lnSpc>
              <a:spcBef>
                <a:spcPts val="0"/>
              </a:spcBef>
              <a:spcAft>
                <a:spcPts val="0"/>
              </a:spcAft>
              <a:buSzPts val="1400"/>
              <a:buNone/>
            </a:pPr>
            <a:r>
              <a:rPr lang="en-US"/>
              <a:t> </a:t>
            </a:r>
            <a:r>
              <a:rPr b="1" lang="en-US"/>
              <a:t>Trainer Notes:</a:t>
            </a:r>
            <a:r>
              <a:rPr lang="en-US"/>
              <a:t>  </a:t>
            </a:r>
            <a:endParaRPr/>
          </a:p>
          <a:p>
            <a:pPr indent="0" lvl="0" marL="0" rtl="0" algn="l">
              <a:lnSpc>
                <a:spcPct val="100000"/>
              </a:lnSpc>
              <a:spcBef>
                <a:spcPts val="0"/>
              </a:spcBef>
              <a:spcAft>
                <a:spcPts val="0"/>
              </a:spcAft>
              <a:buClr>
                <a:schemeClr val="dk1"/>
              </a:buClr>
              <a:buSzPts val="1400"/>
              <a:buFont typeface="Arial"/>
              <a:buNone/>
            </a:pPr>
            <a:r>
              <a:rPr b="1" lang="en-US"/>
              <a:t>To Know/To Say:</a:t>
            </a:r>
            <a:endParaRPr/>
          </a:p>
          <a:p>
            <a:pPr indent="0" lvl="0" marL="0" rtl="0" algn="l">
              <a:lnSpc>
                <a:spcPct val="100000"/>
              </a:lnSpc>
              <a:spcBef>
                <a:spcPts val="0"/>
              </a:spcBef>
              <a:spcAft>
                <a:spcPts val="0"/>
              </a:spcAft>
              <a:buSzPts val="1400"/>
              <a:buNone/>
            </a:pPr>
            <a:r>
              <a:rPr lang="en-US"/>
              <a:t>As teams decide what information to include in their Advanced Tiers system, teams should consider the following based upon potential partners, For Staff</a:t>
            </a:r>
            <a:endParaRPr/>
          </a:p>
          <a:p>
            <a:pPr indent="-317500" lvl="0" marL="457200" rtl="0" algn="l">
              <a:lnSpc>
                <a:spcPct val="100000"/>
              </a:lnSpc>
              <a:spcBef>
                <a:spcPts val="0"/>
              </a:spcBef>
              <a:spcAft>
                <a:spcPts val="0"/>
              </a:spcAft>
              <a:buClr>
                <a:srgbClr val="FF0000"/>
              </a:buClr>
              <a:buSzPts val="1400"/>
              <a:buChar char="•"/>
            </a:pPr>
            <a:r>
              <a:rPr lang="en-US" sz="1400"/>
              <a:t>Regular sharing of individual student data for </a:t>
            </a:r>
            <a:r>
              <a:rPr b="1" lang="en-US" sz="1400"/>
              <a:t>staff directly involved with students in interventions</a:t>
            </a:r>
            <a:r>
              <a:rPr lang="en-US" sz="1400"/>
              <a:t> that complies with Family Educational Rights and Privacy Act (FERPA) and other federal, state, and local policies. </a:t>
            </a:r>
            <a:endParaRPr sz="1400"/>
          </a:p>
          <a:p>
            <a:pPr indent="-317500" lvl="0" marL="457200" rtl="0" algn="l">
              <a:lnSpc>
                <a:spcPct val="100000"/>
              </a:lnSpc>
              <a:spcBef>
                <a:spcPts val="0"/>
              </a:spcBef>
              <a:spcAft>
                <a:spcPts val="0"/>
              </a:spcAft>
              <a:buClr>
                <a:srgbClr val="FF0000"/>
              </a:buClr>
              <a:buSzPts val="1400"/>
              <a:buChar char="•"/>
            </a:pPr>
            <a:r>
              <a:rPr lang="en-US" sz="1400"/>
              <a:t>Ongoing updates, with all staff on implementation fidelity and outcomes for students receiving Advanced Tier supports (e.g., number of students receiving services, number of students showing positive response, number of students needing additional support). </a:t>
            </a:r>
            <a:endParaRPr sz="1400"/>
          </a:p>
          <a:p>
            <a:pPr indent="-317500" lvl="0" marL="457200" rtl="0" algn="l">
              <a:lnSpc>
                <a:spcPct val="100000"/>
              </a:lnSpc>
              <a:spcBef>
                <a:spcPts val="0"/>
              </a:spcBef>
              <a:spcAft>
                <a:spcPts val="0"/>
              </a:spcAft>
              <a:buClr>
                <a:srgbClr val="FF0000"/>
              </a:buClr>
              <a:buSzPts val="1400"/>
              <a:buChar char="•"/>
            </a:pPr>
            <a:r>
              <a:rPr lang="en-US" sz="1400"/>
              <a:t>A process by which staff can voice questions, concerns, or identify celebrations.</a:t>
            </a:r>
            <a:endParaRPr sz="1400"/>
          </a:p>
          <a:p>
            <a:pPr indent="-317500" lvl="0" marL="457200" rtl="0" algn="l">
              <a:lnSpc>
                <a:spcPct val="100000"/>
              </a:lnSpc>
              <a:spcBef>
                <a:spcPts val="0"/>
              </a:spcBef>
              <a:spcAft>
                <a:spcPts val="0"/>
              </a:spcAft>
              <a:buClr>
                <a:srgbClr val="FF0000"/>
              </a:buClr>
              <a:buSzPts val="1400"/>
              <a:buChar char="•"/>
            </a:pPr>
            <a:r>
              <a:rPr lang="en-US" sz="1400"/>
              <a:t>Prompts/reminders on how to access organizational files (e.g., meeting dates/times, nomination forms).  </a:t>
            </a:r>
            <a:endParaRPr sz="1400"/>
          </a:p>
          <a:p>
            <a:pPr indent="0" lvl="0" marL="0" rtl="0" algn="l">
              <a:lnSpc>
                <a:spcPct val="100000"/>
              </a:lnSpc>
              <a:spcBef>
                <a:spcPts val="0"/>
              </a:spcBef>
              <a:spcAft>
                <a:spcPts val="0"/>
              </a:spcAft>
              <a:buClr>
                <a:schemeClr val="dk1"/>
              </a:buClr>
              <a:buSzPts val="1100"/>
              <a:buFont typeface="Arial"/>
              <a:buNone/>
            </a:pPr>
            <a:br>
              <a:rPr lang="en-US" sz="1800"/>
            </a:br>
            <a:endParaRPr sz="1800"/>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0" name="Google Shape;330;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 </a:t>
            </a:r>
            <a:endParaRPr/>
          </a:p>
          <a:p>
            <a:pPr indent="0" lvl="0" marL="0" rtl="0" algn="l">
              <a:lnSpc>
                <a:spcPct val="100000"/>
              </a:lnSpc>
              <a:spcBef>
                <a:spcPts val="0"/>
              </a:spcBef>
              <a:spcAft>
                <a:spcPts val="0"/>
              </a:spcAft>
              <a:buSzPts val="1400"/>
              <a:buNone/>
            </a:pPr>
            <a:r>
              <a:rPr lang="en-US"/>
              <a:t> </a:t>
            </a:r>
            <a:r>
              <a:rPr b="1" lang="en-US"/>
              <a:t>Trainer Notes:</a:t>
            </a:r>
            <a:r>
              <a:rPr lang="en-US"/>
              <a:t>  </a:t>
            </a:r>
            <a:endParaRPr/>
          </a:p>
          <a:p>
            <a:pPr indent="0" lvl="0" marL="0" rtl="0" algn="l">
              <a:lnSpc>
                <a:spcPct val="100000"/>
              </a:lnSpc>
              <a:spcBef>
                <a:spcPts val="0"/>
              </a:spcBef>
              <a:spcAft>
                <a:spcPts val="0"/>
              </a:spcAft>
              <a:buSzPts val="1400"/>
              <a:buNone/>
            </a:pPr>
            <a:r>
              <a:rPr b="1" lang="en-US"/>
              <a:t>To Know/To Say:</a:t>
            </a:r>
            <a:endParaRPr/>
          </a:p>
          <a:p>
            <a:pPr indent="0" lvl="0" marL="0" rtl="0" algn="l">
              <a:lnSpc>
                <a:spcPct val="100000"/>
              </a:lnSpc>
              <a:spcBef>
                <a:spcPts val="0"/>
              </a:spcBef>
              <a:spcAft>
                <a:spcPts val="0"/>
              </a:spcAft>
              <a:buSzPts val="1400"/>
              <a:buNone/>
            </a:pPr>
            <a:r>
              <a:rPr lang="en-US"/>
              <a:t>When considering information reporting and receiving input or feedback from families consider a plan for </a:t>
            </a:r>
            <a:endParaRPr/>
          </a:p>
          <a:p>
            <a:pPr indent="-317500" lvl="0" marL="457200" rtl="0" algn="l">
              <a:lnSpc>
                <a:spcPct val="100000"/>
              </a:lnSpc>
              <a:spcBef>
                <a:spcPts val="0"/>
              </a:spcBef>
              <a:spcAft>
                <a:spcPts val="0"/>
              </a:spcAft>
              <a:buClr>
                <a:srgbClr val="FF0000"/>
              </a:buClr>
              <a:buSzPts val="1400"/>
              <a:buChar char="•"/>
            </a:pPr>
            <a:r>
              <a:rPr lang="en-US" sz="1400"/>
              <a:t>Ongoing updates of individual student data for families whose student is involved in an </a:t>
            </a:r>
            <a:r>
              <a:rPr b="1" lang="en-US" sz="1400"/>
              <a:t>Advanced Tier  </a:t>
            </a:r>
            <a:r>
              <a:rPr lang="en-US" sz="1400"/>
              <a:t>intervention. </a:t>
            </a:r>
            <a:endParaRPr sz="1400"/>
          </a:p>
          <a:p>
            <a:pPr indent="0" lvl="0" marL="457200" rtl="0" algn="l">
              <a:lnSpc>
                <a:spcPct val="100000"/>
              </a:lnSpc>
              <a:spcBef>
                <a:spcPts val="0"/>
              </a:spcBef>
              <a:spcAft>
                <a:spcPts val="0"/>
              </a:spcAft>
              <a:buSzPts val="1400"/>
              <a:buNone/>
            </a:pPr>
            <a:r>
              <a:t/>
            </a:r>
            <a:endParaRPr sz="1400"/>
          </a:p>
          <a:p>
            <a:pPr indent="-317500" lvl="0" marL="457200" rtl="0" algn="l">
              <a:lnSpc>
                <a:spcPct val="100000"/>
              </a:lnSpc>
              <a:spcBef>
                <a:spcPts val="0"/>
              </a:spcBef>
              <a:spcAft>
                <a:spcPts val="0"/>
              </a:spcAft>
              <a:buClr>
                <a:srgbClr val="FF0000"/>
              </a:buClr>
              <a:buSzPts val="1400"/>
              <a:buChar char="•"/>
            </a:pPr>
            <a:r>
              <a:rPr lang="en-US" sz="1400"/>
              <a:t>Establish a variety of processes by which families can voice questions, concerns, or identify celebrations. </a:t>
            </a:r>
            <a:endParaRPr sz="1400"/>
          </a:p>
          <a:p>
            <a:pPr indent="0" lvl="0" marL="0" rtl="0" algn="l">
              <a:lnSpc>
                <a:spcPct val="100000"/>
              </a:lnSpc>
              <a:spcBef>
                <a:spcPts val="0"/>
              </a:spcBef>
              <a:spcAft>
                <a:spcPts val="0"/>
              </a:spcAft>
              <a:buSzPts val="1400"/>
              <a:buNone/>
            </a:pPr>
            <a:r>
              <a:t/>
            </a:r>
            <a:endParaRPr sz="1400"/>
          </a:p>
          <a:p>
            <a:pPr indent="0" lvl="0" marL="0" rtl="0" algn="l">
              <a:lnSpc>
                <a:spcPct val="100000"/>
              </a:lnSpc>
              <a:spcBef>
                <a:spcPts val="0"/>
              </a:spcBef>
              <a:spcAft>
                <a:spcPts val="0"/>
              </a:spcAft>
              <a:buSzPts val="1400"/>
              <a:buNone/>
            </a:pPr>
            <a:r>
              <a:rPr lang="en-US" sz="1400"/>
              <a:t>Given that family and community engagement is an identified barrier and priority for improvement in most buildings and districts, take time to critically analyze what is working in engagement for your organization, and where improvements can be made. One size, two-way communication cannot be the norm given the rapid pace of change in the world today and the impact on family structures, work expectations as well as child-care and custody arrangements.</a:t>
            </a:r>
            <a:endParaRPr sz="1400"/>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 </a:t>
            </a:r>
            <a:r>
              <a:rPr lang="en-US">
                <a:solidFill>
                  <a:srgbClr val="231F20"/>
                </a:solidFill>
                <a:latin typeface="Calibri"/>
                <a:ea typeface="Calibri"/>
                <a:cs typeface="Calibri"/>
                <a:sym typeface="Calibri"/>
              </a:rPr>
              <a:t>Allow up to 15 minutes for this discussion.</a:t>
            </a:r>
            <a:endParaRPr b="1"/>
          </a:p>
          <a:p>
            <a:pPr indent="0" lvl="0" marL="0" rtl="0" algn="l">
              <a:lnSpc>
                <a:spcPct val="100000"/>
              </a:lnSpc>
              <a:spcBef>
                <a:spcPts val="0"/>
              </a:spcBef>
              <a:spcAft>
                <a:spcPts val="0"/>
              </a:spcAft>
              <a:buSzPts val="1400"/>
              <a:buNone/>
            </a:pPr>
            <a:r>
              <a:rPr b="1" lang="en-US"/>
              <a:t>To Know/To Say:  Circle up your Advanced Tiers team and begin to formulate a draft communication plan, again, consider</a:t>
            </a:r>
            <a:endParaRPr b="1"/>
          </a:p>
          <a:p>
            <a:pPr indent="-495300" lvl="0" marL="914400" rtl="0" algn="l">
              <a:lnSpc>
                <a:spcPct val="90000"/>
              </a:lnSpc>
              <a:spcBef>
                <a:spcPts val="1300"/>
              </a:spcBef>
              <a:spcAft>
                <a:spcPts val="0"/>
              </a:spcAft>
              <a:buClr>
                <a:schemeClr val="dk1"/>
              </a:buClr>
              <a:buSzPts val="1400"/>
              <a:buFont typeface="Calibri"/>
              <a:buChar char="•"/>
            </a:pPr>
            <a:r>
              <a:rPr lang="en-US" sz="1400">
                <a:latin typeface="Calibri"/>
                <a:ea typeface="Calibri"/>
                <a:cs typeface="Calibri"/>
                <a:sym typeface="Calibri"/>
              </a:rPr>
              <a:t>Who are the relevant partners with whom your team will be communicating?</a:t>
            </a:r>
            <a:endParaRPr sz="1400">
              <a:latin typeface="Calibri"/>
              <a:ea typeface="Calibri"/>
              <a:cs typeface="Calibri"/>
              <a:sym typeface="Calibri"/>
            </a:endParaRPr>
          </a:p>
          <a:p>
            <a:pPr indent="-495300" lvl="0" marL="914400" rtl="0" algn="l">
              <a:lnSpc>
                <a:spcPct val="90000"/>
              </a:lnSpc>
              <a:spcBef>
                <a:spcPts val="1300"/>
              </a:spcBef>
              <a:spcAft>
                <a:spcPts val="0"/>
              </a:spcAft>
              <a:buClr>
                <a:schemeClr val="dk1"/>
              </a:buClr>
              <a:buSzPts val="1400"/>
              <a:buFont typeface="Calibri"/>
              <a:buChar char="•"/>
            </a:pPr>
            <a:r>
              <a:rPr lang="en-US" sz="1400">
                <a:latin typeface="Calibri"/>
                <a:ea typeface="Calibri"/>
                <a:cs typeface="Calibri"/>
                <a:sym typeface="Calibri"/>
              </a:rPr>
              <a:t>What different methods are currently being used by your school to engage and communicate with these groups? </a:t>
            </a:r>
            <a:endParaRPr sz="1400">
              <a:latin typeface="Calibri"/>
              <a:ea typeface="Calibri"/>
              <a:cs typeface="Calibri"/>
              <a:sym typeface="Calibri"/>
            </a:endParaRPr>
          </a:p>
          <a:p>
            <a:pPr indent="-495300" lvl="0" marL="914400" rtl="0" algn="l">
              <a:lnSpc>
                <a:spcPct val="90000"/>
              </a:lnSpc>
              <a:spcBef>
                <a:spcPts val="1300"/>
              </a:spcBef>
              <a:spcAft>
                <a:spcPts val="0"/>
              </a:spcAft>
              <a:buClr>
                <a:schemeClr val="dk1"/>
              </a:buClr>
              <a:buSzPts val="1400"/>
              <a:buFont typeface="Calibri"/>
              <a:buChar char="•"/>
            </a:pPr>
            <a:r>
              <a:rPr lang="en-US" sz="1400">
                <a:latin typeface="Calibri"/>
                <a:ea typeface="Calibri"/>
                <a:cs typeface="Calibri"/>
                <a:sym typeface="Calibri"/>
              </a:rPr>
              <a:t>What is your current system for gathering input/feedback from relevant partners?</a:t>
            </a:r>
            <a:endParaRPr sz="1400">
              <a:latin typeface="Calibri"/>
              <a:ea typeface="Calibri"/>
              <a:cs typeface="Calibri"/>
              <a:sym typeface="Calibri"/>
            </a:endParaRPr>
          </a:p>
          <a:p>
            <a:pPr indent="-495300" lvl="0" marL="914400" rtl="0" algn="l">
              <a:lnSpc>
                <a:spcPct val="90000"/>
              </a:lnSpc>
              <a:spcBef>
                <a:spcPts val="1300"/>
              </a:spcBef>
              <a:spcAft>
                <a:spcPts val="0"/>
              </a:spcAft>
              <a:buClr>
                <a:srgbClr val="FF0000"/>
              </a:buClr>
              <a:buSzPts val="1400"/>
              <a:buFont typeface="Calibri"/>
              <a:buChar char="•"/>
            </a:pPr>
            <a:r>
              <a:rPr lang="en-US" sz="1400">
                <a:latin typeface="Calibri"/>
                <a:ea typeface="Calibri"/>
                <a:cs typeface="Calibri"/>
                <a:sym typeface="Calibri"/>
              </a:rPr>
              <a:t>How effective are your current structures in actually engaging the voice of all partners in the educational process? What would make the process even better?  </a:t>
            </a:r>
            <a:endParaRPr/>
          </a:p>
          <a:p>
            <a:pPr indent="-406400" lvl="0" marL="914400" rtl="0" algn="l">
              <a:lnSpc>
                <a:spcPct val="90000"/>
              </a:lnSpc>
              <a:spcBef>
                <a:spcPts val="1300"/>
              </a:spcBef>
              <a:spcAft>
                <a:spcPts val="0"/>
              </a:spcAft>
              <a:buClr>
                <a:srgbClr val="FF0000"/>
              </a:buClr>
              <a:buSzPts val="1400"/>
              <a:buFont typeface="Calibri"/>
              <a:buNone/>
            </a:pPr>
            <a:r>
              <a:t/>
            </a:r>
            <a:endParaRPr sz="1400">
              <a:latin typeface="Calibri"/>
              <a:ea typeface="Calibri"/>
              <a:cs typeface="Calibri"/>
              <a:sym typeface="Calibri"/>
            </a:endParaRPr>
          </a:p>
        </p:txBody>
      </p:sp>
      <p:sp>
        <p:nvSpPr>
          <p:cNvPr id="336" name="Google Shape;336;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38: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43" name="Google Shape;343;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8" name="Google Shape;348;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400"/>
              <a:buFont typeface="Arial"/>
              <a:buNone/>
            </a:pPr>
            <a:r>
              <a:rPr b="1" lang="en-US"/>
              <a:t>Trainer Notes: Make sure all participants have a copy of “Decision-Making Protocol.”</a:t>
            </a:r>
            <a:endParaRPr/>
          </a:p>
          <a:p>
            <a:pPr indent="0" lvl="0" marL="0" rtl="0" algn="l">
              <a:spcBef>
                <a:spcPts val="0"/>
              </a:spcBef>
              <a:spcAft>
                <a:spcPts val="0"/>
              </a:spcAft>
              <a:buClr>
                <a:schemeClr val="dk1"/>
              </a:buClr>
              <a:buSzPts val="1400"/>
              <a:buFont typeface="Arial"/>
              <a:buNone/>
            </a:pPr>
            <a:r>
              <a:rPr b="1" lang="en-US"/>
              <a:t>To Know/To Say:</a:t>
            </a:r>
            <a:endParaRPr/>
          </a:p>
          <a:p>
            <a:pPr indent="0" lvl="0" marL="0" rtl="0" algn="l">
              <a:lnSpc>
                <a:spcPct val="100000"/>
              </a:lnSpc>
              <a:spcBef>
                <a:spcPts val="0"/>
              </a:spcBef>
              <a:spcAft>
                <a:spcPts val="0"/>
              </a:spcAft>
              <a:buSzPts val="1400"/>
              <a:buNone/>
            </a:pPr>
            <a:r>
              <a:rPr lang="en-US" sz="1600">
                <a:solidFill>
                  <a:srgbClr val="231F20"/>
                </a:solidFill>
                <a:latin typeface="Calibri"/>
                <a:ea typeface="Calibri"/>
                <a:cs typeface="Calibri"/>
                <a:sym typeface="Calibri"/>
              </a:rPr>
              <a:t>As your teamwork progresses, you will encounter decisions that need to be made by the team as well as larger decisions that involve stakeholders outside of the team. Without effective tools to make these decisions, teams may suffer from indecision, prolonged discussions, or even division. Effective teams proactively make systems that will support their decision-making processes.  </a:t>
            </a:r>
            <a:endParaRPr/>
          </a:p>
          <a:p>
            <a:pPr indent="0" lvl="0" marL="0" rtl="0" algn="l">
              <a:lnSpc>
                <a:spcPct val="100000"/>
              </a:lnSpc>
              <a:spcBef>
                <a:spcPts val="0"/>
              </a:spcBef>
              <a:spcAft>
                <a:spcPts val="0"/>
              </a:spcAft>
              <a:buSzPts val="1400"/>
              <a:buNone/>
            </a:pPr>
            <a:r>
              <a:t/>
            </a:r>
            <a:endParaRPr sz="1600">
              <a:latin typeface="Calibri"/>
              <a:ea typeface="Calibri"/>
              <a:cs typeface="Calibri"/>
              <a:sym typeface="Calibri"/>
            </a:endParaRPr>
          </a:p>
          <a:p>
            <a:pPr indent="0" lvl="0" marL="0" rtl="0" algn="l">
              <a:lnSpc>
                <a:spcPct val="100000"/>
              </a:lnSpc>
              <a:spcBef>
                <a:spcPts val="1235"/>
              </a:spcBef>
              <a:spcAft>
                <a:spcPts val="0"/>
              </a:spcAft>
              <a:buSzPts val="1400"/>
              <a:buNone/>
            </a:pPr>
            <a:r>
              <a:rPr b="1" lang="en-US" sz="1600">
                <a:solidFill>
                  <a:srgbClr val="231F20"/>
                </a:solidFill>
                <a:latin typeface="Calibri"/>
                <a:ea typeface="Calibri"/>
                <a:cs typeface="Calibri"/>
                <a:sym typeface="Calibri"/>
              </a:rPr>
              <a:t>WHO DECIDES </a:t>
            </a:r>
            <a:r>
              <a:rPr lang="en-US" sz="1600">
                <a:solidFill>
                  <a:srgbClr val="231F20"/>
                </a:solidFill>
                <a:latin typeface="Calibri"/>
                <a:ea typeface="Calibri"/>
                <a:cs typeface="Calibri"/>
                <a:sym typeface="Calibri"/>
              </a:rPr>
              <a:t>– There are some decisions where it just doesn’t make sense to involve everyone. Identifying an individual point person (e.g., administrator, selected team member) can be very appropriate when that person has relevant knowledge or authority. Similarly, team decisions also may be appropriate when representation of the school is needed but involving the entire staff is impractical, unnecessary, or too time consuming. However, you will want to take the time to involve the entire staff when the issue is one that everyone needs familiarity with or that requires the support of each person to carry out. This is essential when decisions are being made about new procedures or approaches to be implemented by all.  </a:t>
            </a:r>
            <a:endParaRPr/>
          </a:p>
          <a:p>
            <a:pPr indent="0" lvl="0" marL="0" rtl="0" algn="l">
              <a:lnSpc>
                <a:spcPct val="100000"/>
              </a:lnSpc>
              <a:spcBef>
                <a:spcPts val="1235"/>
              </a:spcBef>
              <a:spcAft>
                <a:spcPts val="0"/>
              </a:spcAft>
              <a:buSzPts val="1400"/>
              <a:buNone/>
            </a:pPr>
            <a:r>
              <a:t/>
            </a:r>
            <a:endParaRPr sz="1600">
              <a:solidFill>
                <a:srgbClr val="231F20"/>
              </a:solidFill>
              <a:latin typeface="Calibri"/>
              <a:ea typeface="Calibri"/>
              <a:cs typeface="Calibri"/>
              <a:sym typeface="Calibri"/>
            </a:endParaRPr>
          </a:p>
          <a:p>
            <a:pPr indent="0" lvl="0" marL="0" rtl="0" algn="l">
              <a:lnSpc>
                <a:spcPct val="100000"/>
              </a:lnSpc>
              <a:spcBef>
                <a:spcPts val="1235"/>
              </a:spcBef>
              <a:spcAft>
                <a:spcPts val="0"/>
              </a:spcAft>
              <a:buSzPts val="1400"/>
              <a:buNone/>
            </a:pPr>
            <a:r>
              <a:rPr b="1" lang="en-US" sz="1600">
                <a:solidFill>
                  <a:srgbClr val="231F20"/>
                </a:solidFill>
                <a:latin typeface="Calibri"/>
                <a:ea typeface="Calibri"/>
                <a:cs typeface="Calibri"/>
                <a:sym typeface="Calibri"/>
              </a:rPr>
              <a:t>HOW TO DECIDE </a:t>
            </a:r>
            <a:r>
              <a:rPr lang="en-US" sz="1600">
                <a:solidFill>
                  <a:srgbClr val="231F20"/>
                </a:solidFill>
                <a:latin typeface="Calibri"/>
                <a:ea typeface="Calibri"/>
                <a:cs typeface="Calibri"/>
                <a:sym typeface="Calibri"/>
              </a:rPr>
              <a:t>– Once consideration has been made about who needs to be involved in the decision-making process, the team needs to determine how to decide. When divisiveness is present, schools should revisit mission, vision, guiding principles, or beliefs to foster harmony before moving on to make decisions using a consensus model. Effective leaders understand the importance of striving for consensus but also understand that not all decisions should be made by the entire group or by using consensus strategies. In that case a majority rule or unilateral decision will be made. In addition, when the group is “stuck,” a smaller group can be assigned to bring suggestions back to all. This would be an example of participative or representative decision-making.</a:t>
            </a:r>
            <a:endParaRPr sz="16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2" name="Google Shape;122;p4: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b="0" lang="en-US"/>
              <a:t>  </a:t>
            </a:r>
            <a:r>
              <a:rPr lang="en-US"/>
              <a:t>Facilitator: Select an introductions activity</a:t>
            </a:r>
            <a:endParaRPr b="0"/>
          </a:p>
          <a:p>
            <a:pPr indent="0" lvl="0" marL="0" rtl="0" algn="l">
              <a:lnSpc>
                <a:spcPct val="100000"/>
              </a:lnSpc>
              <a:spcBef>
                <a:spcPts val="0"/>
              </a:spcBef>
              <a:spcAft>
                <a:spcPts val="0"/>
              </a:spcAft>
              <a:buSzPts val="1400"/>
              <a:buNone/>
            </a:pPr>
            <a:r>
              <a:rPr b="1" lang="en-US"/>
              <a:t>To Know/To Say:</a:t>
            </a:r>
            <a:endParaRPr>
              <a:latin typeface="Arial"/>
              <a:ea typeface="Arial"/>
              <a:cs typeface="Arial"/>
              <a:sym typeface="Arial"/>
            </a:endParaRPr>
          </a:p>
          <a:p>
            <a:pPr indent="0" lvl="0" marL="0" rtl="0" algn="l">
              <a:lnSpc>
                <a:spcPct val="100000"/>
              </a:lnSpc>
              <a:spcBef>
                <a:spcPts val="0"/>
              </a:spcBef>
              <a:spcAft>
                <a:spcPts val="0"/>
              </a:spcAft>
              <a:buSzPts val="1400"/>
              <a:buNone/>
            </a:pPr>
            <a:r>
              <a:t/>
            </a:r>
            <a:endParaRPr/>
          </a:p>
        </p:txBody>
      </p:sp>
      <p:sp>
        <p:nvSpPr>
          <p:cNvPr id="123" name="Google Shape;123;p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 </a:t>
            </a:r>
            <a:r>
              <a:rPr lang="en-US">
                <a:solidFill>
                  <a:srgbClr val="231F20"/>
                </a:solidFill>
                <a:latin typeface="Calibri"/>
                <a:ea typeface="Calibri"/>
                <a:cs typeface="Calibri"/>
                <a:sym typeface="Calibri"/>
              </a:rPr>
              <a:t>Allow up to 10 minutes for this discussion.</a:t>
            </a:r>
            <a:endParaRPr b="1"/>
          </a:p>
          <a:p>
            <a:pPr indent="0" lvl="0" marL="0" rtl="0" algn="l">
              <a:lnSpc>
                <a:spcPct val="100000"/>
              </a:lnSpc>
              <a:spcBef>
                <a:spcPts val="0"/>
              </a:spcBef>
              <a:spcAft>
                <a:spcPts val="0"/>
              </a:spcAft>
              <a:buSzPts val="1400"/>
              <a:buNone/>
            </a:pPr>
            <a:r>
              <a:rPr b="1" lang="en-US"/>
              <a:t>To Know/To Say:</a:t>
            </a:r>
            <a:r>
              <a:rPr lang="en-US">
                <a:solidFill>
                  <a:srgbClr val="231F20"/>
                </a:solidFill>
                <a:latin typeface="Calibri"/>
                <a:ea typeface="Calibri"/>
                <a:cs typeface="Calibri"/>
                <a:sym typeface="Calibri"/>
              </a:rPr>
              <a:t> </a:t>
            </a:r>
            <a:endParaRPr sz="1400">
              <a:solidFill>
                <a:srgbClr val="231F20"/>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en-US" sz="1400">
                <a:solidFill>
                  <a:srgbClr val="231F20"/>
                </a:solidFill>
                <a:latin typeface="Calibri"/>
                <a:ea typeface="Calibri"/>
                <a:cs typeface="Calibri"/>
                <a:sym typeface="Calibri"/>
              </a:rPr>
              <a:t>At this point, your team will not have a clear understanding of what decisions you will need to make and who will need to be involved in the decision-making process. However, now is a good time to begin formulating general case decision-making protocols. </a:t>
            </a:r>
            <a:endParaRPr sz="1400">
              <a:solidFill>
                <a:srgbClr val="231F20"/>
              </a:solidFill>
              <a:latin typeface="Calibri"/>
              <a:ea typeface="Calibri"/>
              <a:cs typeface="Calibri"/>
              <a:sym typeface="Calibri"/>
            </a:endParaRPr>
          </a:p>
          <a:p>
            <a:pPr indent="-317500" lvl="0" marL="457200" rtl="0" algn="l">
              <a:lnSpc>
                <a:spcPct val="90000"/>
              </a:lnSpc>
              <a:spcBef>
                <a:spcPts val="0"/>
              </a:spcBef>
              <a:spcAft>
                <a:spcPts val="0"/>
              </a:spcAft>
              <a:buClr>
                <a:schemeClr val="dk1"/>
              </a:buClr>
              <a:buSzPts val="1400"/>
              <a:buFont typeface="Calibri"/>
              <a:buChar char="•"/>
            </a:pPr>
            <a:r>
              <a:rPr lang="en-US" sz="1400">
                <a:latin typeface="Calibri"/>
                <a:ea typeface="Calibri"/>
                <a:cs typeface="Calibri"/>
                <a:sym typeface="Calibri"/>
              </a:rPr>
              <a:t>What are some of the decision-making protocols that everyone is familiar?</a:t>
            </a:r>
            <a:endParaRPr sz="1400">
              <a:latin typeface="Calibri"/>
              <a:ea typeface="Calibri"/>
              <a:cs typeface="Calibri"/>
              <a:sym typeface="Calibri"/>
            </a:endParaRPr>
          </a:p>
          <a:p>
            <a:pPr indent="-317500" lvl="0" marL="457200" rtl="0" algn="l">
              <a:lnSpc>
                <a:spcPct val="90000"/>
              </a:lnSpc>
              <a:spcBef>
                <a:spcPts val="0"/>
              </a:spcBef>
              <a:spcAft>
                <a:spcPts val="0"/>
              </a:spcAft>
              <a:buClr>
                <a:schemeClr val="dk1"/>
              </a:buClr>
              <a:buSzPts val="1400"/>
              <a:buFont typeface="Calibri"/>
              <a:buChar char="•"/>
            </a:pPr>
            <a:r>
              <a:rPr lang="en-US" sz="1400">
                <a:latin typeface="Calibri"/>
                <a:ea typeface="Calibri"/>
                <a:cs typeface="Calibri"/>
                <a:sym typeface="Calibri"/>
              </a:rPr>
              <a:t>What are the pros and cons of each?</a:t>
            </a:r>
            <a:endParaRPr sz="1400">
              <a:latin typeface="Calibri"/>
              <a:ea typeface="Calibri"/>
              <a:cs typeface="Calibri"/>
              <a:sym typeface="Calibri"/>
            </a:endParaRPr>
          </a:p>
          <a:p>
            <a:pPr indent="-317500" lvl="0" marL="457200" rtl="0" algn="l">
              <a:lnSpc>
                <a:spcPct val="90000"/>
              </a:lnSpc>
              <a:spcBef>
                <a:spcPts val="0"/>
              </a:spcBef>
              <a:spcAft>
                <a:spcPts val="0"/>
              </a:spcAft>
              <a:buClr>
                <a:schemeClr val="dk1"/>
              </a:buClr>
              <a:buSzPts val="1400"/>
              <a:buFont typeface="Calibri"/>
              <a:buChar char="•"/>
            </a:pPr>
            <a:r>
              <a:rPr lang="en-US" sz="1400">
                <a:latin typeface="Calibri"/>
                <a:ea typeface="Calibri"/>
                <a:cs typeface="Calibri"/>
                <a:sym typeface="Calibri"/>
              </a:rPr>
              <a:t>Which are the most efficient?</a:t>
            </a:r>
            <a:endParaRPr sz="1400">
              <a:solidFill>
                <a:srgbClr val="231F20"/>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solidFill>
                <a:srgbClr val="231F2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lang="en-US">
                <a:solidFill>
                  <a:srgbClr val="231F20"/>
                </a:solidFill>
                <a:latin typeface="Calibri"/>
                <a:ea typeface="Calibri"/>
                <a:cs typeface="Calibri"/>
                <a:sym typeface="Calibri"/>
              </a:rPr>
              <a:t>Consider using </a:t>
            </a:r>
            <a:r>
              <a:rPr lang="en-US">
                <a:solidFill>
                  <a:srgbClr val="FF0000"/>
                </a:solidFill>
                <a:latin typeface="Calibri"/>
                <a:ea typeface="Calibri"/>
                <a:cs typeface="Calibri"/>
                <a:sym typeface="Calibri"/>
              </a:rPr>
              <a:t>“Decision-Making Protocol” </a:t>
            </a:r>
            <a:r>
              <a:rPr lang="en-US">
                <a:solidFill>
                  <a:srgbClr val="231F20"/>
                </a:solidFill>
                <a:latin typeface="Calibri"/>
                <a:ea typeface="Calibri"/>
                <a:cs typeface="Calibri"/>
                <a:sym typeface="Calibri"/>
              </a:rPr>
              <a:t>as a starting point for establishing a  clear decision-making protocol. </a:t>
            </a:r>
            <a:endParaRPr>
              <a:solidFill>
                <a:srgbClr val="231F20"/>
              </a:solidFill>
              <a:latin typeface="Calibri"/>
              <a:ea typeface="Calibri"/>
              <a:cs typeface="Calibri"/>
              <a:sym typeface="Calibri"/>
            </a:endParaRPr>
          </a:p>
        </p:txBody>
      </p:sp>
      <p:sp>
        <p:nvSpPr>
          <p:cNvPr id="356" name="Google Shape;356;p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63" name="Google Shape;363;p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8" name="Google Shape;368;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a:t>Trainer Notes:</a:t>
            </a:r>
            <a:endParaRPr b="1"/>
          </a:p>
          <a:p>
            <a:pPr indent="0" lvl="0" marL="0" rtl="0" algn="l">
              <a:lnSpc>
                <a:spcPct val="100000"/>
              </a:lnSpc>
              <a:spcBef>
                <a:spcPts val="0"/>
              </a:spcBef>
              <a:spcAft>
                <a:spcPts val="0"/>
              </a:spcAft>
              <a:buClr>
                <a:schemeClr val="dk1"/>
              </a:buClr>
              <a:buSzPts val="1400"/>
              <a:buFont typeface="Arial"/>
              <a:buNone/>
            </a:pPr>
            <a:r>
              <a:rPr b="1" lang="en-US"/>
              <a:t>To Know/To Say: </a:t>
            </a:r>
            <a:r>
              <a:rPr lang="en-US"/>
              <a:t>Teams should always make sure all systems and procedures are documented. Staff turnover often disrupts/ slows down a team’s momentum when systems and procedures have not been documented and made easily accessible to everyone.</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4" name="Google Shape;374;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a:t>Trainer Notes:</a:t>
            </a:r>
            <a:endParaRPr b="1"/>
          </a:p>
          <a:p>
            <a:pPr indent="0" lvl="0" marL="0" rtl="0" algn="l">
              <a:lnSpc>
                <a:spcPct val="100000"/>
              </a:lnSpc>
              <a:spcBef>
                <a:spcPts val="0"/>
              </a:spcBef>
              <a:spcAft>
                <a:spcPts val="0"/>
              </a:spcAft>
              <a:buSzPts val="1400"/>
              <a:buNone/>
            </a:pPr>
            <a:r>
              <a:rPr b="1" lang="en-US"/>
              <a:t>To Know/To Say: </a:t>
            </a:r>
            <a:endParaRPr b="1"/>
          </a:p>
          <a:p>
            <a:pPr indent="0" lvl="0" marL="0" rtl="0" algn="l">
              <a:lnSpc>
                <a:spcPct val="100000"/>
              </a:lnSpc>
              <a:spcBef>
                <a:spcPts val="0"/>
              </a:spcBef>
              <a:spcAft>
                <a:spcPts val="0"/>
              </a:spcAft>
              <a:buSzPts val="1400"/>
              <a:buNone/>
            </a:pPr>
            <a:r>
              <a:rPr lang="en-US"/>
              <a:t>The Advanced Tiers Development Checklist will serve an organizer/storage place for all of you Advanced Tiers artifacts/templates.</a:t>
            </a:r>
            <a:endParaRPr/>
          </a:p>
          <a:p>
            <a:pPr indent="0" lvl="0" marL="0" rtl="0" algn="l">
              <a:lnSpc>
                <a:spcPct val="100000"/>
              </a:lnSpc>
              <a:spcBef>
                <a:spcPts val="0"/>
              </a:spcBef>
              <a:spcAft>
                <a:spcPts val="0"/>
              </a:spcAft>
              <a:buClr>
                <a:schemeClr val="dk1"/>
              </a:buClr>
              <a:buSzPts val="1400"/>
              <a:buFont typeface="Arial"/>
              <a:buNone/>
            </a:pPr>
            <a:r>
              <a:rPr lang="en-US"/>
              <a:t>You will learn about all of the artifacts/templates as you continue to complete the lessons for Advanced Tiers.</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 </a:t>
            </a:r>
            <a:r>
              <a:rPr lang="en-US">
                <a:solidFill>
                  <a:srgbClr val="231F20"/>
                </a:solidFill>
                <a:latin typeface="Calibri"/>
                <a:ea typeface="Calibri"/>
                <a:cs typeface="Calibri"/>
                <a:sym typeface="Calibri"/>
              </a:rPr>
              <a:t>Allow up to 15 minutes for this discussion.</a:t>
            </a:r>
            <a:endParaRPr b="1"/>
          </a:p>
          <a:p>
            <a:pPr indent="0" lvl="0" marL="0" rtl="0" algn="l">
              <a:lnSpc>
                <a:spcPct val="100000"/>
              </a:lnSpc>
              <a:spcBef>
                <a:spcPts val="0"/>
              </a:spcBef>
              <a:spcAft>
                <a:spcPts val="0"/>
              </a:spcAft>
              <a:buSzPts val="1400"/>
              <a:buNone/>
            </a:pPr>
            <a:r>
              <a:rPr b="1" lang="en-US"/>
              <a:t>To Know/To Say:</a:t>
            </a:r>
            <a:endParaRPr b="1"/>
          </a:p>
          <a:p>
            <a:pPr indent="0" lvl="0" marL="0" marR="513080" rtl="0" algn="l">
              <a:lnSpc>
                <a:spcPct val="100000"/>
              </a:lnSpc>
              <a:spcBef>
                <a:spcPts val="0"/>
              </a:spcBef>
              <a:spcAft>
                <a:spcPts val="0"/>
              </a:spcAft>
              <a:buClr>
                <a:schemeClr val="dk1"/>
              </a:buClr>
              <a:buSzPts val="1100"/>
              <a:buFont typeface="Arial"/>
              <a:buNone/>
            </a:pPr>
            <a:r>
              <a:rPr lang="en-US" sz="1400">
                <a:latin typeface="Calibri"/>
                <a:ea typeface="Calibri"/>
                <a:cs typeface="Calibri"/>
                <a:sym typeface="Calibri"/>
              </a:rPr>
              <a:t>With your team, consider how to create a system of organization around critical documents: </a:t>
            </a:r>
            <a:endParaRPr sz="1400">
              <a:latin typeface="Calibri"/>
              <a:ea typeface="Calibri"/>
              <a:cs typeface="Calibri"/>
              <a:sym typeface="Calibri"/>
            </a:endParaRPr>
          </a:p>
          <a:p>
            <a:pPr indent="-317500" lvl="0" marL="457200" marR="513080" rtl="0" algn="l">
              <a:lnSpc>
                <a:spcPct val="100000"/>
              </a:lnSpc>
              <a:spcBef>
                <a:spcPts val="0"/>
              </a:spcBef>
              <a:spcAft>
                <a:spcPts val="0"/>
              </a:spcAft>
              <a:buClr>
                <a:schemeClr val="dk1"/>
              </a:buClr>
              <a:buSzPts val="1400"/>
              <a:buChar char="●"/>
            </a:pPr>
            <a:r>
              <a:rPr lang="en-US" sz="1400">
                <a:latin typeface="Calibri"/>
                <a:ea typeface="Calibri"/>
                <a:cs typeface="Calibri"/>
                <a:sym typeface="Calibri"/>
              </a:rPr>
              <a:t>How does your team organize and document other systems? </a:t>
            </a:r>
            <a:endParaRPr sz="1400">
              <a:latin typeface="Calibri"/>
              <a:ea typeface="Calibri"/>
              <a:cs typeface="Calibri"/>
              <a:sym typeface="Calibri"/>
            </a:endParaRPr>
          </a:p>
          <a:p>
            <a:pPr indent="-317500" lvl="0" marL="457200" marR="513080" rtl="0" algn="l">
              <a:lnSpc>
                <a:spcPct val="100000"/>
              </a:lnSpc>
              <a:spcBef>
                <a:spcPts val="0"/>
              </a:spcBef>
              <a:spcAft>
                <a:spcPts val="0"/>
              </a:spcAft>
              <a:buClr>
                <a:schemeClr val="dk1"/>
              </a:buClr>
              <a:buSzPts val="1400"/>
              <a:buChar char="●"/>
            </a:pPr>
            <a:r>
              <a:rPr lang="en-US" sz="1400">
                <a:latin typeface="Calibri"/>
                <a:ea typeface="Calibri"/>
                <a:cs typeface="Calibri"/>
                <a:sym typeface="Calibri"/>
              </a:rPr>
              <a:t>What are strengths and barriers to how those systems are organized? </a:t>
            </a:r>
            <a:endParaRPr sz="1200">
              <a:latin typeface="Calibri"/>
              <a:ea typeface="Calibri"/>
              <a:cs typeface="Calibri"/>
              <a:sym typeface="Calibri"/>
            </a:endParaRPr>
          </a:p>
          <a:p>
            <a:pPr indent="-317500" lvl="0" marL="457200" marR="513080" rtl="0" algn="l">
              <a:lnSpc>
                <a:spcPct val="100000"/>
              </a:lnSpc>
              <a:spcBef>
                <a:spcPts val="0"/>
              </a:spcBef>
              <a:spcAft>
                <a:spcPts val="0"/>
              </a:spcAft>
              <a:buClr>
                <a:schemeClr val="dk1"/>
              </a:buClr>
              <a:buSzPts val="1400"/>
              <a:buChar char="●"/>
            </a:pPr>
            <a:r>
              <a:rPr lang="en-US" sz="1200">
                <a:latin typeface="Calibri"/>
                <a:ea typeface="Calibri"/>
                <a:cs typeface="Calibri"/>
                <a:sym typeface="Calibri"/>
              </a:rPr>
              <a:t>W</a:t>
            </a:r>
            <a:r>
              <a:rPr lang="en-US" sz="1400">
                <a:latin typeface="Calibri"/>
                <a:ea typeface="Calibri"/>
                <a:cs typeface="Calibri"/>
                <a:sym typeface="Calibri"/>
              </a:rPr>
              <a:t>hat might need to similar and what might need to be different?  </a:t>
            </a:r>
            <a:endParaRPr sz="1400">
              <a:latin typeface="Calibri"/>
              <a:ea typeface="Calibri"/>
              <a:cs typeface="Calibri"/>
              <a:sym typeface="Calibri"/>
            </a:endParaRPr>
          </a:p>
          <a:p>
            <a:pPr indent="0" lvl="0" marL="0" marR="513080" rtl="0" algn="l">
              <a:lnSpc>
                <a:spcPct val="100000"/>
              </a:lnSpc>
              <a:spcBef>
                <a:spcPts val="0"/>
              </a:spcBef>
              <a:spcAft>
                <a:spcPts val="0"/>
              </a:spcAft>
              <a:buSzPts val="1400"/>
              <a:buNone/>
            </a:pPr>
            <a:r>
              <a:t/>
            </a:r>
            <a:endParaRPr sz="1400">
              <a:latin typeface="Calibri"/>
              <a:ea typeface="Calibri"/>
              <a:cs typeface="Calibri"/>
              <a:sym typeface="Calibri"/>
            </a:endParaRPr>
          </a:p>
          <a:p>
            <a:pPr indent="-425450" lvl="0" marL="457200" marR="513080" rtl="0" algn="l">
              <a:lnSpc>
                <a:spcPct val="100000"/>
              </a:lnSpc>
              <a:spcBef>
                <a:spcPts val="0"/>
              </a:spcBef>
              <a:spcAft>
                <a:spcPts val="0"/>
              </a:spcAft>
              <a:buClr>
                <a:schemeClr val="dk1"/>
              </a:buClr>
              <a:buSzPts val="1400"/>
              <a:buFont typeface="Arial"/>
              <a:buChar char="●"/>
            </a:pPr>
            <a:r>
              <a:rPr lang="en-US" sz="1400">
                <a:latin typeface="Calibri"/>
                <a:ea typeface="Calibri"/>
                <a:cs typeface="Calibri"/>
                <a:sym typeface="Calibri"/>
              </a:rPr>
              <a:t>When Advanced Tiers Development Checklist is completed, add the following as the last bullet point on the slide. </a:t>
            </a:r>
            <a:r>
              <a:rPr i="0" lang="en-US" sz="1400">
                <a:solidFill>
                  <a:schemeClr val="dk1"/>
                </a:solidFill>
                <a:latin typeface="Calibri"/>
                <a:ea typeface="Calibri"/>
                <a:cs typeface="Calibri"/>
                <a:sym typeface="Calibri"/>
              </a:rPr>
              <a:t>Document any decisions made including action to be taken, by who and when it will be completed on the </a:t>
            </a:r>
            <a:r>
              <a:rPr b="1" i="0" lang="en-US" sz="1400">
                <a:solidFill>
                  <a:srgbClr val="FF0000"/>
                </a:solidFill>
                <a:latin typeface="Calibri"/>
                <a:ea typeface="Calibri"/>
                <a:cs typeface="Calibri"/>
                <a:sym typeface="Calibri"/>
              </a:rPr>
              <a:t>Advanced Tier Development Checklist and Action Plan.</a:t>
            </a:r>
            <a:endParaRPr i="0" sz="1400"/>
          </a:p>
        </p:txBody>
      </p:sp>
      <p:sp>
        <p:nvSpPr>
          <p:cNvPr id="381" name="Google Shape;381;p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45: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88" name="Google Shape;388;p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46: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94" name="Google Shape;394;p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0" name="Google Shape;400;p47: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01" name="Google Shape;401;p4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9" name="Google Shape;129;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5" name="Google Shape;135;p6: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b="0" lang="en-US"/>
              <a:t>  </a:t>
            </a:r>
            <a:endParaRPr/>
          </a:p>
          <a:p>
            <a:pPr indent="0" lvl="0" marL="0" rtl="0" algn="l">
              <a:lnSpc>
                <a:spcPct val="100000"/>
              </a:lnSpc>
              <a:spcBef>
                <a:spcPts val="0"/>
              </a:spcBef>
              <a:spcAft>
                <a:spcPts val="0"/>
              </a:spcAft>
              <a:buSzPts val="1400"/>
              <a:buNone/>
            </a:pPr>
            <a:r>
              <a:rPr b="1" lang="en-US"/>
              <a:t>To Know/To Say:</a:t>
            </a:r>
            <a:r>
              <a:rPr b="0" lang="en-US"/>
              <a:t> </a:t>
            </a:r>
            <a:endParaRPr/>
          </a:p>
          <a:p>
            <a:pPr indent="0" lvl="0" marL="0" marR="0" rtl="0" algn="l">
              <a:lnSpc>
                <a:spcPct val="100000"/>
              </a:lnSpc>
              <a:spcBef>
                <a:spcPts val="0"/>
              </a:spcBef>
              <a:spcAft>
                <a:spcPts val="0"/>
              </a:spcAft>
              <a:buClr>
                <a:srgbClr val="000000"/>
              </a:buClr>
              <a:buSzPts val="1400"/>
              <a:buFont typeface="Arial"/>
              <a:buNone/>
            </a:pPr>
            <a:r>
              <a:rPr lang="en-US"/>
              <a:t>This lesson provides guidance on developing systems to support collaborative teaming processes within an Advanced Tiers Team.</a:t>
            </a:r>
            <a:endParaRPr/>
          </a:p>
          <a:p>
            <a:pPr indent="0" lvl="0" marL="0" rtl="0" algn="l">
              <a:lnSpc>
                <a:spcPct val="100000"/>
              </a:lnSpc>
              <a:spcBef>
                <a:spcPts val="0"/>
              </a:spcBef>
              <a:spcAft>
                <a:spcPts val="0"/>
              </a:spcAft>
              <a:buSzPts val="1400"/>
              <a:buNone/>
            </a:pPr>
            <a:r>
              <a:t/>
            </a:r>
            <a:endParaRPr/>
          </a:p>
        </p:txBody>
      </p:sp>
      <p:sp>
        <p:nvSpPr>
          <p:cNvPr id="136" name="Google Shape;136;p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2" name="Google Shape;142;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a:t>Trainer Notes:</a:t>
            </a:r>
            <a:r>
              <a:rPr lang="en-US"/>
              <a:t>  </a:t>
            </a:r>
            <a:endParaRPr/>
          </a:p>
          <a:p>
            <a:pPr indent="0" lvl="0" marL="0" rtl="0" algn="l">
              <a:lnSpc>
                <a:spcPct val="110000"/>
              </a:lnSpc>
              <a:spcBef>
                <a:spcPts val="0"/>
              </a:spcBef>
              <a:spcAft>
                <a:spcPts val="0"/>
              </a:spcAft>
              <a:buSzPts val="3200"/>
              <a:buNone/>
            </a:pPr>
            <a:r>
              <a:rPr b="1" lang="en-US"/>
              <a:t>To Know/To Say:</a:t>
            </a:r>
            <a:endParaRPr/>
          </a:p>
          <a:p>
            <a:pPr indent="0" lvl="0" marL="0" rtl="0" algn="l">
              <a:lnSpc>
                <a:spcPct val="110000"/>
              </a:lnSpc>
              <a:spcBef>
                <a:spcPts val="0"/>
              </a:spcBef>
              <a:spcAft>
                <a:spcPts val="0"/>
              </a:spcAft>
              <a:buSzPts val="3200"/>
              <a:buNone/>
            </a:pPr>
            <a:r>
              <a:rPr i="1" lang="en-US">
                <a:solidFill>
                  <a:srgbClr val="008000"/>
                </a:solidFill>
              </a:rPr>
              <a:t>At the end of this session, the </a:t>
            </a:r>
            <a:r>
              <a:rPr b="1" i="1" lang="en-US">
                <a:solidFill>
                  <a:srgbClr val="008000"/>
                </a:solidFill>
              </a:rPr>
              <a:t>Advanced Tiers Teams </a:t>
            </a:r>
            <a:r>
              <a:rPr i="1" lang="en-US">
                <a:solidFill>
                  <a:srgbClr val="008000"/>
                </a:solidFill>
              </a:rPr>
              <a:t>will …</a:t>
            </a:r>
            <a:endParaRPr/>
          </a:p>
          <a:p>
            <a:pPr indent="-425450" lvl="0" marL="457200" rtl="0" algn="l">
              <a:lnSpc>
                <a:spcPct val="110000"/>
              </a:lnSpc>
              <a:spcBef>
                <a:spcPts val="0"/>
              </a:spcBef>
              <a:spcAft>
                <a:spcPts val="0"/>
              </a:spcAft>
              <a:buClr>
                <a:schemeClr val="dk1"/>
              </a:buClr>
              <a:buSzPts val="1100"/>
              <a:buChar char="●"/>
            </a:pPr>
            <a:r>
              <a:rPr i="1" lang="en-US" sz="1100"/>
              <a:t>create a meeting schedule for the year</a:t>
            </a:r>
            <a:endParaRPr/>
          </a:p>
          <a:p>
            <a:pPr indent="-425450" lvl="0" marL="457200" rtl="0" algn="l">
              <a:lnSpc>
                <a:spcPct val="110000"/>
              </a:lnSpc>
              <a:spcBef>
                <a:spcPts val="0"/>
              </a:spcBef>
              <a:spcAft>
                <a:spcPts val="0"/>
              </a:spcAft>
              <a:buClr>
                <a:schemeClr val="dk1"/>
              </a:buClr>
              <a:buSzPts val="1100"/>
              <a:buChar char="●"/>
            </a:pPr>
            <a:r>
              <a:rPr i="1" lang="en-US" sz="1100"/>
              <a:t>create a standard meeting agenda</a:t>
            </a:r>
            <a:endParaRPr/>
          </a:p>
          <a:p>
            <a:pPr indent="-425450" lvl="0" marL="457200" rtl="0" algn="l">
              <a:lnSpc>
                <a:spcPct val="110000"/>
              </a:lnSpc>
              <a:spcBef>
                <a:spcPts val="0"/>
              </a:spcBef>
              <a:spcAft>
                <a:spcPts val="0"/>
              </a:spcAft>
              <a:buClr>
                <a:schemeClr val="dk1"/>
              </a:buClr>
              <a:buSzPts val="1100"/>
              <a:buChar char="●"/>
            </a:pPr>
            <a:r>
              <a:rPr i="1" lang="en-US" sz="1100"/>
              <a:t>develop working agreements for Advanced Tiers meetings</a:t>
            </a:r>
            <a:endParaRPr/>
          </a:p>
          <a:p>
            <a:pPr indent="-425450" lvl="0" marL="457200" rtl="0" algn="l">
              <a:lnSpc>
                <a:spcPct val="110000"/>
              </a:lnSpc>
              <a:spcBef>
                <a:spcPts val="0"/>
              </a:spcBef>
              <a:spcAft>
                <a:spcPts val="0"/>
              </a:spcAft>
              <a:buClr>
                <a:schemeClr val="dk1"/>
              </a:buClr>
              <a:buSzPts val="1100"/>
              <a:buChar char="●"/>
            </a:pPr>
            <a:r>
              <a:rPr i="1" lang="en-US" sz="1100"/>
              <a:t>use a pre-meeting organizer to increase efficiency</a:t>
            </a:r>
            <a:endParaRPr/>
          </a:p>
          <a:p>
            <a:pPr indent="-425450" lvl="0" marL="457200" rtl="0" algn="l">
              <a:lnSpc>
                <a:spcPct val="110000"/>
              </a:lnSpc>
              <a:spcBef>
                <a:spcPts val="0"/>
              </a:spcBef>
              <a:spcAft>
                <a:spcPts val="0"/>
              </a:spcAft>
              <a:buClr>
                <a:schemeClr val="dk1"/>
              </a:buClr>
              <a:buSzPts val="1100"/>
              <a:buChar char="●"/>
            </a:pPr>
            <a:r>
              <a:rPr i="1" lang="en-US" sz="1100"/>
              <a:t>create a communication system</a:t>
            </a:r>
            <a:endParaRPr/>
          </a:p>
          <a:p>
            <a:pPr indent="-425450" lvl="0" marL="457200" rtl="0" algn="l">
              <a:lnSpc>
                <a:spcPct val="110000"/>
              </a:lnSpc>
              <a:spcBef>
                <a:spcPts val="0"/>
              </a:spcBef>
              <a:spcAft>
                <a:spcPts val="0"/>
              </a:spcAft>
              <a:buClr>
                <a:schemeClr val="dk1"/>
              </a:buClr>
              <a:buSzPts val="1100"/>
              <a:buChar char="●"/>
            </a:pPr>
            <a:r>
              <a:rPr i="1" lang="en-US" sz="1100"/>
              <a:t>implement a standard decision-making protocol</a:t>
            </a:r>
            <a:endParaRPr/>
          </a:p>
          <a:p>
            <a:pPr indent="-425450" lvl="0" marL="457200" rtl="0" algn="l">
              <a:lnSpc>
                <a:spcPct val="110000"/>
              </a:lnSpc>
              <a:spcBef>
                <a:spcPts val="0"/>
              </a:spcBef>
              <a:spcAft>
                <a:spcPts val="0"/>
              </a:spcAft>
              <a:buClr>
                <a:schemeClr val="dk1"/>
              </a:buClr>
              <a:buSzPts val="1100"/>
              <a:buChar char="●"/>
            </a:pPr>
            <a:r>
              <a:rPr i="1" lang="en-US" sz="1100"/>
              <a:t>create an organizational system for housing and sharing Advanced Tiers artifacts</a:t>
            </a:r>
            <a:endParaRPr/>
          </a:p>
          <a:p>
            <a:pPr indent="0" lvl="0" marL="0" rtl="0" algn="l">
              <a:lnSpc>
                <a:spcPct val="100000"/>
              </a:lnSpc>
              <a:spcBef>
                <a:spcPts val="0"/>
              </a:spcBef>
              <a:spcAft>
                <a:spcPts val="0"/>
              </a:spcAft>
              <a:buClr>
                <a:schemeClr val="dk1"/>
              </a:buClr>
              <a:buSzPts val="1400"/>
              <a:buFont typeface="Arial"/>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8" name="Google Shape;148;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400"/>
              <a:buFont typeface="Arial"/>
              <a:buNone/>
            </a:pPr>
            <a:r>
              <a:rPr b="1" lang="en-US"/>
              <a:t>Trainer Notes:</a:t>
            </a:r>
            <a:r>
              <a:rPr lang="en-US"/>
              <a:t>  </a:t>
            </a:r>
            <a:endParaRPr/>
          </a:p>
          <a:p>
            <a:pPr indent="0" lvl="0" marL="0" rtl="0" algn="l">
              <a:lnSpc>
                <a:spcPct val="100000"/>
              </a:lnSpc>
              <a:spcBef>
                <a:spcPts val="0"/>
              </a:spcBef>
              <a:spcAft>
                <a:spcPts val="0"/>
              </a:spcAft>
              <a:buClr>
                <a:schemeClr val="dk1"/>
              </a:buClr>
              <a:buSzPts val="1400"/>
              <a:buFont typeface="Arial"/>
              <a:buNone/>
            </a:pPr>
            <a:r>
              <a:rPr b="1" lang="en-US"/>
              <a:t>To Know/To Say:</a:t>
            </a:r>
            <a:r>
              <a:rPr lang="en-US"/>
              <a:t> </a:t>
            </a:r>
            <a:r>
              <a:rPr lang="en-US" sz="1400">
                <a:latin typeface="Calibri"/>
                <a:ea typeface="Calibri"/>
                <a:cs typeface="Calibri"/>
                <a:sym typeface="Calibri"/>
              </a:rPr>
              <a:t>The Advanced Tiers Team must create effective systems in order to be efficient in providing support to students who are at-risk and high-risk according to the team’s criteria measures.</a:t>
            </a:r>
            <a:endParaRPr sz="140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4" name="Google Shape;154;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b="0" lang="en-US"/>
              <a:t>  </a:t>
            </a:r>
            <a:endParaRPr/>
          </a:p>
          <a:p>
            <a:pPr indent="0" lvl="0" marL="0" rtl="0" algn="l">
              <a:lnSpc>
                <a:spcPct val="100000"/>
              </a:lnSpc>
              <a:spcBef>
                <a:spcPts val="0"/>
              </a:spcBef>
              <a:spcAft>
                <a:spcPts val="0"/>
              </a:spcAft>
              <a:buSzPts val="1400"/>
              <a:buNone/>
            </a:pPr>
            <a:r>
              <a:rPr b="1" lang="en-US"/>
              <a:t>To Know/To Say:</a:t>
            </a:r>
            <a:r>
              <a:rPr b="0" lang="en-US"/>
              <a:t> </a:t>
            </a:r>
            <a:r>
              <a:rPr b="1" lang="en-US" sz="1400"/>
              <a:t>Once you have gathered your Advanced Tier Team members together and consider:</a:t>
            </a:r>
            <a:endParaRPr b="1" sz="1400"/>
          </a:p>
          <a:p>
            <a:pPr indent="-317500" lvl="0" marL="457200" rtl="0" algn="l">
              <a:lnSpc>
                <a:spcPct val="100000"/>
              </a:lnSpc>
              <a:spcBef>
                <a:spcPts val="640"/>
              </a:spcBef>
              <a:spcAft>
                <a:spcPts val="0"/>
              </a:spcAft>
              <a:buClr>
                <a:schemeClr val="dk1"/>
              </a:buClr>
              <a:buSzPts val="1400"/>
              <a:buFont typeface="Calibri"/>
              <a:buChar char="●"/>
            </a:pPr>
            <a:r>
              <a:rPr lang="en-US" sz="1400">
                <a:latin typeface="Calibri"/>
                <a:ea typeface="Calibri"/>
                <a:cs typeface="Calibri"/>
                <a:sym typeface="Calibri"/>
              </a:rPr>
              <a:t>What Collective commitments has your building leadership team (BLT) and staff made to Tier 1 Universal Supports?</a:t>
            </a:r>
            <a:endParaRPr sz="1400">
              <a:latin typeface="Calibri"/>
              <a:ea typeface="Calibri"/>
              <a:cs typeface="Calibri"/>
              <a:sym typeface="Calibri"/>
            </a:endParaRPr>
          </a:p>
          <a:p>
            <a:pPr indent="-317500" lvl="0" marL="457200" rtl="0" algn="l">
              <a:lnSpc>
                <a:spcPct val="100000"/>
              </a:lnSpc>
              <a:spcBef>
                <a:spcPts val="0"/>
              </a:spcBef>
              <a:spcAft>
                <a:spcPts val="0"/>
              </a:spcAft>
              <a:buClr>
                <a:schemeClr val="dk1"/>
              </a:buClr>
              <a:buSzPts val="1400"/>
              <a:buFont typeface="Calibri"/>
              <a:buChar char="●"/>
            </a:pPr>
            <a:r>
              <a:rPr lang="en-US" sz="1400">
                <a:latin typeface="Calibri"/>
                <a:ea typeface="Calibri"/>
                <a:cs typeface="Calibri"/>
                <a:sym typeface="Calibri"/>
              </a:rPr>
              <a:t>What teaming procedures and processes are in place with fidelity in your BLT / Tier 1 Team? What would make that team even better?</a:t>
            </a:r>
            <a:endParaRPr sz="1400">
              <a:latin typeface="Calibri"/>
              <a:ea typeface="Calibri"/>
              <a:cs typeface="Calibri"/>
              <a:sym typeface="Calibri"/>
            </a:endParaRPr>
          </a:p>
          <a:p>
            <a:pPr indent="-317500" lvl="0" marL="457200" rtl="0" algn="l">
              <a:lnSpc>
                <a:spcPct val="100000"/>
              </a:lnSpc>
              <a:spcBef>
                <a:spcPts val="0"/>
              </a:spcBef>
              <a:spcAft>
                <a:spcPts val="0"/>
              </a:spcAft>
              <a:buClr>
                <a:schemeClr val="dk1"/>
              </a:buClr>
              <a:buSzPts val="1400"/>
              <a:buFont typeface="Calibri"/>
              <a:buChar char="●"/>
            </a:pPr>
            <a:r>
              <a:rPr lang="en-US" sz="1400">
                <a:latin typeface="Calibri"/>
                <a:ea typeface="Calibri"/>
                <a:cs typeface="Calibri"/>
                <a:sym typeface="Calibri"/>
              </a:rPr>
              <a:t>How can you build upon what your BLT already knows how to do efficiently and effectively as you begin Advanced Tier Teaming?</a:t>
            </a:r>
            <a:endParaRPr b="1" sz="1400"/>
          </a:p>
          <a:p>
            <a:pPr indent="0" lvl="0" marL="0" rtl="0" algn="l">
              <a:lnSpc>
                <a:spcPct val="100000"/>
              </a:lnSpc>
              <a:spcBef>
                <a:spcPts val="0"/>
              </a:spcBef>
              <a:spcAft>
                <a:spcPts val="0"/>
              </a:spcAft>
              <a:buSzPts val="1400"/>
              <a:buNone/>
            </a:pPr>
            <a:r>
              <a:t/>
            </a:r>
            <a:endParaRPr/>
          </a:p>
        </p:txBody>
      </p:sp>
      <p:sp>
        <p:nvSpPr>
          <p:cNvPr id="155" name="Google Shape;155;p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8.png"/><Relationship Id="rId4" Type="http://schemas.openxmlformats.org/officeDocument/2006/relationships/image" Target="../media/image6.png"/><Relationship Id="rId5"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49"/>
          <p:cNvSpPr txBox="1"/>
          <p:nvPr>
            <p:ph type="ctrTitle"/>
          </p:nvPr>
        </p:nvSpPr>
        <p:spPr>
          <a:xfrm>
            <a:off x="914400" y="461424"/>
            <a:ext cx="10363200" cy="1470024"/>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3600"/>
              <a:buFont typeface="Calibri"/>
              <a:buNone/>
              <a:defRPr b="0" i="0" sz="36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10" name="Google Shape;10;p49"/>
          <p:cNvSpPr txBox="1"/>
          <p:nvPr>
            <p:ph idx="1" type="subTitle"/>
          </p:nvPr>
        </p:nvSpPr>
        <p:spPr>
          <a:xfrm>
            <a:off x="1828801" y="2004134"/>
            <a:ext cx="8534399" cy="650289"/>
          </a:xfrm>
          <a:prstGeom prst="rect">
            <a:avLst/>
          </a:prstGeom>
          <a:noFill/>
          <a:ln>
            <a:noFill/>
          </a:ln>
        </p:spPr>
        <p:txBody>
          <a:bodyPr anchorCtr="0" anchor="t" bIns="91425" lIns="91425" spcFirstLastPara="1" rIns="91425" wrap="square" tIns="91425">
            <a:noAutofit/>
          </a:bodyPr>
          <a:lstStyle>
            <a:lvl1pPr lvl="0" marR="0" algn="ctr">
              <a:lnSpc>
                <a:spcPct val="100000"/>
              </a:lnSpc>
              <a:spcBef>
                <a:spcPts val="640"/>
              </a:spcBef>
              <a:spcAft>
                <a:spcPts val="0"/>
              </a:spcAft>
              <a:buClr>
                <a:srgbClr val="FF0000"/>
              </a:buClr>
              <a:buSzPts val="3200"/>
              <a:buFont typeface="Arial"/>
              <a:buNone/>
              <a:defRPr b="0" i="0" sz="3200" u="none" cap="none" strike="noStrike">
                <a:solidFill>
                  <a:srgbClr val="FF0000"/>
                </a:solidFill>
                <a:latin typeface="Calibri"/>
                <a:ea typeface="Calibri"/>
                <a:cs typeface="Calibri"/>
                <a:sym typeface="Calibri"/>
              </a:defRPr>
            </a:lvl1pPr>
            <a:lvl2pPr lvl="1" marR="0" algn="ctr">
              <a:lnSpc>
                <a:spcPct val="100000"/>
              </a:lnSpc>
              <a:spcBef>
                <a:spcPts val="560"/>
              </a:spcBef>
              <a:spcAft>
                <a:spcPts val="0"/>
              </a:spcAft>
              <a:buClr>
                <a:srgbClr val="FF0000"/>
              </a:buClr>
              <a:buSzPts val="2800"/>
              <a:buFont typeface="Arial"/>
              <a:buNone/>
              <a:defRPr b="0" i="0" sz="2800" u="none" cap="none" strike="noStrike">
                <a:solidFill>
                  <a:srgbClr val="888888"/>
                </a:solidFill>
                <a:latin typeface="Calibri"/>
                <a:ea typeface="Calibri"/>
                <a:cs typeface="Calibri"/>
                <a:sym typeface="Calibri"/>
              </a:defRPr>
            </a:lvl2pPr>
            <a:lvl3pPr lvl="2" marR="0" algn="ctr">
              <a:lnSpc>
                <a:spcPct val="100000"/>
              </a:lnSpc>
              <a:spcBef>
                <a:spcPts val="480"/>
              </a:spcBef>
              <a:spcAft>
                <a:spcPts val="0"/>
              </a:spcAft>
              <a:buClr>
                <a:srgbClr val="FF0000"/>
              </a:buClr>
              <a:buSzPts val="2400"/>
              <a:buFont typeface="Arial"/>
              <a:buNone/>
              <a:defRPr b="0" i="0" sz="2400" u="none" cap="none" strike="noStrike">
                <a:solidFill>
                  <a:srgbClr val="888888"/>
                </a:solidFill>
                <a:latin typeface="Calibri"/>
                <a:ea typeface="Calibri"/>
                <a:cs typeface="Calibri"/>
                <a:sym typeface="Calibri"/>
              </a:defRPr>
            </a:lvl3pPr>
            <a:lvl4pPr lvl="3" marR="0" algn="ctr">
              <a:lnSpc>
                <a:spcPct val="100000"/>
              </a:lnSpc>
              <a:spcBef>
                <a:spcPts val="400"/>
              </a:spcBef>
              <a:spcAft>
                <a:spcPts val="0"/>
              </a:spcAft>
              <a:buClr>
                <a:srgbClr val="FF0000"/>
              </a:buClr>
              <a:buSzPts val="2000"/>
              <a:buFont typeface="Arial"/>
              <a:buNone/>
              <a:defRPr b="0" i="0" sz="2000" u="none" cap="none" strike="noStrike">
                <a:solidFill>
                  <a:srgbClr val="888888"/>
                </a:solidFill>
                <a:latin typeface="Calibri"/>
                <a:ea typeface="Calibri"/>
                <a:cs typeface="Calibri"/>
                <a:sym typeface="Calibri"/>
              </a:defRPr>
            </a:lvl4pPr>
            <a:lvl5pPr lvl="4" marR="0" algn="ctr">
              <a:lnSpc>
                <a:spcPct val="100000"/>
              </a:lnSpc>
              <a:spcBef>
                <a:spcPts val="400"/>
              </a:spcBef>
              <a:spcAft>
                <a:spcPts val="0"/>
              </a:spcAft>
              <a:buClr>
                <a:srgbClr val="FF0000"/>
              </a:buClr>
              <a:buSzPts val="2000"/>
              <a:buFont typeface="Arial"/>
              <a:buNone/>
              <a:defRPr b="0" i="0" sz="2000" u="none" cap="none" strike="noStrike">
                <a:solidFill>
                  <a:srgbClr val="888888"/>
                </a:solidFill>
                <a:latin typeface="Calibri"/>
                <a:ea typeface="Calibri"/>
                <a:cs typeface="Calibri"/>
                <a:sym typeface="Calibri"/>
              </a:defRPr>
            </a:lvl5pPr>
            <a:lvl6pPr lvl="5"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6pPr>
            <a:lvl7pPr lvl="6"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7pPr>
            <a:lvl8pPr lvl="7"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8pPr>
            <a:lvl9pPr lvl="8"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9pPr>
          </a:lstStyle>
          <a:p/>
        </p:txBody>
      </p:sp>
      <p:pic>
        <p:nvPicPr>
          <p:cNvPr descr="MO_SWPBS_Logo-2011.jpg" id="11" name="Google Shape;11;p49"/>
          <p:cNvPicPr preferRelativeResize="0"/>
          <p:nvPr/>
        </p:nvPicPr>
        <p:blipFill rotWithShape="1">
          <a:blip r:embed="rId2">
            <a:alphaModFix/>
          </a:blip>
          <a:srcRect b="0" l="0" r="0" t="0"/>
          <a:stretch/>
        </p:blipFill>
        <p:spPr>
          <a:xfrm>
            <a:off x="4303184" y="2752995"/>
            <a:ext cx="3585632" cy="2766595"/>
          </a:xfrm>
          <a:prstGeom prst="rect">
            <a:avLst/>
          </a:prstGeom>
          <a:noFill/>
          <a:ln>
            <a:noFill/>
          </a:ln>
        </p:spPr>
      </p:pic>
      <p:pic>
        <p:nvPicPr>
          <p:cNvPr id="12" name="Google Shape;12;p49"/>
          <p:cNvPicPr preferRelativeResize="0"/>
          <p:nvPr/>
        </p:nvPicPr>
        <p:blipFill rotWithShape="1">
          <a:blip r:embed="rId3">
            <a:alphaModFix/>
          </a:blip>
          <a:srcRect b="0" l="0" r="0" t="0"/>
          <a:stretch/>
        </p:blipFill>
        <p:spPr>
          <a:xfrm>
            <a:off x="614910" y="5946771"/>
            <a:ext cx="694267" cy="577850"/>
          </a:xfrm>
          <a:prstGeom prst="rect">
            <a:avLst/>
          </a:prstGeom>
          <a:noFill/>
          <a:ln>
            <a:noFill/>
          </a:ln>
        </p:spPr>
      </p:pic>
      <p:sp>
        <p:nvSpPr>
          <p:cNvPr id="13" name="Google Shape;13;p49"/>
          <p:cNvSpPr txBox="1"/>
          <p:nvPr/>
        </p:nvSpPr>
        <p:spPr>
          <a:xfrm>
            <a:off x="1440411" y="5847930"/>
            <a:ext cx="2495549" cy="9540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50"/>
              <a:buFont typeface="Calibri"/>
              <a:buNone/>
            </a:pPr>
            <a:r>
              <a:rPr b="1" i="0" lang="en-US" sz="1400" u="none" cap="none" strike="noStrike">
                <a:solidFill>
                  <a:schemeClr val="dk1"/>
                </a:solidFill>
                <a:latin typeface="Calibri"/>
                <a:ea typeface="Calibri"/>
                <a:cs typeface="Calibri"/>
                <a:sym typeface="Calibri"/>
              </a:rPr>
              <a:t>MU Center for SW-PBS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350"/>
              <a:buFont typeface="Calibri"/>
              <a:buNone/>
            </a:pPr>
            <a:r>
              <a:rPr b="0" i="0" lang="en-US" sz="1400" u="none" cap="none" strike="noStrike">
                <a:solidFill>
                  <a:schemeClr val="dk1"/>
                </a:solidFill>
                <a:latin typeface="Calibri"/>
                <a:ea typeface="Calibri"/>
                <a:cs typeface="Calibri"/>
                <a:sym typeface="Calibri"/>
              </a:rPr>
              <a:t>College of Education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350"/>
              <a:buFont typeface="Calibri"/>
              <a:buNone/>
            </a:pPr>
            <a:r>
              <a:rPr b="0" i="0" lang="en-US" sz="1400" u="none" cap="none" strike="noStrike">
                <a:solidFill>
                  <a:schemeClr val="dk1"/>
                </a:solidFill>
                <a:latin typeface="Calibri"/>
                <a:ea typeface="Calibri"/>
                <a:cs typeface="Calibri"/>
                <a:sym typeface="Calibri"/>
              </a:rPr>
              <a:t>University of Missouri</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Times New Roman"/>
              <a:ea typeface="Times New Roman"/>
              <a:cs typeface="Times New Roman"/>
              <a:sym typeface="Times New Roman"/>
            </a:endParaRPr>
          </a:p>
        </p:txBody>
      </p:sp>
      <p:pic>
        <p:nvPicPr>
          <p:cNvPr descr="M:\BD\SUGAI\PBIS LOGO-LARGE.TIF" id="14" name="Google Shape;14;p49"/>
          <p:cNvPicPr preferRelativeResize="0"/>
          <p:nvPr/>
        </p:nvPicPr>
        <p:blipFill rotWithShape="1">
          <a:blip r:embed="rId4">
            <a:alphaModFix/>
          </a:blip>
          <a:srcRect b="0" l="0" r="0" t="0"/>
          <a:stretch/>
        </p:blipFill>
        <p:spPr>
          <a:xfrm>
            <a:off x="10237399" y="5847930"/>
            <a:ext cx="1437217" cy="784224"/>
          </a:xfrm>
          <a:prstGeom prst="rect">
            <a:avLst/>
          </a:prstGeom>
          <a:noFill/>
          <a:ln>
            <a:noFill/>
          </a:ln>
        </p:spPr>
      </p:pic>
      <p:pic>
        <p:nvPicPr>
          <p:cNvPr descr="C:\Users\joann\Pictures\iPod Photo Cache\DESE-color.jpg" id="15" name="Google Shape;15;p49"/>
          <p:cNvPicPr preferRelativeResize="0"/>
          <p:nvPr/>
        </p:nvPicPr>
        <p:blipFill rotWithShape="1">
          <a:blip r:embed="rId5">
            <a:alphaModFix/>
          </a:blip>
          <a:srcRect b="0" l="0" r="0" t="0"/>
          <a:stretch/>
        </p:blipFill>
        <p:spPr>
          <a:xfrm>
            <a:off x="4627034" y="5618162"/>
            <a:ext cx="3596217" cy="9715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p:cSld name="Vertical Title and Text">
    <p:spTree>
      <p:nvGrpSpPr>
        <p:cNvPr id="77" name="Shape 77"/>
        <p:cNvGrpSpPr/>
        <p:nvPr/>
      </p:nvGrpSpPr>
      <p:grpSpPr>
        <a:xfrm>
          <a:off x="0" y="0"/>
          <a:ext cx="0" cy="0"/>
          <a:chOff x="0" y="0"/>
          <a:chExt cx="0" cy="0"/>
        </a:xfrm>
      </p:grpSpPr>
      <p:sp>
        <p:nvSpPr>
          <p:cNvPr id="78" name="Google Shape;78;p58"/>
          <p:cNvSpPr txBox="1"/>
          <p:nvPr>
            <p:ph type="title"/>
          </p:nvPr>
        </p:nvSpPr>
        <p:spPr>
          <a:xfrm>
            <a:off x="609600" y="274638"/>
            <a:ext cx="10972800" cy="969961"/>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79" name="Google Shape;79;p58"/>
          <p:cNvSpPr txBox="1"/>
          <p:nvPr>
            <p:ph idx="1" type="body"/>
          </p:nvPr>
        </p:nvSpPr>
        <p:spPr>
          <a:xfrm>
            <a:off x="609600" y="1117600"/>
            <a:ext cx="10972800" cy="5088590"/>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80" name="Google Shape;80;p58"/>
          <p:cNvGrpSpPr/>
          <p:nvPr/>
        </p:nvGrpSpPr>
        <p:grpSpPr>
          <a:xfrm>
            <a:off x="16932" y="6211887"/>
            <a:ext cx="12191999" cy="658812"/>
            <a:chOff x="12700" y="6211407"/>
            <a:chExt cx="9144377" cy="659292"/>
          </a:xfrm>
        </p:grpSpPr>
        <p:sp>
          <p:nvSpPr>
            <p:cNvPr id="81" name="Google Shape;81;p58"/>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2" name="Google Shape;82;p58"/>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3" name="Google Shape;83;p58"/>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 name="Google Shape;84;p58"/>
            <p:cNvSpPr txBox="1"/>
            <p:nvPr/>
          </p:nvSpPr>
          <p:spPr>
            <a:xfrm>
              <a:off x="673127" y="6211407"/>
              <a:ext cx="1752671" cy="368567"/>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with Caption" type="objTx">
  <p:cSld name="OBJECT_WITH_CAPTION_TEXT">
    <p:spTree>
      <p:nvGrpSpPr>
        <p:cNvPr id="85" name="Shape 85"/>
        <p:cNvGrpSpPr/>
        <p:nvPr/>
      </p:nvGrpSpPr>
      <p:grpSpPr>
        <a:xfrm>
          <a:off x="0" y="0"/>
          <a:ext cx="0" cy="0"/>
          <a:chOff x="0" y="0"/>
          <a:chExt cx="0" cy="0"/>
        </a:xfrm>
      </p:grpSpPr>
      <p:sp>
        <p:nvSpPr>
          <p:cNvPr id="86" name="Google Shape;86;p59"/>
          <p:cNvSpPr txBox="1"/>
          <p:nvPr>
            <p:ph type="title"/>
          </p:nvPr>
        </p:nvSpPr>
        <p:spPr>
          <a:xfrm>
            <a:off x="609601" y="273051"/>
            <a:ext cx="4011084" cy="1162049"/>
          </a:xfrm>
          <a:prstGeom prst="rect">
            <a:avLst/>
          </a:prstGeom>
          <a:noFill/>
          <a:ln>
            <a:noFill/>
          </a:ln>
        </p:spPr>
        <p:txBody>
          <a:bodyPr anchorCtr="0" anchor="b" bIns="91425" lIns="91425" spcFirstLastPara="1" rIns="91425" wrap="square" tIns="91425">
            <a:noAutofit/>
          </a:bodyPr>
          <a:lstStyle>
            <a:lvl1pPr lvl="0" marR="0" algn="l">
              <a:lnSpc>
                <a:spcPct val="100000"/>
              </a:lnSpc>
              <a:spcBef>
                <a:spcPts val="0"/>
              </a:spcBef>
              <a:spcAft>
                <a:spcPts val="0"/>
              </a:spcAft>
              <a:buClr>
                <a:schemeClr val="dk1"/>
              </a:buClr>
              <a:buSzPts val="2000"/>
              <a:buFont typeface="Calibri"/>
              <a:buNone/>
              <a:defRPr b="1" i="0" sz="20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87" name="Google Shape;87;p59"/>
          <p:cNvSpPr txBox="1"/>
          <p:nvPr>
            <p:ph idx="1" type="body"/>
          </p:nvPr>
        </p:nvSpPr>
        <p:spPr>
          <a:xfrm>
            <a:off x="4766733" y="273050"/>
            <a:ext cx="6815667" cy="5853112"/>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8" name="Google Shape;88;p59"/>
          <p:cNvSpPr txBox="1"/>
          <p:nvPr>
            <p:ph idx="2" type="body"/>
          </p:nvPr>
        </p:nvSpPr>
        <p:spPr>
          <a:xfrm>
            <a:off x="609601" y="1435101"/>
            <a:ext cx="4011084" cy="4691063"/>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280"/>
              </a:spcBef>
              <a:spcAft>
                <a:spcPts val="0"/>
              </a:spcAft>
              <a:buClr>
                <a:srgbClr val="FF0000"/>
              </a:buClr>
              <a:buSzPts val="1400"/>
              <a:buFont typeface="Arial"/>
              <a:buNone/>
              <a:defRPr b="0" i="0" sz="1400" u="none" cap="none" strike="noStrike">
                <a:solidFill>
                  <a:schemeClr val="dk1"/>
                </a:solidFill>
                <a:latin typeface="Calibri"/>
                <a:ea typeface="Calibri"/>
                <a:cs typeface="Calibri"/>
                <a:sym typeface="Calibri"/>
              </a:defRPr>
            </a:lvl1pPr>
            <a:lvl2pPr indent="-228600" lvl="1" marL="914400" marR="0" algn="l">
              <a:lnSpc>
                <a:spcPct val="100000"/>
              </a:lnSpc>
              <a:spcBef>
                <a:spcPts val="240"/>
              </a:spcBef>
              <a:spcAft>
                <a:spcPts val="0"/>
              </a:spcAft>
              <a:buClr>
                <a:srgbClr val="FF0000"/>
              </a:buClr>
              <a:buSzPts val="1200"/>
              <a:buFont typeface="Arial"/>
              <a:buNone/>
              <a:defRPr b="0" i="0" sz="1200" u="none" cap="none" strike="noStrike">
                <a:solidFill>
                  <a:schemeClr val="dk1"/>
                </a:solidFill>
                <a:latin typeface="Calibri"/>
                <a:ea typeface="Calibri"/>
                <a:cs typeface="Calibri"/>
                <a:sym typeface="Calibri"/>
              </a:defRPr>
            </a:lvl2pPr>
            <a:lvl3pPr indent="-228600" lvl="2" marL="1371600" marR="0" algn="l">
              <a:lnSpc>
                <a:spcPct val="100000"/>
              </a:lnSpc>
              <a:spcBef>
                <a:spcPts val="200"/>
              </a:spcBef>
              <a:spcAft>
                <a:spcPts val="0"/>
              </a:spcAft>
              <a:buClr>
                <a:srgbClr val="FF0000"/>
              </a:buClr>
              <a:buSzPts val="1000"/>
              <a:buFont typeface="Arial"/>
              <a:buNone/>
              <a:defRPr b="0" i="0" sz="1000" u="none" cap="none" strike="noStrike">
                <a:solidFill>
                  <a:schemeClr val="dk1"/>
                </a:solidFill>
                <a:latin typeface="Calibri"/>
                <a:ea typeface="Calibri"/>
                <a:cs typeface="Calibri"/>
                <a:sym typeface="Calibri"/>
              </a:defRPr>
            </a:lvl3pPr>
            <a:lvl4pPr indent="-228600" lvl="3" marL="1828800" marR="0" algn="l">
              <a:lnSpc>
                <a:spcPct val="100000"/>
              </a:lnSpc>
              <a:spcBef>
                <a:spcPts val="180"/>
              </a:spcBef>
              <a:spcAft>
                <a:spcPts val="0"/>
              </a:spcAft>
              <a:buClr>
                <a:srgbClr val="FF0000"/>
              </a:buClr>
              <a:buSzPts val="900"/>
              <a:buFont typeface="Arial"/>
              <a:buNone/>
              <a:defRPr b="0" i="0" sz="900" u="none" cap="none" strike="noStrike">
                <a:solidFill>
                  <a:schemeClr val="dk1"/>
                </a:solidFill>
                <a:latin typeface="Calibri"/>
                <a:ea typeface="Calibri"/>
                <a:cs typeface="Calibri"/>
                <a:sym typeface="Calibri"/>
              </a:defRPr>
            </a:lvl4pPr>
            <a:lvl5pPr indent="-228600" lvl="4" marL="2286000" marR="0" algn="l">
              <a:lnSpc>
                <a:spcPct val="100000"/>
              </a:lnSpc>
              <a:spcBef>
                <a:spcPts val="180"/>
              </a:spcBef>
              <a:spcAft>
                <a:spcPts val="0"/>
              </a:spcAft>
              <a:buClr>
                <a:srgbClr val="FF0000"/>
              </a:buClr>
              <a:buSzPts val="900"/>
              <a:buFont typeface="Arial"/>
              <a:buNone/>
              <a:defRPr b="0" i="0" sz="900" u="none" cap="none" strike="noStrike">
                <a:solidFill>
                  <a:schemeClr val="dk1"/>
                </a:solidFill>
                <a:latin typeface="Calibri"/>
                <a:ea typeface="Calibri"/>
                <a:cs typeface="Calibri"/>
                <a:sym typeface="Calibri"/>
              </a:defRPr>
            </a:lvl5pPr>
            <a:lvl6pPr indent="-228600" lvl="5" marL="2743200" marR="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
        <p:nvSpPr>
          <p:cNvPr id="89" name="Google Shape;89;p59"/>
          <p:cNvSpPr txBox="1"/>
          <p:nvPr>
            <p:ph idx="10" type="dt"/>
          </p:nvPr>
        </p:nvSpPr>
        <p:spPr>
          <a:xfrm>
            <a:off x="609600" y="6356351"/>
            <a:ext cx="2844799" cy="365125"/>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9pPr>
          </a:lstStyle>
          <a:p/>
        </p:txBody>
      </p:sp>
      <p:sp>
        <p:nvSpPr>
          <p:cNvPr id="90" name="Google Shape;90;p59"/>
          <p:cNvSpPr txBox="1"/>
          <p:nvPr>
            <p:ph idx="11" type="ftr"/>
          </p:nvPr>
        </p:nvSpPr>
        <p:spPr>
          <a:xfrm>
            <a:off x="4165600" y="6356351"/>
            <a:ext cx="3860800" cy="365125"/>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9pPr>
          </a:lstStyle>
          <a:p/>
        </p:txBody>
      </p:sp>
      <p:sp>
        <p:nvSpPr>
          <p:cNvPr id="91" name="Google Shape;91;p59"/>
          <p:cNvSpPr txBox="1"/>
          <p:nvPr>
            <p:ph idx="12" type="sldNum"/>
          </p:nvPr>
        </p:nvSpPr>
        <p:spPr>
          <a:xfrm>
            <a:off x="8737601" y="6356351"/>
            <a:ext cx="2844799"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Picture with Caption">
  <p:cSld name="3_Picture with Caption">
    <p:spTree>
      <p:nvGrpSpPr>
        <p:cNvPr id="92" name="Shape 92"/>
        <p:cNvGrpSpPr/>
        <p:nvPr/>
      </p:nvGrpSpPr>
      <p:grpSpPr>
        <a:xfrm>
          <a:off x="0" y="0"/>
          <a:ext cx="0" cy="0"/>
          <a:chOff x="0" y="0"/>
          <a:chExt cx="0" cy="0"/>
        </a:xfrm>
      </p:grpSpPr>
      <p:pic>
        <p:nvPicPr>
          <p:cNvPr descr="Green-Pencil-Icon-pencils-7151356-150-150.jpg" id="93" name="Google Shape;93;p60"/>
          <p:cNvPicPr preferRelativeResize="0"/>
          <p:nvPr/>
        </p:nvPicPr>
        <p:blipFill rotWithShape="1">
          <a:blip r:embed="rId2">
            <a:alphaModFix/>
          </a:blip>
          <a:srcRect b="0" l="0" r="0" t="0"/>
          <a:stretch/>
        </p:blipFill>
        <p:spPr>
          <a:xfrm flipH="1">
            <a:off x="1040103" y="440886"/>
            <a:ext cx="1234222" cy="1234222"/>
          </a:xfrm>
          <a:prstGeom prst="rect">
            <a:avLst/>
          </a:prstGeom>
          <a:noFill/>
          <a:ln>
            <a:noFill/>
          </a:ln>
        </p:spPr>
      </p:pic>
      <p:sp>
        <p:nvSpPr>
          <p:cNvPr id="94" name="Google Shape;94;p60"/>
          <p:cNvSpPr txBox="1"/>
          <p:nvPr>
            <p:ph type="title"/>
          </p:nvPr>
        </p:nvSpPr>
        <p:spPr>
          <a:xfrm>
            <a:off x="1962509" y="491686"/>
            <a:ext cx="9818100" cy="926100"/>
          </a:xfrm>
          <a:prstGeom prst="rect">
            <a:avLst/>
          </a:prstGeom>
          <a:noFill/>
          <a:ln>
            <a:noFill/>
          </a:ln>
        </p:spPr>
        <p:txBody>
          <a:bodyPr anchorCtr="0" anchor="ctr" bIns="60925" lIns="121900" spcFirstLastPara="1" rIns="121900" wrap="square" tIns="60925">
            <a:noAutofit/>
          </a:bodyPr>
          <a:lstStyle>
            <a:lvl1pPr lvl="0" algn="ctr">
              <a:lnSpc>
                <a:spcPct val="100000"/>
              </a:lnSpc>
              <a:spcBef>
                <a:spcPts val="0"/>
              </a:spcBef>
              <a:spcAft>
                <a:spcPts val="0"/>
              </a:spcAft>
              <a:buClr>
                <a:schemeClr val="dk1"/>
              </a:buClr>
              <a:buSzPts val="5900"/>
              <a:buFont typeface="Calibri"/>
              <a:buNone/>
              <a:defRPr/>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p:txBody>
      </p:sp>
      <p:grpSp>
        <p:nvGrpSpPr>
          <p:cNvPr id="95" name="Google Shape;95;p60"/>
          <p:cNvGrpSpPr/>
          <p:nvPr/>
        </p:nvGrpSpPr>
        <p:grpSpPr>
          <a:xfrm>
            <a:off x="16933" y="6211407"/>
            <a:ext cx="12192095" cy="659249"/>
            <a:chOff x="12700" y="6211407"/>
            <a:chExt cx="9144300" cy="659249"/>
          </a:xfrm>
        </p:grpSpPr>
        <p:sp>
          <p:nvSpPr>
            <p:cNvPr id="96" name="Google Shape;96;p60"/>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7" name="Google Shape;97;p60"/>
            <p:cNvSpPr/>
            <p:nvPr/>
          </p:nvSpPr>
          <p:spPr>
            <a:xfrm>
              <a:off x="12700" y="6288897"/>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8" name="Google Shape;98;p60"/>
            <p:cNvSpPr/>
            <p:nvPr/>
          </p:nvSpPr>
          <p:spPr>
            <a:xfrm>
              <a:off x="12700" y="6572093"/>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9" name="Google Shape;99;p60"/>
            <p:cNvSpPr txBox="1"/>
            <p:nvPr/>
          </p:nvSpPr>
          <p:spPr>
            <a:xfrm>
              <a:off x="673596" y="6211407"/>
              <a:ext cx="1752000" cy="369300"/>
            </a:xfrm>
            <a:prstGeom prst="rect">
              <a:avLst/>
            </a:prstGeom>
            <a:noFill/>
            <a:ln>
              <a:noFill/>
            </a:ln>
            <a:effectLst>
              <a:outerShdw blurRad="44450" rotWithShape="0" algn="tl" dir="2700000" dist="38100">
                <a:srgbClr val="008000"/>
              </a:outerShdw>
            </a:effectLst>
          </p:spPr>
          <p:txBody>
            <a:bodyPr anchorCtr="0" anchor="t"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Arial"/>
                  <a:ea typeface="Arial"/>
                  <a:cs typeface="Arial"/>
                  <a:sym typeface="Arial"/>
                </a:rPr>
                <a:t>MO SW-PBS</a:t>
              </a:r>
              <a:endParaRPr b="0" i="0" sz="1900" u="none" cap="none" strike="noStrike">
                <a:solidFill>
                  <a:schemeClr val="lt1"/>
                </a:solidFill>
                <a:latin typeface="Arial"/>
                <a:ea typeface="Arial"/>
                <a:cs typeface="Arial"/>
                <a:sym typeface="Arial"/>
              </a:endParaRPr>
            </a:p>
          </p:txBody>
        </p:sp>
      </p:grpSp>
      <p:sp>
        <p:nvSpPr>
          <p:cNvPr id="100" name="Google Shape;100;p60"/>
          <p:cNvSpPr txBox="1"/>
          <p:nvPr>
            <p:ph idx="1" type="body"/>
          </p:nvPr>
        </p:nvSpPr>
        <p:spPr>
          <a:xfrm>
            <a:off x="609600" y="1600200"/>
            <a:ext cx="10972800" cy="4526100"/>
          </a:xfrm>
          <a:prstGeom prst="rect">
            <a:avLst/>
          </a:prstGeom>
          <a:noFill/>
          <a:ln>
            <a:noFill/>
          </a:ln>
        </p:spPr>
        <p:txBody>
          <a:bodyPr anchorCtr="0" anchor="t" bIns="60925" lIns="121900" spcFirstLastPara="1" rIns="121900" wrap="square" tIns="60925">
            <a:noAutofit/>
          </a:bodyPr>
          <a:lstStyle>
            <a:lvl1pPr indent="-228600" lvl="0" marL="457200" algn="l">
              <a:lnSpc>
                <a:spcPct val="100000"/>
              </a:lnSpc>
              <a:spcBef>
                <a:spcPts val="900"/>
              </a:spcBef>
              <a:spcAft>
                <a:spcPts val="0"/>
              </a:spcAft>
              <a:buClr>
                <a:srgbClr val="FF0000"/>
              </a:buClr>
              <a:buSzPts val="4300"/>
              <a:buFont typeface="Arial"/>
              <a:buNone/>
              <a:defRPr>
                <a:solidFill>
                  <a:srgbClr val="009E47"/>
                </a:solidFill>
              </a:defRPr>
            </a:lvl1pPr>
            <a:lvl2pPr indent="-463550" lvl="1" marL="914400" algn="l">
              <a:lnSpc>
                <a:spcPct val="100000"/>
              </a:lnSpc>
              <a:spcBef>
                <a:spcPts val="700"/>
              </a:spcBef>
              <a:spcAft>
                <a:spcPts val="0"/>
              </a:spcAft>
              <a:buClr>
                <a:srgbClr val="FF0000"/>
              </a:buClr>
              <a:buSzPts val="3700"/>
              <a:buFont typeface="Arial"/>
              <a:buChar char="•"/>
              <a:defRPr i="1"/>
            </a:lvl2pPr>
            <a:lvl3pPr indent="-431800" lvl="2" marL="1371600" algn="l">
              <a:lnSpc>
                <a:spcPct val="100000"/>
              </a:lnSpc>
              <a:spcBef>
                <a:spcPts val="600"/>
              </a:spcBef>
              <a:spcAft>
                <a:spcPts val="0"/>
              </a:spcAft>
              <a:buClr>
                <a:srgbClr val="FF0000"/>
              </a:buClr>
              <a:buSzPts val="3200"/>
              <a:buFont typeface="Arial"/>
              <a:buChar char="•"/>
              <a:defRPr i="1"/>
            </a:lvl3pPr>
            <a:lvl4pPr indent="-400050" lvl="3" marL="1828800" algn="l">
              <a:lnSpc>
                <a:spcPct val="100000"/>
              </a:lnSpc>
              <a:spcBef>
                <a:spcPts val="500"/>
              </a:spcBef>
              <a:spcAft>
                <a:spcPts val="0"/>
              </a:spcAft>
              <a:buClr>
                <a:srgbClr val="FF0000"/>
              </a:buClr>
              <a:buSzPts val="2700"/>
              <a:buFont typeface="Arial"/>
              <a:buChar char="•"/>
              <a:defRPr i="1"/>
            </a:lvl4pPr>
            <a:lvl5pPr indent="-400050" lvl="4" marL="2286000" algn="l">
              <a:lnSpc>
                <a:spcPct val="100000"/>
              </a:lnSpc>
              <a:spcBef>
                <a:spcPts val="500"/>
              </a:spcBef>
              <a:spcAft>
                <a:spcPts val="0"/>
              </a:spcAft>
              <a:buClr>
                <a:srgbClr val="FF0000"/>
              </a:buClr>
              <a:buSzPts val="2700"/>
              <a:buFont typeface="Arial"/>
              <a:buChar char="•"/>
              <a:defRPr i="1"/>
            </a:lvl5pPr>
            <a:lvl6pPr indent="-381000" lvl="5" marL="2743200" algn="l">
              <a:lnSpc>
                <a:spcPct val="100000"/>
              </a:lnSpc>
              <a:spcBef>
                <a:spcPts val="500"/>
              </a:spcBef>
              <a:spcAft>
                <a:spcPts val="0"/>
              </a:spcAft>
              <a:buClr>
                <a:schemeClr val="dk1"/>
              </a:buClr>
              <a:buSzPts val="2400"/>
              <a:buChar char="•"/>
              <a:defRPr/>
            </a:lvl6pPr>
            <a:lvl7pPr indent="-381000" lvl="6" marL="3200400" algn="l">
              <a:lnSpc>
                <a:spcPct val="100000"/>
              </a:lnSpc>
              <a:spcBef>
                <a:spcPts val="500"/>
              </a:spcBef>
              <a:spcAft>
                <a:spcPts val="0"/>
              </a:spcAft>
              <a:buClr>
                <a:schemeClr val="dk1"/>
              </a:buClr>
              <a:buSzPts val="2400"/>
              <a:buChar char="•"/>
              <a:defRPr/>
            </a:lvl7pPr>
            <a:lvl8pPr indent="-381000" lvl="7" marL="3657600" algn="l">
              <a:lnSpc>
                <a:spcPct val="100000"/>
              </a:lnSpc>
              <a:spcBef>
                <a:spcPts val="500"/>
              </a:spcBef>
              <a:spcAft>
                <a:spcPts val="0"/>
              </a:spcAft>
              <a:buClr>
                <a:schemeClr val="dk1"/>
              </a:buClr>
              <a:buSzPts val="2400"/>
              <a:buChar char="•"/>
              <a:defRPr/>
            </a:lvl8pPr>
            <a:lvl9pPr indent="-381000" lvl="8" marL="4114800" algn="l">
              <a:lnSpc>
                <a:spcPct val="100000"/>
              </a:lnSpc>
              <a:spcBef>
                <a:spcPts val="500"/>
              </a:spcBef>
              <a:spcAft>
                <a:spcPts val="0"/>
              </a:spcAft>
              <a:buClr>
                <a:schemeClr val="dk1"/>
              </a:buClr>
              <a:buSzPts val="24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6" name="Shape 16"/>
        <p:cNvGrpSpPr/>
        <p:nvPr/>
      </p:nvGrpSpPr>
      <p:grpSpPr>
        <a:xfrm>
          <a:off x="0" y="0"/>
          <a:ext cx="0" cy="0"/>
          <a:chOff x="0" y="0"/>
          <a:chExt cx="0" cy="0"/>
        </a:xfrm>
      </p:grpSpPr>
      <p:sp>
        <p:nvSpPr>
          <p:cNvPr id="17" name="Google Shape;17;p50"/>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18" name="Google Shape;18;p50"/>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19" name="Google Shape;19;p50"/>
          <p:cNvGrpSpPr/>
          <p:nvPr/>
        </p:nvGrpSpPr>
        <p:grpSpPr>
          <a:xfrm>
            <a:off x="16934" y="6211407"/>
            <a:ext cx="12192503" cy="659292"/>
            <a:chOff x="12700" y="6211407"/>
            <a:chExt cx="9144377" cy="659292"/>
          </a:xfrm>
        </p:grpSpPr>
        <p:sp>
          <p:nvSpPr>
            <p:cNvPr id="20" name="Google Shape;20;p50"/>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 name="Google Shape;21;p50"/>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2" name="Google Shape;22;p50"/>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 name="Google Shape;23;p50"/>
            <p:cNvSpPr txBox="1"/>
            <p:nvPr/>
          </p:nvSpPr>
          <p:spPr>
            <a:xfrm>
              <a:off x="673595" y="6211407"/>
              <a:ext cx="1752104" cy="369332"/>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24" name="Shape 24"/>
        <p:cNvGrpSpPr/>
        <p:nvPr/>
      </p:nvGrpSpPr>
      <p:grpSpPr>
        <a:xfrm>
          <a:off x="0" y="0"/>
          <a:ext cx="0" cy="0"/>
          <a:chOff x="0" y="0"/>
          <a:chExt cx="0" cy="0"/>
        </a:xfrm>
      </p:grpSpPr>
      <p:sp>
        <p:nvSpPr>
          <p:cNvPr id="25" name="Google Shape;25;p51"/>
          <p:cNvSpPr txBox="1"/>
          <p:nvPr>
            <p:ph type="title"/>
          </p:nvPr>
        </p:nvSpPr>
        <p:spPr>
          <a:xfrm>
            <a:off x="1045941" y="2453812"/>
            <a:ext cx="10363200" cy="1362075"/>
          </a:xfrm>
          <a:prstGeom prst="rect">
            <a:avLst/>
          </a:prstGeom>
          <a:noFill/>
          <a:ln>
            <a:noFill/>
          </a:ln>
        </p:spPr>
        <p:txBody>
          <a:bodyPr anchorCtr="0" anchor="t" bIns="91425" lIns="91425" spcFirstLastPara="1" rIns="91425" wrap="square" tIns="91425">
            <a:noAutofit/>
          </a:bodyPr>
          <a:lstStyle>
            <a:lvl1pPr lvl="0" marR="0" algn="ctr">
              <a:lnSpc>
                <a:spcPct val="100000"/>
              </a:lnSpc>
              <a:spcBef>
                <a:spcPts val="0"/>
              </a:spcBef>
              <a:spcAft>
                <a:spcPts val="0"/>
              </a:spcAft>
              <a:buClr>
                <a:srgbClr val="009E47"/>
              </a:buClr>
              <a:buSzPts val="4000"/>
              <a:buFont typeface="Calibri"/>
              <a:buNone/>
              <a:defRPr b="0" i="0" sz="4000" u="none" cap="none" strike="noStrike">
                <a:solidFill>
                  <a:srgbClr val="009E47"/>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grpSp>
        <p:nvGrpSpPr>
          <p:cNvPr id="26" name="Google Shape;26;p51"/>
          <p:cNvGrpSpPr/>
          <p:nvPr/>
        </p:nvGrpSpPr>
        <p:grpSpPr>
          <a:xfrm>
            <a:off x="16934" y="6288897"/>
            <a:ext cx="12192503" cy="581803"/>
            <a:chOff x="12700" y="6288896"/>
            <a:chExt cx="9144377" cy="581803"/>
          </a:xfrm>
        </p:grpSpPr>
        <p:sp>
          <p:nvSpPr>
            <p:cNvPr id="27" name="Google Shape;27;p51"/>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 name="Google Shape;28;p51"/>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 name="Google Shape;29;p51"/>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descr="SWPBSLogo-2011-highres-transbg-web.png" id="30" name="Google Shape;30;p51"/>
          <p:cNvPicPr preferRelativeResize="0"/>
          <p:nvPr/>
        </p:nvPicPr>
        <p:blipFill rotWithShape="1">
          <a:blip r:embed="rId2">
            <a:alphaModFix/>
          </a:blip>
          <a:srcRect b="0" l="0" r="0" t="0"/>
          <a:stretch/>
        </p:blipFill>
        <p:spPr>
          <a:xfrm>
            <a:off x="214462" y="5175849"/>
            <a:ext cx="2141959" cy="1682151"/>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1" name="Shape 31"/>
        <p:cNvGrpSpPr/>
        <p:nvPr/>
      </p:nvGrpSpPr>
      <p:grpSpPr>
        <a:xfrm>
          <a:off x="0" y="0"/>
          <a:ext cx="0" cy="0"/>
          <a:chOff x="0" y="0"/>
          <a:chExt cx="0" cy="0"/>
        </a:xfrm>
      </p:grpSpPr>
      <p:sp>
        <p:nvSpPr>
          <p:cNvPr id="32" name="Google Shape;32;p52"/>
          <p:cNvSpPr txBox="1"/>
          <p:nvPr>
            <p:ph idx="10" type="dt"/>
          </p:nvPr>
        </p:nvSpPr>
        <p:spPr>
          <a:xfrm>
            <a:off x="0" y="0"/>
            <a:ext cx="4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3" name="Google Shape;33;p52"/>
          <p:cNvSpPr txBox="1"/>
          <p:nvPr>
            <p:ph idx="11" type="ftr"/>
          </p:nvPr>
        </p:nvSpPr>
        <p:spPr>
          <a:xfrm>
            <a:off x="0" y="0"/>
            <a:ext cx="4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4" name="Google Shape;34;p52"/>
          <p:cNvSpPr txBox="1"/>
          <p:nvPr>
            <p:ph idx="12" type="sldNum"/>
          </p:nvPr>
        </p:nvSpPr>
        <p:spPr>
          <a:xfrm>
            <a:off x="0" y="0"/>
            <a:ext cx="40000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35" name="Shape 35"/>
        <p:cNvGrpSpPr/>
        <p:nvPr/>
      </p:nvGrpSpPr>
      <p:grpSpPr>
        <a:xfrm>
          <a:off x="0" y="0"/>
          <a:ext cx="0" cy="0"/>
          <a:chOff x="0" y="0"/>
          <a:chExt cx="0" cy="0"/>
        </a:xfrm>
      </p:grpSpPr>
      <p:sp>
        <p:nvSpPr>
          <p:cNvPr id="36" name="Google Shape;36;p53"/>
          <p:cNvSpPr txBox="1"/>
          <p:nvPr>
            <p:ph type="title"/>
          </p:nvPr>
        </p:nvSpPr>
        <p:spPr>
          <a:xfrm>
            <a:off x="2643718" y="536576"/>
            <a:ext cx="8947148" cy="938213"/>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pic>
        <p:nvPicPr>
          <p:cNvPr descr="Macintosh HD:Users:wellspl:Desktop:6-Free-Teamwork-Clipart-Illustration-Showing-Diversity.jpg" id="37" name="Google Shape;37;p53"/>
          <p:cNvPicPr preferRelativeResize="0"/>
          <p:nvPr/>
        </p:nvPicPr>
        <p:blipFill rotWithShape="1">
          <a:blip r:embed="rId2">
            <a:alphaModFix/>
          </a:blip>
          <a:srcRect b="0" l="0" r="25555" t="0"/>
          <a:stretch/>
        </p:blipFill>
        <p:spPr>
          <a:xfrm>
            <a:off x="736600" y="587375"/>
            <a:ext cx="1828799" cy="771524"/>
          </a:xfrm>
          <a:prstGeom prst="rect">
            <a:avLst/>
          </a:prstGeom>
          <a:noFill/>
          <a:ln>
            <a:noFill/>
          </a:ln>
        </p:spPr>
      </p:pic>
      <p:sp>
        <p:nvSpPr>
          <p:cNvPr id="38" name="Google Shape;38;p53"/>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640"/>
              </a:spcBef>
              <a:spcAft>
                <a:spcPts val="0"/>
              </a:spcAft>
              <a:buClr>
                <a:srgbClr val="FF0000"/>
              </a:buClr>
              <a:buSzPts val="3200"/>
              <a:buFont typeface="Arial"/>
              <a:buNone/>
              <a:defRPr b="0" i="0" sz="3200" u="none" cap="none" strike="noStrike">
                <a:solidFill>
                  <a:srgbClr val="009E47"/>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1"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1"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1"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1"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39" name="Google Shape;39;p53"/>
          <p:cNvGrpSpPr/>
          <p:nvPr/>
        </p:nvGrpSpPr>
        <p:grpSpPr>
          <a:xfrm>
            <a:off x="16934" y="6211407"/>
            <a:ext cx="12192503" cy="659292"/>
            <a:chOff x="12700" y="6211407"/>
            <a:chExt cx="9144377" cy="659292"/>
          </a:xfrm>
        </p:grpSpPr>
        <p:sp>
          <p:nvSpPr>
            <p:cNvPr id="40" name="Google Shape;40;p53"/>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1" name="Google Shape;41;p53"/>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2" name="Google Shape;42;p53"/>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 name="Google Shape;43;p53"/>
            <p:cNvSpPr txBox="1"/>
            <p:nvPr/>
          </p:nvSpPr>
          <p:spPr>
            <a:xfrm>
              <a:off x="673595" y="6211407"/>
              <a:ext cx="1752104" cy="369332"/>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4" name="Shape 44"/>
        <p:cNvGrpSpPr/>
        <p:nvPr/>
      </p:nvGrpSpPr>
      <p:grpSpPr>
        <a:xfrm>
          <a:off x="0" y="0"/>
          <a:ext cx="0" cy="0"/>
          <a:chOff x="0" y="0"/>
          <a:chExt cx="0" cy="0"/>
        </a:xfrm>
      </p:grpSpPr>
      <p:sp>
        <p:nvSpPr>
          <p:cNvPr id="45" name="Google Shape;45;p54"/>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grpSp>
        <p:nvGrpSpPr>
          <p:cNvPr id="46" name="Google Shape;46;p54"/>
          <p:cNvGrpSpPr/>
          <p:nvPr/>
        </p:nvGrpSpPr>
        <p:grpSpPr>
          <a:xfrm>
            <a:off x="16934" y="6211407"/>
            <a:ext cx="12192503" cy="659292"/>
            <a:chOff x="12700" y="6211407"/>
            <a:chExt cx="9144377" cy="659292"/>
          </a:xfrm>
        </p:grpSpPr>
        <p:sp>
          <p:nvSpPr>
            <p:cNvPr id="47" name="Google Shape;47;p54"/>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 name="Google Shape;48;p54"/>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9" name="Google Shape;49;p54"/>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0" name="Google Shape;50;p54"/>
            <p:cNvSpPr txBox="1"/>
            <p:nvPr/>
          </p:nvSpPr>
          <p:spPr>
            <a:xfrm>
              <a:off x="673595" y="6211407"/>
              <a:ext cx="1752104" cy="369332"/>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51" name="Shape 51"/>
        <p:cNvGrpSpPr/>
        <p:nvPr/>
      </p:nvGrpSpPr>
      <p:grpSpPr>
        <a:xfrm>
          <a:off x="0" y="0"/>
          <a:ext cx="0" cy="0"/>
          <a:chOff x="0" y="0"/>
          <a:chExt cx="0" cy="0"/>
        </a:xfrm>
      </p:grpSpPr>
      <p:sp>
        <p:nvSpPr>
          <p:cNvPr id="52" name="Google Shape;52;p55"/>
          <p:cNvSpPr txBox="1"/>
          <p:nvPr>
            <p:ph type="title"/>
          </p:nvPr>
        </p:nvSpPr>
        <p:spPr>
          <a:xfrm>
            <a:off x="1962507" y="491685"/>
            <a:ext cx="9962789" cy="925952"/>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pic>
        <p:nvPicPr>
          <p:cNvPr id="53" name="Google Shape;53;p55"/>
          <p:cNvPicPr preferRelativeResize="0"/>
          <p:nvPr/>
        </p:nvPicPr>
        <p:blipFill rotWithShape="1">
          <a:blip r:embed="rId2">
            <a:alphaModFix/>
          </a:blip>
          <a:srcRect b="0" l="0" r="0" t="0"/>
          <a:stretch/>
        </p:blipFill>
        <p:spPr>
          <a:xfrm>
            <a:off x="115478" y="207049"/>
            <a:ext cx="1950719" cy="1463039"/>
          </a:xfrm>
          <a:prstGeom prst="rect">
            <a:avLst/>
          </a:prstGeom>
          <a:noFill/>
          <a:ln>
            <a:noFill/>
          </a:ln>
        </p:spPr>
      </p:pic>
      <p:sp>
        <p:nvSpPr>
          <p:cNvPr id="54" name="Google Shape;54;p55"/>
          <p:cNvSpPr txBox="1"/>
          <p:nvPr>
            <p:ph idx="1" type="body"/>
          </p:nvPr>
        </p:nvSpPr>
        <p:spPr>
          <a:xfrm>
            <a:off x="795867" y="1922541"/>
            <a:ext cx="10668000" cy="3636439"/>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55" name="Google Shape;55;p55"/>
          <p:cNvGrpSpPr/>
          <p:nvPr/>
        </p:nvGrpSpPr>
        <p:grpSpPr>
          <a:xfrm>
            <a:off x="16934" y="6211407"/>
            <a:ext cx="12192503" cy="659292"/>
            <a:chOff x="12700" y="6211407"/>
            <a:chExt cx="9144377" cy="659292"/>
          </a:xfrm>
        </p:grpSpPr>
        <p:sp>
          <p:nvSpPr>
            <p:cNvPr id="56" name="Google Shape;56;p55"/>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7" name="Google Shape;57;p55"/>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8" name="Google Shape;58;p55"/>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9" name="Google Shape;59;p55"/>
            <p:cNvSpPr txBox="1"/>
            <p:nvPr/>
          </p:nvSpPr>
          <p:spPr>
            <a:xfrm>
              <a:off x="673595" y="6211407"/>
              <a:ext cx="1752104" cy="369332"/>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p:cSld name="Title and Vertical Text">
    <p:spTree>
      <p:nvGrpSpPr>
        <p:cNvPr id="60" name="Shape 60"/>
        <p:cNvGrpSpPr/>
        <p:nvPr/>
      </p:nvGrpSpPr>
      <p:grpSpPr>
        <a:xfrm>
          <a:off x="0" y="0"/>
          <a:ext cx="0" cy="0"/>
          <a:chOff x="0" y="0"/>
          <a:chExt cx="0" cy="0"/>
        </a:xfrm>
      </p:grpSpPr>
      <p:sp>
        <p:nvSpPr>
          <p:cNvPr id="61" name="Google Shape;61;p56"/>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grpSp>
        <p:nvGrpSpPr>
          <p:cNvPr id="62" name="Google Shape;62;p56"/>
          <p:cNvGrpSpPr/>
          <p:nvPr/>
        </p:nvGrpSpPr>
        <p:grpSpPr>
          <a:xfrm>
            <a:off x="16932" y="6211887"/>
            <a:ext cx="12191999" cy="658812"/>
            <a:chOff x="12700" y="6211407"/>
            <a:chExt cx="9144377" cy="659292"/>
          </a:xfrm>
        </p:grpSpPr>
        <p:sp>
          <p:nvSpPr>
            <p:cNvPr id="63" name="Google Shape;63;p56"/>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4" name="Google Shape;64;p56"/>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5" name="Google Shape;65;p56"/>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6" name="Google Shape;66;p56"/>
            <p:cNvSpPr txBox="1"/>
            <p:nvPr/>
          </p:nvSpPr>
          <p:spPr>
            <a:xfrm>
              <a:off x="673127" y="6211407"/>
              <a:ext cx="1752671" cy="368567"/>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
        <p:nvSpPr>
          <p:cNvPr id="67" name="Google Shape;67;p56"/>
          <p:cNvSpPr/>
          <p:nvPr/>
        </p:nvSpPr>
        <p:spPr>
          <a:xfrm>
            <a:off x="4656667" y="4505325"/>
            <a:ext cx="2709333" cy="1198562"/>
          </a:xfrm>
          <a:custGeom>
            <a:rect b="b" l="l" r="r" t="t"/>
            <a:pathLst>
              <a:path extrusionOk="0" h="120000" w="120000">
                <a:moveTo>
                  <a:pt x="0" y="0"/>
                </a:moveTo>
                <a:lnTo>
                  <a:pt x="120000" y="0"/>
                </a:lnTo>
                <a:lnTo>
                  <a:pt x="120000" y="120000"/>
                </a:lnTo>
                <a:lnTo>
                  <a:pt x="0" y="120000"/>
                </a:lnTo>
                <a:close/>
                <a:moveTo>
                  <a:pt x="33457" y="36999"/>
                </a:moveTo>
                <a:lnTo>
                  <a:pt x="33457" y="54812"/>
                </a:lnTo>
                <a:lnTo>
                  <a:pt x="37032" y="54812"/>
                </a:lnTo>
                <a:lnTo>
                  <a:pt x="38138" y="52779"/>
                </a:lnTo>
                <a:lnTo>
                  <a:pt x="39171" y="52779"/>
                </a:lnTo>
                <a:lnTo>
                  <a:pt x="39171" y="79966"/>
                </a:lnTo>
                <a:lnTo>
                  <a:pt x="75262" y="79966"/>
                </a:lnTo>
                <a:lnTo>
                  <a:pt x="75262" y="70591"/>
                </a:lnTo>
                <a:lnTo>
                  <a:pt x="80976" y="70591"/>
                </a:lnTo>
                <a:lnTo>
                  <a:pt x="84073" y="75750"/>
                </a:lnTo>
                <a:lnTo>
                  <a:pt x="86542" y="75750"/>
                </a:lnTo>
                <a:lnTo>
                  <a:pt x="86542" y="42625"/>
                </a:lnTo>
                <a:lnTo>
                  <a:pt x="84073" y="42625"/>
                </a:lnTo>
                <a:lnTo>
                  <a:pt x="81934" y="46216"/>
                </a:lnTo>
                <a:lnTo>
                  <a:pt x="75262" y="46216"/>
                </a:lnTo>
                <a:lnTo>
                  <a:pt x="75262" y="42625"/>
                </a:lnTo>
                <a:lnTo>
                  <a:pt x="73160" y="38875"/>
                </a:lnTo>
                <a:lnTo>
                  <a:pt x="38138" y="38875"/>
                </a:lnTo>
                <a:lnTo>
                  <a:pt x="37032" y="36999"/>
                </a:lnTo>
                <a:close/>
              </a:path>
              <a:path extrusionOk="0" fill="darken" h="120000" w="120000">
                <a:moveTo>
                  <a:pt x="33457" y="36999"/>
                </a:moveTo>
                <a:lnTo>
                  <a:pt x="33457" y="54812"/>
                </a:lnTo>
                <a:lnTo>
                  <a:pt x="37032" y="54812"/>
                </a:lnTo>
                <a:lnTo>
                  <a:pt x="38138" y="52779"/>
                </a:lnTo>
                <a:lnTo>
                  <a:pt x="39171" y="52779"/>
                </a:lnTo>
                <a:lnTo>
                  <a:pt x="39171" y="79966"/>
                </a:lnTo>
                <a:lnTo>
                  <a:pt x="75262" y="79966"/>
                </a:lnTo>
                <a:lnTo>
                  <a:pt x="75262" y="70591"/>
                </a:lnTo>
                <a:lnTo>
                  <a:pt x="80976" y="70591"/>
                </a:lnTo>
                <a:lnTo>
                  <a:pt x="84073" y="75750"/>
                </a:lnTo>
                <a:lnTo>
                  <a:pt x="86542" y="75750"/>
                </a:lnTo>
                <a:lnTo>
                  <a:pt x="86542" y="42625"/>
                </a:lnTo>
                <a:lnTo>
                  <a:pt x="84073" y="42625"/>
                </a:lnTo>
                <a:lnTo>
                  <a:pt x="81934" y="46216"/>
                </a:lnTo>
                <a:lnTo>
                  <a:pt x="75262" y="46216"/>
                </a:lnTo>
                <a:lnTo>
                  <a:pt x="75262" y="42625"/>
                </a:lnTo>
                <a:lnTo>
                  <a:pt x="73160" y="38875"/>
                </a:lnTo>
                <a:lnTo>
                  <a:pt x="38138" y="38875"/>
                </a:lnTo>
                <a:lnTo>
                  <a:pt x="37032" y="36999"/>
                </a:lnTo>
                <a:close/>
              </a:path>
              <a:path extrusionOk="0" fill="none" h="120000" w="120000">
                <a:moveTo>
                  <a:pt x="33457" y="36999"/>
                </a:moveTo>
                <a:lnTo>
                  <a:pt x="37032" y="36999"/>
                </a:lnTo>
                <a:lnTo>
                  <a:pt x="38138" y="38875"/>
                </a:lnTo>
                <a:lnTo>
                  <a:pt x="73160" y="38875"/>
                </a:lnTo>
                <a:lnTo>
                  <a:pt x="75262" y="42625"/>
                </a:lnTo>
                <a:lnTo>
                  <a:pt x="75262" y="46216"/>
                </a:lnTo>
                <a:lnTo>
                  <a:pt x="81934" y="46216"/>
                </a:lnTo>
                <a:lnTo>
                  <a:pt x="84073" y="42625"/>
                </a:lnTo>
                <a:lnTo>
                  <a:pt x="86542" y="42625"/>
                </a:lnTo>
                <a:lnTo>
                  <a:pt x="86542" y="75750"/>
                </a:lnTo>
                <a:lnTo>
                  <a:pt x="84073" y="75750"/>
                </a:lnTo>
                <a:lnTo>
                  <a:pt x="80976" y="70591"/>
                </a:lnTo>
                <a:lnTo>
                  <a:pt x="75262" y="70591"/>
                </a:lnTo>
                <a:lnTo>
                  <a:pt x="75262" y="79966"/>
                </a:lnTo>
                <a:lnTo>
                  <a:pt x="39171" y="79966"/>
                </a:lnTo>
                <a:lnTo>
                  <a:pt x="39171" y="52779"/>
                </a:lnTo>
                <a:lnTo>
                  <a:pt x="38138" y="52779"/>
                </a:lnTo>
                <a:lnTo>
                  <a:pt x="37032" y="54812"/>
                </a:lnTo>
                <a:lnTo>
                  <a:pt x="33457" y="54812"/>
                </a:lnTo>
                <a:close/>
              </a:path>
              <a:path extrusionOk="0" fill="none" h="120000" w="120000">
                <a:moveTo>
                  <a:pt x="0" y="0"/>
                </a:moveTo>
                <a:lnTo>
                  <a:pt x="120000" y="0"/>
                </a:lnTo>
                <a:lnTo>
                  <a:pt x="120000" y="120000"/>
                </a:lnTo>
                <a:lnTo>
                  <a:pt x="0" y="120000"/>
                </a:lnTo>
                <a:close/>
              </a:path>
            </a:pathLst>
          </a:custGeom>
          <a:solidFill>
            <a:srgbClr val="C2D59B"/>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8" name="Google Shape;68;p56"/>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69" name="Shape 69"/>
        <p:cNvGrpSpPr/>
        <p:nvPr/>
      </p:nvGrpSpPr>
      <p:grpSpPr>
        <a:xfrm>
          <a:off x="0" y="0"/>
          <a:ext cx="0" cy="0"/>
          <a:chOff x="0" y="0"/>
          <a:chExt cx="0" cy="0"/>
        </a:xfrm>
      </p:grpSpPr>
      <p:sp>
        <p:nvSpPr>
          <p:cNvPr id="70" name="Google Shape;70;p57"/>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71" name="Google Shape;71;p57"/>
          <p:cNvSpPr txBox="1"/>
          <p:nvPr>
            <p:ph idx="1" type="body"/>
          </p:nvPr>
        </p:nvSpPr>
        <p:spPr>
          <a:xfrm>
            <a:off x="1363133" y="1417637"/>
            <a:ext cx="10972800" cy="4525961"/>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72" name="Google Shape;72;p57"/>
          <p:cNvGrpSpPr/>
          <p:nvPr/>
        </p:nvGrpSpPr>
        <p:grpSpPr>
          <a:xfrm>
            <a:off x="16934" y="6211407"/>
            <a:ext cx="12192503" cy="659292"/>
            <a:chOff x="12700" y="6211407"/>
            <a:chExt cx="9144377" cy="659292"/>
          </a:xfrm>
        </p:grpSpPr>
        <p:sp>
          <p:nvSpPr>
            <p:cNvPr id="73" name="Google Shape;73;p57"/>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4" name="Google Shape;74;p57"/>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5" name="Google Shape;75;p57"/>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6" name="Google Shape;76;p57"/>
            <p:cNvSpPr txBox="1"/>
            <p:nvPr/>
          </p:nvSpPr>
          <p:spPr>
            <a:xfrm>
              <a:off x="673595" y="6211407"/>
              <a:ext cx="1752104" cy="369332"/>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48"/>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48"/>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lvl1pPr indent="-431800" lvl="0" marL="457200" marR="0" rtl="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s://dese.mo.gov/"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2.png"/><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 Id="rId3" Type="http://schemas.openxmlformats.org/officeDocument/2006/relationships/image" Target="../media/image1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 Id="rId3" Type="http://schemas.openxmlformats.org/officeDocument/2006/relationships/image" Target="../media/image10.png"/><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1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1.xml"/><Relationship Id="rId3" Type="http://schemas.openxmlformats.org/officeDocument/2006/relationships/image" Target="../media/image1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9.png"/><Relationship Id="rId4" Type="http://schemas.openxmlformats.org/officeDocument/2006/relationships/image" Target="../media/image1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7.xml"/><Relationship Id="rId3" Type="http://schemas.openxmlformats.org/officeDocument/2006/relationships/image" Target="../media/image1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0.xml"/><Relationship Id="rId3" Type="http://schemas.openxmlformats.org/officeDocument/2006/relationships/image" Target="../media/image1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17.png"/><Relationship Id="rId4" Type="http://schemas.openxmlformats.org/officeDocument/2006/relationships/image" Target="../media/image1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4.xml"/><Relationship Id="rId3" Type="http://schemas.openxmlformats.org/officeDocument/2006/relationships/image" Target="../media/image1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comments" Target="../comments/comment1.xml"/><Relationship Id="rId4" Type="http://schemas.openxmlformats.org/officeDocument/2006/relationships/hyperlink" Target="https://pbismissouri.org/" TargetMode="External"/><Relationship Id="rId9" Type="http://schemas.openxmlformats.org/officeDocument/2006/relationships/image" Target="../media/image16.png"/><Relationship Id="rId5" Type="http://schemas.openxmlformats.org/officeDocument/2006/relationships/hyperlink" Target="https://www.facebook.com/moswpbs" TargetMode="External"/><Relationship Id="rId6" Type="http://schemas.openxmlformats.org/officeDocument/2006/relationships/hyperlink" Target="https://www.instagram.com/moswpbs" TargetMode="External"/><Relationship Id="rId7" Type="http://schemas.openxmlformats.org/officeDocument/2006/relationships/image" Target="../media/image15.png"/><Relationship Id="rId8" Type="http://schemas.openxmlformats.org/officeDocument/2006/relationships/image" Target="../media/image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
          <p:cNvSpPr txBox="1"/>
          <p:nvPr>
            <p:ph type="ctrTitle"/>
          </p:nvPr>
        </p:nvSpPr>
        <p:spPr>
          <a:xfrm>
            <a:off x="2209800" y="887000"/>
            <a:ext cx="7772400" cy="14436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900"/>
              <a:buNone/>
            </a:pPr>
            <a:r>
              <a:rPr lang="en-US"/>
              <a:t>MO SW-PBS Advanced Tiers</a:t>
            </a:r>
            <a:br>
              <a:rPr lang="en-US"/>
            </a:br>
            <a:r>
              <a:rPr lang="en-US" sz="2400">
                <a:solidFill>
                  <a:srgbClr val="0070C0"/>
                </a:solidFill>
              </a:rPr>
              <a:t>Course 1- Lesson 2</a:t>
            </a:r>
            <a:br>
              <a:rPr lang="en-US" sz="2400">
                <a:solidFill>
                  <a:srgbClr val="0070C0"/>
                </a:solidFill>
              </a:rPr>
            </a:br>
            <a:r>
              <a:rPr lang="en-US" sz="2400">
                <a:solidFill>
                  <a:srgbClr val="0070C0"/>
                </a:solidFill>
              </a:rPr>
              <a:t>Advanced Tiers Collaborative Teaming Processes</a:t>
            </a:r>
            <a:endParaRPr sz="24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10"/>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Pre-Requisites </a:t>
            </a:r>
            <a:endParaRPr/>
          </a:p>
        </p:txBody>
      </p:sp>
      <p:sp>
        <p:nvSpPr>
          <p:cNvPr id="164" name="Google Shape;164;p10"/>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431800" lvl="0" marL="457200" marR="0" rtl="0" algn="l">
              <a:lnSpc>
                <a:spcPct val="100000"/>
              </a:lnSpc>
              <a:spcBef>
                <a:spcPts val="640"/>
              </a:spcBef>
              <a:spcAft>
                <a:spcPts val="0"/>
              </a:spcAft>
              <a:buSzPts val="3200"/>
              <a:buChar char="●"/>
            </a:pPr>
            <a:r>
              <a:rPr lang="en-US"/>
              <a:t>Advanced Tiers Course 1 Team Roles and Responsibilities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11"/>
          <p:cNvSpPr txBox="1"/>
          <p:nvPr>
            <p:ph type="title"/>
          </p:nvPr>
        </p:nvSpPr>
        <p:spPr>
          <a:xfrm>
            <a:off x="609600" y="274637"/>
            <a:ext cx="10972800" cy="11430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SzPct val="111111"/>
              <a:buNone/>
            </a:pPr>
            <a:r>
              <a:rPr b="1" lang="en-US"/>
              <a:t>Missouri Teacher Standards Addressed</a:t>
            </a:r>
            <a:br>
              <a:rPr lang="en-US">
                <a:latin typeface="Cambria"/>
                <a:ea typeface="Cambria"/>
                <a:cs typeface="Cambria"/>
                <a:sym typeface="Cambria"/>
              </a:rPr>
            </a:br>
            <a:endParaRPr/>
          </a:p>
        </p:txBody>
      </p:sp>
      <p:sp>
        <p:nvSpPr>
          <p:cNvPr id="171" name="Google Shape;171;p11"/>
          <p:cNvSpPr txBox="1"/>
          <p:nvPr>
            <p:ph idx="1" type="body"/>
          </p:nvPr>
        </p:nvSpPr>
        <p:spPr>
          <a:xfrm>
            <a:off x="609600" y="1600201"/>
            <a:ext cx="10972800" cy="4525963"/>
          </a:xfrm>
          <a:prstGeom prst="rect">
            <a:avLst/>
          </a:prstGeom>
          <a:solidFill>
            <a:schemeClr val="lt1"/>
          </a:solidFill>
          <a:ln>
            <a:noFill/>
          </a:ln>
        </p:spPr>
        <p:txBody>
          <a:bodyPr anchorCtr="0" anchor="t" bIns="45700" lIns="91425" spcFirstLastPara="1" rIns="91425" wrap="square" tIns="45700">
            <a:normAutofit/>
          </a:bodyPr>
          <a:lstStyle/>
          <a:p>
            <a:pPr indent="0" lvl="0" marL="0" rtl="0" algn="l">
              <a:lnSpc>
                <a:spcPct val="150000"/>
              </a:lnSpc>
              <a:spcBef>
                <a:spcPts val="0"/>
              </a:spcBef>
              <a:spcAft>
                <a:spcPts val="0"/>
              </a:spcAft>
              <a:buSzPts val="2800"/>
              <a:buNone/>
            </a:pPr>
            <a:r>
              <a:rPr lang="en-US" sz="1800"/>
              <a:t>2.1: Cognitive, social, emotional and physical development</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t>2.6: Language, culture, family and knowledge of community</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t>3.1: Implementation of curriculum standards</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solidFill>
                  <a:srgbClr val="221E1F"/>
                </a:solidFill>
              </a:rPr>
              <a:t>5.</a:t>
            </a:r>
            <a:r>
              <a:rPr lang="en-US" sz="1800"/>
              <a:t>1: Classroom management, motivation and engagement</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t>5.2: Managing time, space, transitions and activities</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t>5.3: Classroom, school and community culture</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t>6.1: Verbal and nonverbal communication</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t>6.2: Sensitivity to culture, gender, intellectual and physical differences</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t>8.1: Self-assessment and improvement</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t>8.2: Professional learning</a:t>
            </a:r>
            <a:endParaRPr sz="1800">
              <a:latin typeface="Cambria"/>
              <a:ea typeface="Cambria"/>
              <a:cs typeface="Cambria"/>
              <a:sym typeface="Cambria"/>
            </a:endParaRPr>
          </a:p>
          <a:p>
            <a:pPr indent="-228600" lvl="0" marL="457200" rtl="0" algn="l">
              <a:lnSpc>
                <a:spcPct val="90000"/>
              </a:lnSpc>
              <a:spcBef>
                <a:spcPts val="1000"/>
              </a:spcBef>
              <a:spcAft>
                <a:spcPts val="0"/>
              </a:spcAft>
              <a:buSzPts val="2800"/>
              <a:buNone/>
            </a:pPr>
            <a:r>
              <a:t/>
            </a:r>
            <a:endParaRPr/>
          </a:p>
        </p:txBody>
      </p:sp>
      <p:sp>
        <p:nvSpPr>
          <p:cNvPr id="172" name="Google Shape;172;p11"/>
          <p:cNvSpPr txBox="1"/>
          <p:nvPr/>
        </p:nvSpPr>
        <p:spPr>
          <a:xfrm>
            <a:off x="6096000" y="5727700"/>
            <a:ext cx="577469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Missouri Teacher Standards can be viewed at: </a:t>
            </a:r>
            <a:r>
              <a:rPr b="0" i="0" lang="en-US" sz="1400" u="sng" cap="none" strike="noStrike">
                <a:solidFill>
                  <a:srgbClr val="000000"/>
                </a:solidFill>
                <a:latin typeface="Arial"/>
                <a:ea typeface="Arial"/>
                <a:cs typeface="Arial"/>
                <a:sym typeface="Arial"/>
                <a:hlinkClick r:id="rId3">
                  <a:extLst>
                    <a:ext uri="{A12FA001-AC4F-418D-AE19-62706E023703}">
                      <ahyp:hlinkClr val="tx"/>
                    </a:ext>
                  </a:extLst>
                </a:hlinkClick>
              </a:rPr>
              <a:t>DESE.MO.GOV</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2"/>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Key Terms</a:t>
            </a:r>
            <a:endParaRPr/>
          </a:p>
        </p:txBody>
      </p:sp>
      <p:sp>
        <p:nvSpPr>
          <p:cNvPr id="179" name="Google Shape;179;p12"/>
          <p:cNvSpPr txBox="1"/>
          <p:nvPr>
            <p:ph idx="1" type="body"/>
          </p:nvPr>
        </p:nvSpPr>
        <p:spPr>
          <a:xfrm>
            <a:off x="609600" y="1600201"/>
            <a:ext cx="10972800" cy="4525963"/>
          </a:xfrm>
          <a:prstGeom prst="rect">
            <a:avLst/>
          </a:prstGeom>
          <a:solidFill>
            <a:schemeClr val="lt1"/>
          </a:solidFill>
          <a:ln>
            <a:noFill/>
          </a:ln>
        </p:spPr>
        <p:txBody>
          <a:bodyPr anchorCtr="0" anchor="t" bIns="91425" lIns="91425" spcFirstLastPara="1" rIns="91425" wrap="square" tIns="91425">
            <a:noAutofit/>
          </a:bodyPr>
          <a:lstStyle/>
          <a:p>
            <a:pPr indent="-431800" lvl="0" marL="457200" rtl="0" algn="l">
              <a:lnSpc>
                <a:spcPct val="100000"/>
              </a:lnSpc>
              <a:spcBef>
                <a:spcPts val="640"/>
              </a:spcBef>
              <a:spcAft>
                <a:spcPts val="0"/>
              </a:spcAft>
              <a:buSzPts val="3200"/>
              <a:buFont typeface="Arial"/>
              <a:buChar char="●"/>
            </a:pPr>
            <a:r>
              <a:rPr lang="en-US"/>
              <a:t>Pre-Meeting Organizer</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13"/>
          <p:cNvSpPr txBox="1"/>
          <p:nvPr>
            <p:ph type="title"/>
          </p:nvPr>
        </p:nvSpPr>
        <p:spPr>
          <a:xfrm>
            <a:off x="622775" y="178800"/>
            <a:ext cx="11014800" cy="1524000"/>
          </a:xfrm>
          <a:prstGeom prst="rect">
            <a:avLst/>
          </a:prstGeom>
          <a:no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900"/>
              <a:buFont typeface="Calibri"/>
              <a:buNone/>
            </a:pPr>
            <a:r>
              <a:rPr b="1" i="0" lang="en-US" sz="5900" u="none" cap="none" strike="noStrike">
                <a:solidFill>
                  <a:srgbClr val="000000"/>
                </a:solidFill>
              </a:rPr>
              <a:t>Effective Teams…</a:t>
            </a:r>
            <a:endParaRPr b="1"/>
          </a:p>
        </p:txBody>
      </p:sp>
      <p:sp>
        <p:nvSpPr>
          <p:cNvPr id="186" name="Google Shape;186;p13"/>
          <p:cNvSpPr txBox="1"/>
          <p:nvPr>
            <p:ph idx="1" type="body"/>
          </p:nvPr>
        </p:nvSpPr>
        <p:spPr>
          <a:xfrm>
            <a:off x="432725" y="1461000"/>
            <a:ext cx="11394900" cy="4661700"/>
          </a:xfrm>
          <a:prstGeom prst="rect">
            <a:avLst/>
          </a:prstGeom>
          <a:noFill/>
          <a:ln>
            <a:noFill/>
          </a:ln>
        </p:spPr>
        <p:txBody>
          <a:bodyPr anchorCtr="0" anchor="t" bIns="60925" lIns="121900" spcFirstLastPara="1" rIns="121900" wrap="square" tIns="60925">
            <a:noAutofit/>
          </a:bodyPr>
          <a:lstStyle/>
          <a:p>
            <a:pPr indent="-488950" lvl="0" marL="609600" rtl="0" algn="l">
              <a:lnSpc>
                <a:spcPct val="100000"/>
              </a:lnSpc>
              <a:spcBef>
                <a:spcPts val="0"/>
              </a:spcBef>
              <a:spcAft>
                <a:spcPts val="0"/>
              </a:spcAft>
              <a:buSzPts val="2900"/>
              <a:buChar char="●"/>
            </a:pPr>
            <a:r>
              <a:rPr lang="en-US" sz="2900"/>
              <a:t>Assign Team </a:t>
            </a:r>
            <a:r>
              <a:rPr b="1" lang="en-US" sz="2900"/>
              <a:t>Roles and Responsibilities </a:t>
            </a:r>
            <a:r>
              <a:rPr lang="en-US" sz="2900"/>
              <a:t>(Lesson 1)</a:t>
            </a:r>
            <a:endParaRPr sz="2900"/>
          </a:p>
          <a:p>
            <a:pPr indent="-488950" lvl="0" marL="609600" rtl="0" algn="l">
              <a:lnSpc>
                <a:spcPct val="100000"/>
              </a:lnSpc>
              <a:spcBef>
                <a:spcPts val="0"/>
              </a:spcBef>
              <a:spcAft>
                <a:spcPts val="0"/>
              </a:spcAft>
              <a:buSzPts val="2900"/>
              <a:buChar char="●"/>
            </a:pPr>
            <a:r>
              <a:rPr lang="en-US" sz="2900"/>
              <a:t>Create a </a:t>
            </a:r>
            <a:r>
              <a:rPr b="1" lang="en-US" sz="2900"/>
              <a:t>meeting schedule </a:t>
            </a:r>
            <a:r>
              <a:rPr lang="en-US" sz="2900"/>
              <a:t>for the year</a:t>
            </a:r>
            <a:endParaRPr sz="2900"/>
          </a:p>
          <a:p>
            <a:pPr indent="-488950" lvl="0" marL="609600" rtl="0" algn="l">
              <a:lnSpc>
                <a:spcPct val="100000"/>
              </a:lnSpc>
              <a:spcBef>
                <a:spcPts val="0"/>
              </a:spcBef>
              <a:spcAft>
                <a:spcPts val="0"/>
              </a:spcAft>
              <a:buSzPts val="2900"/>
              <a:buChar char="●"/>
            </a:pPr>
            <a:r>
              <a:rPr lang="en-US" sz="2900"/>
              <a:t>Create a </a:t>
            </a:r>
            <a:r>
              <a:rPr b="1" lang="en-US" sz="2900"/>
              <a:t>standard meeting agenda</a:t>
            </a:r>
            <a:endParaRPr b="1" sz="2900"/>
          </a:p>
          <a:p>
            <a:pPr indent="-488950" lvl="0" marL="609600" rtl="0" algn="l">
              <a:lnSpc>
                <a:spcPct val="100000"/>
              </a:lnSpc>
              <a:spcBef>
                <a:spcPts val="0"/>
              </a:spcBef>
              <a:spcAft>
                <a:spcPts val="0"/>
              </a:spcAft>
              <a:buSzPts val="2900"/>
              <a:buChar char="●"/>
            </a:pPr>
            <a:r>
              <a:rPr b="1" lang="en-US" sz="2900"/>
              <a:t>Use a pre-meeting organizer (PMO) for student data</a:t>
            </a:r>
            <a:endParaRPr b="1" sz="2900"/>
          </a:p>
          <a:p>
            <a:pPr indent="-488950" lvl="0" marL="609600" rtl="0" algn="l">
              <a:lnSpc>
                <a:spcPct val="100000"/>
              </a:lnSpc>
              <a:spcBef>
                <a:spcPts val="0"/>
              </a:spcBef>
              <a:spcAft>
                <a:spcPts val="0"/>
              </a:spcAft>
              <a:buSzPts val="2900"/>
              <a:buChar char="●"/>
            </a:pPr>
            <a:r>
              <a:rPr lang="en-US" sz="2900"/>
              <a:t>Develop </a:t>
            </a:r>
            <a:r>
              <a:rPr b="1" lang="en-US" sz="2900"/>
              <a:t>working agreements </a:t>
            </a:r>
            <a:r>
              <a:rPr lang="en-US" sz="2900"/>
              <a:t>for Advanced Tiers meetings</a:t>
            </a:r>
            <a:endParaRPr b="1" sz="2900"/>
          </a:p>
          <a:p>
            <a:pPr indent="-488950" lvl="0" marL="609600" rtl="0" algn="l">
              <a:lnSpc>
                <a:spcPct val="100000"/>
              </a:lnSpc>
              <a:spcBef>
                <a:spcPts val="0"/>
              </a:spcBef>
              <a:spcAft>
                <a:spcPts val="0"/>
              </a:spcAft>
              <a:buSzPts val="2900"/>
              <a:buChar char="●"/>
            </a:pPr>
            <a:r>
              <a:rPr lang="en-US" sz="2900"/>
              <a:t>Create a </a:t>
            </a:r>
            <a:r>
              <a:rPr b="1" lang="en-US" sz="2900"/>
              <a:t>communication system </a:t>
            </a:r>
            <a:endParaRPr b="1" sz="2900"/>
          </a:p>
          <a:p>
            <a:pPr indent="-488950" lvl="0" marL="609600" rtl="0" algn="l">
              <a:lnSpc>
                <a:spcPct val="100000"/>
              </a:lnSpc>
              <a:spcBef>
                <a:spcPts val="0"/>
              </a:spcBef>
              <a:spcAft>
                <a:spcPts val="0"/>
              </a:spcAft>
              <a:buSzPts val="2900"/>
              <a:buChar char="●"/>
            </a:pPr>
            <a:r>
              <a:rPr lang="en-US" sz="2900"/>
              <a:t>Implement a </a:t>
            </a:r>
            <a:r>
              <a:rPr b="1" lang="en-US" sz="2900"/>
              <a:t>standard decision-making protocol</a:t>
            </a:r>
            <a:endParaRPr b="1" sz="2900"/>
          </a:p>
          <a:p>
            <a:pPr indent="-488950" lvl="0" marL="609600" rtl="0" algn="l">
              <a:lnSpc>
                <a:spcPct val="100000"/>
              </a:lnSpc>
              <a:spcBef>
                <a:spcPts val="0"/>
              </a:spcBef>
              <a:spcAft>
                <a:spcPts val="0"/>
              </a:spcAft>
              <a:buSzPts val="2900"/>
              <a:buChar char="●"/>
            </a:pPr>
            <a:r>
              <a:rPr lang="en-US" sz="2900"/>
              <a:t>Create an </a:t>
            </a:r>
            <a:r>
              <a:rPr b="1" lang="en-US" sz="2900"/>
              <a:t>organizational system </a:t>
            </a:r>
            <a:r>
              <a:rPr lang="en-US" sz="2900"/>
              <a:t>for housing and sharing </a:t>
            </a:r>
            <a:r>
              <a:rPr b="1" lang="en-US" sz="2900"/>
              <a:t>Advanced Tiers Team</a:t>
            </a:r>
            <a:r>
              <a:rPr lang="en-US" sz="2900"/>
              <a:t> artifacts</a:t>
            </a:r>
            <a:endParaRPr b="1" sz="2900"/>
          </a:p>
          <a:p>
            <a:pPr indent="0" lvl="0" marL="0" rtl="0" algn="l">
              <a:lnSpc>
                <a:spcPct val="100000"/>
              </a:lnSpc>
              <a:spcBef>
                <a:spcPts val="0"/>
              </a:spcBef>
              <a:spcAft>
                <a:spcPts val="0"/>
              </a:spcAft>
              <a:buSzPts val="3200"/>
              <a:buNone/>
            </a:pPr>
            <a:r>
              <a:t/>
            </a:r>
            <a:endParaRPr sz="2900">
              <a:solidFill>
                <a:srgbClr val="FF0000"/>
              </a:solidFill>
            </a:endParaRPr>
          </a:p>
          <a:p>
            <a:pPr indent="-304800" lvl="0" marL="609600" rtl="0" algn="l">
              <a:lnSpc>
                <a:spcPct val="100000"/>
              </a:lnSpc>
              <a:spcBef>
                <a:spcPts val="0"/>
              </a:spcBef>
              <a:spcAft>
                <a:spcPts val="0"/>
              </a:spcAft>
              <a:buClr>
                <a:srgbClr val="FF0000"/>
              </a:buClr>
              <a:buSzPts val="2900"/>
              <a:buNone/>
            </a:pPr>
            <a:r>
              <a:t/>
            </a:r>
            <a:endParaRPr sz="2900">
              <a:solidFill>
                <a:srgbClr val="FF0000"/>
              </a:solidFill>
            </a:endParaRPr>
          </a:p>
          <a:p>
            <a:pPr indent="0" lvl="0" marL="0" marR="0" rtl="0" algn="l">
              <a:lnSpc>
                <a:spcPct val="100000"/>
              </a:lnSpc>
              <a:spcBef>
                <a:spcPts val="900"/>
              </a:spcBef>
              <a:spcAft>
                <a:spcPts val="0"/>
              </a:spcAft>
              <a:buSzPts val="4300"/>
              <a:buNone/>
            </a:pPr>
            <a:r>
              <a:t/>
            </a:r>
            <a:endParaRPr sz="29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14"/>
          <p:cNvSpPr txBox="1"/>
          <p:nvPr>
            <p:ph type="title"/>
          </p:nvPr>
        </p:nvSpPr>
        <p:spPr>
          <a:xfrm>
            <a:off x="1045941" y="2453812"/>
            <a:ext cx="10363200" cy="1362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9E47"/>
              </a:buClr>
              <a:buSzPts val="4000"/>
              <a:buFont typeface="Calibri"/>
              <a:buNone/>
            </a:pPr>
            <a:r>
              <a:rPr lang="en-US"/>
              <a:t>MEETING SCHEDULING</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15"/>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b="1" lang="en-US"/>
              <a:t>Meeting Schedule</a:t>
            </a:r>
            <a:endParaRPr b="1"/>
          </a:p>
        </p:txBody>
      </p:sp>
      <p:sp>
        <p:nvSpPr>
          <p:cNvPr id="197" name="Google Shape;197;p15"/>
          <p:cNvSpPr txBox="1"/>
          <p:nvPr>
            <p:ph idx="1" type="body"/>
          </p:nvPr>
        </p:nvSpPr>
        <p:spPr>
          <a:xfrm>
            <a:off x="609600" y="1240700"/>
            <a:ext cx="11188700" cy="4885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40"/>
              </a:spcBef>
              <a:spcAft>
                <a:spcPts val="0"/>
              </a:spcAft>
              <a:buSzPts val="3200"/>
              <a:buNone/>
            </a:pPr>
            <a:r>
              <a:t/>
            </a:r>
            <a:endParaRPr sz="3000"/>
          </a:p>
          <a:p>
            <a:pPr indent="0" lvl="0" marL="0" rtl="0" algn="l">
              <a:lnSpc>
                <a:spcPct val="100000"/>
              </a:lnSpc>
              <a:spcBef>
                <a:spcPts val="640"/>
              </a:spcBef>
              <a:spcAft>
                <a:spcPts val="0"/>
              </a:spcAft>
              <a:buSzPts val="3200"/>
              <a:buNone/>
            </a:pPr>
            <a:r>
              <a:rPr lang="en-US" sz="3000"/>
              <a:t>Once the Advanced Tiers Team is fully implemented, it is recommended for the team to meet, </a:t>
            </a:r>
            <a:r>
              <a:rPr b="1" lang="en-US" sz="3000"/>
              <a:t>at a minimum, </a:t>
            </a:r>
            <a:endParaRPr/>
          </a:p>
          <a:p>
            <a:pPr indent="0" lvl="0" marL="0" rtl="0" algn="l">
              <a:lnSpc>
                <a:spcPct val="100000"/>
              </a:lnSpc>
              <a:spcBef>
                <a:spcPts val="640"/>
              </a:spcBef>
              <a:spcAft>
                <a:spcPts val="0"/>
              </a:spcAft>
              <a:buSzPts val="3200"/>
              <a:buNone/>
            </a:pPr>
            <a:r>
              <a:rPr b="1" lang="en-US" sz="3000"/>
              <a:t>twice per month</a:t>
            </a:r>
            <a:r>
              <a:rPr lang="en-US" sz="3000"/>
              <a:t>.</a:t>
            </a:r>
            <a:endParaRPr sz="3000"/>
          </a:p>
          <a:p>
            <a:pPr indent="0" lvl="0" marL="0" rtl="0" algn="l">
              <a:lnSpc>
                <a:spcPct val="100000"/>
              </a:lnSpc>
              <a:spcBef>
                <a:spcPts val="640"/>
              </a:spcBef>
              <a:spcAft>
                <a:spcPts val="0"/>
              </a:spcAft>
              <a:buSzPts val="3200"/>
              <a:buNone/>
            </a:pPr>
            <a:r>
              <a:rPr lang="en-US" sz="3000"/>
              <a:t>Additional meetings may need to be scheduled, as needed, to achieve your goals and timeline.</a:t>
            </a:r>
            <a:endParaRPr sz="30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16"/>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u="sng"/>
              <a:t>What happens at an Advanced Tiers Meeting?</a:t>
            </a:r>
            <a:endParaRPr u="sng"/>
          </a:p>
        </p:txBody>
      </p:sp>
      <p:sp>
        <p:nvSpPr>
          <p:cNvPr id="203" name="Google Shape;203;p16"/>
          <p:cNvSpPr txBox="1"/>
          <p:nvPr>
            <p:ph idx="1" type="body"/>
          </p:nvPr>
        </p:nvSpPr>
        <p:spPr>
          <a:xfrm>
            <a:off x="390775" y="1600200"/>
            <a:ext cx="11191500" cy="4686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40"/>
              </a:spcBef>
              <a:spcAft>
                <a:spcPts val="0"/>
              </a:spcAft>
              <a:buSzPts val="3200"/>
              <a:buNone/>
            </a:pPr>
            <a:r>
              <a:rPr lang="en-US"/>
              <a:t>At the regular monthly meeting, teams will discuss all students who have been identified as possibly benefitting from a Tier 2 or Tier 3 intervention and discuss the progress of students who are already being served by a Tier 2 or Tier 3 intervention.</a:t>
            </a:r>
            <a:endParaRPr/>
          </a:p>
          <a:p>
            <a:pPr indent="0" lvl="0" marL="0" rtl="0" algn="l">
              <a:lnSpc>
                <a:spcPct val="100000"/>
              </a:lnSpc>
              <a:spcBef>
                <a:spcPts val="640"/>
              </a:spcBef>
              <a:spcAft>
                <a:spcPts val="0"/>
              </a:spcAft>
              <a:buSzPts val="3200"/>
              <a:buNone/>
            </a:pPr>
            <a:r>
              <a:t/>
            </a:r>
            <a:endParaRPr/>
          </a:p>
          <a:p>
            <a:pPr indent="0" lvl="0" marL="0" rtl="0" algn="l">
              <a:lnSpc>
                <a:spcPct val="100000"/>
              </a:lnSpc>
              <a:spcBef>
                <a:spcPts val="640"/>
              </a:spcBef>
              <a:spcAft>
                <a:spcPts val="0"/>
              </a:spcAft>
              <a:buSzPts val="3200"/>
              <a:buNone/>
            </a:pPr>
            <a:r>
              <a:rPr lang="en-US"/>
              <a:t>*Additionally, bi-monthly PROGRESS MONITORING meetings will be required.</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17"/>
          <p:cNvSpPr txBox="1"/>
          <p:nvPr>
            <p:ph type="title"/>
          </p:nvPr>
        </p:nvSpPr>
        <p:spPr>
          <a:xfrm>
            <a:off x="838200" y="-195950"/>
            <a:ext cx="10515600" cy="1524000"/>
          </a:xfrm>
          <a:prstGeom prst="rect">
            <a:avLst/>
          </a:prstGeom>
          <a:noFill/>
          <a:ln>
            <a:noFill/>
          </a:ln>
        </p:spPr>
        <p:txBody>
          <a:bodyPr anchorCtr="0" anchor="ctr" bIns="60925" lIns="121900" spcFirstLastPara="1" rIns="121900" wrap="square" tIns="60925">
            <a:noAutofit/>
          </a:bodyPr>
          <a:lstStyle/>
          <a:p>
            <a:pPr indent="0" lvl="0" marL="0" rtl="0" algn="ctr">
              <a:lnSpc>
                <a:spcPct val="90000"/>
              </a:lnSpc>
              <a:spcBef>
                <a:spcPts val="0"/>
              </a:spcBef>
              <a:spcAft>
                <a:spcPts val="0"/>
              </a:spcAft>
              <a:buClr>
                <a:schemeClr val="dk1"/>
              </a:buClr>
              <a:buSzPts val="5900"/>
              <a:buFont typeface="Calibri"/>
              <a:buNone/>
            </a:pPr>
            <a:r>
              <a:rPr lang="en-US"/>
              <a:t>Schedule of Meetings</a:t>
            </a:r>
            <a:endParaRPr/>
          </a:p>
        </p:txBody>
      </p:sp>
      <p:sp>
        <p:nvSpPr>
          <p:cNvPr id="210" name="Google Shape;210;p17"/>
          <p:cNvSpPr txBox="1"/>
          <p:nvPr>
            <p:ph idx="1" type="body"/>
          </p:nvPr>
        </p:nvSpPr>
        <p:spPr>
          <a:xfrm>
            <a:off x="838200" y="1328051"/>
            <a:ext cx="10515600" cy="4713900"/>
          </a:xfrm>
          <a:prstGeom prst="rect">
            <a:avLst/>
          </a:prstGeom>
          <a:noFill/>
          <a:ln>
            <a:noFill/>
          </a:ln>
        </p:spPr>
        <p:txBody>
          <a:bodyPr anchorCtr="0" anchor="t" bIns="60925" lIns="121900" spcFirstLastPara="1" rIns="121900" wrap="square" tIns="60925">
            <a:noAutofit/>
          </a:bodyPr>
          <a:lstStyle/>
          <a:p>
            <a:pPr indent="-241300" lvl="0" marL="304800" rtl="0" algn="l">
              <a:lnSpc>
                <a:spcPct val="90000"/>
              </a:lnSpc>
              <a:spcBef>
                <a:spcPts val="0"/>
              </a:spcBef>
              <a:spcAft>
                <a:spcPts val="0"/>
              </a:spcAft>
              <a:buClr>
                <a:srgbClr val="FF0000"/>
              </a:buClr>
              <a:buSzPts val="2800"/>
              <a:buChar char="•"/>
            </a:pPr>
            <a:r>
              <a:rPr b="0" i="0" lang="en-US" sz="2800" u="none" strike="noStrike">
                <a:solidFill>
                  <a:srgbClr val="000000"/>
                </a:solidFill>
                <a:latin typeface="Arial"/>
                <a:ea typeface="Arial"/>
                <a:cs typeface="Arial"/>
                <a:sym typeface="Arial"/>
              </a:rPr>
              <a:t>Meeting </a:t>
            </a:r>
            <a:r>
              <a:rPr lang="en-US" sz="2800">
                <a:solidFill>
                  <a:srgbClr val="000000"/>
                </a:solidFill>
                <a:latin typeface="Arial"/>
                <a:ea typeface="Arial"/>
                <a:cs typeface="Arial"/>
                <a:sym typeface="Arial"/>
              </a:rPr>
              <a:t>F</a:t>
            </a:r>
            <a:r>
              <a:rPr b="0" i="0" lang="en-US" sz="2800" u="none" strike="noStrike">
                <a:solidFill>
                  <a:srgbClr val="000000"/>
                </a:solidFill>
                <a:latin typeface="Arial"/>
                <a:ea typeface="Arial"/>
                <a:cs typeface="Arial"/>
                <a:sym typeface="Arial"/>
              </a:rPr>
              <a:t>requency </a:t>
            </a:r>
            <a:endParaRPr sz="2800"/>
          </a:p>
          <a:p>
            <a:pPr indent="-279400" lvl="1" marL="914400" rtl="0" algn="l">
              <a:lnSpc>
                <a:spcPct val="90000"/>
              </a:lnSpc>
              <a:spcBef>
                <a:spcPts val="700"/>
              </a:spcBef>
              <a:spcAft>
                <a:spcPts val="0"/>
              </a:spcAft>
              <a:buClr>
                <a:srgbClr val="000000"/>
              </a:buClr>
              <a:buSzPts val="2800"/>
              <a:buChar char="•"/>
            </a:pPr>
            <a:r>
              <a:rPr lang="en-US" sz="2800">
                <a:solidFill>
                  <a:srgbClr val="000000"/>
                </a:solidFill>
                <a:latin typeface="Arial"/>
                <a:ea typeface="Arial"/>
                <a:cs typeface="Arial"/>
                <a:sym typeface="Arial"/>
              </a:rPr>
              <a:t>Planning Stage – at </a:t>
            </a:r>
            <a:r>
              <a:rPr b="0" i="0" lang="en-US" sz="2800" u="none" strike="noStrike">
                <a:solidFill>
                  <a:srgbClr val="000000"/>
                </a:solidFill>
                <a:latin typeface="Arial"/>
                <a:ea typeface="Arial"/>
                <a:cs typeface="Arial"/>
                <a:sym typeface="Arial"/>
              </a:rPr>
              <a:t>minimum, once per month.</a:t>
            </a:r>
            <a:endParaRPr sz="2800"/>
          </a:p>
          <a:p>
            <a:pPr indent="-279400" lvl="1" marL="914400" rtl="0" algn="l">
              <a:lnSpc>
                <a:spcPct val="90000"/>
              </a:lnSpc>
              <a:spcBef>
                <a:spcPts val="700"/>
              </a:spcBef>
              <a:spcAft>
                <a:spcPts val="0"/>
              </a:spcAft>
              <a:buClr>
                <a:srgbClr val="000000"/>
              </a:buClr>
              <a:buSzPts val="2800"/>
              <a:buChar char="•"/>
            </a:pPr>
            <a:r>
              <a:rPr b="0" i="0" lang="en-US" sz="2800" u="none" strike="noStrike">
                <a:solidFill>
                  <a:srgbClr val="000000"/>
                </a:solidFill>
                <a:latin typeface="Arial"/>
                <a:ea typeface="Arial"/>
                <a:cs typeface="Arial"/>
                <a:sym typeface="Arial"/>
              </a:rPr>
              <a:t>Full implementation </a:t>
            </a:r>
            <a:r>
              <a:rPr lang="en-US" sz="2800">
                <a:solidFill>
                  <a:srgbClr val="000000"/>
                </a:solidFill>
                <a:latin typeface="Arial"/>
                <a:ea typeface="Arial"/>
                <a:cs typeface="Arial"/>
                <a:sym typeface="Arial"/>
              </a:rPr>
              <a:t>– at </a:t>
            </a:r>
            <a:r>
              <a:rPr b="0" i="0" lang="en-US" sz="2800" u="none" strike="noStrike">
                <a:solidFill>
                  <a:srgbClr val="000000"/>
                </a:solidFill>
                <a:latin typeface="Arial"/>
                <a:ea typeface="Arial"/>
                <a:cs typeface="Arial"/>
                <a:sym typeface="Arial"/>
              </a:rPr>
              <a:t>minimum, twice per month</a:t>
            </a:r>
            <a:endParaRPr sz="2800">
              <a:solidFill>
                <a:srgbClr val="000000"/>
              </a:solidFill>
              <a:latin typeface="Arial"/>
              <a:ea typeface="Arial"/>
              <a:cs typeface="Arial"/>
              <a:sym typeface="Arial"/>
            </a:endParaRPr>
          </a:p>
          <a:p>
            <a:pPr indent="0" lvl="0" marL="1828800" rtl="0" algn="l">
              <a:lnSpc>
                <a:spcPct val="90000"/>
              </a:lnSpc>
              <a:spcBef>
                <a:spcPts val="700"/>
              </a:spcBef>
              <a:spcAft>
                <a:spcPts val="0"/>
              </a:spcAft>
              <a:buSzPts val="3200"/>
              <a:buNone/>
            </a:pPr>
            <a:r>
              <a:rPr lang="en-US" sz="2800">
                <a:solidFill>
                  <a:srgbClr val="000000"/>
                </a:solidFill>
                <a:latin typeface="Arial"/>
                <a:ea typeface="Arial"/>
                <a:cs typeface="Arial"/>
                <a:sym typeface="Arial"/>
              </a:rPr>
              <a:t>1. Student Intake</a:t>
            </a:r>
            <a:endParaRPr sz="2800">
              <a:solidFill>
                <a:srgbClr val="000000"/>
              </a:solidFill>
              <a:latin typeface="Arial"/>
              <a:ea typeface="Arial"/>
              <a:cs typeface="Arial"/>
              <a:sym typeface="Arial"/>
            </a:endParaRPr>
          </a:p>
          <a:p>
            <a:pPr indent="0" lvl="0" marL="1828800" rtl="0" algn="l">
              <a:lnSpc>
                <a:spcPct val="90000"/>
              </a:lnSpc>
              <a:spcBef>
                <a:spcPts val="700"/>
              </a:spcBef>
              <a:spcAft>
                <a:spcPts val="0"/>
              </a:spcAft>
              <a:buSzPts val="3200"/>
              <a:buNone/>
            </a:pPr>
            <a:r>
              <a:rPr lang="en-US" sz="2800">
                <a:solidFill>
                  <a:srgbClr val="000000"/>
                </a:solidFill>
                <a:latin typeface="Arial"/>
                <a:ea typeface="Arial"/>
                <a:cs typeface="Arial"/>
                <a:sym typeface="Arial"/>
              </a:rPr>
              <a:t>2. Progress Monitoring</a:t>
            </a:r>
            <a:endParaRPr sz="2800">
              <a:solidFill>
                <a:srgbClr val="000000"/>
              </a:solidFill>
              <a:latin typeface="Arial"/>
              <a:ea typeface="Arial"/>
              <a:cs typeface="Arial"/>
              <a:sym typeface="Arial"/>
            </a:endParaRPr>
          </a:p>
          <a:p>
            <a:pPr indent="0" lvl="0" marL="1828800" rtl="0" algn="l">
              <a:lnSpc>
                <a:spcPct val="90000"/>
              </a:lnSpc>
              <a:spcBef>
                <a:spcPts val="700"/>
              </a:spcBef>
              <a:spcAft>
                <a:spcPts val="0"/>
              </a:spcAft>
              <a:buSzPts val="3200"/>
              <a:buNone/>
            </a:pPr>
            <a:r>
              <a:t/>
            </a:r>
            <a:endParaRPr sz="2800">
              <a:solidFill>
                <a:srgbClr val="000000"/>
              </a:solidFill>
              <a:latin typeface="Arial"/>
              <a:ea typeface="Arial"/>
              <a:cs typeface="Arial"/>
              <a:sym typeface="Arial"/>
            </a:endParaRPr>
          </a:p>
          <a:p>
            <a:pPr indent="-241300" lvl="0" marL="304800" rtl="0" algn="l">
              <a:lnSpc>
                <a:spcPct val="90000"/>
              </a:lnSpc>
              <a:spcBef>
                <a:spcPts val="1300"/>
              </a:spcBef>
              <a:spcAft>
                <a:spcPts val="0"/>
              </a:spcAft>
              <a:buClr>
                <a:srgbClr val="FF0000"/>
              </a:buClr>
              <a:buSzPts val="2800"/>
              <a:buChar char="•"/>
            </a:pPr>
            <a:r>
              <a:rPr lang="en-US" sz="2800">
                <a:solidFill>
                  <a:srgbClr val="000000"/>
                </a:solidFill>
                <a:latin typeface="Arial"/>
                <a:ea typeface="Arial"/>
                <a:cs typeface="Arial"/>
                <a:sym typeface="Arial"/>
              </a:rPr>
              <a:t>Establish</a:t>
            </a:r>
            <a:r>
              <a:rPr b="0" i="0" lang="en-US" sz="2800" u="none" strike="noStrike">
                <a:solidFill>
                  <a:srgbClr val="000000"/>
                </a:solidFill>
                <a:latin typeface="Arial"/>
                <a:ea typeface="Arial"/>
                <a:cs typeface="Arial"/>
                <a:sym typeface="Arial"/>
              </a:rPr>
              <a:t> </a:t>
            </a:r>
            <a:r>
              <a:rPr lang="en-US" sz="2800">
                <a:solidFill>
                  <a:srgbClr val="000000"/>
                </a:solidFill>
                <a:latin typeface="Arial"/>
                <a:ea typeface="Arial"/>
                <a:cs typeface="Arial"/>
                <a:sym typeface="Arial"/>
              </a:rPr>
              <a:t>S</a:t>
            </a:r>
            <a:r>
              <a:rPr b="0" i="0" lang="en-US" sz="2800" u="none" strike="noStrike">
                <a:solidFill>
                  <a:srgbClr val="000000"/>
                </a:solidFill>
                <a:latin typeface="Arial"/>
                <a:ea typeface="Arial"/>
                <a:cs typeface="Arial"/>
                <a:sym typeface="Arial"/>
              </a:rPr>
              <a:t>tandard </a:t>
            </a:r>
            <a:r>
              <a:rPr lang="en-US" sz="2800">
                <a:solidFill>
                  <a:srgbClr val="000000"/>
                </a:solidFill>
                <a:latin typeface="Arial"/>
                <a:ea typeface="Arial"/>
                <a:cs typeface="Arial"/>
                <a:sym typeface="Arial"/>
              </a:rPr>
              <a:t>M</a:t>
            </a:r>
            <a:r>
              <a:rPr b="0" i="0" lang="en-US" sz="2800" u="none" strike="noStrike">
                <a:solidFill>
                  <a:srgbClr val="000000"/>
                </a:solidFill>
                <a:latin typeface="Arial"/>
                <a:ea typeface="Arial"/>
                <a:cs typeface="Arial"/>
                <a:sym typeface="Arial"/>
              </a:rPr>
              <a:t>eeting </a:t>
            </a:r>
            <a:r>
              <a:rPr lang="en-US" sz="2800">
                <a:solidFill>
                  <a:srgbClr val="000000"/>
                </a:solidFill>
                <a:latin typeface="Arial"/>
                <a:ea typeface="Arial"/>
                <a:cs typeface="Arial"/>
                <a:sym typeface="Arial"/>
              </a:rPr>
              <a:t>D</a:t>
            </a:r>
            <a:r>
              <a:rPr b="0" i="0" lang="en-US" sz="2800" u="none" strike="noStrike">
                <a:solidFill>
                  <a:srgbClr val="000000"/>
                </a:solidFill>
                <a:latin typeface="Arial"/>
                <a:ea typeface="Arial"/>
                <a:cs typeface="Arial"/>
                <a:sym typeface="Arial"/>
              </a:rPr>
              <a:t>ates and </a:t>
            </a:r>
            <a:r>
              <a:rPr lang="en-US" sz="2800">
                <a:solidFill>
                  <a:srgbClr val="000000"/>
                </a:solidFill>
                <a:latin typeface="Arial"/>
                <a:ea typeface="Arial"/>
                <a:cs typeface="Arial"/>
                <a:sym typeface="Arial"/>
              </a:rPr>
              <a:t>T</a:t>
            </a:r>
            <a:r>
              <a:rPr b="0" i="0" lang="en-US" sz="2800" u="none" strike="noStrike">
                <a:solidFill>
                  <a:srgbClr val="000000"/>
                </a:solidFill>
                <a:latin typeface="Arial"/>
                <a:ea typeface="Arial"/>
                <a:cs typeface="Arial"/>
                <a:sym typeface="Arial"/>
              </a:rPr>
              <a:t>imes</a:t>
            </a:r>
            <a:endParaRPr sz="2800"/>
          </a:p>
          <a:p>
            <a:pPr indent="-279400" lvl="1" marL="914400" rtl="0" algn="l">
              <a:lnSpc>
                <a:spcPct val="90000"/>
              </a:lnSpc>
              <a:spcBef>
                <a:spcPts val="700"/>
              </a:spcBef>
              <a:spcAft>
                <a:spcPts val="0"/>
              </a:spcAft>
              <a:buClr>
                <a:srgbClr val="000000"/>
              </a:buClr>
              <a:buSzPts val="2800"/>
              <a:buChar char="•"/>
            </a:pPr>
            <a:r>
              <a:rPr lang="en-US" sz="2800">
                <a:solidFill>
                  <a:srgbClr val="000000"/>
                </a:solidFill>
                <a:latin typeface="Arial"/>
                <a:ea typeface="Arial"/>
                <a:cs typeface="Arial"/>
                <a:sym typeface="Arial"/>
              </a:rPr>
              <a:t>A</a:t>
            </a:r>
            <a:r>
              <a:rPr b="0" i="0" lang="en-US" sz="2800" u="none" strike="noStrike">
                <a:solidFill>
                  <a:srgbClr val="000000"/>
                </a:solidFill>
                <a:latin typeface="Arial"/>
                <a:ea typeface="Arial"/>
                <a:cs typeface="Arial"/>
                <a:sym typeface="Arial"/>
              </a:rPr>
              <a:t>llow ample, uninterrupted time to achieve the team’s goal</a:t>
            </a:r>
            <a:endParaRPr sz="2800">
              <a:latin typeface="Arial"/>
              <a:ea typeface="Arial"/>
              <a:cs typeface="Arial"/>
              <a:sym typeface="Arial"/>
            </a:endParaRPr>
          </a:p>
          <a:p>
            <a:pPr indent="-279400" lvl="1" marL="914400" rtl="0" algn="l">
              <a:lnSpc>
                <a:spcPct val="90000"/>
              </a:lnSpc>
              <a:spcBef>
                <a:spcPts val="700"/>
              </a:spcBef>
              <a:spcAft>
                <a:spcPts val="0"/>
              </a:spcAft>
              <a:buClr>
                <a:srgbClr val="000000"/>
              </a:buClr>
              <a:buSzPts val="2800"/>
              <a:buChar char="•"/>
            </a:pPr>
            <a:r>
              <a:rPr lang="en-US" sz="2800">
                <a:solidFill>
                  <a:srgbClr val="000000"/>
                </a:solidFill>
                <a:latin typeface="Arial"/>
                <a:ea typeface="Arial"/>
                <a:cs typeface="Arial"/>
                <a:sym typeface="Arial"/>
              </a:rPr>
              <a:t>E</a:t>
            </a:r>
            <a:r>
              <a:rPr b="0" i="0" lang="en-US" sz="2800" u="none" strike="noStrike">
                <a:solidFill>
                  <a:srgbClr val="000000"/>
                </a:solidFill>
                <a:latin typeface="Arial"/>
                <a:ea typeface="Arial"/>
                <a:cs typeface="Arial"/>
                <a:sym typeface="Arial"/>
              </a:rPr>
              <a:t>nsure that all team members are able to attend the meetings</a:t>
            </a:r>
            <a:endParaRPr sz="2800">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4" name="Shape 214"/>
        <p:cNvGrpSpPr/>
        <p:nvPr/>
      </p:nvGrpSpPr>
      <p:grpSpPr>
        <a:xfrm>
          <a:off x="0" y="0"/>
          <a:ext cx="0" cy="0"/>
          <a:chOff x="0" y="0"/>
          <a:chExt cx="0" cy="0"/>
        </a:xfrm>
      </p:grpSpPr>
      <p:graphicFrame>
        <p:nvGraphicFramePr>
          <p:cNvPr id="215" name="Google Shape;215;p18"/>
          <p:cNvGraphicFramePr/>
          <p:nvPr/>
        </p:nvGraphicFramePr>
        <p:xfrm>
          <a:off x="213700" y="937650"/>
          <a:ext cx="3000000" cy="3000000"/>
        </p:xfrm>
        <a:graphic>
          <a:graphicData uri="http://schemas.openxmlformats.org/drawingml/2006/table">
            <a:tbl>
              <a:tblPr bandCol="1" bandRow="1" firstRow="1">
                <a:noFill/>
                <a:tableStyleId>{9404F35E-61D5-49A1-BB78-C54E456E6F82}</a:tableStyleId>
              </a:tblPr>
              <a:tblGrid>
                <a:gridCol w="2896600"/>
                <a:gridCol w="2896600"/>
                <a:gridCol w="2896600"/>
                <a:gridCol w="2896600"/>
              </a:tblGrid>
              <a:tr h="1771100">
                <a:tc>
                  <a:txBody>
                    <a:bodyPr/>
                    <a:lstStyle/>
                    <a:p>
                      <a:pPr indent="0" lvl="0" marL="114300" marR="58420" rtl="0" algn="ctr">
                        <a:lnSpc>
                          <a:spcPct val="100000"/>
                        </a:lnSpc>
                        <a:spcBef>
                          <a:spcPts val="0"/>
                        </a:spcBef>
                        <a:spcAft>
                          <a:spcPts val="0"/>
                        </a:spcAft>
                        <a:buClr>
                          <a:srgbClr val="000000"/>
                        </a:buClr>
                        <a:buSzPts val="1600"/>
                        <a:buFont typeface="Arial"/>
                        <a:buNone/>
                      </a:pPr>
                      <a:r>
                        <a:rPr b="1" lang="en-US" sz="1600" u="none" cap="none" strike="noStrike">
                          <a:solidFill>
                            <a:srgbClr val="231F20"/>
                          </a:solidFill>
                          <a:latin typeface="Calibri"/>
                          <a:ea typeface="Calibri"/>
                          <a:cs typeface="Calibri"/>
                          <a:sym typeface="Calibri"/>
                        </a:rPr>
                        <a:t>AUGUST</a:t>
                      </a:r>
                      <a:endParaRPr b="1" sz="1600" u="none" cap="none" strike="noStrike">
                        <a:solidFill>
                          <a:srgbClr val="231F20"/>
                        </a:solidFill>
                        <a:latin typeface="Calibri"/>
                        <a:ea typeface="Calibri"/>
                        <a:cs typeface="Calibri"/>
                        <a:sym typeface="Calibri"/>
                      </a:endParaRPr>
                    </a:p>
                    <a:p>
                      <a:pPr indent="0" lvl="0" marL="114300" marR="58420" rtl="0" algn="ctr">
                        <a:lnSpc>
                          <a:spcPct val="100000"/>
                        </a:lnSpc>
                        <a:spcBef>
                          <a:spcPts val="60"/>
                        </a:spcBef>
                        <a:spcAft>
                          <a:spcPts val="0"/>
                        </a:spcAft>
                        <a:buClr>
                          <a:srgbClr val="000000"/>
                        </a:buClr>
                        <a:buSzPts val="1600"/>
                        <a:buFont typeface="Arial"/>
                        <a:buNone/>
                      </a:pPr>
                      <a:r>
                        <a:t/>
                      </a:r>
                      <a:endParaRPr sz="1600" u="none" cap="none" strike="noStrike">
                        <a:solidFill>
                          <a:srgbClr val="231F20"/>
                        </a:solidFill>
                        <a:latin typeface="Calibri"/>
                        <a:ea typeface="Calibri"/>
                        <a:cs typeface="Calibri"/>
                        <a:sym typeface="Calibri"/>
                      </a:endParaRPr>
                    </a:p>
                    <a:p>
                      <a:pPr indent="0" lvl="0" marL="114300" marR="58420" rtl="0" algn="ctr">
                        <a:lnSpc>
                          <a:spcPct val="100000"/>
                        </a:lnSpc>
                        <a:spcBef>
                          <a:spcPts val="60"/>
                        </a:spcBef>
                        <a:spcAft>
                          <a:spcPts val="0"/>
                        </a:spcAft>
                        <a:buClr>
                          <a:srgbClr val="000000"/>
                        </a:buClr>
                        <a:buSzPts val="1600"/>
                        <a:buFont typeface="Arial"/>
                        <a:buNone/>
                      </a:pPr>
                      <a:r>
                        <a:rPr lang="en-US" sz="1600" u="none" cap="none" strike="noStrike">
                          <a:solidFill>
                            <a:srgbClr val="231F20"/>
                          </a:solidFill>
                          <a:latin typeface="Calibri"/>
                          <a:ea typeface="Calibri"/>
                          <a:cs typeface="Calibri"/>
                          <a:sym typeface="Calibri"/>
                        </a:rPr>
                        <a:t>2 Advanced Tiers Meeting Days prior school beginning</a:t>
                      </a:r>
                      <a:endParaRPr sz="1600" u="none" cap="none" strike="noStrike">
                        <a:solidFill>
                          <a:srgbClr val="231F20"/>
                        </a:solidFill>
                        <a:latin typeface="Calibri"/>
                        <a:ea typeface="Calibri"/>
                        <a:cs typeface="Calibri"/>
                        <a:sym typeface="Calibri"/>
                      </a:endParaRPr>
                    </a:p>
                    <a:p>
                      <a:pPr indent="0" lvl="0" marL="114300" marR="58420" rtl="0" algn="ctr">
                        <a:lnSpc>
                          <a:spcPct val="100000"/>
                        </a:lnSpc>
                        <a:spcBef>
                          <a:spcPts val="60"/>
                        </a:spcBef>
                        <a:spcAft>
                          <a:spcPts val="0"/>
                        </a:spcAft>
                        <a:buClr>
                          <a:srgbClr val="000000"/>
                        </a:buClr>
                        <a:buSzPts val="1600"/>
                        <a:buFont typeface="Arial"/>
                        <a:buNone/>
                      </a:pPr>
                      <a:r>
                        <a:rPr lang="en-US" sz="1600" u="none" cap="none" strike="noStrike">
                          <a:solidFill>
                            <a:srgbClr val="231F20"/>
                          </a:solidFill>
                          <a:latin typeface="Calibri"/>
                          <a:ea typeface="Calibri"/>
                          <a:cs typeface="Calibri"/>
                          <a:sym typeface="Calibri"/>
                        </a:rPr>
                        <a:t>8:00 – 4:00</a:t>
                      </a:r>
                      <a:endParaRPr sz="1600" u="none" cap="none" strike="noStrike">
                        <a:solidFill>
                          <a:srgbClr val="231F20"/>
                        </a:solidFill>
                        <a:latin typeface="Calibri"/>
                        <a:ea typeface="Calibri"/>
                        <a:cs typeface="Calibri"/>
                        <a:sym typeface="Calibri"/>
                      </a:endParaRPr>
                    </a:p>
                    <a:p>
                      <a:pPr indent="0" lvl="0" marL="114300" marR="58420" rtl="0" algn="ctr">
                        <a:lnSpc>
                          <a:spcPct val="100000"/>
                        </a:lnSpc>
                        <a:spcBef>
                          <a:spcPts val="60"/>
                        </a:spcBef>
                        <a:spcAft>
                          <a:spcPts val="0"/>
                        </a:spcAft>
                        <a:buClr>
                          <a:srgbClr val="000000"/>
                        </a:buClr>
                        <a:buSzPts val="1600"/>
                        <a:buFont typeface="Arial"/>
                        <a:buNone/>
                      </a:pPr>
                      <a:r>
                        <a:t/>
                      </a:r>
                      <a:endParaRPr sz="1600" u="none" cap="none" strike="noStrike">
                        <a:latin typeface="Calibri"/>
                        <a:ea typeface="Calibri"/>
                        <a:cs typeface="Calibri"/>
                        <a:sym typeface="Calibri"/>
                      </a:endParaRPr>
                    </a:p>
                  </a:txBody>
                  <a:tcPr marT="0" marB="0" marR="0" marL="0">
                    <a:lnL cap="flat" cmpd="sng" w="9525">
                      <a:solidFill>
                        <a:srgbClr val="231F20"/>
                      </a:solidFill>
                      <a:prstDash val="solid"/>
                      <a:round/>
                      <a:headEnd len="sm" w="sm" type="none"/>
                      <a:tailEnd len="sm" w="sm" type="none"/>
                    </a:lnL>
                    <a:lnR cap="flat" cmpd="sng" w="9525">
                      <a:solidFill>
                        <a:srgbClr val="231F20"/>
                      </a:solidFill>
                      <a:prstDash val="solid"/>
                      <a:round/>
                      <a:headEnd len="sm" w="sm" type="none"/>
                      <a:tailEnd len="sm" w="sm" type="none"/>
                    </a:lnR>
                    <a:lnT cap="flat" cmpd="sng" w="9525">
                      <a:solidFill>
                        <a:srgbClr val="231F20"/>
                      </a:solidFill>
                      <a:prstDash val="solid"/>
                      <a:round/>
                      <a:headEnd len="sm" w="sm" type="none"/>
                      <a:tailEnd len="sm" w="sm" type="none"/>
                    </a:lnT>
                    <a:lnB cap="flat" cmpd="sng" w="9525">
                      <a:solidFill>
                        <a:srgbClr val="231F20"/>
                      </a:solidFill>
                      <a:prstDash val="solid"/>
                      <a:round/>
                      <a:headEnd len="sm" w="sm" type="none"/>
                      <a:tailEnd len="sm" w="sm" type="none"/>
                    </a:lnB>
                  </a:tcPr>
                </a:tc>
                <a:tc>
                  <a:txBody>
                    <a:bodyPr/>
                    <a:lstStyle/>
                    <a:p>
                      <a:pPr indent="0" lvl="0" marL="113029" marR="50800" rtl="0" algn="ctr">
                        <a:lnSpc>
                          <a:spcPct val="100000"/>
                        </a:lnSpc>
                        <a:spcBef>
                          <a:spcPts val="0"/>
                        </a:spcBef>
                        <a:spcAft>
                          <a:spcPts val="0"/>
                        </a:spcAft>
                        <a:buClr>
                          <a:srgbClr val="000000"/>
                        </a:buClr>
                        <a:buSzPts val="1600"/>
                        <a:buFont typeface="Arial"/>
                        <a:buNone/>
                      </a:pPr>
                      <a:r>
                        <a:rPr b="1" lang="en-US" sz="1600" u="none" cap="none" strike="noStrike">
                          <a:solidFill>
                            <a:srgbClr val="231F20"/>
                          </a:solidFill>
                          <a:latin typeface="Calibri"/>
                          <a:ea typeface="Calibri"/>
                          <a:cs typeface="Calibri"/>
                          <a:sym typeface="Calibri"/>
                        </a:rPr>
                        <a:t>SEPTEMBER</a:t>
                      </a:r>
                      <a:endParaRPr b="1" sz="1600" u="none" cap="none" strike="noStrike">
                        <a:solidFill>
                          <a:srgbClr val="231F20"/>
                        </a:solidFill>
                        <a:latin typeface="Calibri"/>
                        <a:ea typeface="Calibri"/>
                        <a:cs typeface="Calibri"/>
                        <a:sym typeface="Calibri"/>
                      </a:endParaRPr>
                    </a:p>
                    <a:p>
                      <a:pPr indent="0" lvl="0" marL="113029" marR="50800" rtl="0" algn="ctr">
                        <a:lnSpc>
                          <a:spcPct val="100000"/>
                        </a:lnSpc>
                        <a:spcBef>
                          <a:spcPts val="60"/>
                        </a:spcBef>
                        <a:spcAft>
                          <a:spcPts val="0"/>
                        </a:spcAft>
                        <a:buClr>
                          <a:srgbClr val="000000"/>
                        </a:buClr>
                        <a:buSzPts val="1600"/>
                        <a:buFont typeface="Arial"/>
                        <a:buNone/>
                      </a:pPr>
                      <a:r>
                        <a:t/>
                      </a:r>
                      <a:endParaRPr sz="1600" u="none" cap="none" strike="noStrike">
                        <a:solidFill>
                          <a:srgbClr val="231F20"/>
                        </a:solidFill>
                        <a:latin typeface="Calibri"/>
                        <a:ea typeface="Calibri"/>
                        <a:cs typeface="Calibri"/>
                        <a:sym typeface="Calibri"/>
                      </a:endParaRPr>
                    </a:p>
                    <a:p>
                      <a:pPr indent="0" lvl="0" marL="113029" marR="50800" rtl="0" algn="ctr">
                        <a:lnSpc>
                          <a:spcPct val="100000"/>
                        </a:lnSpc>
                        <a:spcBef>
                          <a:spcPts val="60"/>
                        </a:spcBef>
                        <a:spcAft>
                          <a:spcPts val="0"/>
                        </a:spcAft>
                        <a:buClr>
                          <a:srgbClr val="000000"/>
                        </a:buClr>
                        <a:buSzPts val="1600"/>
                        <a:buFont typeface="Arial"/>
                        <a:buNone/>
                      </a:pPr>
                      <a:r>
                        <a:rPr lang="en-US" sz="1600" u="none" cap="none" strike="noStrike">
                          <a:solidFill>
                            <a:srgbClr val="231F20"/>
                          </a:solidFill>
                          <a:latin typeface="Calibri"/>
                          <a:ea typeface="Calibri"/>
                          <a:cs typeface="Calibri"/>
                          <a:sym typeface="Calibri"/>
                        </a:rPr>
                        <a:t>2nd and 4</a:t>
                      </a:r>
                      <a:r>
                        <a:rPr baseline="30000" lang="en-US" sz="1600" u="none" cap="none" strike="noStrike">
                          <a:solidFill>
                            <a:srgbClr val="231F20"/>
                          </a:solidFill>
                          <a:latin typeface="Calibri"/>
                          <a:ea typeface="Calibri"/>
                          <a:cs typeface="Calibri"/>
                          <a:sym typeface="Calibri"/>
                        </a:rPr>
                        <a:t>th</a:t>
                      </a:r>
                      <a:r>
                        <a:rPr lang="en-US" sz="1600" u="none" cap="none" strike="noStrike">
                          <a:solidFill>
                            <a:srgbClr val="231F20"/>
                          </a:solidFill>
                          <a:latin typeface="Calibri"/>
                          <a:ea typeface="Calibri"/>
                          <a:cs typeface="Calibri"/>
                          <a:sym typeface="Calibri"/>
                        </a:rPr>
                        <a:t> Wednesdays</a:t>
                      </a:r>
                      <a:endParaRPr sz="1600" u="none" cap="none" strike="noStrike">
                        <a:solidFill>
                          <a:srgbClr val="231F20"/>
                        </a:solidFill>
                        <a:latin typeface="Calibri"/>
                        <a:ea typeface="Calibri"/>
                        <a:cs typeface="Calibri"/>
                        <a:sym typeface="Calibri"/>
                      </a:endParaRPr>
                    </a:p>
                    <a:p>
                      <a:pPr indent="0" lvl="0" marL="113029" marR="50800" rtl="0" algn="ctr">
                        <a:lnSpc>
                          <a:spcPct val="100000"/>
                        </a:lnSpc>
                        <a:spcBef>
                          <a:spcPts val="60"/>
                        </a:spcBef>
                        <a:spcAft>
                          <a:spcPts val="0"/>
                        </a:spcAft>
                        <a:buClr>
                          <a:srgbClr val="000000"/>
                        </a:buClr>
                        <a:buSzPts val="1600"/>
                        <a:buFont typeface="Arial"/>
                        <a:buNone/>
                      </a:pPr>
                      <a:r>
                        <a:rPr lang="en-US" sz="1600" u="none" cap="none" strike="noStrike">
                          <a:solidFill>
                            <a:srgbClr val="231F20"/>
                          </a:solidFill>
                          <a:latin typeface="Calibri"/>
                          <a:ea typeface="Calibri"/>
                          <a:cs typeface="Calibri"/>
                          <a:sym typeface="Calibri"/>
                        </a:rPr>
                        <a:t>9:00 – 10:00</a:t>
                      </a:r>
                      <a:endParaRPr sz="1600" u="none" cap="none" strike="noStrike">
                        <a:solidFill>
                          <a:srgbClr val="231F20"/>
                        </a:solidFill>
                        <a:latin typeface="Calibri"/>
                        <a:ea typeface="Calibri"/>
                        <a:cs typeface="Calibri"/>
                        <a:sym typeface="Calibri"/>
                      </a:endParaRPr>
                    </a:p>
                    <a:p>
                      <a:pPr indent="0" lvl="0" marL="113029" marR="50800" rtl="0" algn="ctr">
                        <a:lnSpc>
                          <a:spcPct val="100000"/>
                        </a:lnSpc>
                        <a:spcBef>
                          <a:spcPts val="60"/>
                        </a:spcBef>
                        <a:spcAft>
                          <a:spcPts val="0"/>
                        </a:spcAft>
                        <a:buClr>
                          <a:srgbClr val="000000"/>
                        </a:buClr>
                        <a:buSzPts val="1600"/>
                        <a:buFont typeface="Arial"/>
                        <a:buNone/>
                      </a:pPr>
                      <a:r>
                        <a:t/>
                      </a:r>
                      <a:endParaRPr sz="1600" u="none" cap="none" strike="noStrike">
                        <a:latin typeface="Calibri"/>
                        <a:ea typeface="Calibri"/>
                        <a:cs typeface="Calibri"/>
                        <a:sym typeface="Calibri"/>
                      </a:endParaRPr>
                    </a:p>
                  </a:txBody>
                  <a:tcPr marT="0" marB="0" marR="0" marL="0">
                    <a:lnL cap="flat" cmpd="sng" w="9525">
                      <a:solidFill>
                        <a:srgbClr val="231F20"/>
                      </a:solidFill>
                      <a:prstDash val="solid"/>
                      <a:round/>
                      <a:headEnd len="sm" w="sm" type="none"/>
                      <a:tailEnd len="sm" w="sm" type="none"/>
                    </a:lnL>
                    <a:lnR cap="flat" cmpd="sng" w="9525">
                      <a:solidFill>
                        <a:srgbClr val="231F20"/>
                      </a:solidFill>
                      <a:prstDash val="solid"/>
                      <a:round/>
                      <a:headEnd len="sm" w="sm" type="none"/>
                      <a:tailEnd len="sm" w="sm" type="none"/>
                    </a:lnR>
                    <a:lnT cap="flat" cmpd="sng" w="9525">
                      <a:solidFill>
                        <a:srgbClr val="231F20"/>
                      </a:solidFill>
                      <a:prstDash val="solid"/>
                      <a:round/>
                      <a:headEnd len="sm" w="sm" type="none"/>
                      <a:tailEnd len="sm" w="sm" type="none"/>
                    </a:lnT>
                    <a:lnB cap="flat" cmpd="sng" w="9525">
                      <a:solidFill>
                        <a:srgbClr val="231F20"/>
                      </a:solidFill>
                      <a:prstDash val="solid"/>
                      <a:round/>
                      <a:headEnd len="sm" w="sm" type="none"/>
                      <a:tailEnd len="sm" w="sm" type="none"/>
                    </a:lnB>
                  </a:tcPr>
                </a:tc>
                <a:tc>
                  <a:txBody>
                    <a:bodyPr/>
                    <a:lstStyle/>
                    <a:p>
                      <a:pPr indent="0" lvl="0" marL="177800" marR="52070" rtl="0" algn="ctr">
                        <a:lnSpc>
                          <a:spcPct val="100000"/>
                        </a:lnSpc>
                        <a:spcBef>
                          <a:spcPts val="0"/>
                        </a:spcBef>
                        <a:spcAft>
                          <a:spcPts val="0"/>
                        </a:spcAft>
                        <a:buClr>
                          <a:srgbClr val="000000"/>
                        </a:buClr>
                        <a:buSzPts val="1600"/>
                        <a:buFont typeface="Arial"/>
                        <a:buNone/>
                      </a:pPr>
                      <a:r>
                        <a:rPr b="1" lang="en-US" sz="1600" u="none" cap="none" strike="noStrike">
                          <a:solidFill>
                            <a:srgbClr val="231F20"/>
                          </a:solidFill>
                          <a:latin typeface="Calibri"/>
                          <a:ea typeface="Calibri"/>
                          <a:cs typeface="Calibri"/>
                          <a:sym typeface="Calibri"/>
                        </a:rPr>
                        <a:t>OCTOBER</a:t>
                      </a:r>
                      <a:endParaRPr b="1" sz="1600" u="none" cap="none" strike="noStrike">
                        <a:solidFill>
                          <a:srgbClr val="231F20"/>
                        </a:solidFill>
                        <a:latin typeface="Calibri"/>
                        <a:ea typeface="Calibri"/>
                        <a:cs typeface="Calibri"/>
                        <a:sym typeface="Calibri"/>
                      </a:endParaRPr>
                    </a:p>
                    <a:p>
                      <a:pPr indent="0" lvl="0" marL="177800" marR="52070" rtl="0" algn="ctr">
                        <a:lnSpc>
                          <a:spcPct val="100000"/>
                        </a:lnSpc>
                        <a:spcBef>
                          <a:spcPts val="60"/>
                        </a:spcBef>
                        <a:spcAft>
                          <a:spcPts val="0"/>
                        </a:spcAft>
                        <a:buClr>
                          <a:srgbClr val="000000"/>
                        </a:buClr>
                        <a:buSzPts val="1600"/>
                        <a:buFont typeface="Arial"/>
                        <a:buNone/>
                      </a:pPr>
                      <a:r>
                        <a:t/>
                      </a:r>
                      <a:endParaRPr sz="1600" u="none" cap="none" strike="noStrike">
                        <a:solidFill>
                          <a:srgbClr val="231F20"/>
                        </a:solidFill>
                        <a:latin typeface="Calibri"/>
                        <a:ea typeface="Calibri"/>
                        <a:cs typeface="Calibri"/>
                        <a:sym typeface="Calibri"/>
                      </a:endParaRPr>
                    </a:p>
                    <a:p>
                      <a:pPr indent="0" lvl="0" marL="177800" marR="52070" rtl="0" algn="ctr">
                        <a:lnSpc>
                          <a:spcPct val="100000"/>
                        </a:lnSpc>
                        <a:spcBef>
                          <a:spcPts val="60"/>
                        </a:spcBef>
                        <a:spcAft>
                          <a:spcPts val="0"/>
                        </a:spcAft>
                        <a:buClr>
                          <a:srgbClr val="000000"/>
                        </a:buClr>
                        <a:buSzPts val="1600"/>
                        <a:buFont typeface="Arial"/>
                        <a:buNone/>
                      </a:pPr>
                      <a:r>
                        <a:rPr lang="en-US" sz="1600" u="none" cap="none" strike="noStrike">
                          <a:solidFill>
                            <a:srgbClr val="231F20"/>
                          </a:solidFill>
                          <a:latin typeface="Calibri"/>
                          <a:ea typeface="Calibri"/>
                          <a:cs typeface="Calibri"/>
                          <a:sym typeface="Calibri"/>
                        </a:rPr>
                        <a:t>2nd and 4</a:t>
                      </a:r>
                      <a:r>
                        <a:rPr baseline="30000" lang="en-US" sz="1600" u="none" cap="none" strike="noStrike">
                          <a:solidFill>
                            <a:srgbClr val="231F20"/>
                          </a:solidFill>
                          <a:latin typeface="Calibri"/>
                          <a:ea typeface="Calibri"/>
                          <a:cs typeface="Calibri"/>
                          <a:sym typeface="Calibri"/>
                        </a:rPr>
                        <a:t>th</a:t>
                      </a:r>
                      <a:r>
                        <a:rPr lang="en-US" sz="1600" u="none" cap="none" strike="noStrike">
                          <a:solidFill>
                            <a:srgbClr val="231F20"/>
                          </a:solidFill>
                          <a:latin typeface="Calibri"/>
                          <a:ea typeface="Calibri"/>
                          <a:cs typeface="Calibri"/>
                          <a:sym typeface="Calibri"/>
                        </a:rPr>
                        <a:t> Wednesdays</a:t>
                      </a:r>
                      <a:endParaRPr sz="1600" u="none" cap="none" strike="noStrike">
                        <a:solidFill>
                          <a:srgbClr val="231F20"/>
                        </a:solidFill>
                        <a:latin typeface="Calibri"/>
                        <a:ea typeface="Calibri"/>
                        <a:cs typeface="Calibri"/>
                        <a:sym typeface="Calibri"/>
                      </a:endParaRPr>
                    </a:p>
                    <a:p>
                      <a:pPr indent="0" lvl="0" marL="177800" marR="52070" rtl="0" algn="ctr">
                        <a:lnSpc>
                          <a:spcPct val="100000"/>
                        </a:lnSpc>
                        <a:spcBef>
                          <a:spcPts val="60"/>
                        </a:spcBef>
                        <a:spcAft>
                          <a:spcPts val="0"/>
                        </a:spcAft>
                        <a:buClr>
                          <a:srgbClr val="000000"/>
                        </a:buClr>
                        <a:buSzPts val="1600"/>
                        <a:buFont typeface="Arial"/>
                        <a:buNone/>
                      </a:pPr>
                      <a:r>
                        <a:rPr lang="en-US" sz="1600" u="none" cap="none" strike="noStrike">
                          <a:solidFill>
                            <a:srgbClr val="231F20"/>
                          </a:solidFill>
                          <a:latin typeface="Calibri"/>
                          <a:ea typeface="Calibri"/>
                          <a:cs typeface="Calibri"/>
                          <a:sym typeface="Calibri"/>
                        </a:rPr>
                        <a:t>9:00 – 10:00</a:t>
                      </a:r>
                      <a:endParaRPr sz="1600" u="none" cap="none" strike="noStrike">
                        <a:solidFill>
                          <a:srgbClr val="231F20"/>
                        </a:solidFill>
                        <a:latin typeface="Calibri"/>
                        <a:ea typeface="Calibri"/>
                        <a:cs typeface="Calibri"/>
                        <a:sym typeface="Calibri"/>
                      </a:endParaRPr>
                    </a:p>
                    <a:p>
                      <a:pPr indent="0" lvl="0" marL="177800" marR="52070" rtl="0" algn="ctr">
                        <a:lnSpc>
                          <a:spcPct val="100000"/>
                        </a:lnSpc>
                        <a:spcBef>
                          <a:spcPts val="60"/>
                        </a:spcBef>
                        <a:spcAft>
                          <a:spcPts val="0"/>
                        </a:spcAft>
                        <a:buClr>
                          <a:srgbClr val="000000"/>
                        </a:buClr>
                        <a:buSzPts val="1600"/>
                        <a:buFont typeface="Arial"/>
                        <a:buNone/>
                      </a:pPr>
                      <a:r>
                        <a:t/>
                      </a:r>
                      <a:endParaRPr sz="1600" u="none" cap="none" strike="noStrike">
                        <a:latin typeface="Calibri"/>
                        <a:ea typeface="Calibri"/>
                        <a:cs typeface="Calibri"/>
                        <a:sym typeface="Calibri"/>
                      </a:endParaRPr>
                    </a:p>
                  </a:txBody>
                  <a:tcPr marT="0" marB="0" marR="0" marL="0">
                    <a:lnL cap="flat" cmpd="sng" w="9525">
                      <a:solidFill>
                        <a:srgbClr val="231F20"/>
                      </a:solidFill>
                      <a:prstDash val="solid"/>
                      <a:round/>
                      <a:headEnd len="sm" w="sm" type="none"/>
                      <a:tailEnd len="sm" w="sm" type="none"/>
                    </a:lnL>
                    <a:lnR cap="flat" cmpd="sng" w="9525">
                      <a:solidFill>
                        <a:srgbClr val="231F20"/>
                      </a:solidFill>
                      <a:prstDash val="solid"/>
                      <a:round/>
                      <a:headEnd len="sm" w="sm" type="none"/>
                      <a:tailEnd len="sm" w="sm" type="none"/>
                    </a:lnR>
                    <a:lnT cap="flat" cmpd="sng" w="9525">
                      <a:solidFill>
                        <a:srgbClr val="231F20"/>
                      </a:solidFill>
                      <a:prstDash val="solid"/>
                      <a:round/>
                      <a:headEnd len="sm" w="sm" type="none"/>
                      <a:tailEnd len="sm" w="sm" type="none"/>
                    </a:lnT>
                    <a:lnB cap="flat" cmpd="sng" w="9525">
                      <a:solidFill>
                        <a:srgbClr val="231F20"/>
                      </a:solidFill>
                      <a:prstDash val="solid"/>
                      <a:round/>
                      <a:headEnd len="sm" w="sm" type="none"/>
                      <a:tailEnd len="sm" w="sm" type="none"/>
                    </a:lnB>
                  </a:tcPr>
                </a:tc>
                <a:tc>
                  <a:txBody>
                    <a:bodyPr/>
                    <a:lstStyle/>
                    <a:p>
                      <a:pPr indent="0" lvl="0" marL="176530" marR="102235" rtl="0" algn="ctr">
                        <a:lnSpc>
                          <a:spcPct val="100000"/>
                        </a:lnSpc>
                        <a:spcBef>
                          <a:spcPts val="0"/>
                        </a:spcBef>
                        <a:spcAft>
                          <a:spcPts val="0"/>
                        </a:spcAft>
                        <a:buClr>
                          <a:srgbClr val="000000"/>
                        </a:buClr>
                        <a:buSzPts val="1600"/>
                        <a:buFont typeface="Arial"/>
                        <a:buNone/>
                      </a:pPr>
                      <a:r>
                        <a:rPr b="1" lang="en-US" sz="1600" u="none" cap="none" strike="noStrike">
                          <a:solidFill>
                            <a:srgbClr val="231F20"/>
                          </a:solidFill>
                          <a:latin typeface="Calibri"/>
                          <a:ea typeface="Calibri"/>
                          <a:cs typeface="Calibri"/>
                          <a:sym typeface="Calibri"/>
                        </a:rPr>
                        <a:t>NOVEMBER</a:t>
                      </a:r>
                      <a:endParaRPr b="1" sz="1600" u="none" cap="none" strike="noStrike">
                        <a:solidFill>
                          <a:srgbClr val="231F20"/>
                        </a:solidFill>
                        <a:latin typeface="Calibri"/>
                        <a:ea typeface="Calibri"/>
                        <a:cs typeface="Calibri"/>
                        <a:sym typeface="Calibri"/>
                      </a:endParaRPr>
                    </a:p>
                    <a:p>
                      <a:pPr indent="0" lvl="0" marL="176530" marR="102235" rtl="0" algn="ctr">
                        <a:lnSpc>
                          <a:spcPct val="100000"/>
                        </a:lnSpc>
                        <a:spcBef>
                          <a:spcPts val="60"/>
                        </a:spcBef>
                        <a:spcAft>
                          <a:spcPts val="0"/>
                        </a:spcAft>
                        <a:buClr>
                          <a:srgbClr val="000000"/>
                        </a:buClr>
                        <a:buSzPts val="1600"/>
                        <a:buFont typeface="Arial"/>
                        <a:buNone/>
                      </a:pPr>
                      <a:r>
                        <a:t/>
                      </a:r>
                      <a:endParaRPr sz="1600" u="none" cap="none" strike="noStrike">
                        <a:solidFill>
                          <a:srgbClr val="231F20"/>
                        </a:solidFill>
                        <a:latin typeface="Calibri"/>
                        <a:ea typeface="Calibri"/>
                        <a:cs typeface="Calibri"/>
                        <a:sym typeface="Calibri"/>
                      </a:endParaRPr>
                    </a:p>
                    <a:p>
                      <a:pPr indent="0" lvl="0" marL="176530" marR="102235" rtl="0" algn="ctr">
                        <a:lnSpc>
                          <a:spcPct val="100000"/>
                        </a:lnSpc>
                        <a:spcBef>
                          <a:spcPts val="60"/>
                        </a:spcBef>
                        <a:spcAft>
                          <a:spcPts val="0"/>
                        </a:spcAft>
                        <a:buClr>
                          <a:srgbClr val="000000"/>
                        </a:buClr>
                        <a:buSzPts val="1600"/>
                        <a:buFont typeface="Arial"/>
                        <a:buNone/>
                      </a:pPr>
                      <a:r>
                        <a:rPr lang="en-US" sz="1600" u="none" cap="none" strike="noStrike">
                          <a:solidFill>
                            <a:srgbClr val="231F20"/>
                          </a:solidFill>
                          <a:latin typeface="Calibri"/>
                          <a:ea typeface="Calibri"/>
                          <a:cs typeface="Calibri"/>
                          <a:sym typeface="Calibri"/>
                        </a:rPr>
                        <a:t>2nd and 3</a:t>
                      </a:r>
                      <a:r>
                        <a:rPr baseline="30000" lang="en-US" sz="1600" u="none" cap="none" strike="noStrike">
                          <a:solidFill>
                            <a:srgbClr val="231F20"/>
                          </a:solidFill>
                          <a:latin typeface="Calibri"/>
                          <a:ea typeface="Calibri"/>
                          <a:cs typeface="Calibri"/>
                          <a:sym typeface="Calibri"/>
                        </a:rPr>
                        <a:t>rd</a:t>
                      </a:r>
                      <a:r>
                        <a:rPr lang="en-US" sz="1600" u="none" cap="none" strike="noStrike">
                          <a:solidFill>
                            <a:srgbClr val="231F20"/>
                          </a:solidFill>
                          <a:latin typeface="Calibri"/>
                          <a:ea typeface="Calibri"/>
                          <a:cs typeface="Calibri"/>
                          <a:sym typeface="Calibri"/>
                        </a:rPr>
                        <a:t> Wednesdays</a:t>
                      </a:r>
                      <a:endParaRPr sz="1600" u="none" cap="none" strike="noStrike">
                        <a:solidFill>
                          <a:srgbClr val="231F20"/>
                        </a:solidFill>
                        <a:latin typeface="Calibri"/>
                        <a:ea typeface="Calibri"/>
                        <a:cs typeface="Calibri"/>
                        <a:sym typeface="Calibri"/>
                      </a:endParaRPr>
                    </a:p>
                    <a:p>
                      <a:pPr indent="0" lvl="0" marL="176530" marR="102235" rtl="0" algn="ctr">
                        <a:lnSpc>
                          <a:spcPct val="100000"/>
                        </a:lnSpc>
                        <a:spcBef>
                          <a:spcPts val="60"/>
                        </a:spcBef>
                        <a:spcAft>
                          <a:spcPts val="0"/>
                        </a:spcAft>
                        <a:buClr>
                          <a:srgbClr val="000000"/>
                        </a:buClr>
                        <a:buSzPts val="1600"/>
                        <a:buFont typeface="Arial"/>
                        <a:buNone/>
                      </a:pPr>
                      <a:r>
                        <a:rPr lang="en-US" sz="1600" u="none" cap="none" strike="noStrike">
                          <a:solidFill>
                            <a:srgbClr val="231F20"/>
                          </a:solidFill>
                          <a:latin typeface="Calibri"/>
                          <a:ea typeface="Calibri"/>
                          <a:cs typeface="Calibri"/>
                          <a:sym typeface="Calibri"/>
                        </a:rPr>
                        <a:t>9:00 – 10:00</a:t>
                      </a:r>
                      <a:endParaRPr sz="1600" u="none" cap="none" strike="noStrike">
                        <a:solidFill>
                          <a:srgbClr val="231F20"/>
                        </a:solidFill>
                        <a:latin typeface="Calibri"/>
                        <a:ea typeface="Calibri"/>
                        <a:cs typeface="Calibri"/>
                        <a:sym typeface="Calibri"/>
                      </a:endParaRPr>
                    </a:p>
                    <a:p>
                      <a:pPr indent="0" lvl="0" marL="176530" marR="102235" rtl="0" algn="ctr">
                        <a:lnSpc>
                          <a:spcPct val="100000"/>
                        </a:lnSpc>
                        <a:spcBef>
                          <a:spcPts val="60"/>
                        </a:spcBef>
                        <a:spcAft>
                          <a:spcPts val="0"/>
                        </a:spcAft>
                        <a:buClr>
                          <a:srgbClr val="000000"/>
                        </a:buClr>
                        <a:buSzPts val="1600"/>
                        <a:buFont typeface="Arial"/>
                        <a:buNone/>
                      </a:pPr>
                      <a:r>
                        <a:t/>
                      </a:r>
                      <a:endParaRPr sz="1600" u="none" cap="none" strike="noStrike">
                        <a:latin typeface="Calibri"/>
                        <a:ea typeface="Calibri"/>
                        <a:cs typeface="Calibri"/>
                        <a:sym typeface="Calibri"/>
                      </a:endParaRPr>
                    </a:p>
                  </a:txBody>
                  <a:tcPr marT="0" marB="0" marR="0" marL="0">
                    <a:lnL cap="flat" cmpd="sng" w="9525">
                      <a:solidFill>
                        <a:srgbClr val="231F20"/>
                      </a:solidFill>
                      <a:prstDash val="solid"/>
                      <a:round/>
                      <a:headEnd len="sm" w="sm" type="none"/>
                      <a:tailEnd len="sm" w="sm" type="none"/>
                    </a:lnL>
                    <a:lnR cap="flat" cmpd="sng" w="9525">
                      <a:solidFill>
                        <a:srgbClr val="231F20"/>
                      </a:solidFill>
                      <a:prstDash val="solid"/>
                      <a:round/>
                      <a:headEnd len="sm" w="sm" type="none"/>
                      <a:tailEnd len="sm" w="sm" type="none"/>
                    </a:lnR>
                    <a:lnT cap="flat" cmpd="sng" w="9525">
                      <a:solidFill>
                        <a:srgbClr val="231F20"/>
                      </a:solidFill>
                      <a:prstDash val="solid"/>
                      <a:round/>
                      <a:headEnd len="sm" w="sm" type="none"/>
                      <a:tailEnd len="sm" w="sm" type="none"/>
                    </a:lnT>
                    <a:lnB cap="flat" cmpd="sng" w="9525">
                      <a:solidFill>
                        <a:srgbClr val="231F20"/>
                      </a:solidFill>
                      <a:prstDash val="solid"/>
                      <a:round/>
                      <a:headEnd len="sm" w="sm" type="none"/>
                      <a:tailEnd len="sm" w="sm" type="none"/>
                    </a:lnB>
                  </a:tcPr>
                </a:tc>
              </a:tr>
              <a:tr h="1739050">
                <a:tc>
                  <a:txBody>
                    <a:bodyPr/>
                    <a:lstStyle/>
                    <a:p>
                      <a:pPr indent="0" lvl="0" marL="114300" marR="58420" rtl="0" algn="ctr">
                        <a:lnSpc>
                          <a:spcPct val="100000"/>
                        </a:lnSpc>
                        <a:spcBef>
                          <a:spcPts val="0"/>
                        </a:spcBef>
                        <a:spcAft>
                          <a:spcPts val="0"/>
                        </a:spcAft>
                        <a:buClr>
                          <a:srgbClr val="000000"/>
                        </a:buClr>
                        <a:buSzPts val="1600"/>
                        <a:buFont typeface="Arial"/>
                        <a:buNone/>
                      </a:pPr>
                      <a:r>
                        <a:rPr b="1" lang="en-US" sz="1600" u="none" cap="none" strike="noStrike">
                          <a:solidFill>
                            <a:srgbClr val="231F20"/>
                          </a:solidFill>
                          <a:latin typeface="Calibri"/>
                          <a:ea typeface="Calibri"/>
                          <a:cs typeface="Calibri"/>
                          <a:sym typeface="Calibri"/>
                        </a:rPr>
                        <a:t>DECEMBER</a:t>
                      </a:r>
                      <a:endParaRPr b="1" sz="1600" u="none" cap="none" strike="noStrike">
                        <a:solidFill>
                          <a:srgbClr val="231F20"/>
                        </a:solidFill>
                        <a:latin typeface="Calibri"/>
                        <a:ea typeface="Calibri"/>
                        <a:cs typeface="Calibri"/>
                        <a:sym typeface="Calibri"/>
                      </a:endParaRPr>
                    </a:p>
                    <a:p>
                      <a:pPr indent="0" lvl="0" marL="114300" marR="58420" rtl="0" algn="ctr">
                        <a:lnSpc>
                          <a:spcPct val="100000"/>
                        </a:lnSpc>
                        <a:spcBef>
                          <a:spcPts val="60"/>
                        </a:spcBef>
                        <a:spcAft>
                          <a:spcPts val="0"/>
                        </a:spcAft>
                        <a:buClr>
                          <a:srgbClr val="000000"/>
                        </a:buClr>
                        <a:buSzPts val="1600"/>
                        <a:buFont typeface="Arial"/>
                        <a:buNone/>
                      </a:pPr>
                      <a:r>
                        <a:t/>
                      </a:r>
                      <a:endParaRPr sz="1600" u="none" cap="none" strike="noStrike">
                        <a:solidFill>
                          <a:srgbClr val="231F20"/>
                        </a:solidFill>
                        <a:latin typeface="Calibri"/>
                        <a:ea typeface="Calibri"/>
                        <a:cs typeface="Calibri"/>
                        <a:sym typeface="Calibri"/>
                      </a:endParaRPr>
                    </a:p>
                    <a:p>
                      <a:pPr indent="0" lvl="0" marL="114300" marR="58420" rtl="0" algn="ctr">
                        <a:lnSpc>
                          <a:spcPct val="100000"/>
                        </a:lnSpc>
                        <a:spcBef>
                          <a:spcPts val="60"/>
                        </a:spcBef>
                        <a:spcAft>
                          <a:spcPts val="0"/>
                        </a:spcAft>
                        <a:buClr>
                          <a:srgbClr val="000000"/>
                        </a:buClr>
                        <a:buSzPts val="1600"/>
                        <a:buFont typeface="Arial"/>
                        <a:buNone/>
                      </a:pPr>
                      <a:r>
                        <a:rPr lang="en-US" sz="1600" u="none" cap="none" strike="noStrike">
                          <a:solidFill>
                            <a:srgbClr val="231F20"/>
                          </a:solidFill>
                          <a:latin typeface="Calibri"/>
                          <a:ea typeface="Calibri"/>
                          <a:cs typeface="Calibri"/>
                          <a:sym typeface="Calibri"/>
                        </a:rPr>
                        <a:t>2nd and 3</a:t>
                      </a:r>
                      <a:r>
                        <a:rPr baseline="30000" lang="en-US" sz="1600" u="none" cap="none" strike="noStrike">
                          <a:solidFill>
                            <a:srgbClr val="231F20"/>
                          </a:solidFill>
                          <a:latin typeface="Calibri"/>
                          <a:ea typeface="Calibri"/>
                          <a:cs typeface="Calibri"/>
                          <a:sym typeface="Calibri"/>
                        </a:rPr>
                        <a:t>rd</a:t>
                      </a:r>
                      <a:r>
                        <a:rPr lang="en-US" sz="1600" u="none" cap="none" strike="noStrike">
                          <a:solidFill>
                            <a:srgbClr val="231F20"/>
                          </a:solidFill>
                          <a:latin typeface="Calibri"/>
                          <a:ea typeface="Calibri"/>
                          <a:cs typeface="Calibri"/>
                          <a:sym typeface="Calibri"/>
                        </a:rPr>
                        <a:t> Wednesdays</a:t>
                      </a:r>
                      <a:endParaRPr sz="1600" u="none" cap="none" strike="noStrike">
                        <a:solidFill>
                          <a:srgbClr val="231F20"/>
                        </a:solidFill>
                        <a:latin typeface="Calibri"/>
                        <a:ea typeface="Calibri"/>
                        <a:cs typeface="Calibri"/>
                        <a:sym typeface="Calibri"/>
                      </a:endParaRPr>
                    </a:p>
                    <a:p>
                      <a:pPr indent="0" lvl="0" marL="114300" marR="58420" rtl="0" algn="ctr">
                        <a:lnSpc>
                          <a:spcPct val="100000"/>
                        </a:lnSpc>
                        <a:spcBef>
                          <a:spcPts val="60"/>
                        </a:spcBef>
                        <a:spcAft>
                          <a:spcPts val="0"/>
                        </a:spcAft>
                        <a:buClr>
                          <a:srgbClr val="000000"/>
                        </a:buClr>
                        <a:buSzPts val="1600"/>
                        <a:buFont typeface="Arial"/>
                        <a:buNone/>
                      </a:pPr>
                      <a:r>
                        <a:rPr lang="en-US" sz="1600" u="none" cap="none" strike="noStrike">
                          <a:solidFill>
                            <a:srgbClr val="231F20"/>
                          </a:solidFill>
                          <a:latin typeface="Calibri"/>
                          <a:ea typeface="Calibri"/>
                          <a:cs typeface="Calibri"/>
                          <a:sym typeface="Calibri"/>
                        </a:rPr>
                        <a:t>9:00 – 10:00</a:t>
                      </a:r>
                      <a:endParaRPr sz="1600" u="none" cap="none" strike="noStrike">
                        <a:solidFill>
                          <a:srgbClr val="231F20"/>
                        </a:solidFill>
                        <a:latin typeface="Calibri"/>
                        <a:ea typeface="Calibri"/>
                        <a:cs typeface="Calibri"/>
                        <a:sym typeface="Calibri"/>
                      </a:endParaRPr>
                    </a:p>
                    <a:p>
                      <a:pPr indent="0" lvl="0" marL="114300" marR="58420" rtl="0" algn="ctr">
                        <a:lnSpc>
                          <a:spcPct val="100000"/>
                        </a:lnSpc>
                        <a:spcBef>
                          <a:spcPts val="60"/>
                        </a:spcBef>
                        <a:spcAft>
                          <a:spcPts val="0"/>
                        </a:spcAft>
                        <a:buClr>
                          <a:srgbClr val="000000"/>
                        </a:buClr>
                        <a:buSzPts val="1600"/>
                        <a:buFont typeface="Arial"/>
                        <a:buNone/>
                      </a:pPr>
                      <a:r>
                        <a:t/>
                      </a:r>
                      <a:endParaRPr sz="1600" u="none" cap="none" strike="noStrike">
                        <a:latin typeface="Calibri"/>
                        <a:ea typeface="Calibri"/>
                        <a:cs typeface="Calibri"/>
                        <a:sym typeface="Calibri"/>
                      </a:endParaRPr>
                    </a:p>
                  </a:txBody>
                  <a:tcPr marT="0" marB="0" marR="0" marL="0">
                    <a:lnL cap="flat" cmpd="sng" w="9525">
                      <a:solidFill>
                        <a:srgbClr val="231F20"/>
                      </a:solidFill>
                      <a:prstDash val="solid"/>
                      <a:round/>
                      <a:headEnd len="sm" w="sm" type="none"/>
                      <a:tailEnd len="sm" w="sm" type="none"/>
                    </a:lnL>
                    <a:lnR cap="flat" cmpd="sng" w="9525">
                      <a:solidFill>
                        <a:srgbClr val="231F20"/>
                      </a:solidFill>
                      <a:prstDash val="solid"/>
                      <a:round/>
                      <a:headEnd len="sm" w="sm" type="none"/>
                      <a:tailEnd len="sm" w="sm" type="none"/>
                    </a:lnR>
                    <a:lnT cap="flat" cmpd="sng" w="9525">
                      <a:solidFill>
                        <a:srgbClr val="231F20"/>
                      </a:solidFill>
                      <a:prstDash val="solid"/>
                      <a:round/>
                      <a:headEnd len="sm" w="sm" type="none"/>
                      <a:tailEnd len="sm" w="sm" type="none"/>
                    </a:lnT>
                    <a:lnB cap="flat" cmpd="sng" w="9525">
                      <a:solidFill>
                        <a:srgbClr val="231F20"/>
                      </a:solidFill>
                      <a:prstDash val="solid"/>
                      <a:round/>
                      <a:headEnd len="sm" w="sm" type="none"/>
                      <a:tailEnd len="sm" w="sm" type="none"/>
                    </a:lnB>
                  </a:tcPr>
                </a:tc>
                <a:tc>
                  <a:txBody>
                    <a:bodyPr/>
                    <a:lstStyle/>
                    <a:p>
                      <a:pPr indent="0" lvl="0" marL="113029" marR="50800" rtl="0" algn="ctr">
                        <a:lnSpc>
                          <a:spcPct val="100000"/>
                        </a:lnSpc>
                        <a:spcBef>
                          <a:spcPts val="0"/>
                        </a:spcBef>
                        <a:spcAft>
                          <a:spcPts val="0"/>
                        </a:spcAft>
                        <a:buClr>
                          <a:srgbClr val="000000"/>
                        </a:buClr>
                        <a:buSzPts val="1600"/>
                        <a:buFont typeface="Arial"/>
                        <a:buNone/>
                      </a:pPr>
                      <a:r>
                        <a:rPr b="1" lang="en-US" sz="1600" u="none" cap="none" strike="noStrike">
                          <a:solidFill>
                            <a:srgbClr val="231F20"/>
                          </a:solidFill>
                          <a:latin typeface="Calibri"/>
                          <a:ea typeface="Calibri"/>
                          <a:cs typeface="Calibri"/>
                          <a:sym typeface="Calibri"/>
                        </a:rPr>
                        <a:t>JANUARY</a:t>
                      </a:r>
                      <a:endParaRPr b="1" sz="1600" u="none" cap="none" strike="noStrike">
                        <a:solidFill>
                          <a:srgbClr val="231F20"/>
                        </a:solidFill>
                        <a:latin typeface="Calibri"/>
                        <a:ea typeface="Calibri"/>
                        <a:cs typeface="Calibri"/>
                        <a:sym typeface="Calibri"/>
                      </a:endParaRPr>
                    </a:p>
                    <a:p>
                      <a:pPr indent="0" lvl="0" marL="113029" marR="50800" rtl="0" algn="ctr">
                        <a:lnSpc>
                          <a:spcPct val="100000"/>
                        </a:lnSpc>
                        <a:spcBef>
                          <a:spcPts val="60"/>
                        </a:spcBef>
                        <a:spcAft>
                          <a:spcPts val="0"/>
                        </a:spcAft>
                        <a:buClr>
                          <a:srgbClr val="000000"/>
                        </a:buClr>
                        <a:buSzPts val="1600"/>
                        <a:buFont typeface="Arial"/>
                        <a:buNone/>
                      </a:pPr>
                      <a:r>
                        <a:t/>
                      </a:r>
                      <a:endParaRPr sz="1600" u="none" cap="none" strike="noStrike">
                        <a:solidFill>
                          <a:srgbClr val="231F20"/>
                        </a:solidFill>
                        <a:latin typeface="Calibri"/>
                        <a:ea typeface="Calibri"/>
                        <a:cs typeface="Calibri"/>
                        <a:sym typeface="Calibri"/>
                      </a:endParaRPr>
                    </a:p>
                    <a:p>
                      <a:pPr indent="0" lvl="0" marL="113029" marR="50800" rtl="0" algn="ctr">
                        <a:lnSpc>
                          <a:spcPct val="100000"/>
                        </a:lnSpc>
                        <a:spcBef>
                          <a:spcPts val="60"/>
                        </a:spcBef>
                        <a:spcAft>
                          <a:spcPts val="0"/>
                        </a:spcAft>
                        <a:buClr>
                          <a:srgbClr val="000000"/>
                        </a:buClr>
                        <a:buSzPts val="1600"/>
                        <a:buFont typeface="Arial"/>
                        <a:buNone/>
                      </a:pPr>
                      <a:r>
                        <a:rPr lang="en-US" sz="1600" u="none" cap="none" strike="noStrike">
                          <a:solidFill>
                            <a:srgbClr val="231F20"/>
                          </a:solidFill>
                          <a:latin typeface="Calibri"/>
                          <a:ea typeface="Calibri"/>
                          <a:cs typeface="Calibri"/>
                          <a:sym typeface="Calibri"/>
                        </a:rPr>
                        <a:t>2nd and 4</a:t>
                      </a:r>
                      <a:r>
                        <a:rPr baseline="30000" lang="en-US" sz="1600" u="none" cap="none" strike="noStrike">
                          <a:solidFill>
                            <a:srgbClr val="231F20"/>
                          </a:solidFill>
                          <a:latin typeface="Calibri"/>
                          <a:ea typeface="Calibri"/>
                          <a:cs typeface="Calibri"/>
                          <a:sym typeface="Calibri"/>
                        </a:rPr>
                        <a:t>th</a:t>
                      </a:r>
                      <a:r>
                        <a:rPr lang="en-US" sz="1600" u="none" cap="none" strike="noStrike">
                          <a:solidFill>
                            <a:srgbClr val="231F20"/>
                          </a:solidFill>
                          <a:latin typeface="Calibri"/>
                          <a:ea typeface="Calibri"/>
                          <a:cs typeface="Calibri"/>
                          <a:sym typeface="Calibri"/>
                        </a:rPr>
                        <a:t> Wednesdays</a:t>
                      </a:r>
                      <a:endParaRPr sz="1600" u="none" cap="none" strike="noStrike">
                        <a:solidFill>
                          <a:srgbClr val="231F20"/>
                        </a:solidFill>
                        <a:latin typeface="Calibri"/>
                        <a:ea typeface="Calibri"/>
                        <a:cs typeface="Calibri"/>
                        <a:sym typeface="Calibri"/>
                      </a:endParaRPr>
                    </a:p>
                    <a:p>
                      <a:pPr indent="0" lvl="0" marL="113029" marR="50800" rtl="0" algn="ctr">
                        <a:lnSpc>
                          <a:spcPct val="100000"/>
                        </a:lnSpc>
                        <a:spcBef>
                          <a:spcPts val="60"/>
                        </a:spcBef>
                        <a:spcAft>
                          <a:spcPts val="0"/>
                        </a:spcAft>
                        <a:buClr>
                          <a:srgbClr val="000000"/>
                        </a:buClr>
                        <a:buSzPts val="1600"/>
                        <a:buFont typeface="Arial"/>
                        <a:buNone/>
                      </a:pPr>
                      <a:r>
                        <a:rPr lang="en-US" sz="1600" u="none" cap="none" strike="noStrike">
                          <a:solidFill>
                            <a:srgbClr val="231F20"/>
                          </a:solidFill>
                          <a:latin typeface="Calibri"/>
                          <a:ea typeface="Calibri"/>
                          <a:cs typeface="Calibri"/>
                          <a:sym typeface="Calibri"/>
                        </a:rPr>
                        <a:t>9:00 – 10:00</a:t>
                      </a:r>
                      <a:endParaRPr sz="1600" u="none" cap="none" strike="noStrike">
                        <a:solidFill>
                          <a:srgbClr val="231F20"/>
                        </a:solidFill>
                        <a:latin typeface="Calibri"/>
                        <a:ea typeface="Calibri"/>
                        <a:cs typeface="Calibri"/>
                        <a:sym typeface="Calibri"/>
                      </a:endParaRPr>
                    </a:p>
                    <a:p>
                      <a:pPr indent="0" lvl="0" marL="113029" marR="50800" rtl="0" algn="ctr">
                        <a:lnSpc>
                          <a:spcPct val="100000"/>
                        </a:lnSpc>
                        <a:spcBef>
                          <a:spcPts val="60"/>
                        </a:spcBef>
                        <a:spcAft>
                          <a:spcPts val="0"/>
                        </a:spcAft>
                        <a:buClr>
                          <a:srgbClr val="000000"/>
                        </a:buClr>
                        <a:buSzPts val="1600"/>
                        <a:buFont typeface="Arial"/>
                        <a:buNone/>
                      </a:pPr>
                      <a:r>
                        <a:t/>
                      </a:r>
                      <a:endParaRPr sz="1600" u="none" cap="none" strike="noStrike">
                        <a:latin typeface="Calibri"/>
                        <a:ea typeface="Calibri"/>
                        <a:cs typeface="Calibri"/>
                        <a:sym typeface="Calibri"/>
                      </a:endParaRPr>
                    </a:p>
                  </a:txBody>
                  <a:tcPr marT="0" marB="0" marR="0" marL="0">
                    <a:lnL cap="flat" cmpd="sng" w="9525">
                      <a:solidFill>
                        <a:srgbClr val="231F20"/>
                      </a:solidFill>
                      <a:prstDash val="solid"/>
                      <a:round/>
                      <a:headEnd len="sm" w="sm" type="none"/>
                      <a:tailEnd len="sm" w="sm" type="none"/>
                    </a:lnL>
                    <a:lnR cap="flat" cmpd="sng" w="9525">
                      <a:solidFill>
                        <a:srgbClr val="231F20"/>
                      </a:solidFill>
                      <a:prstDash val="solid"/>
                      <a:round/>
                      <a:headEnd len="sm" w="sm" type="none"/>
                      <a:tailEnd len="sm" w="sm" type="none"/>
                    </a:lnR>
                    <a:lnT cap="flat" cmpd="sng" w="9525">
                      <a:solidFill>
                        <a:srgbClr val="231F20"/>
                      </a:solidFill>
                      <a:prstDash val="solid"/>
                      <a:round/>
                      <a:headEnd len="sm" w="sm" type="none"/>
                      <a:tailEnd len="sm" w="sm" type="none"/>
                    </a:lnT>
                    <a:lnB cap="flat" cmpd="sng" w="9525">
                      <a:solidFill>
                        <a:srgbClr val="231F20"/>
                      </a:solidFill>
                      <a:prstDash val="solid"/>
                      <a:round/>
                      <a:headEnd len="sm" w="sm" type="none"/>
                      <a:tailEnd len="sm" w="sm" type="none"/>
                    </a:lnB>
                  </a:tcPr>
                </a:tc>
                <a:tc>
                  <a:txBody>
                    <a:bodyPr/>
                    <a:lstStyle/>
                    <a:p>
                      <a:pPr indent="0" lvl="0" marL="177800" marR="52070" rtl="0" algn="ctr">
                        <a:lnSpc>
                          <a:spcPct val="100000"/>
                        </a:lnSpc>
                        <a:spcBef>
                          <a:spcPts val="0"/>
                        </a:spcBef>
                        <a:spcAft>
                          <a:spcPts val="0"/>
                        </a:spcAft>
                        <a:buClr>
                          <a:srgbClr val="000000"/>
                        </a:buClr>
                        <a:buSzPts val="1600"/>
                        <a:buFont typeface="Arial"/>
                        <a:buNone/>
                      </a:pPr>
                      <a:r>
                        <a:rPr b="1" lang="en-US" sz="1600" u="none" cap="none" strike="noStrike">
                          <a:solidFill>
                            <a:srgbClr val="231F20"/>
                          </a:solidFill>
                          <a:latin typeface="Calibri"/>
                          <a:ea typeface="Calibri"/>
                          <a:cs typeface="Calibri"/>
                          <a:sym typeface="Calibri"/>
                        </a:rPr>
                        <a:t>FEBRUARY</a:t>
                      </a:r>
                      <a:endParaRPr b="1" sz="1600" u="none" cap="none" strike="noStrike">
                        <a:solidFill>
                          <a:srgbClr val="231F20"/>
                        </a:solidFill>
                        <a:latin typeface="Calibri"/>
                        <a:ea typeface="Calibri"/>
                        <a:cs typeface="Calibri"/>
                        <a:sym typeface="Calibri"/>
                      </a:endParaRPr>
                    </a:p>
                    <a:p>
                      <a:pPr indent="0" lvl="0" marL="177800" marR="52070" rtl="0" algn="ctr">
                        <a:lnSpc>
                          <a:spcPct val="100000"/>
                        </a:lnSpc>
                        <a:spcBef>
                          <a:spcPts val="60"/>
                        </a:spcBef>
                        <a:spcAft>
                          <a:spcPts val="0"/>
                        </a:spcAft>
                        <a:buClr>
                          <a:srgbClr val="000000"/>
                        </a:buClr>
                        <a:buSzPts val="1600"/>
                        <a:buFont typeface="Arial"/>
                        <a:buNone/>
                      </a:pPr>
                      <a:r>
                        <a:t/>
                      </a:r>
                      <a:endParaRPr sz="1600" u="none" cap="none" strike="noStrike">
                        <a:solidFill>
                          <a:srgbClr val="231F20"/>
                        </a:solidFill>
                        <a:latin typeface="Calibri"/>
                        <a:ea typeface="Calibri"/>
                        <a:cs typeface="Calibri"/>
                        <a:sym typeface="Calibri"/>
                      </a:endParaRPr>
                    </a:p>
                    <a:p>
                      <a:pPr indent="0" lvl="0" marL="177800" marR="52070" rtl="0" algn="ctr">
                        <a:lnSpc>
                          <a:spcPct val="100000"/>
                        </a:lnSpc>
                        <a:spcBef>
                          <a:spcPts val="60"/>
                        </a:spcBef>
                        <a:spcAft>
                          <a:spcPts val="0"/>
                        </a:spcAft>
                        <a:buClr>
                          <a:srgbClr val="000000"/>
                        </a:buClr>
                        <a:buSzPts val="1600"/>
                        <a:buFont typeface="Arial"/>
                        <a:buNone/>
                      </a:pPr>
                      <a:r>
                        <a:rPr lang="en-US" sz="1600" u="none" cap="none" strike="noStrike">
                          <a:solidFill>
                            <a:srgbClr val="231F20"/>
                          </a:solidFill>
                          <a:latin typeface="Calibri"/>
                          <a:ea typeface="Calibri"/>
                          <a:cs typeface="Calibri"/>
                          <a:sym typeface="Calibri"/>
                        </a:rPr>
                        <a:t>2nd and 4</a:t>
                      </a:r>
                      <a:r>
                        <a:rPr baseline="30000" lang="en-US" sz="1600" u="none" cap="none" strike="noStrike">
                          <a:solidFill>
                            <a:srgbClr val="231F20"/>
                          </a:solidFill>
                          <a:latin typeface="Calibri"/>
                          <a:ea typeface="Calibri"/>
                          <a:cs typeface="Calibri"/>
                          <a:sym typeface="Calibri"/>
                        </a:rPr>
                        <a:t>th</a:t>
                      </a:r>
                      <a:r>
                        <a:rPr lang="en-US" sz="1600" u="none" cap="none" strike="noStrike">
                          <a:solidFill>
                            <a:srgbClr val="231F20"/>
                          </a:solidFill>
                          <a:latin typeface="Calibri"/>
                          <a:ea typeface="Calibri"/>
                          <a:cs typeface="Calibri"/>
                          <a:sym typeface="Calibri"/>
                        </a:rPr>
                        <a:t> Wednesdays</a:t>
                      </a:r>
                      <a:endParaRPr sz="1600" u="none" cap="none" strike="noStrike">
                        <a:solidFill>
                          <a:srgbClr val="231F20"/>
                        </a:solidFill>
                        <a:latin typeface="Calibri"/>
                        <a:ea typeface="Calibri"/>
                        <a:cs typeface="Calibri"/>
                        <a:sym typeface="Calibri"/>
                      </a:endParaRPr>
                    </a:p>
                    <a:p>
                      <a:pPr indent="0" lvl="0" marL="177800" marR="52070" rtl="0" algn="ctr">
                        <a:lnSpc>
                          <a:spcPct val="100000"/>
                        </a:lnSpc>
                        <a:spcBef>
                          <a:spcPts val="60"/>
                        </a:spcBef>
                        <a:spcAft>
                          <a:spcPts val="0"/>
                        </a:spcAft>
                        <a:buClr>
                          <a:srgbClr val="000000"/>
                        </a:buClr>
                        <a:buSzPts val="1600"/>
                        <a:buFont typeface="Arial"/>
                        <a:buNone/>
                      </a:pPr>
                      <a:r>
                        <a:rPr lang="en-US" sz="1600" u="none" cap="none" strike="noStrike">
                          <a:solidFill>
                            <a:srgbClr val="231F20"/>
                          </a:solidFill>
                          <a:latin typeface="Calibri"/>
                          <a:ea typeface="Calibri"/>
                          <a:cs typeface="Calibri"/>
                          <a:sym typeface="Calibri"/>
                        </a:rPr>
                        <a:t>9:00 – 10:00</a:t>
                      </a:r>
                      <a:endParaRPr sz="1600" u="none" cap="none" strike="noStrike">
                        <a:solidFill>
                          <a:srgbClr val="231F20"/>
                        </a:solidFill>
                        <a:latin typeface="Calibri"/>
                        <a:ea typeface="Calibri"/>
                        <a:cs typeface="Calibri"/>
                        <a:sym typeface="Calibri"/>
                      </a:endParaRPr>
                    </a:p>
                    <a:p>
                      <a:pPr indent="0" lvl="0" marL="177800" marR="52070" rtl="0" algn="ctr">
                        <a:lnSpc>
                          <a:spcPct val="100000"/>
                        </a:lnSpc>
                        <a:spcBef>
                          <a:spcPts val="60"/>
                        </a:spcBef>
                        <a:spcAft>
                          <a:spcPts val="0"/>
                        </a:spcAft>
                        <a:buClr>
                          <a:srgbClr val="000000"/>
                        </a:buClr>
                        <a:buSzPts val="1600"/>
                        <a:buFont typeface="Arial"/>
                        <a:buNone/>
                      </a:pPr>
                      <a:r>
                        <a:t/>
                      </a:r>
                      <a:endParaRPr sz="1600" u="none" cap="none" strike="noStrike">
                        <a:latin typeface="Calibri"/>
                        <a:ea typeface="Calibri"/>
                        <a:cs typeface="Calibri"/>
                        <a:sym typeface="Calibri"/>
                      </a:endParaRPr>
                    </a:p>
                  </a:txBody>
                  <a:tcPr marT="0" marB="0" marR="0" marL="0">
                    <a:lnL cap="flat" cmpd="sng" w="9525">
                      <a:solidFill>
                        <a:srgbClr val="231F20"/>
                      </a:solidFill>
                      <a:prstDash val="solid"/>
                      <a:round/>
                      <a:headEnd len="sm" w="sm" type="none"/>
                      <a:tailEnd len="sm" w="sm" type="none"/>
                    </a:lnL>
                    <a:lnR cap="flat" cmpd="sng" w="9525">
                      <a:solidFill>
                        <a:srgbClr val="231F20"/>
                      </a:solidFill>
                      <a:prstDash val="solid"/>
                      <a:round/>
                      <a:headEnd len="sm" w="sm" type="none"/>
                      <a:tailEnd len="sm" w="sm" type="none"/>
                    </a:lnR>
                    <a:lnT cap="flat" cmpd="sng" w="9525">
                      <a:solidFill>
                        <a:srgbClr val="231F20"/>
                      </a:solidFill>
                      <a:prstDash val="solid"/>
                      <a:round/>
                      <a:headEnd len="sm" w="sm" type="none"/>
                      <a:tailEnd len="sm" w="sm" type="none"/>
                    </a:lnT>
                    <a:lnB cap="flat" cmpd="sng" w="9525">
                      <a:solidFill>
                        <a:srgbClr val="231F20"/>
                      </a:solidFill>
                      <a:prstDash val="solid"/>
                      <a:round/>
                      <a:headEnd len="sm" w="sm" type="none"/>
                      <a:tailEnd len="sm" w="sm" type="none"/>
                    </a:lnB>
                  </a:tcPr>
                </a:tc>
                <a:tc>
                  <a:txBody>
                    <a:bodyPr/>
                    <a:lstStyle/>
                    <a:p>
                      <a:pPr indent="0" lvl="0" marL="176530" marR="102235" rtl="0" algn="ctr">
                        <a:lnSpc>
                          <a:spcPct val="100000"/>
                        </a:lnSpc>
                        <a:spcBef>
                          <a:spcPts val="0"/>
                        </a:spcBef>
                        <a:spcAft>
                          <a:spcPts val="0"/>
                        </a:spcAft>
                        <a:buClr>
                          <a:srgbClr val="000000"/>
                        </a:buClr>
                        <a:buSzPts val="1600"/>
                        <a:buFont typeface="Arial"/>
                        <a:buNone/>
                      </a:pPr>
                      <a:r>
                        <a:rPr b="1" lang="en-US" sz="1600" u="none" cap="none" strike="noStrike">
                          <a:solidFill>
                            <a:srgbClr val="231F20"/>
                          </a:solidFill>
                          <a:latin typeface="Calibri"/>
                          <a:ea typeface="Calibri"/>
                          <a:cs typeface="Calibri"/>
                          <a:sym typeface="Calibri"/>
                        </a:rPr>
                        <a:t>MARCH</a:t>
                      </a:r>
                      <a:endParaRPr b="1" sz="1600" u="none" cap="none" strike="noStrike">
                        <a:solidFill>
                          <a:srgbClr val="231F20"/>
                        </a:solidFill>
                        <a:latin typeface="Calibri"/>
                        <a:ea typeface="Calibri"/>
                        <a:cs typeface="Calibri"/>
                        <a:sym typeface="Calibri"/>
                      </a:endParaRPr>
                    </a:p>
                    <a:p>
                      <a:pPr indent="0" lvl="0" marL="176530" marR="102235" rtl="0" algn="ctr">
                        <a:lnSpc>
                          <a:spcPct val="100000"/>
                        </a:lnSpc>
                        <a:spcBef>
                          <a:spcPts val="60"/>
                        </a:spcBef>
                        <a:spcAft>
                          <a:spcPts val="0"/>
                        </a:spcAft>
                        <a:buClr>
                          <a:srgbClr val="000000"/>
                        </a:buClr>
                        <a:buSzPts val="1600"/>
                        <a:buFont typeface="Arial"/>
                        <a:buNone/>
                      </a:pPr>
                      <a:r>
                        <a:t/>
                      </a:r>
                      <a:endParaRPr sz="1600" u="none" cap="none" strike="noStrike">
                        <a:solidFill>
                          <a:srgbClr val="231F20"/>
                        </a:solidFill>
                        <a:latin typeface="Calibri"/>
                        <a:ea typeface="Calibri"/>
                        <a:cs typeface="Calibri"/>
                        <a:sym typeface="Calibri"/>
                      </a:endParaRPr>
                    </a:p>
                    <a:p>
                      <a:pPr indent="0" lvl="0" marL="176530" marR="102235" rtl="0" algn="ctr">
                        <a:lnSpc>
                          <a:spcPct val="100000"/>
                        </a:lnSpc>
                        <a:spcBef>
                          <a:spcPts val="60"/>
                        </a:spcBef>
                        <a:spcAft>
                          <a:spcPts val="0"/>
                        </a:spcAft>
                        <a:buClr>
                          <a:srgbClr val="000000"/>
                        </a:buClr>
                        <a:buSzPts val="1600"/>
                        <a:buFont typeface="Arial"/>
                        <a:buNone/>
                      </a:pPr>
                      <a:r>
                        <a:rPr lang="en-US" sz="1600" u="none" cap="none" strike="noStrike">
                          <a:solidFill>
                            <a:srgbClr val="231F20"/>
                          </a:solidFill>
                          <a:latin typeface="Calibri"/>
                          <a:ea typeface="Calibri"/>
                          <a:cs typeface="Calibri"/>
                          <a:sym typeface="Calibri"/>
                        </a:rPr>
                        <a:t>2nd and 3</a:t>
                      </a:r>
                      <a:r>
                        <a:rPr baseline="30000" lang="en-US" sz="1600" u="none" cap="none" strike="noStrike">
                          <a:solidFill>
                            <a:srgbClr val="231F20"/>
                          </a:solidFill>
                          <a:latin typeface="Calibri"/>
                          <a:ea typeface="Calibri"/>
                          <a:cs typeface="Calibri"/>
                          <a:sym typeface="Calibri"/>
                        </a:rPr>
                        <a:t>rd</a:t>
                      </a:r>
                      <a:r>
                        <a:rPr lang="en-US" sz="1600" u="none" cap="none" strike="noStrike">
                          <a:solidFill>
                            <a:srgbClr val="231F20"/>
                          </a:solidFill>
                          <a:latin typeface="Calibri"/>
                          <a:ea typeface="Calibri"/>
                          <a:cs typeface="Calibri"/>
                          <a:sym typeface="Calibri"/>
                        </a:rPr>
                        <a:t> Wednesdays</a:t>
                      </a:r>
                      <a:endParaRPr sz="1600" u="none" cap="none" strike="noStrike">
                        <a:solidFill>
                          <a:srgbClr val="231F20"/>
                        </a:solidFill>
                        <a:latin typeface="Calibri"/>
                        <a:ea typeface="Calibri"/>
                        <a:cs typeface="Calibri"/>
                        <a:sym typeface="Calibri"/>
                      </a:endParaRPr>
                    </a:p>
                    <a:p>
                      <a:pPr indent="0" lvl="0" marL="176530" marR="102235" rtl="0" algn="ctr">
                        <a:lnSpc>
                          <a:spcPct val="100000"/>
                        </a:lnSpc>
                        <a:spcBef>
                          <a:spcPts val="60"/>
                        </a:spcBef>
                        <a:spcAft>
                          <a:spcPts val="0"/>
                        </a:spcAft>
                        <a:buClr>
                          <a:srgbClr val="000000"/>
                        </a:buClr>
                        <a:buSzPts val="1600"/>
                        <a:buFont typeface="Arial"/>
                        <a:buNone/>
                      </a:pPr>
                      <a:r>
                        <a:rPr lang="en-US" sz="1600" u="none" cap="none" strike="noStrike">
                          <a:solidFill>
                            <a:srgbClr val="231F20"/>
                          </a:solidFill>
                          <a:latin typeface="Calibri"/>
                          <a:ea typeface="Calibri"/>
                          <a:cs typeface="Calibri"/>
                          <a:sym typeface="Calibri"/>
                        </a:rPr>
                        <a:t>9:00 – 10:00</a:t>
                      </a:r>
                      <a:endParaRPr sz="1600" u="none" cap="none" strike="noStrike">
                        <a:solidFill>
                          <a:srgbClr val="231F20"/>
                        </a:solidFill>
                        <a:latin typeface="Calibri"/>
                        <a:ea typeface="Calibri"/>
                        <a:cs typeface="Calibri"/>
                        <a:sym typeface="Calibri"/>
                      </a:endParaRPr>
                    </a:p>
                    <a:p>
                      <a:pPr indent="0" lvl="0" marL="176530" marR="102235" rtl="0" algn="ctr">
                        <a:lnSpc>
                          <a:spcPct val="100000"/>
                        </a:lnSpc>
                        <a:spcBef>
                          <a:spcPts val="60"/>
                        </a:spcBef>
                        <a:spcAft>
                          <a:spcPts val="0"/>
                        </a:spcAft>
                        <a:buClr>
                          <a:srgbClr val="000000"/>
                        </a:buClr>
                        <a:buSzPts val="1600"/>
                        <a:buFont typeface="Arial"/>
                        <a:buNone/>
                      </a:pPr>
                      <a:r>
                        <a:t/>
                      </a:r>
                      <a:endParaRPr sz="1600" u="none" cap="none" strike="noStrike">
                        <a:latin typeface="Calibri"/>
                        <a:ea typeface="Calibri"/>
                        <a:cs typeface="Calibri"/>
                        <a:sym typeface="Calibri"/>
                      </a:endParaRPr>
                    </a:p>
                  </a:txBody>
                  <a:tcPr marT="0" marB="0" marR="0" marL="0">
                    <a:lnL cap="flat" cmpd="sng" w="9525">
                      <a:solidFill>
                        <a:srgbClr val="231F20"/>
                      </a:solidFill>
                      <a:prstDash val="solid"/>
                      <a:round/>
                      <a:headEnd len="sm" w="sm" type="none"/>
                      <a:tailEnd len="sm" w="sm" type="none"/>
                    </a:lnL>
                    <a:lnR cap="flat" cmpd="sng" w="9525">
                      <a:solidFill>
                        <a:srgbClr val="231F20"/>
                      </a:solidFill>
                      <a:prstDash val="solid"/>
                      <a:round/>
                      <a:headEnd len="sm" w="sm" type="none"/>
                      <a:tailEnd len="sm" w="sm" type="none"/>
                    </a:lnR>
                    <a:lnT cap="flat" cmpd="sng" w="9525">
                      <a:solidFill>
                        <a:srgbClr val="231F20"/>
                      </a:solidFill>
                      <a:prstDash val="solid"/>
                      <a:round/>
                      <a:headEnd len="sm" w="sm" type="none"/>
                      <a:tailEnd len="sm" w="sm" type="none"/>
                    </a:lnT>
                    <a:lnB cap="flat" cmpd="sng" w="9525">
                      <a:solidFill>
                        <a:srgbClr val="231F20"/>
                      </a:solidFill>
                      <a:prstDash val="solid"/>
                      <a:round/>
                      <a:headEnd len="sm" w="sm" type="none"/>
                      <a:tailEnd len="sm" w="sm" type="none"/>
                    </a:lnB>
                  </a:tcPr>
                </a:tc>
              </a:tr>
              <a:tr h="2127175">
                <a:tc>
                  <a:txBody>
                    <a:bodyPr/>
                    <a:lstStyle/>
                    <a:p>
                      <a:pPr indent="0" lvl="0" marL="114300" marR="58420" rtl="0" algn="ctr">
                        <a:lnSpc>
                          <a:spcPct val="100000"/>
                        </a:lnSpc>
                        <a:spcBef>
                          <a:spcPts val="0"/>
                        </a:spcBef>
                        <a:spcAft>
                          <a:spcPts val="0"/>
                        </a:spcAft>
                        <a:buClr>
                          <a:srgbClr val="000000"/>
                        </a:buClr>
                        <a:buSzPts val="1600"/>
                        <a:buFont typeface="Arial"/>
                        <a:buNone/>
                      </a:pPr>
                      <a:r>
                        <a:rPr b="1" lang="en-US" sz="1600" u="none" cap="none" strike="noStrike">
                          <a:solidFill>
                            <a:srgbClr val="231F20"/>
                          </a:solidFill>
                          <a:latin typeface="Calibri"/>
                          <a:ea typeface="Calibri"/>
                          <a:cs typeface="Calibri"/>
                          <a:sym typeface="Calibri"/>
                        </a:rPr>
                        <a:t>APRIL</a:t>
                      </a:r>
                      <a:endParaRPr b="1" sz="1600" u="none" cap="none" strike="noStrike">
                        <a:solidFill>
                          <a:srgbClr val="231F20"/>
                        </a:solidFill>
                        <a:latin typeface="Calibri"/>
                        <a:ea typeface="Calibri"/>
                        <a:cs typeface="Calibri"/>
                        <a:sym typeface="Calibri"/>
                      </a:endParaRPr>
                    </a:p>
                    <a:p>
                      <a:pPr indent="0" lvl="0" marL="114300" marR="58420" rtl="0" algn="ctr">
                        <a:lnSpc>
                          <a:spcPct val="100000"/>
                        </a:lnSpc>
                        <a:spcBef>
                          <a:spcPts val="60"/>
                        </a:spcBef>
                        <a:spcAft>
                          <a:spcPts val="0"/>
                        </a:spcAft>
                        <a:buClr>
                          <a:srgbClr val="000000"/>
                        </a:buClr>
                        <a:buSzPts val="1600"/>
                        <a:buFont typeface="Arial"/>
                        <a:buNone/>
                      </a:pPr>
                      <a:r>
                        <a:t/>
                      </a:r>
                      <a:endParaRPr sz="1600" u="none" cap="none" strike="noStrike">
                        <a:solidFill>
                          <a:srgbClr val="231F20"/>
                        </a:solidFill>
                        <a:latin typeface="Calibri"/>
                        <a:ea typeface="Calibri"/>
                        <a:cs typeface="Calibri"/>
                        <a:sym typeface="Calibri"/>
                      </a:endParaRPr>
                    </a:p>
                    <a:p>
                      <a:pPr indent="0" lvl="0" marL="114300" marR="58420" rtl="0" algn="ctr">
                        <a:lnSpc>
                          <a:spcPct val="100000"/>
                        </a:lnSpc>
                        <a:spcBef>
                          <a:spcPts val="60"/>
                        </a:spcBef>
                        <a:spcAft>
                          <a:spcPts val="0"/>
                        </a:spcAft>
                        <a:buClr>
                          <a:srgbClr val="000000"/>
                        </a:buClr>
                        <a:buSzPts val="1600"/>
                        <a:buFont typeface="Arial"/>
                        <a:buNone/>
                      </a:pPr>
                      <a:r>
                        <a:rPr lang="en-US" sz="1600" u="none" cap="none" strike="noStrike">
                          <a:solidFill>
                            <a:srgbClr val="231F20"/>
                          </a:solidFill>
                          <a:latin typeface="Calibri"/>
                          <a:ea typeface="Calibri"/>
                          <a:cs typeface="Calibri"/>
                          <a:sym typeface="Calibri"/>
                        </a:rPr>
                        <a:t>2nd and 3</a:t>
                      </a:r>
                      <a:r>
                        <a:rPr baseline="30000" lang="en-US" sz="1600" u="none" cap="none" strike="noStrike">
                          <a:solidFill>
                            <a:srgbClr val="231F20"/>
                          </a:solidFill>
                          <a:latin typeface="Calibri"/>
                          <a:ea typeface="Calibri"/>
                          <a:cs typeface="Calibri"/>
                          <a:sym typeface="Calibri"/>
                        </a:rPr>
                        <a:t>rd</a:t>
                      </a:r>
                      <a:r>
                        <a:rPr lang="en-US" sz="1600" u="none" cap="none" strike="noStrike">
                          <a:solidFill>
                            <a:srgbClr val="231F20"/>
                          </a:solidFill>
                          <a:latin typeface="Calibri"/>
                          <a:ea typeface="Calibri"/>
                          <a:cs typeface="Calibri"/>
                          <a:sym typeface="Calibri"/>
                        </a:rPr>
                        <a:t> Wednesdays</a:t>
                      </a:r>
                      <a:endParaRPr sz="1600" u="none" cap="none" strike="noStrike">
                        <a:solidFill>
                          <a:srgbClr val="231F20"/>
                        </a:solidFill>
                        <a:latin typeface="Calibri"/>
                        <a:ea typeface="Calibri"/>
                        <a:cs typeface="Calibri"/>
                        <a:sym typeface="Calibri"/>
                      </a:endParaRPr>
                    </a:p>
                    <a:p>
                      <a:pPr indent="0" lvl="0" marL="114300" marR="58420" rtl="0" algn="ctr">
                        <a:lnSpc>
                          <a:spcPct val="100000"/>
                        </a:lnSpc>
                        <a:spcBef>
                          <a:spcPts val="60"/>
                        </a:spcBef>
                        <a:spcAft>
                          <a:spcPts val="0"/>
                        </a:spcAft>
                        <a:buClr>
                          <a:srgbClr val="000000"/>
                        </a:buClr>
                        <a:buSzPts val="1600"/>
                        <a:buFont typeface="Arial"/>
                        <a:buNone/>
                      </a:pPr>
                      <a:r>
                        <a:rPr lang="en-US" sz="1600" u="none" cap="none" strike="noStrike">
                          <a:solidFill>
                            <a:srgbClr val="231F20"/>
                          </a:solidFill>
                          <a:latin typeface="Calibri"/>
                          <a:ea typeface="Calibri"/>
                          <a:cs typeface="Calibri"/>
                          <a:sym typeface="Calibri"/>
                        </a:rPr>
                        <a:t>3:00 – 4:00</a:t>
                      </a:r>
                      <a:endParaRPr sz="1600" u="none" cap="none" strike="noStrike">
                        <a:solidFill>
                          <a:srgbClr val="231F20"/>
                        </a:solidFill>
                        <a:latin typeface="Calibri"/>
                        <a:ea typeface="Calibri"/>
                        <a:cs typeface="Calibri"/>
                        <a:sym typeface="Calibri"/>
                      </a:endParaRPr>
                    </a:p>
                    <a:p>
                      <a:pPr indent="0" lvl="0" marL="114300" marR="58420" rtl="0" algn="ctr">
                        <a:lnSpc>
                          <a:spcPct val="100000"/>
                        </a:lnSpc>
                        <a:spcBef>
                          <a:spcPts val="60"/>
                        </a:spcBef>
                        <a:spcAft>
                          <a:spcPts val="0"/>
                        </a:spcAft>
                        <a:buClr>
                          <a:srgbClr val="000000"/>
                        </a:buClr>
                        <a:buSzPts val="1600"/>
                        <a:buFont typeface="Arial"/>
                        <a:buNone/>
                      </a:pPr>
                      <a:r>
                        <a:rPr lang="en-US" sz="1600" u="none" cap="none" strike="noStrike">
                          <a:latin typeface="Calibri"/>
                          <a:ea typeface="Calibri"/>
                          <a:cs typeface="Calibri"/>
                          <a:sym typeface="Calibri"/>
                        </a:rPr>
                        <a:t>(after school)</a:t>
                      </a:r>
                      <a:endParaRPr sz="1600" u="none" cap="none" strike="noStrike">
                        <a:latin typeface="Calibri"/>
                        <a:ea typeface="Calibri"/>
                        <a:cs typeface="Calibri"/>
                        <a:sym typeface="Calibri"/>
                      </a:endParaRPr>
                    </a:p>
                  </a:txBody>
                  <a:tcPr marT="0" marB="0" marR="0" marL="0">
                    <a:lnL cap="flat" cmpd="sng" w="9525">
                      <a:solidFill>
                        <a:srgbClr val="231F20"/>
                      </a:solidFill>
                      <a:prstDash val="solid"/>
                      <a:round/>
                      <a:headEnd len="sm" w="sm" type="none"/>
                      <a:tailEnd len="sm" w="sm" type="none"/>
                    </a:lnL>
                    <a:lnR cap="flat" cmpd="sng" w="9525">
                      <a:solidFill>
                        <a:srgbClr val="231F20"/>
                      </a:solidFill>
                      <a:prstDash val="solid"/>
                      <a:round/>
                      <a:headEnd len="sm" w="sm" type="none"/>
                      <a:tailEnd len="sm" w="sm" type="none"/>
                    </a:lnR>
                    <a:lnT cap="flat" cmpd="sng" w="9525">
                      <a:solidFill>
                        <a:srgbClr val="231F20"/>
                      </a:solidFill>
                      <a:prstDash val="solid"/>
                      <a:round/>
                      <a:headEnd len="sm" w="sm" type="none"/>
                      <a:tailEnd len="sm" w="sm" type="none"/>
                    </a:lnT>
                    <a:lnB cap="flat" cmpd="sng" w="9525">
                      <a:solidFill>
                        <a:srgbClr val="231F20"/>
                      </a:solidFill>
                      <a:prstDash val="solid"/>
                      <a:round/>
                      <a:headEnd len="sm" w="sm" type="none"/>
                      <a:tailEnd len="sm" w="sm" type="none"/>
                    </a:lnB>
                  </a:tcPr>
                </a:tc>
                <a:tc>
                  <a:txBody>
                    <a:bodyPr/>
                    <a:lstStyle/>
                    <a:p>
                      <a:pPr indent="0" lvl="0" marL="113029" marR="50800" rtl="0" algn="ctr">
                        <a:lnSpc>
                          <a:spcPct val="100000"/>
                        </a:lnSpc>
                        <a:spcBef>
                          <a:spcPts val="0"/>
                        </a:spcBef>
                        <a:spcAft>
                          <a:spcPts val="0"/>
                        </a:spcAft>
                        <a:buClr>
                          <a:srgbClr val="000000"/>
                        </a:buClr>
                        <a:buSzPts val="1600"/>
                        <a:buFont typeface="Arial"/>
                        <a:buNone/>
                      </a:pPr>
                      <a:r>
                        <a:rPr b="1" lang="en-US" sz="1600" u="none" cap="none" strike="noStrike">
                          <a:solidFill>
                            <a:srgbClr val="231F20"/>
                          </a:solidFill>
                          <a:latin typeface="Calibri"/>
                          <a:ea typeface="Calibri"/>
                          <a:cs typeface="Calibri"/>
                          <a:sym typeface="Calibri"/>
                        </a:rPr>
                        <a:t>MAY</a:t>
                      </a:r>
                      <a:endParaRPr b="1" sz="1600" u="none" cap="none" strike="noStrike">
                        <a:solidFill>
                          <a:srgbClr val="231F20"/>
                        </a:solidFill>
                        <a:latin typeface="Calibri"/>
                        <a:ea typeface="Calibri"/>
                        <a:cs typeface="Calibri"/>
                        <a:sym typeface="Calibri"/>
                      </a:endParaRPr>
                    </a:p>
                    <a:p>
                      <a:pPr indent="0" lvl="0" marL="113029" marR="50800" rtl="0" algn="ctr">
                        <a:lnSpc>
                          <a:spcPct val="100000"/>
                        </a:lnSpc>
                        <a:spcBef>
                          <a:spcPts val="60"/>
                        </a:spcBef>
                        <a:spcAft>
                          <a:spcPts val="0"/>
                        </a:spcAft>
                        <a:buClr>
                          <a:srgbClr val="000000"/>
                        </a:buClr>
                        <a:buSzPts val="1600"/>
                        <a:buFont typeface="Arial"/>
                        <a:buNone/>
                      </a:pPr>
                      <a:r>
                        <a:t/>
                      </a:r>
                      <a:endParaRPr sz="1600" u="none" cap="none" strike="noStrike">
                        <a:solidFill>
                          <a:srgbClr val="231F20"/>
                        </a:solidFill>
                        <a:latin typeface="Calibri"/>
                        <a:ea typeface="Calibri"/>
                        <a:cs typeface="Calibri"/>
                        <a:sym typeface="Calibri"/>
                      </a:endParaRPr>
                    </a:p>
                    <a:p>
                      <a:pPr indent="0" lvl="0" marL="113029" marR="50800" rtl="0" algn="ctr">
                        <a:lnSpc>
                          <a:spcPct val="100000"/>
                        </a:lnSpc>
                        <a:spcBef>
                          <a:spcPts val="60"/>
                        </a:spcBef>
                        <a:spcAft>
                          <a:spcPts val="0"/>
                        </a:spcAft>
                        <a:buClr>
                          <a:srgbClr val="000000"/>
                        </a:buClr>
                        <a:buSzPts val="1600"/>
                        <a:buFont typeface="Arial"/>
                        <a:buNone/>
                      </a:pPr>
                      <a:r>
                        <a:rPr lang="en-US" sz="1600" u="none" cap="none" strike="noStrike">
                          <a:solidFill>
                            <a:srgbClr val="231F20"/>
                          </a:solidFill>
                          <a:latin typeface="Calibri"/>
                          <a:ea typeface="Calibri"/>
                          <a:cs typeface="Calibri"/>
                          <a:sym typeface="Calibri"/>
                        </a:rPr>
                        <a:t>2nd and 4</a:t>
                      </a:r>
                      <a:r>
                        <a:rPr baseline="30000" lang="en-US" sz="1600" u="none" cap="none" strike="noStrike">
                          <a:solidFill>
                            <a:srgbClr val="231F20"/>
                          </a:solidFill>
                          <a:latin typeface="Calibri"/>
                          <a:ea typeface="Calibri"/>
                          <a:cs typeface="Calibri"/>
                          <a:sym typeface="Calibri"/>
                        </a:rPr>
                        <a:t>th</a:t>
                      </a:r>
                      <a:r>
                        <a:rPr lang="en-US" sz="1600" u="none" cap="none" strike="noStrike">
                          <a:solidFill>
                            <a:srgbClr val="231F20"/>
                          </a:solidFill>
                          <a:latin typeface="Calibri"/>
                          <a:ea typeface="Calibri"/>
                          <a:cs typeface="Calibri"/>
                          <a:sym typeface="Calibri"/>
                        </a:rPr>
                        <a:t> Wednesdays</a:t>
                      </a:r>
                      <a:endParaRPr sz="1600" u="none" cap="none" strike="noStrike">
                        <a:solidFill>
                          <a:srgbClr val="231F20"/>
                        </a:solidFill>
                        <a:latin typeface="Calibri"/>
                        <a:ea typeface="Calibri"/>
                        <a:cs typeface="Calibri"/>
                        <a:sym typeface="Calibri"/>
                      </a:endParaRPr>
                    </a:p>
                    <a:p>
                      <a:pPr indent="0" lvl="0" marL="113029" marR="50800" rtl="0" algn="ctr">
                        <a:lnSpc>
                          <a:spcPct val="100000"/>
                        </a:lnSpc>
                        <a:spcBef>
                          <a:spcPts val="60"/>
                        </a:spcBef>
                        <a:spcAft>
                          <a:spcPts val="0"/>
                        </a:spcAft>
                        <a:buClr>
                          <a:srgbClr val="000000"/>
                        </a:buClr>
                        <a:buSzPts val="1600"/>
                        <a:buFont typeface="Arial"/>
                        <a:buNone/>
                      </a:pPr>
                      <a:r>
                        <a:rPr lang="en-US" sz="1600" u="none" cap="none" strike="noStrike">
                          <a:solidFill>
                            <a:srgbClr val="231F20"/>
                          </a:solidFill>
                          <a:latin typeface="Calibri"/>
                          <a:ea typeface="Calibri"/>
                          <a:cs typeface="Calibri"/>
                          <a:sym typeface="Calibri"/>
                        </a:rPr>
                        <a:t>9:00 – 10:00</a:t>
                      </a:r>
                      <a:endParaRPr sz="1600" u="none" cap="none" strike="noStrike">
                        <a:solidFill>
                          <a:srgbClr val="231F20"/>
                        </a:solidFill>
                        <a:latin typeface="Calibri"/>
                        <a:ea typeface="Calibri"/>
                        <a:cs typeface="Calibri"/>
                        <a:sym typeface="Calibri"/>
                      </a:endParaRPr>
                    </a:p>
                    <a:p>
                      <a:pPr indent="0" lvl="0" marL="113029" marR="50800" rtl="0" algn="ctr">
                        <a:lnSpc>
                          <a:spcPct val="100000"/>
                        </a:lnSpc>
                        <a:spcBef>
                          <a:spcPts val="60"/>
                        </a:spcBef>
                        <a:spcAft>
                          <a:spcPts val="0"/>
                        </a:spcAft>
                        <a:buClr>
                          <a:srgbClr val="000000"/>
                        </a:buClr>
                        <a:buSzPts val="1600"/>
                        <a:buFont typeface="Arial"/>
                        <a:buNone/>
                      </a:pPr>
                      <a:r>
                        <a:t/>
                      </a:r>
                      <a:endParaRPr sz="1600" u="none" cap="none" strike="noStrike">
                        <a:latin typeface="Calibri"/>
                        <a:ea typeface="Calibri"/>
                        <a:cs typeface="Calibri"/>
                        <a:sym typeface="Calibri"/>
                      </a:endParaRPr>
                    </a:p>
                  </a:txBody>
                  <a:tcPr marT="0" marB="0" marR="0" marL="0">
                    <a:lnL cap="flat" cmpd="sng" w="9525">
                      <a:solidFill>
                        <a:srgbClr val="231F20"/>
                      </a:solidFill>
                      <a:prstDash val="solid"/>
                      <a:round/>
                      <a:headEnd len="sm" w="sm" type="none"/>
                      <a:tailEnd len="sm" w="sm" type="none"/>
                    </a:lnL>
                    <a:lnR cap="flat" cmpd="sng" w="9525">
                      <a:solidFill>
                        <a:srgbClr val="231F20"/>
                      </a:solidFill>
                      <a:prstDash val="solid"/>
                      <a:round/>
                      <a:headEnd len="sm" w="sm" type="none"/>
                      <a:tailEnd len="sm" w="sm" type="none"/>
                    </a:lnR>
                    <a:lnT cap="flat" cmpd="sng" w="9525">
                      <a:solidFill>
                        <a:srgbClr val="231F20"/>
                      </a:solidFill>
                      <a:prstDash val="solid"/>
                      <a:round/>
                      <a:headEnd len="sm" w="sm" type="none"/>
                      <a:tailEnd len="sm" w="sm" type="none"/>
                    </a:lnT>
                    <a:lnB cap="flat" cmpd="sng" w="9525">
                      <a:solidFill>
                        <a:srgbClr val="231F20"/>
                      </a:solidFill>
                      <a:prstDash val="solid"/>
                      <a:round/>
                      <a:headEnd len="sm" w="sm" type="none"/>
                      <a:tailEnd len="sm" w="sm" type="none"/>
                    </a:lnB>
                  </a:tcPr>
                </a:tc>
                <a:tc>
                  <a:txBody>
                    <a:bodyPr/>
                    <a:lstStyle/>
                    <a:p>
                      <a:pPr indent="0" lvl="0" marL="177800" marR="52070" rtl="0" algn="ctr">
                        <a:lnSpc>
                          <a:spcPct val="100000"/>
                        </a:lnSpc>
                        <a:spcBef>
                          <a:spcPts val="0"/>
                        </a:spcBef>
                        <a:spcAft>
                          <a:spcPts val="0"/>
                        </a:spcAft>
                        <a:buClr>
                          <a:srgbClr val="000000"/>
                        </a:buClr>
                        <a:buSzPts val="1600"/>
                        <a:buFont typeface="Arial"/>
                        <a:buNone/>
                      </a:pPr>
                      <a:r>
                        <a:rPr b="1" lang="en-US" sz="1600" u="none" cap="none" strike="noStrike">
                          <a:solidFill>
                            <a:srgbClr val="231F20"/>
                          </a:solidFill>
                          <a:latin typeface="Calibri"/>
                          <a:ea typeface="Calibri"/>
                          <a:cs typeface="Calibri"/>
                          <a:sym typeface="Calibri"/>
                        </a:rPr>
                        <a:t>JUNE</a:t>
                      </a:r>
                      <a:endParaRPr sz="1600" u="none" cap="none" strike="noStrike">
                        <a:solidFill>
                          <a:srgbClr val="231F20"/>
                        </a:solidFill>
                        <a:latin typeface="Calibri"/>
                        <a:ea typeface="Calibri"/>
                        <a:cs typeface="Calibri"/>
                        <a:sym typeface="Calibri"/>
                      </a:endParaRPr>
                    </a:p>
                    <a:p>
                      <a:pPr indent="0" lvl="0" marL="0" marR="52070" rtl="0" algn="l">
                        <a:lnSpc>
                          <a:spcPct val="100000"/>
                        </a:lnSpc>
                        <a:spcBef>
                          <a:spcPts val="60"/>
                        </a:spcBef>
                        <a:spcAft>
                          <a:spcPts val="0"/>
                        </a:spcAft>
                        <a:buClr>
                          <a:srgbClr val="000000"/>
                        </a:buClr>
                        <a:buSzPts val="1600"/>
                        <a:buFont typeface="Arial"/>
                        <a:buNone/>
                      </a:pPr>
                      <a:r>
                        <a:t/>
                      </a:r>
                      <a:endParaRPr sz="1600" u="none" cap="none" strike="noStrike">
                        <a:latin typeface="Calibri"/>
                        <a:ea typeface="Calibri"/>
                        <a:cs typeface="Calibri"/>
                        <a:sym typeface="Calibri"/>
                      </a:endParaRPr>
                    </a:p>
                    <a:p>
                      <a:pPr indent="0" lvl="0" marL="177800" marR="52070" rtl="0" algn="ctr">
                        <a:lnSpc>
                          <a:spcPct val="100000"/>
                        </a:lnSpc>
                        <a:spcBef>
                          <a:spcPts val="60"/>
                        </a:spcBef>
                        <a:spcAft>
                          <a:spcPts val="0"/>
                        </a:spcAft>
                        <a:buClr>
                          <a:srgbClr val="000000"/>
                        </a:buClr>
                        <a:buSzPts val="1600"/>
                        <a:buFont typeface="Arial"/>
                        <a:buNone/>
                      </a:pPr>
                      <a:r>
                        <a:rPr lang="en-US" sz="1600" u="none" cap="none" strike="noStrike">
                          <a:latin typeface="Calibri"/>
                          <a:ea typeface="Calibri"/>
                          <a:cs typeface="Calibri"/>
                          <a:sym typeface="Calibri"/>
                        </a:rPr>
                        <a:t>MO SW-PBS Summer Institute Training</a:t>
                      </a:r>
                      <a:endParaRPr sz="1600" u="none" cap="none" strike="noStrike">
                        <a:latin typeface="Calibri"/>
                        <a:ea typeface="Calibri"/>
                        <a:cs typeface="Calibri"/>
                        <a:sym typeface="Calibri"/>
                      </a:endParaRPr>
                    </a:p>
                    <a:p>
                      <a:pPr indent="0" lvl="0" marL="177800" marR="52070" rtl="0" algn="ctr">
                        <a:lnSpc>
                          <a:spcPct val="100000"/>
                        </a:lnSpc>
                        <a:spcBef>
                          <a:spcPts val="60"/>
                        </a:spcBef>
                        <a:spcAft>
                          <a:spcPts val="0"/>
                        </a:spcAft>
                        <a:buClr>
                          <a:srgbClr val="000000"/>
                        </a:buClr>
                        <a:buSzPts val="1600"/>
                        <a:buFont typeface="Arial"/>
                        <a:buNone/>
                      </a:pPr>
                      <a:r>
                        <a:rPr lang="en-US" sz="1600" u="none" cap="none" strike="noStrike">
                          <a:latin typeface="Calibri"/>
                          <a:ea typeface="Calibri"/>
                          <a:cs typeface="Calibri"/>
                          <a:sym typeface="Calibri"/>
                        </a:rPr>
                        <a:t>1.5 days</a:t>
                      </a:r>
                      <a:endParaRPr sz="1600" u="none" cap="none" strike="noStrike">
                        <a:latin typeface="Calibri"/>
                        <a:ea typeface="Calibri"/>
                        <a:cs typeface="Calibri"/>
                        <a:sym typeface="Calibri"/>
                      </a:endParaRPr>
                    </a:p>
                  </a:txBody>
                  <a:tcPr marT="0" marB="0" marR="0" marL="0">
                    <a:lnL cap="flat" cmpd="sng" w="9525">
                      <a:solidFill>
                        <a:srgbClr val="231F20"/>
                      </a:solidFill>
                      <a:prstDash val="solid"/>
                      <a:round/>
                      <a:headEnd len="sm" w="sm" type="none"/>
                      <a:tailEnd len="sm" w="sm" type="none"/>
                    </a:lnL>
                    <a:lnR cap="flat" cmpd="sng" w="9525">
                      <a:solidFill>
                        <a:srgbClr val="231F20"/>
                      </a:solidFill>
                      <a:prstDash val="solid"/>
                      <a:round/>
                      <a:headEnd len="sm" w="sm" type="none"/>
                      <a:tailEnd len="sm" w="sm" type="none"/>
                    </a:lnR>
                    <a:lnT cap="flat" cmpd="sng" w="9525">
                      <a:solidFill>
                        <a:srgbClr val="231F20"/>
                      </a:solidFill>
                      <a:prstDash val="solid"/>
                      <a:round/>
                      <a:headEnd len="sm" w="sm" type="none"/>
                      <a:tailEnd len="sm" w="sm" type="none"/>
                    </a:lnT>
                    <a:lnB cap="flat" cmpd="sng" w="9525">
                      <a:solidFill>
                        <a:srgbClr val="231F20"/>
                      </a:solidFill>
                      <a:prstDash val="solid"/>
                      <a:round/>
                      <a:headEnd len="sm" w="sm" type="none"/>
                      <a:tailEnd len="sm" w="sm" type="none"/>
                    </a:lnB>
                  </a:tcPr>
                </a:tc>
                <a:tc>
                  <a:txBody>
                    <a:bodyPr/>
                    <a:lstStyle/>
                    <a:p>
                      <a:pPr indent="0" lvl="0" marL="176530" marR="102235" rtl="0" algn="ctr">
                        <a:lnSpc>
                          <a:spcPct val="100000"/>
                        </a:lnSpc>
                        <a:spcBef>
                          <a:spcPts val="0"/>
                        </a:spcBef>
                        <a:spcAft>
                          <a:spcPts val="0"/>
                        </a:spcAft>
                        <a:buClr>
                          <a:srgbClr val="000000"/>
                        </a:buClr>
                        <a:buSzPts val="1600"/>
                        <a:buFont typeface="Arial"/>
                        <a:buNone/>
                      </a:pPr>
                      <a:r>
                        <a:rPr b="1" lang="en-US" sz="1600" u="none" cap="none" strike="noStrike">
                          <a:solidFill>
                            <a:srgbClr val="231F20"/>
                          </a:solidFill>
                          <a:latin typeface="Calibri"/>
                          <a:ea typeface="Calibri"/>
                          <a:cs typeface="Calibri"/>
                          <a:sym typeface="Calibri"/>
                        </a:rPr>
                        <a:t>JULY</a:t>
                      </a:r>
                      <a:endParaRPr b="1" sz="1600" u="none" cap="none" strike="noStrike">
                        <a:solidFill>
                          <a:srgbClr val="231F20"/>
                        </a:solidFill>
                        <a:latin typeface="Calibri"/>
                        <a:ea typeface="Calibri"/>
                        <a:cs typeface="Calibri"/>
                        <a:sym typeface="Calibri"/>
                      </a:endParaRPr>
                    </a:p>
                    <a:p>
                      <a:pPr indent="0" lvl="0" marL="176530" marR="102235" rtl="0" algn="ctr">
                        <a:lnSpc>
                          <a:spcPct val="100000"/>
                        </a:lnSpc>
                        <a:spcBef>
                          <a:spcPts val="60"/>
                        </a:spcBef>
                        <a:spcAft>
                          <a:spcPts val="0"/>
                        </a:spcAft>
                        <a:buClr>
                          <a:srgbClr val="000000"/>
                        </a:buClr>
                        <a:buSzPts val="1600"/>
                        <a:buFont typeface="Arial"/>
                        <a:buNone/>
                      </a:pPr>
                      <a:r>
                        <a:t/>
                      </a:r>
                      <a:endParaRPr sz="1600" u="none" cap="none" strike="noStrike">
                        <a:solidFill>
                          <a:srgbClr val="231F20"/>
                        </a:solidFill>
                        <a:latin typeface="Calibri"/>
                        <a:ea typeface="Calibri"/>
                        <a:cs typeface="Calibri"/>
                        <a:sym typeface="Calibri"/>
                      </a:endParaRPr>
                    </a:p>
                    <a:p>
                      <a:pPr indent="0" lvl="0" marL="176530" marR="102235" rtl="0" algn="ctr">
                        <a:lnSpc>
                          <a:spcPct val="100000"/>
                        </a:lnSpc>
                        <a:spcBef>
                          <a:spcPts val="60"/>
                        </a:spcBef>
                        <a:spcAft>
                          <a:spcPts val="0"/>
                        </a:spcAft>
                        <a:buClr>
                          <a:srgbClr val="000000"/>
                        </a:buClr>
                        <a:buSzPts val="1600"/>
                        <a:buFont typeface="Arial"/>
                        <a:buNone/>
                      </a:pPr>
                      <a:r>
                        <a:rPr lang="en-US" sz="1600" u="none" cap="none" strike="noStrike">
                          <a:solidFill>
                            <a:srgbClr val="231F20"/>
                          </a:solidFill>
                          <a:latin typeface="Calibri"/>
                          <a:ea typeface="Calibri"/>
                          <a:cs typeface="Calibri"/>
                          <a:sym typeface="Calibri"/>
                        </a:rPr>
                        <a:t>No Meetings</a:t>
                      </a:r>
                      <a:endParaRPr sz="1600" u="none" cap="none" strike="noStrike">
                        <a:latin typeface="Calibri"/>
                        <a:ea typeface="Calibri"/>
                        <a:cs typeface="Calibri"/>
                        <a:sym typeface="Calibri"/>
                      </a:endParaRPr>
                    </a:p>
                  </a:txBody>
                  <a:tcPr marT="0" marB="0" marR="0" marL="0">
                    <a:lnL cap="flat" cmpd="sng" w="9525">
                      <a:solidFill>
                        <a:srgbClr val="231F20"/>
                      </a:solidFill>
                      <a:prstDash val="solid"/>
                      <a:round/>
                      <a:headEnd len="sm" w="sm" type="none"/>
                      <a:tailEnd len="sm" w="sm" type="none"/>
                    </a:lnL>
                    <a:lnR cap="flat" cmpd="sng" w="9525">
                      <a:solidFill>
                        <a:srgbClr val="231F20"/>
                      </a:solidFill>
                      <a:prstDash val="solid"/>
                      <a:round/>
                      <a:headEnd len="sm" w="sm" type="none"/>
                      <a:tailEnd len="sm" w="sm" type="none"/>
                    </a:lnR>
                    <a:lnT cap="flat" cmpd="sng" w="9525">
                      <a:solidFill>
                        <a:srgbClr val="231F20"/>
                      </a:solidFill>
                      <a:prstDash val="solid"/>
                      <a:round/>
                      <a:headEnd len="sm" w="sm" type="none"/>
                      <a:tailEnd len="sm" w="sm" type="none"/>
                    </a:lnT>
                    <a:lnB cap="flat" cmpd="sng" w="9525">
                      <a:solidFill>
                        <a:srgbClr val="231F20"/>
                      </a:solidFill>
                      <a:prstDash val="solid"/>
                      <a:round/>
                      <a:headEnd len="sm" w="sm" type="none"/>
                      <a:tailEnd len="sm" w="sm" type="none"/>
                    </a:lnB>
                  </a:tcPr>
                </a:tc>
              </a:tr>
            </a:tbl>
          </a:graphicData>
        </a:graphic>
      </p:graphicFrame>
      <p:sp>
        <p:nvSpPr>
          <p:cNvPr id="216" name="Google Shape;216;p18"/>
          <p:cNvSpPr txBox="1"/>
          <p:nvPr>
            <p:ph idx="4294967295" type="title"/>
          </p:nvPr>
        </p:nvSpPr>
        <p:spPr>
          <a:xfrm>
            <a:off x="1387635" y="153414"/>
            <a:ext cx="9817393" cy="642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140"/>
              </a:spcBef>
              <a:spcAft>
                <a:spcPts val="0"/>
              </a:spcAft>
              <a:buClr>
                <a:srgbClr val="000000"/>
              </a:buClr>
              <a:buSzPts val="2200"/>
              <a:buFont typeface="Arial"/>
              <a:buNone/>
            </a:pPr>
            <a:r>
              <a:rPr b="1" i="0" lang="en-US" sz="2200" u="none" cap="none" strike="noStrike">
                <a:solidFill>
                  <a:srgbClr val="FF0000"/>
                </a:solidFill>
                <a:latin typeface="Calibri"/>
                <a:ea typeface="Calibri"/>
                <a:cs typeface="Calibri"/>
                <a:sym typeface="Calibri"/>
              </a:rPr>
              <a:t>SAMPLE </a:t>
            </a:r>
            <a:r>
              <a:rPr b="1" i="0" lang="en-US" sz="2200" u="none" cap="none" strike="noStrike">
                <a:solidFill>
                  <a:srgbClr val="231F20"/>
                </a:solidFill>
                <a:latin typeface="Calibri"/>
                <a:ea typeface="Calibri"/>
                <a:cs typeface="Calibri"/>
                <a:sym typeface="Calibri"/>
              </a:rPr>
              <a:t>Schedule of Meeting Dates and Times</a:t>
            </a:r>
            <a:r>
              <a:rPr lang="en-US" sz="2200">
                <a:solidFill>
                  <a:srgbClr val="000000"/>
                </a:solidFill>
              </a:rPr>
              <a:t> </a:t>
            </a:r>
            <a:r>
              <a:rPr b="1" i="0" lang="en-US" sz="2200" u="none" cap="none" strike="noStrike">
                <a:solidFill>
                  <a:srgbClr val="231F20"/>
                </a:solidFill>
                <a:latin typeface="Calibri"/>
                <a:ea typeface="Calibri"/>
                <a:cs typeface="Calibri"/>
                <a:sym typeface="Calibri"/>
              </a:rPr>
              <a:t>Advanced Tiers Team </a:t>
            </a:r>
            <a:r>
              <a:rPr b="1" i="0" lang="en-US" sz="2200" u="none" cap="none" strike="noStrike">
                <a:solidFill>
                  <a:srgbClr val="FF0000"/>
                </a:solidFill>
                <a:latin typeface="Calibri"/>
                <a:ea typeface="Calibri"/>
                <a:cs typeface="Calibri"/>
                <a:sym typeface="Calibri"/>
              </a:rPr>
              <a:t>ATC1L2 HO-1</a:t>
            </a:r>
            <a:endParaRPr b="0" i="0" sz="2200" u="none" cap="none" strike="noStrike">
              <a:solidFill>
                <a:srgbClr val="FF0000"/>
              </a:solidFill>
              <a:latin typeface="Calibri"/>
              <a:ea typeface="Calibri"/>
              <a:cs typeface="Calibri"/>
              <a:sym typeface="Calibri"/>
            </a:endParaRPr>
          </a:p>
        </p:txBody>
      </p:sp>
      <p:pic>
        <p:nvPicPr>
          <p:cNvPr id="217" name="Google Shape;217;p18"/>
          <p:cNvPicPr preferRelativeResize="0"/>
          <p:nvPr/>
        </p:nvPicPr>
        <p:blipFill>
          <a:blip r:embed="rId3">
            <a:alphaModFix/>
          </a:blip>
          <a:stretch>
            <a:fillRect/>
          </a:stretch>
        </p:blipFill>
        <p:spPr>
          <a:xfrm>
            <a:off x="11313025" y="5976150"/>
            <a:ext cx="878975" cy="8818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19"/>
          <p:cNvSpPr txBox="1"/>
          <p:nvPr>
            <p:ph type="title"/>
          </p:nvPr>
        </p:nvSpPr>
        <p:spPr>
          <a:xfrm>
            <a:off x="2643718" y="536576"/>
            <a:ext cx="9351058" cy="938213"/>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sz="4000"/>
              <a:t>Activity: </a:t>
            </a:r>
            <a:r>
              <a:rPr b="1" lang="en-US" sz="4000">
                <a:solidFill>
                  <a:schemeClr val="dk1"/>
                </a:solidFill>
              </a:rPr>
              <a:t>Advanced Tiers Meeting Schedule </a:t>
            </a:r>
            <a:endParaRPr b="1" sz="2000">
              <a:solidFill>
                <a:schemeClr val="dk1"/>
              </a:solidFill>
            </a:endParaRPr>
          </a:p>
        </p:txBody>
      </p:sp>
      <p:sp>
        <p:nvSpPr>
          <p:cNvPr id="223" name="Google Shape;223;p19"/>
          <p:cNvSpPr txBox="1"/>
          <p:nvPr>
            <p:ph idx="1" type="body"/>
          </p:nvPr>
        </p:nvSpPr>
        <p:spPr>
          <a:xfrm>
            <a:off x="514050" y="1474789"/>
            <a:ext cx="11163900" cy="43092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640"/>
              </a:spcBef>
              <a:spcAft>
                <a:spcPts val="0"/>
              </a:spcAft>
              <a:buClr>
                <a:srgbClr val="FF0000"/>
              </a:buClr>
              <a:buSzPts val="3200"/>
              <a:buFont typeface="Arial"/>
              <a:buNone/>
            </a:pPr>
            <a:r>
              <a:rPr lang="en-US" sz="3500">
                <a:solidFill>
                  <a:schemeClr val="dk1"/>
                </a:solidFill>
              </a:rPr>
              <a:t>Take some time to decide your meeting schedule for the year based on existing systems and structures.</a:t>
            </a:r>
            <a:endParaRPr sz="3500">
              <a:solidFill>
                <a:schemeClr val="dk1"/>
              </a:solidFill>
            </a:endParaRPr>
          </a:p>
          <a:p>
            <a:pPr indent="0" lvl="0" marL="0" marR="0" rtl="0" algn="l">
              <a:lnSpc>
                <a:spcPct val="100000"/>
              </a:lnSpc>
              <a:spcBef>
                <a:spcPts val="640"/>
              </a:spcBef>
              <a:spcAft>
                <a:spcPts val="0"/>
              </a:spcAft>
              <a:buClr>
                <a:srgbClr val="FF0000"/>
              </a:buClr>
              <a:buSzPts val="3200"/>
              <a:buFont typeface="Arial"/>
              <a:buNone/>
            </a:pPr>
            <a:r>
              <a:t/>
            </a:r>
            <a:endParaRPr sz="1800">
              <a:solidFill>
                <a:schemeClr val="dk1"/>
              </a:solidFill>
            </a:endParaRPr>
          </a:p>
          <a:p>
            <a:pPr indent="0" lvl="0" marL="0" marR="0" rtl="0" algn="l">
              <a:lnSpc>
                <a:spcPct val="100000"/>
              </a:lnSpc>
              <a:spcBef>
                <a:spcPts val="640"/>
              </a:spcBef>
              <a:spcAft>
                <a:spcPts val="0"/>
              </a:spcAft>
              <a:buClr>
                <a:srgbClr val="FF0000"/>
              </a:buClr>
              <a:buSzPts val="3200"/>
              <a:buFont typeface="Arial"/>
              <a:buNone/>
            </a:pPr>
            <a:r>
              <a:rPr lang="en-US" sz="3500">
                <a:solidFill>
                  <a:schemeClr val="dk1"/>
                </a:solidFill>
              </a:rPr>
              <a:t>Your team will need to decide how to best make scheduling accommodations to ensure all team members are able to attend the meetings.</a:t>
            </a:r>
            <a:endParaRPr/>
          </a:p>
          <a:p>
            <a:pPr indent="0" lvl="0" marL="0" marR="0" rtl="0" algn="l">
              <a:lnSpc>
                <a:spcPct val="100000"/>
              </a:lnSpc>
              <a:spcBef>
                <a:spcPts val="640"/>
              </a:spcBef>
              <a:spcAft>
                <a:spcPts val="0"/>
              </a:spcAft>
              <a:buClr>
                <a:srgbClr val="FF0000"/>
              </a:buClr>
              <a:buSzPts val="3200"/>
              <a:buFont typeface="Arial"/>
              <a:buNone/>
            </a:pPr>
            <a:r>
              <a:t/>
            </a:r>
            <a:endParaRPr sz="1800">
              <a:solidFill>
                <a:schemeClr val="dk1"/>
              </a:solidFill>
            </a:endParaRPr>
          </a:p>
          <a:p>
            <a:pPr indent="-228600" lvl="0" marL="457200" marR="0" rtl="0" algn="l">
              <a:lnSpc>
                <a:spcPct val="100000"/>
              </a:lnSpc>
              <a:spcBef>
                <a:spcPts val="640"/>
              </a:spcBef>
              <a:spcAft>
                <a:spcPts val="0"/>
              </a:spcAft>
              <a:buClr>
                <a:srgbClr val="FF0000"/>
              </a:buClr>
              <a:buSzPts val="3200"/>
              <a:buFont typeface="Arial"/>
              <a:buNone/>
            </a:pPr>
            <a:r>
              <a:t/>
            </a:r>
            <a:endParaRPr/>
          </a:p>
        </p:txBody>
      </p:sp>
      <p:pic>
        <p:nvPicPr>
          <p:cNvPr id="224" name="Google Shape;224;p19"/>
          <p:cNvPicPr preferRelativeResize="0"/>
          <p:nvPr/>
        </p:nvPicPr>
        <p:blipFill>
          <a:blip r:embed="rId3">
            <a:alphaModFix/>
          </a:blip>
          <a:stretch>
            <a:fillRect/>
          </a:stretch>
        </p:blipFill>
        <p:spPr>
          <a:xfrm>
            <a:off x="11313025" y="5976150"/>
            <a:ext cx="878975" cy="8818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Meeting Working Agreements</a:t>
            </a:r>
            <a:endParaRPr/>
          </a:p>
        </p:txBody>
      </p:sp>
      <p:sp>
        <p:nvSpPr>
          <p:cNvPr id="112" name="Google Shape;112;p2"/>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rmAutofit fontScale="92500" lnSpcReduction="20000"/>
          </a:bodyPr>
          <a:lstStyle/>
          <a:p>
            <a:pPr indent="-139700" lvl="0" marL="342900" rtl="0" algn="l">
              <a:lnSpc>
                <a:spcPct val="100000"/>
              </a:lnSpc>
              <a:spcBef>
                <a:spcPts val="0"/>
              </a:spcBef>
              <a:spcAft>
                <a:spcPts val="0"/>
              </a:spcAft>
              <a:buSzPct val="75000"/>
              <a:buNone/>
            </a:pPr>
            <a:r>
              <a:rPr b="1" lang="en-US">
                <a:latin typeface="Arial"/>
                <a:ea typeface="Arial"/>
                <a:cs typeface="Arial"/>
                <a:sym typeface="Arial"/>
              </a:rPr>
              <a:t>Be Respectful</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Be an active listener—open to new ideas</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Use notes for side bar conversations</a:t>
            </a:r>
            <a:endParaRPr>
              <a:latin typeface="Arial"/>
              <a:ea typeface="Arial"/>
              <a:cs typeface="Arial"/>
              <a:sym typeface="Arial"/>
            </a:endParaRPr>
          </a:p>
          <a:p>
            <a:pPr indent="0" lvl="0" marL="342900" rtl="0" algn="l">
              <a:lnSpc>
                <a:spcPct val="100000"/>
              </a:lnSpc>
              <a:spcBef>
                <a:spcPts val="640"/>
              </a:spcBef>
              <a:spcAft>
                <a:spcPts val="0"/>
              </a:spcAft>
              <a:buSzPts val="3200"/>
              <a:buNone/>
            </a:pPr>
            <a:r>
              <a:t/>
            </a:r>
            <a:endParaRPr sz="850">
              <a:latin typeface="Arial"/>
              <a:ea typeface="Arial"/>
              <a:cs typeface="Arial"/>
              <a:sym typeface="Arial"/>
            </a:endParaRPr>
          </a:p>
          <a:p>
            <a:pPr indent="-139700" lvl="0" marL="342900" rtl="0" algn="l">
              <a:lnSpc>
                <a:spcPct val="100000"/>
              </a:lnSpc>
              <a:spcBef>
                <a:spcPts val="640"/>
              </a:spcBef>
              <a:spcAft>
                <a:spcPts val="0"/>
              </a:spcAft>
              <a:buSzPct val="75000"/>
              <a:buNone/>
            </a:pPr>
            <a:r>
              <a:rPr b="1" lang="en-US">
                <a:latin typeface="Arial"/>
                <a:ea typeface="Arial"/>
                <a:cs typeface="Arial"/>
                <a:sym typeface="Arial"/>
              </a:rPr>
              <a:t>Be Responsible</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Be on time for sessions</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Silence cell phones—reply appropriately</a:t>
            </a:r>
            <a:endParaRPr>
              <a:latin typeface="Arial"/>
              <a:ea typeface="Arial"/>
              <a:cs typeface="Arial"/>
              <a:sym typeface="Arial"/>
            </a:endParaRPr>
          </a:p>
          <a:p>
            <a:pPr indent="0" lvl="0" marL="342900" rtl="0" algn="l">
              <a:lnSpc>
                <a:spcPct val="100000"/>
              </a:lnSpc>
              <a:spcBef>
                <a:spcPts val="640"/>
              </a:spcBef>
              <a:spcAft>
                <a:spcPts val="0"/>
              </a:spcAft>
              <a:buSzPct val="384384"/>
              <a:buNone/>
            </a:pPr>
            <a:r>
              <a:t/>
            </a:r>
            <a:endParaRPr sz="900">
              <a:latin typeface="Arial"/>
              <a:ea typeface="Arial"/>
              <a:cs typeface="Arial"/>
              <a:sym typeface="Arial"/>
            </a:endParaRPr>
          </a:p>
          <a:p>
            <a:pPr indent="-139700" lvl="0" marL="342900" rtl="0" algn="l">
              <a:lnSpc>
                <a:spcPct val="100000"/>
              </a:lnSpc>
              <a:spcBef>
                <a:spcPts val="640"/>
              </a:spcBef>
              <a:spcAft>
                <a:spcPts val="0"/>
              </a:spcAft>
              <a:buSzPct val="75000"/>
              <a:buNone/>
            </a:pPr>
            <a:r>
              <a:rPr b="1" lang="en-US">
                <a:latin typeface="Arial"/>
                <a:ea typeface="Arial"/>
                <a:cs typeface="Arial"/>
                <a:sym typeface="Arial"/>
              </a:rPr>
              <a:t>Be a Problem Solver</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Follow the decision making process</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Work toward consensus and support decisions of the group</a:t>
            </a:r>
            <a:endParaRPr>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20"/>
          <p:cNvSpPr txBox="1"/>
          <p:nvPr>
            <p:ph type="title"/>
          </p:nvPr>
        </p:nvSpPr>
        <p:spPr>
          <a:xfrm>
            <a:off x="1045941" y="2453812"/>
            <a:ext cx="10363200" cy="1362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9E47"/>
              </a:buClr>
              <a:buSzPts val="4000"/>
              <a:buFont typeface="Calibri"/>
              <a:buNone/>
            </a:pPr>
            <a:r>
              <a:rPr lang="en-US"/>
              <a:t>STANDARD MEETING AGENDA</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21"/>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Standard Meeting Agenda - Purpose</a:t>
            </a:r>
            <a:endParaRPr/>
          </a:p>
        </p:txBody>
      </p:sp>
      <p:sp>
        <p:nvSpPr>
          <p:cNvPr id="235" name="Google Shape;235;p21"/>
          <p:cNvSpPr txBox="1"/>
          <p:nvPr>
            <p:ph idx="1" type="body"/>
          </p:nvPr>
        </p:nvSpPr>
        <p:spPr>
          <a:xfrm>
            <a:off x="609600" y="1240700"/>
            <a:ext cx="10972800" cy="4885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200"/>
              <a:buNone/>
            </a:pPr>
            <a:r>
              <a:t/>
            </a:r>
            <a:endParaRPr sz="2100">
              <a:solidFill>
                <a:srgbClr val="231F20"/>
              </a:solidFill>
            </a:endParaRPr>
          </a:p>
          <a:p>
            <a:pPr indent="0" lvl="0" marL="0" rtl="0" algn="l">
              <a:lnSpc>
                <a:spcPct val="100000"/>
              </a:lnSpc>
              <a:spcBef>
                <a:spcPts val="0"/>
              </a:spcBef>
              <a:spcAft>
                <a:spcPts val="0"/>
              </a:spcAft>
              <a:buClr>
                <a:schemeClr val="dk1"/>
              </a:buClr>
              <a:buSzPts val="1100"/>
              <a:buFont typeface="Arial"/>
              <a:buNone/>
            </a:pPr>
            <a:r>
              <a:rPr lang="en-US">
                <a:solidFill>
                  <a:srgbClr val="231F20"/>
                </a:solidFill>
              </a:rPr>
              <a:t>In the same way you have used a meeting agenda during your work with Tier 1, maintaining an effective agenda is one of the most important elements for a productive meeting. The agenda typically communicates:  </a:t>
            </a:r>
            <a:endParaRPr/>
          </a:p>
          <a:p>
            <a:pPr indent="457200" lvl="0" marL="0" rtl="0" algn="l">
              <a:lnSpc>
                <a:spcPct val="100000"/>
              </a:lnSpc>
              <a:spcBef>
                <a:spcPts val="35"/>
              </a:spcBef>
              <a:spcAft>
                <a:spcPts val="0"/>
              </a:spcAft>
              <a:buClr>
                <a:schemeClr val="dk1"/>
              </a:buClr>
              <a:buSzPts val="1100"/>
              <a:buFont typeface="Arial"/>
              <a:buNone/>
            </a:pPr>
            <a:r>
              <a:rPr lang="en-US">
                <a:solidFill>
                  <a:srgbClr val="231F20"/>
                </a:solidFill>
              </a:rPr>
              <a:t>• topics for discussion  </a:t>
            </a:r>
            <a:endParaRPr/>
          </a:p>
          <a:p>
            <a:pPr indent="457200" lvl="0" marL="0" rtl="0" algn="l">
              <a:lnSpc>
                <a:spcPct val="100000"/>
              </a:lnSpc>
              <a:spcBef>
                <a:spcPts val="35"/>
              </a:spcBef>
              <a:spcAft>
                <a:spcPts val="0"/>
              </a:spcAft>
              <a:buClr>
                <a:schemeClr val="dk1"/>
              </a:buClr>
              <a:buSzPts val="1100"/>
              <a:buFont typeface="Arial"/>
              <a:buNone/>
            </a:pPr>
            <a:r>
              <a:rPr lang="en-US">
                <a:solidFill>
                  <a:srgbClr val="231F20"/>
                </a:solidFill>
              </a:rPr>
              <a:t>• the time allotted for each topic  </a:t>
            </a:r>
            <a:endParaRPr/>
          </a:p>
          <a:p>
            <a:pPr indent="457200" lvl="0" marL="0" rtl="0" algn="l">
              <a:lnSpc>
                <a:spcPct val="100000"/>
              </a:lnSpc>
              <a:spcBef>
                <a:spcPts val="35"/>
              </a:spcBef>
              <a:spcAft>
                <a:spcPts val="0"/>
              </a:spcAft>
              <a:buClr>
                <a:schemeClr val="dk1"/>
              </a:buClr>
              <a:buSzPts val="1100"/>
              <a:buFont typeface="Arial"/>
              <a:buNone/>
            </a:pPr>
            <a:r>
              <a:rPr lang="en-US">
                <a:solidFill>
                  <a:srgbClr val="231F20"/>
                </a:solidFill>
              </a:rPr>
              <a:t>• the person responsible for reporting or leading  </a:t>
            </a:r>
            <a:endParaRPr/>
          </a:p>
          <a:p>
            <a:pPr indent="0" lvl="0" marL="0" rtl="0" algn="l">
              <a:lnSpc>
                <a:spcPct val="100000"/>
              </a:lnSpc>
              <a:spcBef>
                <a:spcPts val="640"/>
              </a:spcBef>
              <a:spcAft>
                <a:spcPts val="0"/>
              </a:spcAft>
              <a:buSzPts val="3200"/>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pic>
        <p:nvPicPr>
          <p:cNvPr descr="A sample of an Advanced Tiers Agenda, MInutes and Problem-solving Action Plan form." id="240" name="Google Shape;240;p22"/>
          <p:cNvPicPr preferRelativeResize="0"/>
          <p:nvPr/>
        </p:nvPicPr>
        <p:blipFill rotWithShape="1">
          <a:blip r:embed="rId3">
            <a:alphaModFix/>
          </a:blip>
          <a:srcRect b="0" l="0" r="0" t="0"/>
          <a:stretch/>
        </p:blipFill>
        <p:spPr>
          <a:xfrm>
            <a:off x="2245975" y="876775"/>
            <a:ext cx="7794800" cy="5325175"/>
          </a:xfrm>
          <a:prstGeom prst="rect">
            <a:avLst/>
          </a:prstGeom>
          <a:solidFill>
            <a:srgbClr val="FFFF00"/>
          </a:solidFill>
          <a:ln>
            <a:noFill/>
          </a:ln>
        </p:spPr>
      </p:pic>
      <p:sp>
        <p:nvSpPr>
          <p:cNvPr id="241" name="Google Shape;241;p22"/>
          <p:cNvSpPr txBox="1"/>
          <p:nvPr>
            <p:ph type="title"/>
          </p:nvPr>
        </p:nvSpPr>
        <p:spPr>
          <a:xfrm>
            <a:off x="609600" y="255083"/>
            <a:ext cx="10972800" cy="852414"/>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b="1" lang="en-US" sz="3600"/>
              <a:t>Standard Meeting Agenda </a:t>
            </a:r>
            <a:br>
              <a:rPr lang="en-US" sz="3600"/>
            </a:br>
            <a:endParaRPr sz="2400"/>
          </a:p>
        </p:txBody>
      </p:sp>
      <p:pic>
        <p:nvPicPr>
          <p:cNvPr id="242" name="Google Shape;242;p22"/>
          <p:cNvPicPr preferRelativeResize="0"/>
          <p:nvPr/>
        </p:nvPicPr>
        <p:blipFill>
          <a:blip r:embed="rId4">
            <a:alphaModFix/>
          </a:blip>
          <a:stretch>
            <a:fillRect/>
          </a:stretch>
        </p:blipFill>
        <p:spPr>
          <a:xfrm>
            <a:off x="11313025" y="5976150"/>
            <a:ext cx="878975" cy="8818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23"/>
          <p:cNvSpPr txBox="1"/>
          <p:nvPr>
            <p:ph type="title"/>
          </p:nvPr>
        </p:nvSpPr>
        <p:spPr>
          <a:xfrm>
            <a:off x="2643718" y="536576"/>
            <a:ext cx="8947200" cy="938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Activity: </a:t>
            </a:r>
            <a:r>
              <a:rPr b="1" lang="en-US">
                <a:solidFill>
                  <a:schemeClr val="dk1"/>
                </a:solidFill>
              </a:rPr>
              <a:t>Advanced Tiers Agenda</a:t>
            </a:r>
            <a:br>
              <a:rPr b="1" lang="en-US"/>
            </a:br>
            <a:endParaRPr b="1" sz="2000"/>
          </a:p>
        </p:txBody>
      </p:sp>
      <p:sp>
        <p:nvSpPr>
          <p:cNvPr id="248" name="Google Shape;248;p23"/>
          <p:cNvSpPr txBox="1"/>
          <p:nvPr>
            <p:ph idx="1" type="body"/>
          </p:nvPr>
        </p:nvSpPr>
        <p:spPr>
          <a:xfrm>
            <a:off x="418625" y="1834650"/>
            <a:ext cx="11163900" cy="4368000"/>
          </a:xfrm>
          <a:prstGeom prst="rect">
            <a:avLst/>
          </a:prstGeom>
          <a:noFill/>
          <a:ln>
            <a:noFill/>
          </a:ln>
        </p:spPr>
        <p:txBody>
          <a:bodyPr anchorCtr="0" anchor="t" bIns="91425" lIns="91425" spcFirstLastPara="1" rIns="91425" wrap="square" tIns="91425">
            <a:noAutofit/>
          </a:bodyPr>
          <a:lstStyle/>
          <a:p>
            <a:pPr indent="0" lvl="0" marL="457200" marR="0" rtl="0" algn="l">
              <a:lnSpc>
                <a:spcPct val="100000"/>
              </a:lnSpc>
              <a:spcBef>
                <a:spcPts val="640"/>
              </a:spcBef>
              <a:spcAft>
                <a:spcPts val="0"/>
              </a:spcAft>
              <a:buClr>
                <a:srgbClr val="FF0000"/>
              </a:buClr>
              <a:buSzPts val="3200"/>
              <a:buFont typeface="Arial"/>
              <a:buNone/>
            </a:pPr>
            <a:r>
              <a:rPr lang="en-US" sz="3700">
                <a:solidFill>
                  <a:schemeClr val="dk1"/>
                </a:solidFill>
              </a:rPr>
              <a:t>Using the preceding example as a reference, develop and / or revise the agenda your team will use for your </a:t>
            </a:r>
            <a:r>
              <a:rPr b="1" lang="en-US" sz="3700">
                <a:solidFill>
                  <a:schemeClr val="dk1"/>
                </a:solidFill>
              </a:rPr>
              <a:t>Advanced Tiers Team</a:t>
            </a:r>
            <a:r>
              <a:rPr lang="en-US" sz="3700">
                <a:solidFill>
                  <a:schemeClr val="dk1"/>
                </a:solidFill>
              </a:rPr>
              <a:t> meetings.</a:t>
            </a:r>
            <a:endParaRPr sz="3700">
              <a:solidFill>
                <a:schemeClr val="dk1"/>
              </a:solidFill>
            </a:endParaRPr>
          </a:p>
          <a:p>
            <a:pPr indent="-228600" lvl="0" marL="457200" marR="0" rtl="0" algn="l">
              <a:lnSpc>
                <a:spcPct val="100000"/>
              </a:lnSpc>
              <a:spcBef>
                <a:spcPts val="640"/>
              </a:spcBef>
              <a:spcAft>
                <a:spcPts val="0"/>
              </a:spcAft>
              <a:buClr>
                <a:srgbClr val="FF0000"/>
              </a:buClr>
              <a:buSzPts val="3200"/>
              <a:buFont typeface="Arial"/>
              <a:buNone/>
            </a:pPr>
            <a:r>
              <a:t/>
            </a:r>
            <a:endParaRPr/>
          </a:p>
          <a:p>
            <a:pPr indent="-228600" lvl="0" marL="457200" marR="0" rtl="0" algn="l">
              <a:lnSpc>
                <a:spcPct val="100000"/>
              </a:lnSpc>
              <a:spcBef>
                <a:spcPts val="640"/>
              </a:spcBef>
              <a:spcAft>
                <a:spcPts val="0"/>
              </a:spcAft>
              <a:buClr>
                <a:srgbClr val="FF0000"/>
              </a:buClr>
              <a:buSzPts val="3200"/>
              <a:buFont typeface="Arial"/>
              <a:buNone/>
            </a:pPr>
            <a:r>
              <a:rPr lang="en-US" sz="3200">
                <a:solidFill>
                  <a:schemeClr val="dk1"/>
                </a:solidFill>
              </a:rPr>
              <a:t>Document your actions on the </a:t>
            </a:r>
            <a:r>
              <a:rPr b="1" lang="en-US" sz="3200">
                <a:solidFill>
                  <a:srgbClr val="FF0000"/>
                </a:solidFill>
              </a:rPr>
              <a:t>AT Development Checklist / Action Plan </a:t>
            </a:r>
            <a:r>
              <a:rPr lang="en-US" sz="3200">
                <a:solidFill>
                  <a:schemeClr val="dk1"/>
                </a:solidFill>
              </a:rPr>
              <a:t>and /or link your draft </a:t>
            </a:r>
            <a:r>
              <a:rPr lang="en-US" sz="3200">
                <a:solidFill>
                  <a:srgbClr val="FF0000"/>
                </a:solidFill>
              </a:rPr>
              <a:t>AT Agenda</a:t>
            </a:r>
            <a:r>
              <a:rPr lang="en-US" sz="3200">
                <a:solidFill>
                  <a:schemeClr val="dk1"/>
                </a:solidFill>
              </a:rPr>
              <a:t>.</a:t>
            </a:r>
            <a:endParaRPr/>
          </a:p>
          <a:p>
            <a:pPr indent="-228600" lvl="0" marL="457200" marR="0" rtl="0" algn="l">
              <a:lnSpc>
                <a:spcPct val="100000"/>
              </a:lnSpc>
              <a:spcBef>
                <a:spcPts val="640"/>
              </a:spcBef>
              <a:spcAft>
                <a:spcPts val="0"/>
              </a:spcAft>
              <a:buClr>
                <a:srgbClr val="FF0000"/>
              </a:buClr>
              <a:buSzPts val="3200"/>
              <a:buFont typeface="Arial"/>
              <a:buNone/>
            </a:pPr>
            <a:r>
              <a:t/>
            </a:r>
            <a:endParaRPr/>
          </a:p>
        </p:txBody>
      </p:sp>
      <p:pic>
        <p:nvPicPr>
          <p:cNvPr id="249" name="Google Shape;249;p23"/>
          <p:cNvPicPr preferRelativeResize="0"/>
          <p:nvPr/>
        </p:nvPicPr>
        <p:blipFill>
          <a:blip r:embed="rId3">
            <a:alphaModFix/>
          </a:blip>
          <a:stretch>
            <a:fillRect/>
          </a:stretch>
        </p:blipFill>
        <p:spPr>
          <a:xfrm>
            <a:off x="11313025" y="5976150"/>
            <a:ext cx="878975" cy="8818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24"/>
          <p:cNvSpPr txBox="1"/>
          <p:nvPr>
            <p:ph type="title"/>
          </p:nvPr>
        </p:nvSpPr>
        <p:spPr>
          <a:xfrm>
            <a:off x="1045941" y="2453812"/>
            <a:ext cx="10363200" cy="1362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9E47"/>
              </a:buClr>
              <a:buSzPts val="4000"/>
              <a:buFont typeface="Calibri"/>
              <a:buNone/>
            </a:pPr>
            <a:r>
              <a:rPr lang="en-US"/>
              <a:t>PRE-MEETING MEETING ORGANIZER</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25"/>
          <p:cNvSpPr txBox="1"/>
          <p:nvPr>
            <p:ph type="title"/>
          </p:nvPr>
        </p:nvSpPr>
        <p:spPr>
          <a:xfrm>
            <a:off x="609600" y="457201"/>
            <a:ext cx="10972800" cy="1143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b="1" lang="en-US"/>
              <a:t>Advanced Tiers Pre-Meeting Organizer (PMO)</a:t>
            </a:r>
            <a:br>
              <a:rPr b="1" lang="en-US"/>
            </a:br>
            <a:endParaRPr b="1" sz="2400">
              <a:solidFill>
                <a:srgbClr val="FF0000"/>
              </a:solidFill>
            </a:endParaRPr>
          </a:p>
        </p:txBody>
      </p:sp>
      <p:sp>
        <p:nvSpPr>
          <p:cNvPr id="260" name="Google Shape;260;p25"/>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40"/>
              </a:spcBef>
              <a:spcAft>
                <a:spcPts val="0"/>
              </a:spcAft>
              <a:buSzPts val="3200"/>
              <a:buNone/>
            </a:pPr>
            <a:r>
              <a:rPr lang="en-US">
                <a:highlight>
                  <a:srgbClr val="FFFFFF"/>
                </a:highlight>
                <a:latin typeface="Verdana"/>
                <a:ea typeface="Verdana"/>
                <a:cs typeface="Verdana"/>
                <a:sym typeface="Verdana"/>
              </a:rPr>
              <a:t>Student progress monitoring is one portion of your </a:t>
            </a:r>
            <a:r>
              <a:rPr b="1" lang="en-US">
                <a:highlight>
                  <a:srgbClr val="FFFFFF"/>
                </a:highlight>
                <a:latin typeface="Verdana"/>
                <a:ea typeface="Verdana"/>
                <a:cs typeface="Verdana"/>
                <a:sym typeface="Verdana"/>
              </a:rPr>
              <a:t>Advanced Tiers agenda</a:t>
            </a:r>
            <a:r>
              <a:rPr lang="en-US">
                <a:highlight>
                  <a:srgbClr val="FFFFFF"/>
                </a:highlight>
                <a:latin typeface="Verdana"/>
                <a:ea typeface="Verdana"/>
                <a:cs typeface="Verdana"/>
                <a:sym typeface="Verdana"/>
              </a:rPr>
              <a:t>. </a:t>
            </a:r>
            <a:endParaRPr>
              <a:solidFill>
                <a:srgbClr val="FF0000"/>
              </a:solidFill>
              <a:highlight>
                <a:srgbClr val="FFFFFF"/>
              </a:highlight>
              <a:latin typeface="Verdana"/>
              <a:ea typeface="Verdana"/>
              <a:cs typeface="Verdana"/>
              <a:sym typeface="Verdana"/>
            </a:endParaRPr>
          </a:p>
          <a:p>
            <a:pPr indent="0" lvl="0" marL="0" rtl="0" algn="l">
              <a:lnSpc>
                <a:spcPct val="100000"/>
              </a:lnSpc>
              <a:spcBef>
                <a:spcPts val="640"/>
              </a:spcBef>
              <a:spcAft>
                <a:spcPts val="0"/>
              </a:spcAft>
              <a:buSzPts val="3200"/>
              <a:buNone/>
            </a:pPr>
            <a:r>
              <a:t/>
            </a:r>
            <a:endParaRPr>
              <a:highlight>
                <a:srgbClr val="FFFFFF"/>
              </a:highlight>
              <a:latin typeface="Verdana"/>
              <a:ea typeface="Verdana"/>
              <a:cs typeface="Verdana"/>
              <a:sym typeface="Verdana"/>
            </a:endParaRPr>
          </a:p>
          <a:p>
            <a:pPr indent="0" lvl="0" marL="0" rtl="0" algn="l">
              <a:lnSpc>
                <a:spcPct val="100000"/>
              </a:lnSpc>
              <a:spcBef>
                <a:spcPts val="640"/>
              </a:spcBef>
              <a:spcAft>
                <a:spcPts val="0"/>
              </a:spcAft>
              <a:buSzPts val="3200"/>
              <a:buNone/>
            </a:pPr>
            <a:r>
              <a:rPr lang="en-US">
                <a:highlight>
                  <a:srgbClr val="FFFFFF"/>
                </a:highlight>
                <a:latin typeface="Verdana"/>
                <a:ea typeface="Verdana"/>
                <a:cs typeface="Verdana"/>
                <a:sym typeface="Verdana"/>
              </a:rPr>
              <a:t>Once your team has students in Tier 2 and/or Tier 3 interventions, the Pre-Meeting Organizer (PMO) is a tool that will help your team know which students to add to your agenda to engage in continuous progress monitoring.</a:t>
            </a:r>
            <a:endParaRPr>
              <a:highlight>
                <a:srgbClr val="FFFFFF"/>
              </a:highlight>
              <a:latin typeface="Verdana"/>
              <a:ea typeface="Verdana"/>
              <a:cs typeface="Verdana"/>
              <a:sym typeface="Verdana"/>
            </a:endParaRPr>
          </a:p>
          <a:p>
            <a:pPr indent="0" lvl="0" marL="0" rtl="0" algn="l">
              <a:lnSpc>
                <a:spcPct val="100000"/>
              </a:lnSpc>
              <a:spcBef>
                <a:spcPts val="640"/>
              </a:spcBef>
              <a:spcAft>
                <a:spcPts val="0"/>
              </a:spcAft>
              <a:buSzPts val="3200"/>
              <a:buNone/>
            </a:pPr>
            <a:r>
              <a:t/>
            </a:r>
            <a:endParaRPr>
              <a:highlight>
                <a:srgbClr val="FFFFFF"/>
              </a:highlight>
              <a:latin typeface="Verdana"/>
              <a:ea typeface="Verdana"/>
              <a:cs typeface="Verdana"/>
              <a:sym typeface="Verdana"/>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pic>
        <p:nvPicPr>
          <p:cNvPr descr="A template for an Advanced Tiers Pre-Meeting Organizer" id="265" name="Google Shape;265;p26"/>
          <p:cNvPicPr preferRelativeResize="0"/>
          <p:nvPr/>
        </p:nvPicPr>
        <p:blipFill rotWithShape="1">
          <a:blip r:embed="rId3">
            <a:alphaModFix/>
          </a:blip>
          <a:srcRect b="0" l="0" r="0" t="0"/>
          <a:stretch/>
        </p:blipFill>
        <p:spPr>
          <a:xfrm>
            <a:off x="1111889" y="0"/>
            <a:ext cx="10179199" cy="6261652"/>
          </a:xfrm>
          <a:prstGeom prst="rect">
            <a:avLst/>
          </a:prstGeom>
          <a:noFill/>
          <a:ln>
            <a:noFill/>
          </a:ln>
        </p:spPr>
      </p:pic>
      <p:sp>
        <p:nvSpPr>
          <p:cNvPr id="266" name="Google Shape;266;p26"/>
          <p:cNvSpPr txBox="1"/>
          <p:nvPr>
            <p:ph type="title"/>
          </p:nvPr>
        </p:nvSpPr>
        <p:spPr>
          <a:xfrm>
            <a:off x="609600" y="-1143000"/>
            <a:ext cx="109728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Advanced Tiers Pre-Meeting Organizer</a:t>
            </a:r>
            <a:endParaRPr/>
          </a:p>
        </p:txBody>
      </p:sp>
      <p:sp>
        <p:nvSpPr>
          <p:cNvPr id="267" name="Google Shape;267;p26"/>
          <p:cNvSpPr txBox="1"/>
          <p:nvPr/>
        </p:nvSpPr>
        <p:spPr>
          <a:xfrm>
            <a:off x="5186124" y="596348"/>
            <a:ext cx="148361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268" name="Google Shape;268;p26"/>
          <p:cNvPicPr preferRelativeResize="0"/>
          <p:nvPr/>
        </p:nvPicPr>
        <p:blipFill>
          <a:blip r:embed="rId4">
            <a:alphaModFix/>
          </a:blip>
          <a:stretch>
            <a:fillRect/>
          </a:stretch>
        </p:blipFill>
        <p:spPr>
          <a:xfrm>
            <a:off x="11313025" y="5976150"/>
            <a:ext cx="878975" cy="8818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pic>
        <p:nvPicPr>
          <p:cNvPr descr="A screenshot of a sample Advanced Tiers Pre-Meeting Organizer - Continued. " id="273" name="Google Shape;273;p27"/>
          <p:cNvPicPr preferRelativeResize="0"/>
          <p:nvPr/>
        </p:nvPicPr>
        <p:blipFill rotWithShape="1">
          <a:blip r:embed="rId3">
            <a:alphaModFix/>
          </a:blip>
          <a:srcRect b="0" l="0" r="0" t="0"/>
          <a:stretch/>
        </p:blipFill>
        <p:spPr>
          <a:xfrm>
            <a:off x="1182975" y="1112100"/>
            <a:ext cx="9671525" cy="5074475"/>
          </a:xfrm>
          <a:prstGeom prst="rect">
            <a:avLst/>
          </a:prstGeom>
          <a:noFill/>
          <a:ln>
            <a:noFill/>
          </a:ln>
        </p:spPr>
      </p:pic>
      <p:sp>
        <p:nvSpPr>
          <p:cNvPr id="274" name="Google Shape;274;p27"/>
          <p:cNvSpPr txBox="1"/>
          <p:nvPr>
            <p:ph type="title"/>
          </p:nvPr>
        </p:nvSpPr>
        <p:spPr>
          <a:xfrm>
            <a:off x="609600" y="0"/>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sz="3600"/>
              <a:t>Advanced Tiers Pre-Meeting Organizer - Continued</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28"/>
          <p:cNvSpPr txBox="1"/>
          <p:nvPr>
            <p:ph type="title"/>
          </p:nvPr>
        </p:nvSpPr>
        <p:spPr>
          <a:xfrm>
            <a:off x="1045941" y="2453812"/>
            <a:ext cx="10363200" cy="1362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9E47"/>
              </a:buClr>
              <a:buSzPts val="4000"/>
              <a:buFont typeface="Calibri"/>
              <a:buNone/>
            </a:pPr>
            <a:r>
              <a:rPr lang="en-US"/>
              <a:t>WORKING AGREEMENTS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29"/>
          <p:cNvSpPr txBox="1"/>
          <p:nvPr>
            <p:ph type="title"/>
          </p:nvPr>
        </p:nvSpPr>
        <p:spPr>
          <a:xfrm>
            <a:off x="778433" y="73775"/>
            <a:ext cx="10515600" cy="858900"/>
          </a:xfrm>
          <a:prstGeom prst="rect">
            <a:avLst/>
          </a:prstGeom>
          <a:noFill/>
          <a:ln>
            <a:noFill/>
          </a:ln>
        </p:spPr>
        <p:txBody>
          <a:bodyPr anchorCtr="0" anchor="ctr" bIns="60925" lIns="121900" spcFirstLastPara="1" rIns="121900" wrap="square" tIns="60925">
            <a:noAutofit/>
          </a:bodyPr>
          <a:lstStyle/>
          <a:p>
            <a:pPr indent="0" lvl="0" marL="0" rtl="0" algn="ctr">
              <a:lnSpc>
                <a:spcPct val="90000"/>
              </a:lnSpc>
              <a:spcBef>
                <a:spcPts val="0"/>
              </a:spcBef>
              <a:spcAft>
                <a:spcPts val="0"/>
              </a:spcAft>
              <a:buClr>
                <a:schemeClr val="dk1"/>
              </a:buClr>
              <a:buSzPts val="5900"/>
              <a:buFont typeface="Calibri"/>
              <a:buNone/>
            </a:pPr>
            <a:r>
              <a:rPr b="1" lang="en-US"/>
              <a:t>Advanced Tiers - Working Agreements</a:t>
            </a:r>
            <a:endParaRPr b="1"/>
          </a:p>
        </p:txBody>
      </p:sp>
      <p:sp>
        <p:nvSpPr>
          <p:cNvPr id="286" name="Google Shape;286;p29"/>
          <p:cNvSpPr txBox="1"/>
          <p:nvPr>
            <p:ph idx="1" type="body"/>
          </p:nvPr>
        </p:nvSpPr>
        <p:spPr>
          <a:xfrm>
            <a:off x="331500" y="1085925"/>
            <a:ext cx="11333400" cy="4486500"/>
          </a:xfrm>
          <a:prstGeom prst="rect">
            <a:avLst/>
          </a:prstGeom>
          <a:noFill/>
          <a:ln>
            <a:noFill/>
          </a:ln>
        </p:spPr>
        <p:txBody>
          <a:bodyPr anchorCtr="0" anchor="t" bIns="60925" lIns="121900" spcFirstLastPara="1" rIns="121900" wrap="square" tIns="60925">
            <a:noAutofit/>
          </a:bodyPr>
          <a:lstStyle/>
          <a:p>
            <a:pPr indent="0" lvl="0" marL="0" rtl="0" algn="l">
              <a:lnSpc>
                <a:spcPct val="115000"/>
              </a:lnSpc>
              <a:spcBef>
                <a:spcPts val="0"/>
              </a:spcBef>
              <a:spcAft>
                <a:spcPts val="0"/>
              </a:spcAft>
              <a:buSzPts val="3200"/>
              <a:buNone/>
            </a:pPr>
            <a:r>
              <a:rPr b="1" i="1" lang="en-US" sz="3500"/>
              <a:t>Working Agreements</a:t>
            </a:r>
            <a:r>
              <a:rPr lang="en-US" sz="3500"/>
              <a:t> should be</a:t>
            </a:r>
            <a:endParaRPr sz="3500"/>
          </a:p>
          <a:p>
            <a:pPr indent="-285750" lvl="1" marL="914400" rtl="0" algn="l">
              <a:lnSpc>
                <a:spcPct val="115000"/>
              </a:lnSpc>
              <a:spcBef>
                <a:spcPts val="0"/>
              </a:spcBef>
              <a:spcAft>
                <a:spcPts val="0"/>
              </a:spcAft>
              <a:buClr>
                <a:srgbClr val="FF0000"/>
              </a:buClr>
              <a:buSzPts val="3500"/>
              <a:buFont typeface="Calibri"/>
              <a:buChar char="•"/>
            </a:pPr>
            <a:r>
              <a:rPr lang="en-US" sz="3500"/>
              <a:t>Developed by the members of the group.  </a:t>
            </a:r>
            <a:endParaRPr sz="3500"/>
          </a:p>
          <a:p>
            <a:pPr indent="-285750" lvl="1" marL="914400" rtl="0" algn="l">
              <a:lnSpc>
                <a:spcPct val="115000"/>
              </a:lnSpc>
              <a:spcBef>
                <a:spcPts val="0"/>
              </a:spcBef>
              <a:spcAft>
                <a:spcPts val="0"/>
              </a:spcAft>
              <a:buClr>
                <a:srgbClr val="FF0000"/>
              </a:buClr>
              <a:buSzPts val="3500"/>
              <a:buFont typeface="Calibri"/>
              <a:buChar char="•"/>
            </a:pPr>
            <a:r>
              <a:rPr lang="en-US" sz="3500"/>
              <a:t>Posted visibly during meetings. </a:t>
            </a:r>
            <a:endParaRPr sz="3500"/>
          </a:p>
          <a:p>
            <a:pPr indent="-285750" lvl="1" marL="914400" rtl="0" algn="l">
              <a:lnSpc>
                <a:spcPct val="115000"/>
              </a:lnSpc>
              <a:spcBef>
                <a:spcPts val="0"/>
              </a:spcBef>
              <a:spcAft>
                <a:spcPts val="0"/>
              </a:spcAft>
              <a:buClr>
                <a:srgbClr val="FF0000"/>
              </a:buClr>
              <a:buSzPts val="3500"/>
              <a:buFont typeface="Calibri"/>
              <a:buChar char="•"/>
            </a:pPr>
            <a:r>
              <a:rPr lang="en-US" sz="3500"/>
              <a:t>Reviewed as each meeting is initiated. </a:t>
            </a:r>
            <a:endParaRPr sz="3500"/>
          </a:p>
          <a:p>
            <a:pPr indent="-285750" lvl="1" marL="914400" rtl="0" algn="l">
              <a:lnSpc>
                <a:spcPct val="115000"/>
              </a:lnSpc>
              <a:spcBef>
                <a:spcPts val="0"/>
              </a:spcBef>
              <a:spcAft>
                <a:spcPts val="0"/>
              </a:spcAft>
              <a:buClr>
                <a:srgbClr val="FF0000"/>
              </a:buClr>
              <a:buSzPts val="3500"/>
              <a:buFont typeface="Calibri"/>
              <a:buChar char="•"/>
            </a:pPr>
            <a:r>
              <a:rPr lang="en-US" sz="3500"/>
              <a:t>Periodically used to review team performance. </a:t>
            </a:r>
            <a:endParaRPr sz="3500"/>
          </a:p>
          <a:p>
            <a:pPr indent="-285750" lvl="1" marL="914400" rtl="0" algn="l">
              <a:lnSpc>
                <a:spcPct val="115000"/>
              </a:lnSpc>
              <a:spcBef>
                <a:spcPts val="0"/>
              </a:spcBef>
              <a:spcAft>
                <a:spcPts val="0"/>
              </a:spcAft>
              <a:buClr>
                <a:srgbClr val="FF0000"/>
              </a:buClr>
              <a:buSzPts val="3500"/>
              <a:buFont typeface="Calibri"/>
              <a:buChar char="•"/>
            </a:pPr>
            <a:r>
              <a:rPr lang="en-US" sz="3500"/>
              <a:t>Revised as new issues surface. </a:t>
            </a:r>
            <a:endParaRPr sz="3500"/>
          </a:p>
          <a:p>
            <a:pPr indent="0" lvl="0" marL="457200" rtl="0" algn="l">
              <a:lnSpc>
                <a:spcPct val="115000"/>
              </a:lnSpc>
              <a:spcBef>
                <a:spcPts val="640"/>
              </a:spcBef>
              <a:spcAft>
                <a:spcPts val="0"/>
              </a:spcAft>
              <a:buSzPts val="3200"/>
              <a:buNone/>
            </a:pPr>
            <a:r>
              <a:t/>
            </a:r>
            <a:endParaRPr sz="3500"/>
          </a:p>
          <a:p>
            <a:pPr indent="0" lvl="0" marL="0" rtl="0" algn="l">
              <a:lnSpc>
                <a:spcPct val="70000"/>
              </a:lnSpc>
              <a:spcBef>
                <a:spcPts val="640"/>
              </a:spcBef>
              <a:spcAft>
                <a:spcPts val="0"/>
              </a:spcAft>
              <a:buClr>
                <a:schemeClr val="dk1"/>
              </a:buClr>
              <a:buSzPts val="3500"/>
              <a:buFont typeface="Arial"/>
              <a:buNone/>
            </a:pPr>
            <a:br>
              <a:rPr lang="en-US" sz="3500"/>
            </a:br>
            <a:endParaRPr sz="35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9593"/>
        </a:solidFill>
      </p:bgPr>
    </p:bg>
    <p:spTree>
      <p:nvGrpSpPr>
        <p:cNvPr id="117" name="Shape 117"/>
        <p:cNvGrpSpPr/>
        <p:nvPr/>
      </p:nvGrpSpPr>
      <p:grpSpPr>
        <a:xfrm>
          <a:off x="0" y="0"/>
          <a:ext cx="0" cy="0"/>
          <a:chOff x="0" y="0"/>
          <a:chExt cx="0" cy="0"/>
        </a:xfrm>
      </p:grpSpPr>
      <p:sp>
        <p:nvSpPr>
          <p:cNvPr id="118" name="Google Shape;118;p3"/>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Attention Signal</a:t>
            </a:r>
            <a:endParaRPr/>
          </a:p>
        </p:txBody>
      </p:sp>
      <p:sp>
        <p:nvSpPr>
          <p:cNvPr id="119" name="Google Shape;119;p3"/>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640"/>
              </a:spcBef>
              <a:spcAft>
                <a:spcPts val="0"/>
              </a:spcAft>
              <a:buClr>
                <a:srgbClr val="FF0000"/>
              </a:buClr>
              <a:buSzPts val="3200"/>
              <a:buFont typeface="Arial"/>
              <a:buNone/>
            </a:pPr>
            <a:r>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30"/>
          <p:cNvSpPr txBox="1"/>
          <p:nvPr>
            <p:ph type="title"/>
          </p:nvPr>
        </p:nvSpPr>
        <p:spPr>
          <a:xfrm>
            <a:off x="0" y="351700"/>
            <a:ext cx="12192000" cy="1450800"/>
          </a:xfrm>
          <a:prstGeom prst="rect">
            <a:avLst/>
          </a:prstGeom>
          <a:noFill/>
          <a:ln>
            <a:noFill/>
          </a:ln>
        </p:spPr>
        <p:txBody>
          <a:bodyPr anchorCtr="0" anchor="ctr" bIns="60925" lIns="121900" spcFirstLastPara="1" rIns="121900" wrap="square" tIns="60925">
            <a:noAutofit/>
          </a:bodyPr>
          <a:lstStyle/>
          <a:p>
            <a:pPr indent="0" lvl="0" marL="0" rtl="0" algn="ctr">
              <a:lnSpc>
                <a:spcPct val="90000"/>
              </a:lnSpc>
              <a:spcBef>
                <a:spcPts val="0"/>
              </a:spcBef>
              <a:spcAft>
                <a:spcPts val="0"/>
              </a:spcAft>
              <a:buClr>
                <a:schemeClr val="dk1"/>
              </a:buClr>
              <a:buSzPts val="5900"/>
              <a:buFont typeface="Calibri"/>
              <a:buNone/>
            </a:pPr>
            <a:r>
              <a:rPr b="1" lang="en-US"/>
              <a:t>Advanced Tier Team  Working Agreements  </a:t>
            </a:r>
            <a:br>
              <a:rPr b="1" lang="en-US" u="sng"/>
            </a:br>
            <a:endParaRPr b="1" u="sng"/>
          </a:p>
        </p:txBody>
      </p:sp>
      <p:sp>
        <p:nvSpPr>
          <p:cNvPr id="293" name="Google Shape;293;p30"/>
          <p:cNvSpPr txBox="1"/>
          <p:nvPr>
            <p:ph idx="1" type="body"/>
          </p:nvPr>
        </p:nvSpPr>
        <p:spPr>
          <a:xfrm>
            <a:off x="494950" y="1296700"/>
            <a:ext cx="10811700" cy="3787800"/>
          </a:xfrm>
          <a:prstGeom prst="rect">
            <a:avLst/>
          </a:prstGeom>
          <a:noFill/>
          <a:ln>
            <a:noFill/>
          </a:ln>
        </p:spPr>
        <p:txBody>
          <a:bodyPr anchorCtr="0" anchor="t" bIns="60925" lIns="121900" spcFirstLastPara="1" rIns="121900" wrap="square" tIns="60925">
            <a:noAutofit/>
          </a:bodyPr>
          <a:lstStyle/>
          <a:p>
            <a:pPr indent="-304800" lvl="0" marL="304800" rtl="0" algn="l">
              <a:lnSpc>
                <a:spcPct val="70000"/>
              </a:lnSpc>
              <a:spcBef>
                <a:spcPts val="0"/>
              </a:spcBef>
              <a:spcAft>
                <a:spcPts val="0"/>
              </a:spcAft>
              <a:buSzPts val="2500"/>
              <a:buNone/>
            </a:pPr>
            <a:r>
              <a:rPr b="1" lang="en-US" sz="2800" u="sng">
                <a:latin typeface="Calibri"/>
                <a:ea typeface="Calibri"/>
                <a:cs typeface="Calibri"/>
                <a:sym typeface="Calibri"/>
              </a:rPr>
              <a:t>Be Respectful</a:t>
            </a:r>
            <a:endParaRPr sz="3500" u="sng"/>
          </a:p>
          <a:p>
            <a:pPr indent="-304800" lvl="0" marL="304800" rtl="0" algn="l">
              <a:lnSpc>
                <a:spcPct val="70000"/>
              </a:lnSpc>
              <a:spcBef>
                <a:spcPts val="1300"/>
              </a:spcBef>
              <a:spcAft>
                <a:spcPts val="0"/>
              </a:spcAft>
              <a:buClr>
                <a:srgbClr val="FF0000"/>
              </a:buClr>
              <a:buSzPts val="2900"/>
              <a:buChar char="•"/>
            </a:pPr>
            <a:r>
              <a:rPr lang="en-US" sz="2900">
                <a:latin typeface="Calibri"/>
                <a:ea typeface="Calibri"/>
                <a:cs typeface="Calibri"/>
                <a:sym typeface="Calibri"/>
              </a:rPr>
              <a:t>Be an active listener—open to new ideas</a:t>
            </a:r>
            <a:endParaRPr/>
          </a:p>
          <a:p>
            <a:pPr indent="-304800" lvl="0" marL="304800" rtl="0" algn="l">
              <a:lnSpc>
                <a:spcPct val="70000"/>
              </a:lnSpc>
              <a:spcBef>
                <a:spcPts val="1300"/>
              </a:spcBef>
              <a:spcAft>
                <a:spcPts val="0"/>
              </a:spcAft>
              <a:buClr>
                <a:srgbClr val="FF0000"/>
              </a:buClr>
              <a:buSzPts val="2900"/>
              <a:buChar char="•"/>
            </a:pPr>
            <a:r>
              <a:rPr lang="en-US" sz="2900">
                <a:latin typeface="Calibri"/>
                <a:ea typeface="Calibri"/>
                <a:cs typeface="Calibri"/>
                <a:sym typeface="Calibri"/>
              </a:rPr>
              <a:t>Use notes for side bar conversations</a:t>
            </a:r>
            <a:endParaRPr sz="2900">
              <a:latin typeface="Calibri"/>
              <a:ea typeface="Calibri"/>
              <a:cs typeface="Calibri"/>
              <a:sym typeface="Calibri"/>
            </a:endParaRPr>
          </a:p>
          <a:p>
            <a:pPr indent="-304800" lvl="0" marL="304800" rtl="0" algn="l">
              <a:lnSpc>
                <a:spcPct val="70000"/>
              </a:lnSpc>
              <a:spcBef>
                <a:spcPts val="1300"/>
              </a:spcBef>
              <a:spcAft>
                <a:spcPts val="0"/>
              </a:spcAft>
              <a:buSzPts val="2900"/>
              <a:buChar char="•"/>
            </a:pPr>
            <a:r>
              <a:rPr lang="en-US" sz="2900"/>
              <a:t>Respect confidentiality of individual student information</a:t>
            </a:r>
            <a:endParaRPr sz="2900"/>
          </a:p>
          <a:p>
            <a:pPr indent="-304800" lvl="0" marL="304800" rtl="0" algn="l">
              <a:lnSpc>
                <a:spcPct val="70000"/>
              </a:lnSpc>
              <a:spcBef>
                <a:spcPts val="1300"/>
              </a:spcBef>
              <a:spcAft>
                <a:spcPts val="0"/>
              </a:spcAft>
              <a:buSzPts val="2500"/>
              <a:buNone/>
            </a:pPr>
            <a:r>
              <a:rPr b="1" lang="en-US" sz="2800" u="sng">
                <a:latin typeface="Calibri"/>
                <a:ea typeface="Calibri"/>
                <a:cs typeface="Calibri"/>
                <a:sym typeface="Calibri"/>
              </a:rPr>
              <a:t>Be Responsible</a:t>
            </a:r>
            <a:endParaRPr sz="3500" u="sng"/>
          </a:p>
          <a:p>
            <a:pPr indent="-304800" lvl="0" marL="304800" rtl="0" algn="l">
              <a:lnSpc>
                <a:spcPct val="70000"/>
              </a:lnSpc>
              <a:spcBef>
                <a:spcPts val="1300"/>
              </a:spcBef>
              <a:spcAft>
                <a:spcPts val="0"/>
              </a:spcAft>
              <a:buClr>
                <a:srgbClr val="FF0000"/>
              </a:buClr>
              <a:buSzPts val="2900"/>
              <a:buChar char="•"/>
            </a:pPr>
            <a:r>
              <a:rPr lang="en-US" sz="2900">
                <a:latin typeface="Calibri"/>
                <a:ea typeface="Calibri"/>
                <a:cs typeface="Calibri"/>
                <a:sym typeface="Calibri"/>
              </a:rPr>
              <a:t>Be on time for sessions</a:t>
            </a:r>
            <a:endParaRPr/>
          </a:p>
          <a:p>
            <a:pPr indent="-304800" lvl="0" marL="304800" rtl="0" algn="l">
              <a:lnSpc>
                <a:spcPct val="70000"/>
              </a:lnSpc>
              <a:spcBef>
                <a:spcPts val="1300"/>
              </a:spcBef>
              <a:spcAft>
                <a:spcPts val="0"/>
              </a:spcAft>
              <a:buClr>
                <a:srgbClr val="FF0000"/>
              </a:buClr>
              <a:buSzPts val="2900"/>
              <a:buChar char="•"/>
            </a:pPr>
            <a:r>
              <a:rPr lang="en-US" sz="2900">
                <a:latin typeface="Calibri"/>
                <a:ea typeface="Calibri"/>
                <a:cs typeface="Calibri"/>
                <a:sym typeface="Calibri"/>
              </a:rPr>
              <a:t>Silence cell phones—reply appropriately</a:t>
            </a:r>
            <a:endParaRPr/>
          </a:p>
          <a:p>
            <a:pPr indent="-304800" lvl="0" marL="304800" rtl="0" algn="l">
              <a:lnSpc>
                <a:spcPct val="70000"/>
              </a:lnSpc>
              <a:spcBef>
                <a:spcPts val="1300"/>
              </a:spcBef>
              <a:spcAft>
                <a:spcPts val="0"/>
              </a:spcAft>
              <a:buSzPts val="2500"/>
              <a:buNone/>
            </a:pPr>
            <a:r>
              <a:rPr b="1" lang="en-US" sz="2700" u="sng">
                <a:latin typeface="Calibri"/>
                <a:ea typeface="Calibri"/>
                <a:cs typeface="Calibri"/>
                <a:sym typeface="Calibri"/>
              </a:rPr>
              <a:t>Be</a:t>
            </a:r>
            <a:r>
              <a:rPr b="1" lang="en-US" sz="3300" u="sng">
                <a:latin typeface="Calibri"/>
                <a:ea typeface="Calibri"/>
                <a:cs typeface="Calibri"/>
                <a:sym typeface="Calibri"/>
              </a:rPr>
              <a:t> </a:t>
            </a:r>
            <a:r>
              <a:rPr b="1" lang="en-US" sz="2700" u="sng">
                <a:latin typeface="Calibri"/>
                <a:ea typeface="Calibri"/>
                <a:cs typeface="Calibri"/>
                <a:sym typeface="Calibri"/>
              </a:rPr>
              <a:t>a Problem Solver</a:t>
            </a:r>
            <a:endParaRPr sz="3400" u="sng"/>
          </a:p>
          <a:p>
            <a:pPr indent="-304800" lvl="0" marL="304800" rtl="0" algn="l">
              <a:lnSpc>
                <a:spcPct val="70000"/>
              </a:lnSpc>
              <a:spcBef>
                <a:spcPts val="1300"/>
              </a:spcBef>
              <a:spcAft>
                <a:spcPts val="0"/>
              </a:spcAft>
              <a:buClr>
                <a:srgbClr val="FF0000"/>
              </a:buClr>
              <a:buSzPts val="2900"/>
              <a:buChar char="•"/>
            </a:pPr>
            <a:r>
              <a:rPr lang="en-US" sz="2900">
                <a:latin typeface="Calibri"/>
                <a:ea typeface="Calibri"/>
                <a:cs typeface="Calibri"/>
                <a:sym typeface="Calibri"/>
              </a:rPr>
              <a:t>Follow the decision-making process</a:t>
            </a:r>
            <a:endParaRPr/>
          </a:p>
          <a:p>
            <a:pPr indent="-304800" lvl="0" marL="304800" rtl="0" algn="l">
              <a:lnSpc>
                <a:spcPct val="70000"/>
              </a:lnSpc>
              <a:spcBef>
                <a:spcPts val="1300"/>
              </a:spcBef>
              <a:spcAft>
                <a:spcPts val="0"/>
              </a:spcAft>
              <a:buClr>
                <a:srgbClr val="FF0000"/>
              </a:buClr>
              <a:buSzPts val="2900"/>
              <a:buChar char="•"/>
            </a:pPr>
            <a:r>
              <a:rPr lang="en-US" sz="2900">
                <a:latin typeface="Calibri"/>
                <a:ea typeface="Calibri"/>
                <a:cs typeface="Calibri"/>
                <a:sym typeface="Calibri"/>
              </a:rPr>
              <a:t>Work toward consensus and support decisions of the group</a:t>
            </a:r>
            <a:endParaRPr/>
          </a:p>
          <a:p>
            <a:pPr indent="0" lvl="0" marL="0" rtl="0" algn="l">
              <a:lnSpc>
                <a:spcPct val="70000"/>
              </a:lnSpc>
              <a:spcBef>
                <a:spcPts val="1300"/>
              </a:spcBef>
              <a:spcAft>
                <a:spcPts val="0"/>
              </a:spcAft>
              <a:buSzPts val="2900"/>
              <a:buNone/>
            </a:pPr>
            <a:r>
              <a:t/>
            </a:r>
            <a:endParaRPr sz="2900">
              <a:latin typeface="Calibri"/>
              <a:ea typeface="Calibri"/>
              <a:cs typeface="Calibri"/>
              <a:sym typeface="Calibri"/>
            </a:endParaRPr>
          </a:p>
        </p:txBody>
      </p:sp>
      <p:pic>
        <p:nvPicPr>
          <p:cNvPr id="294" name="Google Shape;294;p30"/>
          <p:cNvPicPr preferRelativeResize="0"/>
          <p:nvPr/>
        </p:nvPicPr>
        <p:blipFill>
          <a:blip r:embed="rId3">
            <a:alphaModFix/>
          </a:blip>
          <a:stretch>
            <a:fillRect/>
          </a:stretch>
        </p:blipFill>
        <p:spPr>
          <a:xfrm>
            <a:off x="11313025" y="5976150"/>
            <a:ext cx="878975" cy="88185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31"/>
          <p:cNvSpPr txBox="1"/>
          <p:nvPr>
            <p:ph type="title"/>
          </p:nvPr>
        </p:nvSpPr>
        <p:spPr>
          <a:xfrm>
            <a:off x="2163682" y="262525"/>
            <a:ext cx="10201835" cy="938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sz="4000"/>
              <a:t>Activity: </a:t>
            </a:r>
            <a:r>
              <a:rPr b="1" lang="en-US" sz="4000">
                <a:solidFill>
                  <a:schemeClr val="dk1"/>
                </a:solidFill>
              </a:rPr>
              <a:t>Advanced Tiers Working Agreements</a:t>
            </a:r>
            <a:br>
              <a:rPr b="1" lang="en-US" sz="4000"/>
            </a:br>
            <a:endParaRPr b="1" sz="2400"/>
          </a:p>
        </p:txBody>
      </p:sp>
      <p:sp>
        <p:nvSpPr>
          <p:cNvPr id="300" name="Google Shape;300;p31"/>
          <p:cNvSpPr txBox="1"/>
          <p:nvPr>
            <p:ph idx="1" type="body"/>
          </p:nvPr>
        </p:nvSpPr>
        <p:spPr>
          <a:xfrm>
            <a:off x="221401" y="1551249"/>
            <a:ext cx="11683728" cy="4162800"/>
          </a:xfrm>
          <a:prstGeom prst="rect">
            <a:avLst/>
          </a:prstGeom>
          <a:noFill/>
          <a:ln>
            <a:noFill/>
          </a:ln>
        </p:spPr>
        <p:txBody>
          <a:bodyPr anchorCtr="0" anchor="t" bIns="91425" lIns="91425" spcFirstLastPara="1" rIns="91425" wrap="square" tIns="91425">
            <a:noAutofit/>
          </a:bodyPr>
          <a:lstStyle/>
          <a:p>
            <a:pPr indent="0" lvl="0" marL="457200" rtl="0" algn="l">
              <a:lnSpc>
                <a:spcPct val="100000"/>
              </a:lnSpc>
              <a:spcBef>
                <a:spcPts val="0"/>
              </a:spcBef>
              <a:spcAft>
                <a:spcPts val="0"/>
              </a:spcAft>
              <a:buSzPts val="3200"/>
              <a:buNone/>
            </a:pPr>
            <a:r>
              <a:t/>
            </a:r>
            <a:endParaRPr sz="2800">
              <a:solidFill>
                <a:schemeClr val="dk1"/>
              </a:solidFill>
              <a:latin typeface="Arial"/>
              <a:ea typeface="Arial"/>
              <a:cs typeface="Arial"/>
              <a:sym typeface="Arial"/>
            </a:endParaRPr>
          </a:p>
          <a:p>
            <a:pPr indent="0" lvl="0" marL="457200" rtl="0" algn="l">
              <a:lnSpc>
                <a:spcPct val="100000"/>
              </a:lnSpc>
              <a:spcBef>
                <a:spcPts val="0"/>
              </a:spcBef>
              <a:spcAft>
                <a:spcPts val="0"/>
              </a:spcAft>
              <a:buSzPts val="3200"/>
              <a:buNone/>
            </a:pPr>
            <a:r>
              <a:rPr lang="en-US" sz="2800">
                <a:solidFill>
                  <a:schemeClr val="dk1"/>
                </a:solidFill>
                <a:latin typeface="Arial"/>
                <a:ea typeface="Arial"/>
                <a:cs typeface="Arial"/>
                <a:sym typeface="Arial"/>
              </a:rPr>
              <a:t>Do you currently have Working Agreements for other team meetings?</a:t>
            </a:r>
            <a:endParaRPr sz="2800">
              <a:solidFill>
                <a:schemeClr val="dk1"/>
              </a:solidFill>
              <a:latin typeface="Arial"/>
              <a:ea typeface="Arial"/>
              <a:cs typeface="Arial"/>
              <a:sym typeface="Arial"/>
            </a:endParaRPr>
          </a:p>
          <a:p>
            <a:pPr indent="0" lvl="0" marL="457200" rtl="0" algn="l">
              <a:lnSpc>
                <a:spcPct val="100000"/>
              </a:lnSpc>
              <a:spcBef>
                <a:spcPts val="0"/>
              </a:spcBef>
              <a:spcAft>
                <a:spcPts val="0"/>
              </a:spcAft>
              <a:buSzPts val="3200"/>
              <a:buNone/>
            </a:pPr>
            <a:r>
              <a:t/>
            </a:r>
            <a:endParaRPr sz="2000">
              <a:solidFill>
                <a:schemeClr val="dk1"/>
              </a:solidFill>
              <a:latin typeface="Arial"/>
              <a:ea typeface="Arial"/>
              <a:cs typeface="Arial"/>
              <a:sym typeface="Arial"/>
            </a:endParaRPr>
          </a:p>
          <a:p>
            <a:pPr indent="0" lvl="0" marL="457200" rtl="0" algn="l">
              <a:lnSpc>
                <a:spcPct val="100000"/>
              </a:lnSpc>
              <a:spcBef>
                <a:spcPts val="0"/>
              </a:spcBef>
              <a:spcAft>
                <a:spcPts val="0"/>
              </a:spcAft>
              <a:buSzPts val="3200"/>
              <a:buNone/>
            </a:pPr>
            <a:r>
              <a:rPr lang="en-US" sz="2800">
                <a:solidFill>
                  <a:schemeClr val="dk1"/>
                </a:solidFill>
                <a:latin typeface="Arial"/>
                <a:ea typeface="Arial"/>
                <a:cs typeface="Arial"/>
                <a:sym typeface="Arial"/>
              </a:rPr>
              <a:t>If so, will you adopt those, and adjust given the responsibilities of this team?</a:t>
            </a:r>
            <a:endParaRPr sz="2800">
              <a:solidFill>
                <a:schemeClr val="dk1"/>
              </a:solidFill>
              <a:latin typeface="Arial"/>
              <a:ea typeface="Arial"/>
              <a:cs typeface="Arial"/>
              <a:sym typeface="Arial"/>
            </a:endParaRPr>
          </a:p>
          <a:p>
            <a:pPr indent="0" lvl="0" marL="457200" rtl="0" algn="l">
              <a:lnSpc>
                <a:spcPct val="100000"/>
              </a:lnSpc>
              <a:spcBef>
                <a:spcPts val="0"/>
              </a:spcBef>
              <a:spcAft>
                <a:spcPts val="0"/>
              </a:spcAft>
              <a:buSzPts val="3200"/>
              <a:buNone/>
            </a:pPr>
            <a:r>
              <a:t/>
            </a:r>
            <a:endParaRPr sz="2000">
              <a:solidFill>
                <a:schemeClr val="dk1"/>
              </a:solidFill>
              <a:latin typeface="Arial"/>
              <a:ea typeface="Arial"/>
              <a:cs typeface="Arial"/>
              <a:sym typeface="Arial"/>
            </a:endParaRPr>
          </a:p>
          <a:p>
            <a:pPr indent="0" lvl="0" marL="457200" rtl="0" algn="l">
              <a:lnSpc>
                <a:spcPct val="100000"/>
              </a:lnSpc>
              <a:spcBef>
                <a:spcPts val="0"/>
              </a:spcBef>
              <a:spcAft>
                <a:spcPts val="0"/>
              </a:spcAft>
              <a:buSzPts val="3200"/>
              <a:buNone/>
            </a:pPr>
            <a:r>
              <a:rPr lang="en-US" sz="2800">
                <a:solidFill>
                  <a:schemeClr val="dk1"/>
                </a:solidFill>
                <a:latin typeface="Arial"/>
                <a:ea typeface="Arial"/>
                <a:cs typeface="Arial"/>
                <a:sym typeface="Arial"/>
              </a:rPr>
              <a:t>If not, use the </a:t>
            </a:r>
            <a:r>
              <a:rPr lang="en-US" sz="2800">
                <a:solidFill>
                  <a:srgbClr val="FF0000"/>
                </a:solidFill>
                <a:latin typeface="Arial"/>
                <a:ea typeface="Arial"/>
                <a:cs typeface="Arial"/>
                <a:sym typeface="Arial"/>
              </a:rPr>
              <a:t>Advanced Tiers Team Working Agreements Example &amp; Template </a:t>
            </a:r>
            <a:r>
              <a:rPr lang="en-US" sz="2800">
                <a:solidFill>
                  <a:schemeClr val="dk1"/>
                </a:solidFill>
                <a:latin typeface="Arial"/>
                <a:ea typeface="Arial"/>
                <a:cs typeface="Arial"/>
                <a:sym typeface="Arial"/>
              </a:rPr>
              <a:t>to begin a draft set of expectations. </a:t>
            </a:r>
            <a:endParaRPr/>
          </a:p>
          <a:p>
            <a:pPr indent="0" lvl="0" marL="457200" rtl="0" algn="l">
              <a:lnSpc>
                <a:spcPct val="100000"/>
              </a:lnSpc>
              <a:spcBef>
                <a:spcPts val="0"/>
              </a:spcBef>
              <a:spcAft>
                <a:spcPts val="0"/>
              </a:spcAft>
              <a:buSzPts val="3200"/>
              <a:buNone/>
            </a:pPr>
            <a:r>
              <a:t/>
            </a:r>
            <a:endParaRPr sz="2000">
              <a:solidFill>
                <a:schemeClr val="dk1"/>
              </a:solidFill>
              <a:latin typeface="Arial"/>
              <a:ea typeface="Arial"/>
              <a:cs typeface="Arial"/>
              <a:sym typeface="Arial"/>
            </a:endParaRPr>
          </a:p>
          <a:p>
            <a:pPr indent="0" lvl="0" marL="457200" rtl="0" algn="l">
              <a:lnSpc>
                <a:spcPct val="100000"/>
              </a:lnSpc>
              <a:spcBef>
                <a:spcPts val="0"/>
              </a:spcBef>
              <a:spcAft>
                <a:spcPts val="0"/>
              </a:spcAft>
              <a:buSzPts val="3200"/>
              <a:buNone/>
            </a:pPr>
            <a:r>
              <a:t/>
            </a:r>
            <a:endParaRPr sz="2800"/>
          </a:p>
        </p:txBody>
      </p:sp>
      <p:pic>
        <p:nvPicPr>
          <p:cNvPr id="301" name="Google Shape;301;p31"/>
          <p:cNvPicPr preferRelativeResize="0"/>
          <p:nvPr/>
        </p:nvPicPr>
        <p:blipFill>
          <a:blip r:embed="rId3">
            <a:alphaModFix/>
          </a:blip>
          <a:stretch>
            <a:fillRect/>
          </a:stretch>
        </p:blipFill>
        <p:spPr>
          <a:xfrm>
            <a:off x="11313025" y="5976150"/>
            <a:ext cx="878975" cy="8818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32"/>
          <p:cNvSpPr txBox="1"/>
          <p:nvPr>
            <p:ph type="title"/>
          </p:nvPr>
        </p:nvSpPr>
        <p:spPr>
          <a:xfrm>
            <a:off x="1045941" y="2453812"/>
            <a:ext cx="10363200" cy="1362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9E47"/>
              </a:buClr>
              <a:buSzPts val="4000"/>
              <a:buFont typeface="Calibri"/>
              <a:buNone/>
            </a:pPr>
            <a:r>
              <a:rPr lang="en-US"/>
              <a:t>Communication Systems</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33"/>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Communication Systems - Purpose</a:t>
            </a:r>
            <a:endParaRPr/>
          </a:p>
        </p:txBody>
      </p:sp>
      <p:sp>
        <p:nvSpPr>
          <p:cNvPr id="312" name="Google Shape;312;p33"/>
          <p:cNvSpPr txBox="1"/>
          <p:nvPr/>
        </p:nvSpPr>
        <p:spPr>
          <a:xfrm>
            <a:off x="742450" y="1468400"/>
            <a:ext cx="10972800" cy="3140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alibri"/>
                <a:ea typeface="Calibri"/>
                <a:cs typeface="Calibri"/>
                <a:sym typeface="Calibri"/>
              </a:rPr>
              <a:t>One of the most important systems the Advanced Tiers Team must consider is how to keep all staff, students, and families informed. Ongoing updates and sharing with all partners in the Advanced Tiers operations maintains “buy-in,” sustains and enriches interest, and promotes ongoing commitment to SW-PBS.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17" name="Shape 317"/>
        <p:cNvGrpSpPr/>
        <p:nvPr/>
      </p:nvGrpSpPr>
      <p:grpSpPr>
        <a:xfrm>
          <a:off x="0" y="0"/>
          <a:ext cx="0" cy="0"/>
          <a:chOff x="0" y="0"/>
          <a:chExt cx="0" cy="0"/>
        </a:xfrm>
      </p:grpSpPr>
      <p:sp>
        <p:nvSpPr>
          <p:cNvPr id="318" name="Google Shape;318;p34"/>
          <p:cNvSpPr txBox="1"/>
          <p:nvPr>
            <p:ph idx="1" type="body"/>
          </p:nvPr>
        </p:nvSpPr>
        <p:spPr>
          <a:xfrm>
            <a:off x="378917" y="1066391"/>
            <a:ext cx="3843459" cy="4492668"/>
          </a:xfrm>
          <a:prstGeom prst="rect">
            <a:avLst/>
          </a:prstGeom>
          <a:noFill/>
          <a:ln>
            <a:noFill/>
          </a:ln>
        </p:spPr>
        <p:txBody>
          <a:bodyPr anchorCtr="0" anchor="t" bIns="60925" lIns="121900" spcFirstLastPara="1" rIns="121900" wrap="square" tIns="60925">
            <a:noAutofit/>
          </a:bodyPr>
          <a:lstStyle/>
          <a:p>
            <a:pPr indent="-63500" lvl="0" marL="304800" rtl="0" algn="l">
              <a:lnSpc>
                <a:spcPct val="80000"/>
              </a:lnSpc>
              <a:spcBef>
                <a:spcPts val="0"/>
              </a:spcBef>
              <a:spcAft>
                <a:spcPts val="0"/>
              </a:spcAft>
              <a:buSzPts val="3700"/>
              <a:buNone/>
            </a:pPr>
            <a:r>
              <a:rPr lang="en-US"/>
              <a:t>Who will you need / want to communicate with?</a:t>
            </a:r>
            <a:endParaRPr/>
          </a:p>
          <a:p>
            <a:pPr indent="-63500" lvl="0" marL="304800" rtl="0" algn="l">
              <a:lnSpc>
                <a:spcPct val="80000"/>
              </a:lnSpc>
              <a:spcBef>
                <a:spcPts val="0"/>
              </a:spcBef>
              <a:spcAft>
                <a:spcPts val="0"/>
              </a:spcAft>
              <a:buSzPts val="3700"/>
              <a:buNone/>
            </a:pPr>
            <a:r>
              <a:t/>
            </a:r>
            <a:endParaRPr/>
          </a:p>
          <a:p>
            <a:pPr indent="-63500" lvl="0" marL="304800" rtl="0" algn="l">
              <a:lnSpc>
                <a:spcPct val="80000"/>
              </a:lnSpc>
              <a:spcBef>
                <a:spcPts val="0"/>
              </a:spcBef>
              <a:spcAft>
                <a:spcPts val="0"/>
              </a:spcAft>
              <a:buSzPts val="3700"/>
              <a:buNone/>
            </a:pPr>
            <a:r>
              <a:rPr lang="en-US"/>
              <a:t>How will you communicate information and gather input &amp; feedback? </a:t>
            </a:r>
            <a:endParaRPr/>
          </a:p>
          <a:p>
            <a:pPr indent="-63500" lvl="0" marL="304800" rtl="0" algn="l">
              <a:lnSpc>
                <a:spcPct val="80000"/>
              </a:lnSpc>
              <a:spcBef>
                <a:spcPts val="0"/>
              </a:spcBef>
              <a:spcAft>
                <a:spcPts val="0"/>
              </a:spcAft>
              <a:buSzPts val="3700"/>
              <a:buNone/>
            </a:pPr>
            <a:r>
              <a:t/>
            </a:r>
            <a:endParaRPr/>
          </a:p>
          <a:p>
            <a:pPr indent="-63500" lvl="0" marL="304800" rtl="0" algn="l">
              <a:lnSpc>
                <a:spcPct val="80000"/>
              </a:lnSpc>
              <a:spcBef>
                <a:spcPts val="0"/>
              </a:spcBef>
              <a:spcAft>
                <a:spcPts val="0"/>
              </a:spcAft>
              <a:buSzPts val="3700"/>
              <a:buNone/>
            </a:pPr>
            <a:r>
              <a:rPr lang="en-US"/>
              <a:t>When and how often will you communicate?</a:t>
            </a:r>
            <a:endParaRPr/>
          </a:p>
        </p:txBody>
      </p:sp>
      <p:pic>
        <p:nvPicPr>
          <p:cNvPr descr="A white and black sheet with black text of a sample of an Advanced-Tiers Communication Plan.&#10;" id="319" name="Google Shape;319;p34"/>
          <p:cNvPicPr preferRelativeResize="0"/>
          <p:nvPr/>
        </p:nvPicPr>
        <p:blipFill rotWithShape="1">
          <a:blip r:embed="rId3">
            <a:alphaModFix/>
          </a:blip>
          <a:srcRect b="0" l="0" r="0" t="0"/>
          <a:stretch/>
        </p:blipFill>
        <p:spPr>
          <a:xfrm>
            <a:off x="5570700" y="697050"/>
            <a:ext cx="6242374" cy="5486401"/>
          </a:xfrm>
          <a:prstGeom prst="rect">
            <a:avLst/>
          </a:prstGeom>
          <a:noFill/>
          <a:ln>
            <a:noFill/>
          </a:ln>
        </p:spPr>
      </p:pic>
      <p:sp>
        <p:nvSpPr>
          <p:cNvPr id="320" name="Google Shape;320;p34"/>
          <p:cNvSpPr txBox="1"/>
          <p:nvPr>
            <p:ph type="title"/>
          </p:nvPr>
        </p:nvSpPr>
        <p:spPr>
          <a:xfrm>
            <a:off x="838200" y="292641"/>
            <a:ext cx="10515600" cy="714000"/>
          </a:xfrm>
          <a:prstGeom prst="rect">
            <a:avLst/>
          </a:prstGeom>
          <a:noFill/>
          <a:ln>
            <a:noFill/>
          </a:ln>
        </p:spPr>
        <p:txBody>
          <a:bodyPr anchorCtr="0" anchor="ctr" bIns="60925" lIns="121900" spcFirstLastPara="1" rIns="121900" wrap="square" tIns="60925">
            <a:noAutofit/>
          </a:bodyPr>
          <a:lstStyle/>
          <a:p>
            <a:pPr indent="0" lvl="0" marL="0" rtl="0" algn="ctr">
              <a:lnSpc>
                <a:spcPct val="90000"/>
              </a:lnSpc>
              <a:spcBef>
                <a:spcPts val="0"/>
              </a:spcBef>
              <a:spcAft>
                <a:spcPts val="0"/>
              </a:spcAft>
              <a:buClr>
                <a:schemeClr val="dk1"/>
              </a:buClr>
              <a:buSzPts val="5900"/>
              <a:buFont typeface="Calibri"/>
              <a:buNone/>
            </a:pPr>
            <a:r>
              <a:rPr b="1" lang="en-US" sz="3600"/>
              <a:t>Sample of Advanced Tiers Communication Systems</a:t>
            </a:r>
            <a:br>
              <a:rPr b="1" lang="en-US" sz="3600"/>
            </a:br>
            <a:endParaRPr b="1" sz="2000">
              <a:solidFill>
                <a:srgbClr val="FF0000"/>
              </a:solidFill>
            </a:endParaRPr>
          </a:p>
        </p:txBody>
      </p:sp>
      <p:pic>
        <p:nvPicPr>
          <p:cNvPr id="321" name="Google Shape;321;p34"/>
          <p:cNvPicPr preferRelativeResize="0"/>
          <p:nvPr/>
        </p:nvPicPr>
        <p:blipFill>
          <a:blip r:embed="rId4">
            <a:alphaModFix/>
          </a:blip>
          <a:stretch>
            <a:fillRect/>
          </a:stretch>
        </p:blipFill>
        <p:spPr>
          <a:xfrm>
            <a:off x="11313025" y="5976150"/>
            <a:ext cx="878975" cy="88185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35"/>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b="1" lang="en-US"/>
              <a:t>Advanced Tiers Communication - Staff</a:t>
            </a:r>
            <a:endParaRPr b="1"/>
          </a:p>
        </p:txBody>
      </p:sp>
      <p:sp>
        <p:nvSpPr>
          <p:cNvPr id="327" name="Google Shape;327;p35"/>
          <p:cNvSpPr txBox="1"/>
          <p:nvPr>
            <p:ph idx="1" type="body"/>
          </p:nvPr>
        </p:nvSpPr>
        <p:spPr>
          <a:xfrm>
            <a:off x="609600" y="1251370"/>
            <a:ext cx="10972800" cy="4986600"/>
          </a:xfrm>
          <a:prstGeom prst="rect">
            <a:avLst/>
          </a:prstGeom>
          <a:noFill/>
          <a:ln>
            <a:noFill/>
          </a:ln>
        </p:spPr>
        <p:txBody>
          <a:bodyPr anchorCtr="0" anchor="t" bIns="91425" lIns="91425" spcFirstLastPara="1" rIns="91425" wrap="square" tIns="91425">
            <a:noAutofit/>
          </a:bodyPr>
          <a:lstStyle/>
          <a:p>
            <a:pPr indent="-419100" lvl="0" marL="457200" rtl="0" algn="l">
              <a:lnSpc>
                <a:spcPct val="150000"/>
              </a:lnSpc>
              <a:spcBef>
                <a:spcPts val="0"/>
              </a:spcBef>
              <a:spcAft>
                <a:spcPts val="0"/>
              </a:spcAft>
              <a:buSzPts val="3000"/>
              <a:buFont typeface="Arial"/>
              <a:buChar char="•"/>
            </a:pPr>
            <a:r>
              <a:rPr lang="en-US" sz="3000">
                <a:latin typeface="Calibri"/>
                <a:ea typeface="Calibri"/>
                <a:cs typeface="Calibri"/>
                <a:sym typeface="Calibri"/>
              </a:rPr>
              <a:t>Regular sharing of individual student data for </a:t>
            </a:r>
            <a:r>
              <a:rPr b="1" lang="en-US" sz="3000">
                <a:latin typeface="Calibri"/>
                <a:ea typeface="Calibri"/>
                <a:cs typeface="Calibri"/>
                <a:sym typeface="Calibri"/>
              </a:rPr>
              <a:t>staff directly involved with students in interventions</a:t>
            </a:r>
            <a:r>
              <a:rPr lang="en-US" sz="3000">
                <a:latin typeface="Calibri"/>
                <a:ea typeface="Calibri"/>
                <a:cs typeface="Calibri"/>
                <a:sym typeface="Calibri"/>
              </a:rPr>
              <a:t> that complies with </a:t>
            </a:r>
            <a:r>
              <a:rPr b="1" i="1" lang="en-US" sz="3000">
                <a:latin typeface="Calibri"/>
                <a:ea typeface="Calibri"/>
                <a:cs typeface="Calibri"/>
                <a:sym typeface="Calibri"/>
              </a:rPr>
              <a:t>Family Educational Rights and Privacy Act (</a:t>
            </a:r>
            <a:r>
              <a:rPr lang="en-US" sz="3000">
                <a:latin typeface="Calibri"/>
                <a:ea typeface="Calibri"/>
                <a:cs typeface="Calibri"/>
                <a:sym typeface="Calibri"/>
              </a:rPr>
              <a:t>FERPA) and other federal, state, and local policies. </a:t>
            </a:r>
            <a:endParaRPr sz="3000">
              <a:latin typeface="Calibri"/>
              <a:ea typeface="Calibri"/>
              <a:cs typeface="Calibri"/>
              <a:sym typeface="Calibri"/>
            </a:endParaRPr>
          </a:p>
          <a:p>
            <a:pPr indent="-419100" lvl="0" marL="457200" rtl="0" algn="l">
              <a:lnSpc>
                <a:spcPct val="150000"/>
              </a:lnSpc>
              <a:spcBef>
                <a:spcPts val="0"/>
              </a:spcBef>
              <a:spcAft>
                <a:spcPts val="0"/>
              </a:spcAft>
              <a:buSzPts val="3000"/>
              <a:buFont typeface="Arial"/>
              <a:buChar char="•"/>
            </a:pPr>
            <a:r>
              <a:rPr lang="en-US" sz="3000">
                <a:latin typeface="Calibri"/>
                <a:ea typeface="Calibri"/>
                <a:cs typeface="Calibri"/>
                <a:sym typeface="Calibri"/>
              </a:rPr>
              <a:t>Updates on implementation efforts and outcomes</a:t>
            </a:r>
            <a:endParaRPr sz="3000">
              <a:latin typeface="Calibri"/>
              <a:ea typeface="Calibri"/>
              <a:cs typeface="Calibri"/>
              <a:sym typeface="Calibri"/>
            </a:endParaRPr>
          </a:p>
          <a:p>
            <a:pPr indent="-419100" lvl="0" marL="457200" rtl="0" algn="l">
              <a:lnSpc>
                <a:spcPct val="150000"/>
              </a:lnSpc>
              <a:spcBef>
                <a:spcPts val="0"/>
              </a:spcBef>
              <a:spcAft>
                <a:spcPts val="0"/>
              </a:spcAft>
              <a:buSzPts val="3000"/>
              <a:buFont typeface="Arial"/>
              <a:buChar char="•"/>
            </a:pPr>
            <a:r>
              <a:rPr lang="en-US" sz="3000">
                <a:latin typeface="Calibri"/>
                <a:ea typeface="Calibri"/>
                <a:cs typeface="Calibri"/>
                <a:sym typeface="Calibri"/>
              </a:rPr>
              <a:t>Process for staff voice in the work</a:t>
            </a:r>
            <a:endParaRPr sz="3000">
              <a:latin typeface="Calibri"/>
              <a:ea typeface="Calibri"/>
              <a:cs typeface="Calibri"/>
              <a:sym typeface="Calibri"/>
            </a:endParaRPr>
          </a:p>
          <a:p>
            <a:pPr indent="-419100" lvl="0" marL="457200" rtl="0" algn="l">
              <a:lnSpc>
                <a:spcPct val="150000"/>
              </a:lnSpc>
              <a:spcBef>
                <a:spcPts val="0"/>
              </a:spcBef>
              <a:spcAft>
                <a:spcPts val="0"/>
              </a:spcAft>
              <a:buSzPts val="3000"/>
              <a:buFont typeface="Arial"/>
              <a:buChar char="•"/>
            </a:pPr>
            <a:r>
              <a:rPr lang="en-US" sz="3000">
                <a:latin typeface="Calibri"/>
                <a:ea typeface="Calibri"/>
                <a:cs typeface="Calibri"/>
                <a:sym typeface="Calibri"/>
              </a:rPr>
              <a:t>Access to Advanced Tiers resources</a:t>
            </a:r>
            <a:br>
              <a:rPr lang="en-US" sz="1100">
                <a:latin typeface="Arial"/>
                <a:ea typeface="Arial"/>
                <a:cs typeface="Arial"/>
                <a:sym typeface="Arial"/>
              </a:rPr>
            </a:b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36"/>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b="1" lang="en-US"/>
              <a:t>Advanced Tiers Communication - Families</a:t>
            </a:r>
            <a:endParaRPr b="1"/>
          </a:p>
        </p:txBody>
      </p:sp>
      <p:sp>
        <p:nvSpPr>
          <p:cNvPr id="333" name="Google Shape;333;p36"/>
          <p:cNvSpPr txBox="1"/>
          <p:nvPr>
            <p:ph idx="1" type="body"/>
          </p:nvPr>
        </p:nvSpPr>
        <p:spPr>
          <a:xfrm>
            <a:off x="609600" y="1417625"/>
            <a:ext cx="10972800" cy="4201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200"/>
              <a:buNone/>
            </a:pPr>
            <a:r>
              <a:t/>
            </a:r>
            <a:endParaRPr sz="2000">
              <a:latin typeface="Arial"/>
              <a:ea typeface="Arial"/>
              <a:cs typeface="Arial"/>
              <a:sym typeface="Arial"/>
            </a:endParaRPr>
          </a:p>
          <a:p>
            <a:pPr indent="-444500" lvl="0" marL="457200" rtl="0" algn="l">
              <a:lnSpc>
                <a:spcPct val="100000"/>
              </a:lnSpc>
              <a:spcBef>
                <a:spcPts val="0"/>
              </a:spcBef>
              <a:spcAft>
                <a:spcPts val="0"/>
              </a:spcAft>
              <a:buSzPts val="3400"/>
              <a:buFont typeface="Arial"/>
              <a:buChar char="•"/>
            </a:pPr>
            <a:r>
              <a:rPr lang="en-US">
                <a:latin typeface="Arial"/>
                <a:ea typeface="Arial"/>
                <a:cs typeface="Arial"/>
                <a:sym typeface="Arial"/>
              </a:rPr>
              <a:t>Ongoing updates of individual student data for families whose student is involved in an </a:t>
            </a:r>
            <a:r>
              <a:rPr b="1" lang="en-US">
                <a:latin typeface="Arial"/>
                <a:ea typeface="Arial"/>
                <a:cs typeface="Arial"/>
                <a:sym typeface="Arial"/>
              </a:rPr>
              <a:t>Advanced Tiers  </a:t>
            </a:r>
            <a:r>
              <a:rPr lang="en-US">
                <a:latin typeface="Arial"/>
                <a:ea typeface="Arial"/>
                <a:cs typeface="Arial"/>
                <a:sym typeface="Arial"/>
              </a:rPr>
              <a:t>intervention. </a:t>
            </a:r>
            <a:endParaRPr>
              <a:latin typeface="Arial"/>
              <a:ea typeface="Arial"/>
              <a:cs typeface="Arial"/>
              <a:sym typeface="Arial"/>
            </a:endParaRPr>
          </a:p>
          <a:p>
            <a:pPr indent="0" lvl="0" marL="457200" rtl="0" algn="l">
              <a:lnSpc>
                <a:spcPct val="100000"/>
              </a:lnSpc>
              <a:spcBef>
                <a:spcPts val="0"/>
              </a:spcBef>
              <a:spcAft>
                <a:spcPts val="0"/>
              </a:spcAft>
              <a:buSzPts val="3200"/>
              <a:buNone/>
            </a:pPr>
            <a:r>
              <a:t/>
            </a:r>
            <a:endParaRPr>
              <a:latin typeface="Arial"/>
              <a:ea typeface="Arial"/>
              <a:cs typeface="Arial"/>
              <a:sym typeface="Arial"/>
            </a:endParaRPr>
          </a:p>
          <a:p>
            <a:pPr indent="-431800" lvl="0" marL="457200" rtl="0" algn="l">
              <a:lnSpc>
                <a:spcPct val="100000"/>
              </a:lnSpc>
              <a:spcBef>
                <a:spcPts val="0"/>
              </a:spcBef>
              <a:spcAft>
                <a:spcPts val="0"/>
              </a:spcAft>
              <a:buSzPts val="3200"/>
              <a:buFont typeface="Arial"/>
              <a:buChar char="•"/>
            </a:pPr>
            <a:r>
              <a:rPr lang="en-US">
                <a:latin typeface="Arial"/>
                <a:ea typeface="Arial"/>
                <a:cs typeface="Arial"/>
                <a:sym typeface="Arial"/>
              </a:rPr>
              <a:t>Establish a variety of  processes by which families can voice questions, concerns, or identify celebrations. </a:t>
            </a:r>
            <a:endParaRPr>
              <a:latin typeface="Arial"/>
              <a:ea typeface="Arial"/>
              <a:cs typeface="Arial"/>
              <a:sym typeface="Arial"/>
            </a:endParaRPr>
          </a:p>
          <a:p>
            <a:pPr indent="0" lvl="0" marL="457200" rtl="0" algn="l">
              <a:lnSpc>
                <a:spcPct val="100000"/>
              </a:lnSpc>
              <a:spcBef>
                <a:spcPts val="0"/>
              </a:spcBef>
              <a:spcAft>
                <a:spcPts val="0"/>
              </a:spcAft>
              <a:buSzPts val="3200"/>
              <a:buNone/>
            </a:pPr>
            <a:r>
              <a:t/>
            </a:r>
            <a:endParaRPr sz="3000">
              <a:latin typeface="Arial"/>
              <a:ea typeface="Arial"/>
              <a:cs typeface="Arial"/>
              <a:sym typeface="Arial"/>
            </a:endParaRPr>
          </a:p>
          <a:p>
            <a:pPr indent="0" lvl="0" marL="0" rtl="0" algn="l">
              <a:lnSpc>
                <a:spcPct val="100000"/>
              </a:lnSpc>
              <a:spcBef>
                <a:spcPts val="0"/>
              </a:spcBef>
              <a:spcAft>
                <a:spcPts val="0"/>
              </a:spcAft>
              <a:buSzPts val="3200"/>
              <a:buNone/>
            </a:pPr>
            <a:br>
              <a:rPr lang="en-US" sz="1100">
                <a:latin typeface="Arial"/>
                <a:ea typeface="Arial"/>
                <a:cs typeface="Arial"/>
                <a:sym typeface="Arial"/>
              </a:rPr>
            </a:b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37"/>
          <p:cNvSpPr txBox="1"/>
          <p:nvPr>
            <p:ph type="title"/>
          </p:nvPr>
        </p:nvSpPr>
        <p:spPr>
          <a:xfrm>
            <a:off x="1864660" y="262525"/>
            <a:ext cx="10470776" cy="938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sz="3600"/>
              <a:t>Activity: </a:t>
            </a:r>
            <a:r>
              <a:rPr b="1" lang="en-US" sz="3600">
                <a:solidFill>
                  <a:schemeClr val="dk1"/>
                </a:solidFill>
              </a:rPr>
              <a:t>Advanced Tiers Communication System</a:t>
            </a:r>
            <a:br>
              <a:rPr b="1" lang="en-US" sz="3600"/>
            </a:br>
            <a:endParaRPr b="1" sz="2400"/>
          </a:p>
        </p:txBody>
      </p:sp>
      <p:sp>
        <p:nvSpPr>
          <p:cNvPr id="339" name="Google Shape;339;p37"/>
          <p:cNvSpPr txBox="1"/>
          <p:nvPr>
            <p:ph idx="1" type="body"/>
          </p:nvPr>
        </p:nvSpPr>
        <p:spPr>
          <a:xfrm>
            <a:off x="14595" y="1347600"/>
            <a:ext cx="11295654" cy="4162800"/>
          </a:xfrm>
          <a:prstGeom prst="rect">
            <a:avLst/>
          </a:prstGeom>
          <a:solidFill>
            <a:schemeClr val="lt1"/>
          </a:solidFill>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457200" rtl="0" algn="l">
              <a:lnSpc>
                <a:spcPct val="90000"/>
              </a:lnSpc>
              <a:spcBef>
                <a:spcPts val="1300"/>
              </a:spcBef>
              <a:spcAft>
                <a:spcPts val="0"/>
              </a:spcAft>
              <a:buNone/>
            </a:pPr>
            <a:r>
              <a:t/>
            </a:r>
            <a:endParaRPr sz="2800">
              <a:solidFill>
                <a:schemeClr val="dk1"/>
              </a:solidFill>
            </a:endParaRPr>
          </a:p>
          <a:p>
            <a:pPr indent="-609600" lvl="0" marL="914400" rtl="0" algn="l">
              <a:lnSpc>
                <a:spcPct val="90000"/>
              </a:lnSpc>
              <a:spcBef>
                <a:spcPts val="1300"/>
              </a:spcBef>
              <a:spcAft>
                <a:spcPts val="0"/>
              </a:spcAft>
              <a:buClr>
                <a:schemeClr val="dk1"/>
              </a:buClr>
              <a:buSzPts val="3200"/>
              <a:buFont typeface="Calibri"/>
              <a:buChar char="•"/>
            </a:pPr>
            <a:r>
              <a:rPr lang="en-US" sz="2800">
                <a:solidFill>
                  <a:schemeClr val="dk1"/>
                </a:solidFill>
              </a:rPr>
              <a:t>Who are the relevant partners with whom your team will be communicating?</a:t>
            </a:r>
            <a:endParaRPr sz="2800">
              <a:solidFill>
                <a:schemeClr val="dk1"/>
              </a:solidFill>
            </a:endParaRPr>
          </a:p>
          <a:p>
            <a:pPr indent="-609600" lvl="0" marL="914400" rtl="0" algn="l">
              <a:lnSpc>
                <a:spcPct val="90000"/>
              </a:lnSpc>
              <a:spcBef>
                <a:spcPts val="1300"/>
              </a:spcBef>
              <a:spcAft>
                <a:spcPts val="0"/>
              </a:spcAft>
              <a:buClr>
                <a:schemeClr val="dk1"/>
              </a:buClr>
              <a:buSzPts val="3200"/>
              <a:buFont typeface="Calibri"/>
              <a:buChar char="•"/>
            </a:pPr>
            <a:r>
              <a:rPr lang="en-US" sz="2800">
                <a:solidFill>
                  <a:schemeClr val="dk1"/>
                </a:solidFill>
              </a:rPr>
              <a:t>What different methods are currently being used by your school to engage and communicate with these groups? </a:t>
            </a:r>
            <a:endParaRPr/>
          </a:p>
          <a:p>
            <a:pPr indent="-609600" lvl="0" marL="914400" rtl="0" algn="l">
              <a:lnSpc>
                <a:spcPct val="90000"/>
              </a:lnSpc>
              <a:spcBef>
                <a:spcPts val="1300"/>
              </a:spcBef>
              <a:spcAft>
                <a:spcPts val="0"/>
              </a:spcAft>
              <a:buClr>
                <a:schemeClr val="dk1"/>
              </a:buClr>
              <a:buSzPts val="3200"/>
              <a:buFont typeface="Calibri"/>
              <a:buChar char="•"/>
            </a:pPr>
            <a:r>
              <a:rPr lang="en-US" sz="2800">
                <a:solidFill>
                  <a:schemeClr val="dk1"/>
                </a:solidFill>
              </a:rPr>
              <a:t>What new opportunities/modalities might exist to engage partners?</a:t>
            </a:r>
            <a:endParaRPr sz="2800">
              <a:solidFill>
                <a:schemeClr val="dk1"/>
              </a:solidFill>
            </a:endParaRPr>
          </a:p>
          <a:p>
            <a:pPr indent="-609600" lvl="0" marL="914400" rtl="0" algn="l">
              <a:lnSpc>
                <a:spcPct val="90000"/>
              </a:lnSpc>
              <a:spcBef>
                <a:spcPts val="1300"/>
              </a:spcBef>
              <a:spcAft>
                <a:spcPts val="0"/>
              </a:spcAft>
              <a:buClr>
                <a:schemeClr val="dk1"/>
              </a:buClr>
              <a:buSzPts val="3200"/>
              <a:buFont typeface="Calibri"/>
              <a:buChar char="•"/>
            </a:pPr>
            <a:r>
              <a:rPr lang="en-US" sz="2800">
                <a:solidFill>
                  <a:schemeClr val="dk1"/>
                </a:solidFill>
              </a:rPr>
              <a:t>What is your current system for gathering input/feedback from relevant partners?</a:t>
            </a:r>
            <a:endParaRPr/>
          </a:p>
          <a:p>
            <a:pPr indent="0" lvl="0" marL="457200" marR="513080" rtl="0" algn="l">
              <a:lnSpc>
                <a:spcPct val="100000"/>
              </a:lnSpc>
              <a:spcBef>
                <a:spcPts val="15"/>
              </a:spcBef>
              <a:spcAft>
                <a:spcPts val="0"/>
              </a:spcAft>
              <a:buSzPts val="3200"/>
              <a:buNone/>
            </a:pPr>
            <a:r>
              <a:t/>
            </a:r>
            <a:endParaRPr sz="4800">
              <a:solidFill>
                <a:srgbClr val="00FF00"/>
              </a:solidFill>
            </a:endParaRPr>
          </a:p>
        </p:txBody>
      </p:sp>
      <p:pic>
        <p:nvPicPr>
          <p:cNvPr id="340" name="Google Shape;340;p37"/>
          <p:cNvPicPr preferRelativeResize="0"/>
          <p:nvPr/>
        </p:nvPicPr>
        <p:blipFill>
          <a:blip r:embed="rId3">
            <a:alphaModFix/>
          </a:blip>
          <a:stretch>
            <a:fillRect/>
          </a:stretch>
        </p:blipFill>
        <p:spPr>
          <a:xfrm>
            <a:off x="11313025" y="5976150"/>
            <a:ext cx="878975" cy="88185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38"/>
          <p:cNvSpPr txBox="1"/>
          <p:nvPr>
            <p:ph type="title"/>
          </p:nvPr>
        </p:nvSpPr>
        <p:spPr>
          <a:xfrm>
            <a:off x="1045941" y="2453812"/>
            <a:ext cx="10363200" cy="1362075"/>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9E47"/>
              </a:buClr>
              <a:buSzPts val="4000"/>
              <a:buFont typeface="Calibri"/>
              <a:buNone/>
            </a:pPr>
            <a:r>
              <a:rPr lang="en-US"/>
              <a:t>DECISION-MAKING PROTOCOL</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pic>
        <p:nvPicPr>
          <p:cNvPr descr="A white grid with black text showing an example of a decision-making protocol.&#10;&#10;" id="350" name="Google Shape;350;p39"/>
          <p:cNvPicPr preferRelativeResize="0"/>
          <p:nvPr/>
        </p:nvPicPr>
        <p:blipFill rotWithShape="1">
          <a:blip r:embed="rId3">
            <a:alphaModFix/>
          </a:blip>
          <a:srcRect b="0" l="0" r="0" t="0"/>
          <a:stretch/>
        </p:blipFill>
        <p:spPr>
          <a:xfrm>
            <a:off x="6490525" y="351925"/>
            <a:ext cx="5247574" cy="5809025"/>
          </a:xfrm>
          <a:prstGeom prst="rect">
            <a:avLst/>
          </a:prstGeom>
          <a:noFill/>
          <a:ln>
            <a:noFill/>
          </a:ln>
        </p:spPr>
      </p:pic>
      <p:sp>
        <p:nvSpPr>
          <p:cNvPr id="351" name="Google Shape;351;p39"/>
          <p:cNvSpPr txBox="1"/>
          <p:nvPr/>
        </p:nvSpPr>
        <p:spPr>
          <a:xfrm>
            <a:off x="702975" y="2293625"/>
            <a:ext cx="4879200" cy="4125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0" i="0" lang="en-US" sz="3200" u="none" cap="none" strike="noStrike">
                <a:solidFill>
                  <a:srgbClr val="231F20"/>
                </a:solidFill>
                <a:latin typeface="Calibri"/>
                <a:ea typeface="Calibri"/>
                <a:cs typeface="Calibri"/>
                <a:sym typeface="Calibri"/>
              </a:rPr>
              <a:t>As a team, you will have to decide:</a:t>
            </a:r>
            <a:endParaRPr b="0" i="0" sz="3200" u="none" cap="none" strike="noStrike">
              <a:solidFill>
                <a:srgbClr val="231F20"/>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200" u="none" cap="none" strike="noStrike">
                <a:solidFill>
                  <a:srgbClr val="231F20"/>
                </a:solidFill>
                <a:latin typeface="Calibri"/>
                <a:ea typeface="Calibri"/>
                <a:cs typeface="Calibri"/>
                <a:sym typeface="Calibri"/>
              </a:rPr>
              <a:t>- </a:t>
            </a:r>
            <a:r>
              <a:rPr b="1" i="0" lang="en-US" sz="3200" u="none" cap="none" strike="noStrike">
                <a:solidFill>
                  <a:srgbClr val="231F20"/>
                </a:solidFill>
                <a:latin typeface="Calibri"/>
                <a:ea typeface="Calibri"/>
                <a:cs typeface="Calibri"/>
                <a:sym typeface="Calibri"/>
              </a:rPr>
              <a:t>WHO Decides </a:t>
            </a:r>
            <a:r>
              <a:rPr b="0" i="0" lang="en-US" sz="3200" u="none" cap="none" strike="noStrike">
                <a:solidFill>
                  <a:srgbClr val="231F20"/>
                </a:solidFill>
                <a:latin typeface="Calibri"/>
                <a:ea typeface="Calibri"/>
                <a:cs typeface="Calibri"/>
                <a:sym typeface="Calibri"/>
              </a:rPr>
              <a:t>(e.g., AT Team or all staff)</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3200" u="none" cap="none" strike="noStrike">
              <a:solidFill>
                <a:srgbClr val="231F20"/>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200" u="none" cap="none" strike="noStrike">
                <a:solidFill>
                  <a:srgbClr val="231F20"/>
                </a:solidFill>
                <a:latin typeface="Calibri"/>
                <a:ea typeface="Calibri"/>
                <a:cs typeface="Calibri"/>
                <a:sym typeface="Calibri"/>
              </a:rPr>
              <a:t>- </a:t>
            </a:r>
            <a:r>
              <a:rPr b="1" i="0" lang="en-US" sz="3200" u="none" cap="none" strike="noStrike">
                <a:solidFill>
                  <a:srgbClr val="231F20"/>
                </a:solidFill>
                <a:latin typeface="Calibri"/>
                <a:ea typeface="Calibri"/>
                <a:cs typeface="Calibri"/>
                <a:sym typeface="Calibri"/>
              </a:rPr>
              <a:t>How to Decide </a:t>
            </a:r>
            <a:r>
              <a:rPr b="0" i="0" lang="en-US" sz="3200" u="none" cap="none" strike="noStrike">
                <a:solidFill>
                  <a:srgbClr val="231F20"/>
                </a:solidFill>
                <a:latin typeface="Calibri"/>
                <a:ea typeface="Calibri"/>
                <a:cs typeface="Calibri"/>
                <a:sym typeface="Calibri"/>
              </a:rPr>
              <a:t>(consensus, majority rule, unilateral decision).</a:t>
            </a:r>
            <a:endParaRPr b="0" i="0" sz="3200" u="none" cap="none" strike="noStrike">
              <a:solidFill>
                <a:srgbClr val="231F20"/>
              </a:solidFill>
              <a:latin typeface="Calibri"/>
              <a:ea typeface="Calibri"/>
              <a:cs typeface="Calibri"/>
              <a:sym typeface="Calibri"/>
            </a:endParaRPr>
          </a:p>
        </p:txBody>
      </p:sp>
      <p:sp>
        <p:nvSpPr>
          <p:cNvPr id="352" name="Google Shape;352;p39"/>
          <p:cNvSpPr txBox="1"/>
          <p:nvPr>
            <p:ph type="title"/>
          </p:nvPr>
        </p:nvSpPr>
        <p:spPr>
          <a:xfrm>
            <a:off x="117935" y="594398"/>
            <a:ext cx="5880600" cy="1143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b="1" lang="en-US"/>
              <a:t>Decision-Making Protocol</a:t>
            </a:r>
            <a:br>
              <a:rPr lang="en-US"/>
            </a:br>
            <a:endParaRPr sz="2400">
              <a:solidFill>
                <a:srgbClr val="FF0000"/>
              </a:solidFill>
            </a:endParaRPr>
          </a:p>
        </p:txBody>
      </p:sp>
      <p:pic>
        <p:nvPicPr>
          <p:cNvPr id="353" name="Google Shape;353;p39"/>
          <p:cNvPicPr preferRelativeResize="0"/>
          <p:nvPr/>
        </p:nvPicPr>
        <p:blipFill>
          <a:blip r:embed="rId4">
            <a:alphaModFix/>
          </a:blip>
          <a:stretch>
            <a:fillRect/>
          </a:stretch>
        </p:blipFill>
        <p:spPr>
          <a:xfrm>
            <a:off x="11313025" y="5976150"/>
            <a:ext cx="878975" cy="8818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9593"/>
        </a:solidFill>
      </p:bgPr>
    </p:bg>
    <p:spTree>
      <p:nvGrpSpPr>
        <p:cNvPr id="124" name="Shape 124"/>
        <p:cNvGrpSpPr/>
        <p:nvPr/>
      </p:nvGrpSpPr>
      <p:grpSpPr>
        <a:xfrm>
          <a:off x="0" y="0"/>
          <a:ext cx="0" cy="0"/>
          <a:chOff x="0" y="0"/>
          <a:chExt cx="0" cy="0"/>
        </a:xfrm>
      </p:grpSpPr>
      <p:sp>
        <p:nvSpPr>
          <p:cNvPr id="125" name="Google Shape;125;p4"/>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Introductions</a:t>
            </a:r>
            <a:endParaRPr/>
          </a:p>
        </p:txBody>
      </p:sp>
      <p:sp>
        <p:nvSpPr>
          <p:cNvPr id="126" name="Google Shape;126;p4"/>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640"/>
              </a:spcBef>
              <a:spcAft>
                <a:spcPts val="0"/>
              </a:spcAft>
              <a:buClr>
                <a:srgbClr val="FF0000"/>
              </a:buClr>
              <a:buSzPts val="3200"/>
              <a:buFont typeface="Arial"/>
              <a:buNone/>
            </a:pPr>
            <a:r>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40"/>
          <p:cNvSpPr txBox="1"/>
          <p:nvPr>
            <p:ph type="title"/>
          </p:nvPr>
        </p:nvSpPr>
        <p:spPr>
          <a:xfrm>
            <a:off x="2191310" y="411381"/>
            <a:ext cx="10000690" cy="938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sz="3500"/>
              <a:t>Activity: Advanced Tiers Decision-Making Protocol</a:t>
            </a:r>
            <a:br>
              <a:rPr b="1" lang="en-US" sz="3600"/>
            </a:br>
            <a:endParaRPr b="1" sz="2400"/>
          </a:p>
        </p:txBody>
      </p:sp>
      <p:sp>
        <p:nvSpPr>
          <p:cNvPr id="359" name="Google Shape;359;p40"/>
          <p:cNvSpPr txBox="1"/>
          <p:nvPr>
            <p:ph idx="1" type="body"/>
          </p:nvPr>
        </p:nvSpPr>
        <p:spPr>
          <a:xfrm>
            <a:off x="148856" y="1708443"/>
            <a:ext cx="11433669" cy="4162800"/>
          </a:xfrm>
          <a:prstGeom prst="rect">
            <a:avLst/>
          </a:prstGeom>
          <a:noFill/>
          <a:ln>
            <a:noFill/>
          </a:ln>
        </p:spPr>
        <p:txBody>
          <a:bodyPr anchorCtr="0" anchor="t" bIns="91425" lIns="91425" spcFirstLastPara="1" rIns="91425" wrap="square" tIns="91425">
            <a:noAutofit/>
          </a:bodyPr>
          <a:lstStyle/>
          <a:p>
            <a:pPr indent="0" lvl="0" marL="914400" rtl="0" algn="l">
              <a:lnSpc>
                <a:spcPct val="90000"/>
              </a:lnSpc>
              <a:spcBef>
                <a:spcPts val="1300"/>
              </a:spcBef>
              <a:spcAft>
                <a:spcPts val="0"/>
              </a:spcAft>
              <a:buNone/>
            </a:pPr>
            <a:r>
              <a:t/>
            </a:r>
            <a:endParaRPr i="0" sz="3500">
              <a:latin typeface="Arial"/>
              <a:ea typeface="Arial"/>
              <a:cs typeface="Arial"/>
              <a:sym typeface="Arial"/>
            </a:endParaRPr>
          </a:p>
          <a:p>
            <a:pPr indent="-457200" lvl="1" marL="920750" rtl="0" algn="l">
              <a:lnSpc>
                <a:spcPct val="90000"/>
              </a:lnSpc>
              <a:spcBef>
                <a:spcPts val="1300"/>
              </a:spcBef>
              <a:spcAft>
                <a:spcPts val="0"/>
              </a:spcAft>
              <a:buClr>
                <a:schemeClr val="dk1"/>
              </a:buClr>
              <a:buSzPts val="3500"/>
              <a:buChar char="•"/>
            </a:pPr>
            <a:r>
              <a:rPr i="0" lang="en-US" sz="3500">
                <a:latin typeface="Arial"/>
                <a:ea typeface="Arial"/>
                <a:cs typeface="Arial"/>
                <a:sym typeface="Arial"/>
              </a:rPr>
              <a:t>What are some of the decision-making protocols that everyone is familiar with?</a:t>
            </a:r>
            <a:endParaRPr i="0" sz="3500">
              <a:latin typeface="Arial"/>
              <a:ea typeface="Arial"/>
              <a:cs typeface="Arial"/>
              <a:sym typeface="Arial"/>
            </a:endParaRPr>
          </a:p>
          <a:p>
            <a:pPr indent="-450850" lvl="1" marL="914400" rtl="0" algn="l">
              <a:lnSpc>
                <a:spcPct val="90000"/>
              </a:lnSpc>
              <a:spcBef>
                <a:spcPts val="1300"/>
              </a:spcBef>
              <a:spcAft>
                <a:spcPts val="0"/>
              </a:spcAft>
              <a:buClr>
                <a:schemeClr val="dk1"/>
              </a:buClr>
              <a:buSzPts val="3500"/>
              <a:buChar char="•"/>
            </a:pPr>
            <a:r>
              <a:rPr i="0" lang="en-US" sz="3500">
                <a:latin typeface="Arial"/>
                <a:ea typeface="Arial"/>
                <a:cs typeface="Arial"/>
                <a:sym typeface="Arial"/>
              </a:rPr>
              <a:t>What are the pros and cons of each?</a:t>
            </a:r>
            <a:endParaRPr i="0" sz="3500">
              <a:latin typeface="Arial"/>
              <a:ea typeface="Arial"/>
              <a:cs typeface="Arial"/>
              <a:sym typeface="Arial"/>
            </a:endParaRPr>
          </a:p>
          <a:p>
            <a:pPr indent="-450850" lvl="1" marL="914400" rtl="0" algn="l">
              <a:lnSpc>
                <a:spcPct val="90000"/>
              </a:lnSpc>
              <a:spcBef>
                <a:spcPts val="1300"/>
              </a:spcBef>
              <a:spcAft>
                <a:spcPts val="0"/>
              </a:spcAft>
              <a:buClr>
                <a:schemeClr val="dk1"/>
              </a:buClr>
              <a:buSzPts val="3500"/>
              <a:buChar char="•"/>
            </a:pPr>
            <a:r>
              <a:rPr i="0" lang="en-US" sz="3500">
                <a:latin typeface="Arial"/>
                <a:ea typeface="Arial"/>
                <a:cs typeface="Arial"/>
                <a:sym typeface="Arial"/>
              </a:rPr>
              <a:t>Which are the most efficient?</a:t>
            </a:r>
            <a:endParaRPr/>
          </a:p>
          <a:p>
            <a:pPr indent="-228600" lvl="1" marL="914400" rtl="0" algn="l">
              <a:lnSpc>
                <a:spcPct val="90000"/>
              </a:lnSpc>
              <a:spcBef>
                <a:spcPts val="1300"/>
              </a:spcBef>
              <a:spcAft>
                <a:spcPts val="0"/>
              </a:spcAft>
              <a:buClr>
                <a:schemeClr val="dk1"/>
              </a:buClr>
              <a:buSzPts val="3500"/>
              <a:buNone/>
            </a:pPr>
            <a:r>
              <a:t/>
            </a:r>
            <a:endParaRPr i="0" sz="3500">
              <a:latin typeface="Arial"/>
              <a:ea typeface="Arial"/>
              <a:cs typeface="Arial"/>
              <a:sym typeface="Arial"/>
            </a:endParaRPr>
          </a:p>
          <a:p>
            <a:pPr indent="0" lvl="0" marL="457200" marR="513080" rtl="0" algn="l">
              <a:lnSpc>
                <a:spcPct val="100000"/>
              </a:lnSpc>
              <a:spcBef>
                <a:spcPts val="15"/>
              </a:spcBef>
              <a:spcAft>
                <a:spcPts val="0"/>
              </a:spcAft>
              <a:buSzPts val="3200"/>
              <a:buNone/>
            </a:pPr>
            <a:r>
              <a:t/>
            </a:r>
            <a:endParaRPr sz="4800">
              <a:solidFill>
                <a:schemeClr val="dk1"/>
              </a:solidFill>
            </a:endParaRPr>
          </a:p>
        </p:txBody>
      </p:sp>
      <p:pic>
        <p:nvPicPr>
          <p:cNvPr id="360" name="Google Shape;360;p40"/>
          <p:cNvPicPr preferRelativeResize="0"/>
          <p:nvPr/>
        </p:nvPicPr>
        <p:blipFill>
          <a:blip r:embed="rId3">
            <a:alphaModFix/>
          </a:blip>
          <a:stretch>
            <a:fillRect/>
          </a:stretch>
        </p:blipFill>
        <p:spPr>
          <a:xfrm>
            <a:off x="11313025" y="5976150"/>
            <a:ext cx="878975" cy="88185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41"/>
          <p:cNvSpPr txBox="1"/>
          <p:nvPr>
            <p:ph type="title"/>
          </p:nvPr>
        </p:nvSpPr>
        <p:spPr>
          <a:xfrm>
            <a:off x="1045941" y="2453812"/>
            <a:ext cx="10363200" cy="1362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9E47"/>
              </a:buClr>
              <a:buSzPts val="4000"/>
              <a:buFont typeface="Calibri"/>
              <a:buNone/>
            </a:pPr>
            <a:r>
              <a:rPr lang="en-US"/>
              <a:t>ORGANIZATIONAL SYSTEM TO HOUSE </a:t>
            </a:r>
            <a:endParaRPr/>
          </a:p>
          <a:p>
            <a:pPr indent="0" lvl="0" marL="0" marR="0" rtl="0" algn="ctr">
              <a:lnSpc>
                <a:spcPct val="100000"/>
              </a:lnSpc>
              <a:spcBef>
                <a:spcPts val="0"/>
              </a:spcBef>
              <a:spcAft>
                <a:spcPts val="0"/>
              </a:spcAft>
              <a:buClr>
                <a:srgbClr val="009E47"/>
              </a:buClr>
              <a:buSzPts val="4000"/>
              <a:buFont typeface="Calibri"/>
              <a:buNone/>
            </a:pPr>
            <a:r>
              <a:rPr lang="en-US"/>
              <a:t>ADVANCED TIERS ARTIFACTS</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42"/>
          <p:cNvSpPr txBox="1"/>
          <p:nvPr>
            <p:ph type="title"/>
          </p:nvPr>
        </p:nvSpPr>
        <p:spPr>
          <a:xfrm>
            <a:off x="609600" y="512875"/>
            <a:ext cx="10972800" cy="904800"/>
          </a:xfrm>
          <a:prstGeom prst="rect">
            <a:avLst/>
          </a:prstGeom>
          <a:noFill/>
          <a:ln>
            <a:noFill/>
          </a:ln>
        </p:spPr>
        <p:txBody>
          <a:bodyPr anchorCtr="0" anchor="ctr" bIns="91425" lIns="91425" spcFirstLastPara="1" rIns="91425" wrap="square" tIns="91425">
            <a:noAutofit/>
          </a:bodyPr>
          <a:lstStyle/>
          <a:p>
            <a:pPr indent="0" lvl="0" marL="457200" rtl="0" algn="ctr">
              <a:lnSpc>
                <a:spcPct val="100000"/>
              </a:lnSpc>
              <a:spcBef>
                <a:spcPts val="0"/>
              </a:spcBef>
              <a:spcAft>
                <a:spcPts val="0"/>
              </a:spcAft>
              <a:buSzPts val="4400"/>
              <a:buNone/>
            </a:pPr>
            <a:r>
              <a:rPr lang="en-US" sz="3800"/>
              <a:t> </a:t>
            </a:r>
            <a:endParaRPr sz="3800"/>
          </a:p>
          <a:p>
            <a:pPr indent="0" lvl="0" marL="457200" rtl="0" algn="ctr">
              <a:lnSpc>
                <a:spcPct val="100000"/>
              </a:lnSpc>
              <a:spcBef>
                <a:spcPts val="0"/>
              </a:spcBef>
              <a:spcAft>
                <a:spcPts val="0"/>
              </a:spcAft>
              <a:buSzPts val="4400"/>
              <a:buNone/>
            </a:pPr>
            <a:r>
              <a:rPr b="1" i="1" lang="en-US" sz="3800"/>
              <a:t>Advanced Tiers </a:t>
            </a:r>
            <a:r>
              <a:rPr lang="en-US" sz="3800"/>
              <a:t>Artifacts </a:t>
            </a:r>
            <a:endParaRPr sz="3800"/>
          </a:p>
          <a:p>
            <a:pPr indent="0" lvl="0" marL="0" rtl="0" algn="l">
              <a:lnSpc>
                <a:spcPct val="100000"/>
              </a:lnSpc>
              <a:spcBef>
                <a:spcPts val="0"/>
              </a:spcBef>
              <a:spcAft>
                <a:spcPts val="0"/>
              </a:spcAft>
              <a:buClr>
                <a:schemeClr val="dk1"/>
              </a:buClr>
              <a:buSzPts val="1100"/>
              <a:buFont typeface="Arial"/>
              <a:buNone/>
            </a:pPr>
            <a:r>
              <a:t/>
            </a:r>
            <a:endParaRPr b="1" sz="1400">
              <a:solidFill>
                <a:srgbClr val="231F20"/>
              </a:solidFill>
            </a:endParaRPr>
          </a:p>
          <a:p>
            <a:pPr indent="0" lvl="0" marL="0" rtl="0" algn="ctr">
              <a:lnSpc>
                <a:spcPct val="100000"/>
              </a:lnSpc>
              <a:spcBef>
                <a:spcPts val="0"/>
              </a:spcBef>
              <a:spcAft>
                <a:spcPts val="0"/>
              </a:spcAft>
              <a:buSzPts val="4400"/>
              <a:buNone/>
            </a:pPr>
            <a:r>
              <a:t/>
            </a:r>
            <a:endParaRPr/>
          </a:p>
        </p:txBody>
      </p:sp>
      <p:sp>
        <p:nvSpPr>
          <p:cNvPr id="371" name="Google Shape;371;p42"/>
          <p:cNvSpPr txBox="1"/>
          <p:nvPr>
            <p:ph idx="1" type="body"/>
          </p:nvPr>
        </p:nvSpPr>
        <p:spPr>
          <a:xfrm>
            <a:off x="293075" y="1417675"/>
            <a:ext cx="11503200" cy="4708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US" sz="2900">
                <a:solidFill>
                  <a:srgbClr val="231F20"/>
                </a:solidFill>
              </a:rPr>
              <a:t>Documentation of your school’s systems and procedures is critical to ensure that structures and practices are sustained over time.</a:t>
            </a:r>
            <a:endParaRPr sz="2900">
              <a:solidFill>
                <a:srgbClr val="231F20"/>
              </a:solidFill>
            </a:endParaRPr>
          </a:p>
          <a:p>
            <a:pPr indent="0" lvl="0" marL="0" rtl="0" algn="l">
              <a:lnSpc>
                <a:spcPct val="100000"/>
              </a:lnSpc>
              <a:spcBef>
                <a:spcPts val="0"/>
              </a:spcBef>
              <a:spcAft>
                <a:spcPts val="0"/>
              </a:spcAft>
              <a:buClr>
                <a:schemeClr val="dk1"/>
              </a:buClr>
              <a:buSzPts val="1100"/>
              <a:buFont typeface="Arial"/>
              <a:buNone/>
            </a:pPr>
            <a:r>
              <a:rPr lang="en-US" sz="2900">
                <a:solidFill>
                  <a:srgbClr val="231F20"/>
                </a:solidFill>
              </a:rPr>
              <a:t> </a:t>
            </a:r>
            <a:endParaRPr sz="2900">
              <a:solidFill>
                <a:srgbClr val="231F20"/>
              </a:solidFill>
            </a:endParaRPr>
          </a:p>
          <a:p>
            <a:pPr indent="0" lvl="0" marL="0" rtl="0" algn="l">
              <a:lnSpc>
                <a:spcPct val="100000"/>
              </a:lnSpc>
              <a:spcBef>
                <a:spcPts val="0"/>
              </a:spcBef>
              <a:spcAft>
                <a:spcPts val="0"/>
              </a:spcAft>
              <a:buClr>
                <a:schemeClr val="dk1"/>
              </a:buClr>
              <a:buSzPts val="1100"/>
              <a:buFont typeface="Arial"/>
              <a:buNone/>
            </a:pPr>
            <a:r>
              <a:rPr lang="en-US" sz="2900">
                <a:solidFill>
                  <a:srgbClr val="231F20"/>
                </a:solidFill>
              </a:rPr>
              <a:t>It is important, when possible, to make sure that these documents are </a:t>
            </a:r>
            <a:endParaRPr sz="2900">
              <a:solidFill>
                <a:srgbClr val="231F20"/>
              </a:solidFill>
            </a:endParaRPr>
          </a:p>
          <a:p>
            <a:pPr indent="0" lvl="0" marL="0" rtl="0" algn="l">
              <a:lnSpc>
                <a:spcPct val="100000"/>
              </a:lnSpc>
              <a:spcBef>
                <a:spcPts val="0"/>
              </a:spcBef>
              <a:spcAft>
                <a:spcPts val="0"/>
              </a:spcAft>
              <a:buClr>
                <a:schemeClr val="dk1"/>
              </a:buClr>
              <a:buSzPts val="1100"/>
              <a:buFont typeface="Arial"/>
              <a:buNone/>
            </a:pPr>
            <a:r>
              <a:rPr lang="en-US" sz="2900">
                <a:solidFill>
                  <a:srgbClr val="231F20"/>
                </a:solidFill>
              </a:rPr>
              <a:t>accessible to all relevant stakeholders.</a:t>
            </a:r>
            <a:endParaRPr sz="2900">
              <a:solidFill>
                <a:srgbClr val="231F20"/>
              </a:solidFill>
            </a:endParaRPr>
          </a:p>
          <a:p>
            <a:pPr indent="0" lvl="0" marL="0" rtl="0" algn="l">
              <a:lnSpc>
                <a:spcPct val="100000"/>
              </a:lnSpc>
              <a:spcBef>
                <a:spcPts val="0"/>
              </a:spcBef>
              <a:spcAft>
                <a:spcPts val="0"/>
              </a:spcAft>
              <a:buClr>
                <a:schemeClr val="dk1"/>
              </a:buClr>
              <a:buSzPts val="1100"/>
              <a:buFont typeface="Arial"/>
              <a:buNone/>
            </a:pPr>
            <a:r>
              <a:t/>
            </a:r>
            <a:endParaRPr sz="2900">
              <a:solidFill>
                <a:srgbClr val="231F20"/>
              </a:solidFill>
            </a:endParaRPr>
          </a:p>
          <a:p>
            <a:pPr indent="0" lvl="0" marL="0" rtl="0" algn="l">
              <a:lnSpc>
                <a:spcPct val="100000"/>
              </a:lnSpc>
              <a:spcBef>
                <a:spcPts val="0"/>
              </a:spcBef>
              <a:spcAft>
                <a:spcPts val="0"/>
              </a:spcAft>
              <a:buClr>
                <a:schemeClr val="dk1"/>
              </a:buClr>
              <a:buSzPts val="1100"/>
              <a:buFont typeface="Arial"/>
              <a:buNone/>
            </a:pPr>
            <a:r>
              <a:rPr lang="en-US" sz="2900">
                <a:solidFill>
                  <a:srgbClr val="231F20"/>
                </a:solidFill>
              </a:rPr>
              <a:t>Align when possible or ethical with dissemination practices that currently exist with other procedures (e.g., fire emergencies, intruder procedures, Tier 1 Staff Handbook).  </a:t>
            </a:r>
            <a:endParaRPr sz="2900"/>
          </a:p>
          <a:p>
            <a:pPr indent="0" lvl="0" marL="0" rtl="0" algn="l">
              <a:lnSpc>
                <a:spcPct val="100000"/>
              </a:lnSpc>
              <a:spcBef>
                <a:spcPts val="640"/>
              </a:spcBef>
              <a:spcAft>
                <a:spcPts val="0"/>
              </a:spcAft>
              <a:buSzPts val="3200"/>
              <a:buNone/>
            </a:pPr>
            <a:r>
              <a:t/>
            </a:r>
            <a:endParaRPr sz="5000"/>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pic>
        <p:nvPicPr>
          <p:cNvPr descr="A table that illustrates the Advanced Tiers Development Checklist and Action Plan. This resource outlines in the frist column from the left the critical development steps for advanced tiers teams and  in the second column provides exmple and / or templates for teams to use in their work. The document also offers in the 3rd column a spot for teams to link their finished artifact. " id="376" name="Google Shape;376;p43"/>
          <p:cNvPicPr preferRelativeResize="0"/>
          <p:nvPr/>
        </p:nvPicPr>
        <p:blipFill rotWithShape="1">
          <a:blip r:embed="rId3">
            <a:alphaModFix/>
          </a:blip>
          <a:srcRect b="0" l="0" r="0" t="0"/>
          <a:stretch/>
        </p:blipFill>
        <p:spPr>
          <a:xfrm>
            <a:off x="2085900" y="966875"/>
            <a:ext cx="8465400" cy="5239050"/>
          </a:xfrm>
          <a:prstGeom prst="rect">
            <a:avLst/>
          </a:prstGeom>
          <a:noFill/>
          <a:ln>
            <a:noFill/>
          </a:ln>
        </p:spPr>
      </p:pic>
      <p:sp>
        <p:nvSpPr>
          <p:cNvPr id="377" name="Google Shape;377;p43"/>
          <p:cNvSpPr txBox="1"/>
          <p:nvPr>
            <p:ph type="title"/>
          </p:nvPr>
        </p:nvSpPr>
        <p:spPr>
          <a:xfrm>
            <a:off x="609600" y="276726"/>
            <a:ext cx="10972800" cy="882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sz="4000"/>
              <a:t>Organizational System - Advanced Tiers Artifacts</a:t>
            </a:r>
            <a:br>
              <a:rPr lang="en-US" sz="4000"/>
            </a:br>
            <a:endParaRPr sz="2400"/>
          </a:p>
        </p:txBody>
      </p:sp>
      <p:pic>
        <p:nvPicPr>
          <p:cNvPr id="378" name="Google Shape;378;p43"/>
          <p:cNvPicPr preferRelativeResize="0"/>
          <p:nvPr/>
        </p:nvPicPr>
        <p:blipFill>
          <a:blip r:embed="rId4">
            <a:alphaModFix/>
          </a:blip>
          <a:stretch>
            <a:fillRect/>
          </a:stretch>
        </p:blipFill>
        <p:spPr>
          <a:xfrm>
            <a:off x="11313025" y="5976150"/>
            <a:ext cx="878975" cy="88185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44"/>
          <p:cNvSpPr txBox="1"/>
          <p:nvPr>
            <p:ph type="title"/>
          </p:nvPr>
        </p:nvSpPr>
        <p:spPr>
          <a:xfrm>
            <a:off x="2551158" y="581502"/>
            <a:ext cx="9307277" cy="938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sz="3600"/>
              <a:t>Activity: Advanced Tiers Organizational System</a:t>
            </a:r>
            <a:br>
              <a:rPr b="1" lang="en-US" sz="3600"/>
            </a:br>
            <a:endParaRPr b="1" sz="3600"/>
          </a:p>
        </p:txBody>
      </p:sp>
      <p:sp>
        <p:nvSpPr>
          <p:cNvPr id="384" name="Google Shape;384;p44"/>
          <p:cNvSpPr txBox="1"/>
          <p:nvPr>
            <p:ph idx="1" type="body"/>
          </p:nvPr>
        </p:nvSpPr>
        <p:spPr>
          <a:xfrm>
            <a:off x="333565" y="1347600"/>
            <a:ext cx="11163900" cy="4162800"/>
          </a:xfrm>
          <a:prstGeom prst="rect">
            <a:avLst/>
          </a:prstGeom>
          <a:noFill/>
          <a:ln>
            <a:noFill/>
          </a:ln>
        </p:spPr>
        <p:txBody>
          <a:bodyPr anchorCtr="0" anchor="t" bIns="91425" lIns="91425" spcFirstLastPara="1" rIns="91425" wrap="square" tIns="91425">
            <a:noAutofit/>
          </a:bodyPr>
          <a:lstStyle/>
          <a:p>
            <a:pPr indent="0" lvl="0" marL="0" marR="513080" rtl="0" algn="l">
              <a:lnSpc>
                <a:spcPct val="100000"/>
              </a:lnSpc>
              <a:spcBef>
                <a:spcPts val="15"/>
              </a:spcBef>
              <a:spcAft>
                <a:spcPts val="0"/>
              </a:spcAft>
              <a:buSzPts val="3200"/>
              <a:buNone/>
            </a:pPr>
            <a:r>
              <a:rPr lang="en-US" sz="3100">
                <a:solidFill>
                  <a:schemeClr val="dk1"/>
                </a:solidFill>
              </a:rPr>
              <a:t>With your team, consider how to create a system of organization around critical documents: </a:t>
            </a:r>
            <a:endParaRPr sz="3100">
              <a:solidFill>
                <a:schemeClr val="dk1"/>
              </a:solidFill>
            </a:endParaRPr>
          </a:p>
          <a:p>
            <a:pPr indent="-425450" lvl="0" marL="457200" marR="513080" rtl="0" algn="l">
              <a:lnSpc>
                <a:spcPct val="100000"/>
              </a:lnSpc>
              <a:spcBef>
                <a:spcPts val="15"/>
              </a:spcBef>
              <a:spcAft>
                <a:spcPts val="0"/>
              </a:spcAft>
              <a:buClr>
                <a:schemeClr val="dk1"/>
              </a:buClr>
              <a:buSzPts val="3100"/>
              <a:buChar char="●"/>
            </a:pPr>
            <a:r>
              <a:rPr lang="en-US" sz="3100">
                <a:solidFill>
                  <a:schemeClr val="dk1"/>
                </a:solidFill>
              </a:rPr>
              <a:t>How does your team organize and document other systems? </a:t>
            </a:r>
            <a:endParaRPr sz="3100">
              <a:solidFill>
                <a:schemeClr val="dk1"/>
              </a:solidFill>
            </a:endParaRPr>
          </a:p>
          <a:p>
            <a:pPr indent="-425450" lvl="0" marL="457200" marR="513080" rtl="0" algn="l">
              <a:lnSpc>
                <a:spcPct val="100000"/>
              </a:lnSpc>
              <a:spcBef>
                <a:spcPts val="0"/>
              </a:spcBef>
              <a:spcAft>
                <a:spcPts val="0"/>
              </a:spcAft>
              <a:buClr>
                <a:schemeClr val="dk1"/>
              </a:buClr>
              <a:buSzPts val="3100"/>
              <a:buChar char="●"/>
            </a:pPr>
            <a:r>
              <a:rPr lang="en-US" sz="3100">
                <a:solidFill>
                  <a:schemeClr val="dk1"/>
                </a:solidFill>
              </a:rPr>
              <a:t>What are strengths and barriers to how those systems are organized? </a:t>
            </a:r>
            <a:endParaRPr sz="3100">
              <a:solidFill>
                <a:schemeClr val="dk1"/>
              </a:solidFill>
            </a:endParaRPr>
          </a:p>
          <a:p>
            <a:pPr indent="-425450" lvl="0" marL="457200" marR="513080" rtl="0" algn="l">
              <a:lnSpc>
                <a:spcPct val="100000"/>
              </a:lnSpc>
              <a:spcBef>
                <a:spcPts val="0"/>
              </a:spcBef>
              <a:spcAft>
                <a:spcPts val="0"/>
              </a:spcAft>
              <a:buClr>
                <a:schemeClr val="dk1"/>
              </a:buClr>
              <a:buSzPts val="3100"/>
              <a:buChar char="●"/>
            </a:pPr>
            <a:r>
              <a:rPr lang="en-US" sz="3100">
                <a:solidFill>
                  <a:schemeClr val="dk1"/>
                </a:solidFill>
              </a:rPr>
              <a:t>What might need to similar and what might need to be different?  </a:t>
            </a:r>
            <a:endParaRPr/>
          </a:p>
          <a:p>
            <a:pPr indent="-228600" lvl="0" marL="457200" marR="513080" rtl="0" algn="l">
              <a:lnSpc>
                <a:spcPct val="100000"/>
              </a:lnSpc>
              <a:spcBef>
                <a:spcPts val="0"/>
              </a:spcBef>
              <a:spcAft>
                <a:spcPts val="0"/>
              </a:spcAft>
              <a:buClr>
                <a:schemeClr val="dk1"/>
              </a:buClr>
              <a:buSzPts val="3100"/>
              <a:buNone/>
            </a:pPr>
            <a:r>
              <a:t/>
            </a:r>
            <a:endParaRPr sz="3100">
              <a:solidFill>
                <a:schemeClr val="dk1"/>
              </a:solidFill>
            </a:endParaRPr>
          </a:p>
          <a:p>
            <a:pPr indent="0" lvl="0" marL="457200" marR="513080" rtl="0" algn="l">
              <a:lnSpc>
                <a:spcPct val="100000"/>
              </a:lnSpc>
              <a:spcBef>
                <a:spcPts val="15"/>
              </a:spcBef>
              <a:spcAft>
                <a:spcPts val="0"/>
              </a:spcAft>
              <a:buSzPts val="3200"/>
              <a:buNone/>
            </a:pPr>
            <a:r>
              <a:t/>
            </a:r>
            <a:endParaRPr sz="4800">
              <a:solidFill>
                <a:srgbClr val="00FF00"/>
              </a:solidFill>
            </a:endParaRPr>
          </a:p>
        </p:txBody>
      </p:sp>
      <p:pic>
        <p:nvPicPr>
          <p:cNvPr id="385" name="Google Shape;385;p44"/>
          <p:cNvPicPr preferRelativeResize="0"/>
          <p:nvPr/>
        </p:nvPicPr>
        <p:blipFill>
          <a:blip r:embed="rId3">
            <a:alphaModFix/>
          </a:blip>
          <a:stretch>
            <a:fillRect/>
          </a:stretch>
        </p:blipFill>
        <p:spPr>
          <a:xfrm>
            <a:off x="11313025" y="5976150"/>
            <a:ext cx="878975" cy="88185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45"/>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Next Steps</a:t>
            </a:r>
            <a:endParaRPr b="1"/>
          </a:p>
        </p:txBody>
      </p:sp>
      <p:sp>
        <p:nvSpPr>
          <p:cNvPr id="391" name="Google Shape;391;p45"/>
          <p:cNvSpPr txBox="1"/>
          <p:nvPr>
            <p:ph idx="1" type="body"/>
          </p:nvPr>
        </p:nvSpPr>
        <p:spPr>
          <a:xfrm>
            <a:off x="609600" y="1166014"/>
            <a:ext cx="10972800" cy="4526100"/>
          </a:xfrm>
          <a:prstGeom prst="rect">
            <a:avLst/>
          </a:prstGeom>
          <a:noFill/>
          <a:ln>
            <a:noFill/>
          </a:ln>
        </p:spPr>
        <p:txBody>
          <a:bodyPr anchorCtr="0" anchor="t" bIns="91425" lIns="91425" spcFirstLastPara="1" rIns="91425" wrap="square" tIns="91425">
            <a:noAutofit/>
          </a:bodyPr>
          <a:lstStyle/>
          <a:p>
            <a:pPr indent="-431800" lvl="0" marL="457200" marR="0" rtl="0" algn="l">
              <a:lnSpc>
                <a:spcPct val="100000"/>
              </a:lnSpc>
              <a:spcBef>
                <a:spcPts val="640"/>
              </a:spcBef>
              <a:spcAft>
                <a:spcPts val="0"/>
              </a:spcAft>
              <a:buSzPts val="3200"/>
              <a:buChar char="•"/>
            </a:pPr>
            <a:r>
              <a:rPr lang="en-US"/>
              <a:t>Finalize and communicate your </a:t>
            </a:r>
            <a:r>
              <a:rPr b="1" i="1" lang="en-US"/>
              <a:t>Advanced Tiers Meeting Schedule</a:t>
            </a:r>
            <a:r>
              <a:rPr lang="en-US"/>
              <a:t>..</a:t>
            </a:r>
            <a:endParaRPr/>
          </a:p>
          <a:p>
            <a:pPr indent="-431800" lvl="0" marL="457200" marR="0" rtl="0" algn="l">
              <a:lnSpc>
                <a:spcPct val="100000"/>
              </a:lnSpc>
              <a:spcBef>
                <a:spcPts val="0"/>
              </a:spcBef>
              <a:spcAft>
                <a:spcPts val="0"/>
              </a:spcAft>
              <a:buSzPts val="3200"/>
              <a:buChar char="•"/>
            </a:pPr>
            <a:r>
              <a:rPr lang="en-US"/>
              <a:t>To ensure efficient and effective  meetings</a:t>
            </a:r>
            <a:endParaRPr/>
          </a:p>
          <a:p>
            <a:pPr indent="-406400" lvl="1" marL="914400" marR="0" rtl="0" algn="l">
              <a:lnSpc>
                <a:spcPct val="100000"/>
              </a:lnSpc>
              <a:spcBef>
                <a:spcPts val="0"/>
              </a:spcBef>
              <a:spcAft>
                <a:spcPts val="0"/>
              </a:spcAft>
              <a:buSzPts val="2800"/>
              <a:buChar char="•"/>
            </a:pPr>
            <a:r>
              <a:rPr lang="en-US"/>
              <a:t>Lean into your </a:t>
            </a:r>
            <a:r>
              <a:rPr b="1" i="1" lang="en-US"/>
              <a:t>Advanced Tiers Meeting Working Agreements</a:t>
            </a:r>
            <a:endParaRPr b="1" i="1"/>
          </a:p>
          <a:p>
            <a:pPr indent="-406400" lvl="1" marL="914400" marR="0" rtl="0" algn="l">
              <a:lnSpc>
                <a:spcPct val="100000"/>
              </a:lnSpc>
              <a:spcBef>
                <a:spcPts val="0"/>
              </a:spcBef>
              <a:spcAft>
                <a:spcPts val="0"/>
              </a:spcAft>
              <a:buSzPts val="2800"/>
              <a:buChar char="•"/>
            </a:pPr>
            <a:r>
              <a:rPr lang="en-US"/>
              <a:t>Use your</a:t>
            </a:r>
            <a:r>
              <a:rPr b="1" i="1" lang="en-US"/>
              <a:t> Advanced Tiers Meeting Agenda </a:t>
            </a:r>
            <a:r>
              <a:rPr lang="en-US"/>
              <a:t>to draft agendas and send to relevant attendees 2-5 days ahead of meeting</a:t>
            </a:r>
            <a:endParaRPr/>
          </a:p>
          <a:p>
            <a:pPr indent="-406400" lvl="1" marL="914400" marR="0" rtl="0" algn="l">
              <a:lnSpc>
                <a:spcPct val="100000"/>
              </a:lnSpc>
              <a:spcBef>
                <a:spcPts val="0"/>
              </a:spcBef>
              <a:spcAft>
                <a:spcPts val="0"/>
              </a:spcAft>
              <a:buSzPts val="2800"/>
              <a:buChar char="•"/>
            </a:pPr>
            <a:r>
              <a:rPr lang="en-US"/>
              <a:t>Use the  </a:t>
            </a:r>
            <a:r>
              <a:rPr b="1" i="1" lang="en-US"/>
              <a:t>Advanced Tiers Meeting Pre-Meeting Organizer </a:t>
            </a:r>
            <a:r>
              <a:rPr lang="en-US"/>
              <a:t>to ensure you engage in continuous cycles of progress monitoring. </a:t>
            </a:r>
            <a:endParaRPr/>
          </a:p>
          <a:p>
            <a:pPr indent="-406400" lvl="1" marL="914400" marR="0" rtl="0" algn="l">
              <a:lnSpc>
                <a:spcPct val="100000"/>
              </a:lnSpc>
              <a:spcBef>
                <a:spcPts val="0"/>
              </a:spcBef>
              <a:spcAft>
                <a:spcPts val="0"/>
              </a:spcAft>
              <a:buSzPts val="2800"/>
              <a:buChar char="•"/>
            </a:pPr>
            <a:r>
              <a:rPr lang="en-US"/>
              <a:t>Engage in </a:t>
            </a:r>
            <a:r>
              <a:rPr b="1" lang="en-US"/>
              <a:t>archiving </a:t>
            </a:r>
            <a:r>
              <a:rPr lang="en-US"/>
              <a:t>meetings agenda and implementation artifacts as your new plan outlines</a:t>
            </a:r>
            <a:endParaRPr/>
          </a:p>
          <a:p>
            <a:pPr indent="-431800" lvl="0" marL="457200" marR="0" rtl="0" algn="l">
              <a:lnSpc>
                <a:spcPct val="100000"/>
              </a:lnSpc>
              <a:spcBef>
                <a:spcPts val="0"/>
              </a:spcBef>
              <a:spcAft>
                <a:spcPts val="0"/>
              </a:spcAft>
              <a:buSzPts val="3200"/>
              <a:buChar char="•"/>
            </a:pPr>
            <a:r>
              <a:rPr lang="en-US"/>
              <a:t>Follow up with timely updates as needed to relevant partners</a:t>
            </a:r>
            <a:endParaRPr/>
          </a:p>
          <a:p>
            <a:pPr indent="0" lvl="0" marL="114300" marR="0" rtl="0" algn="l">
              <a:lnSpc>
                <a:spcPct val="100000"/>
              </a:lnSpc>
              <a:spcBef>
                <a:spcPts val="640"/>
              </a:spcBef>
              <a:spcAft>
                <a:spcPts val="0"/>
              </a:spcAft>
              <a:buClr>
                <a:srgbClr val="FF0000"/>
              </a:buClr>
              <a:buSzPts val="3200"/>
              <a:buFont typeface="Arial"/>
              <a:buNone/>
            </a:pPr>
            <a:r>
              <a:t/>
            </a:r>
            <a:endParaRPr/>
          </a:p>
          <a:p>
            <a:pPr indent="0" lvl="0" marL="114300" marR="0" rtl="0" algn="l">
              <a:lnSpc>
                <a:spcPct val="100000"/>
              </a:lnSpc>
              <a:spcBef>
                <a:spcPts val="640"/>
              </a:spcBef>
              <a:spcAft>
                <a:spcPts val="0"/>
              </a:spcAft>
              <a:buClr>
                <a:srgbClr val="FF0000"/>
              </a:buClr>
              <a:buSzPts val="3200"/>
              <a:buFont typeface="Arial"/>
              <a:buNone/>
            </a:pPr>
            <a:r>
              <a:t/>
            </a:r>
            <a:endParaRPr/>
          </a:p>
          <a:p>
            <a:pPr indent="0" lvl="0" marL="114300" marR="0" rtl="0" algn="l">
              <a:lnSpc>
                <a:spcPct val="100000"/>
              </a:lnSpc>
              <a:spcBef>
                <a:spcPts val="640"/>
              </a:spcBef>
              <a:spcAft>
                <a:spcPts val="0"/>
              </a:spcAft>
              <a:buClr>
                <a:srgbClr val="FF0000"/>
              </a:buClr>
              <a:buSzPts val="3200"/>
              <a:buFont typeface="Arial"/>
              <a:buNone/>
            </a:pPr>
            <a:r>
              <a:t/>
            </a:r>
            <a:endParaRPr/>
          </a:p>
          <a:p>
            <a:pPr indent="0" lvl="0" marL="114300" marR="0" rtl="0" algn="l">
              <a:lnSpc>
                <a:spcPct val="100000"/>
              </a:lnSpc>
              <a:spcBef>
                <a:spcPts val="640"/>
              </a:spcBef>
              <a:spcAft>
                <a:spcPts val="0"/>
              </a:spcAft>
              <a:buClr>
                <a:srgbClr val="FF0000"/>
              </a:buClr>
              <a:buSzPts val="3200"/>
              <a:buFont typeface="Arial"/>
              <a:buNone/>
            </a:pPr>
            <a:r>
              <a:t/>
            </a:r>
            <a:endParaRPr/>
          </a:p>
          <a:p>
            <a:pPr indent="0" lvl="0" marL="57150" marR="0" rtl="0" algn="l">
              <a:lnSpc>
                <a:spcPct val="100000"/>
              </a:lnSpc>
              <a:spcBef>
                <a:spcPts val="640"/>
              </a:spcBef>
              <a:spcAft>
                <a:spcPts val="0"/>
              </a:spcAft>
              <a:buClr>
                <a:srgbClr val="FF0000"/>
              </a:buClr>
              <a:buSzPts val="3200"/>
              <a:buFont typeface="Arial"/>
              <a:buNone/>
            </a:pPr>
            <a:r>
              <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46"/>
          <p:cNvSpPr txBox="1"/>
          <p:nvPr>
            <p:ph type="title"/>
          </p:nvPr>
        </p:nvSpPr>
        <p:spPr>
          <a:xfrm>
            <a:off x="1981200" y="274637"/>
            <a:ext cx="82296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References</a:t>
            </a:r>
            <a:endParaRPr/>
          </a:p>
        </p:txBody>
      </p:sp>
      <p:sp>
        <p:nvSpPr>
          <p:cNvPr id="397" name="Google Shape;397;p46"/>
          <p:cNvSpPr txBox="1"/>
          <p:nvPr>
            <p:ph idx="1" type="body"/>
          </p:nvPr>
        </p:nvSpPr>
        <p:spPr>
          <a:xfrm>
            <a:off x="480060" y="1097280"/>
            <a:ext cx="11498580" cy="5029020"/>
          </a:xfrm>
          <a:prstGeom prst="rect">
            <a:avLst/>
          </a:prstGeom>
          <a:noFill/>
          <a:ln>
            <a:noFill/>
          </a:ln>
        </p:spPr>
        <p:txBody>
          <a:bodyPr anchorCtr="0" anchor="t" bIns="91425" lIns="91425" spcFirstLastPara="1" rIns="91425" wrap="square" tIns="91425">
            <a:noAutofit/>
          </a:bodyPr>
          <a:lstStyle/>
          <a:p>
            <a:pPr indent="0" lvl="0" marL="0" marR="177165" rtl="0" algn="l">
              <a:lnSpc>
                <a:spcPct val="100000"/>
              </a:lnSpc>
              <a:spcBef>
                <a:spcPts val="510"/>
              </a:spcBef>
              <a:spcAft>
                <a:spcPts val="0"/>
              </a:spcAft>
              <a:buClr>
                <a:schemeClr val="dk1"/>
              </a:buClr>
              <a:buSzPts val="1100"/>
              <a:buFont typeface="Arial"/>
              <a:buNone/>
            </a:pPr>
            <a:r>
              <a:rPr lang="en-US" sz="1500">
                <a:solidFill>
                  <a:srgbClr val="231F20"/>
                </a:solidFill>
                <a:latin typeface="Arial"/>
                <a:ea typeface="Arial"/>
                <a:cs typeface="Arial"/>
                <a:sym typeface="Arial"/>
              </a:rPr>
              <a:t>Garmston, R., J., &amp; Wellman, B. M. (2016). The adaptive  school: A sourcebook for developing collaborative groups  (3rd ed.). Lanham, MA: Rowman &amp; Littlefield.  </a:t>
            </a:r>
            <a:endParaRPr sz="1700">
              <a:latin typeface="Times New Roman"/>
              <a:ea typeface="Times New Roman"/>
              <a:cs typeface="Times New Roman"/>
              <a:sym typeface="Times New Roman"/>
            </a:endParaRPr>
          </a:p>
          <a:p>
            <a:pPr indent="2539" lvl="0" marL="3175" marR="90805" rtl="0" algn="l">
              <a:lnSpc>
                <a:spcPct val="100000"/>
              </a:lnSpc>
              <a:spcBef>
                <a:spcPts val="1235"/>
              </a:spcBef>
              <a:spcAft>
                <a:spcPts val="0"/>
              </a:spcAft>
              <a:buClr>
                <a:schemeClr val="dk1"/>
              </a:buClr>
              <a:buSzPts val="1100"/>
              <a:buFont typeface="Arial"/>
              <a:buNone/>
            </a:pPr>
            <a:r>
              <a:rPr lang="en-US" sz="1500">
                <a:solidFill>
                  <a:srgbClr val="231F20"/>
                </a:solidFill>
                <a:latin typeface="Arial"/>
                <a:ea typeface="Arial"/>
                <a:cs typeface="Arial"/>
                <a:sym typeface="Arial"/>
              </a:rPr>
              <a:t>Guskey, T. R., &amp; Huberman, M. (Eds.) (1995). Professional  development in education: New paradigms and practices.  New York, NY: Teachers College Press.  </a:t>
            </a:r>
            <a:endParaRPr sz="1700">
              <a:latin typeface="Times New Roman"/>
              <a:ea typeface="Times New Roman"/>
              <a:cs typeface="Times New Roman"/>
              <a:sym typeface="Times New Roman"/>
            </a:endParaRPr>
          </a:p>
          <a:p>
            <a:pPr indent="0" lvl="0" marL="0" rtl="0" algn="l">
              <a:lnSpc>
                <a:spcPct val="100000"/>
              </a:lnSpc>
              <a:spcBef>
                <a:spcPts val="0"/>
              </a:spcBef>
              <a:spcAft>
                <a:spcPts val="0"/>
              </a:spcAft>
              <a:buSzPts val="1400"/>
              <a:buNone/>
            </a:pPr>
            <a:r>
              <a:rPr lang="en-US" sz="1400">
                <a:solidFill>
                  <a:srgbClr val="000000"/>
                </a:solidFill>
                <a:latin typeface="Calibri"/>
                <a:ea typeface="Calibri"/>
                <a:cs typeface="Calibri"/>
                <a:sym typeface="Calibri"/>
              </a:rPr>
              <a:t>Missouri Schoolwide Positive Behavior Support (2019). </a:t>
            </a:r>
            <a:r>
              <a:rPr i="1" lang="en-US" sz="1400">
                <a:solidFill>
                  <a:srgbClr val="000000"/>
                </a:solidFill>
                <a:latin typeface="Calibri"/>
                <a:ea typeface="Calibri"/>
                <a:cs typeface="Calibri"/>
                <a:sym typeface="Calibri"/>
              </a:rPr>
              <a:t>Missouri schoolwide positive behavior support handbook. </a:t>
            </a:r>
            <a:endParaRPr sz="1400">
              <a:latin typeface="Calibri"/>
              <a:ea typeface="Calibri"/>
              <a:cs typeface="Calibri"/>
              <a:sym typeface="Calibri"/>
            </a:endParaRPr>
          </a:p>
          <a:p>
            <a:pPr indent="0" lvl="0" marL="0" rtl="0" algn="l">
              <a:lnSpc>
                <a:spcPct val="100000"/>
              </a:lnSpc>
              <a:spcBef>
                <a:spcPts val="0"/>
              </a:spcBef>
              <a:spcAft>
                <a:spcPts val="0"/>
              </a:spcAft>
              <a:buSzPts val="700"/>
              <a:buNone/>
            </a:pPr>
            <a:br>
              <a:rPr lang="en-US" sz="700">
                <a:latin typeface="Calibri"/>
                <a:ea typeface="Calibri"/>
                <a:cs typeface="Calibri"/>
                <a:sym typeface="Calibri"/>
              </a:rPr>
            </a:br>
            <a:r>
              <a:rPr lang="en-US" sz="1400">
                <a:solidFill>
                  <a:srgbClr val="000000"/>
                </a:solidFill>
                <a:latin typeface="Calibri"/>
                <a:ea typeface="Calibri"/>
                <a:cs typeface="Calibri"/>
                <a:sym typeface="Calibri"/>
              </a:rPr>
              <a:t>Missouri Schoolwide Positive Behavior Support (2019). </a:t>
            </a:r>
            <a:r>
              <a:rPr i="1" lang="en-US" sz="1400">
                <a:solidFill>
                  <a:srgbClr val="000000"/>
                </a:solidFill>
                <a:latin typeface="Calibri"/>
                <a:ea typeface="Calibri"/>
                <a:cs typeface="Calibri"/>
                <a:sym typeface="Calibri"/>
              </a:rPr>
              <a:t>Missouri schoolwide positive behavior support tier 1 implementation guide.</a:t>
            </a:r>
            <a:endParaRPr sz="1400">
              <a:latin typeface="Calibri"/>
              <a:ea typeface="Calibri"/>
              <a:cs typeface="Calibri"/>
              <a:sym typeface="Calibri"/>
            </a:endParaRPr>
          </a:p>
          <a:p>
            <a:pPr indent="8255" lvl="0" marL="0" marR="354330" rtl="0" algn="l">
              <a:lnSpc>
                <a:spcPct val="100000"/>
              </a:lnSpc>
              <a:spcBef>
                <a:spcPts val="0"/>
              </a:spcBef>
              <a:spcAft>
                <a:spcPts val="0"/>
              </a:spcAft>
              <a:buSzPts val="3200"/>
              <a:buNone/>
            </a:pPr>
            <a:r>
              <a:t/>
            </a:r>
            <a:endParaRPr sz="700">
              <a:solidFill>
                <a:srgbClr val="000000"/>
              </a:solidFill>
              <a:latin typeface="Calibri"/>
              <a:ea typeface="Calibri"/>
              <a:cs typeface="Calibri"/>
              <a:sym typeface="Calibri"/>
            </a:endParaRPr>
          </a:p>
          <a:p>
            <a:pPr indent="8255" lvl="0" marL="0" marR="354330" rtl="0" algn="l">
              <a:lnSpc>
                <a:spcPct val="100000"/>
              </a:lnSpc>
              <a:spcBef>
                <a:spcPts val="0"/>
              </a:spcBef>
              <a:spcAft>
                <a:spcPts val="0"/>
              </a:spcAft>
              <a:buSzPts val="3200"/>
              <a:buNone/>
            </a:pPr>
            <a:r>
              <a:rPr lang="en-US" sz="1400">
                <a:solidFill>
                  <a:srgbClr val="000000"/>
                </a:solidFill>
                <a:latin typeface="Calibri"/>
                <a:ea typeface="Calibri"/>
                <a:cs typeface="Calibri"/>
                <a:sym typeface="Calibri"/>
              </a:rPr>
              <a:t>Missouri Schoolwide Positive Behavior Support</a:t>
            </a:r>
            <a:r>
              <a:rPr lang="en-US" sz="1400">
                <a:solidFill>
                  <a:srgbClr val="231F20"/>
                </a:solidFill>
                <a:latin typeface="Calibri"/>
                <a:ea typeface="Calibri"/>
                <a:cs typeface="Calibri"/>
                <a:sym typeface="Calibri"/>
              </a:rPr>
              <a:t>(2025). </a:t>
            </a:r>
            <a:r>
              <a:rPr i="1" lang="en-US" sz="1400">
                <a:solidFill>
                  <a:srgbClr val="000000"/>
                </a:solidFill>
                <a:latin typeface="Calibri"/>
                <a:ea typeface="Calibri"/>
                <a:cs typeface="Calibri"/>
                <a:sym typeface="Calibri"/>
              </a:rPr>
              <a:t>Missouri schoolwide positive behavior support advanced tier implementation guide.</a:t>
            </a:r>
            <a:endParaRPr sz="1500">
              <a:solidFill>
                <a:srgbClr val="231F20"/>
              </a:solidFill>
              <a:latin typeface="Arial"/>
              <a:ea typeface="Arial"/>
              <a:cs typeface="Arial"/>
              <a:sym typeface="Arial"/>
            </a:endParaRPr>
          </a:p>
          <a:p>
            <a:pPr indent="8255" lvl="0" marL="0" marR="354330" rtl="0" algn="l">
              <a:lnSpc>
                <a:spcPct val="100000"/>
              </a:lnSpc>
              <a:spcBef>
                <a:spcPts val="1235"/>
              </a:spcBef>
              <a:spcAft>
                <a:spcPts val="0"/>
              </a:spcAft>
              <a:buClr>
                <a:schemeClr val="dk1"/>
              </a:buClr>
              <a:buSzPts val="1100"/>
              <a:buFont typeface="Arial"/>
              <a:buNone/>
            </a:pPr>
            <a:r>
              <a:rPr lang="en-US" sz="1500">
                <a:solidFill>
                  <a:srgbClr val="231F20"/>
                </a:solidFill>
                <a:latin typeface="Arial"/>
                <a:ea typeface="Arial"/>
                <a:cs typeface="Arial"/>
                <a:sym typeface="Arial"/>
              </a:rPr>
              <a:t>Kraft, M. A., Blazar, D., &amp; Hogan, D. (2018). The effects of teacher coaching on instruction and achievement: A meta-analysis of the causal evidence. Review  of Educational Research, 88(4), 547-588. https://doi. org/10.3102/0034654318759268  </a:t>
            </a:r>
            <a:endParaRPr sz="1700">
              <a:latin typeface="Times New Roman"/>
              <a:ea typeface="Times New Roman"/>
              <a:cs typeface="Times New Roman"/>
              <a:sym typeface="Times New Roman"/>
            </a:endParaRPr>
          </a:p>
          <a:p>
            <a:pPr indent="1268" lvl="0" marL="92075" marR="18415" rtl="0" algn="l">
              <a:lnSpc>
                <a:spcPct val="100000"/>
              </a:lnSpc>
              <a:spcBef>
                <a:spcPts val="0"/>
              </a:spcBef>
              <a:spcAft>
                <a:spcPts val="0"/>
              </a:spcAft>
              <a:buClr>
                <a:schemeClr val="dk1"/>
              </a:buClr>
              <a:buSzPts val="1100"/>
              <a:buFont typeface="Arial"/>
              <a:buNone/>
            </a:pPr>
            <a:r>
              <a:t/>
            </a:r>
            <a:endParaRPr sz="1500">
              <a:solidFill>
                <a:srgbClr val="231F20"/>
              </a:solidFill>
              <a:latin typeface="Arial"/>
              <a:ea typeface="Arial"/>
              <a:cs typeface="Arial"/>
              <a:sym typeface="Arial"/>
            </a:endParaRPr>
          </a:p>
          <a:p>
            <a:pPr indent="0" lvl="0" marL="0" marR="18415" rtl="0" algn="l">
              <a:lnSpc>
                <a:spcPct val="100000"/>
              </a:lnSpc>
              <a:spcBef>
                <a:spcPts val="0"/>
              </a:spcBef>
              <a:spcAft>
                <a:spcPts val="0"/>
              </a:spcAft>
              <a:buClr>
                <a:schemeClr val="dk1"/>
              </a:buClr>
              <a:buSzPts val="1100"/>
              <a:buFont typeface="Arial"/>
              <a:buNone/>
            </a:pPr>
            <a:r>
              <a:rPr lang="en-US" sz="1500">
                <a:solidFill>
                  <a:srgbClr val="231F20"/>
                </a:solidFill>
                <a:latin typeface="Arial"/>
                <a:ea typeface="Arial"/>
                <a:cs typeface="Arial"/>
                <a:sym typeface="Arial"/>
              </a:rPr>
              <a:t>Simonsen, B., Freeman, J., Myers, D., Dooley, K., Mad dock, E., Kern, L., &amp; Byun, S. (2020). The effects of targeted professional development on teachers’ use of empirically supported classroom management practices. Journal  of Positive Behavior Interventions, 22(1), 3-14. https://doi. org/10.1177/1098300719859615  </a:t>
            </a:r>
            <a:endParaRPr sz="1700">
              <a:latin typeface="Times New Roman"/>
              <a:ea typeface="Times New Roman"/>
              <a:cs typeface="Times New Roman"/>
              <a:sym typeface="Times New Roman"/>
            </a:endParaRPr>
          </a:p>
          <a:p>
            <a:pPr indent="0" lvl="0" marL="0" marR="292100" rtl="0" algn="l">
              <a:lnSpc>
                <a:spcPct val="100000"/>
              </a:lnSpc>
              <a:spcBef>
                <a:spcPts val="1235"/>
              </a:spcBef>
              <a:spcAft>
                <a:spcPts val="0"/>
              </a:spcAft>
              <a:buClr>
                <a:schemeClr val="dk1"/>
              </a:buClr>
              <a:buSzPts val="1100"/>
              <a:buFont typeface="Arial"/>
              <a:buNone/>
            </a:pPr>
            <a:r>
              <a:rPr lang="en-US" sz="1500">
                <a:solidFill>
                  <a:srgbClr val="231F20"/>
                </a:solidFill>
                <a:latin typeface="Arial"/>
                <a:ea typeface="Arial"/>
                <a:cs typeface="Arial"/>
                <a:sym typeface="Arial"/>
              </a:rPr>
              <a:t>State, T. M., Simonsen, B., Hirn, R. G., &amp; Wills, H.  (2019). Bridging the research-to-practice gap through  effective professional development for teachers working with students with emotional and behavioral disorders. Behavioral Disorders, 44(2), 107-116. https://doi. org/10.1177/0198742918816447 </a:t>
            </a:r>
            <a:br>
              <a:rPr lang="en-US" sz="1500">
                <a:solidFill>
                  <a:srgbClr val="231F20"/>
                </a:solidFill>
                <a:latin typeface="Arial"/>
                <a:ea typeface="Arial"/>
                <a:cs typeface="Arial"/>
                <a:sym typeface="Arial"/>
              </a:rPr>
            </a:br>
            <a:endParaRPr sz="1700">
              <a:latin typeface="Times New Roman"/>
              <a:ea typeface="Times New Roman"/>
              <a:cs typeface="Times New Roman"/>
              <a:sym typeface="Times New Roman"/>
            </a:endParaRPr>
          </a:p>
          <a:p>
            <a:pPr indent="0" lvl="0" marL="0" rtl="0" algn="l">
              <a:lnSpc>
                <a:spcPct val="100000"/>
              </a:lnSpc>
              <a:spcBef>
                <a:spcPts val="0"/>
              </a:spcBef>
              <a:spcAft>
                <a:spcPts val="0"/>
              </a:spcAft>
              <a:buClr>
                <a:schemeClr val="dk1"/>
              </a:buClr>
              <a:buSzPts val="1100"/>
              <a:buFont typeface="Arial"/>
              <a:buNone/>
            </a:pPr>
            <a:r>
              <a:t/>
            </a:r>
            <a:endParaRPr sz="1700">
              <a:latin typeface="Times New Roman"/>
              <a:ea typeface="Times New Roman"/>
              <a:cs typeface="Times New Roman"/>
              <a:sym typeface="Times New Roman"/>
            </a:endParaRPr>
          </a:p>
          <a:p>
            <a:pPr indent="0" lvl="0" marL="342900" rtl="0" algn="l">
              <a:lnSpc>
                <a:spcPct val="100000"/>
              </a:lnSpc>
              <a:spcBef>
                <a:spcPts val="0"/>
              </a:spcBef>
              <a:spcAft>
                <a:spcPts val="0"/>
              </a:spcAft>
              <a:buSzPts val="3200"/>
              <a:buNone/>
            </a:pPr>
            <a:r>
              <a:t/>
            </a:r>
            <a:endParaRPr sz="3700"/>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9593"/>
        </a:solidFill>
      </p:bgPr>
    </p:bg>
    <p:spTree>
      <p:nvGrpSpPr>
        <p:cNvPr id="402" name="Shape 402"/>
        <p:cNvGrpSpPr/>
        <p:nvPr/>
      </p:nvGrpSpPr>
      <p:grpSpPr>
        <a:xfrm>
          <a:off x="0" y="0"/>
          <a:ext cx="0" cy="0"/>
          <a:chOff x="0" y="0"/>
          <a:chExt cx="0" cy="0"/>
        </a:xfrm>
      </p:grpSpPr>
      <p:sp>
        <p:nvSpPr>
          <p:cNvPr id="403" name="Google Shape;403;p47"/>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Contact Information</a:t>
            </a:r>
            <a:endParaRPr/>
          </a:p>
        </p:txBody>
      </p:sp>
      <p:sp>
        <p:nvSpPr>
          <p:cNvPr id="404" name="Google Shape;404;p47"/>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rmAutofit/>
          </a:bodyPr>
          <a:lstStyle/>
          <a:p>
            <a:pPr indent="0" lvl="0" marL="203200" rtl="0" algn="l">
              <a:lnSpc>
                <a:spcPct val="100000"/>
              </a:lnSpc>
              <a:spcBef>
                <a:spcPts val="0"/>
              </a:spcBef>
              <a:spcAft>
                <a:spcPts val="0"/>
              </a:spcAft>
              <a:buSzPts val="3200"/>
              <a:buNone/>
            </a:pPr>
            <a:r>
              <a:rPr lang="en-US"/>
              <a:t>Check Out MO SW-PBS on Social Media:</a:t>
            </a:r>
            <a:endParaRPr/>
          </a:p>
        </p:txBody>
      </p:sp>
      <p:sp>
        <p:nvSpPr>
          <p:cNvPr id="405" name="Google Shape;405;p47"/>
          <p:cNvSpPr txBox="1"/>
          <p:nvPr>
            <p:ph idx="4294967295" type="body"/>
          </p:nvPr>
        </p:nvSpPr>
        <p:spPr>
          <a:xfrm>
            <a:off x="6823574" y="2597295"/>
            <a:ext cx="3886200" cy="619125"/>
          </a:xfrm>
          <a:prstGeom prst="rect">
            <a:avLst/>
          </a:prstGeom>
          <a:noFill/>
          <a:ln>
            <a:noFill/>
          </a:ln>
        </p:spPr>
        <p:txBody>
          <a:bodyPr anchorCtr="0" anchor="t" bIns="91425" lIns="91425" spcFirstLastPara="1" rIns="91425" wrap="square" tIns="91425">
            <a:normAutofit fontScale="62500" lnSpcReduction="20000"/>
          </a:bodyPr>
          <a:lstStyle/>
          <a:p>
            <a:pPr indent="0" lvl="0" marL="203200" rtl="0" algn="l">
              <a:lnSpc>
                <a:spcPct val="100000"/>
              </a:lnSpc>
              <a:spcBef>
                <a:spcPts val="0"/>
              </a:spcBef>
              <a:spcAft>
                <a:spcPts val="0"/>
              </a:spcAft>
              <a:buSzPct val="100000"/>
              <a:buNone/>
            </a:pPr>
            <a:r>
              <a:rPr b="1" lang="en-US"/>
              <a:t>Facilitator Contact Information:</a:t>
            </a:r>
            <a:endParaRPr/>
          </a:p>
          <a:p>
            <a:pPr indent="-12700" lvl="0" marL="342900" rtl="0" algn="l">
              <a:lnSpc>
                <a:spcPct val="100000"/>
              </a:lnSpc>
              <a:spcBef>
                <a:spcPts val="640"/>
              </a:spcBef>
              <a:spcAft>
                <a:spcPts val="0"/>
              </a:spcAft>
              <a:buSzPct val="100000"/>
              <a:buNone/>
            </a:pPr>
            <a:r>
              <a:t/>
            </a:r>
            <a:endParaRPr/>
          </a:p>
        </p:txBody>
      </p:sp>
      <p:sp>
        <p:nvSpPr>
          <p:cNvPr id="406" name="Google Shape;406;p47"/>
          <p:cNvSpPr txBox="1"/>
          <p:nvPr/>
        </p:nvSpPr>
        <p:spPr>
          <a:xfrm>
            <a:off x="1588333" y="3009404"/>
            <a:ext cx="2393146" cy="4154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en-US" sz="2100" u="sng" cap="none" strike="noStrike">
                <a:solidFill>
                  <a:srgbClr val="000000"/>
                </a:solidFill>
                <a:latin typeface="Arial"/>
                <a:ea typeface="Arial"/>
                <a:cs typeface="Arial"/>
                <a:sym typeface="Arial"/>
                <a:hlinkClick r:id="rId4">
                  <a:extLst>
                    <a:ext uri="{A12FA001-AC4F-418D-AE19-62706E023703}">
                      <ahyp:hlinkClr val="tx"/>
                    </a:ext>
                  </a:extLst>
                </a:hlinkClick>
              </a:rPr>
              <a:t>pbismissouri.org</a:t>
            </a:r>
            <a:endParaRPr b="0" i="0" sz="2100" u="none" cap="none" strike="noStrike">
              <a:solidFill>
                <a:srgbClr val="000000"/>
              </a:solidFill>
              <a:latin typeface="Arial"/>
              <a:ea typeface="Arial"/>
              <a:cs typeface="Arial"/>
              <a:sym typeface="Arial"/>
            </a:endParaRPr>
          </a:p>
        </p:txBody>
      </p:sp>
      <p:sp>
        <p:nvSpPr>
          <p:cNvPr id="407" name="Google Shape;407;p47"/>
          <p:cNvSpPr txBox="1"/>
          <p:nvPr/>
        </p:nvSpPr>
        <p:spPr>
          <a:xfrm>
            <a:off x="1561312" y="3818668"/>
            <a:ext cx="3244967" cy="4154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en-US" sz="2100" u="sng" cap="none" strike="noStrike">
                <a:solidFill>
                  <a:srgbClr val="000000"/>
                </a:solidFill>
                <a:latin typeface="Arial"/>
                <a:ea typeface="Arial"/>
                <a:cs typeface="Arial"/>
                <a:sym typeface="Arial"/>
                <a:hlinkClick r:id="rId5">
                  <a:extLst>
                    <a:ext uri="{A12FA001-AC4F-418D-AE19-62706E023703}">
                      <ahyp:hlinkClr val="tx"/>
                    </a:ext>
                  </a:extLst>
                </a:hlinkClick>
              </a:rPr>
              <a:t>facebook.com/moswpbs</a:t>
            </a:r>
            <a:endParaRPr b="0" i="0" sz="2100" u="none" cap="none" strike="noStrike">
              <a:solidFill>
                <a:srgbClr val="000000"/>
              </a:solidFill>
              <a:latin typeface="Arial"/>
              <a:ea typeface="Arial"/>
              <a:cs typeface="Arial"/>
              <a:sym typeface="Arial"/>
            </a:endParaRPr>
          </a:p>
        </p:txBody>
      </p:sp>
      <p:sp>
        <p:nvSpPr>
          <p:cNvPr id="408" name="Google Shape;408;p47"/>
          <p:cNvSpPr txBox="1"/>
          <p:nvPr/>
        </p:nvSpPr>
        <p:spPr>
          <a:xfrm>
            <a:off x="1479487" y="4627932"/>
            <a:ext cx="3408600" cy="415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en-US" sz="2100" u="sng" cap="none" strike="noStrike">
                <a:solidFill>
                  <a:srgbClr val="000000"/>
                </a:solidFill>
                <a:latin typeface="Arial"/>
                <a:ea typeface="Arial"/>
                <a:cs typeface="Arial"/>
                <a:sym typeface="Arial"/>
                <a:hlinkClick r:id="rId6">
                  <a:extLst>
                    <a:ext uri="{A12FA001-AC4F-418D-AE19-62706E023703}">
                      <ahyp:hlinkClr val="tx"/>
                    </a:ext>
                  </a:extLst>
                </a:hlinkClick>
              </a:rPr>
              <a:t>instagram.com/moswpbs/</a:t>
            </a:r>
            <a:endParaRPr b="0" i="0" sz="1400" u="none" cap="none" strike="noStrike">
              <a:solidFill>
                <a:srgbClr val="000000"/>
              </a:solidFill>
              <a:latin typeface="Arial"/>
              <a:ea typeface="Arial"/>
              <a:cs typeface="Arial"/>
              <a:sym typeface="Arial"/>
            </a:endParaRPr>
          </a:p>
        </p:txBody>
      </p:sp>
      <p:sp>
        <p:nvSpPr>
          <p:cNvPr id="409" name="Google Shape;409;p47"/>
          <p:cNvSpPr txBox="1"/>
          <p:nvPr/>
        </p:nvSpPr>
        <p:spPr>
          <a:xfrm>
            <a:off x="5468016" y="3217141"/>
            <a:ext cx="3260558" cy="267765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List HERE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A blue and black logo - Facebook icon" id="410" name="Google Shape;410;p47"/>
          <p:cNvPicPr preferRelativeResize="0"/>
          <p:nvPr/>
        </p:nvPicPr>
        <p:blipFill rotWithShape="1">
          <a:blip r:embed="rId7">
            <a:alphaModFix/>
          </a:blip>
          <a:srcRect b="0" l="0" r="0" t="0"/>
          <a:stretch/>
        </p:blipFill>
        <p:spPr>
          <a:xfrm>
            <a:off x="609600" y="3694158"/>
            <a:ext cx="619125" cy="619125"/>
          </a:xfrm>
          <a:prstGeom prst="rect">
            <a:avLst/>
          </a:prstGeom>
          <a:noFill/>
          <a:ln>
            <a:noFill/>
          </a:ln>
        </p:spPr>
      </p:pic>
      <p:pic>
        <p:nvPicPr>
          <p:cNvPr descr="A white sign with a green yellow and red triangle and black text. The white sign is in the shape of Missouri." id="411" name="Google Shape;411;p47"/>
          <p:cNvPicPr preferRelativeResize="0"/>
          <p:nvPr/>
        </p:nvPicPr>
        <p:blipFill rotWithShape="1">
          <a:blip r:embed="rId8">
            <a:alphaModFix/>
          </a:blip>
          <a:srcRect b="0" l="0" r="0" t="0"/>
          <a:stretch/>
        </p:blipFill>
        <p:spPr>
          <a:xfrm>
            <a:off x="660125" y="2994472"/>
            <a:ext cx="619125" cy="532235"/>
          </a:xfrm>
          <a:prstGeom prst="rect">
            <a:avLst/>
          </a:prstGeom>
          <a:noFill/>
          <a:ln>
            <a:noFill/>
          </a:ln>
        </p:spPr>
      </p:pic>
      <p:pic>
        <p:nvPicPr>
          <p:cNvPr descr="Instagram icon" id="412" name="Google Shape;412;p47"/>
          <p:cNvPicPr preferRelativeResize="0"/>
          <p:nvPr/>
        </p:nvPicPr>
        <p:blipFill rotWithShape="1">
          <a:blip r:embed="rId9">
            <a:alphaModFix/>
          </a:blip>
          <a:srcRect b="0" l="0" r="0" t="0"/>
          <a:stretch/>
        </p:blipFill>
        <p:spPr>
          <a:xfrm>
            <a:off x="653039" y="4626447"/>
            <a:ext cx="532225" cy="5322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5"/>
          <p:cNvSpPr txBox="1"/>
          <p:nvPr>
            <p:ph type="title"/>
          </p:nvPr>
        </p:nvSpPr>
        <p:spPr>
          <a:xfrm>
            <a:off x="609600" y="230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Advanced Tiers Team (ATT) Handouts</a:t>
            </a:r>
            <a:endParaRPr/>
          </a:p>
        </p:txBody>
      </p:sp>
      <p:sp>
        <p:nvSpPr>
          <p:cNvPr id="132" name="Google Shape;132;p5"/>
          <p:cNvSpPr txBox="1"/>
          <p:nvPr>
            <p:ph idx="1" type="body"/>
          </p:nvPr>
        </p:nvSpPr>
        <p:spPr>
          <a:xfrm>
            <a:off x="247600" y="957200"/>
            <a:ext cx="11334900" cy="45261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330200" lvl="0" marL="457200" rtl="0" algn="l">
              <a:lnSpc>
                <a:spcPct val="100000"/>
              </a:lnSpc>
              <a:spcBef>
                <a:spcPts val="0"/>
              </a:spcBef>
              <a:spcAft>
                <a:spcPts val="0"/>
              </a:spcAft>
              <a:buSzPts val="2800"/>
              <a:buChar char="•"/>
            </a:pPr>
            <a:r>
              <a:rPr lang="en-US" sz="2800"/>
              <a:t>ATC1L2 HO-1 </a:t>
            </a:r>
            <a:r>
              <a:rPr lang="en-US" sz="2800" u="none" strike="noStrike">
                <a:solidFill>
                  <a:schemeClr val="dk1"/>
                </a:solidFill>
                <a:latin typeface="Calibri"/>
                <a:ea typeface="Calibri"/>
                <a:cs typeface="Calibri"/>
                <a:sym typeface="Calibri"/>
              </a:rPr>
              <a:t>Schedule of Meeting Dates &amp; Times - </a:t>
            </a:r>
            <a:r>
              <a:rPr i="1" lang="en-US" sz="2800" u="none" strike="noStrike">
                <a:solidFill>
                  <a:schemeClr val="dk1"/>
                </a:solidFill>
                <a:latin typeface="Calibri"/>
                <a:ea typeface="Calibri"/>
                <a:cs typeface="Calibri"/>
                <a:sym typeface="Calibri"/>
              </a:rPr>
              <a:t>Example</a:t>
            </a:r>
            <a:endParaRPr i="1" sz="2800" u="none" strike="noStrike">
              <a:solidFill>
                <a:schemeClr val="dk1"/>
              </a:solidFill>
              <a:latin typeface="Arial"/>
              <a:ea typeface="Arial"/>
              <a:cs typeface="Arial"/>
              <a:sym typeface="Arial"/>
            </a:endParaRPr>
          </a:p>
          <a:p>
            <a:pPr indent="-330200" lvl="0" marL="457200" rtl="0" algn="l">
              <a:lnSpc>
                <a:spcPct val="100000"/>
              </a:lnSpc>
              <a:spcBef>
                <a:spcPts val="0"/>
              </a:spcBef>
              <a:spcAft>
                <a:spcPts val="0"/>
              </a:spcAft>
              <a:buSzPts val="2800"/>
              <a:buChar char="•"/>
            </a:pPr>
            <a:r>
              <a:rPr lang="en-US" sz="2800"/>
              <a:t>ATC1L2 HO-2 Schedule of </a:t>
            </a:r>
            <a:r>
              <a:rPr lang="en-US" sz="2800" u="none" strike="noStrike">
                <a:solidFill>
                  <a:schemeClr val="dk1"/>
                </a:solidFill>
                <a:latin typeface="Calibri"/>
                <a:ea typeface="Calibri"/>
                <a:cs typeface="Calibri"/>
                <a:sym typeface="Calibri"/>
              </a:rPr>
              <a:t> Meeting Dates &amp; Times </a:t>
            </a:r>
            <a:r>
              <a:rPr lang="en-US" sz="2800"/>
              <a:t>-</a:t>
            </a:r>
            <a:r>
              <a:rPr lang="en-US" sz="2800" u="none" strike="noStrike">
                <a:solidFill>
                  <a:schemeClr val="dk1"/>
                </a:solidFill>
                <a:latin typeface="Calibri"/>
                <a:ea typeface="Calibri"/>
                <a:cs typeface="Calibri"/>
                <a:sym typeface="Calibri"/>
              </a:rPr>
              <a:t> </a:t>
            </a:r>
            <a:r>
              <a:rPr i="1" lang="en-US" sz="2800" u="none" strike="noStrike">
                <a:solidFill>
                  <a:schemeClr val="dk1"/>
                </a:solidFill>
                <a:latin typeface="Calibri"/>
                <a:ea typeface="Calibri"/>
                <a:cs typeface="Calibri"/>
                <a:sym typeface="Calibri"/>
              </a:rPr>
              <a:t>Template</a:t>
            </a:r>
            <a:endParaRPr i="1" sz="2800" u="none" strike="noStrike">
              <a:solidFill>
                <a:schemeClr val="dk1"/>
              </a:solidFill>
              <a:latin typeface="Arial"/>
              <a:ea typeface="Arial"/>
              <a:cs typeface="Arial"/>
              <a:sym typeface="Arial"/>
            </a:endParaRPr>
          </a:p>
          <a:p>
            <a:pPr indent="-330200" lvl="0" marL="457200" rtl="0" algn="l">
              <a:lnSpc>
                <a:spcPct val="100000"/>
              </a:lnSpc>
              <a:spcBef>
                <a:spcPts val="0"/>
              </a:spcBef>
              <a:spcAft>
                <a:spcPts val="0"/>
              </a:spcAft>
              <a:buSzPts val="2800"/>
              <a:buChar char="•"/>
            </a:pPr>
            <a:r>
              <a:rPr lang="en-US" sz="2800"/>
              <a:t>ATC1L2 HO-3 </a:t>
            </a:r>
            <a:r>
              <a:rPr lang="en-US" sz="2800" u="none" strike="noStrike">
                <a:solidFill>
                  <a:schemeClr val="dk1"/>
                </a:solidFill>
                <a:latin typeface="Calibri"/>
                <a:ea typeface="Calibri"/>
                <a:cs typeface="Calibri"/>
                <a:sym typeface="Calibri"/>
              </a:rPr>
              <a:t>Meeting Agenda </a:t>
            </a:r>
            <a:r>
              <a:rPr lang="en-US" sz="2800" u="none" strike="noStrike">
                <a:solidFill>
                  <a:schemeClr val="dk1"/>
                </a:solidFill>
                <a:latin typeface="Arial"/>
                <a:ea typeface="Arial"/>
                <a:cs typeface="Arial"/>
                <a:sym typeface="Arial"/>
              </a:rPr>
              <a:t>- </a:t>
            </a:r>
            <a:r>
              <a:rPr i="1" lang="en-US" sz="2800" u="none" strike="noStrike">
                <a:solidFill>
                  <a:schemeClr val="dk1"/>
                </a:solidFill>
                <a:latin typeface="Calibri"/>
                <a:ea typeface="Calibri"/>
                <a:cs typeface="Calibri"/>
                <a:sym typeface="Calibri"/>
              </a:rPr>
              <a:t>Example</a:t>
            </a:r>
            <a:endParaRPr i="1" sz="2800" u="none" strike="noStrike">
              <a:solidFill>
                <a:schemeClr val="dk1"/>
              </a:solidFill>
              <a:latin typeface="Arial"/>
              <a:ea typeface="Arial"/>
              <a:cs typeface="Arial"/>
              <a:sym typeface="Arial"/>
            </a:endParaRPr>
          </a:p>
          <a:p>
            <a:pPr indent="-330200" lvl="0" marL="457200" rtl="0" algn="l">
              <a:lnSpc>
                <a:spcPct val="100000"/>
              </a:lnSpc>
              <a:spcBef>
                <a:spcPts val="0"/>
              </a:spcBef>
              <a:spcAft>
                <a:spcPts val="0"/>
              </a:spcAft>
              <a:buSzPts val="2800"/>
              <a:buChar char="•"/>
            </a:pPr>
            <a:r>
              <a:rPr lang="en-US" sz="2800"/>
              <a:t>ATC1L2 HO-4 </a:t>
            </a:r>
            <a:r>
              <a:rPr lang="en-US" sz="2800" u="none" strike="noStrike">
                <a:solidFill>
                  <a:schemeClr val="dk1"/>
                </a:solidFill>
                <a:latin typeface="Calibri"/>
                <a:ea typeface="Calibri"/>
                <a:cs typeface="Calibri"/>
                <a:sym typeface="Calibri"/>
              </a:rPr>
              <a:t>Meeting Agenda </a:t>
            </a:r>
            <a:r>
              <a:rPr lang="en-US" sz="2800"/>
              <a:t>-</a:t>
            </a:r>
            <a:r>
              <a:rPr i="1" lang="en-US" sz="2800" u="none" strike="noStrike">
                <a:solidFill>
                  <a:schemeClr val="dk1"/>
                </a:solidFill>
                <a:latin typeface="Calibri"/>
                <a:ea typeface="Calibri"/>
                <a:cs typeface="Calibri"/>
                <a:sym typeface="Calibri"/>
              </a:rPr>
              <a:t>Template</a:t>
            </a:r>
            <a:endParaRPr i="1" sz="2800" u="none" strike="noStrike">
              <a:solidFill>
                <a:schemeClr val="dk1"/>
              </a:solidFill>
              <a:latin typeface="Arial"/>
              <a:ea typeface="Arial"/>
              <a:cs typeface="Arial"/>
              <a:sym typeface="Arial"/>
            </a:endParaRPr>
          </a:p>
          <a:p>
            <a:pPr indent="-330200" lvl="0" marL="457200" rtl="0" algn="l">
              <a:lnSpc>
                <a:spcPct val="100000"/>
              </a:lnSpc>
              <a:spcBef>
                <a:spcPts val="0"/>
              </a:spcBef>
              <a:spcAft>
                <a:spcPts val="0"/>
              </a:spcAft>
              <a:buSzPts val="2800"/>
              <a:buChar char="•"/>
            </a:pPr>
            <a:r>
              <a:rPr lang="en-US" sz="2800"/>
              <a:t>ATC1L2 HO-5 </a:t>
            </a:r>
            <a:r>
              <a:rPr lang="en-US" sz="2800" u="none" strike="noStrike">
                <a:solidFill>
                  <a:schemeClr val="dk1"/>
                </a:solidFill>
                <a:latin typeface="Calibri"/>
                <a:ea typeface="Calibri"/>
                <a:cs typeface="Calibri"/>
                <a:sym typeface="Calibri"/>
              </a:rPr>
              <a:t>Pre-meeting Organizer - </a:t>
            </a:r>
            <a:r>
              <a:rPr i="1" lang="en-US" sz="2800"/>
              <a:t>T</a:t>
            </a:r>
            <a:r>
              <a:rPr i="1" lang="en-US" sz="2800" u="none" strike="noStrike">
                <a:solidFill>
                  <a:schemeClr val="dk1"/>
                </a:solidFill>
                <a:latin typeface="Calibri"/>
                <a:ea typeface="Calibri"/>
                <a:cs typeface="Calibri"/>
                <a:sym typeface="Calibri"/>
              </a:rPr>
              <a:t>emplate</a:t>
            </a:r>
            <a:endParaRPr i="1" sz="2800" u="none" strike="noStrike">
              <a:solidFill>
                <a:schemeClr val="dk1"/>
              </a:solidFill>
              <a:latin typeface="Arial"/>
              <a:ea typeface="Arial"/>
              <a:cs typeface="Arial"/>
              <a:sym typeface="Arial"/>
            </a:endParaRPr>
          </a:p>
          <a:p>
            <a:pPr indent="-330200" lvl="0" marL="457200" rtl="0" algn="l">
              <a:lnSpc>
                <a:spcPct val="100000"/>
              </a:lnSpc>
              <a:spcBef>
                <a:spcPts val="0"/>
              </a:spcBef>
              <a:spcAft>
                <a:spcPts val="0"/>
              </a:spcAft>
              <a:buSzPts val="2800"/>
              <a:buChar char="•"/>
            </a:pPr>
            <a:r>
              <a:rPr lang="en-US" sz="2800"/>
              <a:t>ATC1L2 HO-6 </a:t>
            </a:r>
            <a:r>
              <a:rPr lang="en-US" sz="2800" u="none" strike="noStrike">
                <a:solidFill>
                  <a:schemeClr val="dk1"/>
                </a:solidFill>
                <a:latin typeface="Calibri"/>
                <a:ea typeface="Calibri"/>
                <a:cs typeface="Calibri"/>
                <a:sym typeface="Calibri"/>
              </a:rPr>
              <a:t>Working Agreements - </a:t>
            </a:r>
            <a:r>
              <a:rPr i="1" lang="en-US" sz="2800"/>
              <a:t>Example / Template</a:t>
            </a:r>
            <a:endParaRPr sz="2800" u="none" strike="noStrike">
              <a:solidFill>
                <a:schemeClr val="dk1"/>
              </a:solidFill>
              <a:latin typeface="Calibri"/>
              <a:ea typeface="Calibri"/>
              <a:cs typeface="Calibri"/>
              <a:sym typeface="Calibri"/>
            </a:endParaRPr>
          </a:p>
          <a:p>
            <a:pPr indent="-406400" lvl="0" marL="457200" rtl="0" algn="l">
              <a:lnSpc>
                <a:spcPct val="100000"/>
              </a:lnSpc>
              <a:spcBef>
                <a:spcPts val="0"/>
              </a:spcBef>
              <a:spcAft>
                <a:spcPts val="0"/>
              </a:spcAft>
              <a:buSzPts val="2800"/>
              <a:buChar char="•"/>
            </a:pPr>
            <a:r>
              <a:rPr lang="en-US" sz="2800"/>
              <a:t>ATC1L2 HO-7 Communication Plan - </a:t>
            </a:r>
            <a:r>
              <a:rPr i="1" lang="en-US" sz="2800"/>
              <a:t>Example</a:t>
            </a:r>
            <a:endParaRPr i="1" sz="2800"/>
          </a:p>
          <a:p>
            <a:pPr indent="-406400" lvl="0" marL="457200" rtl="0" algn="l">
              <a:lnSpc>
                <a:spcPct val="100000"/>
              </a:lnSpc>
              <a:spcBef>
                <a:spcPts val="0"/>
              </a:spcBef>
              <a:spcAft>
                <a:spcPts val="0"/>
              </a:spcAft>
              <a:buSzPts val="2800"/>
              <a:buChar char="•"/>
            </a:pPr>
            <a:r>
              <a:rPr lang="en-US" sz="2800"/>
              <a:t>ATC1L2 HO-8 Communication Plan - </a:t>
            </a:r>
            <a:r>
              <a:rPr i="1" lang="en-US" sz="2800"/>
              <a:t>Template</a:t>
            </a:r>
            <a:endParaRPr i="1" sz="2800"/>
          </a:p>
          <a:p>
            <a:pPr indent="-406400" lvl="0" marL="457200" rtl="0" algn="l">
              <a:lnSpc>
                <a:spcPct val="100000"/>
              </a:lnSpc>
              <a:spcBef>
                <a:spcPts val="0"/>
              </a:spcBef>
              <a:spcAft>
                <a:spcPts val="0"/>
              </a:spcAft>
              <a:buSzPts val="2800"/>
              <a:buChar char="•"/>
            </a:pPr>
            <a:r>
              <a:rPr lang="en-US" sz="2800"/>
              <a:t>ATC1L2 HO-9 Decision Making Approaches - </a:t>
            </a:r>
            <a:r>
              <a:rPr i="1" lang="en-US" sz="2800"/>
              <a:t>Example / Template</a:t>
            </a:r>
            <a:endParaRPr i="1" sz="2800"/>
          </a:p>
          <a:p>
            <a:pPr indent="0" lvl="0" marL="457200" marR="0" rtl="0" algn="l">
              <a:lnSpc>
                <a:spcPct val="115000"/>
              </a:lnSpc>
              <a:spcBef>
                <a:spcPts val="0"/>
              </a:spcBef>
              <a:spcAft>
                <a:spcPts val="0"/>
              </a:spcAft>
              <a:buSzPts val="3200"/>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6"/>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Lesson Description:</a:t>
            </a:r>
            <a:endParaRPr b="1"/>
          </a:p>
          <a:p>
            <a:pPr indent="0" lvl="0" marL="0" marR="0" rtl="0" algn="ctr">
              <a:lnSpc>
                <a:spcPct val="100000"/>
              </a:lnSpc>
              <a:spcBef>
                <a:spcPts val="0"/>
              </a:spcBef>
              <a:spcAft>
                <a:spcPts val="0"/>
              </a:spcAft>
              <a:buClr>
                <a:schemeClr val="dk1"/>
              </a:buClr>
              <a:buSzPts val="4400"/>
              <a:buFont typeface="Calibri"/>
              <a:buNone/>
            </a:pPr>
            <a:r>
              <a:rPr b="1" lang="en-US"/>
              <a:t>Advanced Tiers Processes</a:t>
            </a:r>
            <a:endParaRPr b="1"/>
          </a:p>
        </p:txBody>
      </p:sp>
      <p:sp>
        <p:nvSpPr>
          <p:cNvPr id="139" name="Google Shape;139;p6"/>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0" lvl="0" marL="457200" marR="0" rtl="0" algn="l">
              <a:lnSpc>
                <a:spcPct val="100000"/>
              </a:lnSpc>
              <a:spcBef>
                <a:spcPts val="640"/>
              </a:spcBef>
              <a:spcAft>
                <a:spcPts val="0"/>
              </a:spcAft>
              <a:buClr>
                <a:srgbClr val="FF0000"/>
              </a:buClr>
              <a:buSzPts val="3200"/>
              <a:buFont typeface="Arial"/>
              <a:buNone/>
            </a:pPr>
            <a:r>
              <a:rPr lang="en-US"/>
              <a:t>This lesson provides guidance on developing systems to support collaborative teaming processes within an Advanced Tiers Team.</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7"/>
          <p:cNvSpPr txBox="1"/>
          <p:nvPr>
            <p:ph type="title"/>
          </p:nvPr>
        </p:nvSpPr>
        <p:spPr>
          <a:xfrm>
            <a:off x="609600" y="3"/>
            <a:ext cx="10972800" cy="8712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chemeClr val="dk1"/>
              </a:buClr>
              <a:buSzPts val="4400"/>
              <a:buFont typeface="Calibri"/>
              <a:buNone/>
            </a:pPr>
            <a:r>
              <a:rPr b="1" lang="en-US"/>
              <a:t>Lesson Outcomes</a:t>
            </a:r>
            <a:endParaRPr/>
          </a:p>
        </p:txBody>
      </p:sp>
      <p:sp>
        <p:nvSpPr>
          <p:cNvPr id="145" name="Google Shape;145;p7"/>
          <p:cNvSpPr txBox="1"/>
          <p:nvPr>
            <p:ph idx="1" type="body"/>
          </p:nvPr>
        </p:nvSpPr>
        <p:spPr>
          <a:xfrm>
            <a:off x="609600" y="871200"/>
            <a:ext cx="10972800" cy="49806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0"/>
              </a:spcAft>
              <a:buSzPts val="3200"/>
              <a:buNone/>
            </a:pPr>
            <a:r>
              <a:rPr i="1" lang="en-US">
                <a:solidFill>
                  <a:srgbClr val="008000"/>
                </a:solidFill>
              </a:rPr>
              <a:t>At the end of this session, the </a:t>
            </a:r>
            <a:r>
              <a:rPr b="1" i="1" lang="en-US">
                <a:solidFill>
                  <a:srgbClr val="008000"/>
                </a:solidFill>
              </a:rPr>
              <a:t>Advanced Tiers Teams </a:t>
            </a:r>
            <a:r>
              <a:rPr i="1" lang="en-US">
                <a:solidFill>
                  <a:srgbClr val="008000"/>
                </a:solidFill>
              </a:rPr>
              <a:t>will …</a:t>
            </a:r>
            <a:endParaRPr i="1">
              <a:solidFill>
                <a:srgbClr val="008000"/>
              </a:solidFill>
            </a:endParaRPr>
          </a:p>
          <a:p>
            <a:pPr indent="-425450" lvl="0" marL="457200" rtl="0" algn="l">
              <a:lnSpc>
                <a:spcPct val="110000"/>
              </a:lnSpc>
              <a:spcBef>
                <a:spcPts val="0"/>
              </a:spcBef>
              <a:spcAft>
                <a:spcPts val="0"/>
              </a:spcAft>
              <a:buClr>
                <a:schemeClr val="dk1"/>
              </a:buClr>
              <a:buSzPts val="3100"/>
              <a:buChar char="●"/>
            </a:pPr>
            <a:r>
              <a:rPr i="1" lang="en-US" sz="3100"/>
              <a:t>create a meeting schedule for the year</a:t>
            </a:r>
            <a:endParaRPr i="1" sz="3100"/>
          </a:p>
          <a:p>
            <a:pPr indent="-425450" lvl="0" marL="457200" rtl="0" algn="l">
              <a:lnSpc>
                <a:spcPct val="110000"/>
              </a:lnSpc>
              <a:spcBef>
                <a:spcPts val="0"/>
              </a:spcBef>
              <a:spcAft>
                <a:spcPts val="0"/>
              </a:spcAft>
              <a:buClr>
                <a:schemeClr val="dk1"/>
              </a:buClr>
              <a:buSzPts val="3100"/>
              <a:buChar char="●"/>
            </a:pPr>
            <a:r>
              <a:rPr i="1" lang="en-US" sz="3100"/>
              <a:t>create a standard meeting agenda</a:t>
            </a:r>
            <a:endParaRPr i="1" sz="3100"/>
          </a:p>
          <a:p>
            <a:pPr indent="-425450" lvl="0" marL="457200" rtl="0" algn="l">
              <a:lnSpc>
                <a:spcPct val="110000"/>
              </a:lnSpc>
              <a:spcBef>
                <a:spcPts val="0"/>
              </a:spcBef>
              <a:spcAft>
                <a:spcPts val="0"/>
              </a:spcAft>
              <a:buClr>
                <a:schemeClr val="dk1"/>
              </a:buClr>
              <a:buSzPts val="3100"/>
              <a:buChar char="●"/>
            </a:pPr>
            <a:r>
              <a:rPr i="1" lang="en-US" sz="3100"/>
              <a:t>develop working agreements for Advanced Tiers meetings</a:t>
            </a:r>
            <a:endParaRPr i="1" sz="3100"/>
          </a:p>
          <a:p>
            <a:pPr indent="-425450" lvl="0" marL="457200" rtl="0" algn="l">
              <a:lnSpc>
                <a:spcPct val="110000"/>
              </a:lnSpc>
              <a:spcBef>
                <a:spcPts val="0"/>
              </a:spcBef>
              <a:spcAft>
                <a:spcPts val="0"/>
              </a:spcAft>
              <a:buClr>
                <a:schemeClr val="dk1"/>
              </a:buClr>
              <a:buSzPts val="3100"/>
              <a:buChar char="●"/>
            </a:pPr>
            <a:r>
              <a:rPr i="1" lang="en-US" sz="3100"/>
              <a:t>use a Pre-Meeting Organizer to increase efficiency</a:t>
            </a:r>
            <a:endParaRPr/>
          </a:p>
          <a:p>
            <a:pPr indent="-425450" lvl="0" marL="457200" rtl="0" algn="l">
              <a:lnSpc>
                <a:spcPct val="110000"/>
              </a:lnSpc>
              <a:spcBef>
                <a:spcPts val="0"/>
              </a:spcBef>
              <a:spcAft>
                <a:spcPts val="0"/>
              </a:spcAft>
              <a:buClr>
                <a:schemeClr val="dk1"/>
              </a:buClr>
              <a:buSzPts val="3100"/>
              <a:buChar char="●"/>
            </a:pPr>
            <a:r>
              <a:rPr i="1" lang="en-US" sz="3100"/>
              <a:t>create a communication system</a:t>
            </a:r>
            <a:endParaRPr i="1" sz="3100"/>
          </a:p>
          <a:p>
            <a:pPr indent="-425450" lvl="0" marL="457200" rtl="0" algn="l">
              <a:lnSpc>
                <a:spcPct val="110000"/>
              </a:lnSpc>
              <a:spcBef>
                <a:spcPts val="0"/>
              </a:spcBef>
              <a:spcAft>
                <a:spcPts val="0"/>
              </a:spcAft>
              <a:buClr>
                <a:schemeClr val="dk1"/>
              </a:buClr>
              <a:buSzPts val="3100"/>
              <a:buChar char="●"/>
            </a:pPr>
            <a:r>
              <a:rPr i="1" lang="en-US" sz="3100"/>
              <a:t>implement a standard decision-making protocol</a:t>
            </a:r>
            <a:endParaRPr i="1" sz="3100"/>
          </a:p>
          <a:p>
            <a:pPr indent="-425450" lvl="0" marL="457200" rtl="0" algn="l">
              <a:lnSpc>
                <a:spcPct val="110000"/>
              </a:lnSpc>
              <a:spcBef>
                <a:spcPts val="0"/>
              </a:spcBef>
              <a:spcAft>
                <a:spcPts val="0"/>
              </a:spcAft>
              <a:buClr>
                <a:schemeClr val="dk1"/>
              </a:buClr>
              <a:buSzPts val="3100"/>
              <a:buChar char="●"/>
            </a:pPr>
            <a:r>
              <a:rPr i="1" lang="en-US" sz="3100"/>
              <a:t>create an organizational system for housing and sharing Advanced Tiers artifacts</a:t>
            </a:r>
            <a:endParaRPr/>
          </a:p>
          <a:p>
            <a:pPr indent="0" lvl="0" marL="457200" rtl="0" algn="l">
              <a:lnSpc>
                <a:spcPct val="110000"/>
              </a:lnSpc>
              <a:spcBef>
                <a:spcPts val="0"/>
              </a:spcBef>
              <a:spcAft>
                <a:spcPts val="0"/>
              </a:spcAft>
              <a:buSzPts val="3200"/>
              <a:buNone/>
            </a:pPr>
            <a:r>
              <a:t/>
            </a:r>
            <a:endParaRPr i="1"/>
          </a:p>
          <a:p>
            <a:pPr indent="0" lvl="0" marL="0" rtl="0" algn="l">
              <a:lnSpc>
                <a:spcPct val="110000"/>
              </a:lnSpc>
              <a:spcBef>
                <a:spcPts val="0"/>
              </a:spcBef>
              <a:spcAft>
                <a:spcPts val="0"/>
              </a:spcAft>
              <a:buSzPts val="3200"/>
              <a:buNone/>
            </a:pPr>
            <a:r>
              <a:t/>
            </a:r>
            <a:endParaRPr i="1">
              <a:solidFill>
                <a:srgbClr val="008000"/>
              </a:solidFill>
            </a:endParaRPr>
          </a:p>
          <a:p>
            <a:pPr indent="0" lvl="0" marL="457200" rtl="0" algn="l">
              <a:lnSpc>
                <a:spcPct val="110000"/>
              </a:lnSpc>
              <a:spcBef>
                <a:spcPts val="0"/>
              </a:spcBef>
              <a:spcAft>
                <a:spcPts val="0"/>
              </a:spcAft>
              <a:buSzPts val="3200"/>
              <a:buNone/>
            </a:pPr>
            <a:r>
              <a:t/>
            </a:r>
            <a:endParaRPr i="1">
              <a:solidFill>
                <a:srgbClr val="008000"/>
              </a:solidFill>
            </a:endParaRPr>
          </a:p>
          <a:p>
            <a:pPr indent="0" lvl="0" marL="457200" rtl="0" algn="l">
              <a:lnSpc>
                <a:spcPct val="100000"/>
              </a:lnSpc>
              <a:spcBef>
                <a:spcPts val="640"/>
              </a:spcBef>
              <a:spcAft>
                <a:spcPts val="0"/>
              </a:spcAft>
              <a:buSzPts val="3200"/>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8"/>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Rationale</a:t>
            </a:r>
            <a:endParaRPr/>
          </a:p>
        </p:txBody>
      </p:sp>
      <p:sp>
        <p:nvSpPr>
          <p:cNvPr id="151" name="Google Shape;151;p8"/>
          <p:cNvSpPr txBox="1"/>
          <p:nvPr>
            <p:ph idx="1" type="body"/>
          </p:nvPr>
        </p:nvSpPr>
        <p:spPr>
          <a:xfrm>
            <a:off x="609600" y="1348151"/>
            <a:ext cx="10972800" cy="4778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640"/>
              </a:spcBef>
              <a:spcAft>
                <a:spcPts val="0"/>
              </a:spcAft>
              <a:buSzPts val="3200"/>
              <a:buNone/>
            </a:pPr>
            <a:r>
              <a:rPr lang="en-US"/>
              <a:t>The Advanced Tiers Team must create effective systems in order to be efficient in providing support to students who are at-risk and high-risk according to the team’s criteria measures.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9"/>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Reflective Questions</a:t>
            </a:r>
            <a:endParaRPr/>
          </a:p>
        </p:txBody>
      </p:sp>
      <p:sp>
        <p:nvSpPr>
          <p:cNvPr id="158" name="Google Shape;158;p9"/>
          <p:cNvSpPr txBox="1"/>
          <p:nvPr>
            <p:ph idx="1" type="body"/>
          </p:nvPr>
        </p:nvSpPr>
        <p:spPr>
          <a:xfrm>
            <a:off x="609600" y="1143300"/>
            <a:ext cx="10972800" cy="4290000"/>
          </a:xfrm>
          <a:prstGeom prst="rect">
            <a:avLst/>
          </a:prstGeom>
          <a:noFill/>
          <a:ln>
            <a:noFill/>
          </a:ln>
        </p:spPr>
        <p:txBody>
          <a:bodyPr anchorCtr="0" anchor="t" bIns="91425" lIns="91425" spcFirstLastPara="1" rIns="91425" wrap="square" tIns="91425">
            <a:noAutofit/>
          </a:bodyPr>
          <a:lstStyle/>
          <a:p>
            <a:pPr indent="-457200" lvl="0" marL="457200" rtl="0" algn="l">
              <a:lnSpc>
                <a:spcPct val="100000"/>
              </a:lnSpc>
              <a:spcBef>
                <a:spcPts val="640"/>
              </a:spcBef>
              <a:spcAft>
                <a:spcPts val="0"/>
              </a:spcAft>
              <a:buSzPts val="3600"/>
              <a:buChar char="●"/>
            </a:pPr>
            <a:r>
              <a:rPr lang="en-US" sz="3000"/>
              <a:t>What collective commitments has your building leadership team (BLT) and staff made to Tier 1 Universal Supports?</a:t>
            </a:r>
            <a:endParaRPr sz="3000"/>
          </a:p>
          <a:p>
            <a:pPr indent="0" lvl="0" marL="457200" rtl="0" algn="l">
              <a:lnSpc>
                <a:spcPct val="100000"/>
              </a:lnSpc>
              <a:spcBef>
                <a:spcPts val="640"/>
              </a:spcBef>
              <a:spcAft>
                <a:spcPts val="0"/>
              </a:spcAft>
              <a:buSzPts val="3200"/>
              <a:buNone/>
            </a:pPr>
            <a:r>
              <a:t/>
            </a:r>
            <a:endParaRPr sz="1400"/>
          </a:p>
          <a:p>
            <a:pPr indent="-457200" lvl="0" marL="457200" rtl="0" algn="l">
              <a:lnSpc>
                <a:spcPct val="100000"/>
              </a:lnSpc>
              <a:spcBef>
                <a:spcPts val="640"/>
              </a:spcBef>
              <a:spcAft>
                <a:spcPts val="0"/>
              </a:spcAft>
              <a:buSzPts val="3600"/>
              <a:buChar char="●"/>
            </a:pPr>
            <a:r>
              <a:rPr lang="en-US" sz="3000"/>
              <a:t>What teaming procedures and processes are in place with fidelity in your BLT / Tier 1 Team? </a:t>
            </a:r>
            <a:r>
              <a:rPr lang="en-US"/>
              <a:t>What would make your Tier 1 team even better?</a:t>
            </a:r>
            <a:endParaRPr/>
          </a:p>
          <a:p>
            <a:pPr indent="0" lvl="0" marL="457200" rtl="0" algn="l">
              <a:lnSpc>
                <a:spcPct val="100000"/>
              </a:lnSpc>
              <a:spcBef>
                <a:spcPts val="640"/>
              </a:spcBef>
              <a:spcAft>
                <a:spcPts val="0"/>
              </a:spcAft>
              <a:buSzPts val="3200"/>
              <a:buNone/>
            </a:pPr>
            <a:r>
              <a:t/>
            </a:r>
            <a:endParaRPr sz="800"/>
          </a:p>
          <a:p>
            <a:pPr indent="-457200" lvl="0" marL="457200" rtl="0" algn="l">
              <a:lnSpc>
                <a:spcPct val="100000"/>
              </a:lnSpc>
              <a:spcBef>
                <a:spcPts val="640"/>
              </a:spcBef>
              <a:spcAft>
                <a:spcPts val="0"/>
              </a:spcAft>
              <a:buSzPts val="3600"/>
              <a:buChar char="●"/>
            </a:pPr>
            <a:r>
              <a:rPr lang="en-US"/>
              <a:t>How can you build upon what your BLT already knows how to do efficiently and effectively as you begin Advanced Tiers Teaming?</a:t>
            </a:r>
            <a:endParaRPr sz="3600"/>
          </a:p>
          <a:p>
            <a:pPr indent="0" lvl="0" marL="457200" marR="0" rtl="0" algn="l">
              <a:lnSpc>
                <a:spcPct val="100000"/>
              </a:lnSpc>
              <a:spcBef>
                <a:spcPts val="640"/>
              </a:spcBef>
              <a:spcAft>
                <a:spcPts val="0"/>
              </a:spcAft>
              <a:buSzPts val="3200"/>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MO SWPBS Pres">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F005CE87BB0324EA832688D3E004320" ma:contentTypeVersion="16" ma:contentTypeDescription="Create a new document." ma:contentTypeScope="" ma:versionID="12075794c8430df664f543d9325e0c1c">
  <xsd:schema xmlns:xsd="http://www.w3.org/2001/XMLSchema" xmlns:xs="http://www.w3.org/2001/XMLSchema" xmlns:p="http://schemas.microsoft.com/office/2006/metadata/properties" xmlns:ns2="abf19523-dd3e-44b4-aa5b-ebc923d065a5" xmlns:ns3="bc1253f3-7ed0-403d-91ae-a3ec36b7534c" targetNamespace="http://schemas.microsoft.com/office/2006/metadata/properties" ma:root="true" ma:fieldsID="cd4cf56d037f1281669cf8c1466fce7b" ns2:_="" ns3:_="">
    <xsd:import namespace="abf19523-dd3e-44b4-aa5b-ebc923d065a5"/>
    <xsd:import namespace="bc1253f3-7ed0-403d-91ae-a3ec36b7534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ServiceBillingMetadata" minOccurs="0"/>
                <xsd:element ref="ns2:MediaLengthInSeconds" minOccurs="0"/>
                <xsd:element ref="ns2:Inputteddata"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f19523-dd3e-44b4-aa5b-ebc923d065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8ab86591-d70f-4a96-900c-bfbe5e6a3186"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element name="Inputteddata" ma:index="22" nillable="true" ma:displayName="Inputted data" ma:default="0" ma:description="did I put it in yet? Yes or No" ma:format="Dropdown" ma:internalName="Inputteddata">
      <xsd:simpleType>
        <xsd:restriction base="dms:Boolean"/>
      </xsd:simpleType>
    </xsd:element>
    <xsd:element name="Notes" ma:index="23" nillable="true" ma:displayName="Notes" ma:format="Dropdown" ma:internalName="Note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c1253f3-7ed0-403d-91ae-a3ec36b7534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962a2b7-3efe-4cb0-9e1e-e8f1afe90310}" ma:internalName="TaxCatchAll" ma:showField="CatchAllData" ma:web="bc1253f3-7ed0-403d-91ae-a3ec36b753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c1253f3-7ed0-403d-91ae-a3ec36b7534c" xsi:nil="true"/>
    <Notes xmlns="abf19523-dd3e-44b4-aa5b-ebc923d065a5" xsi:nil="true"/>
    <lcf76f155ced4ddcb4097134ff3c332f xmlns="abf19523-dd3e-44b4-aa5b-ebc923d065a5">
      <Terms xmlns="http://schemas.microsoft.com/office/infopath/2007/PartnerControls"/>
    </lcf76f155ced4ddcb4097134ff3c332f>
    <Inputteddata xmlns="abf19523-dd3e-44b4-aa5b-ebc923d065a5">false</Inputteddata>
  </documentManagement>
</p:properties>
</file>

<file path=customXml/itemProps1.xml><?xml version="1.0" encoding="utf-8"?>
<ds:datastoreItem xmlns:ds="http://schemas.openxmlformats.org/officeDocument/2006/customXml" ds:itemID="{69A77B40-1ECF-42E9-AD19-7916DE625034}"/>
</file>

<file path=customXml/itemProps2.xml><?xml version="1.0" encoding="utf-8"?>
<ds:datastoreItem xmlns:ds="http://schemas.openxmlformats.org/officeDocument/2006/customXml" ds:itemID="{0DD1DF99-2948-454B-8B1A-48559E17D76F}"/>
</file>

<file path=customXml/itemProps3.xml><?xml version="1.0" encoding="utf-8"?>
<ds:datastoreItem xmlns:ds="http://schemas.openxmlformats.org/officeDocument/2006/customXml" ds:itemID="{E9DBFC84-6B02-4574-9DC8-F7D2588B65FF}"/>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0x010100AF005CE87BB0324EA832688D3E004320</vt:lpwstr>
  </property>
  <property fmtid="{D5CDD505-2E9C-101B-9397-08002B2CF9AE}" pid="3" name="MediaServiceImageTags">
    <vt:lpwstr/>
  </property>
</Properties>
</file>