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commentAuthors.xml" ContentType="application/vnd.openxmlformats-officedocument.presentationml.commentAuthors+xml"/>
  <Override PartName="/ppt/comments/comment1.xml" ContentType="application/vnd.openxmlformats-officedocument.presentationml.comment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 id="2147483666" r:id="rId6"/>
    <p:sldMasterId id="214748368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Lst>
  <p:sldSz cy="6858000" cx="12192000"/>
  <p:notesSz cx="6858000" cy="9144000"/>
  <p:embeddedFontLst>
    <p:embeddedFont>
      <p:font typeface="Roboto"/>
      <p:regular r:id="rId59"/>
      <p:bold r:id="rId60"/>
      <p:italic r:id="rId61"/>
      <p:boldItalic r:id="rId62"/>
    </p:embeddedFont>
    <p:embeddedFont>
      <p:font typeface="Tahoma"/>
      <p:regular r:id="rId63"/>
      <p:bold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5" roundtripDataSignature="AMtx7miCTJ2KQsSk9qeun/MGe1EHMiRqq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Nanci Johnso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42" Type="http://schemas.openxmlformats.org/officeDocument/2006/relationships/slide" Target="slides/slide34.xml"/><Relationship Id="rId47" Type="http://schemas.openxmlformats.org/officeDocument/2006/relationships/slide" Target="slides/slide39.xml"/><Relationship Id="rId34" Type="http://schemas.openxmlformats.org/officeDocument/2006/relationships/slide" Target="slides/slide26.xml"/><Relationship Id="rId63" Type="http://schemas.openxmlformats.org/officeDocument/2006/relationships/font" Target="fonts/Tahoma-regular.fntdata"/><Relationship Id="rId21" Type="http://schemas.openxmlformats.org/officeDocument/2006/relationships/slide" Target="slides/slide13.xml"/><Relationship Id="rId50" Type="http://schemas.openxmlformats.org/officeDocument/2006/relationships/slide" Target="slides/slide42.xml"/><Relationship Id="rId55" Type="http://schemas.openxmlformats.org/officeDocument/2006/relationships/slide" Target="slides/slide47.xml"/><Relationship Id="rId68" Type="http://schemas.openxmlformats.org/officeDocument/2006/relationships/customXml" Target="../customXml/item3.xml"/><Relationship Id="rId7" Type="http://schemas.openxmlformats.org/officeDocument/2006/relationships/slideMaster" Target="slideMasters/slideMaster4.xml"/><Relationship Id="rId2" Type="http://schemas.openxmlformats.org/officeDocument/2006/relationships/presProps" Target="presProps.xml"/><Relationship Id="rId29" Type="http://schemas.openxmlformats.org/officeDocument/2006/relationships/slide" Target="slides/slide21.xml"/><Relationship Id="rId16" Type="http://schemas.openxmlformats.org/officeDocument/2006/relationships/slide" Target="slides/slide8.xml"/><Relationship Id="rId40" Type="http://schemas.openxmlformats.org/officeDocument/2006/relationships/slide" Target="slides/slide32.xml"/><Relationship Id="rId45" Type="http://schemas.openxmlformats.org/officeDocument/2006/relationships/slide" Target="slides/slide37.xml"/><Relationship Id="rId32" Type="http://schemas.openxmlformats.org/officeDocument/2006/relationships/slide" Target="slides/slide24.xml"/><Relationship Id="rId37" Type="http://schemas.openxmlformats.org/officeDocument/2006/relationships/slide" Target="slides/slide29.xml"/><Relationship Id="rId24" Type="http://schemas.openxmlformats.org/officeDocument/2006/relationships/slide" Target="slides/slide16.xml"/><Relationship Id="rId53" Type="http://schemas.openxmlformats.org/officeDocument/2006/relationships/slide" Target="slides/slide45.xml"/><Relationship Id="rId11" Type="http://schemas.openxmlformats.org/officeDocument/2006/relationships/slide" Target="slides/slide3.xml"/><Relationship Id="rId58" Type="http://schemas.openxmlformats.org/officeDocument/2006/relationships/slide" Target="slides/slide50.xml"/><Relationship Id="rId66" Type="http://schemas.openxmlformats.org/officeDocument/2006/relationships/customXml" Target="../customXml/item1.xml"/><Relationship Id="rId5" Type="http://schemas.openxmlformats.org/officeDocument/2006/relationships/slideMaster" Target="slideMasters/slideMaster2.xml"/><Relationship Id="rId61" Type="http://schemas.openxmlformats.org/officeDocument/2006/relationships/font" Target="fonts/Roboto-italic.fntdata"/><Relationship Id="rId19" Type="http://schemas.openxmlformats.org/officeDocument/2006/relationships/slide" Target="slides/slide11.xml"/><Relationship Id="rId43" Type="http://schemas.openxmlformats.org/officeDocument/2006/relationships/slide" Target="slides/slide35.xml"/><Relationship Id="rId48" Type="http://schemas.openxmlformats.org/officeDocument/2006/relationships/slide" Target="slides/slide40.xml"/><Relationship Id="rId30" Type="http://schemas.openxmlformats.org/officeDocument/2006/relationships/slide" Target="slides/slide22.xml"/><Relationship Id="rId35" Type="http://schemas.openxmlformats.org/officeDocument/2006/relationships/slide" Target="slides/slide27.xml"/><Relationship Id="rId64" Type="http://schemas.openxmlformats.org/officeDocument/2006/relationships/font" Target="fonts/Tahoma-bold.fntdata"/><Relationship Id="rId22" Type="http://schemas.openxmlformats.org/officeDocument/2006/relationships/slide" Target="slides/slide14.xml"/><Relationship Id="rId27" Type="http://schemas.openxmlformats.org/officeDocument/2006/relationships/slide" Target="slides/slide19.xml"/><Relationship Id="rId56" Type="http://schemas.openxmlformats.org/officeDocument/2006/relationships/slide" Target="slides/slide48.xml"/><Relationship Id="rId14" Type="http://schemas.openxmlformats.org/officeDocument/2006/relationships/slide" Target="slides/slide6.xml"/><Relationship Id="rId8" Type="http://schemas.openxmlformats.org/officeDocument/2006/relationships/notesMaster" Target="notesMasters/notesMaster1.xml"/><Relationship Id="rId51" Type="http://schemas.openxmlformats.org/officeDocument/2006/relationships/slide" Target="slides/slide43.xml"/><Relationship Id="rId3" Type="http://schemas.openxmlformats.org/officeDocument/2006/relationships/commentAuthors" Target="commentAuthors.xml"/><Relationship Id="rId46" Type="http://schemas.openxmlformats.org/officeDocument/2006/relationships/slide" Target="slides/slide38.xml"/><Relationship Id="rId33" Type="http://schemas.openxmlformats.org/officeDocument/2006/relationships/slide" Target="slides/slide25.xml"/><Relationship Id="rId38" Type="http://schemas.openxmlformats.org/officeDocument/2006/relationships/slide" Target="slides/slide30.xml"/><Relationship Id="rId25" Type="http://schemas.openxmlformats.org/officeDocument/2006/relationships/slide" Target="slides/slide17.xml"/><Relationship Id="rId12" Type="http://schemas.openxmlformats.org/officeDocument/2006/relationships/slide" Target="slides/slide4.xml"/><Relationship Id="rId59" Type="http://schemas.openxmlformats.org/officeDocument/2006/relationships/font" Target="fonts/Roboto-regular.fntdata"/><Relationship Id="rId17" Type="http://schemas.openxmlformats.org/officeDocument/2006/relationships/slide" Target="slides/slide9.xml"/><Relationship Id="rId67" Type="http://schemas.openxmlformats.org/officeDocument/2006/relationships/customXml" Target="../customXml/item2.xml"/><Relationship Id="rId41" Type="http://schemas.openxmlformats.org/officeDocument/2006/relationships/slide" Target="slides/slide33.xml"/><Relationship Id="rId62" Type="http://schemas.openxmlformats.org/officeDocument/2006/relationships/font" Target="fonts/Roboto-boldItalic.fntdata"/><Relationship Id="rId20" Type="http://schemas.openxmlformats.org/officeDocument/2006/relationships/slide" Target="slides/slide12.xml"/><Relationship Id="rId54" Type="http://schemas.openxmlformats.org/officeDocument/2006/relationships/slide" Target="slides/slide46.xml"/><Relationship Id="rId1" Type="http://schemas.openxmlformats.org/officeDocument/2006/relationships/theme" Target="theme/theme1.xml"/><Relationship Id="rId6" Type="http://schemas.openxmlformats.org/officeDocument/2006/relationships/slideMaster" Target="slideMasters/slideMaster3.xml"/><Relationship Id="rId49" Type="http://schemas.openxmlformats.org/officeDocument/2006/relationships/slide" Target="slides/slide41.xml"/><Relationship Id="rId36" Type="http://schemas.openxmlformats.org/officeDocument/2006/relationships/slide" Target="slides/slide28.xml"/><Relationship Id="rId23" Type="http://schemas.openxmlformats.org/officeDocument/2006/relationships/slide" Target="slides/slide15.xml"/><Relationship Id="rId28" Type="http://schemas.openxmlformats.org/officeDocument/2006/relationships/slide" Target="slides/slide20.xml"/><Relationship Id="rId57" Type="http://schemas.openxmlformats.org/officeDocument/2006/relationships/slide" Target="slides/slide49.xml"/><Relationship Id="rId15" Type="http://schemas.openxmlformats.org/officeDocument/2006/relationships/slide" Target="slides/slide7.xml"/><Relationship Id="rId44" Type="http://schemas.openxmlformats.org/officeDocument/2006/relationships/slide" Target="slides/slide36.xml"/><Relationship Id="rId31" Type="http://schemas.openxmlformats.org/officeDocument/2006/relationships/slide" Target="slides/slide23.xml"/><Relationship Id="rId65" Type="http://customschemas.google.com/relationships/presentationmetadata" Target="metadata"/><Relationship Id="rId60" Type="http://schemas.openxmlformats.org/officeDocument/2006/relationships/font" Target="fonts/Roboto-bold.fntdata"/><Relationship Id="rId52" Type="http://schemas.openxmlformats.org/officeDocument/2006/relationships/slide" Target="slides/slide44.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39" Type="http://schemas.openxmlformats.org/officeDocument/2006/relationships/slide" Target="slides/slide31.xml"/><Relationship Id="rId13" Type="http://schemas.openxmlformats.org/officeDocument/2006/relationships/slide" Target="slides/slide5.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2-05T10:39:04.875">
    <p:pos x="384" y="745"/>
    <p:text>Are these reminders needed, there are two pink slides.
Add note about FAQs here as it is a pre-meeting decision?</p:text>
    <p:extLst>
      <p:ext uri="{C676402C-5697-4E1C-873F-D02D1690AC5C}">
        <p15:threadingInfo timeZoneBias="0"/>
      </p:ext>
      <p:ext uri="http://customooxmlschemas.google.com/">
        <go:slidesCustomData xmlns:go="http://customooxmlschemas.google.com/" commentPostId="AAABdWYl3J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wcommons.nwciowa.edu/cgi/viewcontent.cgi?article=1408&amp;context=education_masters#:~:text=A%20multitude%20of%20action%20research%20studies%20have,well%20as%20increased%20positive%20behaviors%20and%20feedback.&amp;text=Among%20the%20three%20students%20who%20participated%20in,44.07%%20%2D%205.42%%2C%20and%2046.09%%20%2D%2014.67%" TargetMode="External"/><Relationship Id="rId3" Type="http://schemas.openxmlformats.org/officeDocument/2006/relationships/hyperlink" Target="https://pmc.ncbi.nlm.nih.gov/articles/PMC10045289/#:~:text=Recent%20reviews%20on%20CICO%20indicate,9%2C18%2C25%5D"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elkhart.k12.in.us/district/Special_Education/16.9a_FBA_Student_Reinforcement_Survey.pdf"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wcommons.nwciowa.edu/cgi/viewcontent.cgi?article=1408&amp;context=education_masters#:~:text=A%20multitude%20of%20action%20research%20studies%20have,well%20as%20increased%20positive%20behaviors%20and%20feedback.&amp;text=Among%20the%20three%20students%20who%20participated%20in,44.07%%20%2D%205.42%%2C%20and%2046.09%%20%2D%2014.67%" TargetMode="External"/><Relationship Id="rId3" Type="http://schemas.openxmlformats.org/officeDocument/2006/relationships/hyperlink" Target="https://pmc.ncbi.nlm.nih.gov/articles/PMC10045289/#:~:text=Recent%20reviews%20on%20CICO%20indicate,9%2C18%2C25%5D"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bismissouri.org/"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notes"/>
          <p:cNvSpPr txBox="1"/>
          <p:nvPr>
            <p:ph idx="1" type="body"/>
          </p:nvPr>
        </p:nvSpPr>
        <p:spPr>
          <a:xfrm>
            <a:off x="685800" y="4343400"/>
            <a:ext cx="5486399"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364" name="Google Shape;36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2d239321db_1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g32d239321db_1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t>Trainer Notes: The Lessons will be organized by Systems, Data and Practices for Implementation. This 1st lesson will cover the systems that need to be in place for CICO to be implemented with fidelity by all adults.  </a:t>
            </a:r>
            <a:endParaRPr/>
          </a:p>
          <a:p>
            <a:pPr indent="0" lvl="0" marL="0" rtl="0" algn="l">
              <a:lnSpc>
                <a:spcPct val="100000"/>
              </a:lnSpc>
              <a:spcBef>
                <a:spcPts val="0"/>
              </a:spcBef>
              <a:spcAft>
                <a:spcPts val="0"/>
              </a:spcAft>
              <a:buClr>
                <a:schemeClr val="dk1"/>
              </a:buClr>
              <a:buSzPts val="1100"/>
              <a:buFont typeface="Arial"/>
              <a:buNone/>
            </a:pPr>
            <a:r>
              <a:rPr lang="en-US"/>
              <a:t>Those systems include the following: </a:t>
            </a:r>
            <a:endParaRPr/>
          </a:p>
          <a:p>
            <a:pPr indent="0" lvl="0" marL="0" rtl="0" algn="l">
              <a:lnSpc>
                <a:spcPct val="100000"/>
              </a:lnSpc>
              <a:spcBef>
                <a:spcPts val="0"/>
              </a:spcBef>
              <a:spcAft>
                <a:spcPts val="0"/>
              </a:spcAft>
              <a:buClr>
                <a:schemeClr val="dk1"/>
              </a:buClr>
              <a:buSzPts val="1100"/>
              <a:buFont typeface="Arial"/>
              <a:buNone/>
            </a:pPr>
            <a:r>
              <a:rPr lang="en-US"/>
              <a:t>●	Identifying PERSONNEL to coordinate and facilitate the intervention. </a:t>
            </a:r>
            <a:endParaRPr/>
          </a:p>
          <a:p>
            <a:pPr indent="0" lvl="0" marL="0" rtl="0" algn="l">
              <a:lnSpc>
                <a:spcPct val="100000"/>
              </a:lnSpc>
              <a:spcBef>
                <a:spcPts val="0"/>
              </a:spcBef>
              <a:spcAft>
                <a:spcPts val="0"/>
              </a:spcAft>
              <a:buClr>
                <a:schemeClr val="dk1"/>
              </a:buClr>
              <a:buSzPts val="1100"/>
              <a:buFont typeface="Arial"/>
              <a:buNone/>
            </a:pPr>
            <a:r>
              <a:rPr lang="en-US"/>
              <a:t>●	Identifying  the number of STUDENTS that can be served based on your serviceable base rate</a:t>
            </a:r>
            <a:endParaRPr/>
          </a:p>
          <a:p>
            <a:pPr indent="0" lvl="0" marL="0" rtl="0" algn="l">
              <a:lnSpc>
                <a:spcPct val="100000"/>
              </a:lnSpc>
              <a:spcBef>
                <a:spcPts val="0"/>
              </a:spcBef>
              <a:spcAft>
                <a:spcPts val="0"/>
              </a:spcAft>
              <a:buClr>
                <a:schemeClr val="dk1"/>
              </a:buClr>
              <a:buSzPts val="1100"/>
              <a:buFont typeface="Arial"/>
              <a:buNone/>
            </a:pPr>
            <a:r>
              <a:rPr lang="en-US"/>
              <a:t>○	</a:t>
            </a:r>
            <a:r>
              <a:rPr lang="en-US">
                <a:extLst>
                  <a:ext uri="http://customooxmlschemas.google.com/">
                    <go:slidesCustomData xmlns:go="http://customooxmlschemas.google.com/" textRoundtripDataId="4"/>
                  </a:ext>
                </a:extLst>
              </a:rPr>
              <a:t>Determining the additional resources needed</a:t>
            </a:r>
            <a:endParaRPr/>
          </a:p>
          <a:p>
            <a:pPr indent="0" lvl="0" marL="0" rtl="0" algn="l">
              <a:lnSpc>
                <a:spcPct val="100000"/>
              </a:lnSpc>
              <a:spcBef>
                <a:spcPts val="0"/>
              </a:spcBef>
              <a:spcAft>
                <a:spcPts val="0"/>
              </a:spcAft>
              <a:buClr>
                <a:schemeClr val="dk1"/>
              </a:buClr>
              <a:buSzPts val="1100"/>
              <a:buFont typeface="Arial"/>
              <a:buNone/>
            </a:pPr>
            <a:r>
              <a:rPr lang="en-US"/>
              <a:t>●	Determining what LOCATION will be utilized for Check in and out. (classroom / other)</a:t>
            </a:r>
            <a:endParaRPr/>
          </a:p>
          <a:p>
            <a:pPr indent="0" lvl="0" marL="0" rtl="0" algn="l">
              <a:lnSpc>
                <a:spcPct val="100000"/>
              </a:lnSpc>
              <a:spcBef>
                <a:spcPts val="0"/>
              </a:spcBef>
              <a:spcAft>
                <a:spcPts val="0"/>
              </a:spcAft>
              <a:buClr>
                <a:schemeClr val="dk1"/>
              </a:buClr>
              <a:buSzPts val="1100"/>
              <a:buFont typeface="Arial"/>
              <a:buNone/>
            </a:pPr>
            <a:r>
              <a:rPr lang="en-US"/>
              <a:t>●	Developing your System for Reinforcing Expected Behavior as determined by the function of student’s behavior. </a:t>
            </a:r>
            <a:endParaRPr/>
          </a:p>
          <a:p>
            <a:pPr indent="0" lvl="0" marL="0" rtl="0" algn="l">
              <a:lnSpc>
                <a:spcPct val="100000"/>
              </a:lnSpc>
              <a:spcBef>
                <a:spcPts val="0"/>
              </a:spcBef>
              <a:spcAft>
                <a:spcPts val="0"/>
              </a:spcAft>
              <a:buClr>
                <a:schemeClr val="dk1"/>
              </a:buClr>
              <a:buSzPts val="1100"/>
              <a:buFont typeface="Arial"/>
              <a:buNone/>
            </a:pPr>
            <a:r>
              <a:rPr lang="en-US"/>
              <a:t>●	Embedding  a process to ensure Generalization of the skills are part of the implementation  (- Classroom and/or in Locations where skill is expected.)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67158a5c1b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3" name="Google Shape;433;g367158a5c1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 </a:t>
            </a:r>
            <a:endParaRPr/>
          </a:p>
          <a:p>
            <a:pPr indent="0" lvl="0" marL="0" rtl="0" algn="l">
              <a:lnSpc>
                <a:spcPct val="100000"/>
              </a:lnSpc>
              <a:spcBef>
                <a:spcPts val="0"/>
              </a:spcBef>
              <a:spcAft>
                <a:spcPts val="0"/>
              </a:spcAft>
              <a:buClr>
                <a:schemeClr val="dk1"/>
              </a:buClr>
              <a:buSzPts val="1400"/>
              <a:buFont typeface="Arial"/>
              <a:buNone/>
            </a:pPr>
            <a:r>
              <a:rPr lang="en-US"/>
              <a:t>CICO provides a structured framework to provide students with individualized attention, feedback, and support, helping them develop positive behaviors and improve their overall school experience.</a:t>
            </a:r>
            <a:endParaRPr/>
          </a:p>
          <a:p>
            <a:pPr indent="0" lvl="0" marL="0" rtl="0" algn="l">
              <a:lnSpc>
                <a:spcPct val="100000"/>
              </a:lnSpc>
              <a:spcBef>
                <a:spcPts val="0"/>
              </a:spcBef>
              <a:spcAft>
                <a:spcPts val="0"/>
              </a:spcAft>
              <a:buClr>
                <a:schemeClr val="dk1"/>
              </a:buClr>
              <a:buSzPts val="1400"/>
              <a:buFont typeface="Arial"/>
              <a:buNone/>
            </a:pPr>
            <a:r>
              <a:t/>
            </a:r>
            <a:endParaRPr b="1" sz="1200">
              <a:solidFill>
                <a:srgbClr val="001D35"/>
              </a:solidFill>
              <a:highlight>
                <a:srgbClr val="FFFFFF"/>
              </a:highlight>
              <a:latin typeface="Roboto"/>
              <a:ea typeface="Roboto"/>
              <a:cs typeface="Roboto"/>
              <a:sym typeface="Roboto"/>
            </a:endParaRPr>
          </a:p>
          <a:p>
            <a:pPr indent="0" lvl="0" marL="0" rtl="0" algn="l">
              <a:lnSpc>
                <a:spcPct val="100000"/>
              </a:lnSpc>
              <a:spcBef>
                <a:spcPts val="0"/>
              </a:spcBef>
              <a:spcAft>
                <a:spcPts val="0"/>
              </a:spcAft>
              <a:buClr>
                <a:schemeClr val="dk1"/>
              </a:buClr>
              <a:buSzPts val="1400"/>
              <a:buFont typeface="Arial"/>
              <a:buNone/>
            </a:pPr>
            <a:br>
              <a:rPr b="1" lang="en-US" sz="1200">
                <a:solidFill>
                  <a:srgbClr val="001D35"/>
                </a:solidFill>
                <a:highlight>
                  <a:srgbClr val="FFFFFF"/>
                </a:highlight>
                <a:latin typeface="Roboto"/>
                <a:ea typeface="Roboto"/>
                <a:cs typeface="Roboto"/>
                <a:sym typeface="Roboto"/>
              </a:rPr>
            </a:br>
            <a:endParaRPr sz="120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67158a5c1b_0_1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g367158a5c1b_0_1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lang="en-US" sz="1200"/>
              <a:t> Before proceeding to the CICO lesson here  are some of the questions that your team needs to consider:</a:t>
            </a:r>
            <a:endParaRPr sz="1200"/>
          </a:p>
          <a:p>
            <a:pPr indent="-304800" lvl="0" marL="457200" rtl="0" algn="l">
              <a:lnSpc>
                <a:spcPct val="100000"/>
              </a:lnSpc>
              <a:spcBef>
                <a:spcPts val="0"/>
              </a:spcBef>
              <a:spcAft>
                <a:spcPts val="0"/>
              </a:spcAft>
              <a:buClr>
                <a:schemeClr val="dk1"/>
              </a:buClr>
              <a:buSzPts val="1200"/>
              <a:buChar char="●"/>
            </a:pPr>
            <a:r>
              <a:rPr lang="en-US" sz="1200"/>
              <a:t> How has your team determined the function of the student’s behavior? </a:t>
            </a:r>
            <a:endParaRPr sz="1200"/>
          </a:p>
          <a:p>
            <a:pPr indent="-304800" lvl="0" marL="457200" rtl="0" algn="l">
              <a:lnSpc>
                <a:spcPct val="100000"/>
              </a:lnSpc>
              <a:spcBef>
                <a:spcPts val="0"/>
              </a:spcBef>
              <a:spcAft>
                <a:spcPts val="0"/>
              </a:spcAft>
              <a:buClr>
                <a:schemeClr val="dk1"/>
              </a:buClr>
              <a:buSzPts val="1200"/>
              <a:buChar char="●"/>
            </a:pPr>
            <a:r>
              <a:rPr lang="en-US" sz="1200"/>
              <a:t>What is your process for aligning the function to the correct intervention? </a:t>
            </a:r>
            <a:endParaRPr sz="1200"/>
          </a:p>
          <a:p>
            <a:pPr indent="-304800" lvl="0" marL="457200" rtl="0" algn="l">
              <a:lnSpc>
                <a:spcPct val="100000"/>
              </a:lnSpc>
              <a:spcBef>
                <a:spcPts val="0"/>
              </a:spcBef>
              <a:spcAft>
                <a:spcPts val="0"/>
              </a:spcAft>
              <a:buClr>
                <a:schemeClr val="dk1"/>
              </a:buClr>
              <a:buSzPts val="1200"/>
              <a:buChar char="●"/>
            </a:pPr>
            <a:r>
              <a:rPr lang="en-US" sz="1200"/>
              <a:t>What resources are needed vs available based on your serviceable base rate?</a:t>
            </a:r>
            <a:endParaRPr sz="1200"/>
          </a:p>
          <a:p>
            <a:pPr indent="0" lvl="0" marL="0" rtl="0" algn="l">
              <a:lnSpc>
                <a:spcPct val="100000"/>
              </a:lnSpc>
              <a:spcBef>
                <a:spcPts val="0"/>
              </a:spcBef>
              <a:spcAft>
                <a:spcPts val="0"/>
              </a:spcAft>
              <a:buClr>
                <a:schemeClr val="dk1"/>
              </a:buClr>
              <a:buSzPts val="1400"/>
              <a:buFont typeface="Arial"/>
              <a:buNone/>
            </a:pPr>
            <a:r>
              <a:t/>
            </a:r>
            <a:endParaRPr sz="1200"/>
          </a:p>
          <a:p>
            <a:pPr indent="0" lvl="0" marL="0" rtl="0" algn="l">
              <a:lnSpc>
                <a:spcPct val="100000"/>
              </a:lnSpc>
              <a:spcBef>
                <a:spcPts val="0"/>
              </a:spcBef>
              <a:spcAft>
                <a:spcPts val="0"/>
              </a:spcAft>
              <a:buClr>
                <a:schemeClr val="dk1"/>
              </a:buClr>
              <a:buSzPts val="1400"/>
              <a:buFont typeface="Arial"/>
              <a:buNone/>
            </a:pPr>
            <a:r>
              <a:rPr lang="en-US" sz="1200"/>
              <a:t>You may not have these answers at this time but once you have completed this lesson your team should be able to answer these. </a:t>
            </a:r>
            <a:endParaRPr sz="1200"/>
          </a:p>
          <a:p>
            <a:pPr indent="0" lvl="0" marL="0" rtl="0" algn="l">
              <a:lnSpc>
                <a:spcPct val="100000"/>
              </a:lnSpc>
              <a:spcBef>
                <a:spcPts val="0"/>
              </a:spcBef>
              <a:spcAft>
                <a:spcPts val="0"/>
              </a:spcAft>
              <a:buSzPts val="1400"/>
              <a:buNone/>
            </a:pPr>
            <a:r>
              <a:t/>
            </a:r>
            <a:endParaRPr b="1"/>
          </a:p>
        </p:txBody>
      </p:sp>
      <p:sp>
        <p:nvSpPr>
          <p:cNvPr id="441" name="Google Shape;441;g367158a5c1b_0_12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Trainer Notes:</a:t>
            </a:r>
            <a:endParaRPr/>
          </a:p>
          <a:p>
            <a:pPr indent="-228600" lvl="0" marL="457200" marR="0" rtl="0" algn="l">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 </a:t>
            </a:r>
            <a:r>
              <a:rPr lang="en-US">
                <a:latin typeface="Calibri"/>
                <a:ea typeface="Calibri"/>
                <a:cs typeface="Calibri"/>
                <a:sym typeface="Calibri"/>
              </a:rPr>
              <a:t>These are the Missouri Teacher Standards that will be addressed in this lesson. If you want more information regarding these standards visit DESE.MO.GOV </a:t>
            </a:r>
            <a:endParaRPr/>
          </a:p>
        </p:txBody>
      </p:sp>
      <p:sp>
        <p:nvSpPr>
          <p:cNvPr id="449" name="Google Shape;44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4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b="0"/>
          </a:p>
          <a:p>
            <a:pPr indent="0" lvl="0" marL="0" rtl="0" algn="l">
              <a:lnSpc>
                <a:spcPct val="100000"/>
              </a:lnSpc>
              <a:spcBef>
                <a:spcPts val="0"/>
              </a:spcBef>
              <a:spcAft>
                <a:spcPts val="0"/>
              </a:spcAft>
              <a:buSzPts val="1400"/>
              <a:buNone/>
            </a:pPr>
            <a:r>
              <a:rPr lang="en-US"/>
              <a:t>CICO is a Tier 2 intervention: designed to support students with behavioral or academic challenges. </a:t>
            </a:r>
            <a:endParaRPr/>
          </a:p>
          <a:p>
            <a:pPr indent="0" lvl="0" marL="0" rtl="0" algn="l">
              <a:lnSpc>
                <a:spcPct val="100000"/>
              </a:lnSpc>
              <a:spcBef>
                <a:spcPts val="0"/>
              </a:spcBef>
              <a:spcAft>
                <a:spcPts val="0"/>
              </a:spcAft>
              <a:buSzPts val="1400"/>
              <a:buNone/>
            </a:pPr>
            <a:r>
              <a:rPr lang="en-US"/>
              <a:t>CICO Coordinator – Manages and supports CICO</a:t>
            </a:r>
            <a:endParaRPr/>
          </a:p>
          <a:p>
            <a:pPr indent="0" lvl="0" marL="0" rtl="0" algn="l">
              <a:lnSpc>
                <a:spcPct val="100000"/>
              </a:lnSpc>
              <a:spcBef>
                <a:spcPts val="0"/>
              </a:spcBef>
              <a:spcAft>
                <a:spcPts val="0"/>
              </a:spcAft>
              <a:buSzPts val="1400"/>
              <a:buNone/>
            </a:pPr>
            <a:r>
              <a:rPr lang="en-US"/>
              <a:t>CICO Facilitator – Works with students in CICO</a:t>
            </a:r>
            <a:endParaRPr/>
          </a:p>
          <a:p>
            <a:pPr indent="0" lvl="0" marL="0" rtl="0" algn="l">
              <a:lnSpc>
                <a:spcPct val="100000"/>
              </a:lnSpc>
              <a:spcBef>
                <a:spcPts val="0"/>
              </a:spcBef>
              <a:spcAft>
                <a:spcPts val="0"/>
              </a:spcAft>
              <a:buSzPts val="1400"/>
              <a:buNone/>
            </a:pPr>
            <a:r>
              <a:rPr lang="en-US"/>
              <a:t>Substitute Facilitator – Checks student in and out when regular facilitator is absent. </a:t>
            </a:r>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Humans engage in behavior to either obtain or escape /avoid  something. CICO is designed for students who are seeking adult attention.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a:t>Students need more frequent access to positive reinforcement to get their behavior on track</a:t>
            </a:r>
            <a:endParaRPr/>
          </a:p>
          <a:p>
            <a:pPr indent="0" lvl="0" marL="0" rtl="0" algn="l">
              <a:lnSpc>
                <a:spcPct val="100000"/>
              </a:lnSpc>
              <a:spcBef>
                <a:spcPts val="0"/>
              </a:spcBef>
              <a:spcAft>
                <a:spcPts val="0"/>
              </a:spcAft>
              <a:buSzPts val="1400"/>
              <a:buNone/>
            </a:pPr>
            <a:r>
              <a:rPr lang="en-US"/>
              <a:t>Generalization refers to the ability to perform a behavior outside the original training environment.		</a:t>
            </a:r>
            <a:endParaRPr/>
          </a:p>
          <a:p>
            <a:pPr indent="0" lvl="0" marL="0" rtl="0" algn="l">
              <a:lnSpc>
                <a:spcPct val="100000"/>
              </a:lnSpc>
              <a:spcBef>
                <a:spcPts val="0"/>
              </a:spcBef>
              <a:spcAft>
                <a:spcPts val="0"/>
              </a:spcAft>
              <a:buSzPts val="1400"/>
              <a:buNone/>
            </a:pPr>
            <a:r>
              <a:t/>
            </a:r>
            <a:endParaRPr/>
          </a:p>
        </p:txBody>
      </p:sp>
      <p:sp>
        <p:nvSpPr>
          <p:cNvPr id="456" name="Google Shape;456;p4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b="1" lang="en-US" sz="1200"/>
              <a:t>Trainer Notes: </a:t>
            </a:r>
            <a:r>
              <a:rPr lang="en-US" sz="1200"/>
              <a:t>Introduction to the Intervention</a:t>
            </a:r>
            <a:endParaRPr sz="1200"/>
          </a:p>
          <a:p>
            <a:pPr indent="0" lvl="0" marL="0" rtl="0" algn="l">
              <a:lnSpc>
                <a:spcPct val="100000"/>
              </a:lnSpc>
              <a:spcBef>
                <a:spcPts val="640"/>
              </a:spcBef>
              <a:spcAft>
                <a:spcPts val="0"/>
              </a:spcAft>
              <a:buClr>
                <a:schemeClr val="dk1"/>
              </a:buClr>
              <a:buSzPts val="1100"/>
              <a:buFont typeface="Arial"/>
              <a:buNone/>
            </a:pPr>
            <a:r>
              <a:rPr lang="en-US" sz="1200"/>
              <a:t>●	Purpose &amp; Benefits</a:t>
            </a:r>
            <a:endParaRPr sz="1200"/>
          </a:p>
          <a:p>
            <a:pPr indent="0" lvl="0" marL="0" rtl="0" algn="l">
              <a:lnSpc>
                <a:spcPct val="100000"/>
              </a:lnSpc>
              <a:spcBef>
                <a:spcPts val="640"/>
              </a:spcBef>
              <a:spcAft>
                <a:spcPts val="0"/>
              </a:spcAft>
              <a:buClr>
                <a:schemeClr val="dk1"/>
              </a:buClr>
              <a:buSzPts val="1100"/>
              <a:buFont typeface="Arial"/>
              <a:buNone/>
            </a:pPr>
            <a:r>
              <a:rPr lang="en-US" sz="1200"/>
              <a:t>●	Function the Intervention meets</a:t>
            </a:r>
            <a:endParaRPr sz="1200"/>
          </a:p>
          <a:p>
            <a:pPr indent="0" lvl="0" marL="0" rtl="0" algn="l">
              <a:lnSpc>
                <a:spcPct val="100000"/>
              </a:lnSpc>
              <a:spcBef>
                <a:spcPts val="640"/>
              </a:spcBef>
              <a:spcAft>
                <a:spcPts val="0"/>
              </a:spcAft>
              <a:buClr>
                <a:schemeClr val="dk1"/>
              </a:buClr>
              <a:buSzPts val="1100"/>
              <a:buFont typeface="Arial"/>
              <a:buNone/>
            </a:pPr>
            <a:r>
              <a:rPr lang="en-US" sz="1200"/>
              <a:t>●	Essential features of the intervention</a:t>
            </a:r>
            <a:endParaRPr sz="1200"/>
          </a:p>
          <a:p>
            <a:pPr indent="0" lvl="0" marL="0" rtl="0" algn="l">
              <a:lnSpc>
                <a:spcPct val="100000"/>
              </a:lnSpc>
              <a:spcBef>
                <a:spcPts val="64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rPr lang="en-US"/>
              <a:t>CICO provides students with frequent interactions and positive feedback from adults, which helps build relationships and creates a supportive environment.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462" name="Google Shape;46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1fb567a6c5_0_11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g31fb567a6c5_0_1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CICO is a Tier 2 intervention: designed to support students with behavioral or academic challenges. </a:t>
            </a:r>
            <a:endParaRPr/>
          </a:p>
          <a:p>
            <a:pPr indent="0" lvl="0" marL="0" rtl="0" algn="l">
              <a:lnSpc>
                <a:spcPct val="100000"/>
              </a:lnSpc>
              <a:spcBef>
                <a:spcPts val="0"/>
              </a:spcBef>
              <a:spcAft>
                <a:spcPts val="0"/>
              </a:spcAft>
              <a:buSzPts val="1400"/>
              <a:buNone/>
            </a:pPr>
            <a:r>
              <a:rPr lang="en-US"/>
              <a:t>It involves daily check-ins and check-outs: with a designated staff member, providing opportunities for positive reinforcement and tracking progress. </a:t>
            </a:r>
            <a:endParaRPr/>
          </a:p>
          <a:p>
            <a:pPr indent="0" lvl="0" marL="0" rtl="0" algn="l">
              <a:lnSpc>
                <a:spcPct val="100000"/>
              </a:lnSpc>
              <a:spcBef>
                <a:spcPts val="0"/>
              </a:spcBef>
              <a:spcAft>
                <a:spcPts val="0"/>
              </a:spcAft>
              <a:buSzPts val="1400"/>
              <a:buNone/>
            </a:pPr>
            <a:r>
              <a:rPr lang="en-US"/>
              <a:t>The intervention is designed to be scalable: and can be implemented in various settings with a dedicated facilitator or coordinator.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2af32857a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
        <p:nvSpPr>
          <p:cNvPr id="474" name="Google Shape;474;g32af32857a6_0_0:notes"/>
          <p:cNvSpPr/>
          <p:nvPr>
            <p:ph idx="2" type="sldImg"/>
          </p:nvPr>
        </p:nvSpPr>
        <p:spPr>
          <a:xfrm>
            <a:off x="382588"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75" name="Google Shape;475;g32af32857a6_0_0:notes"/>
          <p:cNvSpPr txBox="1"/>
          <p:nvPr>
            <p:ph idx="1" type="body"/>
          </p:nvPr>
        </p:nvSpPr>
        <p:spPr>
          <a:xfrm>
            <a:off x="914711" y="4344025"/>
            <a:ext cx="5028600" cy="4114500"/>
          </a:xfrm>
          <a:prstGeom prst="rect">
            <a:avLst/>
          </a:prstGeom>
          <a:noFill/>
          <a:ln>
            <a:noFill/>
          </a:ln>
        </p:spPr>
        <p:txBody>
          <a:bodyPr anchorCtr="0" anchor="t" bIns="45700" lIns="91425" spcFirstLastPara="1" rIns="91425" wrap="square" tIns="45700">
            <a:noAutofit/>
          </a:bodyPr>
          <a:lstStyle/>
          <a:p>
            <a:pPr indent="-227440" lvl="0" marL="227440" rtl="0" algn="l">
              <a:lnSpc>
                <a:spcPct val="80000"/>
              </a:lnSpc>
              <a:spcBef>
                <a:spcPts val="0"/>
              </a:spcBef>
              <a:spcAft>
                <a:spcPts val="0"/>
              </a:spcAft>
              <a:buSzPts val="1400"/>
              <a:buNone/>
            </a:pPr>
            <a:r>
              <a:rPr b="1" lang="en-US" sz="1200">
                <a:latin typeface="Calibri"/>
                <a:ea typeface="Calibri"/>
                <a:cs typeface="Calibri"/>
                <a:sym typeface="Calibri"/>
              </a:rPr>
              <a:t>	</a:t>
            </a:r>
            <a:endParaRPr b="1" sz="1200">
              <a:latin typeface="Calibri"/>
              <a:ea typeface="Calibri"/>
              <a:cs typeface="Calibri"/>
              <a:sym typeface="Calibri"/>
            </a:endParaRPr>
          </a:p>
          <a:p>
            <a:pPr indent="-176640" lvl="0" marL="227440" rtl="0" algn="l">
              <a:lnSpc>
                <a:spcPct val="80000"/>
              </a:lnSpc>
              <a:spcBef>
                <a:spcPts val="0"/>
              </a:spcBef>
              <a:spcAft>
                <a:spcPts val="0"/>
              </a:spcAft>
              <a:buClr>
                <a:schemeClr val="dk1"/>
              </a:buClr>
              <a:buSzPts val="800"/>
              <a:buFont typeface="Calibri"/>
              <a:buNone/>
            </a:pPr>
            <a:r>
              <a:rPr b="1" lang="en-US" sz="1200">
                <a:latin typeface="Calibri"/>
                <a:ea typeface="Calibri"/>
                <a:cs typeface="Calibri"/>
                <a:sym typeface="Calibri"/>
              </a:rPr>
              <a:t>Trainer Notes</a:t>
            </a:r>
            <a:r>
              <a:rPr lang="en-US" sz="1200">
                <a:latin typeface="Calibri"/>
                <a:ea typeface="Calibri"/>
                <a:cs typeface="Calibri"/>
                <a:sym typeface="Calibri"/>
              </a:rPr>
              <a:t>: This is the overall picture of the CICO process . </a:t>
            </a:r>
            <a:endParaRPr sz="1200">
              <a:latin typeface="Calibri"/>
              <a:ea typeface="Calibri"/>
              <a:cs typeface="Calibri"/>
              <a:sym typeface="Calibri"/>
            </a:endParaRPr>
          </a:p>
          <a:p>
            <a:pPr indent="-176640" lvl="0" marL="227440" rtl="0" algn="l">
              <a:lnSpc>
                <a:spcPct val="80000"/>
              </a:lnSpc>
              <a:spcBef>
                <a:spcPts val="0"/>
              </a:spcBef>
              <a:spcAft>
                <a:spcPts val="0"/>
              </a:spcAft>
              <a:buClr>
                <a:schemeClr val="dk1"/>
              </a:buClr>
              <a:buSzPts val="800"/>
              <a:buFont typeface="Calibri"/>
              <a:buNone/>
            </a:pPr>
            <a:r>
              <a:rPr lang="en-US" sz="1200">
                <a:latin typeface="Calibri"/>
                <a:ea typeface="Calibri"/>
                <a:cs typeface="Calibri"/>
                <a:sym typeface="Calibri"/>
              </a:rPr>
              <a:t>Once developed, the CICO intervention is designed to be continuously available and easily accessed soon after a student is identified. In addition,</a:t>
            </a:r>
            <a:endParaRPr sz="1200">
              <a:latin typeface="Calibri"/>
              <a:ea typeface="Calibri"/>
              <a:cs typeface="Calibri"/>
              <a:sym typeface="Calibri"/>
            </a:endParaRPr>
          </a:p>
          <a:p>
            <a:pPr indent="-176640" lvl="0" marL="227440" rtl="0" algn="l">
              <a:lnSpc>
                <a:spcPct val="80000"/>
              </a:lnSpc>
              <a:spcBef>
                <a:spcPts val="0"/>
              </a:spcBef>
              <a:spcAft>
                <a:spcPts val="0"/>
              </a:spcAft>
              <a:buClr>
                <a:schemeClr val="dk1"/>
              </a:buClr>
              <a:buSzPts val="800"/>
              <a:buFont typeface="Calibri"/>
              <a:buNone/>
            </a:pPr>
            <a:r>
              <a:rPr lang="en-US" sz="1200">
                <a:latin typeface="Calibri"/>
                <a:ea typeface="Calibri"/>
                <a:cs typeface="Calibri"/>
                <a:sym typeface="Calibri"/>
              </a:rPr>
              <a:t>although more time is required from staff members who coordinate the program, classroom teachers can usually implement the intervention in less </a:t>
            </a:r>
            <a:endParaRPr sz="1200">
              <a:latin typeface="Calibri"/>
              <a:ea typeface="Calibri"/>
              <a:cs typeface="Calibri"/>
              <a:sym typeface="Calibri"/>
            </a:endParaRPr>
          </a:p>
          <a:p>
            <a:pPr indent="0" lvl="0" marL="50800" rtl="0" algn="l">
              <a:lnSpc>
                <a:spcPct val="80000"/>
              </a:lnSpc>
              <a:spcBef>
                <a:spcPts val="0"/>
              </a:spcBef>
              <a:spcAft>
                <a:spcPts val="0"/>
              </a:spcAft>
              <a:buClr>
                <a:schemeClr val="dk1"/>
              </a:buClr>
              <a:buSzPts val="800"/>
              <a:buFont typeface="Calibri"/>
              <a:buNone/>
            </a:pPr>
            <a:r>
              <a:rPr lang="en-US" sz="1200">
                <a:latin typeface="Calibri"/>
                <a:ea typeface="Calibri"/>
                <a:cs typeface="Calibri"/>
                <a:sym typeface="Calibri"/>
              </a:rPr>
              <a:t>than 5-10 minutes per day.</a:t>
            </a:r>
            <a:endParaRPr sz="1200">
              <a:latin typeface="Calibri"/>
              <a:ea typeface="Calibri"/>
              <a:cs typeface="Calibri"/>
              <a:sym typeface="Calibri"/>
            </a:endParaRPr>
          </a:p>
          <a:p>
            <a:pPr indent="-176640" lvl="0" marL="227440" rtl="0" algn="l">
              <a:lnSpc>
                <a:spcPct val="80000"/>
              </a:lnSpc>
              <a:spcBef>
                <a:spcPts val="0"/>
              </a:spcBef>
              <a:spcAft>
                <a:spcPts val="0"/>
              </a:spcAft>
              <a:buClr>
                <a:schemeClr val="dk1"/>
              </a:buClr>
              <a:buSzPts val="800"/>
              <a:buFont typeface="Calibri"/>
              <a:buNone/>
            </a:pPr>
            <a:r>
              <a:rPr lang="en-US" sz="1200">
                <a:latin typeface="Calibri"/>
                <a:ea typeface="Calibri"/>
                <a:cs typeface="Calibri"/>
                <a:sym typeface="Calibri"/>
              </a:rPr>
              <a:t> </a:t>
            </a:r>
            <a:endParaRPr sz="1200">
              <a:latin typeface="Calibri"/>
              <a:ea typeface="Calibri"/>
              <a:cs typeface="Calibri"/>
              <a:sym typeface="Calibri"/>
            </a:endParaRPr>
          </a:p>
          <a:p>
            <a:pPr indent="-176640" lvl="0" marL="227440" rtl="0" algn="l">
              <a:lnSpc>
                <a:spcPct val="80000"/>
              </a:lnSpc>
              <a:spcBef>
                <a:spcPts val="0"/>
              </a:spcBef>
              <a:spcAft>
                <a:spcPts val="0"/>
              </a:spcAft>
              <a:buClr>
                <a:schemeClr val="dk1"/>
              </a:buClr>
              <a:buSzPts val="800"/>
              <a:buFont typeface="Calibri"/>
              <a:buNone/>
            </a:pPr>
            <a:r>
              <a:t/>
            </a:r>
            <a:endParaRPr sz="1200">
              <a:latin typeface="Calibri"/>
              <a:ea typeface="Calibri"/>
              <a:cs typeface="Calibri"/>
              <a:sym typeface="Calibri"/>
            </a:endParaRPr>
          </a:p>
          <a:p>
            <a:pPr indent="-176640" lvl="0" marL="227440" rtl="0" algn="l">
              <a:lnSpc>
                <a:spcPct val="80000"/>
              </a:lnSpc>
              <a:spcBef>
                <a:spcPts val="0"/>
              </a:spcBef>
              <a:spcAft>
                <a:spcPts val="0"/>
              </a:spcAft>
              <a:buClr>
                <a:schemeClr val="dk1"/>
              </a:buClr>
              <a:buSzPts val="800"/>
              <a:buFont typeface="Calibri"/>
              <a:buNone/>
            </a:pPr>
            <a:r>
              <a:t/>
            </a:r>
            <a:endParaRPr sz="120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1fb567a6c5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
        <p:nvSpPr>
          <p:cNvPr id="506" name="Google Shape;506;g31fb567a6c5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07" name="Google Shape;507;g31fb567a6c5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SzPts val="1400"/>
              <a:buNone/>
            </a:pPr>
            <a:r>
              <a:rPr b="1" lang="en-US" sz="1200"/>
              <a:t>Trainer Notes</a:t>
            </a:r>
            <a:r>
              <a:rPr lang="en-US" sz="1200"/>
              <a:t>: CICO is a Tier 2 intervention efficient and cost-effective method for providing additional support including more frequent positive interactions with adults</a:t>
            </a:r>
            <a:endParaRPr sz="1200"/>
          </a:p>
          <a:p>
            <a:pPr indent="0" lvl="0" marL="0" rtl="0" algn="l">
              <a:lnSpc>
                <a:spcPct val="80000"/>
              </a:lnSpc>
              <a:spcBef>
                <a:spcPts val="0"/>
              </a:spcBef>
              <a:spcAft>
                <a:spcPts val="0"/>
              </a:spcAft>
              <a:buSzPts val="1400"/>
              <a:buNone/>
            </a:pPr>
            <a:r>
              <a:rPr lang="en-US" sz="1200"/>
              <a:t>to a group of students with similar behavioral needs.</a:t>
            </a:r>
            <a:endParaRPr sz="1200"/>
          </a:p>
          <a:p>
            <a:pPr indent="0" lvl="0" marL="0" rtl="0" algn="l">
              <a:lnSpc>
                <a:spcPct val="80000"/>
              </a:lnSpc>
              <a:spcBef>
                <a:spcPts val="0"/>
              </a:spcBef>
              <a:spcAft>
                <a:spcPts val="0"/>
              </a:spcAft>
              <a:buSzPts val="1400"/>
              <a:buNone/>
            </a:pPr>
            <a:r>
              <a:t/>
            </a:r>
            <a:endParaRPr sz="1200"/>
          </a:p>
          <a:p>
            <a:pPr indent="0" lvl="0" marL="0" rtl="0" algn="l">
              <a:lnSpc>
                <a:spcPct val="80000"/>
              </a:lnSpc>
              <a:spcBef>
                <a:spcPts val="0"/>
              </a:spcBef>
              <a:spcAft>
                <a:spcPts val="0"/>
              </a:spcAft>
              <a:buSzPts val="1400"/>
              <a:buNone/>
            </a:pPr>
            <a:r>
              <a:rPr lang="en-US" sz="1200"/>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1fb567a6c5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
        <p:nvSpPr>
          <p:cNvPr id="513" name="Google Shape;513;g31fb567a6c5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14" name="Google Shape;514;g31fb567a6c5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SzPts val="1400"/>
              <a:buNone/>
            </a:pPr>
            <a:r>
              <a:rPr b="1" lang="en-US" sz="1200">
                <a:latin typeface="Calibri"/>
                <a:ea typeface="Calibri"/>
                <a:cs typeface="Calibri"/>
                <a:sym typeface="Calibri"/>
              </a:rPr>
              <a:t>Trainer Notes: </a:t>
            </a:r>
            <a:r>
              <a:rPr lang="en-US" sz="1200">
                <a:latin typeface="Calibri"/>
                <a:ea typeface="Calibri"/>
                <a:cs typeface="Calibri"/>
                <a:sym typeface="Calibri"/>
              </a:rPr>
              <a:t>CICO is easy to implement and effective for the largest population of Tier 2 kids. </a:t>
            </a:r>
            <a:endParaRPr sz="1200">
              <a:latin typeface="Calibri"/>
              <a:ea typeface="Calibri"/>
              <a:cs typeface="Calibri"/>
              <a:sym typeface="Calibri"/>
            </a:endParaRPr>
          </a:p>
          <a:p>
            <a:pPr indent="0" lvl="0" marL="0" rtl="0" algn="l">
              <a:lnSpc>
                <a:spcPct val="80000"/>
              </a:lnSpc>
              <a:spcBef>
                <a:spcPts val="0"/>
              </a:spcBef>
              <a:spcAft>
                <a:spcPts val="0"/>
              </a:spcAft>
              <a:buSzPts val="1400"/>
              <a:buNone/>
            </a:pPr>
            <a:r>
              <a:rPr lang="en-US" sz="1200">
                <a:latin typeface="Calibri"/>
                <a:ea typeface="Calibri"/>
                <a:cs typeface="Calibri"/>
                <a:sym typeface="Calibri"/>
              </a:rPr>
              <a:t>The CICO intervention typically accommodates a number of students (e.g., 10 to 15 per intervention facilitator) and provides a built-in system for (a) monitoring progress in the program, (b) evaluating the fidelity of implementation, and (c) transitioning to self-managed support.</a:t>
            </a:r>
            <a:endParaRPr sz="1200">
              <a:latin typeface="Calibri"/>
              <a:ea typeface="Calibri"/>
              <a:cs typeface="Calibri"/>
              <a:sym typeface="Calibri"/>
            </a:endParaRPr>
          </a:p>
          <a:p>
            <a:pPr indent="0" lvl="0" marL="0" rtl="0" algn="l">
              <a:lnSpc>
                <a:spcPct val="80000"/>
              </a:lnSpc>
              <a:spcBef>
                <a:spcPts val="0"/>
              </a:spcBef>
              <a:spcAft>
                <a:spcPts val="0"/>
              </a:spcAft>
              <a:buSzPts val="1400"/>
              <a:buNone/>
            </a:pPr>
            <a:r>
              <a:t/>
            </a: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1fb567a6c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69" name="Google Shape;369;g31fb567a6c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22b6313b04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20" name="Google Shape;520;g322b6313b04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Trainer Notes: </a:t>
            </a:r>
            <a:r>
              <a:rPr lang="en-US" sz="1400">
                <a:latin typeface="Calibri"/>
                <a:ea typeface="Calibri"/>
                <a:cs typeface="Calibri"/>
                <a:sym typeface="Calibri"/>
              </a:rPr>
              <a:t>Research suggests that CICO can lead to reduced problem behavior, improved academic engagement, and increased adherence to school rules and expectations. CICO helps students develop the skills to self-monitor their behavior and make adjustments when needed.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en-US" sz="1400">
                <a:latin typeface="Calibri"/>
                <a:ea typeface="Calibri"/>
                <a:cs typeface="Calibri"/>
                <a:sym typeface="Calibri"/>
              </a:rPr>
              <a:t>CICO can involve parents or guardians, promoting collaboration between home and school to support the student's progress.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lang="en-US"/>
              <a:t>Why does CICO work?</a:t>
            </a:r>
            <a:endParaRPr/>
          </a:p>
          <a:p>
            <a:pPr indent="-266700" lvl="0" marL="3429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Improved structure</a:t>
            </a:r>
            <a:endParaRPr sz="1400">
              <a:latin typeface="Calibri"/>
              <a:ea typeface="Calibri"/>
              <a:cs typeface="Calibri"/>
              <a:sym typeface="Calibri"/>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rPr>
              <a:t>-</a:t>
            </a:r>
            <a:r>
              <a:rPr lang="en-US" sz="1400">
                <a:latin typeface="Calibri"/>
                <a:ea typeface="Calibri"/>
                <a:cs typeface="Calibri"/>
                <a:sym typeface="Calibri"/>
                <a:extLst>
                  <a:ext uri="http://customooxmlschemas.google.com/">
                    <go:slidesCustomData xmlns:go="http://customooxmlschemas.google.com/" textRoundtripDataId="5"/>
                  </a:ext>
                </a:extLst>
              </a:rPr>
              <a:t>Prompts for correct behavior provided throughout the day.</a:t>
            </a:r>
            <a:endParaRPr sz="1400">
              <a:latin typeface="Calibri"/>
              <a:ea typeface="Calibri"/>
              <a:cs typeface="Calibri"/>
              <a:sym typeface="Calibri"/>
              <a:extLst>
                <a:ext uri="http://customooxmlschemas.google.com/">
                  <go:slidesCustomData xmlns:go="http://customooxmlschemas.google.com/" textRoundtripDataId="6"/>
                </a:ext>
              </a:extLst>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extLst>
                  <a:ext uri="http://customooxmlschemas.google.com/">
                    <go:slidesCustomData xmlns:go="http://customooxmlschemas.google.com/" textRoundtripDataId="7"/>
                  </a:ext>
                </a:extLst>
              </a:rPr>
              <a:t>-Provides a connection with at least one positive adult.</a:t>
            </a:r>
            <a:endParaRPr sz="1400">
              <a:latin typeface="Calibri"/>
              <a:ea typeface="Calibri"/>
              <a:cs typeface="Calibri"/>
              <a:sym typeface="Calibri"/>
              <a:extLst>
                <a:ext uri="http://customooxmlschemas.google.com/">
                  <go:slidesCustomData xmlns:go="http://customooxmlschemas.google.com/" textRoundtripDataId="8"/>
                </a:ext>
              </a:extLst>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extLst>
                  <a:ext uri="http://customooxmlschemas.google.com/">
                    <go:slidesCustomData xmlns:go="http://customooxmlschemas.google.com/" textRoundtripDataId="9"/>
                  </a:ext>
                </a:extLst>
              </a:rPr>
              <a:t>-Student may choose to participate.</a:t>
            </a:r>
            <a:endParaRPr sz="1400">
              <a:latin typeface="Calibri"/>
              <a:ea typeface="Calibri"/>
              <a:cs typeface="Calibri"/>
              <a:sym typeface="Calibri"/>
            </a:endParaRPr>
          </a:p>
          <a:p>
            <a:pPr indent="-266700" lvl="0" marL="342900" rtl="0" algn="l">
              <a:lnSpc>
                <a:spcPct val="100000"/>
              </a:lnSpc>
              <a:spcBef>
                <a:spcPts val="520"/>
              </a:spcBef>
              <a:spcAft>
                <a:spcPts val="0"/>
              </a:spcAft>
              <a:buClr>
                <a:srgbClr val="FF0000"/>
              </a:buClr>
              <a:buSzPts val="1400"/>
              <a:buChar char="•"/>
            </a:pPr>
            <a:r>
              <a:rPr lang="en-US" sz="1400">
                <a:latin typeface="Calibri"/>
                <a:ea typeface="Calibri"/>
                <a:cs typeface="Calibri"/>
                <a:sym typeface="Calibri"/>
              </a:rPr>
              <a:t>Student is “set up for success”</a:t>
            </a:r>
            <a:endParaRPr sz="1400">
              <a:latin typeface="Calibri"/>
              <a:ea typeface="Calibri"/>
              <a:cs typeface="Calibri"/>
              <a:sym typeface="Calibri"/>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rPr>
              <a:t>-First contact each morning is positive.</a:t>
            </a:r>
            <a:endParaRPr sz="1400">
              <a:latin typeface="Calibri"/>
              <a:ea typeface="Calibri"/>
              <a:cs typeface="Calibri"/>
              <a:sym typeface="Calibri"/>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rPr>
              <a:t>-May prevent “Blow-out” days.</a:t>
            </a:r>
            <a:endParaRPr sz="1400">
              <a:latin typeface="Calibri"/>
              <a:ea typeface="Calibri"/>
              <a:cs typeface="Calibri"/>
              <a:sym typeface="Calibri"/>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rPr>
              <a:t>-First contact each class or activity period is positive.</a:t>
            </a:r>
            <a:endParaRPr sz="1400">
              <a:latin typeface="Calibri"/>
              <a:ea typeface="Calibri"/>
              <a:cs typeface="Calibri"/>
              <a:sym typeface="Calibri"/>
            </a:endParaRPr>
          </a:p>
          <a:p>
            <a:pPr indent="-266700" lvl="0" marL="3429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Program can be applied in all school locations</a:t>
            </a:r>
            <a:endParaRPr sz="1400">
              <a:latin typeface="Calibri"/>
              <a:ea typeface="Calibri"/>
              <a:cs typeface="Calibri"/>
              <a:sym typeface="Calibri"/>
            </a:endParaRPr>
          </a:p>
          <a:p>
            <a:pPr indent="0" lvl="0" marL="914400" rtl="0" algn="l">
              <a:lnSpc>
                <a:spcPct val="100000"/>
              </a:lnSpc>
              <a:spcBef>
                <a:spcPts val="480"/>
              </a:spcBef>
              <a:spcAft>
                <a:spcPts val="0"/>
              </a:spcAft>
              <a:buClr>
                <a:schemeClr val="dk1"/>
              </a:buClr>
              <a:buSzPts val="3200"/>
              <a:buFont typeface="Arial"/>
              <a:buNone/>
            </a:pPr>
            <a:r>
              <a:rPr lang="en-US" sz="1400">
                <a:latin typeface="Calibri"/>
                <a:ea typeface="Calibri"/>
                <a:cs typeface="Calibri"/>
                <a:sym typeface="Calibri"/>
              </a:rPr>
              <a:t>-Classroom, Playground, Cafeteria (anywhere there is a supervisor)</a:t>
            </a:r>
            <a:endParaRPr sz="1400">
              <a:latin typeface="Calibri"/>
              <a:ea typeface="Calibri"/>
              <a:cs typeface="Calibri"/>
              <a:sym typeface="Calibri"/>
            </a:endParaRPr>
          </a:p>
          <a:p>
            <a:pPr indent="-266700" lvl="0" marL="342900" rtl="0" algn="l">
              <a:lnSpc>
                <a:spcPct val="100000"/>
              </a:lnSpc>
              <a:spcBef>
                <a:spcPts val="520"/>
              </a:spcBef>
              <a:spcAft>
                <a:spcPts val="0"/>
              </a:spcAft>
              <a:buClr>
                <a:srgbClr val="FF0000"/>
              </a:buClr>
              <a:buSzPts val="1400"/>
              <a:buChar char="•"/>
            </a:pPr>
            <a:r>
              <a:rPr lang="en-US" sz="1400">
                <a:latin typeface="Calibri"/>
                <a:ea typeface="Calibri"/>
                <a:cs typeface="Calibri"/>
                <a:sym typeface="Calibri"/>
              </a:rPr>
              <a:t>Feeds the Function - Adult Attention </a:t>
            </a:r>
            <a:endParaRPr sz="1400">
              <a:latin typeface="Calibri"/>
              <a:ea typeface="Calibri"/>
              <a:cs typeface="Calibri"/>
              <a:sym typeface="Calibri"/>
            </a:endParaRPr>
          </a:p>
          <a:p>
            <a:pPr indent="0" lvl="2" marL="914400" rtl="0" algn="l">
              <a:lnSpc>
                <a:spcPct val="100000"/>
              </a:lnSpc>
              <a:spcBef>
                <a:spcPts val="480"/>
              </a:spcBef>
              <a:spcAft>
                <a:spcPts val="0"/>
              </a:spcAft>
              <a:buClr>
                <a:schemeClr val="dk1"/>
              </a:buClr>
              <a:buSzPts val="2400"/>
              <a:buFont typeface="Arial"/>
              <a:buNone/>
            </a:pPr>
            <a:r>
              <a:rPr lang="en-US" sz="1400">
                <a:latin typeface="Calibri"/>
                <a:ea typeface="Calibri"/>
                <a:cs typeface="Calibri"/>
                <a:sym typeface="Calibri"/>
              </a:rPr>
              <a:t>-Feedback occurs more often and is tied to student behavior.</a:t>
            </a:r>
            <a:endParaRPr sz="1400"/>
          </a:p>
        </p:txBody>
      </p:sp>
      <p:sp>
        <p:nvSpPr>
          <p:cNvPr id="521" name="Google Shape;521;g322b6313b04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7aaa858bb5_0_0:notes"/>
          <p:cNvSpPr/>
          <p:nvPr>
            <p:ph idx="2" type="sldImg"/>
          </p:nvPr>
        </p:nvSpPr>
        <p:spPr>
          <a:xfrm>
            <a:off x="397574" y="685488"/>
            <a:ext cx="60627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37aaa858bb5_0_0: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marR="0" rtl="0" algn="l">
              <a:lnSpc>
                <a:spcPct val="100000"/>
              </a:lnSpc>
              <a:spcBef>
                <a:spcPts val="0"/>
              </a:spcBef>
              <a:spcAft>
                <a:spcPts val="0"/>
              </a:spcAft>
              <a:buSzPts val="1400"/>
              <a:buNone/>
            </a:pPr>
            <a:r>
              <a:rPr b="1" lang="en-US"/>
              <a:t>Trainer Notes:</a:t>
            </a:r>
            <a:r>
              <a:rPr lang="en-US"/>
              <a:t> </a:t>
            </a:r>
            <a:r>
              <a:rPr b="0" i="0" lang="en-US" sz="1200" u="none" cap="none" strike="noStrike">
                <a:solidFill>
                  <a:schemeClr val="dk1"/>
                </a:solidFill>
                <a:latin typeface="Calibri"/>
                <a:ea typeface="Calibri"/>
                <a:cs typeface="Calibri"/>
                <a:sym typeface="Calibri"/>
              </a:rPr>
              <a:t>“Humans engage in behavior to obtain something or to avoid/escape something.  </a:t>
            </a:r>
            <a:r>
              <a:rPr lang="en-US" sz="1200">
                <a:solidFill>
                  <a:schemeClr val="dk1"/>
                </a:solidFill>
                <a:latin typeface="Calibri"/>
                <a:ea typeface="Calibri"/>
                <a:cs typeface="Calibri"/>
                <a:sym typeface="Calibri"/>
              </a:rPr>
              <a:t>Students that are seeking adult attention are the best fit for CICO because it is based on adults providing consistent reinforcement throughout the students day.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200">
                <a:latin typeface="Calibri"/>
                <a:ea typeface="Calibri"/>
                <a:cs typeface="Calibri"/>
                <a:sym typeface="Calibri"/>
              </a:rPr>
              <a:t>CICO is designed to address the needs of students who demonstrate consistent patterns of problem behavior across multiple settings.Students most likely identified for participation in CICO demonstrate low levels of disruptions such as</a:t>
            </a:r>
            <a:endParaRPr sz="12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200">
                <a:latin typeface="Calibri"/>
                <a:ea typeface="Calibri"/>
                <a:cs typeface="Calibri"/>
                <a:sym typeface="Calibri"/>
              </a:rPr>
              <a:t>Elementary:  talking out, talking back, off-task, or out of seat behaviors completing task without direct supervision  </a:t>
            </a:r>
            <a:endParaRPr sz="1200">
              <a:latin typeface="Calibri"/>
              <a:ea typeface="Calibri"/>
              <a:cs typeface="Calibri"/>
              <a:sym typeface="Calibri"/>
            </a:endParaRPr>
          </a:p>
          <a:p>
            <a:pPr indent="0" lvl="0" marL="0" marR="0" rtl="0" algn="l">
              <a:lnSpc>
                <a:spcPct val="100000"/>
              </a:lnSpc>
              <a:spcBef>
                <a:spcPts val="0"/>
              </a:spcBef>
              <a:spcAft>
                <a:spcPts val="0"/>
              </a:spcAft>
              <a:buSzPts val="1400"/>
              <a:buNone/>
            </a:pPr>
            <a:r>
              <a:t/>
            </a:r>
            <a:endParaRPr sz="1200">
              <a:latin typeface="Calibri"/>
              <a:ea typeface="Calibri"/>
              <a:cs typeface="Calibri"/>
              <a:sym typeface="Calibri"/>
            </a:endParaRPr>
          </a:p>
        </p:txBody>
      </p:sp>
      <p:sp>
        <p:nvSpPr>
          <p:cNvPr id="528" name="Google Shape;528;g37aaa858bb5_0_0: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753f2b657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4" name="Google Shape;564;g3753f2b657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0640" rtl="0" algn="l">
              <a:lnSpc>
                <a:spcPct val="100000"/>
              </a:lnSpc>
              <a:spcBef>
                <a:spcPts val="33"/>
              </a:spcBef>
              <a:spcAft>
                <a:spcPts val="0"/>
              </a:spcAft>
              <a:buClr>
                <a:schemeClr val="dk1"/>
              </a:buClr>
              <a:buSzPts val="1100"/>
              <a:buFont typeface="Arial"/>
              <a:buNone/>
            </a:pPr>
            <a:r>
              <a:rPr b="1" lang="en-US" sz="1200">
                <a:solidFill>
                  <a:srgbClr val="231F20"/>
                </a:solidFill>
              </a:rPr>
              <a:t>Trainer Notes</a:t>
            </a:r>
            <a:r>
              <a:rPr lang="en-US" sz="1200">
                <a:solidFill>
                  <a:srgbClr val="231F20"/>
                </a:solidFill>
              </a:rPr>
              <a:t>:Additionally  CICO can effectively  </a:t>
            </a:r>
            <a:endParaRPr sz="1200">
              <a:solidFill>
                <a:srgbClr val="231F20"/>
              </a:solidFill>
            </a:endParaRPr>
          </a:p>
          <a:p>
            <a:pPr indent="0" lvl="0" marL="40640" rtl="0" algn="l">
              <a:lnSpc>
                <a:spcPct val="100000"/>
              </a:lnSpc>
              <a:spcBef>
                <a:spcPts val="33"/>
              </a:spcBef>
              <a:spcAft>
                <a:spcPts val="0"/>
              </a:spcAft>
              <a:buClr>
                <a:schemeClr val="dk1"/>
              </a:buClr>
              <a:buSzPts val="1100"/>
              <a:buFont typeface="Arial"/>
              <a:buNone/>
            </a:pPr>
            <a:r>
              <a:rPr lang="en-US" sz="1200">
                <a:solidFill>
                  <a:srgbClr val="231F20"/>
                </a:solidFill>
              </a:rPr>
              <a:t>address the needs of students in all grades, it may be particularly effective for  </a:t>
            </a:r>
            <a:endParaRPr sz="1200">
              <a:solidFill>
                <a:srgbClr val="231F20"/>
              </a:solidFill>
            </a:endParaRPr>
          </a:p>
          <a:p>
            <a:pPr indent="0" lvl="0" marL="37211" rtl="0" algn="l">
              <a:lnSpc>
                <a:spcPct val="100000"/>
              </a:lnSpc>
              <a:spcBef>
                <a:spcPts val="33"/>
              </a:spcBef>
              <a:spcAft>
                <a:spcPts val="0"/>
              </a:spcAft>
              <a:buClr>
                <a:schemeClr val="dk1"/>
              </a:buClr>
              <a:buSzPts val="1100"/>
              <a:buFont typeface="Arial"/>
              <a:buNone/>
            </a:pPr>
            <a:r>
              <a:rPr lang="en-US" sz="1200">
                <a:solidFill>
                  <a:srgbClr val="231F20"/>
                </a:solidFill>
              </a:rPr>
              <a:t>freshmen or sophomore level students as they make the transition into high  </a:t>
            </a:r>
            <a:endParaRPr sz="1200">
              <a:solidFill>
                <a:srgbClr val="231F20"/>
              </a:solidFill>
            </a:endParaRPr>
          </a:p>
          <a:p>
            <a:pPr indent="0" lvl="0" marL="40005" rtl="0" algn="l">
              <a:lnSpc>
                <a:spcPct val="100000"/>
              </a:lnSpc>
              <a:spcBef>
                <a:spcPts val="33"/>
              </a:spcBef>
              <a:spcAft>
                <a:spcPts val="0"/>
              </a:spcAft>
              <a:buSzPts val="1400"/>
              <a:buNone/>
            </a:pPr>
            <a:r>
              <a:rPr lang="en-US" sz="1200">
                <a:solidFill>
                  <a:srgbClr val="231F20"/>
                </a:solidFill>
              </a:rPr>
              <a:t>school.</a:t>
            </a:r>
            <a:endParaRPr sz="1200">
              <a:solidFill>
                <a:srgbClr val="231F20"/>
              </a:solidFill>
            </a:endParaRPr>
          </a:p>
          <a:p>
            <a:pPr indent="0" lvl="0" marL="40005" rtl="0" algn="l">
              <a:lnSpc>
                <a:spcPct val="100000"/>
              </a:lnSpc>
              <a:spcBef>
                <a:spcPts val="33"/>
              </a:spcBef>
              <a:spcAft>
                <a:spcPts val="0"/>
              </a:spcAft>
              <a:buSzPts val="1400"/>
              <a:buNone/>
            </a:pPr>
            <a:r>
              <a:rPr lang="en-US" sz="1200">
                <a:solidFill>
                  <a:srgbClr val="231F20"/>
                </a:solidFill>
              </a:rPr>
              <a:t>Academic Behavior Check-in/Check-out (Anderson &amp; Turtura, 2010) is a modified version of Check-In, Check-Out designed for students whose disruptive  </a:t>
            </a:r>
            <a:endParaRPr sz="1200">
              <a:solidFill>
                <a:srgbClr val="231F20"/>
              </a:solidFill>
            </a:endParaRPr>
          </a:p>
          <a:p>
            <a:pPr indent="0" lvl="0" marL="40005" rtl="0" algn="l">
              <a:lnSpc>
                <a:spcPct val="100000"/>
              </a:lnSpc>
              <a:spcBef>
                <a:spcPts val="33"/>
              </a:spcBef>
              <a:spcAft>
                <a:spcPts val="0"/>
              </a:spcAft>
              <a:buSzPts val="1400"/>
              <a:buNone/>
            </a:pPr>
            <a:r>
              <a:rPr lang="en-US" sz="1200">
                <a:solidFill>
                  <a:srgbClr val="231F20"/>
                </a:solidFill>
              </a:rPr>
              <a:t>behavior is sensitive to avoidance of academic routines. This intervention may  </a:t>
            </a:r>
            <a:endParaRPr sz="1200">
              <a:solidFill>
                <a:srgbClr val="231F20"/>
              </a:solidFill>
            </a:endParaRPr>
          </a:p>
          <a:p>
            <a:pPr indent="0" lvl="0" marL="40005" rtl="0" algn="l">
              <a:lnSpc>
                <a:spcPct val="100000"/>
              </a:lnSpc>
              <a:spcBef>
                <a:spcPts val="33"/>
              </a:spcBef>
              <a:spcAft>
                <a:spcPts val="0"/>
              </a:spcAft>
              <a:buSzPts val="1400"/>
              <a:buNone/>
            </a:pPr>
            <a:r>
              <a:rPr lang="en-US" sz="1200">
                <a:solidFill>
                  <a:srgbClr val="231F20"/>
                </a:solidFill>
              </a:rPr>
              <a:t>be an especially good fit for students who struggle with organizational skills. For  </a:t>
            </a:r>
            <a:endParaRPr sz="1200">
              <a:solidFill>
                <a:srgbClr val="231F20"/>
              </a:solidFill>
            </a:endParaRPr>
          </a:p>
          <a:p>
            <a:pPr indent="0" lvl="0" marL="40005" rtl="0" algn="l">
              <a:lnSpc>
                <a:spcPct val="100000"/>
              </a:lnSpc>
              <a:spcBef>
                <a:spcPts val="33"/>
              </a:spcBef>
              <a:spcAft>
                <a:spcPts val="0"/>
              </a:spcAft>
              <a:buSzPts val="1400"/>
              <a:buNone/>
            </a:pPr>
            <a:r>
              <a:rPr lang="en-US" sz="1200">
                <a:solidFill>
                  <a:srgbClr val="231F20"/>
                </a:solidFill>
              </a:rPr>
              <a:t>example, students who frequently are off-task or who often forget assignments  </a:t>
            </a:r>
            <a:endParaRPr sz="1200">
              <a:solidFill>
                <a:srgbClr val="231F20"/>
              </a:solidFill>
            </a:endParaRPr>
          </a:p>
          <a:p>
            <a:pPr indent="0" lvl="0" marL="40005" rtl="0" algn="l">
              <a:lnSpc>
                <a:spcPct val="100000"/>
              </a:lnSpc>
              <a:spcBef>
                <a:spcPts val="33"/>
              </a:spcBef>
              <a:spcAft>
                <a:spcPts val="0"/>
              </a:spcAft>
              <a:buSzPts val="1400"/>
              <a:buNone/>
            </a:pPr>
            <a:r>
              <a:rPr lang="en-US" sz="1200">
                <a:solidFill>
                  <a:srgbClr val="231F20"/>
                </a:solidFill>
              </a:rPr>
              <a:t>might be a good candidate for ABC. </a:t>
            </a:r>
            <a:endParaRPr sz="1200">
              <a:solidFill>
                <a:srgbClr val="231F20"/>
              </a:solidFill>
            </a:endParaRPr>
          </a:p>
          <a:p>
            <a:pPr indent="0" lvl="0" marL="40005" rtl="0" algn="l">
              <a:lnSpc>
                <a:spcPct val="100000"/>
              </a:lnSpc>
              <a:spcBef>
                <a:spcPts val="33"/>
              </a:spcBef>
              <a:spcAft>
                <a:spcPts val="0"/>
              </a:spcAft>
              <a:buSzPts val="1400"/>
              <a:buNone/>
            </a:pPr>
            <a:r>
              <a:t/>
            </a:r>
            <a:endParaRPr sz="1200">
              <a:solidFill>
                <a:srgbClr val="231F20"/>
              </a:solidFill>
            </a:endParaRPr>
          </a:p>
          <a:p>
            <a:pPr indent="0" lvl="0" marL="0" rtl="0" algn="l">
              <a:lnSpc>
                <a:spcPct val="100000"/>
              </a:lnSpc>
              <a:spcBef>
                <a:spcPts val="0"/>
              </a:spcBef>
              <a:spcAft>
                <a:spcPts val="0"/>
              </a:spcAft>
              <a:buSzPts val="1400"/>
              <a:buNone/>
            </a:pPr>
            <a:r>
              <a:rPr lang="en-US" sz="1300"/>
              <a:t>Middle and HS the behaviors are more likely inappropriate language, late for class. defiant toward adults or refusing to work. .</a:t>
            </a:r>
            <a:endParaRPr sz="1300"/>
          </a:p>
          <a:p>
            <a:pPr indent="0" lvl="0" marL="40005" rtl="0" algn="l">
              <a:lnSpc>
                <a:spcPct val="100000"/>
              </a:lnSpc>
              <a:spcBef>
                <a:spcPts val="33"/>
              </a:spcBef>
              <a:spcAft>
                <a:spcPts val="0"/>
              </a:spcAft>
              <a:buClr>
                <a:schemeClr val="dk1"/>
              </a:buClr>
              <a:buSzPts val="1100"/>
              <a:buFont typeface="Arial"/>
              <a:buNone/>
            </a:pPr>
            <a:r>
              <a:t/>
            </a:r>
            <a:endParaRPr sz="1200">
              <a:solidFill>
                <a:srgbClr val="231F20"/>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22b6313b04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g322b6313b04_0_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Research suggests that a Check-In/Check-Out (CICO) intervention can lead to a significant decrease in problem behaviors, with studies reporting reductions ranging from 30% to 50% of negative behaviors depending on the individual student and specific implementation details; however, the exact percentage can vary widely based on the severity of the behavior and fidelity of the intervention.</a:t>
            </a:r>
            <a:endParaRPr/>
          </a:p>
          <a:p>
            <a:pPr indent="0" lvl="0" marL="0" rtl="0" algn="l">
              <a:lnSpc>
                <a:spcPct val="100000"/>
              </a:lnSpc>
              <a:spcBef>
                <a:spcPts val="0"/>
              </a:spcBef>
              <a:spcAft>
                <a:spcPts val="0"/>
              </a:spcAft>
              <a:buSzPts val="1400"/>
              <a:buNone/>
            </a:pPr>
            <a:r>
              <a:rPr lang="en-US"/>
              <a:t>Hawken, et al., (2015), “CICO was effective in reducing problem behavior in 14 out of 18 studies conducted in elementary settings and in 9 out of 10 studies conducted in secondary settings” (p. 306). Additional research has stated the large increase in positive student behaviors by vast margins across the board. “Researchers Ennis et al. (2012), Todd et al. (2008), and Wallace et al. (2008), have applied different techniques to assess for CICO effectiveness, including the frequency of office discipline referrals, problem and prosocial behavior ratings, and direct observations. Elementary and middle school students have shown decreases in the frequency of problem behavior when exposed to CICO” (Sobalvarro et al., 2016). The opportunity to address multiple areas of concern through the use of a CICO system has shown great success and effectiveness in variety of settings.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NW Commons Spring 2022 PBIS Tier 2 Intervention: Check-In/Check-Out Britta Tewes) </a:t>
            </a:r>
            <a:endParaRPr/>
          </a:p>
          <a:p>
            <a:pPr indent="0" lvl="0" marL="0" rtl="0" algn="l">
              <a:lnSpc>
                <a:spcPct val="100000"/>
              </a:lnSpc>
              <a:spcBef>
                <a:spcPts val="0"/>
              </a:spcBef>
              <a:spcAft>
                <a:spcPts val="0"/>
              </a:spcAft>
              <a:buSzPts val="1400"/>
              <a:buNone/>
            </a:pPr>
            <a:r>
              <a:rPr lang="en-US" u="sng">
                <a:solidFill>
                  <a:schemeClr val="hlink"/>
                </a:solidFill>
                <a:hlinkClick r:id="rId2"/>
              </a:rPr>
              <a:t>https://nwcommons.nwciowa.edu/cgi/viewcontent.cgi?article=1408&amp;context=education_masters#:~:text=A%20multitude%20of%20action%20research%20studies%20have,well%20as%20increased%20positive%20behaviors%20and%20feedback.&amp;text=Among%20the%20three%20students%20who%20participated%20in,44.07%%20%2D%205.42%%2C%20and%2046.09%%20%2D%2014.67%</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640"/>
              </a:spcBef>
              <a:spcAft>
                <a:spcPts val="0"/>
              </a:spcAft>
              <a:buSzPts val="1400"/>
              <a:buNone/>
            </a:pPr>
            <a:r>
              <a:rPr lang="en-US"/>
              <a:t>Implementation of Check-In/Check-Out to Improve Classroom Behavior of At-Risk Elementary School Students</a:t>
            </a:r>
            <a:endParaRPr/>
          </a:p>
          <a:p>
            <a:pPr indent="0" lvl="0" marL="0" rtl="0" algn="l">
              <a:lnSpc>
                <a:spcPct val="100000"/>
              </a:lnSpc>
              <a:spcBef>
                <a:spcPts val="640"/>
              </a:spcBef>
              <a:spcAft>
                <a:spcPts val="0"/>
              </a:spcAft>
              <a:buSzPts val="1400"/>
              <a:buNone/>
            </a:pPr>
            <a:r>
              <a:rPr lang="en-US"/>
              <a:t>Ashley L Sottilare 1, Kwang-Sun Cho Blair 2, 2023</a:t>
            </a:r>
            <a:endParaRPr/>
          </a:p>
          <a:p>
            <a:pPr indent="0" lvl="0" marL="0" rtl="0" algn="l">
              <a:lnSpc>
                <a:spcPct val="100000"/>
              </a:lnSpc>
              <a:spcBef>
                <a:spcPts val="640"/>
              </a:spcBef>
              <a:spcAft>
                <a:spcPts val="0"/>
              </a:spcAft>
              <a:buClr>
                <a:schemeClr val="dk1"/>
              </a:buClr>
              <a:buSzPts val="1100"/>
              <a:buFont typeface="Arial"/>
              <a:buNone/>
            </a:pPr>
            <a:r>
              <a:rPr lang="en-US" sz="1200" u="sng">
                <a:solidFill>
                  <a:srgbClr val="0000FF"/>
                </a:solidFill>
                <a:latin typeface="Calibri"/>
                <a:ea typeface="Calibri"/>
                <a:cs typeface="Calibri"/>
                <a:sym typeface="Calibri"/>
                <a:hlinkClick r:id="rId3">
                  <a:extLst>
                    <a:ext uri="{A12FA001-AC4F-418D-AE19-62706E023703}">
                      <ahyp:hlinkClr val="tx"/>
                    </a:ext>
                  </a:extLst>
                </a:hlinkClick>
              </a:rPr>
              <a:t>https://pmc.ncbi.nlm.nih.gov/articles/PMC10045289/#:~:text=Recent%20reviews%20on%20CICO%20indicate,9%2C18%2C25%5D</a:t>
            </a:r>
            <a:r>
              <a:rPr lang="en-US" sz="1200">
                <a:latin typeface="Calibri"/>
                <a:ea typeface="Calibri"/>
                <a:cs typeface="Calibri"/>
                <a:sym typeface="Calibri"/>
              </a:rPr>
              <a:t>.</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1fb567a6c5_0_4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640"/>
              </a:spcBef>
              <a:spcAft>
                <a:spcPts val="0"/>
              </a:spcAft>
              <a:buSzPts val="1400"/>
              <a:buNone/>
            </a:pPr>
            <a:r>
              <a:rPr b="1" lang="en-US"/>
              <a:t>Trainer Notes:</a:t>
            </a:r>
            <a:r>
              <a:rPr lang="en-US"/>
              <a:t> </a:t>
            </a:r>
            <a:r>
              <a:rPr lang="en-US" sz="1200">
                <a:latin typeface="Calibri"/>
                <a:ea typeface="Calibri"/>
                <a:cs typeface="Calibri"/>
                <a:sym typeface="Calibri"/>
              </a:rPr>
              <a:t>Essential Personal </a:t>
            </a:r>
            <a:endParaRPr sz="1200">
              <a:latin typeface="Calibri"/>
              <a:ea typeface="Calibri"/>
              <a:cs typeface="Calibri"/>
              <a:sym typeface="Calibri"/>
            </a:endParaRPr>
          </a:p>
          <a:p>
            <a:pPr indent="-304800" lvl="1" marL="914400" rtl="0" algn="l">
              <a:lnSpc>
                <a:spcPct val="100000"/>
              </a:lnSpc>
              <a:spcBef>
                <a:spcPts val="560"/>
              </a:spcBef>
              <a:spcAft>
                <a:spcPts val="0"/>
              </a:spcAft>
              <a:buClr>
                <a:schemeClr val="dk1"/>
              </a:buClr>
              <a:buSzPts val="1200"/>
              <a:buFont typeface="Calibri"/>
              <a:buChar char="–"/>
            </a:pPr>
            <a:r>
              <a:rPr lang="en-US" sz="1200">
                <a:latin typeface="Calibri"/>
                <a:ea typeface="Calibri"/>
                <a:cs typeface="Calibri"/>
                <a:sym typeface="Calibri"/>
              </a:rPr>
              <a:t>Coordinator</a:t>
            </a:r>
            <a:endParaRPr sz="1200">
              <a:latin typeface="Calibri"/>
              <a:ea typeface="Calibri"/>
              <a:cs typeface="Calibri"/>
              <a:sym typeface="Calibri"/>
            </a:endParaRPr>
          </a:p>
          <a:p>
            <a:pPr indent="-304800" lvl="1" marL="91440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Facilitators</a:t>
            </a:r>
            <a:endParaRPr sz="1200">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Logistics</a:t>
            </a:r>
            <a:endParaRPr sz="1200">
              <a:latin typeface="Calibri"/>
              <a:ea typeface="Calibri"/>
              <a:cs typeface="Calibri"/>
              <a:sym typeface="Calibri"/>
            </a:endParaRPr>
          </a:p>
          <a:p>
            <a:pPr indent="-304800" lvl="1" marL="91440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Number of students that can be served</a:t>
            </a:r>
            <a:endParaRPr sz="1200">
              <a:latin typeface="Calibri"/>
              <a:ea typeface="Calibri"/>
              <a:cs typeface="Calibri"/>
              <a:sym typeface="Calibri"/>
            </a:endParaRPr>
          </a:p>
          <a:p>
            <a:pPr indent="-304800" lvl="1" marL="91440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Location </a:t>
            </a:r>
            <a:endParaRPr sz="1200">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Progress Monitoring </a:t>
            </a:r>
            <a:endParaRPr sz="1200">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Communication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p:txBody>
      </p:sp>
      <p:sp>
        <p:nvSpPr>
          <p:cNvPr id="576" name="Google Shape;576;g31fb567a6c5_0_4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1fb567a6c5_0_5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g31fb567a6c5_0_5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Trainer Notes:</a:t>
            </a:r>
            <a:r>
              <a:rPr lang="en-US"/>
              <a:t> The primary responsibility of the CICO Coordinator is organizing resources and supports for effective delivery of the intervention…typically having limited contact with students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Coordinator provides guidance and support to the Facilitators, ensuring they have the necessary resources and training to effectively implement the CICO intervention.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582" name="Google Shape;582;g31fb567a6c5_0_5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8299dd4d33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g38299dd4d3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The CICO Facilitators are responsible for direct, daily contact with student participants…providing the daily CICO components of the program and assisting with school to home communication.  CICO involves students checking in with an adult at the start of school and checking out at the end of the day. The student and their adult champion work together to set goals, track progress, and review teachers' feedback</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It is critical to have plans for a substitute facilitator to check-in and check-out students in case the regular facilitator is absent.</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1fb567a6c5_0_6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6" name="Google Shape;596;g31fb567a6c5_0_60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a:t>
            </a:r>
            <a:r>
              <a:rPr lang="en-US" sz="1200">
                <a:latin typeface="Arial"/>
                <a:ea typeface="Arial"/>
                <a:cs typeface="Arial"/>
                <a:sym typeface="Arial"/>
              </a:rPr>
              <a:t>The very first interaction students have is the morning check-in. For that reason, check-in is more than a “Hello” and a “How are you?” Check-in is the way a student starts the day. Think about who is the right person to handle check-in. Who is the person with charisma? Who has a natural connection with students? Who has the time in the morning to check-in with each enrolled student? </a:t>
            </a:r>
            <a:endParaRPr sz="1200"/>
          </a:p>
        </p:txBody>
      </p:sp>
      <p:sp>
        <p:nvSpPr>
          <p:cNvPr id="597" name="Google Shape;597;g31fb567a6c5_0_60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1fb567a6c5_0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31fb567a6c5_0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1" lang="en-US"/>
              <a:t>Trainer Notes:</a:t>
            </a:r>
            <a:r>
              <a:rPr lang="en-US"/>
              <a:t> Keeping in mind your building’s capacity to provide support across the tiers (Serviceable Base Rate; Tier 2 Systems Implementation Guide), determine the maximum number of students that can be served through your CICO intervention. Recommendations provided on page 92 of the Crone et al., 2010 intervention manual indicate no more than 30 students per CICO facilitator at the secondary level (i.e., middle, junior high, and high school). For preschool and elementary age populations the CICO process overall may be more time intensive, thus 15-20 students per facilitator is considered the maximum number of children that can be effectively served.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p:txBody>
      </p:sp>
      <p:sp>
        <p:nvSpPr>
          <p:cNvPr id="604" name="Google Shape;604;g31fb567a6c5_0_6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1fb567a6c5_0_6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1" name="Google Shape;611;g31fb567a6c5_0_6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7440" lvl="0" marL="227440" rtl="0" algn="l">
              <a:lnSpc>
                <a:spcPct val="100000"/>
              </a:lnSpc>
              <a:spcBef>
                <a:spcPts val="0"/>
              </a:spcBef>
              <a:spcAft>
                <a:spcPts val="0"/>
              </a:spcAft>
              <a:buSzPts val="1400"/>
              <a:buNone/>
            </a:pPr>
            <a:r>
              <a:rPr b="1" lang="en-US"/>
              <a:t>Trainer Notes:</a:t>
            </a:r>
            <a:r>
              <a:rPr lang="en-US"/>
              <a:t> (</a:t>
            </a:r>
            <a:r>
              <a:rPr b="1" lang="en-US"/>
              <a:t>Responding to Problem Behaviors in School pg. 79 )</a:t>
            </a:r>
            <a:r>
              <a:rPr lang="en-US"/>
              <a:t>   </a:t>
            </a:r>
            <a:endParaRPr/>
          </a:p>
          <a:p>
            <a:pPr indent="-227440" lvl="0" marL="227440" rtl="0" algn="l">
              <a:lnSpc>
                <a:spcPct val="100000"/>
              </a:lnSpc>
              <a:spcBef>
                <a:spcPts val="0"/>
              </a:spcBef>
              <a:spcAft>
                <a:spcPts val="0"/>
              </a:spcAft>
              <a:buSzPts val="1400"/>
              <a:buNone/>
            </a:pPr>
            <a:r>
              <a:rPr lang="en-US"/>
              <a:t>CICO should occur in a central, easily accessible location. At the same time, the</a:t>
            </a:r>
            <a:r>
              <a:rPr lang="en-US">
                <a:solidFill>
                  <a:srgbClr val="000000"/>
                </a:solidFill>
              </a:rPr>
              <a:t> location should be semi-private as to not draw attention to involvement in CICO. </a:t>
            </a:r>
            <a:endParaRPr>
              <a:solidFill>
                <a:srgbClr val="000000"/>
              </a:solidFill>
            </a:endParaRPr>
          </a:p>
          <a:p>
            <a:pPr indent="-227440" lvl="0" marL="227440" rtl="0" algn="l">
              <a:lnSpc>
                <a:spcPct val="100000"/>
              </a:lnSpc>
              <a:spcBef>
                <a:spcPts val="0"/>
              </a:spcBef>
              <a:spcAft>
                <a:spcPts val="0"/>
              </a:spcAft>
              <a:buSzPts val="1400"/>
              <a:buNone/>
            </a:pPr>
            <a:r>
              <a:rPr lang="en-US">
                <a:solidFill>
                  <a:srgbClr val="000000"/>
                </a:solidFill>
              </a:rPr>
              <a:t>Suggestions are: counselor’s office, vice principal’s office, library or a classroom that will be vacant for a brief time at the beginning of school.</a:t>
            </a:r>
            <a:endParaRPr>
              <a:solidFill>
                <a:srgbClr val="000000"/>
              </a:solidFill>
            </a:endParaRPr>
          </a:p>
          <a:p>
            <a:pPr indent="-227440" lvl="0" marL="227440" rtl="0" algn="l">
              <a:lnSpc>
                <a:spcPct val="100000"/>
              </a:lnSpc>
              <a:spcBef>
                <a:spcPts val="0"/>
              </a:spcBef>
              <a:spcAft>
                <a:spcPts val="0"/>
              </a:spcAft>
              <a:buSzPts val="1400"/>
              <a:buNone/>
            </a:pPr>
            <a:r>
              <a:t/>
            </a:r>
            <a:endParaRPr/>
          </a:p>
          <a:p>
            <a:pPr indent="-227440" lvl="0" marL="227440" rtl="0" algn="l">
              <a:lnSpc>
                <a:spcPct val="100000"/>
              </a:lnSpc>
              <a:spcBef>
                <a:spcPts val="0"/>
              </a:spcBef>
              <a:spcAft>
                <a:spcPts val="0"/>
              </a:spcAft>
              <a:buSzPts val="1400"/>
              <a:buNone/>
            </a:pPr>
            <a:r>
              <a:rPr lang="en-US"/>
              <a:t>You may want to come up with a name for your CICO program.  This can help to personalize the intervention.  Some schools choose their mascot. .  Some examples  STARS = Striving To Achieve Remarkable Success.  An early childhood school example. HUGS = Hello-Update_Goodbye</a:t>
            </a:r>
            <a:endParaRPr/>
          </a:p>
          <a:p>
            <a:pPr indent="-227440" lvl="0" marL="227440" rtl="0" algn="l">
              <a:lnSpc>
                <a:spcPct val="100000"/>
              </a:lnSpc>
              <a:spcBef>
                <a:spcPts val="0"/>
              </a:spcBef>
              <a:spcAft>
                <a:spcPts val="0"/>
              </a:spcAft>
              <a:buSzPts val="1400"/>
              <a:buNone/>
            </a:pPr>
            <a:r>
              <a:t/>
            </a:r>
            <a:endParaRPr/>
          </a:p>
        </p:txBody>
      </p:sp>
      <p:sp>
        <p:nvSpPr>
          <p:cNvPr id="612" name="Google Shape;612;g31fb567a6c5_0_6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 name="Google Shape;375;p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r>
              <a:rPr lang="en-US"/>
              <a:t>“These will be the Working Agreements we will honor during all our training sessions this year.”</a:t>
            </a:r>
            <a:endParaRPr/>
          </a:p>
          <a:p>
            <a:pPr indent="0" lvl="0" marL="0" rtl="0" algn="l">
              <a:lnSpc>
                <a:spcPct val="100000"/>
              </a:lnSpc>
              <a:spcBef>
                <a:spcPts val="0"/>
              </a:spcBef>
              <a:spcAft>
                <a:spcPts val="0"/>
              </a:spcAft>
              <a:buSzPts val="1400"/>
              <a:buNone/>
            </a:pPr>
            <a:r>
              <a:t/>
            </a:r>
            <a:endParaRPr/>
          </a:p>
        </p:txBody>
      </p:sp>
      <p:sp>
        <p:nvSpPr>
          <p:cNvPr id="376" name="Google Shape;376;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22b6313b04_0_1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 </a:t>
            </a:r>
            <a:r>
              <a:rPr lang="en-US"/>
              <a:t>Take a moment to either consider individually or discuss with your team the following systems components for implementing CICO:</a:t>
            </a:r>
            <a:endParaRPr/>
          </a:p>
          <a:p>
            <a:pPr indent="0" lvl="0" marL="0" rtl="0" algn="l">
              <a:lnSpc>
                <a:spcPct val="100000"/>
              </a:lnSpc>
              <a:spcBef>
                <a:spcPts val="0"/>
              </a:spcBef>
              <a:spcAft>
                <a:spcPts val="0"/>
              </a:spcAft>
              <a:buClr>
                <a:schemeClr val="dk1"/>
              </a:buClr>
              <a:buSzPts val="1400"/>
              <a:buFont typeface="Arial"/>
              <a:buNone/>
            </a:pPr>
            <a:r>
              <a:t/>
            </a:r>
            <a:endParaRPr b="1"/>
          </a:p>
          <a:p>
            <a:pPr indent="0" lvl="0" marL="0" rtl="0" algn="l">
              <a:lnSpc>
                <a:spcPct val="100000"/>
              </a:lnSpc>
              <a:spcBef>
                <a:spcPts val="0"/>
              </a:spcBef>
              <a:spcAft>
                <a:spcPts val="0"/>
              </a:spcAft>
              <a:buClr>
                <a:schemeClr val="dk1"/>
              </a:buClr>
              <a:buSzPts val="1400"/>
              <a:buFont typeface="Arial"/>
              <a:buNone/>
            </a:pPr>
            <a:r>
              <a:rPr b="1" lang="en-US">
                <a:extLst>
                  <a:ext uri="http://customooxmlschemas.google.com/">
                    <go:slidesCustomData xmlns:go="http://customooxmlschemas.google.com/" textRoundtripDataId="11"/>
                  </a:ext>
                </a:extLst>
              </a:rPr>
              <a:t> </a:t>
            </a:r>
            <a:r>
              <a:rPr lang="en-US">
                <a:extLst>
                  <a:ext uri="http://customooxmlschemas.google.com/">
                    <go:slidesCustomData xmlns:go="http://customooxmlschemas.google.com/" textRoundtripDataId="12"/>
                  </a:ext>
                </a:extLst>
              </a:rPr>
              <a:t>For the facilitators, think about the layout of your building.  Could you have a facilitator per hallway or grade level?</a:t>
            </a:r>
            <a:endParaRPr>
              <a:extLst>
                <a:ext uri="http://customooxmlschemas.google.com/">
                  <go:slidesCustomData xmlns:go="http://customooxmlschemas.google.com/" textRoundtripDataId="13"/>
                </a:ext>
              </a:extLst>
            </a:endParaRPr>
          </a:p>
          <a:p>
            <a:pPr indent="0" lvl="0" marL="0" rtl="0" algn="l">
              <a:lnSpc>
                <a:spcPct val="100000"/>
              </a:lnSpc>
              <a:spcBef>
                <a:spcPts val="0"/>
              </a:spcBef>
              <a:spcAft>
                <a:spcPts val="0"/>
              </a:spcAft>
              <a:buClr>
                <a:schemeClr val="dk1"/>
              </a:buClr>
              <a:buSzPts val="1400"/>
              <a:buFont typeface="Arial"/>
              <a:buNone/>
            </a:pPr>
            <a:r>
              <a:t/>
            </a:r>
            <a:endParaRPr>
              <a:extLst>
                <a:ext uri="http://customooxmlschemas.google.com/">
                  <go:slidesCustomData xmlns:go="http://customooxmlschemas.google.com/" textRoundtripDataId="14"/>
                </a:ext>
              </a:extLst>
            </a:endParaRPr>
          </a:p>
          <a:p>
            <a:pPr indent="0" lvl="0" marL="0" rtl="0" algn="l">
              <a:lnSpc>
                <a:spcPct val="100000"/>
              </a:lnSpc>
              <a:spcBef>
                <a:spcPts val="0"/>
              </a:spcBef>
              <a:spcAft>
                <a:spcPts val="0"/>
              </a:spcAft>
              <a:buClr>
                <a:schemeClr val="dk1"/>
              </a:buClr>
              <a:buSzPts val="1400"/>
              <a:buFont typeface="Arial"/>
              <a:buNone/>
            </a:pPr>
            <a:r>
              <a:rPr lang="en-US">
                <a:extLst>
                  <a:ext uri="http://customooxmlschemas.google.com/">
                    <go:slidesCustomData xmlns:go="http://customooxmlschemas.google.com/" textRoundtripDataId="15"/>
                  </a:ext>
                </a:extLst>
              </a:rPr>
              <a:t>Do they have time at beginning and end of day? </a:t>
            </a:r>
            <a:endParaRPr/>
          </a:p>
          <a:p>
            <a:pPr indent="-317500" lvl="0" marL="457200" rtl="0" algn="l">
              <a:lnSpc>
                <a:spcPct val="100000"/>
              </a:lnSpc>
              <a:spcBef>
                <a:spcPts val="480"/>
              </a:spcBef>
              <a:spcAft>
                <a:spcPts val="0"/>
              </a:spcAft>
              <a:buClr>
                <a:srgbClr val="FF0000"/>
              </a:buClr>
              <a:buSzPts val="1400"/>
              <a:buChar char="•"/>
            </a:pPr>
            <a:r>
              <a:rPr lang="en-US" sz="1400">
                <a:latin typeface="Calibri"/>
                <a:ea typeface="Calibri"/>
                <a:cs typeface="Calibri"/>
                <a:sym typeface="Calibri"/>
              </a:rPr>
              <a:t>Who will coordinate CICO?</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Who will be your facilitators?</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Who will sub for each facilitator</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How many students will be assigned to each facilitator?  </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Where will students check in in the morning and check out in the afternoon?</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Will you call it CICO or something else?</a:t>
            </a:r>
            <a:endParaRPr b="1" sz="1400"/>
          </a:p>
        </p:txBody>
      </p:sp>
      <p:sp>
        <p:nvSpPr>
          <p:cNvPr id="618" name="Google Shape;618;g322b6313b04_0_1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22b6313b04_0_1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a:t>
            </a:r>
            <a:r>
              <a:rPr lang="en-US" sz="1200"/>
              <a:t>  Guide teams to discuss the questions on the slide and develop action steps for completion.  </a:t>
            </a:r>
            <a:endParaRPr sz="1200"/>
          </a:p>
          <a:p>
            <a:pPr indent="0" lvl="0" marL="0" rtl="0" algn="l">
              <a:lnSpc>
                <a:spcPct val="100000"/>
              </a:lnSpc>
              <a:spcBef>
                <a:spcPts val="0"/>
              </a:spcBef>
              <a:spcAft>
                <a:spcPts val="0"/>
              </a:spcAft>
              <a:buClr>
                <a:schemeClr val="dk1"/>
              </a:buClr>
              <a:buSzPts val="1400"/>
              <a:buFont typeface="Arial"/>
              <a:buNone/>
            </a:pPr>
            <a:r>
              <a:rPr lang="en-US" sz="1200"/>
              <a:t> What action steps do you need to add to your action plan to ensure that the items you just discussed are accomplished?</a:t>
            </a:r>
            <a:endParaRPr sz="1200"/>
          </a:p>
        </p:txBody>
      </p:sp>
      <p:sp>
        <p:nvSpPr>
          <p:cNvPr id="624" name="Google Shape;624;g322b6313b04_0_1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22b6313b04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t>Trainer Notes:</a:t>
            </a:r>
            <a:r>
              <a:rPr lang="en-US"/>
              <a:t> </a:t>
            </a:r>
            <a:r>
              <a:rPr lang="en-US">
                <a:solidFill>
                  <a:srgbClr val="231F20"/>
                </a:solidFill>
              </a:rPr>
              <a:t>The next essential feature is ensuring you have a menu of reinforcers  available for students meeting daily or weekly goals </a:t>
            </a:r>
            <a:endParaRPr/>
          </a:p>
        </p:txBody>
      </p:sp>
      <p:sp>
        <p:nvSpPr>
          <p:cNvPr id="630" name="Google Shape;630;g322b6313b04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22b6313b04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g322b6313b04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1" lang="en-US"/>
              <a:t>Trainer Notes: </a:t>
            </a:r>
            <a:r>
              <a:rPr lang="en-US"/>
              <a:t>: A critical component of the Check-In, Check-Out intervention is to regularly provide reinforcement for appropriate behavior. Remember, students who qualify for CICO support have not made progress with the schoolwide Tier 1 prevention efforts. Therefore, these students may initially need more frequent access to reinforcement and feedback to get their behavior on the right track.</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US"/>
              <a:t>Students who participate in the CICO intervention will still participate in the schoolwide system of encouraging expected  behavior.</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US"/>
              <a:t>Reinforce the staff that focuses on implementing the intervention components with fidelity. </a:t>
            </a:r>
            <a:endParaRPr/>
          </a:p>
          <a:p>
            <a:pPr indent="-228600" lvl="0" marL="457200" marR="0" rtl="0" algn="l">
              <a:lnSpc>
                <a:spcPct val="100000"/>
              </a:lnSpc>
              <a:spcBef>
                <a:spcPts val="0"/>
              </a:spcBef>
              <a:spcAft>
                <a:spcPts val="0"/>
              </a:spcAft>
              <a:buSzPts val="1400"/>
              <a:buNone/>
            </a:pPr>
            <a:r>
              <a:t/>
            </a:r>
            <a:endParaRPr/>
          </a:p>
        </p:txBody>
      </p:sp>
      <p:sp>
        <p:nvSpPr>
          <p:cNvPr id="638" name="Google Shape;638;g322b6313b04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22b6313b04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44" name="Google Shape;644;g322b6313b04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Trainer Notes:</a:t>
            </a:r>
            <a:r>
              <a:rPr lang="en-US"/>
              <a:t> </a:t>
            </a:r>
            <a:endParaRPr/>
          </a:p>
          <a:p>
            <a:pPr indent="-227440" lvl="0" marL="227440" rtl="0" algn="l">
              <a:lnSpc>
                <a:spcPct val="100000"/>
              </a:lnSpc>
              <a:spcBef>
                <a:spcPts val="0"/>
              </a:spcBef>
              <a:spcAft>
                <a:spcPts val="0"/>
              </a:spcAft>
              <a:buClr>
                <a:schemeClr val="dk1"/>
              </a:buClr>
              <a:buSzPts val="1200"/>
              <a:buFont typeface="Calibri"/>
              <a:buAutoNum type="arabicParenR"/>
            </a:pPr>
            <a:r>
              <a:rPr lang="en-US"/>
              <a:t>Reinforcers should emphasize the social aspects of the intervention </a:t>
            </a:r>
            <a:endParaRPr/>
          </a:p>
          <a:p>
            <a:pPr indent="-227440" lvl="0" marL="227440" rtl="0" algn="l">
              <a:lnSpc>
                <a:spcPct val="100000"/>
              </a:lnSpc>
              <a:spcBef>
                <a:spcPts val="0"/>
              </a:spcBef>
              <a:spcAft>
                <a:spcPts val="0"/>
              </a:spcAft>
              <a:buClr>
                <a:schemeClr val="dk1"/>
              </a:buClr>
              <a:buSzPts val="1200"/>
              <a:buFont typeface="Calibri"/>
              <a:buAutoNum type="arabicParenR"/>
            </a:pPr>
            <a:r>
              <a:rPr lang="en-US"/>
              <a:t>Because personal connection is the primary reinforcer, do not overlook the positive reinforcement that comes from earning privileges or extra time with an adult such as basketball tips, helping with bulletin boards, being a help with the custodian or bus duty.</a:t>
            </a:r>
            <a:endParaRPr/>
          </a:p>
          <a:p>
            <a:pPr indent="-227440" lvl="0" marL="227440" rtl="0" algn="l">
              <a:lnSpc>
                <a:spcPct val="100000"/>
              </a:lnSpc>
              <a:spcBef>
                <a:spcPts val="0"/>
              </a:spcBef>
              <a:spcAft>
                <a:spcPts val="0"/>
              </a:spcAft>
              <a:buClr>
                <a:schemeClr val="dk1"/>
              </a:buClr>
              <a:buSzPts val="1200"/>
              <a:buFont typeface="Calibri"/>
              <a:buAutoNum type="arabicParenR"/>
            </a:pPr>
            <a:r>
              <a:rPr lang="en-US"/>
              <a:t>While you already have in place a recognition system to use as reinforcers, keep in mind the student has already had Tier1 opportunities earn these. Always check to see if and how many recognitions they have received. Often, during CICO, offering a different recognition for appropriate behavior can be a powerful reinforcer because it is new and different.</a:t>
            </a:r>
            <a:endParaRPr/>
          </a:p>
          <a:p>
            <a:pPr indent="-227440" lvl="0" marL="227440" rtl="0" algn="l">
              <a:lnSpc>
                <a:spcPct val="100000"/>
              </a:lnSpc>
              <a:spcBef>
                <a:spcPts val="0"/>
              </a:spcBef>
              <a:spcAft>
                <a:spcPts val="0"/>
              </a:spcAft>
              <a:buClr>
                <a:schemeClr val="dk1"/>
              </a:buClr>
              <a:buSzPts val="1200"/>
              <a:buFont typeface="Calibri"/>
              <a:buAutoNum type="arabicParenR"/>
            </a:pPr>
            <a:r>
              <a:rPr lang="en-US"/>
              <a:t>Possible suggestion- a spinner or some other way they have a choice. Another suggestion is to develop a reinforcer checklist to be completed by student.</a:t>
            </a:r>
            <a:endParaRPr/>
          </a:p>
        </p:txBody>
      </p:sp>
      <p:sp>
        <p:nvSpPr>
          <p:cNvPr id="645" name="Google Shape;645;g322b6313b04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22b6313b04_0_1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2" name="Google Shape;652;g322b6313b04_0_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r>
              <a:rPr lang="en-US" sz="1200">
                <a:latin typeface="Calibri"/>
                <a:ea typeface="Calibri"/>
                <a:cs typeface="Calibri"/>
                <a:sym typeface="Calibri"/>
              </a:rPr>
              <a:t>You may want to have some options available see the link below as an example:</a:t>
            </a:r>
            <a:r>
              <a:rPr lang="en-US" sz="1200" u="sng">
                <a:solidFill>
                  <a:schemeClr val="hlink"/>
                </a:solidFill>
                <a:latin typeface="Calibri"/>
                <a:ea typeface="Calibri"/>
                <a:cs typeface="Calibri"/>
                <a:sym typeface="Calibri"/>
                <a:hlinkClick r:id="rId2"/>
              </a:rPr>
              <a:t>https://docs.elkhart.k12.in.us/district/Special_Education/16.9a_FBA_Student_Reinforcement_Survey.pdf</a:t>
            </a:r>
            <a:r>
              <a:rPr lang="en-US" sz="1200">
                <a:latin typeface="Calibri"/>
                <a:ea typeface="Calibri"/>
                <a:cs typeface="Calibri"/>
                <a:sym typeface="Calibri"/>
              </a:rPr>
              <a:t>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  Please review examples ahead of time to ensure the options are appropriate.  SW-PBS does not support any specific commercial inventories/</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To accurately identify reinforcers that meet the function of the student unexpected behavior,  teachers should systematically identify potential reinforcers (i.e., items or activities) using a preference assessment that can include interviewing the student or family member, or having them complete a survey.</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Keep in mind that food is not the best choice because we don’t want students to rely on food as a reinforcer.  It can lead to relying on food for emotional support.  </a:t>
            </a:r>
            <a:endParaRPr sz="1200">
              <a:latin typeface="Calibri"/>
              <a:ea typeface="Calibri"/>
              <a:cs typeface="Calibri"/>
              <a:sym typeface="Calibri"/>
            </a:endParaRPr>
          </a:p>
          <a:p>
            <a:pPr indent="0" lvl="0" marL="0" rtl="0" algn="l">
              <a:lnSpc>
                <a:spcPct val="100000"/>
              </a:lnSpc>
              <a:spcBef>
                <a:spcPts val="640"/>
              </a:spcBef>
              <a:spcAft>
                <a:spcPts val="0"/>
              </a:spcAft>
              <a:buClr>
                <a:schemeClr val="dk1"/>
              </a:buClr>
              <a:buSzPts val="1400"/>
              <a:buFont typeface="Arial"/>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 Schools or districts can create their own instrument or use freely available resources from reputable sources. </a:t>
            </a:r>
            <a:endParaRPr sz="1200">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753f2b657a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9" name="Google Shape;659;g3753f2b657a_0_1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6266" rtl="0" algn="l">
              <a:lnSpc>
                <a:spcPct val="100000"/>
              </a:lnSpc>
              <a:spcBef>
                <a:spcPts val="3667"/>
              </a:spcBef>
              <a:spcAft>
                <a:spcPts val="0"/>
              </a:spcAft>
              <a:buSzPts val="1400"/>
              <a:buNone/>
            </a:pPr>
            <a:r>
              <a:rPr b="1" lang="en-US">
                <a:solidFill>
                  <a:srgbClr val="231F20"/>
                </a:solidFill>
              </a:rPr>
              <a:t>Trainer Notes:</a:t>
            </a:r>
            <a:r>
              <a:rPr lang="en-US" sz="1000">
                <a:solidFill>
                  <a:srgbClr val="231F20"/>
                </a:solidFill>
              </a:rPr>
              <a:t>Preschoolers should receive regular feedback from a teacher or aide during natural transitions. However, unexpected behavior should be redirected immediately rather than waiting until the end of the rating period</a:t>
            </a:r>
            <a:endParaRPr sz="1000">
              <a:solidFill>
                <a:srgbClr val="231F20"/>
              </a:solidFill>
            </a:endParaRPr>
          </a:p>
          <a:p>
            <a:pPr indent="0" lvl="0" marL="45847" rtl="0" algn="l">
              <a:lnSpc>
                <a:spcPct val="100000"/>
              </a:lnSpc>
              <a:spcBef>
                <a:spcPts val="16"/>
              </a:spcBef>
              <a:spcAft>
                <a:spcPts val="0"/>
              </a:spcAft>
              <a:buSzPts val="1400"/>
              <a:buNone/>
            </a:pPr>
            <a:r>
              <a:rPr lang="en-US" sz="1000">
                <a:solidFill>
                  <a:srgbClr val="231F20"/>
                </a:solidFill>
              </a:rPr>
              <a:t>In addition, instruction for how to appropriately receive feedback should be given prior to implementation. </a:t>
            </a:r>
            <a:endParaRPr sz="1000">
              <a:solidFill>
                <a:srgbClr val="231F20"/>
              </a:solidFill>
            </a:endParaRPr>
          </a:p>
          <a:p>
            <a:pPr indent="0" lvl="0" marL="45847" rtl="0" algn="l">
              <a:lnSpc>
                <a:spcPct val="100000"/>
              </a:lnSpc>
              <a:spcBef>
                <a:spcPts val="16"/>
              </a:spcBef>
              <a:spcAft>
                <a:spcPts val="0"/>
              </a:spcAft>
              <a:buSzPts val="1400"/>
              <a:buNone/>
            </a:pPr>
            <a:r>
              <a:rPr lang="en-US" sz="1000">
                <a:solidFill>
                  <a:srgbClr val="231F20"/>
                </a:solidFill>
              </a:rPr>
              <a:t>Teaching and encouraging young children appropriate ways to accept  </a:t>
            </a:r>
            <a:endParaRPr sz="1000">
              <a:solidFill>
                <a:srgbClr val="231F20"/>
              </a:solidFill>
            </a:endParaRPr>
          </a:p>
          <a:p>
            <a:pPr indent="0" lvl="0" marL="44450" rtl="0" algn="l">
              <a:lnSpc>
                <a:spcPct val="100000"/>
              </a:lnSpc>
              <a:spcBef>
                <a:spcPts val="33"/>
              </a:spcBef>
              <a:spcAft>
                <a:spcPts val="0"/>
              </a:spcAft>
              <a:buSzPts val="1400"/>
              <a:buNone/>
            </a:pPr>
            <a:r>
              <a:rPr lang="en-US" sz="1000">
                <a:solidFill>
                  <a:srgbClr val="231F20"/>
                </a:solidFill>
              </a:rPr>
              <a:t>positive specific feedback and corrective specific feedback may help prevent  </a:t>
            </a:r>
            <a:endParaRPr sz="1000">
              <a:solidFill>
                <a:srgbClr val="231F20"/>
              </a:solidFill>
            </a:endParaRPr>
          </a:p>
          <a:p>
            <a:pPr indent="0" lvl="0" marL="38354" rtl="0" algn="l">
              <a:lnSpc>
                <a:spcPct val="100000"/>
              </a:lnSpc>
              <a:spcBef>
                <a:spcPts val="33"/>
              </a:spcBef>
              <a:spcAft>
                <a:spcPts val="0"/>
              </a:spcAft>
              <a:buSzPts val="1400"/>
              <a:buNone/>
            </a:pPr>
            <a:r>
              <a:rPr lang="en-US" sz="1000">
                <a:solidFill>
                  <a:srgbClr val="231F20"/>
                </a:solidFill>
              </a:rPr>
              <a:t>tantrums. Young children will need the teacher to model the expected behavior  </a:t>
            </a:r>
            <a:endParaRPr sz="1000">
              <a:solidFill>
                <a:srgbClr val="231F20"/>
              </a:solidFill>
            </a:endParaRPr>
          </a:p>
          <a:p>
            <a:pPr indent="0" lvl="0" marL="40640" rtl="0" algn="l">
              <a:lnSpc>
                <a:spcPct val="100000"/>
              </a:lnSpc>
              <a:spcBef>
                <a:spcPts val="33"/>
              </a:spcBef>
              <a:spcAft>
                <a:spcPts val="0"/>
              </a:spcAft>
              <a:buSzPts val="1400"/>
              <a:buNone/>
            </a:pPr>
            <a:r>
              <a:rPr lang="en-US" sz="1000">
                <a:solidFill>
                  <a:srgbClr val="231F20"/>
                </a:solidFill>
              </a:rPr>
              <a:t>and then provide opportunities for immediate practice and recognition. </a:t>
            </a:r>
            <a:endParaRPr sz="1000">
              <a:solidFill>
                <a:srgbClr val="231F20"/>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753f2b657a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5" name="Google Shape;665;g3753f2b657a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6266" rtl="0" algn="l">
              <a:lnSpc>
                <a:spcPct val="100000"/>
              </a:lnSpc>
              <a:spcBef>
                <a:spcPts val="1253"/>
              </a:spcBef>
              <a:spcAft>
                <a:spcPts val="0"/>
              </a:spcAft>
              <a:buSzPts val="1400"/>
              <a:buNone/>
            </a:pPr>
            <a:r>
              <a:rPr b="1" lang="en-US">
                <a:solidFill>
                  <a:srgbClr val="231F20"/>
                </a:solidFill>
              </a:rPr>
              <a:t>Trainer notes: </a:t>
            </a:r>
            <a:endParaRPr b="1">
              <a:solidFill>
                <a:srgbClr val="231F20"/>
              </a:solidFill>
            </a:endParaRPr>
          </a:p>
          <a:p>
            <a:pPr indent="0" lvl="0" marL="42799" rtl="0" algn="l">
              <a:lnSpc>
                <a:spcPct val="100000"/>
              </a:lnSpc>
              <a:spcBef>
                <a:spcPts val="16"/>
              </a:spcBef>
              <a:spcAft>
                <a:spcPts val="0"/>
              </a:spcAft>
              <a:buSzPts val="1400"/>
              <a:buNone/>
            </a:pPr>
            <a:r>
              <a:rPr lang="en-US" sz="1000">
                <a:solidFill>
                  <a:srgbClr val="231F20"/>
                </a:solidFill>
              </a:rPr>
              <a:t>Giving feedback to high school students will need to be done in a way that is  </a:t>
            </a:r>
            <a:endParaRPr sz="1000">
              <a:solidFill>
                <a:srgbClr val="231F20"/>
              </a:solidFill>
            </a:endParaRPr>
          </a:p>
          <a:p>
            <a:pPr indent="0" lvl="0" marL="44323" rtl="0" algn="l">
              <a:lnSpc>
                <a:spcPct val="100000"/>
              </a:lnSpc>
              <a:spcBef>
                <a:spcPts val="33"/>
              </a:spcBef>
              <a:spcAft>
                <a:spcPts val="0"/>
              </a:spcAft>
              <a:buSzPts val="1400"/>
              <a:buNone/>
            </a:pPr>
            <a:r>
              <a:rPr lang="en-US" sz="1000">
                <a:solidFill>
                  <a:srgbClr val="231F20"/>
                </a:solidFill>
              </a:rPr>
              <a:t>reinforcing for the student. If a student likes adult attention but doesn’t want that  </a:t>
            </a:r>
            <a:endParaRPr sz="1000">
              <a:solidFill>
                <a:srgbClr val="231F20"/>
              </a:solidFill>
            </a:endParaRPr>
          </a:p>
          <a:p>
            <a:pPr indent="0" lvl="0" marL="38354" rtl="0" algn="l">
              <a:lnSpc>
                <a:spcPct val="100000"/>
              </a:lnSpc>
              <a:spcBef>
                <a:spcPts val="33"/>
              </a:spcBef>
              <a:spcAft>
                <a:spcPts val="0"/>
              </a:spcAft>
              <a:buSzPts val="1400"/>
              <a:buNone/>
            </a:pPr>
            <a:r>
              <a:rPr lang="en-US" sz="1000">
                <a:solidFill>
                  <a:srgbClr val="231F20"/>
                </a:solidFill>
              </a:rPr>
              <a:t>to take place in front of peers, a private time or way to give feedback may need  </a:t>
            </a:r>
            <a:endParaRPr sz="1000">
              <a:solidFill>
                <a:srgbClr val="231F20"/>
              </a:solidFill>
            </a:endParaRPr>
          </a:p>
          <a:p>
            <a:pPr indent="0" lvl="0" marL="38354" rtl="0" algn="l">
              <a:lnSpc>
                <a:spcPct val="100000"/>
              </a:lnSpc>
              <a:spcBef>
                <a:spcPts val="33"/>
              </a:spcBef>
              <a:spcAft>
                <a:spcPts val="0"/>
              </a:spcAft>
              <a:buSzPts val="1400"/>
              <a:buNone/>
            </a:pPr>
            <a:r>
              <a:rPr lang="en-US" sz="1000">
                <a:solidFill>
                  <a:srgbClr val="231F20"/>
                </a:solidFill>
              </a:rPr>
              <a:t>to be considered. In addition, if a paper DPR is conspicuous and the student  </a:t>
            </a:r>
            <a:endParaRPr sz="1000">
              <a:solidFill>
                <a:srgbClr val="231F20"/>
              </a:solidFill>
            </a:endParaRPr>
          </a:p>
          <a:p>
            <a:pPr indent="0" lvl="0" marL="40386" rtl="0" algn="l">
              <a:lnSpc>
                <a:spcPct val="100000"/>
              </a:lnSpc>
              <a:spcBef>
                <a:spcPts val="33"/>
              </a:spcBef>
              <a:spcAft>
                <a:spcPts val="0"/>
              </a:spcAft>
              <a:buSzPts val="1400"/>
              <a:buNone/>
            </a:pPr>
            <a:r>
              <a:rPr lang="en-US" sz="1000">
                <a:solidFill>
                  <a:srgbClr val="231F20"/>
                </a:solidFill>
              </a:rPr>
              <a:t>doesn’t like carrying it around, it might work to have the DPR on an iPad or  </a:t>
            </a:r>
            <a:endParaRPr sz="1000">
              <a:solidFill>
                <a:srgbClr val="231F20"/>
              </a:solidFill>
            </a:endParaRPr>
          </a:p>
          <a:p>
            <a:pPr indent="0" lvl="0" marL="44450" rtl="0" algn="l">
              <a:lnSpc>
                <a:spcPct val="100000"/>
              </a:lnSpc>
              <a:spcBef>
                <a:spcPts val="33"/>
              </a:spcBef>
              <a:spcAft>
                <a:spcPts val="0"/>
              </a:spcAft>
              <a:buSzPts val="1400"/>
              <a:buNone/>
            </a:pPr>
            <a:r>
              <a:rPr lang="en-US" sz="1000">
                <a:solidFill>
                  <a:srgbClr val="231F20"/>
                </a:solidFill>
              </a:rPr>
              <a:t>phone app. It is suggested students be asked how they would like feedback  </a:t>
            </a:r>
            <a:endParaRPr sz="1000">
              <a:solidFill>
                <a:srgbClr val="231F20"/>
              </a:solidFill>
            </a:endParaRPr>
          </a:p>
          <a:p>
            <a:pPr indent="0" lvl="0" marL="40132" rtl="0" algn="l">
              <a:lnSpc>
                <a:spcPct val="100000"/>
              </a:lnSpc>
              <a:spcBef>
                <a:spcPts val="33"/>
              </a:spcBef>
              <a:spcAft>
                <a:spcPts val="0"/>
              </a:spcAft>
              <a:buSzPts val="1400"/>
              <a:buNone/>
            </a:pPr>
            <a:r>
              <a:rPr lang="en-US" sz="1000">
                <a:solidFill>
                  <a:srgbClr val="231F20"/>
                </a:solidFill>
              </a:rPr>
              <a:t>given to them and allow them to have a voice in the CICO intervention process.  </a:t>
            </a:r>
            <a:endParaRPr sz="1000">
              <a:solidFill>
                <a:srgbClr val="231F20"/>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22b6313b04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1" name="Google Shape;671;g322b6313b04_0_8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Trainer Notes:</a:t>
            </a:r>
            <a:r>
              <a:rPr lang="en-US"/>
              <a:t> If students are not checking in problem solve why. </a:t>
            </a:r>
            <a:endParaRPr/>
          </a:p>
        </p:txBody>
      </p:sp>
      <p:sp>
        <p:nvSpPr>
          <p:cNvPr id="672" name="Google Shape;672;g322b6313b04_0_8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322b6313b04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8" name="Google Shape;678;g322b6313b04_0_9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If the student’s function is definitely attention seeking but they are struggling with remembering to check in check out here are some strategies you might try. </a:t>
            </a:r>
            <a:endParaRPr/>
          </a:p>
        </p:txBody>
      </p:sp>
      <p:sp>
        <p:nvSpPr>
          <p:cNvPr id="679" name="Google Shape;679;g322b6313b04_0_9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a:t>Trainer Notes:</a:t>
            </a:r>
            <a:r>
              <a:rPr b="0" lang="en-US"/>
              <a:t>  </a:t>
            </a:r>
            <a:r>
              <a:rPr lang="en-US">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rPr b="1" lang="en-US"/>
              <a:t>To Know/To Say:</a:t>
            </a:r>
            <a:r>
              <a:rPr b="0" lang="en-US"/>
              <a:t>  </a:t>
            </a:r>
            <a:r>
              <a:rPr lang="en-US">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I </a:t>
            </a:r>
            <a:r>
              <a:rPr lang="en-US" u="none">
                <a:latin typeface="Arial"/>
                <a:ea typeface="Arial"/>
                <a:cs typeface="Arial"/>
                <a:sym typeface="Arial"/>
              </a:rPr>
              <a:t>will __________________</a:t>
            </a:r>
            <a:r>
              <a:rPr lang="en-US" u="none">
                <a:solidFill>
                  <a:srgbClr val="FF0000"/>
                </a:solidFill>
                <a:latin typeface="Arial"/>
                <a:ea typeface="Arial"/>
                <a:cs typeface="Arial"/>
                <a:sym typeface="Arial"/>
              </a:rPr>
              <a:t>______________________</a:t>
            </a:r>
            <a:r>
              <a:rPr lang="en-US">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US">
                <a:solidFill>
                  <a:srgbClr val="FF0000"/>
                </a:solidFill>
                <a:latin typeface="Arial"/>
                <a:ea typeface="Arial"/>
                <a:cs typeface="Arial"/>
                <a:sym typeface="Arial"/>
              </a:rPr>
              <a:t>	(</a:t>
            </a:r>
            <a:r>
              <a:rPr b="1" lang="en-US" u="none">
                <a:solidFill>
                  <a:srgbClr val="FF0000"/>
                </a:solidFill>
                <a:latin typeface="Arial"/>
                <a:ea typeface="Arial"/>
                <a:cs typeface="Arial"/>
                <a:sym typeface="Arial"/>
              </a:rPr>
              <a:t>Insert your attention signal here</a:t>
            </a:r>
            <a:r>
              <a:rPr lang="en-US"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US">
                <a:latin typeface="Arial"/>
                <a:ea typeface="Arial"/>
                <a:cs typeface="Arial"/>
                <a:sym typeface="Arial"/>
              </a:rPr>
              <a:t>							(</a:t>
            </a:r>
            <a:r>
              <a:rPr b="1" lang="en-US">
                <a:latin typeface="Arial"/>
                <a:ea typeface="Arial"/>
                <a:cs typeface="Arial"/>
                <a:sym typeface="Arial"/>
              </a:rPr>
              <a:t>Insert what you want participants to do</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383" name="Google Shape;383;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322b6313b04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86" name="Google Shape;686;g322b6313b04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lang="en-US"/>
              <a:t> Brainstorm offers: Reinforcers can be provided for checking in, checking out, and for meeting daily and/or weekly point goals. </a:t>
            </a:r>
            <a:endParaRPr/>
          </a:p>
          <a:p>
            <a:pPr indent="0" lvl="0" marL="0" rtl="0" algn="l">
              <a:lnSpc>
                <a:spcPct val="100000"/>
              </a:lnSpc>
              <a:spcBef>
                <a:spcPts val="0"/>
              </a:spcBef>
              <a:spcAft>
                <a:spcPts val="0"/>
              </a:spcAft>
              <a:buSzPts val="1400"/>
              <a:buNone/>
            </a:pPr>
            <a:r>
              <a:t/>
            </a:r>
            <a:endParaRPr/>
          </a:p>
        </p:txBody>
      </p:sp>
      <p:sp>
        <p:nvSpPr>
          <p:cNvPr id="687" name="Google Shape;687;g322b6313b04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22b6313b04_0_1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r>
              <a:rPr b="1" lang="en-US"/>
              <a:t>Trainer Notes:</a:t>
            </a:r>
            <a:r>
              <a:rPr lang="en-US"/>
              <a:t>  What action steps do you need to develop your system for how you will identify reinforcers based on student motivation? </a:t>
            </a:r>
            <a:endParaRPr/>
          </a:p>
          <a:p>
            <a:pPr indent="0" lvl="0" marL="0" rtl="0" algn="l">
              <a:lnSpc>
                <a:spcPct val="100000"/>
              </a:lnSpc>
              <a:spcBef>
                <a:spcPts val="0"/>
              </a:spcBef>
              <a:spcAft>
                <a:spcPts val="0"/>
              </a:spcAft>
              <a:buClr>
                <a:srgbClr val="000000"/>
              </a:buClr>
              <a:buSzPts val="1400"/>
              <a:buFont typeface="Arial"/>
              <a:buNone/>
            </a:pPr>
            <a:r>
              <a:t/>
            </a:r>
            <a:endParaRPr/>
          </a:p>
        </p:txBody>
      </p:sp>
      <p:sp>
        <p:nvSpPr>
          <p:cNvPr id="693" name="Google Shape;693;g322b6313b04_0_1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23148868da_0_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300355" rtl="0" algn="l">
              <a:lnSpc>
                <a:spcPct val="100000"/>
              </a:lnSpc>
              <a:spcBef>
                <a:spcPts val="0"/>
              </a:spcBef>
              <a:spcAft>
                <a:spcPts val="0"/>
              </a:spcAft>
              <a:buClr>
                <a:schemeClr val="dk1"/>
              </a:buClr>
              <a:buSzPts val="1100"/>
              <a:buFont typeface="Arial"/>
              <a:buNone/>
            </a:pPr>
            <a:r>
              <a:rPr b="1" lang="en-US"/>
              <a:t>Trainer Notes:</a:t>
            </a:r>
            <a:r>
              <a:rPr lang="en-US"/>
              <a:t> The next essential feature that  needs to be in place to ensure fidelity of implementation is developing a process for generalization of replacement behavior.</a:t>
            </a:r>
            <a:endParaRPr/>
          </a:p>
        </p:txBody>
      </p:sp>
      <p:sp>
        <p:nvSpPr>
          <p:cNvPr id="699" name="Google Shape;699;g323148868da_0_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23148868da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6" name="Google Shape;706;g323148868da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Trainer Notes:</a:t>
            </a:r>
            <a:r>
              <a:rPr lang="en-US"/>
              <a:t> The goal of generalization is to ensure that the student is able to carry the skill of obtaining adult attention using expected behavior in all settings, not just the settings in which the teachers are providing more frequent feedback.  CICO  lends itself to automatically carry the skill into all structured academic classes.   Since the feedback will be provided at the end of each class period you could monitor if the student is gaining adult attention using expected behavior during unstructured times ( e.g. lunch) or during special area classes in order to determine if they have generalized the skill outside of the classroom setting.    </a:t>
            </a:r>
            <a:endParaRPr/>
          </a:p>
          <a:p>
            <a:pPr indent="0" lvl="0" marL="0" rtl="0" algn="l">
              <a:lnSpc>
                <a:spcPct val="100000"/>
              </a:lnSpc>
              <a:spcBef>
                <a:spcPts val="0"/>
              </a:spcBef>
              <a:spcAft>
                <a:spcPts val="0"/>
              </a:spcAft>
              <a:buSzPts val="1400"/>
              <a:buNone/>
            </a:pPr>
            <a:r>
              <a:t/>
            </a:r>
            <a:endParaRPr/>
          </a:p>
        </p:txBody>
      </p:sp>
      <p:sp>
        <p:nvSpPr>
          <p:cNvPr id="707" name="Google Shape;707;g323148868da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Calibri"/>
                <a:ea typeface="Calibri"/>
                <a:cs typeface="Calibri"/>
                <a:sym typeface="Calibri"/>
              </a:rPr>
              <a:t>‹#›</a:t>
            </a:fld>
            <a:endParaRPr b="0" i="0" sz="14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323148868da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g323148868da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200">
                <a:latin typeface="Calibri"/>
                <a:ea typeface="Calibri"/>
                <a:cs typeface="Calibri"/>
                <a:sym typeface="Calibri"/>
              </a:rPr>
              <a:t>Trainer Notes:</a:t>
            </a:r>
            <a:r>
              <a:rPr lang="en-US" sz="1200">
                <a:latin typeface="Calibri"/>
                <a:ea typeface="Calibri"/>
                <a:cs typeface="Calibri"/>
                <a:sym typeface="Calibri"/>
              </a:rPr>
              <a:t>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 </a:t>
            </a:r>
            <a:r>
              <a:rPr i="0" lang="en-US" sz="1200" u="none" strike="noStrike">
                <a:solidFill>
                  <a:schemeClr val="dk1"/>
                </a:solidFill>
                <a:latin typeface="Calibri"/>
                <a:ea typeface="Calibri"/>
                <a:cs typeface="Calibri"/>
                <a:sym typeface="Calibri"/>
              </a:rPr>
              <a:t>Generalization is a necessary step for the success of a behavior intervention but requires careful planning from the first day of the intervention. Generalization strategies can be developed by knowing what the target behavior looks like, where it happens, and what happens afterward. While not an inclusive list, some sample strategies to promote generalization and maintenance follows:</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i="0" lang="en-US" sz="1200" u="none" strike="noStrike">
                <a:solidFill>
                  <a:schemeClr val="dk1"/>
                </a:solidFill>
                <a:latin typeface="Calibri"/>
                <a:ea typeface="Calibri"/>
                <a:cs typeface="Calibri"/>
                <a:sym typeface="Calibri"/>
              </a:rPr>
              <a:t>Teach the target skill in multiple settings(i.e., gaining adult attention</a:t>
            </a:r>
            <a:r>
              <a:rPr lang="en-US" sz="1200">
                <a:latin typeface="Calibri"/>
                <a:ea typeface="Calibri"/>
                <a:cs typeface="Calibri"/>
                <a:sym typeface="Calibri"/>
              </a:rPr>
              <a:t> </a:t>
            </a:r>
            <a:r>
              <a:rPr i="0" lang="en-US" sz="1200" u="none" strike="noStrike">
                <a:solidFill>
                  <a:schemeClr val="dk1"/>
                </a:solidFill>
                <a:latin typeface="Calibri"/>
                <a:ea typeface="Calibri"/>
                <a:cs typeface="Calibri"/>
                <a:sym typeface="Calibri"/>
              </a:rPr>
              <a:t>using expected behaviors).  </a:t>
            </a:r>
            <a:endParaRPr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i="0" lang="en-US" sz="1200" u="none" strike="noStrike">
                <a:solidFill>
                  <a:schemeClr val="dk1"/>
                </a:solidFill>
                <a:latin typeface="Calibri"/>
                <a:ea typeface="Calibri"/>
                <a:cs typeface="Calibri"/>
                <a:sym typeface="Calibri"/>
              </a:rPr>
              <a:t>Teach different ways to demonstrate the targeted skill</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i="0" lang="en-US" sz="1200" u="none" strike="noStrike">
                <a:solidFill>
                  <a:schemeClr val="dk1"/>
                </a:solidFill>
                <a:latin typeface="Calibri"/>
                <a:ea typeface="Calibri"/>
                <a:cs typeface="Calibri"/>
                <a:sym typeface="Calibri"/>
              </a:rPr>
              <a:t>Involve multiple people (e.g., other staff, families) in teaching, prompting, and reinforcing the skill</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i="0" lang="en-US" sz="1200" u="none" strike="noStrike">
                <a:solidFill>
                  <a:schemeClr val="dk1"/>
                </a:solidFill>
                <a:latin typeface="Calibri"/>
                <a:ea typeface="Calibri"/>
                <a:cs typeface="Calibri"/>
                <a:sym typeface="Calibri"/>
              </a:rPr>
              <a:t>Arrange environments to include visuals and other prompts/cues for desired responding across settings(e.g., Pre-Correct Cards)</a:t>
            </a:r>
            <a:endParaRPr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200">
                <a:latin typeface="Calibri"/>
                <a:ea typeface="Calibri"/>
                <a:cs typeface="Calibri"/>
                <a:sym typeface="Calibri"/>
              </a:rPr>
              <a:t>Align your Generalization Plan to existing structures developed in Tier 2 Systems. A skill is considered to be generalized when it is demonstrated in a variety of situations or environments outside the training context.  If the student has been self-monitoring in limited settings, it may be necessary to expand the amount of time or to have teachers monitor the skill in these alternative settings to determine if generalization has occurred. Providing the student with pre-correct cards with the steps for obtaining adult attention appropriately can be a helpful reminder. Once the student has mastered the steps, these supports can be faded.  </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p:txBody>
      </p:sp>
      <p:sp>
        <p:nvSpPr>
          <p:cNvPr id="715" name="Google Shape;715;g323148868da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323148868da_0_1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1" name="Google Shape;721;g323148868da_0_1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How will you ensure generalization skills are incorporated into the teaching and reinforcing the skills (ex. gaining adult attention) in all settings?    For example Once the student is meeting their goals then the facilitator can add additional settings for the student to demonstrate the skills they are working on.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23148868da_0_1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Take time to determine what action steps your team will take to ensure generalization is included in your CICO process. </a:t>
            </a:r>
            <a:endParaRPr/>
          </a:p>
        </p:txBody>
      </p:sp>
      <p:sp>
        <p:nvSpPr>
          <p:cNvPr id="727" name="Google Shape;727;g323148868da_0_1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27b7c57f4d_1_2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200"/>
              <a:buFont typeface="Calibri"/>
              <a:buNone/>
            </a:pPr>
            <a:r>
              <a:rPr lang="en-US"/>
              <a:t>  What action steps do you need to add to your action plan?  </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SzPts val="1400"/>
              <a:buNone/>
            </a:pPr>
            <a:r>
              <a:t/>
            </a:r>
            <a:endParaRPr/>
          </a:p>
        </p:txBody>
      </p:sp>
      <p:sp>
        <p:nvSpPr>
          <p:cNvPr id="733" name="Google Shape;733;g327b7c57f4d_1_2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327b7c57f4d_1_2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r>
              <a:rPr lang="en-US" sz="1200">
                <a:latin typeface="Calibri"/>
                <a:ea typeface="Calibri"/>
                <a:cs typeface="Calibri"/>
                <a:sym typeface="Calibri"/>
              </a:rPr>
              <a:t>Next lesson is Data for Implementation of CICO </a:t>
            </a:r>
            <a:endParaRPr sz="1200"/>
          </a:p>
        </p:txBody>
      </p:sp>
      <p:sp>
        <p:nvSpPr>
          <p:cNvPr id="739" name="Google Shape;739;g327b7c57f4d_1_2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327b7c57f4d_1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u="sng">
                <a:solidFill>
                  <a:schemeClr val="hlink"/>
                </a:solidFill>
                <a:hlinkClick r:id="rId2"/>
              </a:rPr>
              <a:t>https://nwcommons.nwciowa.edu/cgi/viewcontent.cgi?article=1408&amp;context=education_masters#:~:text=A%20multitude%20of%20action%20research%20studies%20have,well%20as%20increased%20positive%20behaviors%20and%20feedback.&amp;text=Among%20the%20three%20students%20who%20participated%20in,44.07%%20%2D%205.42%%2C%20and%2046.09%%20%2D%2014.67%</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640"/>
              </a:spcBef>
              <a:spcAft>
                <a:spcPts val="0"/>
              </a:spcAft>
              <a:buSzPts val="1100"/>
              <a:buNone/>
            </a:pPr>
            <a:r>
              <a:rPr lang="en-US" sz="1500" u="sng">
                <a:solidFill>
                  <a:srgbClr val="0000FF"/>
                </a:solidFill>
                <a:latin typeface="Calibri"/>
                <a:ea typeface="Calibri"/>
                <a:cs typeface="Calibri"/>
                <a:sym typeface="Calibri"/>
                <a:hlinkClick r:id="rId3">
                  <a:extLst>
                    <a:ext uri="{A12FA001-AC4F-418D-AE19-62706E023703}">
                      <ahyp:hlinkClr val="tx"/>
                    </a:ext>
                  </a:extLst>
                </a:hlinkClick>
              </a:rPr>
              <a:t>https://pmc.ncbi.nlm.nih.gov/articles/PMC10045289/#:~:text=Recent%20reviews%20on%20CICO%20indicate,9%2C18%2C25%5D</a:t>
            </a:r>
            <a:r>
              <a:rPr lang="en-US" sz="1500">
                <a:latin typeface="Calibri"/>
                <a:ea typeface="Calibri"/>
                <a:cs typeface="Calibri"/>
                <a:sym typeface="Calibri"/>
              </a:rPr>
              <a:t>.</a:t>
            </a:r>
            <a:endParaRPr sz="1500">
              <a:latin typeface="Calibri"/>
              <a:ea typeface="Calibri"/>
              <a:cs typeface="Calibri"/>
              <a:sym typeface="Calibri"/>
            </a:endParaRPr>
          </a:p>
          <a:p>
            <a:pPr indent="0" lvl="0" marL="0" rtl="0" algn="l">
              <a:lnSpc>
                <a:spcPct val="100000"/>
              </a:lnSpc>
              <a:spcBef>
                <a:spcPts val="640"/>
              </a:spcBef>
              <a:spcAft>
                <a:spcPts val="0"/>
              </a:spcAft>
              <a:buSzPts val="1100"/>
              <a:buNone/>
            </a:pPr>
            <a:r>
              <a:t/>
            </a:r>
            <a:endParaRPr sz="15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500">
              <a:latin typeface="Calibri"/>
              <a:ea typeface="Calibri"/>
              <a:cs typeface="Calibri"/>
              <a:sym typeface="Calibri"/>
            </a:endParaRPr>
          </a:p>
          <a:p>
            <a:pPr indent="8509" lvl="0" marL="62948" marR="43602" rtl="0" algn="l">
              <a:lnSpc>
                <a:spcPct val="99959"/>
              </a:lnSpc>
              <a:spcBef>
                <a:spcPts val="1233"/>
              </a:spcBef>
              <a:spcAft>
                <a:spcPts val="0"/>
              </a:spcAft>
              <a:buClr>
                <a:schemeClr val="dk1"/>
              </a:buClr>
              <a:buSzPts val="1100"/>
              <a:buFont typeface="Arial"/>
              <a:buNone/>
            </a:pPr>
            <a:r>
              <a:t/>
            </a:r>
            <a:endParaRPr sz="180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745" name="Google Shape;745;g327b7c57f4d_1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r>
              <a:rPr lang="en-US"/>
              <a:t>Facilitator: Select an introductions activity</a:t>
            </a:r>
            <a:endParaRPr b="0"/>
          </a:p>
          <a:p>
            <a:pPr indent="0" lvl="0" marL="0" rtl="0" algn="l">
              <a:lnSpc>
                <a:spcPct val="100000"/>
              </a:lnSpc>
              <a:spcBef>
                <a:spcPts val="0"/>
              </a:spcBef>
              <a:spcAft>
                <a:spcPts val="0"/>
              </a:spcAft>
              <a:buSzPts val="1400"/>
              <a:buNone/>
            </a:pPr>
            <a:r>
              <a:rPr b="1" lang="en-US"/>
              <a:t>To Know/To Say:</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390" name="Google Shape;390;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27b7c57f4d_1_1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1" name="Google Shape;751;g327b7c57f4d_1_1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52" name="Google Shape;752;g327b7c57f4d_1_14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6f9a9b4d1b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g26f9a9b4d1b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lang="en-US"/>
              <a:t>Trainer Notes:  These are the handouts for this course.  They are available on the</a:t>
            </a:r>
            <a:r>
              <a:rPr lang="en-US" sz="1200"/>
              <a:t> </a:t>
            </a:r>
            <a:r>
              <a:rPr lang="en-US" sz="1200" u="sng">
                <a:solidFill>
                  <a:srgbClr val="0000FF"/>
                </a:solidFill>
                <a:hlinkClick r:id="rId2">
                  <a:extLst>
                    <a:ext uri="{A12FA001-AC4F-418D-AE19-62706E023703}">
                      <ahyp:hlinkClr val="tx"/>
                    </a:ext>
                  </a:extLst>
                </a:hlinkClick>
              </a:rPr>
              <a:t>https://pbismissouri.org/</a:t>
            </a:r>
            <a:r>
              <a:rPr lang="en-US"/>
              <a:t> website.  You can also download and create a google folder to share them with participants.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p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0" lang="en-US"/>
              <a:t> Check-In/Check-Out (CICO) is a Tier 2 intervention within a Positive Behavioral Interventions and Supports (PBIS) framework designed to help students improve their behavior and academic performance by providing consistent support and feedback.</a:t>
            </a:r>
            <a:r>
              <a:rPr lang="en-US"/>
              <a:t>. </a:t>
            </a:r>
            <a:endParaRPr/>
          </a:p>
        </p:txBody>
      </p:sp>
      <p:sp>
        <p:nvSpPr>
          <p:cNvPr id="404" name="Google Shape;404;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1fb567a6c5_0_1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  </a:t>
            </a:r>
            <a:endParaRPr b="1" sz="1200"/>
          </a:p>
          <a:p>
            <a:pPr indent="0" lvl="0" marL="0" rtl="0" algn="l">
              <a:lnSpc>
                <a:spcPct val="107916"/>
              </a:lnSpc>
              <a:spcBef>
                <a:spcPts val="0"/>
              </a:spcBef>
              <a:spcAft>
                <a:spcPts val="0"/>
              </a:spcAft>
              <a:buClr>
                <a:schemeClr val="dk1"/>
              </a:buClr>
              <a:buSzPts val="1100"/>
              <a:buFont typeface="Arial"/>
              <a:buNone/>
            </a:pPr>
            <a:r>
              <a:rPr lang="en-US" sz="1200"/>
              <a:t>These are the prerequisites that your team should have participated in prior to engaging with this content. </a:t>
            </a:r>
            <a:endParaRPr sz="1200"/>
          </a:p>
          <a:p>
            <a:pPr indent="-304800" lvl="0" marL="457200" rtl="0" algn="l">
              <a:lnSpc>
                <a:spcPct val="115000"/>
              </a:lnSpc>
              <a:spcBef>
                <a:spcPts val="0"/>
              </a:spcBef>
              <a:spcAft>
                <a:spcPts val="0"/>
              </a:spcAft>
              <a:buClr>
                <a:schemeClr val="dk1"/>
              </a:buClr>
              <a:buSzPts val="1200"/>
              <a:buChar char="•"/>
            </a:pPr>
            <a:r>
              <a:rPr lang="en-US" sz="1200"/>
              <a:t>Tier 1 Essential Components</a:t>
            </a:r>
            <a:endParaRPr sz="1200"/>
          </a:p>
          <a:p>
            <a:pPr indent="-304800" lvl="0" marL="457200" rtl="0" algn="l">
              <a:lnSpc>
                <a:spcPct val="115000"/>
              </a:lnSpc>
              <a:spcBef>
                <a:spcPts val="0"/>
              </a:spcBef>
              <a:spcAft>
                <a:spcPts val="0"/>
              </a:spcAft>
              <a:buClr>
                <a:schemeClr val="dk1"/>
              </a:buClr>
              <a:buSzPts val="1200"/>
              <a:buChar char="•"/>
            </a:pPr>
            <a:r>
              <a:rPr lang="en-US" sz="1200"/>
              <a:t>Function Based Thinking</a:t>
            </a:r>
            <a:endParaRPr sz="1200"/>
          </a:p>
          <a:p>
            <a:pPr indent="-304800" lvl="0" marL="457200" rtl="0" algn="l">
              <a:lnSpc>
                <a:spcPct val="115000"/>
              </a:lnSpc>
              <a:spcBef>
                <a:spcPts val="0"/>
              </a:spcBef>
              <a:spcAft>
                <a:spcPts val="0"/>
              </a:spcAft>
              <a:buClr>
                <a:schemeClr val="dk1"/>
              </a:buClr>
              <a:buSzPts val="1200"/>
              <a:buChar char="•"/>
            </a:pPr>
            <a:r>
              <a:rPr lang="en-US" sz="1200"/>
              <a:t>Advanced Tiers Teaming</a:t>
            </a:r>
            <a:endParaRPr sz="1200"/>
          </a:p>
          <a:p>
            <a:pPr indent="-304800" lvl="0" marL="457200" rtl="0" algn="l">
              <a:lnSpc>
                <a:spcPct val="115000"/>
              </a:lnSpc>
              <a:spcBef>
                <a:spcPts val="0"/>
              </a:spcBef>
              <a:spcAft>
                <a:spcPts val="0"/>
              </a:spcAft>
              <a:buClr>
                <a:schemeClr val="dk1"/>
              </a:buClr>
              <a:buSzPts val="1200"/>
              <a:buChar char="•"/>
            </a:pPr>
            <a:r>
              <a:rPr lang="en-US" sz="1200"/>
              <a:t>Student Identification </a:t>
            </a:r>
            <a:endParaRPr sz="1200"/>
          </a:p>
          <a:p>
            <a:pPr indent="-304800" lvl="0" marL="457200" rtl="0" algn="l">
              <a:lnSpc>
                <a:spcPct val="115000"/>
              </a:lnSpc>
              <a:spcBef>
                <a:spcPts val="0"/>
              </a:spcBef>
              <a:spcAft>
                <a:spcPts val="0"/>
              </a:spcAft>
              <a:buClr>
                <a:schemeClr val="dk1"/>
              </a:buClr>
              <a:buSzPts val="1200"/>
              <a:buChar char="•"/>
            </a:pPr>
            <a:r>
              <a:rPr lang="en-US" sz="1200"/>
              <a:t>DBDM FACTS (Part 1) </a:t>
            </a:r>
            <a:endParaRPr sz="1200"/>
          </a:p>
          <a:p>
            <a:pPr indent="-304800" lvl="0" marL="457200" rtl="0" algn="l">
              <a:lnSpc>
                <a:spcPct val="115000"/>
              </a:lnSpc>
              <a:spcBef>
                <a:spcPts val="0"/>
              </a:spcBef>
              <a:spcAft>
                <a:spcPts val="0"/>
              </a:spcAft>
              <a:buClr>
                <a:schemeClr val="dk1"/>
              </a:buClr>
              <a:buSzPts val="1200"/>
              <a:buChar char="•"/>
            </a:pPr>
            <a:r>
              <a:rPr lang="en-US" sz="1200"/>
              <a:t>Intervention Data Decision Rules</a:t>
            </a:r>
            <a:endParaRPr sz="1200"/>
          </a:p>
          <a:p>
            <a:pPr indent="-304800" lvl="0" marL="457200" rtl="0" algn="l">
              <a:lnSpc>
                <a:spcPct val="115000"/>
              </a:lnSpc>
              <a:spcBef>
                <a:spcPts val="0"/>
              </a:spcBef>
              <a:spcAft>
                <a:spcPts val="0"/>
              </a:spcAft>
              <a:buClr>
                <a:schemeClr val="dk1"/>
              </a:buClr>
              <a:buSzPts val="1200"/>
              <a:buChar char="•"/>
            </a:pPr>
            <a:r>
              <a:rPr lang="en-US" sz="1200"/>
              <a:t>Intensifying the 8 ETLPS </a:t>
            </a:r>
            <a:endParaRPr sz="1200"/>
          </a:p>
          <a:p>
            <a:pPr indent="0" lvl="0" marL="0" rtl="0" algn="l">
              <a:lnSpc>
                <a:spcPct val="107916"/>
              </a:lnSpc>
              <a:spcBef>
                <a:spcPts val="0"/>
              </a:spcBef>
              <a:spcAft>
                <a:spcPts val="0"/>
              </a:spcAft>
              <a:buClr>
                <a:schemeClr val="dk1"/>
              </a:buClr>
              <a:buSzPts val="1100"/>
              <a:buFont typeface="Arial"/>
              <a:buNone/>
            </a:pPr>
            <a:r>
              <a:t/>
            </a:r>
            <a:endParaRPr sz="1200"/>
          </a:p>
        </p:txBody>
      </p:sp>
      <p:sp>
        <p:nvSpPr>
          <p:cNvPr id="410" name="Google Shape;410;g31fb567a6c5_0_1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7" name="Google Shape;417;p1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0" lang="en-US"/>
              <a:t> </a:t>
            </a:r>
            <a:r>
              <a:rPr lang="en-US"/>
              <a:t> This 1st lesson will  provide an introduction and  cover the systems that need to be in place for CICO to be implemented with fidelity. </a:t>
            </a:r>
            <a:endParaRPr/>
          </a:p>
          <a:p>
            <a:pPr indent="0" lvl="0" marL="0" rtl="0" algn="l">
              <a:lnSpc>
                <a:spcPct val="100000"/>
              </a:lnSpc>
              <a:spcBef>
                <a:spcPts val="0"/>
              </a:spcBef>
              <a:spcAft>
                <a:spcPts val="0"/>
              </a:spcAft>
              <a:buSzPts val="1400"/>
              <a:buNone/>
            </a:pPr>
            <a:r>
              <a:t/>
            </a:r>
            <a:endParaRPr/>
          </a:p>
        </p:txBody>
      </p:sp>
      <p:sp>
        <p:nvSpPr>
          <p:cNvPr id="418" name="Google Shape;418;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jpg"/><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1.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30"/>
          <p:cNvSpPr txBox="1"/>
          <p:nvPr>
            <p:ph type="ctrTitle"/>
          </p:nvPr>
        </p:nvSpPr>
        <p:spPr>
          <a:xfrm>
            <a:off x="914400" y="461424"/>
            <a:ext cx="10363200" cy="1470024"/>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 name="Google Shape;10;p30"/>
          <p:cNvSpPr txBox="1"/>
          <p:nvPr>
            <p:ph idx="1" type="subTitle"/>
          </p:nvPr>
        </p:nvSpPr>
        <p:spPr>
          <a:xfrm>
            <a:off x="1828801" y="2004134"/>
            <a:ext cx="8534399" cy="650289"/>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1" name="Google Shape;11;p30"/>
          <p:cNvPicPr preferRelativeResize="0"/>
          <p:nvPr/>
        </p:nvPicPr>
        <p:blipFill rotWithShape="1">
          <a:blip r:embed="rId2">
            <a:alphaModFix/>
          </a:blip>
          <a:srcRect b="0" l="0" r="0" t="0"/>
          <a:stretch/>
        </p:blipFill>
        <p:spPr>
          <a:xfrm>
            <a:off x="4303184" y="2752995"/>
            <a:ext cx="3585632" cy="2766595"/>
          </a:xfrm>
          <a:prstGeom prst="rect">
            <a:avLst/>
          </a:prstGeom>
          <a:noFill/>
          <a:ln>
            <a:noFill/>
          </a:ln>
        </p:spPr>
      </p:pic>
      <p:pic>
        <p:nvPicPr>
          <p:cNvPr id="12" name="Google Shape;12;p30"/>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13" name="Google Shape;13;p30"/>
          <p:cNvSpPr txBox="1"/>
          <p:nvPr/>
        </p:nvSpPr>
        <p:spPr>
          <a:xfrm>
            <a:off x="1440411" y="5847930"/>
            <a:ext cx="2495549" cy="9540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14" name="Google Shape;14;p30"/>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15" name="Google Shape;15;p30"/>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80" name="Shape 80"/>
        <p:cNvGrpSpPr/>
        <p:nvPr/>
      </p:nvGrpSpPr>
      <p:grpSpPr>
        <a:xfrm>
          <a:off x="0" y="0"/>
          <a:ext cx="0" cy="0"/>
          <a:chOff x="0" y="0"/>
          <a:chExt cx="0" cy="0"/>
        </a:xfrm>
      </p:grpSpPr>
      <p:sp>
        <p:nvSpPr>
          <p:cNvPr id="81" name="Google Shape;81;p3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82" name="Google Shape;82;p37"/>
          <p:cNvGrpSpPr/>
          <p:nvPr/>
        </p:nvGrpSpPr>
        <p:grpSpPr>
          <a:xfrm>
            <a:off x="16932" y="6211887"/>
            <a:ext cx="12191999" cy="658812"/>
            <a:chOff x="12700" y="6211407"/>
            <a:chExt cx="9144377" cy="659292"/>
          </a:xfrm>
        </p:grpSpPr>
        <p:sp>
          <p:nvSpPr>
            <p:cNvPr id="83" name="Google Shape;83;p37"/>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7"/>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37"/>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7"/>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87" name="Google Shape;87;p37"/>
          <p:cNvSpPr/>
          <p:nvPr/>
        </p:nvSpPr>
        <p:spPr>
          <a:xfrm>
            <a:off x="4656667" y="4505325"/>
            <a:ext cx="2709333" cy="1198562"/>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3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9" name="Shape 89"/>
        <p:cNvGrpSpPr/>
        <p:nvPr/>
      </p:nvGrpSpPr>
      <p:grpSpPr>
        <a:xfrm>
          <a:off x="0" y="0"/>
          <a:ext cx="0" cy="0"/>
          <a:chOff x="0" y="0"/>
          <a:chExt cx="0" cy="0"/>
        </a:xfrm>
      </p:grpSpPr>
      <p:sp>
        <p:nvSpPr>
          <p:cNvPr id="90" name="Google Shape;90;p3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1" name="Google Shape;91;p38"/>
          <p:cNvSpPr txBox="1"/>
          <p:nvPr>
            <p:ph idx="1" type="body"/>
          </p:nvPr>
        </p:nvSpPr>
        <p:spPr>
          <a:xfrm>
            <a:off x="1363133" y="1417637"/>
            <a:ext cx="10972800" cy="4525961"/>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92" name="Google Shape;92;p38"/>
          <p:cNvGrpSpPr/>
          <p:nvPr/>
        </p:nvGrpSpPr>
        <p:grpSpPr>
          <a:xfrm>
            <a:off x="16934" y="6211407"/>
            <a:ext cx="12192503" cy="659292"/>
            <a:chOff x="12700" y="6211407"/>
            <a:chExt cx="9144377" cy="659292"/>
          </a:xfrm>
        </p:grpSpPr>
        <p:sp>
          <p:nvSpPr>
            <p:cNvPr id="93" name="Google Shape;93;p38"/>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38"/>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8"/>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38"/>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97" name="Shape 97"/>
        <p:cNvGrpSpPr/>
        <p:nvPr/>
      </p:nvGrpSpPr>
      <p:grpSpPr>
        <a:xfrm>
          <a:off x="0" y="0"/>
          <a:ext cx="0" cy="0"/>
          <a:chOff x="0" y="0"/>
          <a:chExt cx="0" cy="0"/>
        </a:xfrm>
      </p:grpSpPr>
      <p:sp>
        <p:nvSpPr>
          <p:cNvPr id="98" name="Google Shape;98;p39"/>
          <p:cNvSpPr txBox="1"/>
          <p:nvPr>
            <p:ph type="title"/>
          </p:nvPr>
        </p:nvSpPr>
        <p:spPr>
          <a:xfrm>
            <a:off x="609600" y="274638"/>
            <a:ext cx="10972800" cy="96996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 name="Google Shape;99;p39"/>
          <p:cNvSpPr txBox="1"/>
          <p:nvPr>
            <p:ph idx="1" type="body"/>
          </p:nvPr>
        </p:nvSpPr>
        <p:spPr>
          <a:xfrm>
            <a:off x="609600" y="1117600"/>
            <a:ext cx="10972800" cy="508859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00" name="Google Shape;100;p39"/>
          <p:cNvGrpSpPr/>
          <p:nvPr/>
        </p:nvGrpSpPr>
        <p:grpSpPr>
          <a:xfrm>
            <a:off x="16932" y="6211887"/>
            <a:ext cx="12191999" cy="658812"/>
            <a:chOff x="12700" y="6211407"/>
            <a:chExt cx="9144377" cy="659292"/>
          </a:xfrm>
        </p:grpSpPr>
        <p:sp>
          <p:nvSpPr>
            <p:cNvPr id="101" name="Google Shape;101;p39"/>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39"/>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39"/>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39"/>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105" name="Shape 105"/>
        <p:cNvGrpSpPr/>
        <p:nvPr/>
      </p:nvGrpSpPr>
      <p:grpSpPr>
        <a:xfrm>
          <a:off x="0" y="0"/>
          <a:ext cx="0" cy="0"/>
          <a:chOff x="0" y="0"/>
          <a:chExt cx="0" cy="0"/>
        </a:xfrm>
      </p:grpSpPr>
      <p:sp>
        <p:nvSpPr>
          <p:cNvPr id="106" name="Google Shape;106;p41"/>
          <p:cNvSpPr txBox="1"/>
          <p:nvPr>
            <p:ph type="title"/>
          </p:nvPr>
        </p:nvSpPr>
        <p:spPr>
          <a:xfrm>
            <a:off x="609601" y="273051"/>
            <a:ext cx="4011084" cy="116204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7" name="Google Shape;107;p41"/>
          <p:cNvSpPr txBox="1"/>
          <p:nvPr>
            <p:ph idx="1" type="body"/>
          </p:nvPr>
        </p:nvSpPr>
        <p:spPr>
          <a:xfrm>
            <a:off x="4766733" y="273050"/>
            <a:ext cx="6815667" cy="5853112"/>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41"/>
          <p:cNvSpPr txBox="1"/>
          <p:nvPr>
            <p:ph idx="2" type="body"/>
          </p:nvPr>
        </p:nvSpPr>
        <p:spPr>
          <a:xfrm>
            <a:off x="609601" y="1435101"/>
            <a:ext cx="4011084" cy="46910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109" name="Google Shape;109;p41"/>
          <p:cNvSpPr txBox="1"/>
          <p:nvPr>
            <p:ph idx="10" type="dt"/>
          </p:nvPr>
        </p:nvSpPr>
        <p:spPr>
          <a:xfrm>
            <a:off x="609600" y="6356351"/>
            <a:ext cx="2844799"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110" name="Google Shape;110;p41"/>
          <p:cNvSpPr txBox="1"/>
          <p:nvPr>
            <p:ph idx="11" type="ftr"/>
          </p:nvPr>
        </p:nvSpPr>
        <p:spPr>
          <a:xfrm>
            <a:off x="4165600" y="6356351"/>
            <a:ext cx="3860800"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111" name="Google Shape;111;p41"/>
          <p:cNvSpPr txBox="1"/>
          <p:nvPr>
            <p:ph idx="12" type="sldNum"/>
          </p:nvPr>
        </p:nvSpPr>
        <p:spPr>
          <a:xfrm>
            <a:off x="8737601" y="6356351"/>
            <a:ext cx="2844799"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2" name="Shape 112"/>
        <p:cNvGrpSpPr/>
        <p:nvPr/>
      </p:nvGrpSpPr>
      <p:grpSpPr>
        <a:xfrm>
          <a:off x="0" y="0"/>
          <a:ext cx="0" cy="0"/>
          <a:chOff x="0" y="0"/>
          <a:chExt cx="0" cy="0"/>
        </a:xfrm>
      </p:grpSpPr>
      <p:sp>
        <p:nvSpPr>
          <p:cNvPr id="113" name="Google Shape;113;g31fb567a6c5_0_759"/>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1fb567a6c5_0_759"/>
          <p:cNvSpPr txBox="1"/>
          <p:nvPr>
            <p:ph idx="1" type="body"/>
          </p:nvPr>
        </p:nvSpPr>
        <p:spPr>
          <a:xfrm>
            <a:off x="609600" y="1535113"/>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vl1pPr>
            <a:lvl2pPr indent="-228600" lvl="1" marL="914400" algn="l">
              <a:lnSpc>
                <a:spcPct val="100000"/>
              </a:lnSpc>
              <a:spcBef>
                <a:spcPts val="400"/>
              </a:spcBef>
              <a:spcAft>
                <a:spcPts val="0"/>
              </a:spcAft>
              <a:buSzPts val="2000"/>
              <a:buNone/>
              <a:defRPr b="1" sz="2000"/>
            </a:lvl2pPr>
            <a:lvl3pPr indent="-228600" lvl="2" marL="1371600" algn="l">
              <a:lnSpc>
                <a:spcPct val="100000"/>
              </a:lnSpc>
              <a:spcBef>
                <a:spcPts val="360"/>
              </a:spcBef>
              <a:spcAft>
                <a:spcPts val="0"/>
              </a:spcAft>
              <a:buSzPts val="1800"/>
              <a:buNone/>
              <a:defRPr b="1" sz="1800"/>
            </a:lvl3pPr>
            <a:lvl4pPr indent="-228600" lvl="3" marL="1828800" algn="l">
              <a:lnSpc>
                <a:spcPct val="100000"/>
              </a:lnSpc>
              <a:spcBef>
                <a:spcPts val="320"/>
              </a:spcBef>
              <a:spcAft>
                <a:spcPts val="0"/>
              </a:spcAft>
              <a:buSzPts val="1600"/>
              <a:buNone/>
              <a:defRPr b="1" sz="1600"/>
            </a:lvl4pPr>
            <a:lvl5pPr indent="-228600" lvl="4" marL="2286000" algn="l">
              <a:lnSpc>
                <a:spcPct val="100000"/>
              </a:lnSpc>
              <a:spcBef>
                <a:spcPts val="320"/>
              </a:spcBef>
              <a:spcAft>
                <a:spcPts val="0"/>
              </a:spcAft>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115" name="Google Shape;115;g31fb567a6c5_0_759"/>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SzPts val="2400"/>
              <a:buChar char="•"/>
              <a:defRPr sz="2400"/>
            </a:lvl1pPr>
            <a:lvl2pPr indent="-355600" lvl="1" marL="914400" algn="l">
              <a:lnSpc>
                <a:spcPct val="100000"/>
              </a:lnSpc>
              <a:spcBef>
                <a:spcPts val="400"/>
              </a:spcBef>
              <a:spcAft>
                <a:spcPts val="0"/>
              </a:spcAft>
              <a:buSzPts val="2000"/>
              <a:buChar char="•"/>
              <a:defRPr sz="2000"/>
            </a:lvl2pPr>
            <a:lvl3pPr indent="-342900" lvl="2" marL="1371600" algn="l">
              <a:lnSpc>
                <a:spcPct val="100000"/>
              </a:lnSpc>
              <a:spcBef>
                <a:spcPts val="360"/>
              </a:spcBef>
              <a:spcAft>
                <a:spcPts val="0"/>
              </a:spcAft>
              <a:buSzPts val="1800"/>
              <a:buChar char="•"/>
              <a:defRPr sz="1800"/>
            </a:lvl3pPr>
            <a:lvl4pPr indent="-330200" lvl="3" marL="1828800" algn="l">
              <a:lnSpc>
                <a:spcPct val="100000"/>
              </a:lnSpc>
              <a:spcBef>
                <a:spcPts val="320"/>
              </a:spcBef>
              <a:spcAft>
                <a:spcPts val="0"/>
              </a:spcAft>
              <a:buSzPts val="1600"/>
              <a:buChar char="•"/>
              <a:defRPr sz="1600"/>
            </a:lvl4pPr>
            <a:lvl5pPr indent="-330200" lvl="4" marL="2286000" algn="l">
              <a:lnSpc>
                <a:spcPct val="100000"/>
              </a:lnSpc>
              <a:spcBef>
                <a:spcPts val="320"/>
              </a:spcBef>
              <a:spcAft>
                <a:spcPts val="0"/>
              </a:spcAft>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116" name="Google Shape;116;g31fb567a6c5_0_759"/>
          <p:cNvSpPr txBox="1"/>
          <p:nvPr>
            <p:ph idx="3" type="body"/>
          </p:nvPr>
        </p:nvSpPr>
        <p:spPr>
          <a:xfrm>
            <a:off x="6193368" y="1535113"/>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vl1pPr>
            <a:lvl2pPr indent="-228600" lvl="1" marL="914400" algn="l">
              <a:lnSpc>
                <a:spcPct val="100000"/>
              </a:lnSpc>
              <a:spcBef>
                <a:spcPts val="400"/>
              </a:spcBef>
              <a:spcAft>
                <a:spcPts val="0"/>
              </a:spcAft>
              <a:buSzPts val="2000"/>
              <a:buNone/>
              <a:defRPr b="1" sz="2000"/>
            </a:lvl2pPr>
            <a:lvl3pPr indent="-228600" lvl="2" marL="1371600" algn="l">
              <a:lnSpc>
                <a:spcPct val="100000"/>
              </a:lnSpc>
              <a:spcBef>
                <a:spcPts val="360"/>
              </a:spcBef>
              <a:spcAft>
                <a:spcPts val="0"/>
              </a:spcAft>
              <a:buSzPts val="1800"/>
              <a:buNone/>
              <a:defRPr b="1" sz="1800"/>
            </a:lvl3pPr>
            <a:lvl4pPr indent="-228600" lvl="3" marL="1828800" algn="l">
              <a:lnSpc>
                <a:spcPct val="100000"/>
              </a:lnSpc>
              <a:spcBef>
                <a:spcPts val="320"/>
              </a:spcBef>
              <a:spcAft>
                <a:spcPts val="0"/>
              </a:spcAft>
              <a:buSzPts val="1600"/>
              <a:buNone/>
              <a:defRPr b="1" sz="1600"/>
            </a:lvl4pPr>
            <a:lvl5pPr indent="-228600" lvl="4" marL="2286000" algn="l">
              <a:lnSpc>
                <a:spcPct val="100000"/>
              </a:lnSpc>
              <a:spcBef>
                <a:spcPts val="320"/>
              </a:spcBef>
              <a:spcAft>
                <a:spcPts val="0"/>
              </a:spcAft>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117" name="Google Shape;117;g31fb567a6c5_0_759"/>
          <p:cNvSpPr txBox="1"/>
          <p:nvPr>
            <p:ph idx="4" type="body"/>
          </p:nvPr>
        </p:nvSpPr>
        <p:spPr>
          <a:xfrm>
            <a:off x="6193368"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SzPts val="2400"/>
              <a:buChar char="•"/>
              <a:defRPr sz="2400"/>
            </a:lvl1pPr>
            <a:lvl2pPr indent="-355600" lvl="1" marL="914400" algn="l">
              <a:lnSpc>
                <a:spcPct val="100000"/>
              </a:lnSpc>
              <a:spcBef>
                <a:spcPts val="400"/>
              </a:spcBef>
              <a:spcAft>
                <a:spcPts val="0"/>
              </a:spcAft>
              <a:buSzPts val="2000"/>
              <a:buChar char="•"/>
              <a:defRPr sz="2000"/>
            </a:lvl2pPr>
            <a:lvl3pPr indent="-342900" lvl="2" marL="1371600" algn="l">
              <a:lnSpc>
                <a:spcPct val="100000"/>
              </a:lnSpc>
              <a:spcBef>
                <a:spcPts val="360"/>
              </a:spcBef>
              <a:spcAft>
                <a:spcPts val="0"/>
              </a:spcAft>
              <a:buSzPts val="1800"/>
              <a:buChar char="•"/>
              <a:defRPr sz="1800"/>
            </a:lvl3pPr>
            <a:lvl4pPr indent="-330200" lvl="3" marL="1828800" algn="l">
              <a:lnSpc>
                <a:spcPct val="100000"/>
              </a:lnSpc>
              <a:spcBef>
                <a:spcPts val="320"/>
              </a:spcBef>
              <a:spcAft>
                <a:spcPts val="0"/>
              </a:spcAft>
              <a:buSzPts val="1600"/>
              <a:buChar char="•"/>
              <a:defRPr sz="1600"/>
            </a:lvl4pPr>
            <a:lvl5pPr indent="-330200" lvl="4" marL="2286000" algn="l">
              <a:lnSpc>
                <a:spcPct val="100000"/>
              </a:lnSpc>
              <a:spcBef>
                <a:spcPts val="320"/>
              </a:spcBef>
              <a:spcAft>
                <a:spcPts val="0"/>
              </a:spcAft>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grpSp>
        <p:nvGrpSpPr>
          <p:cNvPr id="118" name="Google Shape;118;g31fb567a6c5_0_759"/>
          <p:cNvGrpSpPr/>
          <p:nvPr/>
        </p:nvGrpSpPr>
        <p:grpSpPr>
          <a:xfrm>
            <a:off x="16933" y="6211407"/>
            <a:ext cx="12192095" cy="659249"/>
            <a:chOff x="12700" y="6211407"/>
            <a:chExt cx="9144300" cy="659249"/>
          </a:xfrm>
        </p:grpSpPr>
        <p:sp>
          <p:nvSpPr>
            <p:cNvPr id="119" name="Google Shape;119;g31fb567a6c5_0_759"/>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g31fb567a6c5_0_759"/>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g31fb567a6c5_0_759"/>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2" name="Google Shape;122;g31fb567a6c5_0_759"/>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g31fb567a6c5_0_2789"/>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25" name="Google Shape;125;g31fb567a6c5_0_2789"/>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26" name="Google Shape;126;g31fb567a6c5_0_278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2" name="Shape 132"/>
        <p:cNvGrpSpPr/>
        <p:nvPr/>
      </p:nvGrpSpPr>
      <p:grpSpPr>
        <a:xfrm>
          <a:off x="0" y="0"/>
          <a:ext cx="0" cy="0"/>
          <a:chOff x="0" y="0"/>
          <a:chExt cx="0" cy="0"/>
        </a:xfrm>
      </p:grpSpPr>
      <p:sp>
        <p:nvSpPr>
          <p:cNvPr id="133" name="Google Shape;133;g3753f2b657a_0_158"/>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134" name="Google Shape;134;g3753f2b657a_0_158"/>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35" name="Google Shape;135;g3753f2b657a_0_158"/>
          <p:cNvGrpSpPr/>
          <p:nvPr/>
        </p:nvGrpSpPr>
        <p:grpSpPr>
          <a:xfrm>
            <a:off x="16934" y="6211407"/>
            <a:ext cx="12192095" cy="659249"/>
            <a:chOff x="12700" y="6211407"/>
            <a:chExt cx="9144300" cy="659249"/>
          </a:xfrm>
        </p:grpSpPr>
        <p:sp>
          <p:nvSpPr>
            <p:cNvPr id="136" name="Google Shape;136;g3753f2b657a_0_158"/>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7" name="Google Shape;137;g3753f2b657a_0_158"/>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8" name="Google Shape;138;g3753f2b657a_0_158"/>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39" name="Google Shape;139;g3753f2b657a_0_158"/>
            <p:cNvSpPr txBox="1"/>
            <p:nvPr/>
          </p:nvSpPr>
          <p:spPr>
            <a:xfrm>
              <a:off x="673595"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sp>
        <p:nvSpPr>
          <p:cNvPr id="141" name="Google Shape;141;g3753f2b657a_0_150"/>
          <p:cNvSpPr txBox="1"/>
          <p:nvPr>
            <p:ph type="ctrTitle"/>
          </p:nvPr>
        </p:nvSpPr>
        <p:spPr>
          <a:xfrm>
            <a:off x="914400" y="461424"/>
            <a:ext cx="10363200" cy="1470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142" name="Google Shape;142;g3753f2b657a_0_150"/>
          <p:cNvSpPr txBox="1"/>
          <p:nvPr>
            <p:ph idx="1" type="subTitle"/>
          </p:nvPr>
        </p:nvSpPr>
        <p:spPr>
          <a:xfrm>
            <a:off x="1828801" y="2004134"/>
            <a:ext cx="8534400" cy="6504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70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0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50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43" name="Google Shape;143;g3753f2b657a_0_150"/>
          <p:cNvPicPr preferRelativeResize="0"/>
          <p:nvPr/>
        </p:nvPicPr>
        <p:blipFill rotWithShape="1">
          <a:blip r:embed="rId2">
            <a:alphaModFix/>
          </a:blip>
          <a:srcRect b="0" l="0" r="0" t="0"/>
          <a:stretch/>
        </p:blipFill>
        <p:spPr>
          <a:xfrm>
            <a:off x="4303184" y="2752995"/>
            <a:ext cx="3585625" cy="2766597"/>
          </a:xfrm>
          <a:prstGeom prst="rect">
            <a:avLst/>
          </a:prstGeom>
          <a:noFill/>
          <a:ln>
            <a:noFill/>
          </a:ln>
        </p:spPr>
      </p:pic>
      <p:pic>
        <p:nvPicPr>
          <p:cNvPr id="144" name="Google Shape;144;g3753f2b657a_0_150"/>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145" name="Google Shape;145;g3753f2b657a_0_150"/>
          <p:cNvSpPr txBox="1"/>
          <p:nvPr/>
        </p:nvSpPr>
        <p:spPr>
          <a:xfrm>
            <a:off x="1440411" y="5847930"/>
            <a:ext cx="2495700" cy="95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rPr b="1" i="0" lang="en-US" sz="1500" u="none" cap="none" strike="noStrike">
                <a:solidFill>
                  <a:schemeClr val="dk1"/>
                </a:solidFill>
                <a:latin typeface="Calibri"/>
                <a:ea typeface="Calibri"/>
                <a:cs typeface="Calibri"/>
                <a:sym typeface="Calibri"/>
              </a:rPr>
              <a:t>MU Center for SW-PBS</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400"/>
              <a:buFont typeface="Calibri"/>
              <a:buNone/>
            </a:pPr>
            <a:r>
              <a:rPr b="0" i="0" lang="en-US" sz="1500" u="none" cap="none" strike="noStrike">
                <a:solidFill>
                  <a:schemeClr val="dk1"/>
                </a:solidFill>
                <a:latin typeface="Calibri"/>
                <a:ea typeface="Calibri"/>
                <a:cs typeface="Calibri"/>
                <a:sym typeface="Calibri"/>
              </a:rPr>
              <a:t>College of Education</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400"/>
              <a:buFont typeface="Calibri"/>
              <a:buNone/>
            </a:pPr>
            <a:r>
              <a:rPr b="0" i="0" lang="en-US" sz="1500" u="none" cap="none" strike="noStrike">
                <a:solidFill>
                  <a:schemeClr val="dk1"/>
                </a:solidFill>
                <a:latin typeface="Calibri"/>
                <a:ea typeface="Calibri"/>
                <a:cs typeface="Calibri"/>
                <a:sym typeface="Calibri"/>
              </a:rPr>
              <a:t>University of Missouri</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Times New Roman"/>
              <a:ea typeface="Times New Roman"/>
              <a:cs typeface="Times New Roman"/>
              <a:sym typeface="Times New Roman"/>
            </a:endParaRPr>
          </a:p>
        </p:txBody>
      </p:sp>
      <p:pic>
        <p:nvPicPr>
          <p:cNvPr descr="M:\BD\SUGAI\PBIS LOGO-LARGE.TIF" id="146" name="Google Shape;146;g3753f2b657a_0_150"/>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147" name="Google Shape;147;g3753f2b657a_0_150"/>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48" name="Shape 148"/>
        <p:cNvGrpSpPr/>
        <p:nvPr/>
      </p:nvGrpSpPr>
      <p:grpSpPr>
        <a:xfrm>
          <a:off x="0" y="0"/>
          <a:ext cx="0" cy="0"/>
          <a:chOff x="0" y="0"/>
          <a:chExt cx="0" cy="0"/>
        </a:xfrm>
      </p:grpSpPr>
      <p:sp>
        <p:nvSpPr>
          <p:cNvPr id="149" name="Google Shape;149;g3753f2b657a_0_166"/>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50" name="Google Shape;150;g3753f2b657a_0_166"/>
          <p:cNvGrpSpPr/>
          <p:nvPr/>
        </p:nvGrpSpPr>
        <p:grpSpPr>
          <a:xfrm>
            <a:off x="16934" y="6288897"/>
            <a:ext cx="12192095" cy="581760"/>
            <a:chOff x="12700" y="6288896"/>
            <a:chExt cx="9144300" cy="581760"/>
          </a:xfrm>
        </p:grpSpPr>
        <p:sp>
          <p:nvSpPr>
            <p:cNvPr id="151" name="Google Shape;151;g3753f2b657a_0_166"/>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2" name="Google Shape;152;g3753f2b657a_0_16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3" name="Google Shape;153;g3753f2b657a_0_16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grpSp>
      <p:pic>
        <p:nvPicPr>
          <p:cNvPr descr="SWPBSLogo-2011-highres-transbg-web.png" id="154" name="Google Shape;154;g3753f2b657a_0_166"/>
          <p:cNvPicPr preferRelativeResize="0"/>
          <p:nvPr/>
        </p:nvPicPr>
        <p:blipFill rotWithShape="1">
          <a:blip r:embed="rId2">
            <a:alphaModFix/>
          </a:blip>
          <a:srcRect b="0" l="0" r="0" t="0"/>
          <a:stretch/>
        </p:blipFill>
        <p:spPr>
          <a:xfrm>
            <a:off x="214462" y="5175849"/>
            <a:ext cx="2141960" cy="168215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3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 name="Google Shape;18;p31"/>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9" name="Google Shape;19;p31"/>
          <p:cNvGrpSpPr/>
          <p:nvPr/>
        </p:nvGrpSpPr>
        <p:grpSpPr>
          <a:xfrm>
            <a:off x="16934" y="6211407"/>
            <a:ext cx="12192503" cy="659292"/>
            <a:chOff x="12700" y="6211407"/>
            <a:chExt cx="9144377" cy="659292"/>
          </a:xfrm>
        </p:grpSpPr>
        <p:sp>
          <p:nvSpPr>
            <p:cNvPr id="20" name="Google Shape;20;p31"/>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31"/>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 name="Google Shape;22;p31"/>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1"/>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55" name="Shape 155"/>
        <p:cNvGrpSpPr/>
        <p:nvPr/>
      </p:nvGrpSpPr>
      <p:grpSpPr>
        <a:xfrm>
          <a:off x="0" y="0"/>
          <a:ext cx="0" cy="0"/>
          <a:chOff x="0" y="0"/>
          <a:chExt cx="0" cy="0"/>
        </a:xfrm>
      </p:grpSpPr>
      <p:sp>
        <p:nvSpPr>
          <p:cNvPr id="156" name="Google Shape;156;g3753f2b657a_0_173"/>
          <p:cNvSpPr txBox="1"/>
          <p:nvPr>
            <p:ph type="title"/>
          </p:nvPr>
        </p:nvSpPr>
        <p:spPr>
          <a:xfrm>
            <a:off x="2643718" y="536576"/>
            <a:ext cx="8947200" cy="938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pic>
        <p:nvPicPr>
          <p:cNvPr descr="Macintosh HD:Users:wellspl:Desktop:6-Free-Teamwork-Clipart-Illustration-Showing-Diversity.jpg" id="157" name="Google Shape;157;g3753f2b657a_0_173"/>
          <p:cNvPicPr preferRelativeResize="0"/>
          <p:nvPr/>
        </p:nvPicPr>
        <p:blipFill rotWithShape="1">
          <a:blip r:embed="rId2">
            <a:alphaModFix/>
          </a:blip>
          <a:srcRect b="0" l="0" r="25556" t="0"/>
          <a:stretch/>
        </p:blipFill>
        <p:spPr>
          <a:xfrm>
            <a:off x="736600" y="587375"/>
            <a:ext cx="1828800" cy="771524"/>
          </a:xfrm>
          <a:prstGeom prst="rect">
            <a:avLst/>
          </a:prstGeom>
          <a:noFill/>
          <a:ln>
            <a:noFill/>
          </a:ln>
        </p:spPr>
      </p:pic>
      <p:sp>
        <p:nvSpPr>
          <p:cNvPr id="158" name="Google Shape;158;g3753f2b657a_0_173"/>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70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59" name="Google Shape;159;g3753f2b657a_0_173"/>
          <p:cNvGrpSpPr/>
          <p:nvPr/>
        </p:nvGrpSpPr>
        <p:grpSpPr>
          <a:xfrm>
            <a:off x="16934" y="6211407"/>
            <a:ext cx="12192095" cy="659249"/>
            <a:chOff x="12700" y="6211407"/>
            <a:chExt cx="9144300" cy="659249"/>
          </a:xfrm>
        </p:grpSpPr>
        <p:sp>
          <p:nvSpPr>
            <p:cNvPr id="160" name="Google Shape;160;g3753f2b657a_0_17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1" name="Google Shape;161;g3753f2b657a_0_17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2" name="Google Shape;162;g3753f2b657a_0_17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3" name="Google Shape;163;g3753f2b657a_0_173"/>
            <p:cNvSpPr txBox="1"/>
            <p:nvPr/>
          </p:nvSpPr>
          <p:spPr>
            <a:xfrm>
              <a:off x="673595"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164" name="Shape 164"/>
        <p:cNvGrpSpPr/>
        <p:nvPr/>
      </p:nvGrpSpPr>
      <p:grpSpPr>
        <a:xfrm>
          <a:off x="0" y="0"/>
          <a:ext cx="0" cy="0"/>
          <a:chOff x="0" y="0"/>
          <a:chExt cx="0" cy="0"/>
        </a:xfrm>
      </p:grpSpPr>
      <p:pic>
        <p:nvPicPr>
          <p:cNvPr descr="Green-Pencil-Icon-pencils-7151356-150-150.jpg" id="165" name="Google Shape;165;g3753f2b657a_0_182"/>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166" name="Google Shape;166;g3753f2b657a_0_182"/>
          <p:cNvSpPr txBox="1"/>
          <p:nvPr>
            <p:ph type="title"/>
          </p:nvPr>
        </p:nvSpPr>
        <p:spPr>
          <a:xfrm>
            <a:off x="1962510" y="491685"/>
            <a:ext cx="9818100" cy="926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67" name="Google Shape;167;g3753f2b657a_0_182"/>
          <p:cNvGrpSpPr/>
          <p:nvPr/>
        </p:nvGrpSpPr>
        <p:grpSpPr>
          <a:xfrm>
            <a:off x="16934" y="6211407"/>
            <a:ext cx="12192095" cy="659249"/>
            <a:chOff x="12700" y="6211407"/>
            <a:chExt cx="9144300" cy="659249"/>
          </a:xfrm>
        </p:grpSpPr>
        <p:sp>
          <p:nvSpPr>
            <p:cNvPr id="168" name="Google Shape;168;g3753f2b657a_0_182"/>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9" name="Google Shape;169;g3753f2b657a_0_182"/>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70" name="Google Shape;170;g3753f2b657a_0_182"/>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71" name="Google Shape;171;g3753f2b657a_0_182"/>
            <p:cNvSpPr txBox="1"/>
            <p:nvPr/>
          </p:nvSpPr>
          <p:spPr>
            <a:xfrm>
              <a:off x="673595"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
        <p:nvSpPr>
          <p:cNvPr id="172" name="Google Shape;172;g3753f2b657a_0_182"/>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70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73" name="Shape 173"/>
        <p:cNvGrpSpPr/>
        <p:nvPr/>
      </p:nvGrpSpPr>
      <p:grpSpPr>
        <a:xfrm>
          <a:off x="0" y="0"/>
          <a:ext cx="0" cy="0"/>
          <a:chOff x="0" y="0"/>
          <a:chExt cx="0" cy="0"/>
        </a:xfrm>
      </p:grpSpPr>
      <p:sp>
        <p:nvSpPr>
          <p:cNvPr id="174" name="Google Shape;174;g3753f2b657a_0_191"/>
          <p:cNvSpPr txBox="1"/>
          <p:nvPr>
            <p:ph type="title"/>
          </p:nvPr>
        </p:nvSpPr>
        <p:spPr>
          <a:xfrm>
            <a:off x="1962507" y="491685"/>
            <a:ext cx="9962700" cy="926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pic>
        <p:nvPicPr>
          <p:cNvPr id="175" name="Google Shape;175;g3753f2b657a_0_191"/>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176" name="Google Shape;176;g3753f2b657a_0_191"/>
          <p:cNvSpPr txBox="1"/>
          <p:nvPr>
            <p:ph idx="1" type="body"/>
          </p:nvPr>
        </p:nvSpPr>
        <p:spPr>
          <a:xfrm>
            <a:off x="795867" y="1922541"/>
            <a:ext cx="10668000" cy="3636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77" name="Google Shape;177;g3753f2b657a_0_191"/>
          <p:cNvGrpSpPr/>
          <p:nvPr/>
        </p:nvGrpSpPr>
        <p:grpSpPr>
          <a:xfrm>
            <a:off x="16934" y="6211407"/>
            <a:ext cx="12192095" cy="659249"/>
            <a:chOff x="12700" y="6211407"/>
            <a:chExt cx="9144300" cy="659249"/>
          </a:xfrm>
        </p:grpSpPr>
        <p:sp>
          <p:nvSpPr>
            <p:cNvPr id="178" name="Google Shape;178;g3753f2b657a_0_191"/>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79" name="Google Shape;179;g3753f2b657a_0_191"/>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0" name="Google Shape;180;g3753f2b657a_0_191"/>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1" name="Google Shape;181;g3753f2b657a_0_191"/>
            <p:cNvSpPr txBox="1"/>
            <p:nvPr/>
          </p:nvSpPr>
          <p:spPr>
            <a:xfrm>
              <a:off x="673595"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182" name="Shape 182"/>
        <p:cNvGrpSpPr/>
        <p:nvPr/>
      </p:nvGrpSpPr>
      <p:grpSpPr>
        <a:xfrm>
          <a:off x="0" y="0"/>
          <a:ext cx="0" cy="0"/>
          <a:chOff x="0" y="0"/>
          <a:chExt cx="0" cy="0"/>
        </a:xfrm>
      </p:grpSpPr>
      <p:sp>
        <p:nvSpPr>
          <p:cNvPr id="183" name="Google Shape;183;g3753f2b657a_0_200"/>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84" name="Google Shape;184;g3753f2b657a_0_200"/>
          <p:cNvGrpSpPr/>
          <p:nvPr/>
        </p:nvGrpSpPr>
        <p:grpSpPr>
          <a:xfrm>
            <a:off x="16932" y="6212061"/>
            <a:ext cx="12192095" cy="658788"/>
            <a:chOff x="12700" y="6211407"/>
            <a:chExt cx="9144300" cy="659249"/>
          </a:xfrm>
        </p:grpSpPr>
        <p:sp>
          <p:nvSpPr>
            <p:cNvPr id="185" name="Google Shape;185;g3753f2b657a_0_200"/>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6" name="Google Shape;186;g3753f2b657a_0_20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7" name="Google Shape;187;g3753f2b657a_0_20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8" name="Google Shape;188;g3753f2b657a_0_200"/>
            <p:cNvSpPr txBox="1"/>
            <p:nvPr/>
          </p:nvSpPr>
          <p:spPr>
            <a:xfrm>
              <a:off x="673127" y="6211407"/>
              <a:ext cx="1752600" cy="3687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
        <p:nvSpPr>
          <p:cNvPr id="189" name="Google Shape;189;g3753f2b657a_0_200"/>
          <p:cNvSpPr/>
          <p:nvPr/>
        </p:nvSpPr>
        <p:spPr>
          <a:xfrm>
            <a:off x="4656667" y="4505325"/>
            <a:ext cx="2709300" cy="1198500"/>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33875">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0" name="Google Shape;190;g3753f2b657a_0_200"/>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1" name="Shape 191"/>
        <p:cNvGrpSpPr/>
        <p:nvPr/>
      </p:nvGrpSpPr>
      <p:grpSpPr>
        <a:xfrm>
          <a:off x="0" y="0"/>
          <a:ext cx="0" cy="0"/>
          <a:chOff x="0" y="0"/>
          <a:chExt cx="0" cy="0"/>
        </a:xfrm>
      </p:grpSpPr>
      <p:sp>
        <p:nvSpPr>
          <p:cNvPr id="192" name="Google Shape;192;g3753f2b657a_0_209"/>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grpSp>
        <p:nvGrpSpPr>
          <p:cNvPr id="193" name="Google Shape;193;g3753f2b657a_0_209"/>
          <p:cNvGrpSpPr/>
          <p:nvPr/>
        </p:nvGrpSpPr>
        <p:grpSpPr>
          <a:xfrm>
            <a:off x="16934" y="6211407"/>
            <a:ext cx="12192095" cy="659249"/>
            <a:chOff x="12700" y="6211407"/>
            <a:chExt cx="9144300" cy="659249"/>
          </a:xfrm>
        </p:grpSpPr>
        <p:sp>
          <p:nvSpPr>
            <p:cNvPr id="194" name="Google Shape;194;g3753f2b657a_0_209"/>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5" name="Google Shape;195;g3753f2b657a_0_209"/>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6" name="Google Shape;196;g3753f2b657a_0_209"/>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97" name="Google Shape;197;g3753f2b657a_0_209"/>
            <p:cNvSpPr txBox="1"/>
            <p:nvPr/>
          </p:nvSpPr>
          <p:spPr>
            <a:xfrm>
              <a:off x="673595"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8" name="Shape 198"/>
        <p:cNvGrpSpPr/>
        <p:nvPr/>
      </p:nvGrpSpPr>
      <p:grpSpPr>
        <a:xfrm>
          <a:off x="0" y="0"/>
          <a:ext cx="0" cy="0"/>
          <a:chOff x="0" y="0"/>
          <a:chExt cx="0" cy="0"/>
        </a:xfrm>
      </p:grpSpPr>
      <p:sp>
        <p:nvSpPr>
          <p:cNvPr id="199" name="Google Shape;199;g3753f2b657a_0_216"/>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200" name="Google Shape;200;g3753f2b657a_0_216"/>
          <p:cNvSpPr txBox="1"/>
          <p:nvPr>
            <p:ph idx="1" type="body"/>
          </p:nvPr>
        </p:nvSpPr>
        <p:spPr>
          <a:xfrm>
            <a:off x="1363133" y="1417637"/>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201" name="Google Shape;201;g3753f2b657a_0_216"/>
          <p:cNvGrpSpPr/>
          <p:nvPr/>
        </p:nvGrpSpPr>
        <p:grpSpPr>
          <a:xfrm>
            <a:off x="16934" y="6211407"/>
            <a:ext cx="12192095" cy="659249"/>
            <a:chOff x="12700" y="6211407"/>
            <a:chExt cx="9144300" cy="659249"/>
          </a:xfrm>
        </p:grpSpPr>
        <p:sp>
          <p:nvSpPr>
            <p:cNvPr id="202" name="Google Shape;202;g3753f2b657a_0_216"/>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3" name="Google Shape;203;g3753f2b657a_0_21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4" name="Google Shape;204;g3753f2b657a_0_21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05" name="Google Shape;205;g3753f2b657a_0_216"/>
            <p:cNvSpPr txBox="1"/>
            <p:nvPr/>
          </p:nvSpPr>
          <p:spPr>
            <a:xfrm>
              <a:off x="673595"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206" name="Shape 206"/>
        <p:cNvGrpSpPr/>
        <p:nvPr/>
      </p:nvGrpSpPr>
      <p:grpSpPr>
        <a:xfrm>
          <a:off x="0" y="0"/>
          <a:ext cx="0" cy="0"/>
          <a:chOff x="0" y="0"/>
          <a:chExt cx="0" cy="0"/>
        </a:xfrm>
      </p:grpSpPr>
      <p:sp>
        <p:nvSpPr>
          <p:cNvPr id="207" name="Google Shape;207;g3753f2b657a_0_224"/>
          <p:cNvSpPr txBox="1"/>
          <p:nvPr>
            <p:ph type="title"/>
          </p:nvPr>
        </p:nvSpPr>
        <p:spPr>
          <a:xfrm>
            <a:off x="609600" y="274638"/>
            <a:ext cx="10972800" cy="969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208" name="Google Shape;208;g3753f2b657a_0_224"/>
          <p:cNvSpPr txBox="1"/>
          <p:nvPr>
            <p:ph idx="1" type="body"/>
          </p:nvPr>
        </p:nvSpPr>
        <p:spPr>
          <a:xfrm>
            <a:off x="609600" y="1117600"/>
            <a:ext cx="10972800" cy="5088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209" name="Google Shape;209;g3753f2b657a_0_224"/>
          <p:cNvGrpSpPr/>
          <p:nvPr/>
        </p:nvGrpSpPr>
        <p:grpSpPr>
          <a:xfrm>
            <a:off x="16932" y="6212061"/>
            <a:ext cx="12192095" cy="658788"/>
            <a:chOff x="12700" y="6211407"/>
            <a:chExt cx="9144300" cy="659249"/>
          </a:xfrm>
        </p:grpSpPr>
        <p:sp>
          <p:nvSpPr>
            <p:cNvPr id="210" name="Google Shape;210;g3753f2b657a_0_224"/>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11" name="Google Shape;211;g3753f2b657a_0_224"/>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12" name="Google Shape;212;g3753f2b657a_0_224"/>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13" name="Google Shape;213;g3753f2b657a_0_224"/>
            <p:cNvSpPr txBox="1"/>
            <p:nvPr/>
          </p:nvSpPr>
          <p:spPr>
            <a:xfrm>
              <a:off x="673127" y="6211407"/>
              <a:ext cx="1752600" cy="3687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
                <a:buFont typeface="Calibri"/>
                <a:buNone/>
              </a:pPr>
              <a:r>
                <a:rPr b="0" i="0" lang="en-US" sz="1900" u="none" cap="none" strike="noStrike">
                  <a:solidFill>
                    <a:schemeClr val="lt1"/>
                  </a:solidFill>
                  <a:latin typeface="Calibri"/>
                  <a:ea typeface="Calibri"/>
                  <a:cs typeface="Calibri"/>
                  <a:sym typeface="Calibri"/>
                </a:rPr>
                <a:t>MO SW-PBS</a:t>
              </a:r>
              <a:endParaRPr b="0" i="0" sz="15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214" name="Shape 214"/>
        <p:cNvGrpSpPr/>
        <p:nvPr/>
      </p:nvGrpSpPr>
      <p:grpSpPr>
        <a:xfrm>
          <a:off x="0" y="0"/>
          <a:ext cx="0" cy="0"/>
          <a:chOff x="0" y="0"/>
          <a:chExt cx="0" cy="0"/>
        </a:xfrm>
      </p:grpSpPr>
      <p:sp>
        <p:nvSpPr>
          <p:cNvPr id="215" name="Google Shape;215;g3753f2b657a_0_232"/>
          <p:cNvSpPr txBox="1"/>
          <p:nvPr>
            <p:ph type="title"/>
          </p:nvPr>
        </p:nvSpPr>
        <p:spPr>
          <a:xfrm>
            <a:off x="609601" y="273051"/>
            <a:ext cx="4011300" cy="11619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
        <p:nvSpPr>
          <p:cNvPr id="216" name="Google Shape;216;g3753f2b657a_0_232"/>
          <p:cNvSpPr txBox="1"/>
          <p:nvPr>
            <p:ph idx="1" type="body"/>
          </p:nvPr>
        </p:nvSpPr>
        <p:spPr>
          <a:xfrm>
            <a:off x="4766733" y="273050"/>
            <a:ext cx="6815700" cy="5853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7" name="Google Shape;217;g3753f2b657a_0_232"/>
          <p:cNvSpPr txBox="1"/>
          <p:nvPr>
            <p:ph idx="2" type="body"/>
          </p:nvPr>
        </p:nvSpPr>
        <p:spPr>
          <a:xfrm>
            <a:off x="609601" y="1435101"/>
            <a:ext cx="4011300" cy="4691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300"/>
              </a:spcBef>
              <a:spcAft>
                <a:spcPts val="0"/>
              </a:spcAft>
              <a:buClr>
                <a:srgbClr val="FF0000"/>
              </a:buClr>
              <a:buSzPts val="1500"/>
              <a:buFont typeface="Arial"/>
              <a:buNone/>
              <a:defRPr b="0" i="0" sz="1500" u="none" cap="none" strike="noStrike">
                <a:solidFill>
                  <a:schemeClr val="dk1"/>
                </a:solidFill>
                <a:latin typeface="Calibri"/>
                <a:ea typeface="Calibri"/>
                <a:cs typeface="Calibri"/>
                <a:sym typeface="Calibri"/>
              </a:defRPr>
            </a:lvl1pPr>
            <a:lvl2pPr indent="-228600" lvl="1" marL="914400" marR="0" algn="l">
              <a:lnSpc>
                <a:spcPct val="100000"/>
              </a:lnSpc>
              <a:spcBef>
                <a:spcPts val="30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300"/>
              </a:spcBef>
              <a:spcAft>
                <a:spcPts val="0"/>
              </a:spcAft>
              <a:buClr>
                <a:srgbClr val="FF0000"/>
              </a:buClr>
              <a:buSzPts val="1100"/>
              <a:buFont typeface="Arial"/>
              <a:buNone/>
              <a:defRPr b="0" i="0" sz="1100" u="none" cap="none" strike="noStrike">
                <a:solidFill>
                  <a:schemeClr val="dk1"/>
                </a:solidFill>
                <a:latin typeface="Calibri"/>
                <a:ea typeface="Calibri"/>
                <a:cs typeface="Calibri"/>
                <a:sym typeface="Calibri"/>
              </a:defRPr>
            </a:lvl3pPr>
            <a:lvl4pPr indent="-228600" lvl="3" marL="1828800" marR="0" algn="l">
              <a:lnSpc>
                <a:spcPct val="100000"/>
              </a:lnSpc>
              <a:spcBef>
                <a:spcPts val="10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0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218" name="Google Shape;218;g3753f2b657a_0_232"/>
          <p:cNvSpPr txBox="1"/>
          <p:nvPr>
            <p:ph idx="10" type="dt"/>
          </p:nvPr>
        </p:nvSpPr>
        <p:spPr>
          <a:xfrm>
            <a:off x="609600" y="6356351"/>
            <a:ext cx="2844900" cy="365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9pPr>
          </a:lstStyle>
          <a:p/>
        </p:txBody>
      </p:sp>
      <p:sp>
        <p:nvSpPr>
          <p:cNvPr id="219" name="Google Shape;219;g3753f2b657a_0_232"/>
          <p:cNvSpPr txBox="1"/>
          <p:nvPr>
            <p:ph idx="11" type="ftr"/>
          </p:nvPr>
        </p:nvSpPr>
        <p:spPr>
          <a:xfrm>
            <a:off x="4165600" y="6356351"/>
            <a:ext cx="3860700" cy="365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900"/>
              <a:buFont typeface="Calibri"/>
              <a:buNone/>
              <a:defRPr b="0" i="0" sz="1900" u="none" cap="none" strike="noStrike">
                <a:solidFill>
                  <a:schemeClr val="dk1"/>
                </a:solidFill>
                <a:latin typeface="Calibri"/>
                <a:ea typeface="Calibri"/>
                <a:cs typeface="Calibri"/>
                <a:sym typeface="Calibri"/>
              </a:defRPr>
            </a:lvl9pPr>
          </a:lstStyle>
          <a:p/>
        </p:txBody>
      </p:sp>
      <p:sp>
        <p:nvSpPr>
          <p:cNvPr id="220" name="Google Shape;220;g3753f2b657a_0_232"/>
          <p:cNvSpPr txBox="1"/>
          <p:nvPr>
            <p:ph idx="12" type="sldNum"/>
          </p:nvPr>
        </p:nvSpPr>
        <p:spPr>
          <a:xfrm>
            <a:off x="8737601" y="6356351"/>
            <a:ext cx="2844900" cy="365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00"/>
              <a:buFont typeface="Calibri"/>
              <a:buNone/>
              <a:defRPr b="0" i="0" sz="19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21" name="Shape 221"/>
        <p:cNvGrpSpPr/>
        <p:nvPr/>
      </p:nvGrpSpPr>
      <p:grpSpPr>
        <a:xfrm>
          <a:off x="0" y="0"/>
          <a:ext cx="0" cy="0"/>
          <a:chOff x="0" y="0"/>
          <a:chExt cx="0" cy="0"/>
        </a:xfrm>
      </p:grpSpPr>
      <p:sp>
        <p:nvSpPr>
          <p:cNvPr id="222" name="Google Shape;222;g3753f2b657a_0_239"/>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23" name="Google Shape;223;g3753f2b657a_0_239"/>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00"/>
              </a:spcBef>
              <a:spcAft>
                <a:spcPts val="0"/>
              </a:spcAft>
              <a:buClr>
                <a:srgbClr val="FF0000"/>
              </a:buClr>
              <a:buSzPts val="2800"/>
              <a:buFont typeface="Arial"/>
              <a:buChar char="•"/>
              <a:defRPr sz="2800"/>
            </a:lvl1pPr>
            <a:lvl2pPr indent="-381000" lvl="1" marL="914400" algn="l">
              <a:lnSpc>
                <a:spcPct val="100000"/>
              </a:lnSpc>
              <a:spcBef>
                <a:spcPts val="50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9250" lvl="3" marL="1828800" algn="l">
              <a:lnSpc>
                <a:spcPct val="100000"/>
              </a:lnSpc>
              <a:spcBef>
                <a:spcPts val="400"/>
              </a:spcBef>
              <a:spcAft>
                <a:spcPts val="0"/>
              </a:spcAft>
              <a:buClr>
                <a:srgbClr val="FF0000"/>
              </a:buClr>
              <a:buSzPts val="1900"/>
              <a:buFont typeface="Arial"/>
              <a:buChar char="•"/>
              <a:defRPr sz="1900"/>
            </a:lvl4pPr>
            <a:lvl5pPr indent="-349250" lvl="4" marL="2286000" algn="l">
              <a:lnSpc>
                <a:spcPct val="100000"/>
              </a:lnSpc>
              <a:spcBef>
                <a:spcPts val="400"/>
              </a:spcBef>
              <a:spcAft>
                <a:spcPts val="0"/>
              </a:spcAft>
              <a:buClr>
                <a:srgbClr val="FF0000"/>
              </a:buClr>
              <a:buSzPts val="1900"/>
              <a:buFont typeface="Arial"/>
              <a:buChar char="•"/>
              <a:defRPr sz="1900"/>
            </a:lvl5pPr>
            <a:lvl6pPr indent="-349250" lvl="5" marL="2743200" algn="l">
              <a:lnSpc>
                <a:spcPct val="100000"/>
              </a:lnSpc>
              <a:spcBef>
                <a:spcPts val="400"/>
              </a:spcBef>
              <a:spcAft>
                <a:spcPts val="0"/>
              </a:spcAft>
              <a:buClr>
                <a:schemeClr val="dk1"/>
              </a:buClr>
              <a:buSzPts val="1900"/>
              <a:buChar char="•"/>
              <a:defRPr sz="1900"/>
            </a:lvl6pPr>
            <a:lvl7pPr indent="-349250" lvl="6" marL="3200400" algn="l">
              <a:lnSpc>
                <a:spcPct val="100000"/>
              </a:lnSpc>
              <a:spcBef>
                <a:spcPts val="400"/>
              </a:spcBef>
              <a:spcAft>
                <a:spcPts val="0"/>
              </a:spcAft>
              <a:buClr>
                <a:schemeClr val="dk1"/>
              </a:buClr>
              <a:buSzPts val="1900"/>
              <a:buChar char="•"/>
              <a:defRPr sz="1900"/>
            </a:lvl7pPr>
            <a:lvl8pPr indent="-349250" lvl="7" marL="3657600" algn="l">
              <a:lnSpc>
                <a:spcPct val="100000"/>
              </a:lnSpc>
              <a:spcBef>
                <a:spcPts val="400"/>
              </a:spcBef>
              <a:spcAft>
                <a:spcPts val="0"/>
              </a:spcAft>
              <a:buClr>
                <a:schemeClr val="dk1"/>
              </a:buClr>
              <a:buSzPts val="1900"/>
              <a:buChar char="•"/>
              <a:defRPr sz="1900"/>
            </a:lvl8pPr>
            <a:lvl9pPr indent="-349250" lvl="8" marL="4114800" algn="l">
              <a:lnSpc>
                <a:spcPct val="100000"/>
              </a:lnSpc>
              <a:spcBef>
                <a:spcPts val="400"/>
              </a:spcBef>
              <a:spcAft>
                <a:spcPts val="0"/>
              </a:spcAft>
              <a:buClr>
                <a:schemeClr val="dk1"/>
              </a:buClr>
              <a:buSzPts val="1900"/>
              <a:buChar char="•"/>
              <a:defRPr sz="1900"/>
            </a:lvl9pPr>
          </a:lstStyle>
          <a:p/>
        </p:txBody>
      </p:sp>
      <p:sp>
        <p:nvSpPr>
          <p:cNvPr id="224" name="Google Shape;224;g3753f2b657a_0_239"/>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00"/>
              </a:spcBef>
              <a:spcAft>
                <a:spcPts val="0"/>
              </a:spcAft>
              <a:buClr>
                <a:srgbClr val="FF0000"/>
              </a:buClr>
              <a:buSzPts val="2800"/>
              <a:buFont typeface="Arial"/>
              <a:buChar char="•"/>
              <a:defRPr sz="2800"/>
            </a:lvl1pPr>
            <a:lvl2pPr indent="-381000" lvl="1" marL="914400" algn="l">
              <a:lnSpc>
                <a:spcPct val="100000"/>
              </a:lnSpc>
              <a:spcBef>
                <a:spcPts val="50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9250" lvl="3" marL="1828800" algn="l">
              <a:lnSpc>
                <a:spcPct val="100000"/>
              </a:lnSpc>
              <a:spcBef>
                <a:spcPts val="400"/>
              </a:spcBef>
              <a:spcAft>
                <a:spcPts val="0"/>
              </a:spcAft>
              <a:buClr>
                <a:srgbClr val="FF0000"/>
              </a:buClr>
              <a:buSzPts val="1900"/>
              <a:buFont typeface="Arial"/>
              <a:buChar char="•"/>
              <a:defRPr sz="1900"/>
            </a:lvl4pPr>
            <a:lvl5pPr indent="-349250" lvl="4" marL="2286000" algn="l">
              <a:lnSpc>
                <a:spcPct val="100000"/>
              </a:lnSpc>
              <a:spcBef>
                <a:spcPts val="400"/>
              </a:spcBef>
              <a:spcAft>
                <a:spcPts val="0"/>
              </a:spcAft>
              <a:buClr>
                <a:srgbClr val="FF0000"/>
              </a:buClr>
              <a:buSzPts val="1900"/>
              <a:buFont typeface="Arial"/>
              <a:buChar char="•"/>
              <a:defRPr sz="1900"/>
            </a:lvl5pPr>
            <a:lvl6pPr indent="-349250" lvl="5" marL="2743200" algn="l">
              <a:lnSpc>
                <a:spcPct val="100000"/>
              </a:lnSpc>
              <a:spcBef>
                <a:spcPts val="400"/>
              </a:spcBef>
              <a:spcAft>
                <a:spcPts val="0"/>
              </a:spcAft>
              <a:buClr>
                <a:schemeClr val="dk1"/>
              </a:buClr>
              <a:buSzPts val="1900"/>
              <a:buChar char="•"/>
              <a:defRPr sz="1900"/>
            </a:lvl6pPr>
            <a:lvl7pPr indent="-349250" lvl="6" marL="3200400" algn="l">
              <a:lnSpc>
                <a:spcPct val="100000"/>
              </a:lnSpc>
              <a:spcBef>
                <a:spcPts val="400"/>
              </a:spcBef>
              <a:spcAft>
                <a:spcPts val="0"/>
              </a:spcAft>
              <a:buClr>
                <a:schemeClr val="dk1"/>
              </a:buClr>
              <a:buSzPts val="1900"/>
              <a:buChar char="•"/>
              <a:defRPr sz="1900"/>
            </a:lvl7pPr>
            <a:lvl8pPr indent="-349250" lvl="7" marL="3657600" algn="l">
              <a:lnSpc>
                <a:spcPct val="100000"/>
              </a:lnSpc>
              <a:spcBef>
                <a:spcPts val="400"/>
              </a:spcBef>
              <a:spcAft>
                <a:spcPts val="0"/>
              </a:spcAft>
              <a:buClr>
                <a:schemeClr val="dk1"/>
              </a:buClr>
              <a:buSzPts val="1900"/>
              <a:buChar char="•"/>
              <a:defRPr sz="1900"/>
            </a:lvl8pPr>
            <a:lvl9pPr indent="-349250" lvl="8" marL="4114800" algn="l">
              <a:lnSpc>
                <a:spcPct val="100000"/>
              </a:lnSpc>
              <a:spcBef>
                <a:spcPts val="400"/>
              </a:spcBef>
              <a:spcAft>
                <a:spcPts val="0"/>
              </a:spcAft>
              <a:buClr>
                <a:schemeClr val="dk1"/>
              </a:buClr>
              <a:buSzPts val="1900"/>
              <a:buChar char="•"/>
              <a:defRPr sz="1900"/>
            </a:lvl9pPr>
          </a:lstStyle>
          <a:p/>
        </p:txBody>
      </p:sp>
      <p:grpSp>
        <p:nvGrpSpPr>
          <p:cNvPr id="225" name="Google Shape;225;g3753f2b657a_0_239"/>
          <p:cNvGrpSpPr/>
          <p:nvPr/>
        </p:nvGrpSpPr>
        <p:grpSpPr>
          <a:xfrm>
            <a:off x="16933" y="6211404"/>
            <a:ext cx="12192095" cy="659249"/>
            <a:chOff x="12700" y="6211407"/>
            <a:chExt cx="9144300" cy="659249"/>
          </a:xfrm>
        </p:grpSpPr>
        <p:sp>
          <p:nvSpPr>
            <p:cNvPr id="226" name="Google Shape;226;g3753f2b657a_0_239"/>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27" name="Google Shape;227;g3753f2b657a_0_239"/>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28" name="Google Shape;228;g3753f2b657a_0_239"/>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29" name="Google Shape;229;g3753f2b657a_0_239"/>
            <p:cNvSpPr txBox="1"/>
            <p:nvPr/>
          </p:nvSpPr>
          <p:spPr>
            <a:xfrm>
              <a:off x="673596"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MO SW-PBS</a:t>
              </a:r>
              <a:endParaRPr b="0" i="0" sz="19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0" name="Shape 230"/>
        <p:cNvGrpSpPr/>
        <p:nvPr/>
      </p:nvGrpSpPr>
      <p:grpSpPr>
        <a:xfrm>
          <a:off x="0" y="0"/>
          <a:ext cx="0" cy="0"/>
          <a:chOff x="0" y="0"/>
          <a:chExt cx="0" cy="0"/>
        </a:xfrm>
      </p:grpSpPr>
      <p:grpSp>
        <p:nvGrpSpPr>
          <p:cNvPr id="231" name="Google Shape;231;g3753f2b657a_0_248"/>
          <p:cNvGrpSpPr/>
          <p:nvPr/>
        </p:nvGrpSpPr>
        <p:grpSpPr>
          <a:xfrm>
            <a:off x="16933" y="6211407"/>
            <a:ext cx="12192095" cy="659249"/>
            <a:chOff x="12700" y="6211407"/>
            <a:chExt cx="9144300" cy="659249"/>
          </a:xfrm>
        </p:grpSpPr>
        <p:sp>
          <p:nvSpPr>
            <p:cNvPr id="232" name="Google Shape;232;g3753f2b657a_0_248"/>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3" name="Google Shape;233;g3753f2b657a_0_248"/>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4" name="Google Shape;234;g3753f2b657a_0_248"/>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5" name="Google Shape;235;g3753f2b657a_0_248"/>
            <p:cNvSpPr txBox="1"/>
            <p:nvPr/>
          </p:nvSpPr>
          <p:spPr>
            <a:xfrm>
              <a:off x="673596"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MO SW-PBS</a:t>
              </a:r>
              <a:endParaRPr b="0" i="0" sz="19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 name="Shape 24"/>
        <p:cNvGrpSpPr/>
        <p:nvPr/>
      </p:nvGrpSpPr>
      <p:grpSpPr>
        <a:xfrm>
          <a:off x="0" y="0"/>
          <a:ext cx="0" cy="0"/>
          <a:chOff x="0" y="0"/>
          <a:chExt cx="0" cy="0"/>
        </a:xfrm>
      </p:grpSpPr>
      <p:sp>
        <p:nvSpPr>
          <p:cNvPr id="25" name="Google Shape;25;g31fb567a6c5_0_246"/>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g31fb567a6c5_0_246"/>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7" name="Google Shape;27;g31fb567a6c5_0_246"/>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grpSp>
        <p:nvGrpSpPr>
          <p:cNvPr id="28" name="Google Shape;28;g31fb567a6c5_0_246"/>
          <p:cNvGrpSpPr/>
          <p:nvPr/>
        </p:nvGrpSpPr>
        <p:grpSpPr>
          <a:xfrm>
            <a:off x="16933" y="6211404"/>
            <a:ext cx="12192095" cy="659249"/>
            <a:chOff x="12700" y="6211407"/>
            <a:chExt cx="9144300" cy="659249"/>
          </a:xfrm>
        </p:grpSpPr>
        <p:sp>
          <p:nvSpPr>
            <p:cNvPr id="29" name="Google Shape;29;g31fb567a6c5_0_246"/>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g31fb567a6c5_0_246"/>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g31fb567a6c5_0_246"/>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g31fb567a6c5_0_246"/>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36" name="Shape 236"/>
        <p:cNvGrpSpPr/>
        <p:nvPr/>
      </p:nvGrpSpPr>
      <p:grpSpPr>
        <a:xfrm>
          <a:off x="0" y="0"/>
          <a:ext cx="0" cy="0"/>
          <a:chOff x="0" y="0"/>
          <a:chExt cx="0" cy="0"/>
        </a:xfrm>
      </p:grpSpPr>
      <p:sp>
        <p:nvSpPr>
          <p:cNvPr id="237" name="Google Shape;237;g3753f2b657a_0_254"/>
          <p:cNvSpPr txBox="1"/>
          <p:nvPr>
            <p:ph type="title"/>
          </p:nvPr>
        </p:nvSpPr>
        <p:spPr>
          <a:xfrm>
            <a:off x="609600" y="274638"/>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38" name="Google Shape;238;g3753f2b657a_0_254"/>
          <p:cNvSpPr txBox="1"/>
          <p:nvPr>
            <p:ph idx="1" type="body"/>
          </p:nvPr>
        </p:nvSpPr>
        <p:spPr>
          <a:xfrm>
            <a:off x="609600" y="1535113"/>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500"/>
              </a:spcBef>
              <a:spcAft>
                <a:spcPts val="0"/>
              </a:spcAft>
              <a:buSzPts val="2400"/>
              <a:buNone/>
              <a:defRPr b="1" sz="2400"/>
            </a:lvl1pPr>
            <a:lvl2pPr indent="-228600" lvl="1" marL="914400" algn="l">
              <a:lnSpc>
                <a:spcPct val="100000"/>
              </a:lnSpc>
              <a:spcBef>
                <a:spcPts val="400"/>
              </a:spcBef>
              <a:spcAft>
                <a:spcPts val="0"/>
              </a:spcAft>
              <a:buSzPts val="2000"/>
              <a:buNone/>
              <a:defRPr b="1" sz="2000"/>
            </a:lvl2pPr>
            <a:lvl3pPr indent="-228600" lvl="2" marL="1371600" algn="l">
              <a:lnSpc>
                <a:spcPct val="100000"/>
              </a:lnSpc>
              <a:spcBef>
                <a:spcPts val="400"/>
              </a:spcBef>
              <a:spcAft>
                <a:spcPts val="0"/>
              </a:spcAft>
              <a:buSzPts val="1900"/>
              <a:buNone/>
              <a:defRPr b="1" sz="1900"/>
            </a:lvl3pPr>
            <a:lvl4pPr indent="-228600" lvl="3" marL="1828800" algn="l">
              <a:lnSpc>
                <a:spcPct val="100000"/>
              </a:lnSpc>
              <a:spcBef>
                <a:spcPts val="300"/>
              </a:spcBef>
              <a:spcAft>
                <a:spcPts val="0"/>
              </a:spcAft>
              <a:buSzPts val="1600"/>
              <a:buNone/>
              <a:defRPr b="1" sz="1600"/>
            </a:lvl4pPr>
            <a:lvl5pPr indent="-228600" lvl="4" marL="2286000" algn="l">
              <a:lnSpc>
                <a:spcPct val="100000"/>
              </a:lnSpc>
              <a:spcBef>
                <a:spcPts val="300"/>
              </a:spcBef>
              <a:spcAft>
                <a:spcPts val="0"/>
              </a:spcAft>
              <a:buSzPts val="1600"/>
              <a:buNone/>
              <a:defRPr b="1" sz="1600"/>
            </a:lvl5pPr>
            <a:lvl6pPr indent="-228600" lvl="5" marL="2743200" algn="l">
              <a:lnSpc>
                <a:spcPct val="100000"/>
              </a:lnSpc>
              <a:spcBef>
                <a:spcPts val="300"/>
              </a:spcBef>
              <a:spcAft>
                <a:spcPts val="0"/>
              </a:spcAft>
              <a:buClr>
                <a:schemeClr val="dk1"/>
              </a:buClr>
              <a:buSzPts val="1600"/>
              <a:buNone/>
              <a:defRPr b="1" sz="1600"/>
            </a:lvl6pPr>
            <a:lvl7pPr indent="-228600" lvl="6" marL="3200400" algn="l">
              <a:lnSpc>
                <a:spcPct val="100000"/>
              </a:lnSpc>
              <a:spcBef>
                <a:spcPts val="300"/>
              </a:spcBef>
              <a:spcAft>
                <a:spcPts val="0"/>
              </a:spcAft>
              <a:buClr>
                <a:schemeClr val="dk1"/>
              </a:buClr>
              <a:buSzPts val="1600"/>
              <a:buNone/>
              <a:defRPr b="1" sz="1600"/>
            </a:lvl7pPr>
            <a:lvl8pPr indent="-228600" lvl="7" marL="3657600" algn="l">
              <a:lnSpc>
                <a:spcPct val="100000"/>
              </a:lnSpc>
              <a:spcBef>
                <a:spcPts val="300"/>
              </a:spcBef>
              <a:spcAft>
                <a:spcPts val="0"/>
              </a:spcAft>
              <a:buClr>
                <a:schemeClr val="dk1"/>
              </a:buClr>
              <a:buSzPts val="1600"/>
              <a:buNone/>
              <a:defRPr b="1" sz="1600"/>
            </a:lvl8pPr>
            <a:lvl9pPr indent="-228600" lvl="8" marL="4114800" algn="l">
              <a:lnSpc>
                <a:spcPct val="100000"/>
              </a:lnSpc>
              <a:spcBef>
                <a:spcPts val="300"/>
              </a:spcBef>
              <a:spcAft>
                <a:spcPts val="0"/>
              </a:spcAft>
              <a:buClr>
                <a:schemeClr val="dk1"/>
              </a:buClr>
              <a:buSzPts val="1600"/>
              <a:buNone/>
              <a:defRPr b="1" sz="1600"/>
            </a:lvl9pPr>
          </a:lstStyle>
          <a:p/>
        </p:txBody>
      </p:sp>
      <p:sp>
        <p:nvSpPr>
          <p:cNvPr id="239" name="Google Shape;239;g3753f2b657a_0_254"/>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500"/>
              </a:spcBef>
              <a:spcAft>
                <a:spcPts val="0"/>
              </a:spcAft>
              <a:buSzPts val="2400"/>
              <a:buChar char="•"/>
              <a:defRPr sz="2400"/>
            </a:lvl1pPr>
            <a:lvl2pPr indent="-355600" lvl="1" marL="914400" algn="l">
              <a:lnSpc>
                <a:spcPct val="100000"/>
              </a:lnSpc>
              <a:spcBef>
                <a:spcPts val="400"/>
              </a:spcBef>
              <a:spcAft>
                <a:spcPts val="0"/>
              </a:spcAft>
              <a:buSzPts val="2000"/>
              <a:buChar char="•"/>
              <a:defRPr sz="2000"/>
            </a:lvl2pPr>
            <a:lvl3pPr indent="-349250" lvl="2" marL="1371600" algn="l">
              <a:lnSpc>
                <a:spcPct val="100000"/>
              </a:lnSpc>
              <a:spcBef>
                <a:spcPts val="400"/>
              </a:spcBef>
              <a:spcAft>
                <a:spcPts val="0"/>
              </a:spcAft>
              <a:buSzPts val="1900"/>
              <a:buChar char="•"/>
              <a:defRPr sz="1900"/>
            </a:lvl3pPr>
            <a:lvl4pPr indent="-330200" lvl="3" marL="1828800" algn="l">
              <a:lnSpc>
                <a:spcPct val="100000"/>
              </a:lnSpc>
              <a:spcBef>
                <a:spcPts val="300"/>
              </a:spcBef>
              <a:spcAft>
                <a:spcPts val="0"/>
              </a:spcAft>
              <a:buSzPts val="1600"/>
              <a:buChar char="•"/>
              <a:defRPr sz="1600"/>
            </a:lvl4pPr>
            <a:lvl5pPr indent="-330200" lvl="4" marL="2286000" algn="l">
              <a:lnSpc>
                <a:spcPct val="100000"/>
              </a:lnSpc>
              <a:spcBef>
                <a:spcPts val="300"/>
              </a:spcBef>
              <a:spcAft>
                <a:spcPts val="0"/>
              </a:spcAft>
              <a:buSzPts val="1600"/>
              <a:buChar char="•"/>
              <a:defRPr sz="1600"/>
            </a:lvl5pPr>
            <a:lvl6pPr indent="-330200" lvl="5" marL="2743200" algn="l">
              <a:lnSpc>
                <a:spcPct val="100000"/>
              </a:lnSpc>
              <a:spcBef>
                <a:spcPts val="300"/>
              </a:spcBef>
              <a:spcAft>
                <a:spcPts val="0"/>
              </a:spcAft>
              <a:buClr>
                <a:schemeClr val="dk1"/>
              </a:buClr>
              <a:buSzPts val="1600"/>
              <a:buChar char="•"/>
              <a:defRPr sz="1600"/>
            </a:lvl6pPr>
            <a:lvl7pPr indent="-330200" lvl="6" marL="3200400" algn="l">
              <a:lnSpc>
                <a:spcPct val="100000"/>
              </a:lnSpc>
              <a:spcBef>
                <a:spcPts val="300"/>
              </a:spcBef>
              <a:spcAft>
                <a:spcPts val="0"/>
              </a:spcAft>
              <a:buClr>
                <a:schemeClr val="dk1"/>
              </a:buClr>
              <a:buSzPts val="1600"/>
              <a:buChar char="•"/>
              <a:defRPr sz="1600"/>
            </a:lvl7pPr>
            <a:lvl8pPr indent="-330200" lvl="7" marL="3657600" algn="l">
              <a:lnSpc>
                <a:spcPct val="100000"/>
              </a:lnSpc>
              <a:spcBef>
                <a:spcPts val="300"/>
              </a:spcBef>
              <a:spcAft>
                <a:spcPts val="0"/>
              </a:spcAft>
              <a:buClr>
                <a:schemeClr val="dk1"/>
              </a:buClr>
              <a:buSzPts val="1600"/>
              <a:buChar char="•"/>
              <a:defRPr sz="1600"/>
            </a:lvl8pPr>
            <a:lvl9pPr indent="-330200" lvl="8" marL="4114800" algn="l">
              <a:lnSpc>
                <a:spcPct val="100000"/>
              </a:lnSpc>
              <a:spcBef>
                <a:spcPts val="300"/>
              </a:spcBef>
              <a:spcAft>
                <a:spcPts val="0"/>
              </a:spcAft>
              <a:buClr>
                <a:schemeClr val="dk1"/>
              </a:buClr>
              <a:buSzPts val="1600"/>
              <a:buChar char="•"/>
              <a:defRPr sz="1600"/>
            </a:lvl9pPr>
          </a:lstStyle>
          <a:p/>
        </p:txBody>
      </p:sp>
      <p:sp>
        <p:nvSpPr>
          <p:cNvPr id="240" name="Google Shape;240;g3753f2b657a_0_254"/>
          <p:cNvSpPr txBox="1"/>
          <p:nvPr>
            <p:ph idx="3" type="body"/>
          </p:nvPr>
        </p:nvSpPr>
        <p:spPr>
          <a:xfrm>
            <a:off x="6193368" y="1535113"/>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500"/>
              </a:spcBef>
              <a:spcAft>
                <a:spcPts val="0"/>
              </a:spcAft>
              <a:buSzPts val="2400"/>
              <a:buNone/>
              <a:defRPr b="1" sz="2400"/>
            </a:lvl1pPr>
            <a:lvl2pPr indent="-228600" lvl="1" marL="914400" algn="l">
              <a:lnSpc>
                <a:spcPct val="100000"/>
              </a:lnSpc>
              <a:spcBef>
                <a:spcPts val="400"/>
              </a:spcBef>
              <a:spcAft>
                <a:spcPts val="0"/>
              </a:spcAft>
              <a:buSzPts val="2000"/>
              <a:buNone/>
              <a:defRPr b="1" sz="2000"/>
            </a:lvl2pPr>
            <a:lvl3pPr indent="-228600" lvl="2" marL="1371600" algn="l">
              <a:lnSpc>
                <a:spcPct val="100000"/>
              </a:lnSpc>
              <a:spcBef>
                <a:spcPts val="400"/>
              </a:spcBef>
              <a:spcAft>
                <a:spcPts val="0"/>
              </a:spcAft>
              <a:buSzPts val="1900"/>
              <a:buNone/>
              <a:defRPr b="1" sz="1900"/>
            </a:lvl3pPr>
            <a:lvl4pPr indent="-228600" lvl="3" marL="1828800" algn="l">
              <a:lnSpc>
                <a:spcPct val="100000"/>
              </a:lnSpc>
              <a:spcBef>
                <a:spcPts val="300"/>
              </a:spcBef>
              <a:spcAft>
                <a:spcPts val="0"/>
              </a:spcAft>
              <a:buSzPts val="1600"/>
              <a:buNone/>
              <a:defRPr b="1" sz="1600"/>
            </a:lvl4pPr>
            <a:lvl5pPr indent="-228600" lvl="4" marL="2286000" algn="l">
              <a:lnSpc>
                <a:spcPct val="100000"/>
              </a:lnSpc>
              <a:spcBef>
                <a:spcPts val="300"/>
              </a:spcBef>
              <a:spcAft>
                <a:spcPts val="0"/>
              </a:spcAft>
              <a:buSzPts val="1600"/>
              <a:buNone/>
              <a:defRPr b="1" sz="1600"/>
            </a:lvl5pPr>
            <a:lvl6pPr indent="-228600" lvl="5" marL="2743200" algn="l">
              <a:lnSpc>
                <a:spcPct val="100000"/>
              </a:lnSpc>
              <a:spcBef>
                <a:spcPts val="300"/>
              </a:spcBef>
              <a:spcAft>
                <a:spcPts val="0"/>
              </a:spcAft>
              <a:buClr>
                <a:schemeClr val="dk1"/>
              </a:buClr>
              <a:buSzPts val="1600"/>
              <a:buNone/>
              <a:defRPr b="1" sz="1600"/>
            </a:lvl6pPr>
            <a:lvl7pPr indent="-228600" lvl="6" marL="3200400" algn="l">
              <a:lnSpc>
                <a:spcPct val="100000"/>
              </a:lnSpc>
              <a:spcBef>
                <a:spcPts val="300"/>
              </a:spcBef>
              <a:spcAft>
                <a:spcPts val="0"/>
              </a:spcAft>
              <a:buClr>
                <a:schemeClr val="dk1"/>
              </a:buClr>
              <a:buSzPts val="1600"/>
              <a:buNone/>
              <a:defRPr b="1" sz="1600"/>
            </a:lvl7pPr>
            <a:lvl8pPr indent="-228600" lvl="7" marL="3657600" algn="l">
              <a:lnSpc>
                <a:spcPct val="100000"/>
              </a:lnSpc>
              <a:spcBef>
                <a:spcPts val="300"/>
              </a:spcBef>
              <a:spcAft>
                <a:spcPts val="0"/>
              </a:spcAft>
              <a:buClr>
                <a:schemeClr val="dk1"/>
              </a:buClr>
              <a:buSzPts val="1600"/>
              <a:buNone/>
              <a:defRPr b="1" sz="1600"/>
            </a:lvl8pPr>
            <a:lvl9pPr indent="-228600" lvl="8" marL="4114800" algn="l">
              <a:lnSpc>
                <a:spcPct val="100000"/>
              </a:lnSpc>
              <a:spcBef>
                <a:spcPts val="300"/>
              </a:spcBef>
              <a:spcAft>
                <a:spcPts val="0"/>
              </a:spcAft>
              <a:buClr>
                <a:schemeClr val="dk1"/>
              </a:buClr>
              <a:buSzPts val="1600"/>
              <a:buNone/>
              <a:defRPr b="1" sz="1600"/>
            </a:lvl9pPr>
          </a:lstStyle>
          <a:p/>
        </p:txBody>
      </p:sp>
      <p:sp>
        <p:nvSpPr>
          <p:cNvPr id="241" name="Google Shape;241;g3753f2b657a_0_254"/>
          <p:cNvSpPr txBox="1"/>
          <p:nvPr>
            <p:ph idx="4" type="body"/>
          </p:nvPr>
        </p:nvSpPr>
        <p:spPr>
          <a:xfrm>
            <a:off x="6193368"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500"/>
              </a:spcBef>
              <a:spcAft>
                <a:spcPts val="0"/>
              </a:spcAft>
              <a:buSzPts val="2400"/>
              <a:buChar char="•"/>
              <a:defRPr sz="2400"/>
            </a:lvl1pPr>
            <a:lvl2pPr indent="-355600" lvl="1" marL="914400" algn="l">
              <a:lnSpc>
                <a:spcPct val="100000"/>
              </a:lnSpc>
              <a:spcBef>
                <a:spcPts val="400"/>
              </a:spcBef>
              <a:spcAft>
                <a:spcPts val="0"/>
              </a:spcAft>
              <a:buSzPts val="2000"/>
              <a:buChar char="•"/>
              <a:defRPr sz="2000"/>
            </a:lvl2pPr>
            <a:lvl3pPr indent="-349250" lvl="2" marL="1371600" algn="l">
              <a:lnSpc>
                <a:spcPct val="100000"/>
              </a:lnSpc>
              <a:spcBef>
                <a:spcPts val="400"/>
              </a:spcBef>
              <a:spcAft>
                <a:spcPts val="0"/>
              </a:spcAft>
              <a:buSzPts val="1900"/>
              <a:buChar char="•"/>
              <a:defRPr sz="1900"/>
            </a:lvl3pPr>
            <a:lvl4pPr indent="-330200" lvl="3" marL="1828800" algn="l">
              <a:lnSpc>
                <a:spcPct val="100000"/>
              </a:lnSpc>
              <a:spcBef>
                <a:spcPts val="300"/>
              </a:spcBef>
              <a:spcAft>
                <a:spcPts val="0"/>
              </a:spcAft>
              <a:buSzPts val="1600"/>
              <a:buChar char="•"/>
              <a:defRPr sz="1600"/>
            </a:lvl4pPr>
            <a:lvl5pPr indent="-330200" lvl="4" marL="2286000" algn="l">
              <a:lnSpc>
                <a:spcPct val="100000"/>
              </a:lnSpc>
              <a:spcBef>
                <a:spcPts val="300"/>
              </a:spcBef>
              <a:spcAft>
                <a:spcPts val="0"/>
              </a:spcAft>
              <a:buSzPts val="1600"/>
              <a:buChar char="•"/>
              <a:defRPr sz="1600"/>
            </a:lvl5pPr>
            <a:lvl6pPr indent="-330200" lvl="5" marL="2743200" algn="l">
              <a:lnSpc>
                <a:spcPct val="100000"/>
              </a:lnSpc>
              <a:spcBef>
                <a:spcPts val="300"/>
              </a:spcBef>
              <a:spcAft>
                <a:spcPts val="0"/>
              </a:spcAft>
              <a:buClr>
                <a:schemeClr val="dk1"/>
              </a:buClr>
              <a:buSzPts val="1600"/>
              <a:buChar char="•"/>
              <a:defRPr sz="1600"/>
            </a:lvl6pPr>
            <a:lvl7pPr indent="-330200" lvl="6" marL="3200400" algn="l">
              <a:lnSpc>
                <a:spcPct val="100000"/>
              </a:lnSpc>
              <a:spcBef>
                <a:spcPts val="300"/>
              </a:spcBef>
              <a:spcAft>
                <a:spcPts val="0"/>
              </a:spcAft>
              <a:buClr>
                <a:schemeClr val="dk1"/>
              </a:buClr>
              <a:buSzPts val="1600"/>
              <a:buChar char="•"/>
              <a:defRPr sz="1600"/>
            </a:lvl7pPr>
            <a:lvl8pPr indent="-330200" lvl="7" marL="3657600" algn="l">
              <a:lnSpc>
                <a:spcPct val="100000"/>
              </a:lnSpc>
              <a:spcBef>
                <a:spcPts val="300"/>
              </a:spcBef>
              <a:spcAft>
                <a:spcPts val="0"/>
              </a:spcAft>
              <a:buClr>
                <a:schemeClr val="dk1"/>
              </a:buClr>
              <a:buSzPts val="1600"/>
              <a:buChar char="•"/>
              <a:defRPr sz="1600"/>
            </a:lvl8pPr>
            <a:lvl9pPr indent="-330200" lvl="8" marL="4114800" algn="l">
              <a:lnSpc>
                <a:spcPct val="100000"/>
              </a:lnSpc>
              <a:spcBef>
                <a:spcPts val="300"/>
              </a:spcBef>
              <a:spcAft>
                <a:spcPts val="0"/>
              </a:spcAft>
              <a:buClr>
                <a:schemeClr val="dk1"/>
              </a:buClr>
              <a:buSzPts val="1600"/>
              <a:buChar char="•"/>
              <a:defRPr sz="1600"/>
            </a:lvl9pPr>
          </a:lstStyle>
          <a:p/>
        </p:txBody>
      </p:sp>
      <p:grpSp>
        <p:nvGrpSpPr>
          <p:cNvPr id="242" name="Google Shape;242;g3753f2b657a_0_254"/>
          <p:cNvGrpSpPr/>
          <p:nvPr/>
        </p:nvGrpSpPr>
        <p:grpSpPr>
          <a:xfrm>
            <a:off x="16933" y="6211407"/>
            <a:ext cx="12192095" cy="659249"/>
            <a:chOff x="12700" y="6211407"/>
            <a:chExt cx="9144300" cy="659249"/>
          </a:xfrm>
        </p:grpSpPr>
        <p:sp>
          <p:nvSpPr>
            <p:cNvPr id="243" name="Google Shape;243;g3753f2b657a_0_254"/>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44" name="Google Shape;244;g3753f2b657a_0_254"/>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45" name="Google Shape;245;g3753f2b657a_0_254"/>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46" name="Google Shape;246;g3753f2b657a_0_254"/>
            <p:cNvSpPr txBox="1"/>
            <p:nvPr/>
          </p:nvSpPr>
          <p:spPr>
            <a:xfrm>
              <a:off x="673596" y="6211407"/>
              <a:ext cx="1752000" cy="369300"/>
            </a:xfrm>
            <a:prstGeom prst="rect">
              <a:avLst/>
            </a:prstGeom>
            <a:noFill/>
            <a:ln>
              <a:noFill/>
            </a:ln>
            <a:effectLst>
              <a:outerShdw blurRad="59267" rotWithShape="0" algn="tl" dir="2700000" dist="508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MO SW-PBS</a:t>
              </a:r>
              <a:endParaRPr b="0" i="0" sz="19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7" name="Shape 247"/>
        <p:cNvGrpSpPr/>
        <p:nvPr/>
      </p:nvGrpSpPr>
      <p:grpSpPr>
        <a:xfrm>
          <a:off x="0" y="0"/>
          <a:ext cx="0" cy="0"/>
          <a:chOff x="0" y="0"/>
          <a:chExt cx="0" cy="0"/>
        </a:xfrm>
      </p:grpSpPr>
      <p:sp>
        <p:nvSpPr>
          <p:cNvPr id="248" name="Google Shape;248;g3753f2b657a_0_26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49" name="Google Shape;249;g3753f2b657a_0_265"/>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50" name="Google Shape;250;g3753f2b657a_0_26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4" name="Shape 254"/>
        <p:cNvGrpSpPr/>
        <p:nvPr/>
      </p:nvGrpSpPr>
      <p:grpSpPr>
        <a:xfrm>
          <a:off x="0" y="0"/>
          <a:ext cx="0" cy="0"/>
          <a:chOff x="0" y="0"/>
          <a:chExt cx="0" cy="0"/>
        </a:xfrm>
      </p:grpSpPr>
      <p:sp>
        <p:nvSpPr>
          <p:cNvPr id="255" name="Google Shape;255;g327b7c57f4d_1_34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256" name="Google Shape;256;g327b7c57f4d_1_345"/>
          <p:cNvGrpSpPr/>
          <p:nvPr/>
        </p:nvGrpSpPr>
        <p:grpSpPr>
          <a:xfrm>
            <a:off x="16934" y="6211407"/>
            <a:ext cx="12192095" cy="659249"/>
            <a:chOff x="12700" y="6211407"/>
            <a:chExt cx="9144300" cy="659249"/>
          </a:xfrm>
        </p:grpSpPr>
        <p:sp>
          <p:nvSpPr>
            <p:cNvPr id="257" name="Google Shape;257;g327b7c57f4d_1_345"/>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8" name="Google Shape;258;g327b7c57f4d_1_345"/>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9" name="Google Shape;259;g327b7c57f4d_1_345"/>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0" name="Google Shape;260;g327b7c57f4d_1_345"/>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1" name="Shape 261"/>
        <p:cNvGrpSpPr/>
        <p:nvPr/>
      </p:nvGrpSpPr>
      <p:grpSpPr>
        <a:xfrm>
          <a:off x="0" y="0"/>
          <a:ext cx="0" cy="0"/>
          <a:chOff x="0" y="0"/>
          <a:chExt cx="0" cy="0"/>
        </a:xfrm>
      </p:grpSpPr>
      <p:sp>
        <p:nvSpPr>
          <p:cNvPr id="262" name="Google Shape;262;g327b7c57f4d_1_30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63" name="Google Shape;263;g327b7c57f4d_1_303"/>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algn="l">
              <a:lnSpc>
                <a:spcPct val="100000"/>
              </a:lnSpc>
              <a:spcBef>
                <a:spcPts val="640"/>
              </a:spcBef>
              <a:spcAft>
                <a:spcPts val="0"/>
              </a:spcAft>
              <a:buClr>
                <a:srgbClr val="FF0000"/>
              </a:buClr>
              <a:buSzPts val="3200"/>
              <a:buFont typeface="Arial"/>
              <a:buChar char="•"/>
              <a:defRPr b="0" i="0" sz="20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264" name="Google Shape;264;g327b7c57f4d_1_303"/>
          <p:cNvGrpSpPr/>
          <p:nvPr/>
        </p:nvGrpSpPr>
        <p:grpSpPr>
          <a:xfrm>
            <a:off x="16934" y="6211407"/>
            <a:ext cx="12192095" cy="659249"/>
            <a:chOff x="12700" y="6211407"/>
            <a:chExt cx="9144300" cy="659249"/>
          </a:xfrm>
        </p:grpSpPr>
        <p:sp>
          <p:nvSpPr>
            <p:cNvPr id="265" name="Google Shape;265;g327b7c57f4d_1_30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6" name="Google Shape;266;g327b7c57f4d_1_30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7" name="Google Shape;267;g327b7c57f4d_1_30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8" name="Google Shape;268;g327b7c57f4d_1_303"/>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9" name="Shape 269"/>
        <p:cNvGrpSpPr/>
        <p:nvPr/>
      </p:nvGrpSpPr>
      <p:grpSpPr>
        <a:xfrm>
          <a:off x="0" y="0"/>
          <a:ext cx="0" cy="0"/>
          <a:chOff x="0" y="0"/>
          <a:chExt cx="0" cy="0"/>
        </a:xfrm>
      </p:grpSpPr>
      <p:sp>
        <p:nvSpPr>
          <p:cNvPr id="270" name="Google Shape;270;g327b7c57f4d_1_295"/>
          <p:cNvSpPr txBox="1"/>
          <p:nvPr>
            <p:ph type="ctrTitle"/>
          </p:nvPr>
        </p:nvSpPr>
        <p:spPr>
          <a:xfrm>
            <a:off x="914400" y="461424"/>
            <a:ext cx="10363200" cy="1470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71" name="Google Shape;271;g327b7c57f4d_1_295"/>
          <p:cNvSpPr txBox="1"/>
          <p:nvPr>
            <p:ph idx="1" type="subTitle"/>
          </p:nvPr>
        </p:nvSpPr>
        <p:spPr>
          <a:xfrm>
            <a:off x="1828801" y="2004134"/>
            <a:ext cx="8534400" cy="6504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272" name="Google Shape;272;g327b7c57f4d_1_295"/>
          <p:cNvPicPr preferRelativeResize="0"/>
          <p:nvPr/>
        </p:nvPicPr>
        <p:blipFill rotWithShape="1">
          <a:blip r:embed="rId2">
            <a:alphaModFix/>
          </a:blip>
          <a:srcRect b="0" l="0" r="0" t="0"/>
          <a:stretch/>
        </p:blipFill>
        <p:spPr>
          <a:xfrm>
            <a:off x="4303184" y="2752995"/>
            <a:ext cx="3585630" cy="2766597"/>
          </a:xfrm>
          <a:prstGeom prst="rect">
            <a:avLst/>
          </a:prstGeom>
          <a:noFill/>
          <a:ln>
            <a:noFill/>
          </a:ln>
        </p:spPr>
      </p:pic>
      <p:pic>
        <p:nvPicPr>
          <p:cNvPr id="273" name="Google Shape;273;g327b7c57f4d_1_295"/>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274" name="Google Shape;274;g327b7c57f4d_1_295"/>
          <p:cNvSpPr txBox="1"/>
          <p:nvPr/>
        </p:nvSpPr>
        <p:spPr>
          <a:xfrm>
            <a:off x="1440411" y="5847930"/>
            <a:ext cx="2495400" cy="95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275" name="Google Shape;275;g327b7c57f4d_1_295"/>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276" name="Google Shape;276;g327b7c57f4d_1_295"/>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7" name="Shape 277"/>
        <p:cNvGrpSpPr/>
        <p:nvPr/>
      </p:nvGrpSpPr>
      <p:grpSpPr>
        <a:xfrm>
          <a:off x="0" y="0"/>
          <a:ext cx="0" cy="0"/>
          <a:chOff x="0" y="0"/>
          <a:chExt cx="0" cy="0"/>
        </a:xfrm>
      </p:grpSpPr>
      <p:sp>
        <p:nvSpPr>
          <p:cNvPr id="278" name="Google Shape;278;g327b7c57f4d_1_311"/>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 name="Google Shape;279;g327b7c57f4d_1_311"/>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80" name="Google Shape;280;g327b7c57f4d_1_311"/>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grpSp>
        <p:nvGrpSpPr>
          <p:cNvPr id="281" name="Google Shape;281;g327b7c57f4d_1_311"/>
          <p:cNvGrpSpPr/>
          <p:nvPr/>
        </p:nvGrpSpPr>
        <p:grpSpPr>
          <a:xfrm>
            <a:off x="16933" y="6211404"/>
            <a:ext cx="12192095" cy="659249"/>
            <a:chOff x="12700" y="6211407"/>
            <a:chExt cx="9144300" cy="659249"/>
          </a:xfrm>
        </p:grpSpPr>
        <p:sp>
          <p:nvSpPr>
            <p:cNvPr id="282" name="Google Shape;282;g327b7c57f4d_1_311"/>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3" name="Google Shape;283;g327b7c57f4d_1_311"/>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4" name="Google Shape;284;g327b7c57f4d_1_311"/>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5" name="Google Shape;285;g327b7c57f4d_1_311"/>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86" name="Shape 286"/>
        <p:cNvGrpSpPr/>
        <p:nvPr/>
      </p:nvGrpSpPr>
      <p:grpSpPr>
        <a:xfrm>
          <a:off x="0" y="0"/>
          <a:ext cx="0" cy="0"/>
          <a:chOff x="0" y="0"/>
          <a:chExt cx="0" cy="0"/>
        </a:xfrm>
      </p:grpSpPr>
      <p:sp>
        <p:nvSpPr>
          <p:cNvPr id="287" name="Google Shape;287;g327b7c57f4d_1_320"/>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288" name="Google Shape;288;g327b7c57f4d_1_320"/>
          <p:cNvGrpSpPr/>
          <p:nvPr/>
        </p:nvGrpSpPr>
        <p:grpSpPr>
          <a:xfrm>
            <a:off x="16934" y="6288897"/>
            <a:ext cx="12192095" cy="581760"/>
            <a:chOff x="12700" y="6288896"/>
            <a:chExt cx="9144300" cy="581760"/>
          </a:xfrm>
        </p:grpSpPr>
        <p:sp>
          <p:nvSpPr>
            <p:cNvPr id="289" name="Google Shape;289;g327b7c57f4d_1_320"/>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0" name="Google Shape;290;g327b7c57f4d_1_32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1" name="Google Shape;291;g327b7c57f4d_1_32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292" name="Google Shape;292;g327b7c57f4d_1_320"/>
          <p:cNvPicPr preferRelativeResize="0"/>
          <p:nvPr/>
        </p:nvPicPr>
        <p:blipFill rotWithShape="1">
          <a:blip r:embed="rId2">
            <a:alphaModFix/>
          </a:blip>
          <a:srcRect b="0" l="0" r="0" t="0"/>
          <a:stretch/>
        </p:blipFill>
        <p:spPr>
          <a:xfrm>
            <a:off x="214462" y="5175849"/>
            <a:ext cx="2141960" cy="168215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293" name="Shape 293"/>
        <p:cNvGrpSpPr/>
        <p:nvPr/>
      </p:nvGrpSpPr>
      <p:grpSpPr>
        <a:xfrm>
          <a:off x="0" y="0"/>
          <a:ext cx="0" cy="0"/>
          <a:chOff x="0" y="0"/>
          <a:chExt cx="0" cy="0"/>
        </a:xfrm>
      </p:grpSpPr>
      <p:sp>
        <p:nvSpPr>
          <p:cNvPr id="294" name="Google Shape;294;g327b7c57f4d_1_327"/>
          <p:cNvSpPr txBox="1"/>
          <p:nvPr>
            <p:ph type="title"/>
          </p:nvPr>
        </p:nvSpPr>
        <p:spPr>
          <a:xfrm>
            <a:off x="2643718" y="536576"/>
            <a:ext cx="8947200" cy="938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descr="Macintosh HD:Users:wellspl:Desktop:6-Free-Teamwork-Clipart-Illustration-Showing-Diversity.jpg" id="295" name="Google Shape;295;g327b7c57f4d_1_327"/>
          <p:cNvPicPr preferRelativeResize="0"/>
          <p:nvPr/>
        </p:nvPicPr>
        <p:blipFill rotWithShape="1">
          <a:blip r:embed="rId2">
            <a:alphaModFix/>
          </a:blip>
          <a:srcRect b="0" l="0" r="25556" t="0"/>
          <a:stretch/>
        </p:blipFill>
        <p:spPr>
          <a:xfrm>
            <a:off x="736600" y="587375"/>
            <a:ext cx="1828800" cy="771524"/>
          </a:xfrm>
          <a:prstGeom prst="rect">
            <a:avLst/>
          </a:prstGeom>
          <a:noFill/>
          <a:ln>
            <a:noFill/>
          </a:ln>
        </p:spPr>
      </p:pic>
      <p:sp>
        <p:nvSpPr>
          <p:cNvPr id="296" name="Google Shape;296;g327b7c57f4d_1_327"/>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297" name="Google Shape;297;g327b7c57f4d_1_327"/>
          <p:cNvGrpSpPr/>
          <p:nvPr/>
        </p:nvGrpSpPr>
        <p:grpSpPr>
          <a:xfrm>
            <a:off x="16934" y="6211407"/>
            <a:ext cx="12192095" cy="659249"/>
            <a:chOff x="12700" y="6211407"/>
            <a:chExt cx="9144300" cy="659249"/>
          </a:xfrm>
        </p:grpSpPr>
        <p:sp>
          <p:nvSpPr>
            <p:cNvPr id="298" name="Google Shape;298;g327b7c57f4d_1_327"/>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9" name="Google Shape;299;g327b7c57f4d_1_32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0" name="Google Shape;300;g327b7c57f4d_1_32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1" name="Google Shape;301;g327b7c57f4d_1_327"/>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302" name="Shape 302"/>
        <p:cNvGrpSpPr/>
        <p:nvPr/>
      </p:nvGrpSpPr>
      <p:grpSpPr>
        <a:xfrm>
          <a:off x="0" y="0"/>
          <a:ext cx="0" cy="0"/>
          <a:chOff x="0" y="0"/>
          <a:chExt cx="0" cy="0"/>
        </a:xfrm>
      </p:grpSpPr>
      <p:pic>
        <p:nvPicPr>
          <p:cNvPr descr="Green-Pencil-Icon-pencils-7151356-150-150.jpg" id="303" name="Google Shape;303;g327b7c57f4d_1_336"/>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304" name="Google Shape;304;g327b7c57f4d_1_336"/>
          <p:cNvSpPr txBox="1"/>
          <p:nvPr>
            <p:ph type="title"/>
          </p:nvPr>
        </p:nvSpPr>
        <p:spPr>
          <a:xfrm>
            <a:off x="1962510" y="491685"/>
            <a:ext cx="9818100" cy="926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305" name="Google Shape;305;g327b7c57f4d_1_336"/>
          <p:cNvGrpSpPr/>
          <p:nvPr/>
        </p:nvGrpSpPr>
        <p:grpSpPr>
          <a:xfrm>
            <a:off x="16934" y="6211407"/>
            <a:ext cx="12192095" cy="659249"/>
            <a:chOff x="12700" y="6211407"/>
            <a:chExt cx="9144300" cy="659249"/>
          </a:xfrm>
        </p:grpSpPr>
        <p:sp>
          <p:nvSpPr>
            <p:cNvPr id="306" name="Google Shape;306;g327b7c57f4d_1_336"/>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7" name="Google Shape;307;g327b7c57f4d_1_33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8" name="Google Shape;308;g327b7c57f4d_1_33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9" name="Google Shape;309;g327b7c57f4d_1_336"/>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310" name="Google Shape;310;g327b7c57f4d_1_336"/>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11" name="Shape 311"/>
        <p:cNvGrpSpPr/>
        <p:nvPr/>
      </p:nvGrpSpPr>
      <p:grpSpPr>
        <a:xfrm>
          <a:off x="0" y="0"/>
          <a:ext cx="0" cy="0"/>
          <a:chOff x="0" y="0"/>
          <a:chExt cx="0" cy="0"/>
        </a:xfrm>
      </p:grpSpPr>
      <p:sp>
        <p:nvSpPr>
          <p:cNvPr id="312" name="Google Shape;312;g327b7c57f4d_1_352"/>
          <p:cNvSpPr txBox="1"/>
          <p:nvPr>
            <p:ph type="title"/>
          </p:nvPr>
        </p:nvSpPr>
        <p:spPr>
          <a:xfrm>
            <a:off x="839788" y="365126"/>
            <a:ext cx="10515600" cy="1325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400"/>
              <a:buNone/>
              <a:defRPr b="1"/>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13" name="Google Shape;313;g327b7c57f4d_1_352"/>
          <p:cNvSpPr txBox="1"/>
          <p:nvPr>
            <p:ph idx="1" type="body"/>
          </p:nvPr>
        </p:nvSpPr>
        <p:spPr>
          <a:xfrm>
            <a:off x="839789" y="1681163"/>
            <a:ext cx="5157900" cy="823800"/>
          </a:xfrm>
          <a:prstGeom prst="rect">
            <a:avLst/>
          </a:prstGeom>
          <a:noFill/>
          <a:ln>
            <a:noFill/>
          </a:ln>
        </p:spPr>
        <p:txBody>
          <a:bodyPr anchorCtr="0" anchor="b" bIns="91425" lIns="91425" spcFirstLastPara="1" rIns="91425" wrap="square" tIns="91425">
            <a:noAutofit/>
          </a:bodyPr>
          <a:lstStyle>
            <a:lvl1pPr indent="-228600" lvl="0" marL="457200" algn="l">
              <a:lnSpc>
                <a:spcPct val="100000"/>
              </a:lnSpc>
              <a:spcBef>
                <a:spcPts val="640"/>
              </a:spcBef>
              <a:spcAft>
                <a:spcPts val="0"/>
              </a:spcAft>
              <a:buSzPts val="2400"/>
              <a:buNone/>
              <a:defRPr b="1" sz="2400"/>
            </a:lvl1pPr>
            <a:lvl2pPr indent="-228600" lvl="1" marL="914400" algn="l">
              <a:lnSpc>
                <a:spcPct val="100000"/>
              </a:lnSpc>
              <a:spcBef>
                <a:spcPts val="560"/>
              </a:spcBef>
              <a:spcAft>
                <a:spcPts val="0"/>
              </a:spcAft>
              <a:buSzPts val="2000"/>
              <a:buNone/>
              <a:defRPr b="1" sz="2000"/>
            </a:lvl2pPr>
            <a:lvl3pPr indent="-228600" lvl="2" marL="1371600" algn="l">
              <a:lnSpc>
                <a:spcPct val="100000"/>
              </a:lnSpc>
              <a:spcBef>
                <a:spcPts val="480"/>
              </a:spcBef>
              <a:spcAft>
                <a:spcPts val="0"/>
              </a:spcAft>
              <a:buSzPts val="1800"/>
              <a:buNone/>
              <a:defRPr b="1" sz="1800"/>
            </a:lvl3pPr>
            <a:lvl4pPr indent="-228600" lvl="3" marL="1828800" algn="l">
              <a:lnSpc>
                <a:spcPct val="100000"/>
              </a:lnSpc>
              <a:spcBef>
                <a:spcPts val="400"/>
              </a:spcBef>
              <a:spcAft>
                <a:spcPts val="0"/>
              </a:spcAft>
              <a:buSzPts val="1600"/>
              <a:buNone/>
              <a:defRPr b="1" sz="1600"/>
            </a:lvl4pPr>
            <a:lvl5pPr indent="-228600" lvl="4" marL="2286000" algn="l">
              <a:lnSpc>
                <a:spcPct val="100000"/>
              </a:lnSpc>
              <a:spcBef>
                <a:spcPts val="400"/>
              </a:spcBef>
              <a:spcAft>
                <a:spcPts val="0"/>
              </a:spcAft>
              <a:buSzPts val="1600"/>
              <a:buNone/>
              <a:defRPr b="1" sz="1600"/>
            </a:lvl5pPr>
            <a:lvl6pPr indent="-228600" lvl="5" marL="2743200" algn="l">
              <a:lnSpc>
                <a:spcPct val="100000"/>
              </a:lnSpc>
              <a:spcBef>
                <a:spcPts val="400"/>
              </a:spcBef>
              <a:spcAft>
                <a:spcPts val="0"/>
              </a:spcAft>
              <a:buSzPts val="1600"/>
              <a:buNone/>
              <a:defRPr b="1" sz="1600"/>
            </a:lvl6pPr>
            <a:lvl7pPr indent="-228600" lvl="6" marL="3200400" algn="l">
              <a:lnSpc>
                <a:spcPct val="100000"/>
              </a:lnSpc>
              <a:spcBef>
                <a:spcPts val="400"/>
              </a:spcBef>
              <a:spcAft>
                <a:spcPts val="0"/>
              </a:spcAft>
              <a:buSzPts val="1600"/>
              <a:buNone/>
              <a:defRPr b="1" sz="1600"/>
            </a:lvl7pPr>
            <a:lvl8pPr indent="-228600" lvl="7" marL="3657600" algn="l">
              <a:lnSpc>
                <a:spcPct val="100000"/>
              </a:lnSpc>
              <a:spcBef>
                <a:spcPts val="400"/>
              </a:spcBef>
              <a:spcAft>
                <a:spcPts val="0"/>
              </a:spcAft>
              <a:buSzPts val="1600"/>
              <a:buNone/>
              <a:defRPr b="1" sz="1600"/>
            </a:lvl8pPr>
            <a:lvl9pPr indent="-228600" lvl="8" marL="4114800" algn="l">
              <a:lnSpc>
                <a:spcPct val="100000"/>
              </a:lnSpc>
              <a:spcBef>
                <a:spcPts val="400"/>
              </a:spcBef>
              <a:spcAft>
                <a:spcPts val="0"/>
              </a:spcAft>
              <a:buSzPts val="1600"/>
              <a:buNone/>
              <a:defRPr b="1" sz="1600"/>
            </a:lvl9pPr>
          </a:lstStyle>
          <a:p/>
        </p:txBody>
      </p:sp>
      <p:sp>
        <p:nvSpPr>
          <p:cNvPr id="314" name="Google Shape;314;g327b7c57f4d_1_352"/>
          <p:cNvSpPr txBox="1"/>
          <p:nvPr>
            <p:ph idx="2" type="body"/>
          </p:nvPr>
        </p:nvSpPr>
        <p:spPr>
          <a:xfrm>
            <a:off x="839789" y="2505075"/>
            <a:ext cx="5157900" cy="36846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40"/>
              </a:spcBef>
              <a:spcAft>
                <a:spcPts val="0"/>
              </a:spcAft>
              <a:buSzPts val="1800"/>
              <a:buChar char="•"/>
              <a:defRPr/>
            </a:lvl1pPr>
            <a:lvl2pPr indent="-342900" lvl="1" marL="914400" algn="l">
              <a:lnSpc>
                <a:spcPct val="100000"/>
              </a:lnSpc>
              <a:spcBef>
                <a:spcPts val="560"/>
              </a:spcBef>
              <a:spcAft>
                <a:spcPts val="0"/>
              </a:spcAft>
              <a:buSzPts val="1800"/>
              <a:buChar char="•"/>
              <a:defRPr/>
            </a:lvl2pPr>
            <a:lvl3pPr indent="-342900" lvl="2" marL="1371600" algn="l">
              <a:lnSpc>
                <a:spcPct val="100000"/>
              </a:lnSpc>
              <a:spcBef>
                <a:spcPts val="480"/>
              </a:spcBef>
              <a:spcAft>
                <a:spcPts val="0"/>
              </a:spcAft>
              <a:buSzPts val="1800"/>
              <a:buChar char="•"/>
              <a:defRPr/>
            </a:lvl3pPr>
            <a:lvl4pPr indent="-342900" lvl="3" marL="1828800" algn="l">
              <a:lnSpc>
                <a:spcPct val="100000"/>
              </a:lnSpc>
              <a:spcBef>
                <a:spcPts val="400"/>
              </a:spcBef>
              <a:spcAft>
                <a:spcPts val="0"/>
              </a:spcAft>
              <a:buSzPts val="1800"/>
              <a:buChar char="•"/>
              <a:defRPr/>
            </a:lvl4pPr>
            <a:lvl5pPr indent="-342900" lvl="4" marL="2286000" algn="l">
              <a:lnSpc>
                <a:spcPct val="100000"/>
              </a:lnSpc>
              <a:spcBef>
                <a:spcPts val="400"/>
              </a:spcBef>
              <a:spcAft>
                <a:spcPts val="0"/>
              </a:spcAft>
              <a:buSzPts val="1800"/>
              <a:buChar char="•"/>
              <a:defRPr/>
            </a:lvl5pPr>
            <a:lvl6pPr indent="-342900" lvl="5" marL="2743200" algn="l">
              <a:lnSpc>
                <a:spcPct val="100000"/>
              </a:lnSpc>
              <a:spcBef>
                <a:spcPts val="400"/>
              </a:spcBef>
              <a:spcAft>
                <a:spcPts val="0"/>
              </a:spcAft>
              <a:buSzPts val="1800"/>
              <a:buChar char="•"/>
              <a:defRPr/>
            </a:lvl6pPr>
            <a:lvl7pPr indent="-342900" lvl="6" marL="3200400" algn="l">
              <a:lnSpc>
                <a:spcPct val="100000"/>
              </a:lnSpc>
              <a:spcBef>
                <a:spcPts val="400"/>
              </a:spcBef>
              <a:spcAft>
                <a:spcPts val="0"/>
              </a:spcAft>
              <a:buSzPts val="1800"/>
              <a:buChar char="•"/>
              <a:defRPr/>
            </a:lvl7pPr>
            <a:lvl8pPr indent="-342900" lvl="7" marL="3657600" algn="l">
              <a:lnSpc>
                <a:spcPct val="100000"/>
              </a:lnSpc>
              <a:spcBef>
                <a:spcPts val="400"/>
              </a:spcBef>
              <a:spcAft>
                <a:spcPts val="0"/>
              </a:spcAft>
              <a:buSzPts val="1800"/>
              <a:buChar char="•"/>
              <a:defRPr/>
            </a:lvl8pPr>
            <a:lvl9pPr indent="-342900" lvl="8" marL="4114800" algn="l">
              <a:lnSpc>
                <a:spcPct val="100000"/>
              </a:lnSpc>
              <a:spcBef>
                <a:spcPts val="400"/>
              </a:spcBef>
              <a:spcAft>
                <a:spcPts val="0"/>
              </a:spcAft>
              <a:buSzPts val="1800"/>
              <a:buChar char="•"/>
              <a:defRPr/>
            </a:lvl9pPr>
          </a:lstStyle>
          <a:p/>
        </p:txBody>
      </p:sp>
      <p:sp>
        <p:nvSpPr>
          <p:cNvPr id="315" name="Google Shape;315;g327b7c57f4d_1_352"/>
          <p:cNvSpPr txBox="1"/>
          <p:nvPr>
            <p:ph idx="3" type="body"/>
          </p:nvPr>
        </p:nvSpPr>
        <p:spPr>
          <a:xfrm>
            <a:off x="6172201" y="1681163"/>
            <a:ext cx="5183100" cy="823800"/>
          </a:xfrm>
          <a:prstGeom prst="rect">
            <a:avLst/>
          </a:prstGeom>
          <a:noFill/>
          <a:ln>
            <a:noFill/>
          </a:ln>
        </p:spPr>
        <p:txBody>
          <a:bodyPr anchorCtr="0" anchor="b" bIns="91425" lIns="91425" spcFirstLastPara="1" rIns="91425" wrap="square" tIns="91425">
            <a:noAutofit/>
          </a:bodyPr>
          <a:lstStyle>
            <a:lvl1pPr indent="-228600" lvl="0" marL="457200" algn="l">
              <a:lnSpc>
                <a:spcPct val="100000"/>
              </a:lnSpc>
              <a:spcBef>
                <a:spcPts val="640"/>
              </a:spcBef>
              <a:spcAft>
                <a:spcPts val="0"/>
              </a:spcAft>
              <a:buSzPts val="2400"/>
              <a:buNone/>
              <a:defRPr b="1" sz="2400"/>
            </a:lvl1pPr>
            <a:lvl2pPr indent="-228600" lvl="1" marL="914400" algn="l">
              <a:lnSpc>
                <a:spcPct val="100000"/>
              </a:lnSpc>
              <a:spcBef>
                <a:spcPts val="560"/>
              </a:spcBef>
              <a:spcAft>
                <a:spcPts val="0"/>
              </a:spcAft>
              <a:buSzPts val="2000"/>
              <a:buNone/>
              <a:defRPr b="1" sz="2000"/>
            </a:lvl2pPr>
            <a:lvl3pPr indent="-228600" lvl="2" marL="1371600" algn="l">
              <a:lnSpc>
                <a:spcPct val="100000"/>
              </a:lnSpc>
              <a:spcBef>
                <a:spcPts val="480"/>
              </a:spcBef>
              <a:spcAft>
                <a:spcPts val="0"/>
              </a:spcAft>
              <a:buSzPts val="1800"/>
              <a:buNone/>
              <a:defRPr b="1" sz="1800"/>
            </a:lvl3pPr>
            <a:lvl4pPr indent="-228600" lvl="3" marL="1828800" algn="l">
              <a:lnSpc>
                <a:spcPct val="100000"/>
              </a:lnSpc>
              <a:spcBef>
                <a:spcPts val="400"/>
              </a:spcBef>
              <a:spcAft>
                <a:spcPts val="0"/>
              </a:spcAft>
              <a:buSzPts val="1600"/>
              <a:buNone/>
              <a:defRPr b="1" sz="1600"/>
            </a:lvl4pPr>
            <a:lvl5pPr indent="-228600" lvl="4" marL="2286000" algn="l">
              <a:lnSpc>
                <a:spcPct val="100000"/>
              </a:lnSpc>
              <a:spcBef>
                <a:spcPts val="400"/>
              </a:spcBef>
              <a:spcAft>
                <a:spcPts val="0"/>
              </a:spcAft>
              <a:buSzPts val="1600"/>
              <a:buNone/>
              <a:defRPr b="1" sz="1600"/>
            </a:lvl5pPr>
            <a:lvl6pPr indent="-228600" lvl="5" marL="2743200" algn="l">
              <a:lnSpc>
                <a:spcPct val="100000"/>
              </a:lnSpc>
              <a:spcBef>
                <a:spcPts val="400"/>
              </a:spcBef>
              <a:spcAft>
                <a:spcPts val="0"/>
              </a:spcAft>
              <a:buSzPts val="1600"/>
              <a:buNone/>
              <a:defRPr b="1" sz="1600"/>
            </a:lvl6pPr>
            <a:lvl7pPr indent="-228600" lvl="6" marL="3200400" algn="l">
              <a:lnSpc>
                <a:spcPct val="100000"/>
              </a:lnSpc>
              <a:spcBef>
                <a:spcPts val="400"/>
              </a:spcBef>
              <a:spcAft>
                <a:spcPts val="0"/>
              </a:spcAft>
              <a:buSzPts val="1600"/>
              <a:buNone/>
              <a:defRPr b="1" sz="1600"/>
            </a:lvl7pPr>
            <a:lvl8pPr indent="-228600" lvl="7" marL="3657600" algn="l">
              <a:lnSpc>
                <a:spcPct val="100000"/>
              </a:lnSpc>
              <a:spcBef>
                <a:spcPts val="400"/>
              </a:spcBef>
              <a:spcAft>
                <a:spcPts val="0"/>
              </a:spcAft>
              <a:buSzPts val="1600"/>
              <a:buNone/>
              <a:defRPr b="1" sz="1600"/>
            </a:lvl8pPr>
            <a:lvl9pPr indent="-228600" lvl="8" marL="4114800" algn="l">
              <a:lnSpc>
                <a:spcPct val="100000"/>
              </a:lnSpc>
              <a:spcBef>
                <a:spcPts val="400"/>
              </a:spcBef>
              <a:spcAft>
                <a:spcPts val="0"/>
              </a:spcAft>
              <a:buSzPts val="1600"/>
              <a:buNone/>
              <a:defRPr b="1" sz="1600"/>
            </a:lvl9pPr>
          </a:lstStyle>
          <a:p/>
        </p:txBody>
      </p:sp>
      <p:sp>
        <p:nvSpPr>
          <p:cNvPr id="316" name="Google Shape;316;g327b7c57f4d_1_352"/>
          <p:cNvSpPr txBox="1"/>
          <p:nvPr>
            <p:ph idx="4" type="body"/>
          </p:nvPr>
        </p:nvSpPr>
        <p:spPr>
          <a:xfrm>
            <a:off x="6172201" y="2505075"/>
            <a:ext cx="5183100" cy="36846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40"/>
              </a:spcBef>
              <a:spcAft>
                <a:spcPts val="0"/>
              </a:spcAft>
              <a:buSzPts val="1800"/>
              <a:buChar char="•"/>
              <a:defRPr/>
            </a:lvl1pPr>
            <a:lvl2pPr indent="-342900" lvl="1" marL="914400" algn="l">
              <a:lnSpc>
                <a:spcPct val="100000"/>
              </a:lnSpc>
              <a:spcBef>
                <a:spcPts val="560"/>
              </a:spcBef>
              <a:spcAft>
                <a:spcPts val="0"/>
              </a:spcAft>
              <a:buSzPts val="1800"/>
              <a:buChar char="•"/>
              <a:defRPr/>
            </a:lvl2pPr>
            <a:lvl3pPr indent="-342900" lvl="2" marL="1371600" algn="l">
              <a:lnSpc>
                <a:spcPct val="100000"/>
              </a:lnSpc>
              <a:spcBef>
                <a:spcPts val="480"/>
              </a:spcBef>
              <a:spcAft>
                <a:spcPts val="0"/>
              </a:spcAft>
              <a:buSzPts val="1800"/>
              <a:buChar char="•"/>
              <a:defRPr/>
            </a:lvl3pPr>
            <a:lvl4pPr indent="-342900" lvl="3" marL="1828800" algn="l">
              <a:lnSpc>
                <a:spcPct val="100000"/>
              </a:lnSpc>
              <a:spcBef>
                <a:spcPts val="400"/>
              </a:spcBef>
              <a:spcAft>
                <a:spcPts val="0"/>
              </a:spcAft>
              <a:buSzPts val="1800"/>
              <a:buChar char="•"/>
              <a:defRPr/>
            </a:lvl4pPr>
            <a:lvl5pPr indent="-342900" lvl="4" marL="2286000" algn="l">
              <a:lnSpc>
                <a:spcPct val="100000"/>
              </a:lnSpc>
              <a:spcBef>
                <a:spcPts val="400"/>
              </a:spcBef>
              <a:spcAft>
                <a:spcPts val="0"/>
              </a:spcAft>
              <a:buSzPts val="1800"/>
              <a:buChar char="•"/>
              <a:defRPr/>
            </a:lvl5pPr>
            <a:lvl6pPr indent="-342900" lvl="5" marL="2743200" algn="l">
              <a:lnSpc>
                <a:spcPct val="100000"/>
              </a:lnSpc>
              <a:spcBef>
                <a:spcPts val="400"/>
              </a:spcBef>
              <a:spcAft>
                <a:spcPts val="0"/>
              </a:spcAft>
              <a:buSzPts val="1800"/>
              <a:buChar char="•"/>
              <a:defRPr/>
            </a:lvl6pPr>
            <a:lvl7pPr indent="-342900" lvl="6" marL="3200400" algn="l">
              <a:lnSpc>
                <a:spcPct val="100000"/>
              </a:lnSpc>
              <a:spcBef>
                <a:spcPts val="400"/>
              </a:spcBef>
              <a:spcAft>
                <a:spcPts val="0"/>
              </a:spcAft>
              <a:buSzPts val="1800"/>
              <a:buChar char="•"/>
              <a:defRPr/>
            </a:lvl7pPr>
            <a:lvl8pPr indent="-342900" lvl="7" marL="3657600" algn="l">
              <a:lnSpc>
                <a:spcPct val="100000"/>
              </a:lnSpc>
              <a:spcBef>
                <a:spcPts val="400"/>
              </a:spcBef>
              <a:spcAft>
                <a:spcPts val="0"/>
              </a:spcAft>
              <a:buSzPts val="1800"/>
              <a:buChar char="•"/>
              <a:defRPr/>
            </a:lvl8pPr>
            <a:lvl9pPr indent="-342900" lvl="8" marL="4114800" algn="l">
              <a:lnSpc>
                <a:spcPct val="100000"/>
              </a:lnSpc>
              <a:spcBef>
                <a:spcPts val="4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33" name="Shape 33"/>
        <p:cNvGrpSpPr/>
        <p:nvPr/>
      </p:nvGrpSpPr>
      <p:grpSpPr>
        <a:xfrm>
          <a:off x="0" y="0"/>
          <a:ext cx="0" cy="0"/>
          <a:chOff x="0" y="0"/>
          <a:chExt cx="0" cy="0"/>
        </a:xfrm>
      </p:grpSpPr>
      <p:sp>
        <p:nvSpPr>
          <p:cNvPr id="34" name="Google Shape;34;p33"/>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35" name="Google Shape;35;p33"/>
          <p:cNvGrpSpPr/>
          <p:nvPr/>
        </p:nvGrpSpPr>
        <p:grpSpPr>
          <a:xfrm>
            <a:off x="16934" y="6288897"/>
            <a:ext cx="12192503" cy="581803"/>
            <a:chOff x="12700" y="6288896"/>
            <a:chExt cx="9144377" cy="581803"/>
          </a:xfrm>
        </p:grpSpPr>
        <p:sp>
          <p:nvSpPr>
            <p:cNvPr id="36" name="Google Shape;36;p33"/>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33"/>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33"/>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39" name="Google Shape;39;p33"/>
          <p:cNvPicPr preferRelativeResize="0"/>
          <p:nvPr/>
        </p:nvPicPr>
        <p:blipFill rotWithShape="1">
          <a:blip r:embed="rId2">
            <a:alphaModFix/>
          </a:blip>
          <a:srcRect b="0" l="0" r="0" t="0"/>
          <a:stretch/>
        </p:blipFill>
        <p:spPr>
          <a:xfrm>
            <a:off x="214462" y="5175849"/>
            <a:ext cx="2141959" cy="1682151"/>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17" name="Shape 317"/>
        <p:cNvGrpSpPr/>
        <p:nvPr/>
      </p:nvGrpSpPr>
      <p:grpSpPr>
        <a:xfrm>
          <a:off x="0" y="0"/>
          <a:ext cx="0" cy="0"/>
          <a:chOff x="0" y="0"/>
          <a:chExt cx="0" cy="0"/>
        </a:xfrm>
      </p:grpSpPr>
      <p:sp>
        <p:nvSpPr>
          <p:cNvPr id="318" name="Google Shape;318;g327b7c57f4d_1_358"/>
          <p:cNvSpPr txBox="1"/>
          <p:nvPr>
            <p:ph type="title"/>
          </p:nvPr>
        </p:nvSpPr>
        <p:spPr>
          <a:xfrm>
            <a:off x="1962507" y="491685"/>
            <a:ext cx="9962700" cy="9261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319" name="Google Shape;319;g327b7c57f4d_1_358"/>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320" name="Google Shape;320;g327b7c57f4d_1_358"/>
          <p:cNvSpPr txBox="1"/>
          <p:nvPr>
            <p:ph idx="1" type="body"/>
          </p:nvPr>
        </p:nvSpPr>
        <p:spPr>
          <a:xfrm>
            <a:off x="795867" y="1922541"/>
            <a:ext cx="10668000" cy="36363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321" name="Google Shape;321;g327b7c57f4d_1_358"/>
          <p:cNvGrpSpPr/>
          <p:nvPr/>
        </p:nvGrpSpPr>
        <p:grpSpPr>
          <a:xfrm>
            <a:off x="16934" y="6211407"/>
            <a:ext cx="12192095" cy="659249"/>
            <a:chOff x="12700" y="6211407"/>
            <a:chExt cx="9144300" cy="659249"/>
          </a:xfrm>
        </p:grpSpPr>
        <p:sp>
          <p:nvSpPr>
            <p:cNvPr id="322" name="Google Shape;322;g327b7c57f4d_1_358"/>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3" name="Google Shape;323;g327b7c57f4d_1_358"/>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4" name="Google Shape;324;g327b7c57f4d_1_358"/>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5" name="Google Shape;325;g327b7c57f4d_1_358"/>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326" name="Shape 326"/>
        <p:cNvGrpSpPr/>
        <p:nvPr/>
      </p:nvGrpSpPr>
      <p:grpSpPr>
        <a:xfrm>
          <a:off x="0" y="0"/>
          <a:ext cx="0" cy="0"/>
          <a:chOff x="0" y="0"/>
          <a:chExt cx="0" cy="0"/>
        </a:xfrm>
      </p:grpSpPr>
      <p:sp>
        <p:nvSpPr>
          <p:cNvPr id="327" name="Google Shape;327;g327b7c57f4d_1_36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328" name="Google Shape;328;g327b7c57f4d_1_367"/>
          <p:cNvGrpSpPr/>
          <p:nvPr/>
        </p:nvGrpSpPr>
        <p:grpSpPr>
          <a:xfrm>
            <a:off x="16932" y="6212061"/>
            <a:ext cx="12192095" cy="658788"/>
            <a:chOff x="12700" y="6211407"/>
            <a:chExt cx="9144300" cy="659249"/>
          </a:xfrm>
        </p:grpSpPr>
        <p:sp>
          <p:nvSpPr>
            <p:cNvPr id="329" name="Google Shape;329;g327b7c57f4d_1_367"/>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0" name="Google Shape;330;g327b7c57f4d_1_36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1" name="Google Shape;331;g327b7c57f4d_1_36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2" name="Google Shape;332;g327b7c57f4d_1_367"/>
            <p:cNvSpPr txBox="1"/>
            <p:nvPr/>
          </p:nvSpPr>
          <p:spPr>
            <a:xfrm>
              <a:off x="673127" y="6211407"/>
              <a:ext cx="1752600" cy="3687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333" name="Google Shape;333;g327b7c57f4d_1_367"/>
          <p:cNvSpPr/>
          <p:nvPr/>
        </p:nvSpPr>
        <p:spPr>
          <a:xfrm>
            <a:off x="4656667" y="4505325"/>
            <a:ext cx="2709300" cy="1198500"/>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4" name="Google Shape;334;g327b7c57f4d_1_367"/>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5" name="Shape 335"/>
        <p:cNvGrpSpPr/>
        <p:nvPr/>
      </p:nvGrpSpPr>
      <p:grpSpPr>
        <a:xfrm>
          <a:off x="0" y="0"/>
          <a:ext cx="0" cy="0"/>
          <a:chOff x="0" y="0"/>
          <a:chExt cx="0" cy="0"/>
        </a:xfrm>
      </p:grpSpPr>
      <p:sp>
        <p:nvSpPr>
          <p:cNvPr id="336" name="Google Shape;336;g327b7c57f4d_1_376"/>
          <p:cNvSpPr txBox="1"/>
          <p:nvPr>
            <p:ph idx="10" type="dt"/>
          </p:nvPr>
        </p:nvSpPr>
        <p:spPr>
          <a:xfrm>
            <a:off x="0" y="0"/>
            <a:ext cx="39999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7" name="Google Shape;337;g327b7c57f4d_1_376"/>
          <p:cNvSpPr txBox="1"/>
          <p:nvPr>
            <p:ph idx="11" type="ftr"/>
          </p:nvPr>
        </p:nvSpPr>
        <p:spPr>
          <a:xfrm>
            <a:off x="0" y="0"/>
            <a:ext cx="39999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8" name="Google Shape;338;g327b7c57f4d_1_376"/>
          <p:cNvSpPr txBox="1"/>
          <p:nvPr>
            <p:ph idx="12" type="sldNum"/>
          </p:nvPr>
        </p:nvSpPr>
        <p:spPr>
          <a:xfrm>
            <a:off x="0" y="0"/>
            <a:ext cx="39999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39" name="Shape 339"/>
        <p:cNvGrpSpPr/>
        <p:nvPr/>
      </p:nvGrpSpPr>
      <p:grpSpPr>
        <a:xfrm>
          <a:off x="0" y="0"/>
          <a:ext cx="0" cy="0"/>
          <a:chOff x="0" y="0"/>
          <a:chExt cx="0" cy="0"/>
        </a:xfrm>
      </p:grpSpPr>
      <p:sp>
        <p:nvSpPr>
          <p:cNvPr id="340" name="Google Shape;340;g327b7c57f4d_1_38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41" name="Google Shape;341;g327b7c57f4d_1_380"/>
          <p:cNvSpPr txBox="1"/>
          <p:nvPr>
            <p:ph idx="1" type="body"/>
          </p:nvPr>
        </p:nvSpPr>
        <p:spPr>
          <a:xfrm>
            <a:off x="1363133" y="1417637"/>
            <a:ext cx="109728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342" name="Google Shape;342;g327b7c57f4d_1_380"/>
          <p:cNvGrpSpPr/>
          <p:nvPr/>
        </p:nvGrpSpPr>
        <p:grpSpPr>
          <a:xfrm>
            <a:off x="16934" y="6211407"/>
            <a:ext cx="12192095" cy="659249"/>
            <a:chOff x="12700" y="6211407"/>
            <a:chExt cx="9144300" cy="659249"/>
          </a:xfrm>
        </p:grpSpPr>
        <p:sp>
          <p:nvSpPr>
            <p:cNvPr id="343" name="Google Shape;343;g327b7c57f4d_1_380"/>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4" name="Google Shape;344;g327b7c57f4d_1_38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5" name="Google Shape;345;g327b7c57f4d_1_38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6" name="Google Shape;346;g327b7c57f4d_1_380"/>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347" name="Shape 347"/>
        <p:cNvGrpSpPr/>
        <p:nvPr/>
      </p:nvGrpSpPr>
      <p:grpSpPr>
        <a:xfrm>
          <a:off x="0" y="0"/>
          <a:ext cx="0" cy="0"/>
          <a:chOff x="0" y="0"/>
          <a:chExt cx="0" cy="0"/>
        </a:xfrm>
      </p:grpSpPr>
      <p:sp>
        <p:nvSpPr>
          <p:cNvPr id="348" name="Google Shape;348;g327b7c57f4d_1_388"/>
          <p:cNvSpPr txBox="1"/>
          <p:nvPr>
            <p:ph type="title"/>
          </p:nvPr>
        </p:nvSpPr>
        <p:spPr>
          <a:xfrm>
            <a:off x="609600" y="274638"/>
            <a:ext cx="10972800" cy="969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49" name="Google Shape;349;g327b7c57f4d_1_388"/>
          <p:cNvSpPr txBox="1"/>
          <p:nvPr>
            <p:ph idx="1" type="body"/>
          </p:nvPr>
        </p:nvSpPr>
        <p:spPr>
          <a:xfrm>
            <a:off x="609600" y="1117600"/>
            <a:ext cx="10972800" cy="50886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350" name="Google Shape;350;g327b7c57f4d_1_388"/>
          <p:cNvGrpSpPr/>
          <p:nvPr/>
        </p:nvGrpSpPr>
        <p:grpSpPr>
          <a:xfrm>
            <a:off x="16932" y="6212061"/>
            <a:ext cx="12192095" cy="658788"/>
            <a:chOff x="12700" y="6211407"/>
            <a:chExt cx="9144300" cy="659249"/>
          </a:xfrm>
        </p:grpSpPr>
        <p:sp>
          <p:nvSpPr>
            <p:cNvPr id="351" name="Google Shape;351;g327b7c57f4d_1_388"/>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2" name="Google Shape;352;g327b7c57f4d_1_388"/>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 name="Google Shape;353;g327b7c57f4d_1_388"/>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 name="Google Shape;354;g327b7c57f4d_1_388"/>
            <p:cNvSpPr txBox="1"/>
            <p:nvPr/>
          </p:nvSpPr>
          <p:spPr>
            <a:xfrm>
              <a:off x="673127" y="6211407"/>
              <a:ext cx="1752600" cy="3687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355" name="Shape 355"/>
        <p:cNvGrpSpPr/>
        <p:nvPr/>
      </p:nvGrpSpPr>
      <p:grpSpPr>
        <a:xfrm>
          <a:off x="0" y="0"/>
          <a:ext cx="0" cy="0"/>
          <a:chOff x="0" y="0"/>
          <a:chExt cx="0" cy="0"/>
        </a:xfrm>
      </p:grpSpPr>
      <p:sp>
        <p:nvSpPr>
          <p:cNvPr id="356" name="Google Shape;356;g327b7c57f4d_1_396"/>
          <p:cNvSpPr txBox="1"/>
          <p:nvPr>
            <p:ph type="title"/>
          </p:nvPr>
        </p:nvSpPr>
        <p:spPr>
          <a:xfrm>
            <a:off x="609601" y="273051"/>
            <a:ext cx="4011000" cy="11619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57" name="Google Shape;357;g327b7c57f4d_1_396"/>
          <p:cNvSpPr txBox="1"/>
          <p:nvPr>
            <p:ph idx="1" type="body"/>
          </p:nvPr>
        </p:nvSpPr>
        <p:spPr>
          <a:xfrm>
            <a:off x="4766733" y="273050"/>
            <a:ext cx="6815700" cy="58530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58" name="Google Shape;358;g327b7c57f4d_1_396"/>
          <p:cNvSpPr txBox="1"/>
          <p:nvPr>
            <p:ph idx="2" type="body"/>
          </p:nvPr>
        </p:nvSpPr>
        <p:spPr>
          <a:xfrm>
            <a:off x="609601" y="1435101"/>
            <a:ext cx="4011000" cy="4691100"/>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359" name="Google Shape;359;g327b7c57f4d_1_396"/>
          <p:cNvSpPr txBox="1"/>
          <p:nvPr>
            <p:ph idx="10" type="dt"/>
          </p:nvPr>
        </p:nvSpPr>
        <p:spPr>
          <a:xfrm>
            <a:off x="609600" y="6356351"/>
            <a:ext cx="2844900" cy="365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360" name="Google Shape;360;g327b7c57f4d_1_396"/>
          <p:cNvSpPr txBox="1"/>
          <p:nvPr>
            <p:ph idx="11" type="ftr"/>
          </p:nvPr>
        </p:nvSpPr>
        <p:spPr>
          <a:xfrm>
            <a:off x="4165600" y="6356351"/>
            <a:ext cx="3860700" cy="365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361" name="Google Shape;361;g327b7c57f4d_1_396"/>
          <p:cNvSpPr txBox="1"/>
          <p:nvPr>
            <p:ph idx="12" type="sldNum"/>
          </p:nvPr>
        </p:nvSpPr>
        <p:spPr>
          <a:xfrm>
            <a:off x="8737601" y="6356351"/>
            <a:ext cx="2844900" cy="365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4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42" name="Google Shape;42;p40"/>
          <p:cNvGrpSpPr/>
          <p:nvPr/>
        </p:nvGrpSpPr>
        <p:grpSpPr>
          <a:xfrm>
            <a:off x="16934" y="6211407"/>
            <a:ext cx="12192503" cy="659292"/>
            <a:chOff x="12700" y="6211407"/>
            <a:chExt cx="9144377" cy="659292"/>
          </a:xfrm>
        </p:grpSpPr>
        <p:sp>
          <p:nvSpPr>
            <p:cNvPr id="43" name="Google Shape;43;p40"/>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0"/>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0"/>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0"/>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 name="Shape 47"/>
        <p:cNvGrpSpPr/>
        <p:nvPr/>
      </p:nvGrpSpPr>
      <p:grpSpPr>
        <a:xfrm>
          <a:off x="0" y="0"/>
          <a:ext cx="0" cy="0"/>
          <a:chOff x="0" y="0"/>
          <a:chExt cx="0" cy="0"/>
        </a:xfrm>
      </p:grpSpPr>
      <p:grpSp>
        <p:nvGrpSpPr>
          <p:cNvPr id="48" name="Google Shape;48;g31fb567a6c5_0_583"/>
          <p:cNvGrpSpPr/>
          <p:nvPr/>
        </p:nvGrpSpPr>
        <p:grpSpPr>
          <a:xfrm>
            <a:off x="16933" y="6211407"/>
            <a:ext cx="12192095" cy="659249"/>
            <a:chOff x="12700" y="6211407"/>
            <a:chExt cx="9144300" cy="659249"/>
          </a:xfrm>
        </p:grpSpPr>
        <p:sp>
          <p:nvSpPr>
            <p:cNvPr id="49" name="Google Shape;49;g31fb567a6c5_0_58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g31fb567a6c5_0_583"/>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g31fb567a6c5_0_583"/>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g31fb567a6c5_0_583"/>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53" name="Shape 53"/>
        <p:cNvGrpSpPr/>
        <p:nvPr/>
      </p:nvGrpSpPr>
      <p:grpSpPr>
        <a:xfrm>
          <a:off x="0" y="0"/>
          <a:ext cx="0" cy="0"/>
          <a:chOff x="0" y="0"/>
          <a:chExt cx="0" cy="0"/>
        </a:xfrm>
      </p:grpSpPr>
      <p:sp>
        <p:nvSpPr>
          <p:cNvPr id="54" name="Google Shape;54;p34"/>
          <p:cNvSpPr txBox="1"/>
          <p:nvPr>
            <p:ph type="title"/>
          </p:nvPr>
        </p:nvSpPr>
        <p:spPr>
          <a:xfrm>
            <a:off x="2643718" y="536576"/>
            <a:ext cx="8947148" cy="938213"/>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descr="Macintosh HD:Users:wellspl:Desktop:6-Free-Teamwork-Clipart-Illustration-Showing-Diversity.jpg" id="55" name="Google Shape;55;p34"/>
          <p:cNvPicPr preferRelativeResize="0"/>
          <p:nvPr/>
        </p:nvPicPr>
        <p:blipFill rotWithShape="1">
          <a:blip r:embed="rId2">
            <a:alphaModFix/>
          </a:blip>
          <a:srcRect b="0" l="0" r="25555" t="0"/>
          <a:stretch/>
        </p:blipFill>
        <p:spPr>
          <a:xfrm>
            <a:off x="736600" y="587375"/>
            <a:ext cx="1828799" cy="771524"/>
          </a:xfrm>
          <a:prstGeom prst="rect">
            <a:avLst/>
          </a:prstGeom>
          <a:noFill/>
          <a:ln>
            <a:noFill/>
          </a:ln>
        </p:spPr>
      </p:pic>
      <p:sp>
        <p:nvSpPr>
          <p:cNvPr id="56" name="Google Shape;56;p3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57" name="Google Shape;57;p34"/>
          <p:cNvGrpSpPr/>
          <p:nvPr/>
        </p:nvGrpSpPr>
        <p:grpSpPr>
          <a:xfrm>
            <a:off x="16934" y="6211407"/>
            <a:ext cx="12192503" cy="659292"/>
            <a:chOff x="12700" y="6211407"/>
            <a:chExt cx="9144377" cy="659292"/>
          </a:xfrm>
        </p:grpSpPr>
        <p:sp>
          <p:nvSpPr>
            <p:cNvPr id="58" name="Google Shape;58;p34"/>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 name="Google Shape;59;p34"/>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34"/>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34"/>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62" name="Shape 62"/>
        <p:cNvGrpSpPr/>
        <p:nvPr/>
      </p:nvGrpSpPr>
      <p:grpSpPr>
        <a:xfrm>
          <a:off x="0" y="0"/>
          <a:ext cx="0" cy="0"/>
          <a:chOff x="0" y="0"/>
          <a:chExt cx="0" cy="0"/>
        </a:xfrm>
      </p:grpSpPr>
      <p:pic>
        <p:nvPicPr>
          <p:cNvPr descr="Green-Pencil-Icon-pencils-7151356-150-150.jpg" id="63" name="Google Shape;63;p35"/>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64" name="Google Shape;64;p35"/>
          <p:cNvSpPr txBox="1"/>
          <p:nvPr>
            <p:ph type="title"/>
          </p:nvPr>
        </p:nvSpPr>
        <p:spPr>
          <a:xfrm>
            <a:off x="1962510" y="491685"/>
            <a:ext cx="981800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65" name="Google Shape;65;p35"/>
          <p:cNvGrpSpPr/>
          <p:nvPr/>
        </p:nvGrpSpPr>
        <p:grpSpPr>
          <a:xfrm>
            <a:off x="16934" y="6211407"/>
            <a:ext cx="12192503" cy="659292"/>
            <a:chOff x="12700" y="6211407"/>
            <a:chExt cx="9144377" cy="659292"/>
          </a:xfrm>
        </p:grpSpPr>
        <p:sp>
          <p:nvSpPr>
            <p:cNvPr id="66" name="Google Shape;66;p35"/>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35"/>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35"/>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35"/>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70" name="Google Shape;70;p3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1" name="Shape 71"/>
        <p:cNvGrpSpPr/>
        <p:nvPr/>
      </p:nvGrpSpPr>
      <p:grpSpPr>
        <a:xfrm>
          <a:off x="0" y="0"/>
          <a:ext cx="0" cy="0"/>
          <a:chOff x="0" y="0"/>
          <a:chExt cx="0" cy="0"/>
        </a:xfrm>
      </p:grpSpPr>
      <p:sp>
        <p:nvSpPr>
          <p:cNvPr id="72" name="Google Shape;72;p36"/>
          <p:cNvSpPr txBox="1"/>
          <p:nvPr>
            <p:ph type="title"/>
          </p:nvPr>
        </p:nvSpPr>
        <p:spPr>
          <a:xfrm>
            <a:off x="1962507" y="491685"/>
            <a:ext cx="996278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73" name="Google Shape;73;p36"/>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74" name="Google Shape;74;p36"/>
          <p:cNvSpPr txBox="1"/>
          <p:nvPr>
            <p:ph idx="1" type="body"/>
          </p:nvPr>
        </p:nvSpPr>
        <p:spPr>
          <a:xfrm>
            <a:off x="795867" y="1922541"/>
            <a:ext cx="10668000" cy="3636439"/>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75" name="Google Shape;75;p36"/>
          <p:cNvGrpSpPr/>
          <p:nvPr/>
        </p:nvGrpSpPr>
        <p:grpSpPr>
          <a:xfrm>
            <a:off x="16934" y="6211407"/>
            <a:ext cx="12192503" cy="659292"/>
            <a:chOff x="12700" y="6211407"/>
            <a:chExt cx="9144377" cy="659292"/>
          </a:xfrm>
        </p:grpSpPr>
        <p:sp>
          <p:nvSpPr>
            <p:cNvPr id="76" name="Google Shape;76;p36"/>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36"/>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36"/>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36"/>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6" Type="http://schemas.openxmlformats.org/officeDocument/2006/relationships/theme" Target="../theme/theme3.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2.xml"/><Relationship Id="rId10" Type="http://schemas.openxmlformats.org/officeDocument/2006/relationships/slideLayout" Target="../slideLayouts/slideLayout41.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5" Type="http://schemas.openxmlformats.org/officeDocument/2006/relationships/theme" Target="../theme/theme5.xml"/><Relationship Id="rId14" Type="http://schemas.openxmlformats.org/officeDocument/2006/relationships/slideLayout" Target="../slideLayouts/slideLayout4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8"/>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9" name="Shape 129"/>
        <p:cNvGrpSpPr/>
        <p:nvPr/>
      </p:nvGrpSpPr>
      <p:grpSpPr>
        <a:xfrm>
          <a:off x="0" y="0"/>
          <a:ext cx="0" cy="0"/>
          <a:chOff x="0" y="0"/>
          <a:chExt cx="0" cy="0"/>
        </a:xfrm>
      </p:grpSpPr>
      <p:sp>
        <p:nvSpPr>
          <p:cNvPr id="130" name="Google Shape;130;g3753f2b657a_0_147"/>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31" name="Google Shape;131;g3753f2b657a_0_147"/>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70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0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1" name="Shape 251"/>
        <p:cNvGrpSpPr/>
        <p:nvPr/>
      </p:nvGrpSpPr>
      <p:grpSpPr>
        <a:xfrm>
          <a:off x="0" y="0"/>
          <a:ext cx="0" cy="0"/>
          <a:chOff x="0" y="0"/>
          <a:chExt cx="0" cy="0"/>
        </a:xfrm>
      </p:grpSpPr>
      <p:sp>
        <p:nvSpPr>
          <p:cNvPr id="252" name="Google Shape;252;g327b7c57f4d_1_29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253" name="Google Shape;253;g327b7c57f4d_1_292"/>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9.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4.jpg"/><Relationship Id="rId4" Type="http://schemas.openxmlformats.org/officeDocument/2006/relationships/image" Target="../media/image2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hyperlink" Target="https://nwcommons.nwciowa.edu/cgi/viewcontent.cgi?article=1408&amp;context=education_masters#:~:text=A%20multitude%20of%20action%20research%20studies%20have,well%20as%20increased%20positive%20behaviors%20and%20feedback.&amp;text=Among%20the%20three%20students%20who%20participated%20in,44.07%%20%2D%205.42%%2C%20and%2046.09%%20%2D%2014.67%" TargetMode="External"/><Relationship Id="rId4" Type="http://schemas.openxmlformats.org/officeDocument/2006/relationships/hyperlink" Target="https://pmc.ncbi.nlm.nih.gov/articles/PMC10045289/#:~:text=Recent%20reviews%20on%20CICO%20indicate,9%2C18%2C25%5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hyperlink" Target="https://pbismissouri.org/" TargetMode="External"/><Relationship Id="rId4" Type="http://schemas.openxmlformats.org/officeDocument/2006/relationships/hyperlink" Target="https://www.facebook.com/moswpbs" TargetMode="External"/><Relationship Id="rId5" Type="http://schemas.openxmlformats.org/officeDocument/2006/relationships/hyperlink" Target="https://www.instagram.com/moswpbs" TargetMode="External"/><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2"/>
          <p:cNvSpPr txBox="1"/>
          <p:nvPr>
            <p:ph type="ctrTitle"/>
          </p:nvPr>
        </p:nvSpPr>
        <p:spPr>
          <a:xfrm>
            <a:off x="2209800" y="1014877"/>
            <a:ext cx="7772400" cy="147002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900"/>
              <a:buNone/>
            </a:pPr>
            <a:r>
              <a:rPr lang="en-US"/>
              <a:t>MO SW-PBS Advanced Tiers</a:t>
            </a:r>
            <a:br>
              <a:rPr lang="en-US"/>
            </a:br>
            <a:r>
              <a:rPr lang="en-US"/>
              <a:t>Course 6 Lesson 1</a:t>
            </a:r>
            <a:endParaRPr/>
          </a:p>
          <a:p>
            <a:pPr indent="0" lvl="0" marL="0" rtl="0" algn="ctr">
              <a:lnSpc>
                <a:spcPct val="100000"/>
              </a:lnSpc>
              <a:spcBef>
                <a:spcPts val="0"/>
              </a:spcBef>
              <a:spcAft>
                <a:spcPts val="0"/>
              </a:spcAft>
              <a:buSzPts val="900"/>
              <a:buNone/>
            </a:pPr>
            <a:r>
              <a:rPr lang="en-US">
                <a:solidFill>
                  <a:srgbClr val="0070C0"/>
                </a:solidFill>
              </a:rPr>
              <a:t>Check-In, Check-Out  </a:t>
            </a:r>
            <a:endParaRPr>
              <a:solidFill>
                <a:srgbClr val="0070C0"/>
              </a:solidFill>
            </a:endParaRPr>
          </a:p>
          <a:p>
            <a:pPr indent="0" lvl="0" marL="0" rtl="0" algn="ctr">
              <a:lnSpc>
                <a:spcPct val="100000"/>
              </a:lnSpc>
              <a:spcBef>
                <a:spcPts val="0"/>
              </a:spcBef>
              <a:spcAft>
                <a:spcPts val="0"/>
              </a:spcAft>
              <a:buSzPts val="9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25" name="Shape 425"/>
        <p:cNvGrpSpPr/>
        <p:nvPr/>
      </p:nvGrpSpPr>
      <p:grpSpPr>
        <a:xfrm>
          <a:off x="0" y="0"/>
          <a:ext cx="0" cy="0"/>
          <a:chOff x="0" y="0"/>
          <a:chExt cx="0" cy="0"/>
        </a:xfrm>
      </p:grpSpPr>
      <p:sp>
        <p:nvSpPr>
          <p:cNvPr id="426" name="Google Shape;426;g32d239321db_1_30"/>
          <p:cNvSpPr txBox="1"/>
          <p:nvPr>
            <p:ph type="title"/>
          </p:nvPr>
        </p:nvSpPr>
        <p:spPr>
          <a:xfrm>
            <a:off x="812800" y="366175"/>
            <a:ext cx="11237100" cy="1524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800"/>
              <a:buNone/>
            </a:pPr>
            <a:r>
              <a:rPr b="1" lang="en-US"/>
              <a:t>Organization of CICO Course Lessons</a:t>
            </a:r>
            <a:endParaRPr b="1"/>
          </a:p>
        </p:txBody>
      </p:sp>
      <p:sp>
        <p:nvSpPr>
          <p:cNvPr id="427" name="Google Shape;427;g32d239321db_1_30"/>
          <p:cNvSpPr txBox="1"/>
          <p:nvPr>
            <p:ph idx="1" type="body"/>
          </p:nvPr>
        </p:nvSpPr>
        <p:spPr>
          <a:xfrm>
            <a:off x="383025" y="1703800"/>
            <a:ext cx="39072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solidFill>
                  <a:srgbClr val="FF0000"/>
                </a:solidFill>
              </a:rPr>
              <a:t> L1</a:t>
            </a:r>
            <a:r>
              <a:rPr lang="en-US" sz="2000">
                <a:solidFill>
                  <a:srgbClr val="FF0000"/>
                </a:solidFill>
              </a:rPr>
              <a:t> - </a:t>
            </a:r>
            <a:r>
              <a:rPr b="1" lang="en-US" sz="2100">
                <a:solidFill>
                  <a:srgbClr val="FF0000"/>
                </a:solidFill>
              </a:rPr>
              <a:t>Systems for Implementation</a:t>
            </a:r>
            <a:endParaRPr b="1" sz="2100">
              <a:solidFill>
                <a:srgbClr val="FF0000"/>
              </a:solidFill>
            </a:endParaRPr>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what we do for adults</a:t>
            </a:r>
            <a:r>
              <a:rPr b="1" i="1" lang="en-US" sz="2000"/>
              <a:t>) </a:t>
            </a:r>
            <a:endParaRPr b="1" i="1" sz="2000"/>
          </a:p>
          <a:p>
            <a:pPr indent="0" lvl="0" marL="0" rtl="0" algn="ctr">
              <a:lnSpc>
                <a:spcPct val="100000"/>
              </a:lnSpc>
              <a:spcBef>
                <a:spcPts val="560"/>
              </a:spcBef>
              <a:spcAft>
                <a:spcPts val="0"/>
              </a:spcAft>
              <a:buSzPts val="2800"/>
              <a:buNone/>
            </a:pPr>
            <a:r>
              <a:t/>
            </a:r>
            <a:endParaRPr b="1" i="1" sz="2000"/>
          </a:p>
          <a:p>
            <a:pPr indent="-431800" lvl="0" marL="609600" rtl="0" algn="l">
              <a:lnSpc>
                <a:spcPct val="100000"/>
              </a:lnSpc>
              <a:spcBef>
                <a:spcPts val="560"/>
              </a:spcBef>
              <a:spcAft>
                <a:spcPts val="0"/>
              </a:spcAft>
              <a:buSzPts val="2000"/>
              <a:buChar char="•"/>
            </a:pPr>
            <a:r>
              <a:rPr lang="en-US" sz="2000"/>
              <a:t>Personnel</a:t>
            </a:r>
            <a:endParaRPr sz="2000"/>
          </a:p>
          <a:p>
            <a:pPr indent="-431800" lvl="0" marL="609600" rtl="0" algn="l">
              <a:lnSpc>
                <a:spcPct val="100000"/>
              </a:lnSpc>
              <a:spcBef>
                <a:spcPts val="0"/>
              </a:spcBef>
              <a:spcAft>
                <a:spcPts val="0"/>
              </a:spcAft>
              <a:buSzPts val="2000"/>
              <a:buChar char="•"/>
            </a:pPr>
            <a:r>
              <a:rPr lang="en-US" sz="2000"/>
              <a:t>Serviceable Base Rate </a:t>
            </a:r>
            <a:endParaRPr sz="2000"/>
          </a:p>
          <a:p>
            <a:pPr indent="-431800" lvl="0" marL="609600" rtl="0" algn="l">
              <a:lnSpc>
                <a:spcPct val="100000"/>
              </a:lnSpc>
              <a:spcBef>
                <a:spcPts val="0"/>
              </a:spcBef>
              <a:spcAft>
                <a:spcPts val="0"/>
              </a:spcAft>
              <a:buSzPts val="2000"/>
              <a:buChar char="•"/>
            </a:pPr>
            <a:r>
              <a:rPr lang="en-US" sz="2000"/>
              <a:t>Location </a:t>
            </a:r>
            <a:endParaRPr sz="2000"/>
          </a:p>
          <a:p>
            <a:pPr indent="-431800" lvl="0" marL="609600" rtl="0" algn="l">
              <a:lnSpc>
                <a:spcPct val="100000"/>
              </a:lnSpc>
              <a:spcBef>
                <a:spcPts val="0"/>
              </a:spcBef>
              <a:spcAft>
                <a:spcPts val="0"/>
              </a:spcAft>
              <a:buSzPts val="2000"/>
              <a:buChar char="•"/>
            </a:pPr>
            <a:r>
              <a:rPr lang="en-US" sz="2000"/>
              <a:t>System for Reinforcing Expected Behavior </a:t>
            </a:r>
            <a:endParaRPr sz="2000"/>
          </a:p>
          <a:p>
            <a:pPr indent="0" lvl="0" marL="457200" rtl="0" algn="l">
              <a:lnSpc>
                <a:spcPct val="100000"/>
              </a:lnSpc>
              <a:spcBef>
                <a:spcPts val="0"/>
              </a:spcBef>
              <a:spcAft>
                <a:spcPts val="0"/>
              </a:spcAft>
              <a:buSzPts val="2800"/>
              <a:buNone/>
            </a:pPr>
            <a:r>
              <a:t/>
            </a:r>
            <a:endParaRPr sz="2000"/>
          </a:p>
          <a:p>
            <a:pPr indent="0" lvl="0" marL="0" rtl="0" algn="l">
              <a:lnSpc>
                <a:spcPct val="100000"/>
              </a:lnSpc>
              <a:spcBef>
                <a:spcPts val="560"/>
              </a:spcBef>
              <a:spcAft>
                <a:spcPts val="0"/>
              </a:spcAft>
              <a:buSzPts val="2800"/>
              <a:buNone/>
            </a:pPr>
            <a:r>
              <a:t/>
            </a:r>
            <a:endParaRPr sz="2000"/>
          </a:p>
          <a:p>
            <a:pPr indent="0" lvl="0" marL="0" rtl="0" algn="l">
              <a:lnSpc>
                <a:spcPct val="100000"/>
              </a:lnSpc>
              <a:spcBef>
                <a:spcPts val="560"/>
              </a:spcBef>
              <a:spcAft>
                <a:spcPts val="0"/>
              </a:spcAft>
              <a:buSzPts val="2800"/>
              <a:buNone/>
            </a:pPr>
            <a:r>
              <a:t/>
            </a:r>
            <a:endParaRPr sz="2000"/>
          </a:p>
          <a:p>
            <a:pPr indent="0" lvl="0" marL="0" rtl="0" algn="l">
              <a:lnSpc>
                <a:spcPct val="100000"/>
              </a:lnSpc>
              <a:spcBef>
                <a:spcPts val="560"/>
              </a:spcBef>
              <a:spcAft>
                <a:spcPts val="0"/>
              </a:spcAft>
              <a:buSzPts val="2800"/>
              <a:buNone/>
            </a:pPr>
            <a:r>
              <a:t/>
            </a:r>
            <a:endParaRPr b="1" sz="2000"/>
          </a:p>
          <a:p>
            <a:pPr indent="0" lvl="0" marL="0" rtl="0" algn="l">
              <a:lnSpc>
                <a:spcPct val="100000"/>
              </a:lnSpc>
              <a:spcBef>
                <a:spcPts val="560"/>
              </a:spcBef>
              <a:spcAft>
                <a:spcPts val="0"/>
              </a:spcAft>
              <a:buSzPts val="2800"/>
              <a:buNone/>
            </a:pPr>
            <a:r>
              <a:t/>
            </a:r>
            <a:endParaRPr b="1" sz="1900"/>
          </a:p>
          <a:p>
            <a:pPr indent="0" lvl="0" marL="0" rtl="0" algn="l">
              <a:lnSpc>
                <a:spcPct val="100000"/>
              </a:lnSpc>
              <a:spcBef>
                <a:spcPts val="560"/>
              </a:spcBef>
              <a:spcAft>
                <a:spcPts val="0"/>
              </a:spcAft>
              <a:buSzPts val="2800"/>
              <a:buNone/>
            </a:pPr>
            <a:r>
              <a:t/>
            </a:r>
            <a:endParaRPr b="1" sz="1100">
              <a:latin typeface="Arial"/>
              <a:ea typeface="Arial"/>
              <a:cs typeface="Arial"/>
              <a:sym typeface="Arial"/>
            </a:endParaRPr>
          </a:p>
          <a:p>
            <a:pPr indent="0" lvl="0" marL="0" rtl="0" algn="l">
              <a:lnSpc>
                <a:spcPct val="100000"/>
              </a:lnSpc>
              <a:spcBef>
                <a:spcPts val="560"/>
              </a:spcBef>
              <a:spcAft>
                <a:spcPts val="0"/>
              </a:spcAft>
              <a:buSzPts val="2800"/>
              <a:buNone/>
            </a:pPr>
            <a:r>
              <a:t/>
            </a:r>
            <a:endParaRPr/>
          </a:p>
        </p:txBody>
      </p:sp>
      <p:sp>
        <p:nvSpPr>
          <p:cNvPr id="428" name="Google Shape;428;g32d239321db_1_30"/>
          <p:cNvSpPr txBox="1"/>
          <p:nvPr>
            <p:ph idx="2" type="body"/>
          </p:nvPr>
        </p:nvSpPr>
        <p:spPr>
          <a:xfrm>
            <a:off x="4290067" y="1703800"/>
            <a:ext cx="34611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t>L2 - Data for Implementation</a:t>
            </a:r>
            <a:endParaRPr b="1" sz="2000"/>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how we make decisions</a:t>
            </a:r>
            <a:r>
              <a:rPr b="1" i="1" lang="en-US" sz="2000"/>
              <a:t>) </a:t>
            </a:r>
            <a:endParaRPr b="1" i="1" sz="2000"/>
          </a:p>
          <a:p>
            <a:pPr indent="0" lvl="0" marL="0" rtl="0" algn="ctr">
              <a:lnSpc>
                <a:spcPct val="100000"/>
              </a:lnSpc>
              <a:spcBef>
                <a:spcPts val="560"/>
              </a:spcBef>
              <a:spcAft>
                <a:spcPts val="0"/>
              </a:spcAft>
              <a:buSzPts val="2800"/>
              <a:buNone/>
            </a:pPr>
            <a:r>
              <a:t/>
            </a:r>
            <a:endParaRPr b="1" sz="2000"/>
          </a:p>
          <a:p>
            <a:pPr indent="-342900" lvl="0" marL="457200" rtl="0" algn="l">
              <a:lnSpc>
                <a:spcPct val="100000"/>
              </a:lnSpc>
              <a:spcBef>
                <a:spcPts val="560"/>
              </a:spcBef>
              <a:spcAft>
                <a:spcPts val="0"/>
              </a:spcAft>
              <a:buClr>
                <a:srgbClr val="FF0000"/>
              </a:buClr>
              <a:buSzPts val="2000"/>
              <a:buFont typeface="Calibri"/>
              <a:buChar char="•"/>
            </a:pPr>
            <a:r>
              <a:rPr lang="en-US" sz="2000"/>
              <a:t>Process for monitoring student progress</a:t>
            </a:r>
            <a:endParaRPr sz="2000"/>
          </a:p>
          <a:p>
            <a:pPr indent="-342900" lvl="0" marL="457200" rtl="0" algn="l">
              <a:lnSpc>
                <a:spcPct val="100000"/>
              </a:lnSpc>
              <a:spcBef>
                <a:spcPts val="0"/>
              </a:spcBef>
              <a:spcAft>
                <a:spcPts val="0"/>
              </a:spcAft>
              <a:buClr>
                <a:srgbClr val="FF0000"/>
              </a:buClr>
              <a:buSzPts val="2000"/>
              <a:buFont typeface="Calibri"/>
              <a:buChar char="•"/>
            </a:pPr>
            <a:r>
              <a:rPr lang="en-US" sz="2000"/>
              <a:t> Analyzing data</a:t>
            </a:r>
            <a:endParaRPr sz="2000"/>
          </a:p>
          <a:p>
            <a:pPr indent="-342900" lvl="0" marL="457200" rtl="0" algn="l">
              <a:lnSpc>
                <a:spcPct val="100000"/>
              </a:lnSpc>
              <a:spcBef>
                <a:spcPts val="0"/>
              </a:spcBef>
              <a:spcAft>
                <a:spcPts val="0"/>
              </a:spcAft>
              <a:buClr>
                <a:srgbClr val="FF0000"/>
              </a:buClr>
              <a:buSzPts val="2000"/>
              <a:buFont typeface="Calibri"/>
              <a:buChar char="•"/>
            </a:pPr>
            <a:r>
              <a:rPr lang="en-US" sz="2000"/>
              <a:t>Responding to data </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Modifications</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Generalization of Skills</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Self-Monitoring </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Fading</a:t>
            </a:r>
            <a:endParaRPr/>
          </a:p>
        </p:txBody>
      </p:sp>
      <p:sp>
        <p:nvSpPr>
          <p:cNvPr id="429" name="Google Shape;429;g32d239321db_1_30"/>
          <p:cNvSpPr txBox="1"/>
          <p:nvPr>
            <p:ph idx="2" type="body"/>
          </p:nvPr>
        </p:nvSpPr>
        <p:spPr>
          <a:xfrm>
            <a:off x="8102167" y="1703800"/>
            <a:ext cx="37788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t>L3 - Practices for Implementation</a:t>
            </a:r>
            <a:endParaRPr b="1" sz="2000"/>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what we do for students)</a:t>
            </a:r>
            <a:r>
              <a:rPr b="1" i="1" lang="en-US" sz="2000"/>
              <a:t> </a:t>
            </a:r>
            <a:endParaRPr b="1" i="1" sz="2000"/>
          </a:p>
          <a:p>
            <a:pPr indent="0" lvl="0" marL="0" rtl="0" algn="ctr">
              <a:lnSpc>
                <a:spcPct val="100000"/>
              </a:lnSpc>
              <a:spcBef>
                <a:spcPts val="560"/>
              </a:spcBef>
              <a:spcAft>
                <a:spcPts val="0"/>
              </a:spcAft>
              <a:buSzPts val="2800"/>
              <a:buNone/>
            </a:pPr>
            <a:r>
              <a:t/>
            </a:r>
            <a:endParaRPr b="1" i="1" sz="2000"/>
          </a:p>
          <a:p>
            <a:pPr indent="-431800" lvl="0" marL="609600" rtl="0" algn="l">
              <a:lnSpc>
                <a:spcPct val="100000"/>
              </a:lnSpc>
              <a:spcBef>
                <a:spcPts val="560"/>
              </a:spcBef>
              <a:spcAft>
                <a:spcPts val="0"/>
              </a:spcAft>
              <a:buSzPts val="2000"/>
              <a:buChar char="•"/>
            </a:pPr>
            <a:r>
              <a:rPr lang="en-US" sz="2000"/>
              <a:t>Communication for personnel, families &amp; students</a:t>
            </a:r>
            <a:endParaRPr sz="2000"/>
          </a:p>
          <a:p>
            <a:pPr indent="-431800" lvl="0" marL="609600" rtl="0" algn="l">
              <a:lnSpc>
                <a:spcPct val="100000"/>
              </a:lnSpc>
              <a:spcBef>
                <a:spcPts val="0"/>
              </a:spcBef>
              <a:spcAft>
                <a:spcPts val="0"/>
              </a:spcAft>
              <a:buSzPts val="2000"/>
              <a:buChar char="•"/>
            </a:pPr>
            <a:r>
              <a:rPr lang="en-US" sz="2000"/>
              <a:t>Training for personnel, families &amp; students</a:t>
            </a:r>
            <a:endParaRPr b="1" sz="2000"/>
          </a:p>
        </p:txBody>
      </p:sp>
      <p:sp>
        <p:nvSpPr>
          <p:cNvPr id="430" name="Google Shape;430;g32d239321db_1_30"/>
          <p:cNvSpPr/>
          <p:nvPr/>
        </p:nvSpPr>
        <p:spPr>
          <a:xfrm>
            <a:off x="284900" y="1584025"/>
            <a:ext cx="3972600" cy="4492200"/>
          </a:xfrm>
          <a:prstGeom prst="frame">
            <a:avLst>
              <a:gd fmla="val 2975" name="adj1"/>
            </a:avLst>
          </a:prstGeom>
          <a:solidFill>
            <a:srgbClr val="CC412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367158a5c1b_0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t/>
            </a:r>
            <a:endParaRPr/>
          </a:p>
        </p:txBody>
      </p:sp>
      <p:pic>
        <p:nvPicPr>
          <p:cNvPr id="436" name="Google Shape;436;g367158a5c1b_0_0"/>
          <p:cNvPicPr preferRelativeResize="0"/>
          <p:nvPr/>
        </p:nvPicPr>
        <p:blipFill rotWithShape="1">
          <a:blip r:embed="rId3">
            <a:alphaModFix/>
          </a:blip>
          <a:srcRect b="0" l="0" r="3250" t="28795"/>
          <a:stretch/>
        </p:blipFill>
        <p:spPr>
          <a:xfrm>
            <a:off x="0" y="0"/>
            <a:ext cx="12192000" cy="6317975"/>
          </a:xfrm>
          <a:prstGeom prst="rect">
            <a:avLst/>
          </a:prstGeom>
          <a:noFill/>
          <a:ln>
            <a:noFill/>
          </a:ln>
        </p:spPr>
      </p:pic>
      <p:sp>
        <p:nvSpPr>
          <p:cNvPr id="437" name="Google Shape;437;g367158a5c1b_0_0"/>
          <p:cNvSpPr txBox="1"/>
          <p:nvPr/>
        </p:nvSpPr>
        <p:spPr>
          <a:xfrm>
            <a:off x="566550" y="1262275"/>
            <a:ext cx="6659100" cy="295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Rationale</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CICO provides students that are seeking adult attention attention, feedback, and support, helping them develop positive behaviors such as appropriate ways to seek adult attention. </a:t>
            </a:r>
            <a:endParaRPr b="0" i="0" sz="3000" u="none" cap="none" strike="noStrik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g367158a5c1b_0_128"/>
          <p:cNvSpPr txBox="1"/>
          <p:nvPr>
            <p:ph type="title"/>
          </p:nvPr>
        </p:nvSpPr>
        <p:spPr>
          <a:xfrm>
            <a:off x="609600" y="274630"/>
            <a:ext cx="10972800" cy="700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Reflective Questions</a:t>
            </a:r>
            <a:endParaRPr/>
          </a:p>
        </p:txBody>
      </p:sp>
      <p:sp>
        <p:nvSpPr>
          <p:cNvPr id="444" name="Google Shape;444;g367158a5c1b_0_128"/>
          <p:cNvSpPr txBox="1"/>
          <p:nvPr>
            <p:ph idx="1" type="body"/>
          </p:nvPr>
        </p:nvSpPr>
        <p:spPr>
          <a:xfrm>
            <a:off x="5846100" y="1165950"/>
            <a:ext cx="6181800" cy="5010300"/>
          </a:xfrm>
          <a:prstGeom prst="rect">
            <a:avLst/>
          </a:prstGeom>
          <a:noFill/>
          <a:ln>
            <a:noFill/>
          </a:ln>
        </p:spPr>
        <p:txBody>
          <a:bodyPr anchorCtr="0" anchor="t" bIns="91425" lIns="91425" spcFirstLastPara="1" rIns="91425" wrap="square" tIns="91425">
            <a:noAutofit/>
          </a:bodyPr>
          <a:lstStyle/>
          <a:p>
            <a:pPr indent="-425450" lvl="0" marL="457200" rtl="0" algn="l">
              <a:lnSpc>
                <a:spcPct val="100000"/>
              </a:lnSpc>
              <a:spcBef>
                <a:spcPts val="0"/>
              </a:spcBef>
              <a:spcAft>
                <a:spcPts val="0"/>
              </a:spcAft>
              <a:buSzPts val="3100"/>
              <a:buAutoNum type="arabicPeriod"/>
            </a:pPr>
            <a:r>
              <a:rPr lang="en-US" sz="3100">
                <a:highlight>
                  <a:schemeClr val="lt1"/>
                </a:highlight>
              </a:rPr>
              <a:t>How has your team determined the function of the student’s behavior? </a:t>
            </a:r>
            <a:endParaRPr sz="3100">
              <a:highlight>
                <a:schemeClr val="lt1"/>
              </a:highlight>
            </a:endParaRPr>
          </a:p>
          <a:p>
            <a:pPr indent="-425450" lvl="0" marL="457200" rtl="0" algn="l">
              <a:lnSpc>
                <a:spcPct val="100000"/>
              </a:lnSpc>
              <a:spcBef>
                <a:spcPts val="0"/>
              </a:spcBef>
              <a:spcAft>
                <a:spcPts val="0"/>
              </a:spcAft>
              <a:buSzPts val="3100"/>
              <a:buAutoNum type="arabicPeriod"/>
            </a:pPr>
            <a:r>
              <a:rPr lang="en-US" sz="3100">
                <a:highlight>
                  <a:schemeClr val="lt1"/>
                </a:highlight>
              </a:rPr>
              <a:t>What is your process for aligning the function to the correct intervention? </a:t>
            </a:r>
            <a:endParaRPr sz="3100">
              <a:highlight>
                <a:schemeClr val="lt1"/>
              </a:highlight>
            </a:endParaRPr>
          </a:p>
          <a:p>
            <a:pPr indent="-425450" lvl="0" marL="457200" rtl="0" algn="l">
              <a:lnSpc>
                <a:spcPct val="100000"/>
              </a:lnSpc>
              <a:spcBef>
                <a:spcPts val="0"/>
              </a:spcBef>
              <a:spcAft>
                <a:spcPts val="0"/>
              </a:spcAft>
              <a:buSzPts val="3100"/>
              <a:buAutoNum type="arabicPeriod"/>
            </a:pPr>
            <a:r>
              <a:rPr lang="en-US" sz="3100">
                <a:highlight>
                  <a:schemeClr val="lt1"/>
                </a:highlight>
              </a:rPr>
              <a:t>What resources are needed vs available based on your serviceable base rate?</a:t>
            </a:r>
            <a:endParaRPr sz="3100">
              <a:highlight>
                <a:schemeClr val="lt1"/>
              </a:highlight>
            </a:endParaRPr>
          </a:p>
          <a:p>
            <a:pPr indent="-228600" lvl="0" marL="457200" marR="0" rtl="0" algn="l">
              <a:lnSpc>
                <a:spcPct val="100000"/>
              </a:lnSpc>
              <a:spcBef>
                <a:spcPts val="640"/>
              </a:spcBef>
              <a:spcAft>
                <a:spcPts val="0"/>
              </a:spcAft>
              <a:buClr>
                <a:srgbClr val="FF0000"/>
              </a:buClr>
              <a:buSzPts val="3200"/>
              <a:buFont typeface="Arial"/>
              <a:buNone/>
            </a:pPr>
            <a:r>
              <a:t/>
            </a:r>
            <a:endParaRPr>
              <a:highlight>
                <a:srgbClr val="FFFF00"/>
              </a:highlight>
            </a:endParaRPr>
          </a:p>
        </p:txBody>
      </p:sp>
      <p:pic>
        <p:nvPicPr>
          <p:cNvPr id="445" name="Google Shape;445;g367158a5c1b_0_128"/>
          <p:cNvPicPr preferRelativeResize="0"/>
          <p:nvPr/>
        </p:nvPicPr>
        <p:blipFill rotWithShape="1">
          <a:blip r:embed="rId3">
            <a:alphaModFix/>
          </a:blip>
          <a:srcRect b="0" l="12037" r="25132" t="0"/>
          <a:stretch/>
        </p:blipFill>
        <p:spPr>
          <a:xfrm>
            <a:off x="685799" y="1481329"/>
            <a:ext cx="3877057" cy="409469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4"/>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b="1" lang="en-US"/>
              <a:t>Missouri Teacher Standards Addressed</a:t>
            </a:r>
            <a:br>
              <a:rPr lang="en-US">
                <a:latin typeface="Cambria"/>
                <a:ea typeface="Cambria"/>
                <a:cs typeface="Cambria"/>
                <a:sym typeface="Cambria"/>
              </a:rPr>
            </a:br>
            <a:endParaRPr/>
          </a:p>
        </p:txBody>
      </p:sp>
      <p:sp>
        <p:nvSpPr>
          <p:cNvPr id="452" name="Google Shape;452;p14"/>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SzPts val="2800"/>
              <a:buNone/>
            </a:pPr>
            <a:r>
              <a:rPr lang="en-US" sz="1800"/>
              <a:t>2.1: Cognitive, social, emotional and physical development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2.6: Language, culture, family and knowledge of community</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3.1: Implementation of curriculum standards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solidFill>
                  <a:srgbClr val="221E1F"/>
                </a:solidFill>
              </a:rPr>
              <a:t>5.</a:t>
            </a:r>
            <a:r>
              <a:rPr lang="en-US" sz="1800"/>
              <a:t>1: Classroom management, motivation and engagement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5.2: Managing time, space, transitions and activities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5.3: Classroom, school and community culture</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6.1: Verbal and nonverbal communication</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6.2: Sensitivity to culture, gender, intellectual and physical differences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8.1: Self-assessment and improvement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8.2: Professional learning</a:t>
            </a:r>
            <a:endParaRPr sz="1800">
              <a:latin typeface="Cambria"/>
              <a:ea typeface="Cambria"/>
              <a:cs typeface="Cambria"/>
              <a:sym typeface="Cambria"/>
            </a:endParaRPr>
          </a:p>
          <a:p>
            <a:pPr indent="-228600" lvl="0" marL="457200" rtl="0" algn="l">
              <a:lnSpc>
                <a:spcPct val="90000"/>
              </a:lnSpc>
              <a:spcBef>
                <a:spcPts val="1000"/>
              </a:spcBef>
              <a:spcAft>
                <a:spcPts val="0"/>
              </a:spcAft>
              <a:buSzPts val="28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57" name="Shape 457"/>
        <p:cNvGrpSpPr/>
        <p:nvPr/>
      </p:nvGrpSpPr>
      <p:grpSpPr>
        <a:xfrm>
          <a:off x="0" y="0"/>
          <a:ext cx="0" cy="0"/>
          <a:chOff x="0" y="0"/>
          <a:chExt cx="0" cy="0"/>
        </a:xfrm>
      </p:grpSpPr>
      <p:sp>
        <p:nvSpPr>
          <p:cNvPr id="458" name="Google Shape;458;p4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Key Terms</a:t>
            </a:r>
            <a:endParaRPr/>
          </a:p>
        </p:txBody>
      </p:sp>
      <p:sp>
        <p:nvSpPr>
          <p:cNvPr id="459" name="Google Shape;459;p42"/>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SzPts val="3200"/>
              <a:buChar char="❏"/>
            </a:pPr>
            <a:r>
              <a:rPr lang="en-US"/>
              <a:t>Check-In, Check-Out aka CICO</a:t>
            </a:r>
            <a:endParaRPr/>
          </a:p>
          <a:p>
            <a:pPr indent="-431800" lvl="0" marL="457200" marR="0" rtl="0" algn="l">
              <a:lnSpc>
                <a:spcPct val="100000"/>
              </a:lnSpc>
              <a:spcBef>
                <a:spcPts val="0"/>
              </a:spcBef>
              <a:spcAft>
                <a:spcPts val="0"/>
              </a:spcAft>
              <a:buSzPts val="3200"/>
              <a:buChar char="❏"/>
            </a:pPr>
            <a:r>
              <a:rPr lang="en-US"/>
              <a:t>Intervention Coordinator</a:t>
            </a:r>
            <a:endParaRPr/>
          </a:p>
          <a:p>
            <a:pPr indent="-431800" lvl="0" marL="457200" marR="0" rtl="0" algn="l">
              <a:lnSpc>
                <a:spcPct val="100000"/>
              </a:lnSpc>
              <a:spcBef>
                <a:spcPts val="0"/>
              </a:spcBef>
              <a:spcAft>
                <a:spcPts val="0"/>
              </a:spcAft>
              <a:buSzPts val="3200"/>
              <a:buChar char="❏"/>
            </a:pPr>
            <a:r>
              <a:rPr lang="en-US"/>
              <a:t>Intervention Facilitator</a:t>
            </a:r>
            <a:endParaRPr/>
          </a:p>
          <a:p>
            <a:pPr indent="-431800" lvl="0" marL="457200" marR="0" rtl="0" algn="l">
              <a:lnSpc>
                <a:spcPct val="100000"/>
              </a:lnSpc>
              <a:spcBef>
                <a:spcPts val="0"/>
              </a:spcBef>
              <a:spcAft>
                <a:spcPts val="0"/>
              </a:spcAft>
              <a:buSzPts val="3200"/>
              <a:buChar char="❏"/>
            </a:pPr>
            <a:r>
              <a:rPr lang="en-US"/>
              <a:t>Substitute Facilitator </a:t>
            </a:r>
            <a:endParaRPr/>
          </a:p>
          <a:p>
            <a:pPr indent="-431800" lvl="0" marL="457200" marR="0" rtl="0" algn="l">
              <a:lnSpc>
                <a:spcPct val="100000"/>
              </a:lnSpc>
              <a:spcBef>
                <a:spcPts val="0"/>
              </a:spcBef>
              <a:spcAft>
                <a:spcPts val="0"/>
              </a:spcAft>
              <a:buSzPts val="3200"/>
              <a:buChar char="❏"/>
            </a:pPr>
            <a:r>
              <a:rPr lang="en-US"/>
              <a:t>Function of Behavior &gt; Seeking Adult Attention</a:t>
            </a:r>
            <a:endParaRPr/>
          </a:p>
          <a:p>
            <a:pPr indent="-431800" lvl="0" marL="457200" marR="0" rtl="0" algn="l">
              <a:lnSpc>
                <a:spcPct val="100000"/>
              </a:lnSpc>
              <a:spcBef>
                <a:spcPts val="0"/>
              </a:spcBef>
              <a:spcAft>
                <a:spcPts val="0"/>
              </a:spcAft>
              <a:buSzPts val="3200"/>
              <a:buChar char="❏"/>
            </a:pPr>
            <a:r>
              <a:rPr lang="en-US"/>
              <a:t>Reinforcement  </a:t>
            </a:r>
            <a:endParaRPr/>
          </a:p>
          <a:p>
            <a:pPr indent="-431800" lvl="0" marL="457200" marR="0" rtl="0" algn="l">
              <a:lnSpc>
                <a:spcPct val="100000"/>
              </a:lnSpc>
              <a:spcBef>
                <a:spcPts val="0"/>
              </a:spcBef>
              <a:spcAft>
                <a:spcPts val="0"/>
              </a:spcAft>
              <a:buSzPts val="3200"/>
              <a:buChar char="❏"/>
            </a:pPr>
            <a:r>
              <a:rPr lang="en-US"/>
              <a:t>Generalization </a:t>
            </a:r>
            <a:endParaRPr/>
          </a:p>
          <a:p>
            <a:pPr indent="0" lvl="0" marL="0" marR="0" rtl="0" algn="l">
              <a:lnSpc>
                <a:spcPct val="100000"/>
              </a:lnSpc>
              <a:spcBef>
                <a:spcPts val="640"/>
              </a:spcBef>
              <a:spcAft>
                <a:spcPts val="0"/>
              </a:spcAft>
              <a:buSzPts val="3200"/>
              <a:buNone/>
            </a:pPr>
            <a:r>
              <a:t/>
            </a:r>
            <a:endParaRPr>
              <a:highlight>
                <a:srgbClr val="FFFF00"/>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16"/>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solidFill>
                  <a:schemeClr val="dk1"/>
                </a:solidFill>
              </a:rPr>
              <a:t>CICO Introduction  </a:t>
            </a:r>
            <a:endParaRPr>
              <a:solidFill>
                <a:schemeClr val="dk1"/>
              </a:solidFill>
            </a:endParaRPr>
          </a:p>
        </p:txBody>
      </p:sp>
      <p:sp>
        <p:nvSpPr>
          <p:cNvPr id="465" name="Google Shape;465;p16"/>
          <p:cNvSpPr txBox="1"/>
          <p:nvPr/>
        </p:nvSpPr>
        <p:spPr>
          <a:xfrm>
            <a:off x="0" y="0"/>
            <a:ext cx="3000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64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9" name="Shape 469"/>
        <p:cNvGrpSpPr/>
        <p:nvPr/>
      </p:nvGrpSpPr>
      <p:grpSpPr>
        <a:xfrm>
          <a:off x="0" y="0"/>
          <a:ext cx="0" cy="0"/>
          <a:chOff x="0" y="0"/>
          <a:chExt cx="0" cy="0"/>
        </a:xfrm>
      </p:grpSpPr>
      <p:sp>
        <p:nvSpPr>
          <p:cNvPr id="470" name="Google Shape;470;g31fb567a6c5_0_111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Introduction to CICO</a:t>
            </a:r>
            <a:endParaRPr/>
          </a:p>
        </p:txBody>
      </p:sp>
      <p:sp>
        <p:nvSpPr>
          <p:cNvPr id="471" name="Google Shape;471;g31fb567a6c5_0_1115"/>
          <p:cNvSpPr txBox="1"/>
          <p:nvPr/>
        </p:nvSpPr>
        <p:spPr>
          <a:xfrm>
            <a:off x="553775" y="1610300"/>
            <a:ext cx="11457300" cy="3948000"/>
          </a:xfrm>
          <a:prstGeom prst="rect">
            <a:avLst/>
          </a:prstGeom>
          <a:noFill/>
          <a:ln>
            <a:noFill/>
          </a:ln>
        </p:spPr>
        <p:txBody>
          <a:bodyPr anchorCtr="0" anchor="t" bIns="91425" lIns="91425" spcFirstLastPara="1" rIns="91425" wrap="square" tIns="91425">
            <a:spAutoFit/>
          </a:bodyPr>
          <a:lstStyle/>
          <a:p>
            <a:pPr indent="-381000" lvl="0" marL="457200" marR="63500" rtl="0" algn="l">
              <a:lnSpc>
                <a:spcPct val="137500"/>
              </a:lnSpc>
              <a:spcBef>
                <a:spcPts val="800"/>
              </a:spcBef>
              <a:spcAft>
                <a:spcPts val="0"/>
              </a:spcAft>
              <a:buClr>
                <a:srgbClr val="001D35"/>
              </a:buClr>
              <a:buSzPts val="2400"/>
              <a:buFont typeface="Roboto"/>
              <a:buChar char="●"/>
            </a:pPr>
            <a:r>
              <a:rPr b="1" i="0" lang="en-US" sz="2400" u="none" cap="none" strike="noStrike">
                <a:solidFill>
                  <a:srgbClr val="001D35"/>
                </a:solidFill>
                <a:highlight>
                  <a:schemeClr val="lt1"/>
                </a:highlight>
                <a:latin typeface="Roboto"/>
                <a:ea typeface="Roboto"/>
                <a:cs typeface="Roboto"/>
                <a:sym typeface="Roboto"/>
              </a:rPr>
              <a:t>CICO is a Tier 2 intervention</a:t>
            </a:r>
            <a:r>
              <a:rPr b="0" i="0" lang="en-US" sz="2400" u="none" cap="none" strike="noStrike">
                <a:solidFill>
                  <a:srgbClr val="001D35"/>
                </a:solidFill>
                <a:highlight>
                  <a:schemeClr val="lt1"/>
                </a:highlight>
                <a:latin typeface="Roboto"/>
                <a:ea typeface="Roboto"/>
                <a:cs typeface="Roboto"/>
                <a:sym typeface="Roboto"/>
              </a:rPr>
              <a:t>: designed to support students with behavioral or academic challenges. </a:t>
            </a:r>
            <a:endParaRPr b="0" i="0" sz="2400" u="none" cap="none" strike="noStrike">
              <a:solidFill>
                <a:srgbClr val="001D35"/>
              </a:solidFill>
              <a:highlight>
                <a:schemeClr val="lt1"/>
              </a:highlight>
              <a:latin typeface="Roboto"/>
              <a:ea typeface="Roboto"/>
              <a:cs typeface="Roboto"/>
              <a:sym typeface="Roboto"/>
            </a:endParaRPr>
          </a:p>
          <a:p>
            <a:pPr indent="-381000" lvl="0" marL="457200" marR="63500" rtl="0" algn="l">
              <a:lnSpc>
                <a:spcPct val="137500"/>
              </a:lnSpc>
              <a:spcBef>
                <a:spcPts val="0"/>
              </a:spcBef>
              <a:spcAft>
                <a:spcPts val="0"/>
              </a:spcAft>
              <a:buClr>
                <a:srgbClr val="001D35"/>
              </a:buClr>
              <a:buSzPts val="2400"/>
              <a:buFont typeface="Roboto"/>
              <a:buChar char="●"/>
            </a:pPr>
            <a:r>
              <a:rPr b="1" i="0" lang="en-US" sz="2400" u="none" cap="none" strike="noStrike">
                <a:solidFill>
                  <a:srgbClr val="001D35"/>
                </a:solidFill>
                <a:highlight>
                  <a:schemeClr val="lt1"/>
                </a:highlight>
                <a:latin typeface="Roboto"/>
                <a:ea typeface="Roboto"/>
                <a:cs typeface="Roboto"/>
                <a:sym typeface="Roboto"/>
              </a:rPr>
              <a:t>It involves daily check-ins and check-outs</a:t>
            </a:r>
            <a:r>
              <a:rPr b="0" i="0" lang="en-US" sz="2400" u="none" cap="none" strike="noStrike">
                <a:solidFill>
                  <a:srgbClr val="001D35"/>
                </a:solidFill>
                <a:highlight>
                  <a:schemeClr val="lt1"/>
                </a:highlight>
                <a:latin typeface="Roboto"/>
                <a:ea typeface="Roboto"/>
                <a:cs typeface="Roboto"/>
                <a:sym typeface="Roboto"/>
              </a:rPr>
              <a:t>: with a designated staff member, providing opportunities for positive reinforcement and tracking progress. </a:t>
            </a:r>
            <a:endParaRPr b="0" i="0" sz="2400" u="none" cap="none" strike="noStrike">
              <a:solidFill>
                <a:srgbClr val="001D35"/>
              </a:solidFill>
              <a:highlight>
                <a:schemeClr val="lt1"/>
              </a:highlight>
              <a:latin typeface="Roboto"/>
              <a:ea typeface="Roboto"/>
              <a:cs typeface="Roboto"/>
              <a:sym typeface="Roboto"/>
            </a:endParaRPr>
          </a:p>
          <a:p>
            <a:pPr indent="-381000" lvl="0" marL="457200" marR="63500" rtl="0" algn="l">
              <a:lnSpc>
                <a:spcPct val="137500"/>
              </a:lnSpc>
              <a:spcBef>
                <a:spcPts val="0"/>
              </a:spcBef>
              <a:spcAft>
                <a:spcPts val="0"/>
              </a:spcAft>
              <a:buClr>
                <a:srgbClr val="001D35"/>
              </a:buClr>
              <a:buSzPts val="2400"/>
              <a:buFont typeface="Roboto"/>
              <a:buChar char="●"/>
            </a:pPr>
            <a:r>
              <a:rPr b="1" i="0" lang="en-US" sz="2400" u="none" cap="none" strike="noStrike">
                <a:solidFill>
                  <a:srgbClr val="001D35"/>
                </a:solidFill>
                <a:highlight>
                  <a:schemeClr val="lt1"/>
                </a:highlight>
                <a:latin typeface="Roboto"/>
                <a:ea typeface="Roboto"/>
                <a:cs typeface="Roboto"/>
                <a:sym typeface="Roboto"/>
              </a:rPr>
              <a:t>The intervention is designed to be scalable</a:t>
            </a:r>
            <a:r>
              <a:rPr b="0" i="0" lang="en-US" sz="2400" u="none" cap="none" strike="noStrike">
                <a:solidFill>
                  <a:srgbClr val="001D35"/>
                </a:solidFill>
                <a:highlight>
                  <a:schemeClr val="lt1"/>
                </a:highlight>
                <a:latin typeface="Roboto"/>
                <a:ea typeface="Roboto"/>
                <a:cs typeface="Roboto"/>
                <a:sym typeface="Roboto"/>
              </a:rPr>
              <a:t>: and can be implemented in various settings with a dedicated facilitator or coordinator. </a:t>
            </a:r>
            <a:endParaRPr b="0" i="0" sz="2400" u="none" cap="none" strike="noStrike">
              <a:solidFill>
                <a:srgbClr val="001D35"/>
              </a:solidFill>
              <a:highlight>
                <a:schemeClr val="lt1"/>
              </a:highlight>
              <a:latin typeface="Roboto"/>
              <a:ea typeface="Roboto"/>
              <a:cs typeface="Roboto"/>
              <a:sym typeface="Roboto"/>
            </a:endParaRPr>
          </a:p>
          <a:p>
            <a:pPr indent="0" lvl="0" marL="457200" marR="0" rtl="0" algn="l">
              <a:lnSpc>
                <a:spcPct val="137500"/>
              </a:lnSpc>
              <a:spcBef>
                <a:spcPts val="2100"/>
              </a:spcBef>
              <a:spcAft>
                <a:spcPts val="0"/>
              </a:spcAft>
              <a:buClr>
                <a:srgbClr val="000000"/>
              </a:buClr>
              <a:buSzPts val="2900"/>
              <a:buFont typeface="Arial"/>
              <a:buNone/>
            </a:pPr>
            <a:r>
              <a:t/>
            </a:r>
            <a:endParaRPr b="0" i="0" sz="2900" u="none" cap="none" strike="noStrike">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g32af32857a6_0_0"/>
          <p:cNvSpPr txBox="1"/>
          <p:nvPr>
            <p:ph idx="4294967295" type="body"/>
          </p:nvPr>
        </p:nvSpPr>
        <p:spPr>
          <a:xfrm>
            <a:off x="2952512" y="1807464"/>
            <a:ext cx="7772400" cy="4114800"/>
          </a:xfrm>
          <a:prstGeom prst="rect">
            <a:avLst/>
          </a:prstGeom>
          <a:noFill/>
          <a:ln>
            <a:noFill/>
          </a:ln>
        </p:spPr>
        <p:txBody>
          <a:bodyPr anchorCtr="0" anchor="t" bIns="45700" lIns="91425" spcFirstLastPara="1" rIns="91425" wrap="square" tIns="45700">
            <a:noAutofit/>
          </a:bodyPr>
          <a:lstStyle/>
          <a:p>
            <a:pPr indent="-279400" lvl="0" marL="469900" rtl="0" algn="l">
              <a:lnSpc>
                <a:spcPct val="100000"/>
              </a:lnSpc>
              <a:spcBef>
                <a:spcPts val="0"/>
              </a:spcBef>
              <a:spcAft>
                <a:spcPts val="0"/>
              </a:spcAft>
              <a:buSzPts val="2800"/>
              <a:buNone/>
            </a:pPr>
            <a:r>
              <a:t/>
            </a:r>
            <a:endParaRPr sz="2800"/>
          </a:p>
          <a:p>
            <a:pPr indent="-266700" lvl="0" marL="469900" rtl="0" algn="l">
              <a:lnSpc>
                <a:spcPct val="100000"/>
              </a:lnSpc>
              <a:spcBef>
                <a:spcPts val="700"/>
              </a:spcBef>
              <a:spcAft>
                <a:spcPts val="0"/>
              </a:spcAft>
              <a:buSzPts val="3200"/>
              <a:buNone/>
            </a:pPr>
            <a:r>
              <a:t/>
            </a:r>
            <a:endParaRPr/>
          </a:p>
          <a:p>
            <a:pPr indent="-266700" lvl="0" marL="469900" rtl="0" algn="l">
              <a:lnSpc>
                <a:spcPct val="100000"/>
              </a:lnSpc>
              <a:spcBef>
                <a:spcPts val="700"/>
              </a:spcBef>
              <a:spcAft>
                <a:spcPts val="0"/>
              </a:spcAft>
              <a:buSzPts val="3200"/>
              <a:buNone/>
            </a:pPr>
            <a:r>
              <a:t/>
            </a:r>
            <a:endParaRPr/>
          </a:p>
        </p:txBody>
      </p:sp>
      <p:sp>
        <p:nvSpPr>
          <p:cNvPr id="478" name="Google Shape;478;g32af32857a6_0_0"/>
          <p:cNvSpPr txBox="1"/>
          <p:nvPr/>
        </p:nvSpPr>
        <p:spPr>
          <a:xfrm>
            <a:off x="2420112" y="207265"/>
            <a:ext cx="2210100" cy="276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ahoma"/>
              <a:ea typeface="Tahoma"/>
              <a:cs typeface="Tahoma"/>
              <a:sym typeface="Tahoma"/>
            </a:endParaRPr>
          </a:p>
        </p:txBody>
      </p:sp>
      <p:sp>
        <p:nvSpPr>
          <p:cNvPr id="479" name="Google Shape;479;g32af32857a6_0_0"/>
          <p:cNvSpPr/>
          <p:nvPr/>
        </p:nvSpPr>
        <p:spPr>
          <a:xfrm>
            <a:off x="2572512" y="131064"/>
            <a:ext cx="3810000" cy="533700"/>
          </a:xfrm>
          <a:prstGeom prst="rect">
            <a:avLst/>
          </a:prstGeom>
          <a:solidFill>
            <a:srgbClr val="CC99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Tahoma"/>
                <a:ea typeface="Tahoma"/>
                <a:cs typeface="Tahoma"/>
                <a:sym typeface="Tahoma"/>
              </a:rPr>
              <a:t>Student Recommended for CICO</a:t>
            </a:r>
            <a:endParaRPr b="0" i="0" sz="1500" u="none" cap="none" strike="noStrike">
              <a:solidFill>
                <a:srgbClr val="000000"/>
              </a:solidFill>
              <a:latin typeface="Arial"/>
              <a:ea typeface="Arial"/>
              <a:cs typeface="Arial"/>
              <a:sym typeface="Arial"/>
            </a:endParaRPr>
          </a:p>
        </p:txBody>
      </p:sp>
      <p:sp>
        <p:nvSpPr>
          <p:cNvPr id="480" name="Google Shape;480;g32af32857a6_0_0"/>
          <p:cNvSpPr/>
          <p:nvPr/>
        </p:nvSpPr>
        <p:spPr>
          <a:xfrm>
            <a:off x="2572512" y="1121664"/>
            <a:ext cx="3886500" cy="609600"/>
          </a:xfrm>
          <a:prstGeom prst="rect">
            <a:avLst/>
          </a:prstGeom>
          <a:solidFill>
            <a:srgbClr val="CC99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Tahoma"/>
                <a:ea typeface="Tahoma"/>
                <a:cs typeface="Tahoma"/>
                <a:sym typeface="Tahoma"/>
              </a:rPr>
              <a:t>CICO Implemented</a:t>
            </a:r>
            <a:endParaRPr b="0" i="0" sz="1500" u="none" cap="none" strike="noStrike">
              <a:solidFill>
                <a:srgbClr val="000000"/>
              </a:solidFill>
              <a:latin typeface="Arial"/>
              <a:ea typeface="Arial"/>
              <a:cs typeface="Arial"/>
              <a:sym typeface="Arial"/>
            </a:endParaRPr>
          </a:p>
        </p:txBody>
      </p:sp>
      <p:sp>
        <p:nvSpPr>
          <p:cNvPr id="481" name="Google Shape;481;g32af32857a6_0_0"/>
          <p:cNvSpPr/>
          <p:nvPr/>
        </p:nvSpPr>
        <p:spPr>
          <a:xfrm>
            <a:off x="2115312" y="3636264"/>
            <a:ext cx="1676400" cy="990900"/>
          </a:xfrm>
          <a:prstGeom prst="ellipse">
            <a:avLst/>
          </a:prstGeom>
          <a:solidFill>
            <a:srgbClr val="FFFF9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Parent</a:t>
            </a:r>
            <a:endParaRPr b="0" i="0" sz="1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Feedback</a:t>
            </a:r>
            <a:endParaRPr b="0" i="0" sz="1500" u="none" cap="none" strike="noStrike">
              <a:solidFill>
                <a:srgbClr val="000000"/>
              </a:solidFill>
              <a:latin typeface="Calibri"/>
              <a:ea typeface="Calibri"/>
              <a:cs typeface="Calibri"/>
              <a:sym typeface="Calibri"/>
            </a:endParaRPr>
          </a:p>
        </p:txBody>
      </p:sp>
      <p:sp>
        <p:nvSpPr>
          <p:cNvPr id="482" name="Google Shape;482;g32af32857a6_0_0"/>
          <p:cNvSpPr/>
          <p:nvPr/>
        </p:nvSpPr>
        <p:spPr>
          <a:xfrm>
            <a:off x="5315712" y="3636264"/>
            <a:ext cx="1676400" cy="990900"/>
          </a:xfrm>
          <a:prstGeom prst="ellipse">
            <a:avLst/>
          </a:prstGeom>
          <a:solidFill>
            <a:srgbClr val="FFFF9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Regular Teacher </a:t>
            </a:r>
            <a:endParaRPr b="0" i="0" sz="1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Feedback</a:t>
            </a:r>
            <a:endParaRPr b="0" i="0" sz="1500" u="none" cap="none" strike="noStrike">
              <a:solidFill>
                <a:srgbClr val="000000"/>
              </a:solidFill>
              <a:latin typeface="Calibri"/>
              <a:ea typeface="Calibri"/>
              <a:cs typeface="Calibri"/>
              <a:sym typeface="Calibri"/>
            </a:endParaRPr>
          </a:p>
        </p:txBody>
      </p:sp>
      <p:sp>
        <p:nvSpPr>
          <p:cNvPr id="483" name="Google Shape;483;g32af32857a6_0_0"/>
          <p:cNvSpPr/>
          <p:nvPr/>
        </p:nvSpPr>
        <p:spPr>
          <a:xfrm>
            <a:off x="3968829" y="4370897"/>
            <a:ext cx="1575600" cy="1398900"/>
          </a:xfrm>
          <a:prstGeom prst="ellipse">
            <a:avLst/>
          </a:prstGeom>
          <a:solidFill>
            <a:srgbClr val="FFFF9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Afternoon</a:t>
            </a:r>
            <a:endParaRPr b="0" i="0" sz="1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Check-out </a:t>
            </a:r>
            <a:r>
              <a:rPr b="0" i="0" lang="en-US" sz="1500" u="none" cap="none" strike="noStrike">
                <a:solidFill>
                  <a:schemeClr val="dk1"/>
                </a:solidFill>
                <a:latin typeface="Calibri"/>
                <a:ea typeface="Calibri"/>
                <a:cs typeface="Calibri"/>
                <a:sym typeface="Calibri"/>
              </a:rPr>
              <a:t>with assigned  Facilitator </a:t>
            </a:r>
            <a:endParaRPr b="0" i="0" sz="15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t/>
            </a:r>
            <a:endParaRPr b="0" i="0" sz="1500" u="none" cap="none" strike="noStrike">
              <a:solidFill>
                <a:srgbClr val="000000"/>
              </a:solidFill>
              <a:latin typeface="Calibri"/>
              <a:ea typeface="Calibri"/>
              <a:cs typeface="Calibri"/>
              <a:sym typeface="Calibri"/>
            </a:endParaRPr>
          </a:p>
        </p:txBody>
      </p:sp>
      <p:sp>
        <p:nvSpPr>
          <p:cNvPr id="484" name="Google Shape;484;g32af32857a6_0_0"/>
          <p:cNvSpPr/>
          <p:nvPr/>
        </p:nvSpPr>
        <p:spPr>
          <a:xfrm>
            <a:off x="3835787" y="2298189"/>
            <a:ext cx="1708500" cy="1185900"/>
          </a:xfrm>
          <a:prstGeom prst="ellipse">
            <a:avLst/>
          </a:prstGeom>
          <a:solidFill>
            <a:srgbClr val="FFFF9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Morning </a:t>
            </a:r>
            <a:endParaRPr b="0" i="0" sz="1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n-US" sz="1500" u="none" cap="none" strike="noStrike">
                <a:solidFill>
                  <a:srgbClr val="000000"/>
                </a:solidFill>
                <a:latin typeface="Calibri"/>
                <a:ea typeface="Calibri"/>
                <a:cs typeface="Calibri"/>
                <a:sym typeface="Calibri"/>
              </a:rPr>
              <a:t>Check-in with assigned Factiliator </a:t>
            </a:r>
            <a:endParaRPr b="0" i="0" sz="1500" u="none" cap="none" strike="noStrike">
              <a:solidFill>
                <a:srgbClr val="000000"/>
              </a:solidFill>
              <a:latin typeface="Calibri"/>
              <a:ea typeface="Calibri"/>
              <a:cs typeface="Calibri"/>
              <a:sym typeface="Calibri"/>
            </a:endParaRPr>
          </a:p>
        </p:txBody>
      </p:sp>
      <p:cxnSp>
        <p:nvCxnSpPr>
          <p:cNvPr id="485" name="Google Shape;485;g32af32857a6_0_0"/>
          <p:cNvCxnSpPr/>
          <p:nvPr/>
        </p:nvCxnSpPr>
        <p:spPr>
          <a:xfrm>
            <a:off x="4629912" y="664464"/>
            <a:ext cx="0" cy="381300"/>
          </a:xfrm>
          <a:prstGeom prst="straightConnector1">
            <a:avLst/>
          </a:prstGeom>
          <a:noFill/>
          <a:ln cap="flat" cmpd="sng" w="19050">
            <a:solidFill>
              <a:schemeClr val="dk1"/>
            </a:solidFill>
            <a:prstDash val="solid"/>
            <a:round/>
            <a:headEnd len="sm" w="sm" type="none"/>
            <a:tailEnd len="sm" w="sm" type="triangle"/>
          </a:ln>
        </p:spPr>
      </p:cxnSp>
      <p:cxnSp>
        <p:nvCxnSpPr>
          <p:cNvPr id="486" name="Google Shape;486;g32af32857a6_0_0"/>
          <p:cNvCxnSpPr/>
          <p:nvPr/>
        </p:nvCxnSpPr>
        <p:spPr>
          <a:xfrm>
            <a:off x="4629912" y="1731264"/>
            <a:ext cx="0" cy="686100"/>
          </a:xfrm>
          <a:prstGeom prst="straightConnector1">
            <a:avLst/>
          </a:prstGeom>
          <a:noFill/>
          <a:ln cap="flat" cmpd="sng" w="19050">
            <a:solidFill>
              <a:schemeClr val="dk1"/>
            </a:solidFill>
            <a:prstDash val="solid"/>
            <a:round/>
            <a:headEnd len="sm" w="sm" type="none"/>
            <a:tailEnd len="sm" w="sm" type="triangle"/>
          </a:ln>
        </p:spPr>
      </p:cxnSp>
      <p:cxnSp>
        <p:nvCxnSpPr>
          <p:cNvPr id="487" name="Google Shape;487;g32af32857a6_0_0"/>
          <p:cNvCxnSpPr>
            <a:endCxn id="483" idx="6"/>
          </p:cNvCxnSpPr>
          <p:nvPr/>
        </p:nvCxnSpPr>
        <p:spPr>
          <a:xfrm flipH="1">
            <a:off x="5544429" y="4586447"/>
            <a:ext cx="346500" cy="483900"/>
          </a:xfrm>
          <a:prstGeom prst="straightConnector1">
            <a:avLst/>
          </a:prstGeom>
          <a:noFill/>
          <a:ln cap="flat" cmpd="sng" w="19050">
            <a:solidFill>
              <a:schemeClr val="dk1"/>
            </a:solidFill>
            <a:prstDash val="solid"/>
            <a:round/>
            <a:headEnd len="sm" w="sm" type="none"/>
            <a:tailEnd len="med" w="med" type="triangle"/>
          </a:ln>
        </p:spPr>
      </p:cxnSp>
      <p:cxnSp>
        <p:nvCxnSpPr>
          <p:cNvPr id="488" name="Google Shape;488;g32af32857a6_0_0"/>
          <p:cNvCxnSpPr/>
          <p:nvPr/>
        </p:nvCxnSpPr>
        <p:spPr>
          <a:xfrm rot="10800000">
            <a:off x="3486912" y="4550664"/>
            <a:ext cx="457200" cy="457200"/>
          </a:xfrm>
          <a:prstGeom prst="straightConnector1">
            <a:avLst/>
          </a:prstGeom>
          <a:noFill/>
          <a:ln cap="flat" cmpd="sng" w="19050">
            <a:solidFill>
              <a:schemeClr val="dk1"/>
            </a:solidFill>
            <a:prstDash val="solid"/>
            <a:round/>
            <a:headEnd len="sm" w="sm" type="none"/>
            <a:tailEnd len="med" w="med" type="triangle"/>
          </a:ln>
        </p:spPr>
      </p:cxnSp>
      <p:cxnSp>
        <p:nvCxnSpPr>
          <p:cNvPr id="489" name="Google Shape;489;g32af32857a6_0_0"/>
          <p:cNvCxnSpPr/>
          <p:nvPr/>
        </p:nvCxnSpPr>
        <p:spPr>
          <a:xfrm flipH="1" rot="10800000">
            <a:off x="3410712" y="3331764"/>
            <a:ext cx="609600" cy="380700"/>
          </a:xfrm>
          <a:prstGeom prst="straightConnector1">
            <a:avLst/>
          </a:prstGeom>
          <a:noFill/>
          <a:ln cap="flat" cmpd="sng" w="19050">
            <a:solidFill>
              <a:schemeClr val="dk1"/>
            </a:solidFill>
            <a:prstDash val="solid"/>
            <a:round/>
            <a:headEnd len="sm" w="sm" type="none"/>
            <a:tailEnd len="med" w="med" type="triangle"/>
          </a:ln>
        </p:spPr>
      </p:cxnSp>
      <p:sp>
        <p:nvSpPr>
          <p:cNvPr id="490" name="Google Shape;490;g32af32857a6_0_0"/>
          <p:cNvSpPr/>
          <p:nvPr/>
        </p:nvSpPr>
        <p:spPr>
          <a:xfrm>
            <a:off x="7677912" y="2417064"/>
            <a:ext cx="2133600" cy="914400"/>
          </a:xfrm>
          <a:prstGeom prst="rect">
            <a:avLst/>
          </a:prstGeom>
          <a:solidFill>
            <a:srgbClr val="00FF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CICO Coordinator</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Summarizes Data </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For Decision Making</a:t>
            </a:r>
            <a:endParaRPr b="0" i="0" sz="1500" u="none" cap="none" strike="noStrike">
              <a:solidFill>
                <a:srgbClr val="000000"/>
              </a:solidFill>
              <a:latin typeface="Arial"/>
              <a:ea typeface="Arial"/>
              <a:cs typeface="Arial"/>
              <a:sym typeface="Arial"/>
            </a:endParaRPr>
          </a:p>
        </p:txBody>
      </p:sp>
      <p:sp>
        <p:nvSpPr>
          <p:cNvPr id="491" name="Google Shape;491;g32af32857a6_0_0"/>
          <p:cNvSpPr/>
          <p:nvPr/>
        </p:nvSpPr>
        <p:spPr>
          <a:xfrm>
            <a:off x="7754112" y="3785616"/>
            <a:ext cx="2057700" cy="917748"/>
          </a:xfrm>
          <a:prstGeom prst="rect">
            <a:avLst/>
          </a:prstGeom>
          <a:solidFill>
            <a:srgbClr val="00FF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Tahoma"/>
                <a:ea typeface="Tahoma"/>
                <a:cs typeface="Tahoma"/>
                <a:sym typeface="Tahoma"/>
              </a:rPr>
              <a:t>Bi-weekly  CICO Meeting</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Tahoma"/>
                <a:ea typeface="Tahoma"/>
                <a:cs typeface="Tahoma"/>
                <a:sym typeface="Tahoma"/>
              </a:rPr>
              <a:t>to Assess Student </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Tahoma"/>
                <a:ea typeface="Tahoma"/>
                <a:cs typeface="Tahoma"/>
                <a:sym typeface="Tahoma"/>
              </a:rPr>
              <a:t>Progress</a:t>
            </a:r>
            <a:endParaRPr b="0" i="0" sz="1500" u="none" cap="none" strike="noStrike">
              <a:solidFill>
                <a:srgbClr val="000000"/>
              </a:solidFill>
              <a:latin typeface="Arial"/>
              <a:ea typeface="Arial"/>
              <a:cs typeface="Arial"/>
              <a:sym typeface="Arial"/>
            </a:endParaRPr>
          </a:p>
        </p:txBody>
      </p:sp>
      <p:sp>
        <p:nvSpPr>
          <p:cNvPr id="492" name="Google Shape;492;g32af32857a6_0_0"/>
          <p:cNvSpPr/>
          <p:nvPr/>
        </p:nvSpPr>
        <p:spPr>
          <a:xfrm>
            <a:off x="9624962" y="5579364"/>
            <a:ext cx="1219200" cy="686100"/>
          </a:xfrm>
          <a:prstGeom prst="rect">
            <a:avLst/>
          </a:prstGeom>
          <a:solidFill>
            <a:srgbClr val="99FF99"/>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Exit </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Program</a:t>
            </a:r>
            <a:endParaRPr b="0" i="0" sz="1500" u="none" cap="none" strike="noStrike">
              <a:solidFill>
                <a:srgbClr val="000000"/>
              </a:solidFill>
              <a:latin typeface="Arial"/>
              <a:ea typeface="Arial"/>
              <a:cs typeface="Arial"/>
              <a:sym typeface="Arial"/>
            </a:endParaRPr>
          </a:p>
        </p:txBody>
      </p:sp>
      <p:sp>
        <p:nvSpPr>
          <p:cNvPr id="493" name="Google Shape;493;g32af32857a6_0_0"/>
          <p:cNvSpPr/>
          <p:nvPr/>
        </p:nvSpPr>
        <p:spPr>
          <a:xfrm>
            <a:off x="7698932" y="5579364"/>
            <a:ext cx="1219200" cy="686100"/>
          </a:xfrm>
          <a:prstGeom prst="rect">
            <a:avLst/>
          </a:prstGeom>
          <a:solidFill>
            <a:srgbClr val="99FF99"/>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Revise</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Tahoma"/>
                <a:ea typeface="Tahoma"/>
                <a:cs typeface="Tahoma"/>
                <a:sym typeface="Tahoma"/>
              </a:rPr>
              <a:t>Program</a:t>
            </a:r>
            <a:endParaRPr b="0" i="0" sz="1500" u="none" cap="none" strike="noStrike">
              <a:solidFill>
                <a:srgbClr val="000000"/>
              </a:solidFill>
              <a:latin typeface="Arial"/>
              <a:ea typeface="Arial"/>
              <a:cs typeface="Arial"/>
              <a:sym typeface="Arial"/>
            </a:endParaRPr>
          </a:p>
        </p:txBody>
      </p:sp>
      <p:cxnSp>
        <p:nvCxnSpPr>
          <p:cNvPr id="494" name="Google Shape;494;g32af32857a6_0_0"/>
          <p:cNvCxnSpPr/>
          <p:nvPr/>
        </p:nvCxnSpPr>
        <p:spPr>
          <a:xfrm>
            <a:off x="8744712" y="3331464"/>
            <a:ext cx="0" cy="454152"/>
          </a:xfrm>
          <a:prstGeom prst="straightConnector1">
            <a:avLst/>
          </a:prstGeom>
          <a:noFill/>
          <a:ln cap="flat" cmpd="sng" w="19050">
            <a:solidFill>
              <a:schemeClr val="dk1"/>
            </a:solidFill>
            <a:prstDash val="solid"/>
            <a:round/>
            <a:headEnd len="sm" w="sm" type="none"/>
            <a:tailEnd len="med" w="med" type="triangle"/>
          </a:ln>
        </p:spPr>
      </p:cxnSp>
      <p:cxnSp>
        <p:nvCxnSpPr>
          <p:cNvPr id="495" name="Google Shape;495;g32af32857a6_0_0"/>
          <p:cNvCxnSpPr/>
          <p:nvPr/>
        </p:nvCxnSpPr>
        <p:spPr>
          <a:xfrm>
            <a:off x="8897112" y="4703064"/>
            <a:ext cx="914400" cy="876300"/>
          </a:xfrm>
          <a:prstGeom prst="straightConnector1">
            <a:avLst/>
          </a:prstGeom>
          <a:noFill/>
          <a:ln cap="flat" cmpd="sng" w="19050">
            <a:solidFill>
              <a:schemeClr val="dk1"/>
            </a:solidFill>
            <a:prstDash val="solid"/>
            <a:round/>
            <a:headEnd len="sm" w="sm" type="none"/>
            <a:tailEnd len="med" w="med" type="triangle"/>
          </a:ln>
        </p:spPr>
      </p:cxnSp>
      <p:cxnSp>
        <p:nvCxnSpPr>
          <p:cNvPr id="496" name="Google Shape;496;g32af32857a6_0_0"/>
          <p:cNvCxnSpPr/>
          <p:nvPr/>
        </p:nvCxnSpPr>
        <p:spPr>
          <a:xfrm>
            <a:off x="8439912" y="4779264"/>
            <a:ext cx="0" cy="800100"/>
          </a:xfrm>
          <a:prstGeom prst="straightConnector1">
            <a:avLst/>
          </a:prstGeom>
          <a:noFill/>
          <a:ln cap="flat" cmpd="sng" w="19050">
            <a:solidFill>
              <a:schemeClr val="dk1"/>
            </a:solidFill>
            <a:prstDash val="solid"/>
            <a:round/>
            <a:headEnd len="sm" w="sm" type="none"/>
            <a:tailEnd len="med" w="med" type="triangle"/>
          </a:ln>
        </p:spPr>
      </p:cxnSp>
      <p:cxnSp>
        <p:nvCxnSpPr>
          <p:cNvPr id="497" name="Google Shape;497;g32af32857a6_0_0"/>
          <p:cNvCxnSpPr/>
          <p:nvPr/>
        </p:nvCxnSpPr>
        <p:spPr>
          <a:xfrm rot="10800000">
            <a:off x="1810512" y="6150864"/>
            <a:ext cx="5181600" cy="0"/>
          </a:xfrm>
          <a:prstGeom prst="straightConnector1">
            <a:avLst/>
          </a:prstGeom>
          <a:noFill/>
          <a:ln cap="flat" cmpd="sng" w="19050">
            <a:solidFill>
              <a:schemeClr val="dk1"/>
            </a:solidFill>
            <a:prstDash val="solid"/>
            <a:round/>
            <a:headEnd len="sm" w="sm" type="none"/>
            <a:tailEnd len="med" w="med" type="triangle"/>
          </a:ln>
        </p:spPr>
      </p:cxnSp>
      <p:cxnSp>
        <p:nvCxnSpPr>
          <p:cNvPr id="498" name="Google Shape;498;g32af32857a6_0_0"/>
          <p:cNvCxnSpPr/>
          <p:nvPr/>
        </p:nvCxnSpPr>
        <p:spPr>
          <a:xfrm rot="10800000">
            <a:off x="1810512" y="1426764"/>
            <a:ext cx="0" cy="4647900"/>
          </a:xfrm>
          <a:prstGeom prst="straightConnector1">
            <a:avLst/>
          </a:prstGeom>
          <a:noFill/>
          <a:ln cap="flat" cmpd="sng" w="19050">
            <a:solidFill>
              <a:schemeClr val="dk1"/>
            </a:solidFill>
            <a:prstDash val="solid"/>
            <a:round/>
            <a:headEnd len="sm" w="sm" type="none"/>
            <a:tailEnd len="med" w="med" type="triangle"/>
          </a:ln>
        </p:spPr>
      </p:cxnSp>
      <p:cxnSp>
        <p:nvCxnSpPr>
          <p:cNvPr id="499" name="Google Shape;499;g32af32857a6_0_0"/>
          <p:cNvCxnSpPr/>
          <p:nvPr/>
        </p:nvCxnSpPr>
        <p:spPr>
          <a:xfrm>
            <a:off x="1810512" y="1426464"/>
            <a:ext cx="762000" cy="0"/>
          </a:xfrm>
          <a:prstGeom prst="straightConnector1">
            <a:avLst/>
          </a:prstGeom>
          <a:noFill/>
          <a:ln cap="flat" cmpd="sng" w="19050">
            <a:solidFill>
              <a:schemeClr val="dk1"/>
            </a:solidFill>
            <a:prstDash val="solid"/>
            <a:round/>
            <a:headEnd len="sm" w="sm" type="none"/>
            <a:tailEnd len="med" w="med" type="triangle"/>
          </a:ln>
        </p:spPr>
      </p:cxnSp>
      <p:cxnSp>
        <p:nvCxnSpPr>
          <p:cNvPr id="500" name="Google Shape;500;g32af32857a6_0_0"/>
          <p:cNvCxnSpPr/>
          <p:nvPr/>
        </p:nvCxnSpPr>
        <p:spPr>
          <a:xfrm flipH="1">
            <a:off x="6992112" y="4703064"/>
            <a:ext cx="762000" cy="1295700"/>
          </a:xfrm>
          <a:prstGeom prst="straightConnector1">
            <a:avLst/>
          </a:prstGeom>
          <a:noFill/>
          <a:ln cap="flat" cmpd="sng" w="19050">
            <a:solidFill>
              <a:schemeClr val="dk1"/>
            </a:solidFill>
            <a:prstDash val="solid"/>
            <a:round/>
            <a:headEnd len="sm" w="sm" type="none"/>
            <a:tailEnd len="med" w="med" type="triangle"/>
          </a:ln>
        </p:spPr>
      </p:cxnSp>
      <p:cxnSp>
        <p:nvCxnSpPr>
          <p:cNvPr id="501" name="Google Shape;501;g32af32857a6_0_0"/>
          <p:cNvCxnSpPr/>
          <p:nvPr/>
        </p:nvCxnSpPr>
        <p:spPr>
          <a:xfrm>
            <a:off x="5391912" y="3331464"/>
            <a:ext cx="381300" cy="304800"/>
          </a:xfrm>
          <a:prstGeom prst="straightConnector1">
            <a:avLst/>
          </a:prstGeom>
          <a:noFill/>
          <a:ln cap="flat" cmpd="sng" w="19050">
            <a:solidFill>
              <a:schemeClr val="dk1"/>
            </a:solidFill>
            <a:prstDash val="solid"/>
            <a:round/>
            <a:headEnd len="sm" w="sm" type="none"/>
            <a:tailEnd len="med" w="med" type="triangle"/>
          </a:ln>
        </p:spPr>
      </p:cxnSp>
      <p:cxnSp>
        <p:nvCxnSpPr>
          <p:cNvPr id="502" name="Google Shape;502;g32af32857a6_0_0"/>
          <p:cNvCxnSpPr/>
          <p:nvPr/>
        </p:nvCxnSpPr>
        <p:spPr>
          <a:xfrm>
            <a:off x="5620512" y="3026664"/>
            <a:ext cx="1981200" cy="0"/>
          </a:xfrm>
          <a:prstGeom prst="straightConnector1">
            <a:avLst/>
          </a:prstGeom>
          <a:noFill/>
          <a:ln cap="flat" cmpd="sng" w="19050">
            <a:solidFill>
              <a:schemeClr val="dk1"/>
            </a:solidFill>
            <a:prstDash val="solid"/>
            <a:round/>
            <a:headEnd len="sm" w="sm" type="none"/>
            <a:tailEnd len="med" w="med" type="triangle"/>
          </a:ln>
        </p:spPr>
      </p:cxnSp>
      <p:cxnSp>
        <p:nvCxnSpPr>
          <p:cNvPr id="503" name="Google Shape;503;g32af32857a6_0_0"/>
          <p:cNvCxnSpPr/>
          <p:nvPr/>
        </p:nvCxnSpPr>
        <p:spPr>
          <a:xfrm rot="10800000">
            <a:off x="7068012" y="6150864"/>
            <a:ext cx="533700" cy="0"/>
          </a:xfrm>
          <a:prstGeom prst="straightConnector1">
            <a:avLst/>
          </a:prstGeom>
          <a:noFill/>
          <a:ln cap="flat" cmpd="sng" w="19050">
            <a:solidFill>
              <a:schemeClr val="dk1"/>
            </a:solidFill>
            <a:prstDash val="solid"/>
            <a:round/>
            <a:headEnd len="sm" w="sm" type="none"/>
            <a:tailEnd len="lg" w="lg" type="triangl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g31fb567a6c5_0_267"/>
          <p:cNvSpPr txBox="1"/>
          <p:nvPr>
            <p:ph type="title"/>
          </p:nvPr>
        </p:nvSpPr>
        <p:spPr>
          <a:xfrm>
            <a:off x="747925" y="274650"/>
            <a:ext cx="11193300" cy="888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Calibri"/>
              <a:buNone/>
            </a:pPr>
            <a:r>
              <a:rPr lang="en-US" sz="4000"/>
              <a:t>Check-In Check-Out (CICO)Intervention </a:t>
            </a:r>
            <a:endParaRPr/>
          </a:p>
        </p:txBody>
      </p:sp>
      <p:sp>
        <p:nvSpPr>
          <p:cNvPr id="510" name="Google Shape;510;g31fb567a6c5_0_267"/>
          <p:cNvSpPr txBox="1"/>
          <p:nvPr>
            <p:ph idx="1" type="body"/>
          </p:nvPr>
        </p:nvSpPr>
        <p:spPr>
          <a:xfrm>
            <a:off x="620950" y="1743075"/>
            <a:ext cx="10777200" cy="4953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00"/>
              <a:buNone/>
            </a:pPr>
            <a:r>
              <a:rPr lang="en-US"/>
              <a:t>Tier 2</a:t>
            </a:r>
            <a:r>
              <a:rPr lang="en-US">
                <a:solidFill>
                  <a:srgbClr val="FF0000"/>
                </a:solidFill>
              </a:rPr>
              <a:t> </a:t>
            </a:r>
            <a:r>
              <a:rPr lang="en-US"/>
              <a:t>intervention that provides…</a:t>
            </a:r>
            <a:endParaRPr/>
          </a:p>
          <a:p>
            <a:pPr indent="-285750" lvl="1" marL="742950" rtl="0" algn="l">
              <a:lnSpc>
                <a:spcPct val="100000"/>
              </a:lnSpc>
              <a:spcBef>
                <a:spcPts val="640"/>
              </a:spcBef>
              <a:spcAft>
                <a:spcPts val="0"/>
              </a:spcAft>
              <a:buSzPts val="3200"/>
              <a:buChar char="•"/>
            </a:pPr>
            <a:r>
              <a:rPr lang="en-US" sz="3200"/>
              <a:t>High rates of adult attention</a:t>
            </a:r>
            <a:endParaRPr sz="3200"/>
          </a:p>
          <a:p>
            <a:pPr indent="-285750" lvl="1" marL="742950" rtl="0" algn="l">
              <a:lnSpc>
                <a:spcPct val="100000"/>
              </a:lnSpc>
              <a:spcBef>
                <a:spcPts val="640"/>
              </a:spcBef>
              <a:spcAft>
                <a:spcPts val="0"/>
              </a:spcAft>
              <a:buSzPts val="3200"/>
              <a:buChar char="•"/>
            </a:pPr>
            <a:r>
              <a:rPr lang="en-US" sz="3200"/>
              <a:t>Systematic performance feedback</a:t>
            </a:r>
            <a:endParaRPr sz="3200"/>
          </a:p>
          <a:p>
            <a:pPr indent="-311150" lvl="1" marL="742950" rtl="0" algn="l">
              <a:lnSpc>
                <a:spcPct val="100000"/>
              </a:lnSpc>
              <a:spcBef>
                <a:spcPts val="640"/>
              </a:spcBef>
              <a:spcAft>
                <a:spcPts val="0"/>
              </a:spcAft>
              <a:buSzPts val="3200"/>
              <a:buChar char="•"/>
            </a:pPr>
            <a:r>
              <a:rPr lang="en-US" sz="3200"/>
              <a:t>Daily organization and behavioral support</a:t>
            </a:r>
            <a:endParaRPr sz="3200"/>
          </a:p>
          <a:p>
            <a:pPr indent="-311150" lvl="1" marL="742950" rtl="0" algn="l">
              <a:lnSpc>
                <a:spcPct val="100000"/>
              </a:lnSpc>
              <a:spcBef>
                <a:spcPts val="640"/>
              </a:spcBef>
              <a:spcAft>
                <a:spcPts val="0"/>
              </a:spcAft>
              <a:buSzPts val="3200"/>
              <a:buChar char="•"/>
            </a:pPr>
            <a:r>
              <a:rPr lang="en-US" sz="3200"/>
              <a:t>Communication link between school and home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g31fb567a6c5_0_274"/>
          <p:cNvSpPr txBox="1"/>
          <p:nvPr>
            <p:ph type="title"/>
          </p:nvPr>
        </p:nvSpPr>
        <p:spPr>
          <a:xfrm>
            <a:off x="1981200" y="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Calibri"/>
              <a:buNone/>
            </a:pPr>
            <a:r>
              <a:rPr lang="en-US" sz="4000"/>
              <a:t> Check In/Check Out (CICO)</a:t>
            </a:r>
            <a:endParaRPr/>
          </a:p>
        </p:txBody>
      </p:sp>
      <p:sp>
        <p:nvSpPr>
          <p:cNvPr id="517" name="Google Shape;517;g31fb567a6c5_0_274"/>
          <p:cNvSpPr txBox="1"/>
          <p:nvPr>
            <p:ph idx="1" type="body"/>
          </p:nvPr>
        </p:nvSpPr>
        <p:spPr>
          <a:xfrm>
            <a:off x="522275" y="1227775"/>
            <a:ext cx="11314500" cy="4800600"/>
          </a:xfrm>
          <a:prstGeom prst="rect">
            <a:avLst/>
          </a:prstGeom>
          <a:noFill/>
          <a:ln>
            <a:noFill/>
          </a:ln>
        </p:spPr>
        <p:txBody>
          <a:bodyPr anchorCtr="0" anchor="t" bIns="45700" lIns="91425" spcFirstLastPara="1" rIns="91425" wrap="square" tIns="45700">
            <a:noAutofit/>
          </a:bodyPr>
          <a:lstStyle/>
          <a:p>
            <a:pPr indent="-419100" lvl="1" marL="914400" rtl="0" algn="l">
              <a:lnSpc>
                <a:spcPct val="90000"/>
              </a:lnSpc>
              <a:spcBef>
                <a:spcPts val="0"/>
              </a:spcBef>
              <a:spcAft>
                <a:spcPts val="0"/>
              </a:spcAft>
              <a:buSzPts val="3000"/>
              <a:buChar char="•"/>
            </a:pPr>
            <a:r>
              <a:rPr lang="en-US" sz="3000"/>
              <a:t>Research supported practice</a:t>
            </a:r>
            <a:endParaRPr sz="3000"/>
          </a:p>
          <a:p>
            <a:pPr indent="-419100" lvl="1" marL="914400" rtl="0" algn="l">
              <a:lnSpc>
                <a:spcPct val="90000"/>
              </a:lnSpc>
              <a:spcBef>
                <a:spcPts val="0"/>
              </a:spcBef>
              <a:spcAft>
                <a:spcPts val="0"/>
              </a:spcAft>
              <a:buSzPts val="3000"/>
              <a:buChar char="•"/>
            </a:pPr>
            <a:r>
              <a:rPr lang="en-US" sz="3000">
                <a:solidFill>
                  <a:schemeClr val="dk1"/>
                </a:solidFill>
              </a:rPr>
              <a:t>Effective for 60-75% of Tier 2, at-risk students</a:t>
            </a:r>
            <a:endParaRPr sz="3000">
              <a:solidFill>
                <a:schemeClr val="dk1"/>
              </a:solidFill>
            </a:endParaRPr>
          </a:p>
          <a:p>
            <a:pPr indent="-419100" lvl="1" marL="914400" rtl="0" algn="l">
              <a:lnSpc>
                <a:spcPct val="90000"/>
              </a:lnSpc>
              <a:spcBef>
                <a:spcPts val="0"/>
              </a:spcBef>
              <a:spcAft>
                <a:spcPts val="0"/>
              </a:spcAft>
              <a:buSzPts val="3000"/>
              <a:buChar char="•"/>
            </a:pPr>
            <a:r>
              <a:rPr lang="en-US" sz="3000"/>
              <a:t>Schools can successfully implement</a:t>
            </a:r>
            <a:endParaRPr sz="3000"/>
          </a:p>
          <a:p>
            <a:pPr indent="-419100" lvl="1" marL="914400" rtl="0" algn="l">
              <a:lnSpc>
                <a:spcPct val="90000"/>
              </a:lnSpc>
              <a:spcBef>
                <a:spcPts val="0"/>
              </a:spcBef>
              <a:spcAft>
                <a:spcPts val="0"/>
              </a:spcAft>
              <a:buSzPts val="3000"/>
              <a:buChar char="•"/>
            </a:pPr>
            <a:r>
              <a:rPr lang="en-US" sz="3000"/>
              <a:t>Organized to fade into a self-management system</a:t>
            </a:r>
            <a:endParaRPr sz="3000"/>
          </a:p>
          <a:p>
            <a:pPr indent="-285750" lvl="1" marL="1200150" rtl="0" algn="l">
              <a:lnSpc>
                <a:spcPct val="90000"/>
              </a:lnSpc>
              <a:spcBef>
                <a:spcPts val="600"/>
              </a:spcBef>
              <a:spcAft>
                <a:spcPts val="0"/>
              </a:spcAft>
              <a:buSzPts val="3000"/>
              <a:buChar char="•"/>
            </a:pPr>
            <a:r>
              <a:rPr lang="en-US" sz="3000"/>
              <a:t>Increased options for making choices</a:t>
            </a:r>
            <a:endParaRPr sz="3000"/>
          </a:p>
          <a:p>
            <a:pPr indent="-285750" lvl="1" marL="1200150" rtl="0" algn="l">
              <a:lnSpc>
                <a:spcPct val="90000"/>
              </a:lnSpc>
              <a:spcBef>
                <a:spcPts val="600"/>
              </a:spcBef>
              <a:spcAft>
                <a:spcPts val="0"/>
              </a:spcAft>
              <a:buSzPts val="3000"/>
              <a:buChar char="•"/>
            </a:pPr>
            <a:r>
              <a:rPr lang="en-US" sz="3000"/>
              <a:t>Increased ability to self-monitor performance/progress</a:t>
            </a:r>
            <a:endParaRPr sz="3000"/>
          </a:p>
          <a:p>
            <a:pPr indent="0" lvl="0" marL="1200150" rtl="0" algn="l">
              <a:lnSpc>
                <a:spcPct val="90000"/>
              </a:lnSpc>
              <a:spcBef>
                <a:spcPts val="600"/>
              </a:spcBef>
              <a:spcAft>
                <a:spcPts val="0"/>
              </a:spcAft>
              <a:buSzPts val="3200"/>
              <a:buNone/>
            </a:pPr>
            <a:r>
              <a:t/>
            </a:r>
            <a:endParaRPr sz="3000"/>
          </a:p>
          <a:p>
            <a:pPr indent="-342900" lvl="0" marL="342900" rtl="0" algn="l">
              <a:lnSpc>
                <a:spcPct val="90000"/>
              </a:lnSpc>
              <a:spcBef>
                <a:spcPts val="340"/>
              </a:spcBef>
              <a:spcAft>
                <a:spcPts val="0"/>
              </a:spcAft>
              <a:buSzPts val="1700"/>
              <a:buFont typeface="Calibri"/>
              <a:buNone/>
            </a:pPr>
            <a:r>
              <a:rPr b="1" lang="en-US" sz="1700"/>
              <a:t>                                </a:t>
            </a:r>
            <a:endParaRPr/>
          </a:p>
          <a:p>
            <a:pPr indent="-342900" lvl="0" marL="6286500" rtl="0" algn="l">
              <a:lnSpc>
                <a:spcPct val="90000"/>
              </a:lnSpc>
              <a:spcBef>
                <a:spcPts val="340"/>
              </a:spcBef>
              <a:spcAft>
                <a:spcPts val="0"/>
              </a:spcAft>
              <a:buSzPts val="1700"/>
              <a:buFont typeface="Calibri"/>
              <a:buNone/>
            </a:pPr>
            <a:r>
              <a:rPr b="1" lang="en-US" sz="1700"/>
              <a:t>                                                                                                                                                                                                                                 (Crone, Horner, &amp; Hawken, 2004, pp. 10-13)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370" name="Shape 370"/>
        <p:cNvGrpSpPr/>
        <p:nvPr/>
      </p:nvGrpSpPr>
      <p:grpSpPr>
        <a:xfrm>
          <a:off x="0" y="0"/>
          <a:ext cx="0" cy="0"/>
          <a:chOff x="0" y="0"/>
          <a:chExt cx="0" cy="0"/>
        </a:xfrm>
      </p:grpSpPr>
      <p:sp>
        <p:nvSpPr>
          <p:cNvPr id="371" name="Google Shape;371;g31fb567a6c5_0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Facilitator Notes: Delete This Slide</a:t>
            </a:r>
            <a:endParaRPr/>
          </a:p>
        </p:txBody>
      </p:sp>
      <p:sp>
        <p:nvSpPr>
          <p:cNvPr id="372" name="Google Shape;372;g31fb567a6c5_0_0"/>
          <p:cNvSpPr txBox="1"/>
          <p:nvPr>
            <p:ph idx="1" type="body"/>
          </p:nvPr>
        </p:nvSpPr>
        <p:spPr>
          <a:xfrm>
            <a:off x="609600" y="1182900"/>
            <a:ext cx="10972800" cy="49434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640"/>
              </a:spcBef>
              <a:spcAft>
                <a:spcPts val="0"/>
              </a:spcAft>
              <a:buClr>
                <a:srgbClr val="FF0000"/>
              </a:buClr>
              <a:buSzPts val="3200"/>
              <a:buFont typeface="Arial"/>
              <a:buNone/>
            </a:pPr>
            <a:r>
              <a:rPr lang="en-US" sz="2400"/>
              <a:t>Include the following slides: </a:t>
            </a:r>
            <a:endParaRPr sz="2400"/>
          </a:p>
          <a:p>
            <a:pPr indent="-381000" lvl="0" marL="457200" rtl="0" algn="l">
              <a:lnSpc>
                <a:spcPct val="100000"/>
              </a:lnSpc>
              <a:spcBef>
                <a:spcPts val="640"/>
              </a:spcBef>
              <a:spcAft>
                <a:spcPts val="0"/>
              </a:spcAft>
              <a:buSzPts val="2400"/>
              <a:buChar char="•"/>
            </a:pPr>
            <a:r>
              <a:rPr lang="en-US" sz="2400">
                <a:extLst>
                  <a:ext uri="http://customooxmlschemas.google.com/">
                    <go:slidesCustomData xmlns:go="http://customooxmlschemas.google.com/" textRoundtripDataId="0"/>
                  </a:ext>
                </a:extLst>
              </a:rPr>
              <a:t>Attention Signal</a:t>
            </a:r>
            <a:endParaRPr sz="2400">
              <a:extLst>
                <a:ext uri="http://customooxmlschemas.google.com/">
                  <go:slidesCustomData xmlns:go="http://customooxmlschemas.google.com/" textRoundtripDataId="1"/>
                </a:ext>
              </a:extLst>
            </a:endParaRPr>
          </a:p>
          <a:p>
            <a:pPr indent="-381000" lvl="0" marL="457200" rtl="0" algn="l">
              <a:lnSpc>
                <a:spcPct val="100000"/>
              </a:lnSpc>
              <a:spcBef>
                <a:spcPts val="0"/>
              </a:spcBef>
              <a:spcAft>
                <a:spcPts val="0"/>
              </a:spcAft>
              <a:buSzPts val="2400"/>
              <a:buChar char="•"/>
            </a:pPr>
            <a:r>
              <a:rPr lang="en-US" sz="2400">
                <a:extLst>
                  <a:ext uri="http://customooxmlschemas.google.com/">
                    <go:slidesCustomData xmlns:go="http://customooxmlschemas.google.com/" textRoundtripDataId="2"/>
                  </a:ext>
                </a:extLst>
              </a:rPr>
              <a:t>Introduction</a:t>
            </a:r>
            <a:endParaRPr sz="2400"/>
          </a:p>
          <a:p>
            <a:pPr indent="-381000" lvl="0" marL="457200" rtl="0" algn="l">
              <a:lnSpc>
                <a:spcPct val="100000"/>
              </a:lnSpc>
              <a:spcBef>
                <a:spcPts val="0"/>
              </a:spcBef>
              <a:spcAft>
                <a:spcPts val="0"/>
              </a:spcAft>
              <a:buSzPts val="2400"/>
              <a:buChar char="•"/>
            </a:pPr>
            <a:r>
              <a:rPr lang="en-US" sz="2400"/>
              <a:t>Breaks (optional)</a:t>
            </a:r>
            <a:endParaRPr sz="2400"/>
          </a:p>
          <a:p>
            <a:pPr indent="0" lvl="0" marL="0" rtl="0" algn="l">
              <a:lnSpc>
                <a:spcPct val="100000"/>
              </a:lnSpc>
              <a:spcBef>
                <a:spcPts val="640"/>
              </a:spcBef>
              <a:spcAft>
                <a:spcPts val="0"/>
              </a:spcAft>
              <a:buSzPts val="3200"/>
              <a:buNone/>
            </a:pPr>
            <a:r>
              <a:rPr lang="en-US" sz="2400"/>
              <a:t>Determine how you will provide access to resources:</a:t>
            </a:r>
            <a:endParaRPr sz="2400"/>
          </a:p>
          <a:p>
            <a:pPr indent="0" lvl="0" marL="0" rtl="0" algn="l">
              <a:lnSpc>
                <a:spcPct val="100000"/>
              </a:lnSpc>
              <a:spcBef>
                <a:spcPts val="640"/>
              </a:spcBef>
              <a:spcAft>
                <a:spcPts val="0"/>
              </a:spcAft>
              <a:buSzPts val="3200"/>
              <a:buNone/>
            </a:pPr>
            <a:r>
              <a:rPr lang="en-US" sz="2400"/>
              <a:t>Optional : Make a copy of the CICO Development Checklist Action Plan and provide forced copy for each team to download and save. </a:t>
            </a:r>
            <a:endParaRPr sz="2400"/>
          </a:p>
          <a:p>
            <a:pPr indent="0" lvl="0" marL="0" rtl="0" algn="l">
              <a:lnSpc>
                <a:spcPct val="100000"/>
              </a:lnSpc>
              <a:spcBef>
                <a:spcPts val="640"/>
              </a:spcBef>
              <a:spcAft>
                <a:spcPts val="0"/>
              </a:spcAft>
              <a:buSzPts val="3200"/>
              <a:buNone/>
            </a:pPr>
            <a:r>
              <a:rPr lang="en-US" sz="2400"/>
              <a:t>Encourage all teams to make a copy of this document and use it throughout all of the lessons for developing CICO Systems. </a:t>
            </a:r>
            <a:endParaRPr sz="2400"/>
          </a:p>
          <a:p>
            <a:pPr indent="0" lvl="0" marL="0" rtl="0" algn="l">
              <a:lnSpc>
                <a:spcPct val="100000"/>
              </a:lnSpc>
              <a:spcBef>
                <a:spcPts val="640"/>
              </a:spcBef>
              <a:spcAft>
                <a:spcPts val="0"/>
              </a:spcAft>
              <a:buSzPts val="3200"/>
              <a:buNone/>
            </a:pPr>
            <a:r>
              <a:rPr lang="en-US" sz="2400"/>
              <a:t>This presentation is designed to cover the core content in a concise manner.  Each consultant has the option to add activities that will help to enhance the content.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22" name="Shape 522"/>
        <p:cNvGrpSpPr/>
        <p:nvPr/>
      </p:nvGrpSpPr>
      <p:grpSpPr>
        <a:xfrm>
          <a:off x="0" y="0"/>
          <a:ext cx="0" cy="0"/>
          <a:chOff x="0" y="0"/>
          <a:chExt cx="0" cy="0"/>
        </a:xfrm>
      </p:grpSpPr>
      <p:sp>
        <p:nvSpPr>
          <p:cNvPr id="523" name="Google Shape;523;g322b6313b04_0_28"/>
          <p:cNvSpPr txBox="1"/>
          <p:nvPr>
            <p:ph type="title"/>
          </p:nvPr>
        </p:nvSpPr>
        <p:spPr>
          <a:xfrm>
            <a:off x="2636000" y="435625"/>
            <a:ext cx="7162800" cy="616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Calibri"/>
              <a:buNone/>
            </a:pPr>
            <a:r>
              <a:rPr lang="en-US" sz="4000"/>
              <a:t>Why CICO Works</a:t>
            </a:r>
            <a:endParaRPr/>
          </a:p>
        </p:txBody>
      </p:sp>
      <p:sp>
        <p:nvSpPr>
          <p:cNvPr id="524" name="Google Shape;524;g322b6313b04_0_28"/>
          <p:cNvSpPr txBox="1"/>
          <p:nvPr>
            <p:ph idx="1" type="body"/>
          </p:nvPr>
        </p:nvSpPr>
        <p:spPr>
          <a:xfrm>
            <a:off x="480775" y="1371600"/>
            <a:ext cx="10439400" cy="5486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3300"/>
              <a:buChar char="•"/>
            </a:pPr>
            <a:r>
              <a:rPr lang="en-US" sz="3300"/>
              <a:t>Improved structure</a:t>
            </a:r>
            <a:endParaRPr sz="3900"/>
          </a:p>
          <a:p>
            <a:pPr indent="0" lvl="2" marL="914400" rtl="0" algn="l">
              <a:lnSpc>
                <a:spcPct val="100000"/>
              </a:lnSpc>
              <a:spcBef>
                <a:spcPts val="480"/>
              </a:spcBef>
              <a:spcAft>
                <a:spcPts val="0"/>
              </a:spcAft>
              <a:buSzPts val="2400"/>
              <a:buNone/>
            </a:pPr>
            <a:r>
              <a:t/>
            </a:r>
            <a:endParaRPr sz="3100"/>
          </a:p>
          <a:p>
            <a:pPr indent="-342900" lvl="0" marL="342900" rtl="0" algn="l">
              <a:lnSpc>
                <a:spcPct val="100000"/>
              </a:lnSpc>
              <a:spcBef>
                <a:spcPts val="520"/>
              </a:spcBef>
              <a:spcAft>
                <a:spcPts val="0"/>
              </a:spcAft>
              <a:buSzPts val="3300"/>
              <a:buChar char="•"/>
            </a:pPr>
            <a:r>
              <a:rPr lang="en-US" sz="3300"/>
              <a:t>Student is “set up for success”</a:t>
            </a:r>
            <a:endParaRPr sz="3900"/>
          </a:p>
          <a:p>
            <a:pPr indent="0" lvl="2" marL="914400" rtl="0" algn="l">
              <a:lnSpc>
                <a:spcPct val="100000"/>
              </a:lnSpc>
              <a:spcBef>
                <a:spcPts val="480"/>
              </a:spcBef>
              <a:spcAft>
                <a:spcPts val="0"/>
              </a:spcAft>
              <a:buSzPts val="2400"/>
              <a:buNone/>
            </a:pPr>
            <a:r>
              <a:t/>
            </a:r>
            <a:endParaRPr sz="3100"/>
          </a:p>
          <a:p>
            <a:pPr indent="-342900" lvl="0" marL="342900" rtl="0" algn="l">
              <a:lnSpc>
                <a:spcPct val="100000"/>
              </a:lnSpc>
              <a:spcBef>
                <a:spcPts val="0"/>
              </a:spcBef>
              <a:spcAft>
                <a:spcPts val="0"/>
              </a:spcAft>
              <a:buSzPts val="3300"/>
              <a:buChar char="•"/>
            </a:pPr>
            <a:r>
              <a:rPr lang="en-US" sz="3300"/>
              <a:t>Program can be applied in all school locations</a:t>
            </a:r>
            <a:endParaRPr sz="3900"/>
          </a:p>
          <a:p>
            <a:pPr indent="0" lvl="0" marL="914400" rtl="0" algn="l">
              <a:lnSpc>
                <a:spcPct val="100000"/>
              </a:lnSpc>
              <a:spcBef>
                <a:spcPts val="480"/>
              </a:spcBef>
              <a:spcAft>
                <a:spcPts val="0"/>
              </a:spcAft>
              <a:buSzPts val="3200"/>
              <a:buNone/>
            </a:pPr>
            <a:r>
              <a:t/>
            </a:r>
            <a:endParaRPr sz="3100"/>
          </a:p>
          <a:p>
            <a:pPr indent="-342900" lvl="0" marL="342900" rtl="0" algn="l">
              <a:lnSpc>
                <a:spcPct val="100000"/>
              </a:lnSpc>
              <a:spcBef>
                <a:spcPts val="520"/>
              </a:spcBef>
              <a:spcAft>
                <a:spcPts val="0"/>
              </a:spcAft>
              <a:buSzPts val="3300"/>
              <a:buChar char="•"/>
            </a:pPr>
            <a:r>
              <a:rPr lang="en-US" sz="3300"/>
              <a:t>Feeds the Function - Adult Attention </a:t>
            </a:r>
            <a:endParaRPr sz="3900"/>
          </a:p>
          <a:p>
            <a:pPr indent="0" lvl="2" marL="914400" rtl="0" algn="l">
              <a:lnSpc>
                <a:spcPct val="100000"/>
              </a:lnSpc>
              <a:spcBef>
                <a:spcPts val="480"/>
              </a:spcBef>
              <a:spcAft>
                <a:spcPts val="0"/>
              </a:spcAft>
              <a:buSzPts val="2400"/>
              <a:buNone/>
            </a:pPr>
            <a:r>
              <a:t/>
            </a:r>
            <a:endParaRPr/>
          </a:p>
          <a:p>
            <a:pPr indent="-228600" lvl="2" marL="1143000" rtl="0" algn="l">
              <a:lnSpc>
                <a:spcPct val="100000"/>
              </a:lnSpc>
              <a:spcBef>
                <a:spcPts val="400"/>
              </a:spcBef>
              <a:spcAft>
                <a:spcPts val="0"/>
              </a:spcAft>
              <a:buSzPts val="2000"/>
              <a:buFont typeface="Arial"/>
              <a:buNone/>
            </a:pPr>
            <a:r>
              <a:t/>
            </a:r>
            <a:endParaRPr sz="2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grpSp>
        <p:nvGrpSpPr>
          <p:cNvPr id="530" name="Google Shape;530;g37aaa858bb5_0_0"/>
          <p:cNvGrpSpPr/>
          <p:nvPr/>
        </p:nvGrpSpPr>
        <p:grpSpPr>
          <a:xfrm>
            <a:off x="2031949" y="1150883"/>
            <a:ext cx="8026199" cy="4800600"/>
            <a:chOff x="1524000" y="914400"/>
            <a:chExt cx="6019800" cy="4800600"/>
          </a:xfrm>
        </p:grpSpPr>
        <p:sp>
          <p:nvSpPr>
            <p:cNvPr id="531" name="Google Shape;531;g37aaa858bb5_0_0"/>
            <p:cNvSpPr/>
            <p:nvPr/>
          </p:nvSpPr>
          <p:spPr>
            <a:xfrm>
              <a:off x="3771900" y="9144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Behavior</a:t>
              </a:r>
              <a:endParaRPr b="0" i="0" sz="1800" u="none" cap="none" strike="noStrike">
                <a:solidFill>
                  <a:schemeClr val="dk1"/>
                </a:solidFill>
                <a:latin typeface="Calibri"/>
                <a:ea typeface="Calibri"/>
                <a:cs typeface="Calibri"/>
                <a:sym typeface="Calibri"/>
              </a:endParaRPr>
            </a:p>
          </p:txBody>
        </p:sp>
        <p:sp>
          <p:nvSpPr>
            <p:cNvPr id="532" name="Google Shape;532;g37aaa858bb5_0_0"/>
            <p:cNvSpPr/>
            <p:nvPr/>
          </p:nvSpPr>
          <p:spPr>
            <a:xfrm>
              <a:off x="2590800" y="22098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Obtain/Get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Something</a:t>
              </a:r>
              <a:endParaRPr b="0" i="0" sz="1800" u="none" cap="none" strike="noStrike">
                <a:solidFill>
                  <a:schemeClr val="dk1"/>
                </a:solidFill>
                <a:latin typeface="Calibri"/>
                <a:ea typeface="Calibri"/>
                <a:cs typeface="Calibri"/>
                <a:sym typeface="Calibri"/>
              </a:endParaRPr>
            </a:p>
          </p:txBody>
        </p:sp>
        <p:sp>
          <p:nvSpPr>
            <p:cNvPr id="533" name="Google Shape;533;g37aaa858bb5_0_0"/>
            <p:cNvSpPr/>
            <p:nvPr/>
          </p:nvSpPr>
          <p:spPr>
            <a:xfrm>
              <a:off x="4917528" y="22098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Avoid/Escape Something</a:t>
              </a:r>
              <a:endParaRPr b="0" i="0" sz="1800" u="none" cap="none" strike="noStrike">
                <a:solidFill>
                  <a:schemeClr val="dk1"/>
                </a:solidFill>
                <a:latin typeface="Calibri"/>
                <a:ea typeface="Calibri"/>
                <a:cs typeface="Calibri"/>
                <a:sym typeface="Calibri"/>
              </a:endParaRPr>
            </a:p>
          </p:txBody>
        </p:sp>
        <p:sp>
          <p:nvSpPr>
            <p:cNvPr id="534" name="Google Shape;534;g37aaa858bb5_0_0"/>
            <p:cNvSpPr/>
            <p:nvPr/>
          </p:nvSpPr>
          <p:spPr>
            <a:xfrm>
              <a:off x="5943600" y="3436883"/>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Tangible/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Activity</a:t>
              </a:r>
              <a:endParaRPr b="0" i="0" sz="1800" u="none" cap="none" strike="noStrike">
                <a:solidFill>
                  <a:schemeClr val="dk1"/>
                </a:solidFill>
                <a:latin typeface="Calibri"/>
                <a:ea typeface="Calibri"/>
                <a:cs typeface="Calibri"/>
                <a:sym typeface="Calibri"/>
              </a:endParaRPr>
            </a:p>
          </p:txBody>
        </p:sp>
        <p:sp>
          <p:nvSpPr>
            <p:cNvPr id="535" name="Google Shape;535;g37aaa858bb5_0_0"/>
            <p:cNvSpPr/>
            <p:nvPr/>
          </p:nvSpPr>
          <p:spPr>
            <a:xfrm>
              <a:off x="3771900" y="34290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Social</a:t>
              </a:r>
              <a:endParaRPr b="0" i="0" sz="1800" u="none" cap="none" strike="noStrike">
                <a:solidFill>
                  <a:schemeClr val="dk1"/>
                </a:solidFill>
                <a:latin typeface="Calibri"/>
                <a:ea typeface="Calibri"/>
                <a:cs typeface="Calibri"/>
                <a:sym typeface="Calibri"/>
              </a:endParaRPr>
            </a:p>
          </p:txBody>
        </p:sp>
        <p:sp>
          <p:nvSpPr>
            <p:cNvPr id="536" name="Google Shape;536;g37aaa858bb5_0_0"/>
            <p:cNvSpPr/>
            <p:nvPr/>
          </p:nvSpPr>
          <p:spPr>
            <a:xfrm>
              <a:off x="1524000" y="34290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Stimulation/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Sensory</a:t>
              </a:r>
              <a:endParaRPr b="0" i="0" sz="1800" u="none" cap="none" strike="noStrike">
                <a:solidFill>
                  <a:schemeClr val="dk1"/>
                </a:solidFill>
                <a:latin typeface="Calibri"/>
                <a:ea typeface="Calibri"/>
                <a:cs typeface="Calibri"/>
                <a:sym typeface="Calibri"/>
              </a:endParaRPr>
            </a:p>
          </p:txBody>
        </p:sp>
        <p:sp>
          <p:nvSpPr>
            <p:cNvPr id="537" name="Google Shape;537;g37aaa858bb5_0_0"/>
            <p:cNvSpPr/>
            <p:nvPr/>
          </p:nvSpPr>
          <p:spPr>
            <a:xfrm>
              <a:off x="4917528" y="48006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Peer</a:t>
              </a:r>
              <a:endParaRPr b="0" i="0" sz="1800" u="none" cap="none" strike="noStrike">
                <a:solidFill>
                  <a:schemeClr val="dk1"/>
                </a:solidFill>
                <a:latin typeface="Calibri"/>
                <a:ea typeface="Calibri"/>
                <a:cs typeface="Calibri"/>
                <a:sym typeface="Calibri"/>
              </a:endParaRPr>
            </a:p>
          </p:txBody>
        </p:sp>
        <p:sp>
          <p:nvSpPr>
            <p:cNvPr id="538" name="Google Shape;538;g37aaa858bb5_0_0"/>
            <p:cNvSpPr/>
            <p:nvPr/>
          </p:nvSpPr>
          <p:spPr>
            <a:xfrm>
              <a:off x="2590800" y="48006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Adult</a:t>
              </a:r>
              <a:endParaRPr b="0" i="0" sz="1800" u="none" cap="none" strike="noStrike">
                <a:solidFill>
                  <a:schemeClr val="dk1"/>
                </a:solidFill>
                <a:latin typeface="Calibri"/>
                <a:ea typeface="Calibri"/>
                <a:cs typeface="Calibri"/>
                <a:sym typeface="Calibri"/>
              </a:endParaRPr>
            </a:p>
          </p:txBody>
        </p:sp>
        <p:cxnSp>
          <p:nvCxnSpPr>
            <p:cNvPr id="539" name="Google Shape;539;g37aaa858bb5_0_0"/>
            <p:cNvCxnSpPr>
              <a:stCxn id="531" idx="2"/>
            </p:cNvCxnSpPr>
            <p:nvPr/>
          </p:nvCxnSpPr>
          <p:spPr>
            <a:xfrm>
              <a:off x="4572000" y="1828800"/>
              <a:ext cx="0" cy="1905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0" name="Google Shape;540;g37aaa858bb5_0_0"/>
            <p:cNvCxnSpPr/>
            <p:nvPr/>
          </p:nvCxnSpPr>
          <p:spPr>
            <a:xfrm rot="10800000">
              <a:off x="3390900" y="20193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1" name="Google Shape;541;g37aaa858bb5_0_0"/>
            <p:cNvCxnSpPr/>
            <p:nvPr/>
          </p:nvCxnSpPr>
          <p:spPr>
            <a:xfrm rot="10800000">
              <a:off x="4572000" y="20193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2" name="Google Shape;542;g37aaa858bb5_0_0"/>
            <p:cNvCxnSpPr>
              <a:endCxn id="532" idx="0"/>
            </p:cNvCxnSpPr>
            <p:nvPr/>
          </p:nvCxnSpPr>
          <p:spPr>
            <a:xfrm>
              <a:off x="3390900" y="2019300"/>
              <a:ext cx="0" cy="1905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3" name="Google Shape;543;g37aaa858bb5_0_0"/>
            <p:cNvCxnSpPr/>
            <p:nvPr/>
          </p:nvCxnSpPr>
          <p:spPr>
            <a:xfrm>
              <a:off x="5753100" y="20193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4" name="Google Shape;544;g37aaa858bb5_0_0"/>
            <p:cNvCxnSpPr>
              <a:stCxn id="532" idx="2"/>
            </p:cNvCxnSpPr>
            <p:nvPr/>
          </p:nvCxnSpPr>
          <p:spPr>
            <a:xfrm>
              <a:off x="3390900" y="31242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5" name="Google Shape;545;g37aaa858bb5_0_0"/>
            <p:cNvCxnSpPr/>
            <p:nvPr/>
          </p:nvCxnSpPr>
          <p:spPr>
            <a:xfrm>
              <a:off x="5753100" y="3134711"/>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6" name="Google Shape;546;g37aaa858bb5_0_0"/>
            <p:cNvCxnSpPr/>
            <p:nvPr/>
          </p:nvCxnSpPr>
          <p:spPr>
            <a:xfrm rot="10800000">
              <a:off x="2209800" y="32766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7" name="Google Shape;547;g37aaa858bb5_0_0"/>
            <p:cNvCxnSpPr/>
            <p:nvPr/>
          </p:nvCxnSpPr>
          <p:spPr>
            <a:xfrm rot="10800000">
              <a:off x="3390900" y="32766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8" name="Google Shape;548;g37aaa858bb5_0_0"/>
            <p:cNvCxnSpPr/>
            <p:nvPr/>
          </p:nvCxnSpPr>
          <p:spPr>
            <a:xfrm rot="10800000">
              <a:off x="4572000" y="3272659"/>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49" name="Google Shape;549;g37aaa858bb5_0_0"/>
            <p:cNvCxnSpPr/>
            <p:nvPr/>
          </p:nvCxnSpPr>
          <p:spPr>
            <a:xfrm rot="10800000">
              <a:off x="5717628" y="32766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0" name="Google Shape;550;g37aaa858bb5_0_0"/>
            <p:cNvCxnSpPr/>
            <p:nvPr/>
          </p:nvCxnSpPr>
          <p:spPr>
            <a:xfrm>
              <a:off x="2209800" y="3287111"/>
              <a:ext cx="0" cy="1497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1" name="Google Shape;551;g37aaa858bb5_0_0"/>
            <p:cNvCxnSpPr/>
            <p:nvPr/>
          </p:nvCxnSpPr>
          <p:spPr>
            <a:xfrm>
              <a:off x="4572000" y="3272659"/>
              <a:ext cx="0" cy="1563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2" name="Google Shape;552;g37aaa858bb5_0_0"/>
            <p:cNvCxnSpPr/>
            <p:nvPr/>
          </p:nvCxnSpPr>
          <p:spPr>
            <a:xfrm>
              <a:off x="6898728" y="3272659"/>
              <a:ext cx="0" cy="1563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3" name="Google Shape;553;g37aaa858bb5_0_0"/>
            <p:cNvCxnSpPr>
              <a:stCxn id="535" idx="2"/>
            </p:cNvCxnSpPr>
            <p:nvPr/>
          </p:nvCxnSpPr>
          <p:spPr>
            <a:xfrm>
              <a:off x="4572000" y="4343400"/>
              <a:ext cx="0" cy="3048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4" name="Google Shape;554;g37aaa858bb5_0_0"/>
            <p:cNvCxnSpPr/>
            <p:nvPr/>
          </p:nvCxnSpPr>
          <p:spPr>
            <a:xfrm rot="10800000">
              <a:off x="3390797" y="4648200"/>
              <a:ext cx="12285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5" name="Google Shape;555;g37aaa858bb5_0_0"/>
            <p:cNvCxnSpPr/>
            <p:nvPr/>
          </p:nvCxnSpPr>
          <p:spPr>
            <a:xfrm rot="10800000">
              <a:off x="4627077" y="4648200"/>
              <a:ext cx="12285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6" name="Google Shape;556;g37aaa858bb5_0_0"/>
            <p:cNvCxnSpPr>
              <a:endCxn id="538" idx="0"/>
            </p:cNvCxnSpPr>
            <p:nvPr/>
          </p:nvCxnSpPr>
          <p:spPr>
            <a:xfrm>
              <a:off x="3390900" y="46482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cxnSp>
          <p:nvCxnSpPr>
            <p:cNvPr id="557" name="Google Shape;557;g37aaa858bb5_0_0"/>
            <p:cNvCxnSpPr/>
            <p:nvPr/>
          </p:nvCxnSpPr>
          <p:spPr>
            <a:xfrm>
              <a:off x="5855577" y="46482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cxnSp>
      </p:grpSp>
      <p:sp>
        <p:nvSpPr>
          <p:cNvPr id="558" name="Google Shape;558;g37aaa858bb5_0_0"/>
          <p:cNvSpPr txBox="1"/>
          <p:nvPr>
            <p:ph type="title"/>
          </p:nvPr>
        </p:nvSpPr>
        <p:spPr>
          <a:xfrm>
            <a:off x="672663" y="71158"/>
            <a:ext cx="109728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2400" u="none" cap="none" strike="noStrike">
                <a:solidFill>
                  <a:srgbClr val="000000"/>
                </a:solidFill>
                <a:latin typeface="Arial"/>
                <a:ea typeface="Arial"/>
                <a:cs typeface="Arial"/>
                <a:sym typeface="Arial"/>
              </a:rPr>
              <a:t>CICO benefits students who…</a:t>
            </a:r>
            <a:endParaRPr b="0" i="0" sz="2400" u="none" cap="none" strike="noStrike">
              <a:solidFill>
                <a:schemeClr val="dk1"/>
              </a:solidFill>
              <a:latin typeface="Calibri"/>
              <a:ea typeface="Calibri"/>
              <a:cs typeface="Calibri"/>
              <a:sym typeface="Calibri"/>
            </a:endParaRPr>
          </a:p>
        </p:txBody>
      </p:sp>
      <p:sp>
        <p:nvSpPr>
          <p:cNvPr id="559" name="Google Shape;559;g37aaa858bb5_0_0"/>
          <p:cNvSpPr/>
          <p:nvPr/>
        </p:nvSpPr>
        <p:spPr>
          <a:xfrm>
            <a:off x="3434450" y="2452400"/>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60" name="Google Shape;560;g37aaa858bb5_0_0"/>
          <p:cNvSpPr/>
          <p:nvPr/>
        </p:nvSpPr>
        <p:spPr>
          <a:xfrm>
            <a:off x="5050125" y="3660500"/>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61" name="Google Shape;561;g37aaa858bb5_0_0"/>
          <p:cNvSpPr/>
          <p:nvPr/>
        </p:nvSpPr>
        <p:spPr>
          <a:xfrm>
            <a:off x="3434450" y="5043525"/>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g3753f2b657a_0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CICO with Secondary Students </a:t>
            </a:r>
            <a:endParaRPr/>
          </a:p>
        </p:txBody>
      </p:sp>
      <p:sp>
        <p:nvSpPr>
          <p:cNvPr id="567" name="Google Shape;567;g3753f2b657a_0_0"/>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t>CICO may be effective for…</a:t>
            </a:r>
            <a:endParaRPr/>
          </a:p>
          <a:p>
            <a:pPr indent="-431800" lvl="0" marL="457200" rtl="0" algn="l">
              <a:lnSpc>
                <a:spcPct val="100000"/>
              </a:lnSpc>
              <a:spcBef>
                <a:spcPts val="640"/>
              </a:spcBef>
              <a:spcAft>
                <a:spcPts val="0"/>
              </a:spcAft>
              <a:buSzPts val="3200"/>
              <a:buChar char="•"/>
            </a:pPr>
            <a:r>
              <a:rPr lang="en-US"/>
              <a:t> Students transitioning to high school. </a:t>
            </a:r>
            <a:endParaRPr/>
          </a:p>
          <a:p>
            <a:pPr indent="-431800" lvl="0" marL="457200" rtl="0" algn="l">
              <a:lnSpc>
                <a:spcPct val="100000"/>
              </a:lnSpc>
              <a:spcBef>
                <a:spcPts val="0"/>
              </a:spcBef>
              <a:spcAft>
                <a:spcPts val="0"/>
              </a:spcAft>
              <a:buSzPts val="3200"/>
              <a:buChar char="•"/>
            </a:pPr>
            <a:r>
              <a:rPr lang="en-US"/>
              <a:t>Students who struggle with organizational skills or incomplete assignments</a:t>
            </a:r>
            <a:endParaRPr/>
          </a:p>
          <a:p>
            <a:pPr indent="0" lvl="0" marL="0" rtl="0" algn="l">
              <a:lnSpc>
                <a:spcPct val="100000"/>
              </a:lnSpc>
              <a:spcBef>
                <a:spcPts val="640"/>
              </a:spcBef>
              <a:spcAft>
                <a:spcPts val="0"/>
              </a:spcAft>
              <a:buSzPts val="3200"/>
              <a:buNone/>
            </a:pPr>
            <a:r>
              <a:t/>
            </a:r>
            <a:endParaRPr/>
          </a:p>
          <a:p>
            <a:pPr indent="0" lvl="0" marL="0" rtl="0" algn="l">
              <a:lnSpc>
                <a:spcPct val="100000"/>
              </a:lnSpc>
              <a:spcBef>
                <a:spcPts val="640"/>
              </a:spcBef>
              <a:spcAft>
                <a:spcPts val="0"/>
              </a:spcAft>
              <a:buSzPts val="3200"/>
              <a:buNone/>
            </a:pPr>
            <a:r>
              <a:t/>
            </a:r>
            <a:endParaRPr/>
          </a:p>
          <a:p>
            <a:pPr indent="0" lvl="0" marL="0" rtl="0" algn="l">
              <a:lnSpc>
                <a:spcPct val="100000"/>
              </a:lnSpc>
              <a:spcBef>
                <a:spcPts val="640"/>
              </a:spcBef>
              <a:spcAft>
                <a:spcPts val="0"/>
              </a:spcAft>
              <a:buSzPts val="3200"/>
              <a:buNone/>
            </a:pPr>
            <a:r>
              <a:rPr lang="en-US"/>
              <a:t> </a:t>
            </a:r>
            <a:endParaRPr/>
          </a:p>
          <a:p>
            <a:pPr indent="0" lvl="0" marL="0" rtl="0" algn="l">
              <a:lnSpc>
                <a:spcPct val="100000"/>
              </a:lnSpc>
              <a:spcBef>
                <a:spcPts val="640"/>
              </a:spcBef>
              <a:spcAft>
                <a:spcPts val="0"/>
              </a:spcAft>
              <a:buSzPts val="3200"/>
              <a:buNone/>
            </a:pPr>
            <a:r>
              <a:t/>
            </a:r>
            <a:endParaRPr/>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71" name="Shape 571"/>
        <p:cNvGrpSpPr/>
        <p:nvPr/>
      </p:nvGrpSpPr>
      <p:grpSpPr>
        <a:xfrm>
          <a:off x="0" y="0"/>
          <a:ext cx="0" cy="0"/>
          <a:chOff x="0" y="0"/>
          <a:chExt cx="0" cy="0"/>
        </a:xfrm>
      </p:grpSpPr>
      <p:sp>
        <p:nvSpPr>
          <p:cNvPr id="572" name="Google Shape;572;g322b6313b04_0_3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Research Impacts </a:t>
            </a:r>
            <a:endParaRPr/>
          </a:p>
        </p:txBody>
      </p:sp>
      <p:sp>
        <p:nvSpPr>
          <p:cNvPr id="573" name="Google Shape;573;g322b6313b04_0_34"/>
          <p:cNvSpPr txBox="1"/>
          <p:nvPr>
            <p:ph idx="1" type="body"/>
          </p:nvPr>
        </p:nvSpPr>
        <p:spPr>
          <a:xfrm>
            <a:off x="440400" y="1211075"/>
            <a:ext cx="11716800" cy="4915200"/>
          </a:xfrm>
          <a:prstGeom prst="rect">
            <a:avLst/>
          </a:prstGeom>
          <a:noFill/>
          <a:ln>
            <a:noFill/>
          </a:ln>
        </p:spPr>
        <p:txBody>
          <a:bodyPr anchorCtr="0" anchor="t" bIns="91425" lIns="91425" spcFirstLastPara="1" rIns="91425" wrap="square" tIns="91425">
            <a:noAutofit/>
          </a:bodyPr>
          <a:lstStyle/>
          <a:p>
            <a:pPr indent="-431800" lvl="0" marL="457200" rtl="0" algn="l">
              <a:lnSpc>
                <a:spcPct val="100000"/>
              </a:lnSpc>
              <a:spcBef>
                <a:spcPts val="640"/>
              </a:spcBef>
              <a:spcAft>
                <a:spcPts val="0"/>
              </a:spcAft>
              <a:buSzPts val="3200"/>
              <a:buChar char="•"/>
            </a:pPr>
            <a:r>
              <a:rPr lang="en-US"/>
              <a:t>Studies reported reductions ranging from 30% to 50% of negative behaviors. (Behav Sci (Basel). 2023 Mar 14;13(3):257)</a:t>
            </a:r>
            <a:endParaRPr/>
          </a:p>
          <a:p>
            <a:pPr indent="0" lvl="0" marL="457200" rtl="0" algn="l">
              <a:lnSpc>
                <a:spcPct val="100000"/>
              </a:lnSpc>
              <a:spcBef>
                <a:spcPts val="640"/>
              </a:spcBef>
              <a:spcAft>
                <a:spcPts val="0"/>
              </a:spcAft>
              <a:buSzPts val="3200"/>
              <a:buNone/>
            </a:pPr>
            <a:r>
              <a:t/>
            </a:r>
            <a:endParaRPr/>
          </a:p>
          <a:p>
            <a:pPr indent="-431800" lvl="0" marL="457200" rtl="0" algn="l">
              <a:lnSpc>
                <a:spcPct val="100000"/>
              </a:lnSpc>
              <a:spcBef>
                <a:spcPts val="640"/>
              </a:spcBef>
              <a:spcAft>
                <a:spcPts val="0"/>
              </a:spcAft>
              <a:buSzPts val="3200"/>
              <a:buChar char="•"/>
            </a:pPr>
            <a:r>
              <a:rPr lang="en-US"/>
              <a:t>One study showed 3 students whose off-task behaviors decreased in the following percentages: 41.82% - 5.83%, 44.07% - 5.42%, and 46.09% - 14.67%  (NW Commons Spring 2022 )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g31fb567a6c5_0_419"/>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  </a:t>
            </a:r>
            <a:r>
              <a:rPr lang="en-US">
                <a:solidFill>
                  <a:schemeClr val="dk1"/>
                </a:solidFill>
              </a:rPr>
              <a:t>Developing the Essential Features of CICO </a:t>
            </a:r>
            <a:endParaRPr>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g31fb567a6c5_0_594"/>
          <p:cNvSpPr txBox="1"/>
          <p:nvPr>
            <p:ph type="title"/>
          </p:nvPr>
        </p:nvSpPr>
        <p:spPr>
          <a:xfrm>
            <a:off x="609600" y="93971"/>
            <a:ext cx="10972800" cy="786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4400"/>
              <a:buNone/>
            </a:pPr>
            <a:r>
              <a:rPr lang="en-US" sz="4000"/>
              <a:t>Essential Personnel </a:t>
            </a:r>
            <a:endParaRPr/>
          </a:p>
        </p:txBody>
      </p:sp>
      <p:sp>
        <p:nvSpPr>
          <p:cNvPr id="585" name="Google Shape;585;g31fb567a6c5_0_594"/>
          <p:cNvSpPr txBox="1"/>
          <p:nvPr>
            <p:ph idx="1" type="body"/>
          </p:nvPr>
        </p:nvSpPr>
        <p:spPr>
          <a:xfrm>
            <a:off x="609600" y="1245713"/>
            <a:ext cx="10972800" cy="45261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0000"/>
              </a:buClr>
              <a:buSzPts val="3500"/>
              <a:buFont typeface="Arial"/>
              <a:buChar char="•"/>
            </a:pPr>
            <a:r>
              <a:rPr lang="en-US" sz="3500"/>
              <a:t>CICO Coordinator – Manages and supports CICO</a:t>
            </a:r>
            <a:endParaRPr sz="3500"/>
          </a:p>
          <a:p>
            <a:pPr indent="-450850" lvl="0" marL="457200" rtl="0" algn="l">
              <a:lnSpc>
                <a:spcPct val="100000"/>
              </a:lnSpc>
              <a:spcBef>
                <a:spcPts val="0"/>
              </a:spcBef>
              <a:spcAft>
                <a:spcPts val="0"/>
              </a:spcAft>
              <a:buSzPts val="3500"/>
              <a:buChar char="•"/>
            </a:pPr>
            <a:r>
              <a:rPr lang="en-US" sz="3500"/>
              <a:t>Organizes Resources</a:t>
            </a:r>
            <a:endParaRPr sz="3500"/>
          </a:p>
          <a:p>
            <a:pPr indent="-450850" lvl="0" marL="457200" rtl="0" algn="l">
              <a:lnSpc>
                <a:spcPct val="100000"/>
              </a:lnSpc>
              <a:spcBef>
                <a:spcPts val="0"/>
              </a:spcBef>
              <a:spcAft>
                <a:spcPts val="0"/>
              </a:spcAft>
              <a:buSzPts val="3500"/>
              <a:buChar char="•"/>
            </a:pPr>
            <a:r>
              <a:rPr lang="en-US" sz="3500"/>
              <a:t>Informs staff, families and students to intervention</a:t>
            </a:r>
            <a:endParaRPr sz="3500"/>
          </a:p>
          <a:p>
            <a:pPr indent="-450850" lvl="0" marL="457200" rtl="0" algn="l">
              <a:lnSpc>
                <a:spcPct val="100000"/>
              </a:lnSpc>
              <a:spcBef>
                <a:spcPts val="0"/>
              </a:spcBef>
              <a:spcAft>
                <a:spcPts val="0"/>
              </a:spcAft>
              <a:buSzPts val="3500"/>
              <a:buChar char="•"/>
            </a:pPr>
            <a:r>
              <a:rPr lang="en-US" sz="3500"/>
              <a:t>Organizes student data to be discussed in Adv. Tiers  meeting</a:t>
            </a:r>
            <a:endParaRPr sz="3500"/>
          </a:p>
          <a:p>
            <a:pPr indent="-450850" lvl="0" marL="457200" rtl="0" algn="l">
              <a:lnSpc>
                <a:spcPct val="100000"/>
              </a:lnSpc>
              <a:spcBef>
                <a:spcPts val="0"/>
              </a:spcBef>
              <a:spcAft>
                <a:spcPts val="0"/>
              </a:spcAft>
              <a:buSzPts val="3500"/>
              <a:buChar char="•"/>
            </a:pPr>
            <a:r>
              <a:rPr lang="en-US" sz="3500"/>
              <a:t>Communicates student outcomes to the staff</a:t>
            </a:r>
            <a:endParaRPr sz="3500"/>
          </a:p>
          <a:p>
            <a:pPr indent="0" lvl="1" marL="457200" rtl="0" algn="l">
              <a:lnSpc>
                <a:spcPct val="100000"/>
              </a:lnSpc>
              <a:spcBef>
                <a:spcPts val="480"/>
              </a:spcBef>
              <a:spcAft>
                <a:spcPts val="0"/>
              </a:spcAft>
              <a:buSzPts val="2400"/>
              <a:buNone/>
            </a:pPr>
            <a:r>
              <a:t/>
            </a:r>
            <a:endParaRPr sz="3500"/>
          </a:p>
          <a:p>
            <a:pPr indent="-107950" lvl="1" marL="742950" rtl="0" algn="l">
              <a:lnSpc>
                <a:spcPct val="100000"/>
              </a:lnSpc>
              <a:spcBef>
                <a:spcPts val="560"/>
              </a:spcBef>
              <a:spcAft>
                <a:spcPts val="0"/>
              </a:spcAft>
              <a:buSzPts val="2800"/>
              <a:buNone/>
            </a:pPr>
            <a:r>
              <a:t/>
            </a:r>
            <a:endParaRPr/>
          </a:p>
        </p:txBody>
      </p:sp>
      <p:sp>
        <p:nvSpPr>
          <p:cNvPr id="586" name="Google Shape;586;g31fb567a6c5_0_594"/>
          <p:cNvSpPr txBox="1"/>
          <p:nvPr/>
        </p:nvSpPr>
        <p:spPr>
          <a:xfrm>
            <a:off x="7385304" y="5724694"/>
            <a:ext cx="4008120" cy="606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AT-C6L1</a:t>
            </a:r>
            <a:r>
              <a:rPr b="0" i="0" lang="en-US" sz="14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10"/>
                  </a:ext>
                </a:extLst>
              </a:rPr>
              <a:t> Coordinator and Facilitator Responsibilities   </a:t>
            </a:r>
            <a:endParaRPr b="0" i="0" sz="1400" u="none" cap="none" strike="noStrike">
              <a:solidFill>
                <a:srgbClr val="000000"/>
              </a:solidFill>
              <a:latin typeface="Calibri"/>
              <a:ea typeface="Calibri"/>
              <a:cs typeface="Calibri"/>
              <a:sym typeface="Calibri"/>
            </a:endParaRPr>
          </a:p>
        </p:txBody>
      </p:sp>
      <p:sp>
        <p:nvSpPr>
          <p:cNvPr id="587" name="Google Shape;587;g31fb567a6c5_0_594"/>
          <p:cNvSpPr/>
          <p:nvPr/>
        </p:nvSpPr>
        <p:spPr>
          <a:xfrm>
            <a:off x="11582400" y="5677575"/>
            <a:ext cx="658500" cy="606300"/>
          </a:xfrm>
          <a:prstGeom prst="star5">
            <a:avLst>
              <a:gd fmla="val 19098" name="adj"/>
              <a:gd fmla="val 105146" name="hf"/>
              <a:gd fmla="val 110557" name="vf"/>
            </a:avLst>
          </a:prstGeom>
          <a:solidFill>
            <a:srgbClr val="008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g38299dd4d33_0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1" marL="457200" rtl="0" algn="l">
              <a:lnSpc>
                <a:spcPct val="100000"/>
              </a:lnSpc>
              <a:spcBef>
                <a:spcPts val="480"/>
              </a:spcBef>
              <a:spcAft>
                <a:spcPts val="0"/>
              </a:spcAft>
              <a:buClr>
                <a:schemeClr val="dk1"/>
              </a:buClr>
              <a:buSzPts val="1100"/>
              <a:buFont typeface="Arial"/>
              <a:buNone/>
            </a:pPr>
            <a:r>
              <a:rPr lang="en-US" sz="4500">
                <a:solidFill>
                  <a:schemeClr val="dk1"/>
                </a:solidFill>
                <a:latin typeface="Calibri"/>
                <a:ea typeface="Calibri"/>
                <a:cs typeface="Calibri"/>
                <a:sym typeface="Calibri"/>
              </a:rPr>
              <a:t>CICO Facilitator</a:t>
            </a:r>
            <a:endParaRPr sz="4500">
              <a:latin typeface="Calibri"/>
              <a:ea typeface="Calibri"/>
              <a:cs typeface="Calibri"/>
              <a:sym typeface="Calibri"/>
            </a:endParaRPr>
          </a:p>
        </p:txBody>
      </p:sp>
      <p:sp>
        <p:nvSpPr>
          <p:cNvPr id="593" name="Google Shape;593;g38299dd4d33_0_0"/>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457200" lvl="0" marL="457200" rtl="0" algn="l">
              <a:lnSpc>
                <a:spcPct val="100000"/>
              </a:lnSpc>
              <a:spcBef>
                <a:spcPts val="480"/>
              </a:spcBef>
              <a:spcAft>
                <a:spcPts val="0"/>
              </a:spcAft>
              <a:buSzPts val="3600"/>
              <a:buChar char="•"/>
            </a:pPr>
            <a:r>
              <a:rPr lang="en-US" sz="3600"/>
              <a:t>Works with students in CICO</a:t>
            </a:r>
            <a:endParaRPr sz="3600"/>
          </a:p>
          <a:p>
            <a:pPr indent="-457200" lvl="0" marL="457200" rtl="0" algn="l">
              <a:lnSpc>
                <a:spcPct val="100000"/>
              </a:lnSpc>
              <a:spcBef>
                <a:spcPts val="0"/>
              </a:spcBef>
              <a:spcAft>
                <a:spcPts val="0"/>
              </a:spcAft>
              <a:buSzPts val="3600"/>
              <a:buChar char="•"/>
            </a:pPr>
            <a:r>
              <a:rPr lang="en-US" sz="3600"/>
              <a:t>Daily contact with student participants</a:t>
            </a:r>
            <a:endParaRPr sz="3600"/>
          </a:p>
          <a:p>
            <a:pPr indent="-457200" lvl="0" marL="457200" rtl="0" algn="l">
              <a:lnSpc>
                <a:spcPct val="100000"/>
              </a:lnSpc>
              <a:spcBef>
                <a:spcPts val="0"/>
              </a:spcBef>
              <a:spcAft>
                <a:spcPts val="0"/>
              </a:spcAft>
              <a:buSzPts val="3600"/>
              <a:buChar char="•"/>
            </a:pPr>
            <a:r>
              <a:rPr lang="en-US" sz="3600"/>
              <a:t>Helps with parent contacts and updates</a:t>
            </a:r>
            <a:endParaRPr sz="3600"/>
          </a:p>
          <a:p>
            <a:pPr indent="-457200" lvl="0" marL="457200" rtl="0" algn="l">
              <a:lnSpc>
                <a:spcPct val="100000"/>
              </a:lnSpc>
              <a:spcBef>
                <a:spcPts val="0"/>
              </a:spcBef>
              <a:spcAft>
                <a:spcPts val="0"/>
              </a:spcAft>
              <a:buSzPts val="3600"/>
              <a:buChar char="•"/>
            </a:pPr>
            <a:r>
              <a:rPr lang="en-US" sz="3600"/>
              <a:t>Collects and distributes DPR</a:t>
            </a:r>
            <a:endParaRPr sz="3600"/>
          </a:p>
          <a:p>
            <a:pPr indent="0" lvl="0" marL="0" rtl="0" algn="l">
              <a:lnSpc>
                <a:spcPct val="100000"/>
              </a:lnSpc>
              <a:spcBef>
                <a:spcPts val="480"/>
              </a:spcBef>
              <a:spcAft>
                <a:spcPts val="0"/>
              </a:spcAft>
              <a:buSzPts val="3200"/>
              <a:buNone/>
            </a:pPr>
            <a:r>
              <a:t/>
            </a:r>
            <a:endParaRPr sz="3600"/>
          </a:p>
          <a:p>
            <a:pPr indent="0" lvl="0" marL="457200" rtl="0" algn="l">
              <a:lnSpc>
                <a:spcPct val="100000"/>
              </a:lnSpc>
              <a:spcBef>
                <a:spcPts val="480"/>
              </a:spcBef>
              <a:spcAft>
                <a:spcPts val="0"/>
              </a:spcAft>
              <a:buSzPts val="3200"/>
              <a:buNone/>
            </a:pPr>
            <a:r>
              <a:rPr lang="en-US" sz="3600"/>
              <a:t>**Substitute Facilitator – Checks student in and out when regular facilitator is absent. </a:t>
            </a:r>
            <a:endParaRPr sz="3600"/>
          </a:p>
          <a:p>
            <a:pPr indent="0" lvl="0" marL="0" rtl="0" algn="l">
              <a:lnSpc>
                <a:spcPct val="100000"/>
              </a:lnSpc>
              <a:spcBef>
                <a:spcPts val="640"/>
              </a:spcBef>
              <a:spcAft>
                <a:spcPts val="0"/>
              </a:spcAft>
              <a:buSzPts val="3200"/>
              <a:buNone/>
            </a:pPr>
            <a:r>
              <a:t/>
            </a:r>
            <a:endParaRPr sz="36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g31fb567a6c5_0_60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Facilitator Characteristics to Consider  </a:t>
            </a:r>
            <a:endParaRPr/>
          </a:p>
        </p:txBody>
      </p:sp>
      <p:sp>
        <p:nvSpPr>
          <p:cNvPr id="600" name="Google Shape;600;g31fb567a6c5_0_601"/>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431800" lvl="0" marL="457200" rtl="0" algn="l">
              <a:lnSpc>
                <a:spcPct val="100000"/>
              </a:lnSpc>
              <a:spcBef>
                <a:spcPts val="640"/>
              </a:spcBef>
              <a:spcAft>
                <a:spcPts val="0"/>
              </a:spcAft>
              <a:buSzPts val="3200"/>
              <a:buChar char="•"/>
            </a:pPr>
            <a:r>
              <a:rPr lang="en-US"/>
              <a:t>Who is a person with charisma?</a:t>
            </a:r>
            <a:endParaRPr/>
          </a:p>
          <a:p>
            <a:pPr indent="-431800" lvl="0" marL="457200" rtl="0" algn="l">
              <a:lnSpc>
                <a:spcPct val="100000"/>
              </a:lnSpc>
              <a:spcBef>
                <a:spcPts val="0"/>
              </a:spcBef>
              <a:spcAft>
                <a:spcPts val="0"/>
              </a:spcAft>
              <a:buSzPts val="3200"/>
              <a:buChar char="•"/>
            </a:pPr>
            <a:r>
              <a:rPr lang="en-US"/>
              <a:t>Who has a natural connection with students? </a:t>
            </a:r>
            <a:endParaRPr/>
          </a:p>
          <a:p>
            <a:pPr indent="-431800" lvl="0" marL="457200" rtl="0" algn="l">
              <a:lnSpc>
                <a:spcPct val="100000"/>
              </a:lnSpc>
              <a:spcBef>
                <a:spcPts val="0"/>
              </a:spcBef>
              <a:spcAft>
                <a:spcPts val="0"/>
              </a:spcAft>
              <a:buSzPts val="3200"/>
              <a:buChar char="•"/>
            </a:pPr>
            <a:r>
              <a:rPr lang="en-US"/>
              <a:t>Who has time in the morning to check in and the end of the day to check out? </a:t>
            </a:r>
            <a:endParaRPr/>
          </a:p>
          <a:p>
            <a:pPr indent="-431800" lvl="0" marL="457200" rtl="0" algn="l">
              <a:lnSpc>
                <a:spcPct val="100000"/>
              </a:lnSpc>
              <a:spcBef>
                <a:spcPts val="0"/>
              </a:spcBef>
              <a:spcAft>
                <a:spcPts val="0"/>
              </a:spcAft>
              <a:buSzPts val="3200"/>
              <a:buChar char="•"/>
            </a:pPr>
            <a:r>
              <a:rPr lang="en-US"/>
              <a:t>Who is consistently available to check in and out on a daily basis?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g31fb567a6c5_0_608"/>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800"/>
              <a:buNone/>
            </a:pPr>
            <a:r>
              <a:rPr lang="en-US"/>
              <a:t>Facilitator to Student Ratio  </a:t>
            </a:r>
            <a:endParaRPr/>
          </a:p>
        </p:txBody>
      </p:sp>
      <p:sp>
        <p:nvSpPr>
          <p:cNvPr id="607" name="Google Shape;607;g31fb567a6c5_0_608"/>
          <p:cNvSpPr txBox="1"/>
          <p:nvPr>
            <p:ph idx="1" type="body"/>
          </p:nvPr>
        </p:nvSpPr>
        <p:spPr>
          <a:xfrm>
            <a:off x="609600" y="1600201"/>
            <a:ext cx="10972800" cy="4526100"/>
          </a:xfrm>
          <a:prstGeom prst="rect">
            <a:avLst/>
          </a:prstGeom>
          <a:noFill/>
          <a:ln>
            <a:noFill/>
          </a:ln>
        </p:spPr>
        <p:txBody>
          <a:bodyPr anchorCtr="0" anchor="t" bIns="45700" lIns="91425" spcFirstLastPara="1" rIns="91425" wrap="square" tIns="45700">
            <a:noAutofit/>
          </a:bodyPr>
          <a:lstStyle/>
          <a:p>
            <a:pPr indent="-431800" lvl="0" marL="457200" rtl="0" algn="l">
              <a:lnSpc>
                <a:spcPct val="100000"/>
              </a:lnSpc>
              <a:spcBef>
                <a:spcPts val="640"/>
              </a:spcBef>
              <a:spcAft>
                <a:spcPts val="0"/>
              </a:spcAft>
              <a:buClr>
                <a:srgbClr val="FF0000"/>
              </a:buClr>
              <a:buSzPts val="3200"/>
              <a:buFont typeface="Arial"/>
              <a:buChar char="•"/>
            </a:pPr>
            <a:r>
              <a:rPr lang="en-US"/>
              <a:t>Recommendation is for 15-20 students per facilitator </a:t>
            </a:r>
            <a:endParaRPr/>
          </a:p>
          <a:p>
            <a:pPr indent="-228600" lvl="0" marL="457200" rtl="0" algn="l">
              <a:lnSpc>
                <a:spcPct val="100000"/>
              </a:lnSpc>
              <a:spcBef>
                <a:spcPts val="640"/>
              </a:spcBef>
              <a:spcAft>
                <a:spcPts val="0"/>
              </a:spcAft>
              <a:buClr>
                <a:srgbClr val="FF0000"/>
              </a:buClr>
              <a:buSzPts val="3200"/>
              <a:buFont typeface="Arial"/>
              <a:buNone/>
            </a:pPr>
            <a:r>
              <a:t/>
            </a:r>
            <a:endParaRPr/>
          </a:p>
          <a:p>
            <a:pPr indent="-228600" lvl="0" marL="457200" rtl="0" algn="l">
              <a:lnSpc>
                <a:spcPct val="100000"/>
              </a:lnSpc>
              <a:spcBef>
                <a:spcPts val="640"/>
              </a:spcBef>
              <a:spcAft>
                <a:spcPts val="0"/>
              </a:spcAft>
              <a:buClr>
                <a:srgbClr val="FF0000"/>
              </a:buClr>
              <a:buSzPts val="3200"/>
              <a:buFont typeface="Arial"/>
              <a:buNone/>
            </a:pPr>
            <a:r>
              <a:t/>
            </a:r>
            <a:endParaRPr/>
          </a:p>
        </p:txBody>
      </p:sp>
      <p:pic>
        <p:nvPicPr>
          <p:cNvPr id="608" name="Google Shape;608;g31fb567a6c5_0_608"/>
          <p:cNvPicPr preferRelativeResize="0"/>
          <p:nvPr/>
        </p:nvPicPr>
        <p:blipFill rotWithShape="1">
          <a:blip r:embed="rId3">
            <a:alphaModFix/>
          </a:blip>
          <a:srcRect b="0" l="0" r="0" t="0"/>
          <a:stretch/>
        </p:blipFill>
        <p:spPr>
          <a:xfrm>
            <a:off x="3550118" y="2578634"/>
            <a:ext cx="5091764" cy="339451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g31fb567a6c5_0_615"/>
          <p:cNvSpPr txBox="1"/>
          <p:nvPr>
            <p:ph type="title"/>
          </p:nvPr>
        </p:nvSpPr>
        <p:spPr>
          <a:xfrm>
            <a:off x="609600" y="517236"/>
            <a:ext cx="10972800" cy="900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600"/>
              <a:buFont typeface="Calibri"/>
              <a:buNone/>
            </a:pPr>
            <a:r>
              <a:rPr lang="en-US" sz="3959"/>
              <a:t>Location and Intervention School Name  </a:t>
            </a:r>
            <a:br>
              <a:rPr lang="en-US" sz="4410"/>
            </a:br>
            <a:endParaRPr sz="4410"/>
          </a:p>
        </p:txBody>
      </p:sp>
      <p:sp>
        <p:nvSpPr>
          <p:cNvPr id="615" name="Google Shape;615;g31fb567a6c5_0_615"/>
          <p:cNvSpPr txBox="1"/>
          <p:nvPr>
            <p:ph idx="1" type="body"/>
          </p:nvPr>
        </p:nvSpPr>
        <p:spPr>
          <a:xfrm>
            <a:off x="496476" y="1738625"/>
            <a:ext cx="10550400" cy="42627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3600"/>
              <a:buChar char="•"/>
            </a:pPr>
            <a:r>
              <a:rPr lang="en-US" sz="3600"/>
              <a:t>Location where checking in and checking out will occur</a:t>
            </a:r>
            <a:endParaRPr sz="3600"/>
          </a:p>
          <a:p>
            <a:pPr indent="-342900" lvl="0" marL="342900" rtl="0" algn="l">
              <a:lnSpc>
                <a:spcPct val="100000"/>
              </a:lnSpc>
              <a:spcBef>
                <a:spcPts val="640"/>
              </a:spcBef>
              <a:spcAft>
                <a:spcPts val="0"/>
              </a:spcAft>
              <a:buSzPts val="3600"/>
              <a:buChar char="•"/>
            </a:pPr>
            <a:r>
              <a:rPr lang="en-US" sz="3600"/>
              <a:t>Name for the intervention in your school</a:t>
            </a:r>
            <a:endParaRPr sz="3600"/>
          </a:p>
          <a:p>
            <a:pPr indent="-431800" lvl="1" marL="914400" rtl="0" algn="l">
              <a:lnSpc>
                <a:spcPct val="100000"/>
              </a:lnSpc>
              <a:spcBef>
                <a:spcPts val="640"/>
              </a:spcBef>
              <a:spcAft>
                <a:spcPts val="0"/>
              </a:spcAft>
              <a:buSzPts val="3200"/>
              <a:buChar char="•"/>
            </a:pPr>
            <a:r>
              <a:rPr lang="en-US" sz="3200"/>
              <a:t>Examples: </a:t>
            </a:r>
            <a:endParaRPr sz="3200"/>
          </a:p>
          <a:p>
            <a:pPr indent="-431800" lvl="2" marL="1371600" rtl="0" algn="l">
              <a:lnSpc>
                <a:spcPct val="100000"/>
              </a:lnSpc>
              <a:spcBef>
                <a:spcPts val="640"/>
              </a:spcBef>
              <a:spcAft>
                <a:spcPts val="0"/>
              </a:spcAft>
              <a:buSzPts val="3200"/>
              <a:buChar char="•"/>
            </a:pPr>
            <a:r>
              <a:rPr lang="en-US" sz="2800"/>
              <a:t>CICO = Check In Check Out  </a:t>
            </a:r>
            <a:endParaRPr sz="2800"/>
          </a:p>
          <a:p>
            <a:pPr indent="-431800" lvl="2" marL="1371600" rtl="0" algn="l">
              <a:lnSpc>
                <a:spcPct val="100000"/>
              </a:lnSpc>
              <a:spcBef>
                <a:spcPts val="640"/>
              </a:spcBef>
              <a:spcAft>
                <a:spcPts val="0"/>
              </a:spcAft>
              <a:buSzPts val="3200"/>
              <a:buChar char="•"/>
            </a:pPr>
            <a:r>
              <a:rPr lang="en-US" sz="2800"/>
              <a:t>STARS = Striving To Achieve Remarkable Success</a:t>
            </a:r>
            <a:endParaRPr sz="2800"/>
          </a:p>
          <a:p>
            <a:pPr indent="-431800" lvl="2" marL="1371600" rtl="0" algn="l">
              <a:lnSpc>
                <a:spcPct val="100000"/>
              </a:lnSpc>
              <a:spcBef>
                <a:spcPts val="640"/>
              </a:spcBef>
              <a:spcAft>
                <a:spcPts val="0"/>
              </a:spcAft>
              <a:buSzPts val="3200"/>
              <a:buChar char="•"/>
            </a:pPr>
            <a:r>
              <a:rPr lang="en-US" sz="2800"/>
              <a:t>HUG = Hello-Update -Goodbye</a:t>
            </a:r>
            <a:endParaRPr sz="2800"/>
          </a:p>
          <a:p>
            <a:pPr indent="-342900" lvl="0" marL="342900" rtl="0" algn="l">
              <a:lnSpc>
                <a:spcPct val="100000"/>
              </a:lnSpc>
              <a:spcBef>
                <a:spcPts val="640"/>
              </a:spcBef>
              <a:spcAft>
                <a:spcPts val="0"/>
              </a:spcAft>
              <a:buSzPts val="3200"/>
              <a:buFont typeface="Arial"/>
              <a:buNone/>
            </a:pPr>
            <a:r>
              <a:t/>
            </a:r>
            <a:endParaRPr sz="3600"/>
          </a:p>
          <a:p>
            <a:pPr indent="-139700" lvl="0" marL="342900" rtl="0" algn="l">
              <a:lnSpc>
                <a:spcPct val="100000"/>
              </a:lnSpc>
              <a:spcBef>
                <a:spcPts val="640"/>
              </a:spcBef>
              <a:spcAft>
                <a:spcPts val="0"/>
              </a:spcAft>
              <a:buSzPts val="3200"/>
              <a:buNone/>
            </a:pPr>
            <a:r>
              <a:t/>
            </a:r>
            <a:endParaRPr sz="3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Working Agreements</a:t>
            </a:r>
            <a:endParaRPr/>
          </a:p>
        </p:txBody>
      </p:sp>
      <p:sp>
        <p:nvSpPr>
          <p:cNvPr id="379" name="Google Shape;379;p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92500" lnSpcReduction="20000"/>
          </a:bodyPr>
          <a:lstStyle/>
          <a:p>
            <a:pPr indent="-139700" lvl="0" marL="342900" rtl="0" algn="l">
              <a:lnSpc>
                <a:spcPct val="100000"/>
              </a:lnSpc>
              <a:spcBef>
                <a:spcPts val="0"/>
              </a:spcBef>
              <a:spcAft>
                <a:spcPts val="0"/>
              </a:spcAft>
              <a:buSzPct val="75000"/>
              <a:buNone/>
            </a:pPr>
            <a:r>
              <a:rPr b="1" lang="en-US">
                <a:latin typeface="Arial"/>
                <a:ea typeface="Arial"/>
                <a:cs typeface="Arial"/>
                <a:sym typeface="Arial"/>
              </a:rPr>
              <a:t>Be Respectful</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an active listener—open to new ideas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Use notes for side bar conversations</a:t>
            </a:r>
            <a:endParaRPr>
              <a:latin typeface="Arial"/>
              <a:ea typeface="Arial"/>
              <a:cs typeface="Arial"/>
              <a:sym typeface="Arial"/>
            </a:endParaRPr>
          </a:p>
          <a:p>
            <a:pPr indent="0" lvl="0" marL="342900" rtl="0" algn="l">
              <a:lnSpc>
                <a:spcPct val="100000"/>
              </a:lnSpc>
              <a:spcBef>
                <a:spcPts val="640"/>
              </a:spcBef>
              <a:spcAft>
                <a:spcPts val="0"/>
              </a:spcAft>
              <a:buSzPts val="3200"/>
              <a:buNone/>
            </a:pPr>
            <a:r>
              <a:t/>
            </a:r>
            <a:endParaRPr sz="85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Responsible</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on time for sessions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Silence cell phones—reply appropriately</a:t>
            </a:r>
            <a:endParaRPr>
              <a:latin typeface="Arial"/>
              <a:ea typeface="Arial"/>
              <a:cs typeface="Arial"/>
              <a:sym typeface="Arial"/>
            </a:endParaRPr>
          </a:p>
          <a:p>
            <a:pPr indent="0" lvl="0" marL="342900" rtl="0" algn="l">
              <a:lnSpc>
                <a:spcPct val="100000"/>
              </a:lnSpc>
              <a:spcBef>
                <a:spcPts val="640"/>
              </a:spcBef>
              <a:spcAft>
                <a:spcPts val="0"/>
              </a:spcAft>
              <a:buSzPct val="384384"/>
              <a:buNone/>
            </a:pPr>
            <a:r>
              <a:t/>
            </a:r>
            <a:endParaRPr sz="90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a Problem Solver</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Follow the decision making process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g322b6313b04_0_124"/>
          <p:cNvSpPr txBox="1"/>
          <p:nvPr>
            <p:ph type="title"/>
          </p:nvPr>
        </p:nvSpPr>
        <p:spPr>
          <a:xfrm>
            <a:off x="2643725" y="536575"/>
            <a:ext cx="6376200"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Discussion</a:t>
            </a:r>
            <a:endParaRPr/>
          </a:p>
        </p:txBody>
      </p:sp>
      <p:sp>
        <p:nvSpPr>
          <p:cNvPr id="621" name="Google Shape;621;g322b6313b04_0_124"/>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381000" lvl="0" marL="457200" rtl="0" algn="l">
              <a:lnSpc>
                <a:spcPct val="100000"/>
              </a:lnSpc>
              <a:spcBef>
                <a:spcPts val="480"/>
              </a:spcBef>
              <a:spcAft>
                <a:spcPts val="0"/>
              </a:spcAft>
              <a:buSzPts val="2400"/>
              <a:buChar char="•"/>
            </a:pPr>
            <a:r>
              <a:rPr lang="en-US">
                <a:solidFill>
                  <a:schemeClr val="dk1"/>
                </a:solidFill>
              </a:rPr>
              <a:t>Who will coordinate CICO?</a:t>
            </a:r>
            <a:endParaRPr>
              <a:solidFill>
                <a:schemeClr val="dk1"/>
              </a:solidFill>
            </a:endParaRPr>
          </a:p>
          <a:p>
            <a:pPr indent="-381000" lvl="0" marL="457200" rtl="0" algn="l">
              <a:lnSpc>
                <a:spcPct val="100000"/>
              </a:lnSpc>
              <a:spcBef>
                <a:spcPts val="0"/>
              </a:spcBef>
              <a:spcAft>
                <a:spcPts val="0"/>
              </a:spcAft>
              <a:buSzPts val="2400"/>
              <a:buChar char="•"/>
            </a:pPr>
            <a:r>
              <a:rPr lang="en-US">
                <a:solidFill>
                  <a:schemeClr val="dk1"/>
                </a:solidFill>
              </a:rPr>
              <a:t>Who will be your facilitators?</a:t>
            </a:r>
            <a:endParaRPr sz="2400">
              <a:solidFill>
                <a:schemeClr val="dk1"/>
              </a:solidFill>
            </a:endParaRPr>
          </a:p>
          <a:p>
            <a:pPr indent="-381000" lvl="0" marL="457200" rtl="0" algn="l">
              <a:lnSpc>
                <a:spcPct val="100000"/>
              </a:lnSpc>
              <a:spcBef>
                <a:spcPts val="0"/>
              </a:spcBef>
              <a:spcAft>
                <a:spcPts val="0"/>
              </a:spcAft>
              <a:buSzPts val="2400"/>
              <a:buChar char="•"/>
            </a:pPr>
            <a:r>
              <a:rPr lang="en-US">
                <a:solidFill>
                  <a:schemeClr val="dk1"/>
                </a:solidFill>
              </a:rPr>
              <a:t>Who will sub for each facilitator?</a:t>
            </a:r>
            <a:endParaRPr>
              <a:solidFill>
                <a:schemeClr val="dk1"/>
              </a:solidFill>
            </a:endParaRPr>
          </a:p>
          <a:p>
            <a:pPr indent="-381000" lvl="0" marL="457200" rtl="0" algn="l">
              <a:lnSpc>
                <a:spcPct val="100000"/>
              </a:lnSpc>
              <a:spcBef>
                <a:spcPts val="0"/>
              </a:spcBef>
              <a:spcAft>
                <a:spcPts val="0"/>
              </a:spcAft>
              <a:buSzPts val="2400"/>
              <a:buChar char="•"/>
            </a:pPr>
            <a:r>
              <a:rPr lang="en-US">
                <a:solidFill>
                  <a:schemeClr val="dk1"/>
                </a:solidFill>
              </a:rPr>
              <a:t>How many students will be assigned to each facilitator?  </a:t>
            </a:r>
            <a:endParaRPr sz="2400">
              <a:solidFill>
                <a:schemeClr val="dk1"/>
              </a:solidFill>
            </a:endParaRPr>
          </a:p>
          <a:p>
            <a:pPr indent="-381000" lvl="0" marL="457200" rtl="0" algn="l">
              <a:lnSpc>
                <a:spcPct val="100000"/>
              </a:lnSpc>
              <a:spcBef>
                <a:spcPts val="0"/>
              </a:spcBef>
              <a:spcAft>
                <a:spcPts val="0"/>
              </a:spcAft>
              <a:buSzPts val="2400"/>
              <a:buChar char="•"/>
            </a:pPr>
            <a:r>
              <a:rPr lang="en-US">
                <a:solidFill>
                  <a:schemeClr val="dk1"/>
                </a:solidFill>
              </a:rPr>
              <a:t>Where will students check in in the morning and check out in the afternoon?</a:t>
            </a:r>
            <a:endParaRPr sz="2400">
              <a:solidFill>
                <a:schemeClr val="dk1"/>
              </a:solidFill>
            </a:endParaRPr>
          </a:p>
          <a:p>
            <a:pPr indent="-381000" lvl="0" marL="457200" rtl="0" algn="l">
              <a:lnSpc>
                <a:spcPct val="100000"/>
              </a:lnSpc>
              <a:spcBef>
                <a:spcPts val="0"/>
              </a:spcBef>
              <a:spcAft>
                <a:spcPts val="0"/>
              </a:spcAft>
              <a:buSzPts val="2400"/>
              <a:buChar char="•"/>
            </a:pPr>
            <a:r>
              <a:rPr lang="en-US">
                <a:solidFill>
                  <a:schemeClr val="dk1"/>
                </a:solidFill>
              </a:rPr>
              <a:t>Will you call it CICO or something else?</a:t>
            </a:r>
            <a:endParaRPr>
              <a:solidFill>
                <a:schemeClr val="dk1"/>
              </a:solidFill>
            </a:endParaRPr>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g322b6313b04_0_129"/>
          <p:cNvSpPr txBox="1"/>
          <p:nvPr>
            <p:ph type="title"/>
          </p:nvPr>
        </p:nvSpPr>
        <p:spPr>
          <a:xfrm>
            <a:off x="1507160" y="436485"/>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a:t>
            </a:r>
            <a:endParaRPr/>
          </a:p>
        </p:txBody>
      </p:sp>
      <p:sp>
        <p:nvSpPr>
          <p:cNvPr id="627" name="Google Shape;627;g322b6313b04_0_129"/>
          <p:cNvSpPr txBox="1"/>
          <p:nvPr>
            <p:ph idx="1" type="body"/>
          </p:nvPr>
        </p:nvSpPr>
        <p:spPr>
          <a:xfrm>
            <a:off x="609600" y="2171701"/>
            <a:ext cx="10972800" cy="452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SzPts val="3200"/>
              <a:buNone/>
            </a:pPr>
            <a:r>
              <a:rPr lang="en-US" sz="3400">
                <a:solidFill>
                  <a:schemeClr val="dk1"/>
                </a:solidFill>
              </a:rPr>
              <a:t>What action steps do you need to add to your action plan to ensure that the items you just discussed are accomplished? </a:t>
            </a:r>
            <a:endParaRPr sz="3400">
              <a:solidFill>
                <a:schemeClr val="dk1"/>
              </a:solidFill>
            </a:endParaRPr>
          </a:p>
          <a:p>
            <a:pPr indent="0" lvl="0" marL="457200" marR="0" rtl="0" algn="l">
              <a:lnSpc>
                <a:spcPct val="100000"/>
              </a:lnSpc>
              <a:spcBef>
                <a:spcPts val="0"/>
              </a:spcBef>
              <a:spcAft>
                <a:spcPts val="0"/>
              </a:spcAft>
              <a:buSzPts val="3200"/>
              <a:buNone/>
            </a:pPr>
            <a:r>
              <a:t/>
            </a:r>
            <a:endParaRPr sz="340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631" name="Shape 631"/>
        <p:cNvGrpSpPr/>
        <p:nvPr/>
      </p:nvGrpSpPr>
      <p:grpSpPr>
        <a:xfrm>
          <a:off x="0" y="0"/>
          <a:ext cx="0" cy="0"/>
          <a:chOff x="0" y="0"/>
          <a:chExt cx="0" cy="0"/>
        </a:xfrm>
      </p:grpSpPr>
      <p:sp>
        <p:nvSpPr>
          <p:cNvPr id="632" name="Google Shape;632;g322b6313b04_0_61"/>
          <p:cNvSpPr txBox="1"/>
          <p:nvPr>
            <p:ph type="title"/>
          </p:nvPr>
        </p:nvSpPr>
        <p:spPr>
          <a:xfrm>
            <a:off x="609600" y="274637"/>
            <a:ext cx="10972800" cy="1143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US" sz="4400">
                <a:solidFill>
                  <a:schemeClr val="dk1"/>
                </a:solidFill>
              </a:rPr>
              <a:t>Systems for Reinforcing Expected Behavior </a:t>
            </a:r>
            <a:endParaRPr sz="4400">
              <a:solidFill>
                <a:schemeClr val="dk1"/>
              </a:solidFill>
            </a:endParaRPr>
          </a:p>
          <a:p>
            <a:pPr indent="0" lvl="0" marL="0" marR="0" rtl="0" algn="ctr">
              <a:lnSpc>
                <a:spcPct val="100000"/>
              </a:lnSpc>
              <a:spcBef>
                <a:spcPts val="0"/>
              </a:spcBef>
              <a:spcAft>
                <a:spcPts val="0"/>
              </a:spcAft>
              <a:buClr>
                <a:srgbClr val="009E47"/>
              </a:buClr>
              <a:buSzPts val="4000"/>
              <a:buFont typeface="Calibri"/>
              <a:buNone/>
            </a:pPr>
            <a:r>
              <a:rPr lang="en-US"/>
              <a:t>   </a:t>
            </a:r>
            <a:endParaRPr/>
          </a:p>
        </p:txBody>
      </p:sp>
      <p:sp>
        <p:nvSpPr>
          <p:cNvPr id="633" name="Google Shape;633;g322b6313b04_0_61"/>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t> </a:t>
            </a:r>
            <a:endParaRPr/>
          </a:p>
        </p:txBody>
      </p:sp>
      <p:pic>
        <p:nvPicPr>
          <p:cNvPr id="634" name="Google Shape;634;g322b6313b04_0_61"/>
          <p:cNvPicPr preferRelativeResize="0"/>
          <p:nvPr/>
        </p:nvPicPr>
        <p:blipFill rotWithShape="1">
          <a:blip r:embed="rId3">
            <a:alphaModFix/>
          </a:blip>
          <a:srcRect b="0" l="0" r="0" t="0"/>
          <a:stretch/>
        </p:blipFill>
        <p:spPr>
          <a:xfrm>
            <a:off x="2135350" y="1556750"/>
            <a:ext cx="7648952" cy="47321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g322b6313b04_0_65"/>
          <p:cNvSpPr txBox="1"/>
          <p:nvPr>
            <p:ph type="title"/>
          </p:nvPr>
        </p:nvSpPr>
        <p:spPr>
          <a:xfrm>
            <a:off x="609600" y="101838"/>
            <a:ext cx="109728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800"/>
              <a:buNone/>
            </a:pPr>
            <a:r>
              <a:rPr lang="en-US"/>
              <a:t>Reinforcement is Key to Successful CICO</a:t>
            </a:r>
            <a:endParaRPr/>
          </a:p>
        </p:txBody>
      </p:sp>
      <p:sp>
        <p:nvSpPr>
          <p:cNvPr id="641" name="Google Shape;641;g322b6313b04_0_65"/>
          <p:cNvSpPr txBox="1"/>
          <p:nvPr>
            <p:ph idx="1" type="body"/>
          </p:nvPr>
        </p:nvSpPr>
        <p:spPr>
          <a:xfrm>
            <a:off x="609600" y="1417638"/>
            <a:ext cx="10972800" cy="4526100"/>
          </a:xfrm>
          <a:prstGeom prst="rect">
            <a:avLst/>
          </a:prstGeom>
          <a:noFill/>
          <a:ln>
            <a:noFill/>
          </a:ln>
        </p:spPr>
        <p:txBody>
          <a:bodyPr anchorCtr="0" anchor="t" bIns="45700" lIns="91425" spcFirstLastPara="1" rIns="91425" wrap="square" tIns="45700">
            <a:noAutofit/>
          </a:bodyPr>
          <a:lstStyle/>
          <a:p>
            <a:pPr indent="0" lvl="0" marL="457200" rtl="0" algn="l">
              <a:lnSpc>
                <a:spcPct val="100000"/>
              </a:lnSpc>
              <a:spcBef>
                <a:spcPts val="640"/>
              </a:spcBef>
              <a:spcAft>
                <a:spcPts val="0"/>
              </a:spcAft>
              <a:buSzPts val="3200"/>
              <a:buNone/>
            </a:pPr>
            <a:r>
              <a:t/>
            </a:r>
            <a:endParaRPr/>
          </a:p>
          <a:p>
            <a:pPr indent="-431800" lvl="0" marL="457200" rtl="0" algn="l">
              <a:lnSpc>
                <a:spcPct val="100000"/>
              </a:lnSpc>
              <a:spcBef>
                <a:spcPts val="640"/>
              </a:spcBef>
              <a:spcAft>
                <a:spcPts val="0"/>
              </a:spcAft>
              <a:buSzPts val="3200"/>
              <a:buChar char="•"/>
            </a:pPr>
            <a:r>
              <a:rPr lang="en-US"/>
              <a:t>Students need more frequent access to positive reinforcement. </a:t>
            </a:r>
            <a:endParaRPr/>
          </a:p>
          <a:p>
            <a:pPr indent="-431800" lvl="0" marL="457200" rtl="0" algn="l">
              <a:lnSpc>
                <a:spcPct val="100000"/>
              </a:lnSpc>
              <a:spcBef>
                <a:spcPts val="640"/>
              </a:spcBef>
              <a:spcAft>
                <a:spcPts val="0"/>
              </a:spcAft>
              <a:buClr>
                <a:srgbClr val="FF0000"/>
              </a:buClr>
              <a:buSzPts val="3200"/>
              <a:buFont typeface="Arial"/>
              <a:buChar char="•"/>
            </a:pPr>
            <a:r>
              <a:rPr lang="en-US"/>
              <a:t>Students in CICO Intervention still participate in the schoolwide system of encouraging expected behavior. </a:t>
            </a:r>
            <a:endParaRPr/>
          </a:p>
          <a:p>
            <a:pPr indent="-431800" lvl="0" marL="457200" rtl="0" algn="l">
              <a:lnSpc>
                <a:spcPct val="100000"/>
              </a:lnSpc>
              <a:spcBef>
                <a:spcPts val="640"/>
              </a:spcBef>
              <a:spcAft>
                <a:spcPts val="0"/>
              </a:spcAft>
              <a:buClr>
                <a:srgbClr val="FF0000"/>
              </a:buClr>
              <a:buSzPts val="3200"/>
              <a:buFont typeface="Arial"/>
              <a:buChar char="•"/>
            </a:pPr>
            <a:r>
              <a:rPr lang="en-US"/>
              <a:t>Reinforcement of adults who are actively engaged is just as important as reinforcement of students. </a:t>
            </a:r>
            <a:endParaRPr/>
          </a:p>
          <a:p>
            <a:pPr indent="-228600" lvl="0" marL="457200" rtl="0" algn="l">
              <a:lnSpc>
                <a:spcPct val="100000"/>
              </a:lnSpc>
              <a:spcBef>
                <a:spcPts val="640"/>
              </a:spcBef>
              <a:spcAft>
                <a:spcPts val="0"/>
              </a:spcAft>
              <a:buClr>
                <a:srgbClr val="FF0000"/>
              </a:buClr>
              <a:buSzPts val="3200"/>
              <a:buFont typeface="Arial"/>
              <a:buNone/>
            </a:pPr>
            <a:r>
              <a:t/>
            </a:r>
            <a:endParaRPr/>
          </a:p>
          <a:p>
            <a:pPr indent="-228600" lvl="0" marL="457200" rtl="0" algn="l">
              <a:lnSpc>
                <a:spcPct val="100000"/>
              </a:lnSpc>
              <a:spcBef>
                <a:spcPts val="640"/>
              </a:spcBef>
              <a:spcAft>
                <a:spcPts val="0"/>
              </a:spcAft>
              <a:buClr>
                <a:srgbClr val="FF0000"/>
              </a:buClr>
              <a:buSzPts val="3200"/>
              <a:buFont typeface="Arial"/>
              <a:buNone/>
            </a:pPr>
            <a:r>
              <a:t/>
            </a:r>
            <a:endParaRPr/>
          </a:p>
          <a:p>
            <a:pPr indent="-228600" lvl="0" marL="457200" rtl="0" algn="l">
              <a:lnSpc>
                <a:spcPct val="100000"/>
              </a:lnSpc>
              <a:spcBef>
                <a:spcPts val="640"/>
              </a:spcBef>
              <a:spcAft>
                <a:spcPts val="0"/>
              </a:spcAft>
              <a:buClr>
                <a:srgbClr val="FF0000"/>
              </a:buClr>
              <a:buSzPts val="3200"/>
              <a:buFont typeface="Arial"/>
              <a:buNone/>
            </a:pPr>
            <a:r>
              <a:t/>
            </a:r>
            <a:endParaRPr/>
          </a:p>
          <a:p>
            <a:pPr indent="-228600" lvl="0" marL="45720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g322b6313b04_0_71"/>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Calibri"/>
              <a:buNone/>
            </a:pPr>
            <a:r>
              <a:rPr lang="en-US" sz="4000"/>
              <a:t>Reinforcement System</a:t>
            </a:r>
            <a:endParaRPr/>
          </a:p>
        </p:txBody>
      </p:sp>
      <p:sp>
        <p:nvSpPr>
          <p:cNvPr id="648" name="Google Shape;648;g322b6313b04_0_71"/>
          <p:cNvSpPr txBox="1"/>
          <p:nvPr>
            <p:ph idx="1" type="body"/>
          </p:nvPr>
        </p:nvSpPr>
        <p:spPr>
          <a:xfrm>
            <a:off x="609600" y="1600201"/>
            <a:ext cx="10972800" cy="4526100"/>
          </a:xfrm>
          <a:prstGeom prst="rect">
            <a:avLst/>
          </a:prstGeom>
          <a:noFill/>
          <a:ln>
            <a:noFill/>
          </a:ln>
        </p:spPr>
        <p:txBody>
          <a:bodyPr anchorCtr="0" anchor="t" bIns="45700" lIns="91425" spcFirstLastPara="1" rIns="91425" wrap="square" tIns="45700">
            <a:noAutofit/>
          </a:bodyPr>
          <a:lstStyle/>
          <a:p>
            <a:pPr indent="-431800" lvl="0" marL="457200" rtl="0" algn="l">
              <a:lnSpc>
                <a:spcPct val="100000"/>
              </a:lnSpc>
              <a:spcBef>
                <a:spcPts val="0"/>
              </a:spcBef>
              <a:spcAft>
                <a:spcPts val="0"/>
              </a:spcAft>
              <a:buSzPts val="3200"/>
              <a:buFont typeface="Calibri"/>
              <a:buChar char="•"/>
            </a:pPr>
            <a:r>
              <a:rPr lang="en-US"/>
              <a:t>The primary reinforcer is personal connection with CICO adult.</a:t>
            </a:r>
            <a:endParaRPr/>
          </a:p>
          <a:p>
            <a:pPr indent="-431800" lvl="0" marL="457200" rtl="0" algn="l">
              <a:lnSpc>
                <a:spcPct val="100000"/>
              </a:lnSpc>
              <a:spcBef>
                <a:spcPts val="0"/>
              </a:spcBef>
              <a:spcAft>
                <a:spcPts val="0"/>
              </a:spcAft>
              <a:buSzPts val="3200"/>
              <a:buFont typeface="Calibri"/>
              <a:buChar char="•"/>
            </a:pPr>
            <a:r>
              <a:rPr lang="en-US"/>
              <a:t>Reinforcers need to tie to school-wide encouragement system. </a:t>
            </a:r>
            <a:endParaRPr/>
          </a:p>
          <a:p>
            <a:pPr indent="0" lvl="0" marL="342900" rtl="0" algn="l">
              <a:lnSpc>
                <a:spcPct val="100000"/>
              </a:lnSpc>
              <a:spcBef>
                <a:spcPts val="0"/>
              </a:spcBef>
              <a:spcAft>
                <a:spcPts val="0"/>
              </a:spcAft>
              <a:buSzPts val="3200"/>
              <a:buNone/>
            </a:pPr>
            <a:r>
              <a:t/>
            </a:r>
            <a:endParaRPr/>
          </a:p>
          <a:p>
            <a:pPr indent="0" lvl="0" marL="457200" rtl="0" algn="l">
              <a:lnSpc>
                <a:spcPct val="100000"/>
              </a:lnSpc>
              <a:spcBef>
                <a:spcPts val="560"/>
              </a:spcBef>
              <a:spcAft>
                <a:spcPts val="0"/>
              </a:spcAft>
              <a:buSzPts val="3200"/>
              <a:buNone/>
            </a:pPr>
            <a:r>
              <a:t/>
            </a:r>
            <a:endParaRPr sz="2800"/>
          </a:p>
          <a:p>
            <a:pPr indent="0" lvl="0" marL="342900" rtl="0" algn="l">
              <a:lnSpc>
                <a:spcPct val="100000"/>
              </a:lnSpc>
              <a:spcBef>
                <a:spcPts val="640"/>
              </a:spcBef>
              <a:spcAft>
                <a:spcPts val="0"/>
              </a:spcAft>
              <a:buSzPts val="3200"/>
              <a:buNone/>
            </a:pPr>
            <a:r>
              <a:t/>
            </a:r>
            <a:endParaRPr/>
          </a:p>
          <a:p>
            <a:pPr indent="-342900" lvl="0" marL="342900" rtl="0" algn="l">
              <a:lnSpc>
                <a:spcPct val="100000"/>
              </a:lnSpc>
              <a:spcBef>
                <a:spcPts val="640"/>
              </a:spcBef>
              <a:spcAft>
                <a:spcPts val="0"/>
              </a:spcAft>
              <a:buSzPts val="3200"/>
              <a:buFont typeface="Arial"/>
              <a:buNone/>
            </a:pPr>
            <a:r>
              <a:t/>
            </a:r>
            <a:endParaRPr/>
          </a:p>
          <a:p>
            <a:pPr indent="-215900" lvl="0" marL="342900" rtl="0" algn="l">
              <a:lnSpc>
                <a:spcPct val="100000"/>
              </a:lnSpc>
              <a:spcBef>
                <a:spcPts val="400"/>
              </a:spcBef>
              <a:spcAft>
                <a:spcPts val="0"/>
              </a:spcAft>
              <a:buSzPts val="2000"/>
              <a:buNone/>
            </a:pPr>
            <a:r>
              <a:t/>
            </a:r>
            <a:endParaRPr sz="2000"/>
          </a:p>
        </p:txBody>
      </p:sp>
      <p:pic>
        <p:nvPicPr>
          <p:cNvPr id="649" name="Google Shape;649;g322b6313b04_0_71"/>
          <p:cNvPicPr preferRelativeResize="0"/>
          <p:nvPr/>
        </p:nvPicPr>
        <p:blipFill rotWithShape="1">
          <a:blip r:embed="rId3">
            <a:alphaModFix/>
          </a:blip>
          <a:srcRect b="0" l="0" r="0" t="0"/>
          <a:stretch/>
        </p:blipFill>
        <p:spPr>
          <a:xfrm>
            <a:off x="7277099" y="2943225"/>
            <a:ext cx="4657725" cy="31051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653" name="Shape 653"/>
        <p:cNvGrpSpPr/>
        <p:nvPr/>
      </p:nvGrpSpPr>
      <p:grpSpPr>
        <a:xfrm>
          <a:off x="0" y="0"/>
          <a:ext cx="0" cy="0"/>
          <a:chOff x="0" y="0"/>
          <a:chExt cx="0" cy="0"/>
        </a:xfrm>
      </p:grpSpPr>
      <p:sp>
        <p:nvSpPr>
          <p:cNvPr id="654" name="Google Shape;654;g322b6313b04_0_107"/>
          <p:cNvSpPr txBox="1"/>
          <p:nvPr>
            <p:ph type="title"/>
          </p:nvPr>
        </p:nvSpPr>
        <p:spPr>
          <a:xfrm>
            <a:off x="547350" y="224862"/>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Identifying Potential Reinforcement </a:t>
            </a:r>
            <a:endParaRPr/>
          </a:p>
          <a:p>
            <a:pPr indent="0" lvl="0" marL="0" rtl="0" algn="ctr">
              <a:lnSpc>
                <a:spcPct val="100000"/>
              </a:lnSpc>
              <a:spcBef>
                <a:spcPts val="0"/>
              </a:spcBef>
              <a:spcAft>
                <a:spcPts val="0"/>
              </a:spcAft>
              <a:buSzPts val="4400"/>
              <a:buNone/>
            </a:pPr>
            <a:r>
              <a:t/>
            </a:r>
            <a:endParaRPr/>
          </a:p>
        </p:txBody>
      </p:sp>
      <p:pic>
        <p:nvPicPr>
          <p:cNvPr id="655" name="Google Shape;655;g322b6313b04_0_107"/>
          <p:cNvPicPr preferRelativeResize="0"/>
          <p:nvPr/>
        </p:nvPicPr>
        <p:blipFill rotWithShape="1">
          <a:blip r:embed="rId3">
            <a:alphaModFix/>
          </a:blip>
          <a:srcRect b="0" l="0" r="0" t="0"/>
          <a:stretch/>
        </p:blipFill>
        <p:spPr>
          <a:xfrm>
            <a:off x="6819550" y="859200"/>
            <a:ext cx="4497350" cy="5042876"/>
          </a:xfrm>
          <a:prstGeom prst="rect">
            <a:avLst/>
          </a:prstGeom>
          <a:noFill/>
          <a:ln>
            <a:noFill/>
          </a:ln>
        </p:spPr>
      </p:pic>
      <p:pic>
        <p:nvPicPr>
          <p:cNvPr id="656" name="Google Shape;656;g322b6313b04_0_107"/>
          <p:cNvPicPr preferRelativeResize="0"/>
          <p:nvPr/>
        </p:nvPicPr>
        <p:blipFill rotWithShape="1">
          <a:blip r:embed="rId4">
            <a:alphaModFix/>
          </a:blip>
          <a:srcRect b="0" l="0" r="0" t="0"/>
          <a:stretch/>
        </p:blipFill>
        <p:spPr>
          <a:xfrm>
            <a:off x="547350" y="836337"/>
            <a:ext cx="4247421" cy="518533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g3753f2b657a_0_137"/>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p>
            <a:pPr indent="0" lvl="0" marL="63500" rtl="0" algn="l">
              <a:lnSpc>
                <a:spcPct val="100000"/>
              </a:lnSpc>
              <a:spcBef>
                <a:spcPts val="4900"/>
              </a:spcBef>
              <a:spcAft>
                <a:spcPts val="0"/>
              </a:spcAft>
              <a:buSzPts val="4400"/>
              <a:buNone/>
            </a:pPr>
            <a:r>
              <a:rPr b="1" lang="en-US" sz="4800">
                <a:solidFill>
                  <a:srgbClr val="231F20"/>
                </a:solidFill>
              </a:rPr>
              <a:t>Preschool Feedback Sessions  </a:t>
            </a:r>
            <a:endParaRPr sz="4800"/>
          </a:p>
        </p:txBody>
      </p:sp>
      <p:sp>
        <p:nvSpPr>
          <p:cNvPr id="662" name="Google Shape;662;g3753f2b657a_0_137"/>
          <p:cNvSpPr txBox="1"/>
          <p:nvPr>
            <p:ph idx="1" type="body"/>
          </p:nvPr>
        </p:nvSpPr>
        <p:spPr>
          <a:xfrm>
            <a:off x="189333" y="1600200"/>
            <a:ext cx="11759700" cy="4526100"/>
          </a:xfrm>
          <a:prstGeom prst="rect">
            <a:avLst/>
          </a:prstGeom>
          <a:noFill/>
          <a:ln>
            <a:noFill/>
          </a:ln>
        </p:spPr>
        <p:txBody>
          <a:bodyPr anchorCtr="0" anchor="t" bIns="91425" lIns="91425" spcFirstLastPara="1" rIns="91425" wrap="square" tIns="91425">
            <a:noAutofit/>
          </a:bodyPr>
          <a:lstStyle/>
          <a:p>
            <a:pPr indent="0" lvl="0" marL="63500" rtl="0" algn="l">
              <a:lnSpc>
                <a:spcPct val="100000"/>
              </a:lnSpc>
              <a:spcBef>
                <a:spcPts val="4900"/>
              </a:spcBef>
              <a:spcAft>
                <a:spcPts val="0"/>
              </a:spcAft>
              <a:buSzPts val="3200"/>
              <a:buNone/>
            </a:pPr>
            <a:r>
              <a:t/>
            </a:r>
            <a:endParaRPr b="1" sz="1500">
              <a:solidFill>
                <a:srgbClr val="231F20"/>
              </a:solidFill>
              <a:latin typeface="Arial"/>
              <a:ea typeface="Arial"/>
              <a:cs typeface="Arial"/>
              <a:sym typeface="Arial"/>
            </a:endParaRPr>
          </a:p>
          <a:p>
            <a:pPr indent="-508000" lvl="0" marL="609600" rtl="0" algn="l">
              <a:lnSpc>
                <a:spcPct val="100000"/>
              </a:lnSpc>
              <a:spcBef>
                <a:spcPts val="0"/>
              </a:spcBef>
              <a:spcAft>
                <a:spcPts val="0"/>
              </a:spcAft>
              <a:buClr>
                <a:srgbClr val="231F20"/>
              </a:buClr>
              <a:buSzPts val="3200"/>
              <a:buChar char="•"/>
            </a:pPr>
            <a:r>
              <a:rPr lang="en-US">
                <a:solidFill>
                  <a:srgbClr val="231F20"/>
                </a:solidFill>
              </a:rPr>
              <a:t>Preschoolers  receive regular feedback from a teacher or aide during natural transitions. </a:t>
            </a:r>
            <a:endParaRPr>
              <a:solidFill>
                <a:srgbClr val="231F20"/>
              </a:solidFill>
            </a:endParaRPr>
          </a:p>
          <a:p>
            <a:pPr indent="-508000" lvl="0" marL="609600" rtl="0" algn="l">
              <a:lnSpc>
                <a:spcPct val="100000"/>
              </a:lnSpc>
              <a:spcBef>
                <a:spcPts val="0"/>
              </a:spcBef>
              <a:spcAft>
                <a:spcPts val="0"/>
              </a:spcAft>
              <a:buClr>
                <a:srgbClr val="231F20"/>
              </a:buClr>
              <a:buSzPts val="3200"/>
              <a:buChar char="•"/>
            </a:pPr>
            <a:r>
              <a:rPr lang="en-US">
                <a:solidFill>
                  <a:srgbClr val="231F20"/>
                </a:solidFill>
              </a:rPr>
              <a:t>Unexpected behavior should be redirected immediately</a:t>
            </a:r>
            <a:endParaRPr>
              <a:solidFill>
                <a:srgbClr val="231F20"/>
              </a:solidFill>
            </a:endParaRPr>
          </a:p>
          <a:p>
            <a:pPr indent="-508000" lvl="0" marL="609600" rtl="0" algn="l">
              <a:lnSpc>
                <a:spcPct val="100000"/>
              </a:lnSpc>
              <a:spcBef>
                <a:spcPts val="0"/>
              </a:spcBef>
              <a:spcAft>
                <a:spcPts val="0"/>
              </a:spcAft>
              <a:buClr>
                <a:srgbClr val="231F20"/>
              </a:buClr>
              <a:buSzPts val="3200"/>
              <a:buChar char="•"/>
            </a:pPr>
            <a:r>
              <a:rPr lang="en-US">
                <a:solidFill>
                  <a:srgbClr val="231F20"/>
                </a:solidFill>
              </a:rPr>
              <a:t>Teach students how to receive feedback prior to implementation</a:t>
            </a:r>
            <a:endParaRPr>
              <a:solidFill>
                <a:srgbClr val="231F20"/>
              </a:solidFill>
            </a:endParaRPr>
          </a:p>
          <a:p>
            <a:pPr indent="-508000" lvl="0" marL="609600" rtl="0" algn="l">
              <a:lnSpc>
                <a:spcPct val="100000"/>
              </a:lnSpc>
              <a:spcBef>
                <a:spcPts val="0"/>
              </a:spcBef>
              <a:spcAft>
                <a:spcPts val="0"/>
              </a:spcAft>
              <a:buClr>
                <a:srgbClr val="231F20"/>
              </a:buClr>
              <a:buSzPts val="3200"/>
              <a:buChar char="•"/>
            </a:pPr>
            <a:r>
              <a:rPr lang="en-US">
                <a:solidFill>
                  <a:srgbClr val="231F20"/>
                </a:solidFill>
              </a:rPr>
              <a:t>Teacher should model the expected behavior and provide opportunities for immediate practice and recognition. </a:t>
            </a:r>
            <a:endParaRPr>
              <a:solidFill>
                <a:srgbClr val="231F20"/>
              </a:solidFill>
            </a:endParaRPr>
          </a:p>
          <a:p>
            <a:pPr indent="0" lvl="0" marL="0" rtl="0" algn="l">
              <a:lnSpc>
                <a:spcPct val="100000"/>
              </a:lnSpc>
              <a:spcBef>
                <a:spcPts val="700"/>
              </a:spcBef>
              <a:spcAft>
                <a:spcPts val="0"/>
              </a:spcAft>
              <a:buSzPts val="3200"/>
              <a:buNone/>
            </a:pPr>
            <a:r>
              <a:t/>
            </a:r>
            <a:endParaRPr sz="24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g3753f2b657a_0_142"/>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p>
            <a:pPr indent="0" lvl="0" marL="63500" rtl="0" algn="l">
              <a:lnSpc>
                <a:spcPct val="100000"/>
              </a:lnSpc>
              <a:spcBef>
                <a:spcPts val="1700"/>
              </a:spcBef>
              <a:spcAft>
                <a:spcPts val="0"/>
              </a:spcAft>
              <a:buSzPts val="4400"/>
              <a:buNone/>
            </a:pPr>
            <a:r>
              <a:rPr b="1" lang="en-US" sz="4800">
                <a:solidFill>
                  <a:srgbClr val="231F20"/>
                </a:solidFill>
                <a:latin typeface="Arial"/>
                <a:ea typeface="Arial"/>
                <a:cs typeface="Arial"/>
                <a:sym typeface="Arial"/>
              </a:rPr>
              <a:t>High School Feedback Sessions </a:t>
            </a:r>
            <a:endParaRPr b="1" sz="4800">
              <a:solidFill>
                <a:srgbClr val="231F20"/>
              </a:solidFill>
              <a:latin typeface="Arial"/>
              <a:ea typeface="Arial"/>
              <a:cs typeface="Arial"/>
              <a:sym typeface="Arial"/>
            </a:endParaRPr>
          </a:p>
          <a:p>
            <a:pPr indent="0" lvl="0" marL="0" rtl="0" algn="ctr">
              <a:lnSpc>
                <a:spcPct val="100000"/>
              </a:lnSpc>
              <a:spcBef>
                <a:spcPts val="0"/>
              </a:spcBef>
              <a:spcAft>
                <a:spcPts val="0"/>
              </a:spcAft>
              <a:buSzPts val="4400"/>
              <a:buNone/>
            </a:pPr>
            <a:r>
              <a:t/>
            </a:r>
            <a:endParaRPr/>
          </a:p>
        </p:txBody>
      </p:sp>
      <p:sp>
        <p:nvSpPr>
          <p:cNvPr id="668" name="Google Shape;668;g3753f2b657a_0_142"/>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565150" lvl="0" marL="609600" rtl="0" algn="l">
              <a:lnSpc>
                <a:spcPct val="100000"/>
              </a:lnSpc>
              <a:spcBef>
                <a:spcPts val="700"/>
              </a:spcBef>
              <a:spcAft>
                <a:spcPts val="0"/>
              </a:spcAft>
              <a:buSzPts val="4100"/>
              <a:buChar char="•"/>
            </a:pPr>
            <a:r>
              <a:rPr lang="en-US" sz="4100"/>
              <a:t>Give student a voice/preference in the process</a:t>
            </a:r>
            <a:endParaRPr sz="4100"/>
          </a:p>
          <a:p>
            <a:pPr indent="-565150" lvl="0" marL="609600" rtl="0" algn="l">
              <a:lnSpc>
                <a:spcPct val="100000"/>
              </a:lnSpc>
              <a:spcBef>
                <a:spcPts val="0"/>
              </a:spcBef>
              <a:spcAft>
                <a:spcPts val="0"/>
              </a:spcAft>
              <a:buSzPts val="4100"/>
              <a:buChar char="•"/>
            </a:pPr>
            <a:r>
              <a:rPr lang="en-US" sz="4100"/>
              <a:t>Consider providing feedback at a private time away from peers.</a:t>
            </a:r>
            <a:endParaRPr sz="4100"/>
          </a:p>
          <a:p>
            <a:pPr indent="-565150" lvl="0" marL="609600" rtl="0" algn="l">
              <a:lnSpc>
                <a:spcPct val="100000"/>
              </a:lnSpc>
              <a:spcBef>
                <a:spcPts val="0"/>
              </a:spcBef>
              <a:spcAft>
                <a:spcPts val="0"/>
              </a:spcAft>
              <a:buSzPts val="4100"/>
              <a:buChar char="•"/>
            </a:pPr>
            <a:r>
              <a:rPr lang="en-US" sz="4100"/>
              <a:t>Utilize an electronic DPR format vs a paper DPR </a:t>
            </a:r>
            <a:endParaRPr sz="4100"/>
          </a:p>
          <a:p>
            <a:pPr indent="0" lvl="0" marL="609600" rtl="0" algn="l">
              <a:lnSpc>
                <a:spcPct val="100000"/>
              </a:lnSpc>
              <a:spcBef>
                <a:spcPts val="700"/>
              </a:spcBef>
              <a:spcAft>
                <a:spcPts val="0"/>
              </a:spcAft>
              <a:buSzPts val="3200"/>
              <a:buNone/>
            </a:pPr>
            <a:r>
              <a:t/>
            </a:r>
            <a:endParaRPr sz="41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g322b6313b04_0_8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Why Are Students Avoiding Checking Out </a:t>
            </a:r>
            <a:endParaRPr/>
          </a:p>
        </p:txBody>
      </p:sp>
      <p:sp>
        <p:nvSpPr>
          <p:cNvPr id="675" name="Google Shape;675;g322b6313b04_0_84"/>
          <p:cNvSpPr txBox="1"/>
          <p:nvPr>
            <p:ph idx="1" type="body"/>
          </p:nvPr>
        </p:nvSpPr>
        <p:spPr>
          <a:xfrm>
            <a:off x="609600" y="1745976"/>
            <a:ext cx="10972800" cy="4526100"/>
          </a:xfrm>
          <a:prstGeom prst="rect">
            <a:avLst/>
          </a:prstGeom>
          <a:noFill/>
          <a:ln>
            <a:noFill/>
          </a:ln>
        </p:spPr>
        <p:txBody>
          <a:bodyPr anchorCtr="0" anchor="t" bIns="91425" lIns="91425" spcFirstLastPara="1" rIns="91425" wrap="square" tIns="91425">
            <a:noAutofit/>
          </a:bodyPr>
          <a:lstStyle/>
          <a:p>
            <a:pPr indent="-431800" lvl="0" marL="457200" rtl="0" algn="l">
              <a:lnSpc>
                <a:spcPct val="100000"/>
              </a:lnSpc>
              <a:spcBef>
                <a:spcPts val="640"/>
              </a:spcBef>
              <a:spcAft>
                <a:spcPts val="0"/>
              </a:spcAft>
              <a:buSzPts val="3200"/>
              <a:buChar char="•"/>
            </a:pPr>
            <a:r>
              <a:rPr lang="en-US"/>
              <a:t>Transportation </a:t>
            </a:r>
            <a:endParaRPr/>
          </a:p>
          <a:p>
            <a:pPr indent="-431800" lvl="0" marL="457200" rtl="0" algn="l">
              <a:lnSpc>
                <a:spcPct val="100000"/>
              </a:lnSpc>
              <a:spcBef>
                <a:spcPts val="0"/>
              </a:spcBef>
              <a:spcAft>
                <a:spcPts val="0"/>
              </a:spcAft>
              <a:buSzPts val="3200"/>
              <a:buChar char="•"/>
            </a:pPr>
            <a:r>
              <a:rPr lang="en-US"/>
              <a:t>Forgetful </a:t>
            </a:r>
            <a:endParaRPr/>
          </a:p>
          <a:p>
            <a:pPr indent="-431800" lvl="0" marL="457200" rtl="0" algn="l">
              <a:lnSpc>
                <a:spcPct val="100000"/>
              </a:lnSpc>
              <a:spcBef>
                <a:spcPts val="0"/>
              </a:spcBef>
              <a:spcAft>
                <a:spcPts val="0"/>
              </a:spcAft>
              <a:buSzPts val="3200"/>
              <a:buChar char="•"/>
            </a:pPr>
            <a:r>
              <a:rPr lang="en-US"/>
              <a:t>Scheduling Conflict </a:t>
            </a:r>
            <a:endParaRPr/>
          </a:p>
          <a:p>
            <a:pPr indent="-431800" lvl="0" marL="457200" rtl="0" algn="l">
              <a:lnSpc>
                <a:spcPct val="100000"/>
              </a:lnSpc>
              <a:spcBef>
                <a:spcPts val="0"/>
              </a:spcBef>
              <a:spcAft>
                <a:spcPts val="0"/>
              </a:spcAft>
              <a:buSzPts val="3200"/>
              <a:buChar char="•"/>
            </a:pPr>
            <a:r>
              <a:rPr lang="en-US"/>
              <a:t>Poor DPR Scores </a:t>
            </a:r>
            <a:endParaRPr/>
          </a:p>
          <a:p>
            <a:pPr indent="-431800" lvl="0" marL="457200" rtl="0" algn="l">
              <a:lnSpc>
                <a:spcPct val="100000"/>
              </a:lnSpc>
              <a:spcBef>
                <a:spcPts val="0"/>
              </a:spcBef>
              <a:spcAft>
                <a:spcPts val="0"/>
              </a:spcAft>
              <a:buSzPts val="3200"/>
              <a:buChar char="•"/>
            </a:pPr>
            <a:r>
              <a:rPr lang="en-US"/>
              <a:t>The function of student’s behavior is not attention seeking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g322b6313b04_0_9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Solution Based Thinking </a:t>
            </a:r>
            <a:endParaRPr/>
          </a:p>
        </p:txBody>
      </p:sp>
      <p:sp>
        <p:nvSpPr>
          <p:cNvPr id="682" name="Google Shape;682;g322b6313b04_0_90"/>
          <p:cNvSpPr txBox="1"/>
          <p:nvPr>
            <p:ph idx="1" type="body"/>
          </p:nvPr>
        </p:nvSpPr>
        <p:spPr>
          <a:xfrm>
            <a:off x="205700" y="1552975"/>
            <a:ext cx="11376600" cy="4573200"/>
          </a:xfrm>
          <a:prstGeom prst="rect">
            <a:avLst/>
          </a:prstGeom>
          <a:noFill/>
          <a:ln>
            <a:noFill/>
          </a:ln>
        </p:spPr>
        <p:txBody>
          <a:bodyPr anchorCtr="0" anchor="t" bIns="91425" lIns="91425" spcFirstLastPara="1" rIns="91425" wrap="square" tIns="91425">
            <a:noAutofit/>
          </a:bodyPr>
          <a:lstStyle/>
          <a:p>
            <a:pPr indent="-444500" lvl="0" marL="457200" rtl="0" algn="l">
              <a:lnSpc>
                <a:spcPct val="100000"/>
              </a:lnSpc>
              <a:spcBef>
                <a:spcPts val="640"/>
              </a:spcBef>
              <a:spcAft>
                <a:spcPts val="0"/>
              </a:spcAft>
              <a:buSzPts val="3400"/>
              <a:buChar char="•"/>
            </a:pPr>
            <a:r>
              <a:rPr lang="en-US" sz="3400"/>
              <a:t>Provide a visual reminder/timer </a:t>
            </a:r>
            <a:endParaRPr sz="3400"/>
          </a:p>
          <a:p>
            <a:pPr indent="-444500" lvl="0" marL="457200" rtl="0" algn="l">
              <a:lnSpc>
                <a:spcPct val="100000"/>
              </a:lnSpc>
              <a:spcBef>
                <a:spcPts val="0"/>
              </a:spcBef>
              <a:spcAft>
                <a:spcPts val="0"/>
              </a:spcAft>
              <a:buSzPts val="3400"/>
              <a:buChar char="•"/>
            </a:pPr>
            <a:r>
              <a:rPr lang="en-US" sz="3400"/>
              <a:t>Teacher reminds student</a:t>
            </a:r>
            <a:endParaRPr sz="3400"/>
          </a:p>
          <a:p>
            <a:pPr indent="-444500" lvl="0" marL="457200" rtl="0" algn="l">
              <a:lnSpc>
                <a:spcPct val="100000"/>
              </a:lnSpc>
              <a:spcBef>
                <a:spcPts val="0"/>
              </a:spcBef>
              <a:spcAft>
                <a:spcPts val="0"/>
              </a:spcAft>
              <a:buSzPts val="3400"/>
              <a:buChar char="•"/>
            </a:pPr>
            <a:r>
              <a:rPr lang="en-US" sz="3400"/>
              <a:t>Peer reminder</a:t>
            </a:r>
            <a:endParaRPr sz="3400"/>
          </a:p>
          <a:p>
            <a:pPr indent="-431800" lvl="0" marL="457200" rtl="0" algn="l">
              <a:lnSpc>
                <a:spcPct val="100000"/>
              </a:lnSpc>
              <a:spcBef>
                <a:spcPts val="0"/>
              </a:spcBef>
              <a:spcAft>
                <a:spcPts val="0"/>
              </a:spcAft>
              <a:buSzPts val="3200"/>
              <a:buChar char="•"/>
            </a:pPr>
            <a:r>
              <a:rPr lang="en-US" sz="3400"/>
              <a:t>Incentive for Checking In and Out (ex. Bonus points) </a:t>
            </a:r>
            <a:r>
              <a:rPr lang="en-US"/>
              <a:t>  </a:t>
            </a:r>
            <a:endParaRPr/>
          </a:p>
        </p:txBody>
      </p:sp>
      <p:pic>
        <p:nvPicPr>
          <p:cNvPr id="683" name="Google Shape;683;g322b6313b04_0_90"/>
          <p:cNvPicPr preferRelativeResize="0"/>
          <p:nvPr/>
        </p:nvPicPr>
        <p:blipFill rotWithShape="1">
          <a:blip r:embed="rId3">
            <a:alphaModFix/>
          </a:blip>
          <a:srcRect b="0" l="0" r="0" t="0"/>
          <a:stretch/>
        </p:blipFill>
        <p:spPr>
          <a:xfrm>
            <a:off x="8539825" y="4018901"/>
            <a:ext cx="3441198" cy="22935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384" name="Shape 384"/>
        <p:cNvGrpSpPr/>
        <p:nvPr/>
      </p:nvGrpSpPr>
      <p:grpSpPr>
        <a:xfrm>
          <a:off x="0" y="0"/>
          <a:ext cx="0" cy="0"/>
          <a:chOff x="0" y="0"/>
          <a:chExt cx="0" cy="0"/>
        </a:xfrm>
      </p:grpSpPr>
      <p:sp>
        <p:nvSpPr>
          <p:cNvPr id="385" name="Google Shape;385;p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Attention Signal</a:t>
            </a:r>
            <a:endParaRPr/>
          </a:p>
        </p:txBody>
      </p:sp>
      <p:sp>
        <p:nvSpPr>
          <p:cNvPr id="386" name="Google Shape;386;p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g322b6313b04_0_96"/>
          <p:cNvSpPr txBox="1"/>
          <p:nvPr>
            <p:ph type="title"/>
          </p:nvPr>
        </p:nvSpPr>
        <p:spPr>
          <a:xfrm>
            <a:off x="2680393" y="710776"/>
            <a:ext cx="8947200" cy="938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4000"/>
              <a:buFont typeface="Calibri"/>
              <a:buNone/>
            </a:pPr>
            <a:r>
              <a:rPr lang="en-US" sz="4000"/>
              <a:t>Discussion </a:t>
            </a:r>
            <a:endParaRPr sz="4000"/>
          </a:p>
          <a:p>
            <a:pPr indent="0" lvl="0" marL="0" rtl="0" algn="ctr">
              <a:lnSpc>
                <a:spcPct val="100000"/>
              </a:lnSpc>
              <a:spcBef>
                <a:spcPts val="0"/>
              </a:spcBef>
              <a:spcAft>
                <a:spcPts val="0"/>
              </a:spcAft>
              <a:buClr>
                <a:schemeClr val="dk1"/>
              </a:buClr>
              <a:buSzPts val="4000"/>
              <a:buFont typeface="Calibri"/>
              <a:buNone/>
            </a:pPr>
            <a:r>
              <a:t/>
            </a:r>
            <a:endParaRPr/>
          </a:p>
        </p:txBody>
      </p:sp>
      <p:sp>
        <p:nvSpPr>
          <p:cNvPr id="690" name="Google Shape;690;g322b6313b04_0_96"/>
          <p:cNvSpPr txBox="1"/>
          <p:nvPr>
            <p:ph idx="1" type="body"/>
          </p:nvPr>
        </p:nvSpPr>
        <p:spPr>
          <a:xfrm>
            <a:off x="227150" y="1826176"/>
            <a:ext cx="10972800" cy="4526100"/>
          </a:xfrm>
          <a:prstGeom prst="rect">
            <a:avLst/>
          </a:prstGeom>
          <a:noFill/>
          <a:ln>
            <a:noFill/>
          </a:ln>
        </p:spPr>
        <p:txBody>
          <a:bodyPr anchorCtr="0" anchor="t" bIns="45700" lIns="91425" spcFirstLastPara="1" rIns="91425" wrap="square" tIns="45700">
            <a:noAutofit/>
          </a:bodyPr>
          <a:lstStyle/>
          <a:p>
            <a:pPr indent="0" lvl="0" marL="342900" rtl="0" algn="l">
              <a:lnSpc>
                <a:spcPct val="100000"/>
              </a:lnSpc>
              <a:spcBef>
                <a:spcPts val="640"/>
              </a:spcBef>
              <a:spcAft>
                <a:spcPts val="0"/>
              </a:spcAft>
              <a:buSzPts val="3200"/>
              <a:buNone/>
            </a:pPr>
            <a:r>
              <a:rPr lang="en-US"/>
              <a:t> </a:t>
            </a:r>
            <a:r>
              <a:rPr lang="en-US">
                <a:solidFill>
                  <a:schemeClr val="dk1"/>
                </a:solidFill>
              </a:rPr>
              <a:t>Brainstorm Reinforcers for...</a:t>
            </a:r>
            <a:endParaRPr>
              <a:solidFill>
                <a:schemeClr val="dk1"/>
              </a:solidFill>
            </a:endParaRPr>
          </a:p>
          <a:p>
            <a:pPr indent="-457200" lvl="0" marL="914400" rtl="0" algn="l">
              <a:lnSpc>
                <a:spcPct val="100000"/>
              </a:lnSpc>
              <a:spcBef>
                <a:spcPts val="560"/>
              </a:spcBef>
              <a:spcAft>
                <a:spcPts val="0"/>
              </a:spcAft>
              <a:buClr>
                <a:schemeClr val="dk1"/>
              </a:buClr>
              <a:buSzPts val="3200"/>
              <a:buChar char="•"/>
            </a:pPr>
            <a:r>
              <a:rPr lang="en-US">
                <a:solidFill>
                  <a:schemeClr val="dk1"/>
                </a:solidFill>
              </a:rPr>
              <a:t>Checking in</a:t>
            </a:r>
            <a:endParaRPr>
              <a:solidFill>
                <a:schemeClr val="dk1"/>
              </a:solidFill>
            </a:endParaRPr>
          </a:p>
          <a:p>
            <a:pPr indent="-457200" lvl="0" marL="914400" rtl="0" algn="l">
              <a:lnSpc>
                <a:spcPct val="100000"/>
              </a:lnSpc>
              <a:spcBef>
                <a:spcPts val="560"/>
              </a:spcBef>
              <a:spcAft>
                <a:spcPts val="0"/>
              </a:spcAft>
              <a:buClr>
                <a:schemeClr val="dk1"/>
              </a:buClr>
              <a:buSzPts val="3200"/>
              <a:buChar char="•"/>
            </a:pPr>
            <a:r>
              <a:rPr lang="en-US">
                <a:solidFill>
                  <a:schemeClr val="dk1"/>
                </a:solidFill>
              </a:rPr>
              <a:t>Checking out</a:t>
            </a:r>
            <a:endParaRPr>
              <a:solidFill>
                <a:schemeClr val="dk1"/>
              </a:solidFill>
            </a:endParaRPr>
          </a:p>
          <a:p>
            <a:pPr indent="-457200" lvl="0" marL="914400" rtl="0" algn="l">
              <a:lnSpc>
                <a:spcPct val="100000"/>
              </a:lnSpc>
              <a:spcBef>
                <a:spcPts val="560"/>
              </a:spcBef>
              <a:spcAft>
                <a:spcPts val="0"/>
              </a:spcAft>
              <a:buClr>
                <a:schemeClr val="dk1"/>
              </a:buClr>
              <a:buSzPts val="3200"/>
              <a:buChar char="•"/>
            </a:pPr>
            <a:r>
              <a:rPr lang="en-US">
                <a:solidFill>
                  <a:schemeClr val="dk1"/>
                </a:solidFill>
              </a:rPr>
              <a:t>Meeting daily and/or weekly point goal</a:t>
            </a:r>
            <a:endParaRPr>
              <a:solidFill>
                <a:schemeClr val="dk1"/>
              </a:solidFill>
            </a:endParaRPr>
          </a:p>
          <a:p>
            <a:pPr indent="-254000" lvl="0" marL="914400" rtl="0" algn="l">
              <a:lnSpc>
                <a:spcPct val="100000"/>
              </a:lnSpc>
              <a:spcBef>
                <a:spcPts val="560"/>
              </a:spcBef>
              <a:spcAft>
                <a:spcPts val="0"/>
              </a:spcAft>
              <a:buSzPts val="3200"/>
              <a:buNone/>
            </a:pPr>
            <a:r>
              <a:t/>
            </a:r>
            <a:endParaRPr/>
          </a:p>
          <a:p>
            <a:pPr indent="-342900" lvl="0" marL="342900" rtl="0" algn="l">
              <a:lnSpc>
                <a:spcPct val="100000"/>
              </a:lnSpc>
              <a:spcBef>
                <a:spcPts val="640"/>
              </a:spcBef>
              <a:spcAft>
                <a:spcPts val="0"/>
              </a:spcAft>
              <a:buSzPts val="3200"/>
              <a:buFont typeface="Arial"/>
              <a:buNone/>
            </a:pPr>
            <a:r>
              <a:t/>
            </a:r>
            <a:endParaRPr/>
          </a:p>
          <a:p>
            <a:pPr indent="-215900" lvl="0" marL="342900" rtl="0" algn="l">
              <a:lnSpc>
                <a:spcPct val="100000"/>
              </a:lnSpc>
              <a:spcBef>
                <a:spcPts val="400"/>
              </a:spcBef>
              <a:spcAft>
                <a:spcPts val="0"/>
              </a:spcAft>
              <a:buSzPts val="2000"/>
              <a:buNone/>
            </a:pPr>
            <a:r>
              <a:t/>
            </a:r>
            <a:endParaRPr sz="20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g322b6313b04_0_102"/>
          <p:cNvSpPr txBox="1"/>
          <p:nvPr>
            <p:ph type="title"/>
          </p:nvPr>
        </p:nvSpPr>
        <p:spPr>
          <a:xfrm>
            <a:off x="1962510" y="491685"/>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a:t>
            </a:r>
            <a:endParaRPr/>
          </a:p>
        </p:txBody>
      </p:sp>
      <p:sp>
        <p:nvSpPr>
          <p:cNvPr id="696" name="Google Shape;696;g322b6313b04_0_102"/>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a:solidFill>
                  <a:schemeClr val="dk1"/>
                </a:solidFill>
              </a:rPr>
              <a:t>Action Step: </a:t>
            </a:r>
            <a:endParaRPr>
              <a:solidFill>
                <a:schemeClr val="dk1"/>
              </a:solidFill>
            </a:endParaRPr>
          </a:p>
          <a:p>
            <a:pPr indent="-228600" lvl="0" marL="457200" marR="0" rtl="0" algn="l">
              <a:lnSpc>
                <a:spcPct val="100000"/>
              </a:lnSpc>
              <a:spcBef>
                <a:spcPts val="640"/>
              </a:spcBef>
              <a:spcAft>
                <a:spcPts val="0"/>
              </a:spcAft>
              <a:buClr>
                <a:srgbClr val="FF0000"/>
              </a:buClr>
              <a:buSzPts val="3200"/>
              <a:buFont typeface="Arial"/>
              <a:buNone/>
            </a:pPr>
            <a:r>
              <a:rPr lang="en-US">
                <a:solidFill>
                  <a:schemeClr val="dk1"/>
                </a:solidFill>
              </a:rPr>
              <a:t>  Develop your system for how you will identify reinforcers based on student motivation. </a:t>
            </a:r>
            <a:endParaRPr>
              <a:solidFill>
                <a:schemeClr val="dk1"/>
              </a:solidFill>
            </a:endParaRPr>
          </a:p>
          <a:p>
            <a:pPr indent="-228600" lvl="0" marL="457200" marR="0" rtl="0" algn="l">
              <a:lnSpc>
                <a:spcPct val="100000"/>
              </a:lnSpc>
              <a:spcBef>
                <a:spcPts val="640"/>
              </a:spcBef>
              <a:spcAft>
                <a:spcPts val="0"/>
              </a:spcAft>
              <a:buClr>
                <a:srgbClr val="FF0000"/>
              </a:buClr>
              <a:buSzPts val="3200"/>
              <a:buFont typeface="Arial"/>
              <a:buNone/>
            </a:pPr>
            <a:r>
              <a:t/>
            </a:r>
            <a:endParaRPr>
              <a:solidFill>
                <a:schemeClr val="dk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700" name="Shape 700"/>
        <p:cNvGrpSpPr/>
        <p:nvPr/>
      </p:nvGrpSpPr>
      <p:grpSpPr>
        <a:xfrm>
          <a:off x="0" y="0"/>
          <a:ext cx="0" cy="0"/>
          <a:chOff x="0" y="0"/>
          <a:chExt cx="0" cy="0"/>
        </a:xfrm>
      </p:grpSpPr>
      <p:sp>
        <p:nvSpPr>
          <p:cNvPr id="701" name="Google Shape;701;g323148868da_0_89"/>
          <p:cNvSpPr txBox="1"/>
          <p:nvPr>
            <p:ph type="title"/>
          </p:nvPr>
        </p:nvSpPr>
        <p:spPr>
          <a:xfrm>
            <a:off x="609600" y="274637"/>
            <a:ext cx="10972800" cy="1143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  Generalization of Replacement Behaviors        </a:t>
            </a:r>
            <a:endParaRPr/>
          </a:p>
        </p:txBody>
      </p:sp>
      <p:pic>
        <p:nvPicPr>
          <p:cNvPr id="702" name="Google Shape;702;g323148868da_0_89"/>
          <p:cNvPicPr preferRelativeResize="0"/>
          <p:nvPr/>
        </p:nvPicPr>
        <p:blipFill rotWithShape="1">
          <a:blip r:embed="rId3">
            <a:alphaModFix/>
          </a:blip>
          <a:srcRect b="0" l="0" r="0" t="0"/>
          <a:stretch/>
        </p:blipFill>
        <p:spPr>
          <a:xfrm>
            <a:off x="7020250" y="2156664"/>
            <a:ext cx="4409948" cy="2939248"/>
          </a:xfrm>
          <a:prstGeom prst="rect">
            <a:avLst/>
          </a:prstGeom>
          <a:noFill/>
          <a:ln>
            <a:noFill/>
          </a:ln>
        </p:spPr>
      </p:pic>
      <p:pic>
        <p:nvPicPr>
          <p:cNvPr id="703" name="Google Shape;703;g323148868da_0_89"/>
          <p:cNvPicPr preferRelativeResize="0"/>
          <p:nvPr/>
        </p:nvPicPr>
        <p:blipFill rotWithShape="1">
          <a:blip r:embed="rId4">
            <a:alphaModFix/>
          </a:blip>
          <a:srcRect b="0" l="0" r="0" t="0"/>
          <a:stretch/>
        </p:blipFill>
        <p:spPr>
          <a:xfrm>
            <a:off x="609600" y="2216876"/>
            <a:ext cx="4307174" cy="28707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708" name="Shape 708"/>
        <p:cNvGrpSpPr/>
        <p:nvPr/>
      </p:nvGrpSpPr>
      <p:grpSpPr>
        <a:xfrm>
          <a:off x="0" y="0"/>
          <a:ext cx="0" cy="0"/>
          <a:chOff x="0" y="0"/>
          <a:chExt cx="0" cy="0"/>
        </a:xfrm>
      </p:grpSpPr>
      <p:sp>
        <p:nvSpPr>
          <p:cNvPr id="709" name="Google Shape;709;g323148868da_0_93"/>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600"/>
              <a:buFont typeface="Calibri"/>
              <a:buNone/>
            </a:pPr>
            <a:r>
              <a:rPr lang="en-US" sz="4600"/>
              <a:t>Generalization </a:t>
            </a:r>
            <a:endParaRPr sz="4600"/>
          </a:p>
        </p:txBody>
      </p:sp>
      <p:sp>
        <p:nvSpPr>
          <p:cNvPr id="710" name="Google Shape;710;g323148868da_0_93"/>
          <p:cNvSpPr txBox="1"/>
          <p:nvPr>
            <p:ph idx="1" type="body"/>
          </p:nvPr>
        </p:nvSpPr>
        <p:spPr>
          <a:xfrm>
            <a:off x="609600" y="1600201"/>
            <a:ext cx="109728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600"/>
              <a:buNone/>
            </a:pPr>
            <a:r>
              <a:rPr i="1" lang="en-US" sz="3600"/>
              <a:t>Definition</a:t>
            </a:r>
            <a:endParaRPr/>
          </a:p>
          <a:p>
            <a:pPr indent="-342900" lvl="0" marL="342900" rtl="0" algn="l">
              <a:lnSpc>
                <a:spcPct val="100000"/>
              </a:lnSpc>
              <a:spcBef>
                <a:spcPts val="640"/>
              </a:spcBef>
              <a:spcAft>
                <a:spcPts val="0"/>
              </a:spcAft>
              <a:buClr>
                <a:srgbClr val="FF0000"/>
              </a:buClr>
              <a:buSzPts val="3200"/>
              <a:buFont typeface="Arial"/>
              <a:buChar char="•"/>
            </a:pPr>
            <a:r>
              <a:rPr lang="en-US"/>
              <a:t>Generalization refers to the ability to perform a behavior outside the original training environment.		</a:t>
            </a:r>
            <a:endParaRPr/>
          </a:p>
          <a:p>
            <a:pPr indent="0" lvl="0" marL="0" rtl="0" algn="l">
              <a:lnSpc>
                <a:spcPct val="100000"/>
              </a:lnSpc>
              <a:spcBef>
                <a:spcPts val="640"/>
              </a:spcBef>
              <a:spcAft>
                <a:spcPts val="0"/>
              </a:spcAft>
              <a:buSzPts val="3200"/>
              <a:buNone/>
            </a:pPr>
            <a:r>
              <a:t/>
            </a:r>
            <a:endParaRPr/>
          </a:p>
        </p:txBody>
      </p:sp>
      <p:pic>
        <p:nvPicPr>
          <p:cNvPr id="711" name="Google Shape;711;g323148868da_0_93"/>
          <p:cNvPicPr preferRelativeResize="0"/>
          <p:nvPr/>
        </p:nvPicPr>
        <p:blipFill rotWithShape="1">
          <a:blip r:embed="rId3">
            <a:alphaModFix/>
          </a:blip>
          <a:srcRect b="0" l="0" r="0" t="0"/>
          <a:stretch/>
        </p:blipFill>
        <p:spPr>
          <a:xfrm>
            <a:off x="7321425" y="3267300"/>
            <a:ext cx="4703749" cy="30366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716" name="Shape 716"/>
        <p:cNvGrpSpPr/>
        <p:nvPr/>
      </p:nvGrpSpPr>
      <p:grpSpPr>
        <a:xfrm>
          <a:off x="0" y="0"/>
          <a:ext cx="0" cy="0"/>
          <a:chOff x="0" y="0"/>
          <a:chExt cx="0" cy="0"/>
        </a:xfrm>
      </p:grpSpPr>
      <p:sp>
        <p:nvSpPr>
          <p:cNvPr id="717" name="Google Shape;717;g323148868da_0_100"/>
          <p:cNvSpPr txBox="1"/>
          <p:nvPr>
            <p:ph type="title"/>
          </p:nvPr>
        </p:nvSpPr>
        <p:spPr>
          <a:xfrm>
            <a:off x="135350" y="319775"/>
            <a:ext cx="10326900" cy="72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Calibri"/>
              <a:buNone/>
            </a:pPr>
            <a:r>
              <a:rPr lang="en-US"/>
              <a:t>Generalization Strategies</a:t>
            </a:r>
            <a:endParaRPr/>
          </a:p>
        </p:txBody>
      </p:sp>
      <p:sp>
        <p:nvSpPr>
          <p:cNvPr id="718" name="Google Shape;718;g323148868da_0_100"/>
          <p:cNvSpPr txBox="1"/>
          <p:nvPr>
            <p:ph idx="1" type="body"/>
          </p:nvPr>
        </p:nvSpPr>
        <p:spPr>
          <a:xfrm>
            <a:off x="150900" y="1348750"/>
            <a:ext cx="11890200" cy="4996200"/>
          </a:xfrm>
          <a:prstGeom prst="rect">
            <a:avLst/>
          </a:prstGeom>
          <a:noFill/>
          <a:ln>
            <a:noFill/>
          </a:ln>
        </p:spPr>
        <p:txBody>
          <a:bodyPr anchorCtr="0" anchor="t" bIns="45700" lIns="91425" spcFirstLastPara="1" rIns="91425" wrap="square" tIns="45700">
            <a:noAutofit/>
          </a:bodyPr>
          <a:lstStyle/>
          <a:p>
            <a:pPr indent="-419100" lvl="0" marL="457200" rtl="0" algn="l">
              <a:lnSpc>
                <a:spcPct val="115000"/>
              </a:lnSpc>
              <a:spcBef>
                <a:spcPts val="0"/>
              </a:spcBef>
              <a:spcAft>
                <a:spcPts val="0"/>
              </a:spcAft>
              <a:buSzPts val="3000"/>
              <a:buChar char="•"/>
            </a:pPr>
            <a:r>
              <a:rPr lang="en-US" sz="3000"/>
              <a:t>Teach the target skill in multiple settings </a:t>
            </a:r>
            <a:endParaRPr sz="3000"/>
          </a:p>
          <a:p>
            <a:pPr indent="-419100" lvl="0" marL="457200" rtl="0" algn="l">
              <a:lnSpc>
                <a:spcPct val="115000"/>
              </a:lnSpc>
              <a:spcBef>
                <a:spcPts val="0"/>
              </a:spcBef>
              <a:spcAft>
                <a:spcPts val="0"/>
              </a:spcAft>
              <a:buSzPts val="3000"/>
              <a:buChar char="•"/>
            </a:pPr>
            <a:r>
              <a:rPr lang="en-US" sz="3000"/>
              <a:t>Teach different ways to demonstrate the targeted skill (Asking for help)</a:t>
            </a:r>
            <a:endParaRPr sz="3000"/>
          </a:p>
          <a:p>
            <a:pPr indent="-419100" lvl="0" marL="457200" rtl="0" algn="l">
              <a:lnSpc>
                <a:spcPct val="115000"/>
              </a:lnSpc>
              <a:spcBef>
                <a:spcPts val="0"/>
              </a:spcBef>
              <a:spcAft>
                <a:spcPts val="0"/>
              </a:spcAft>
              <a:buSzPts val="3000"/>
              <a:buChar char="•"/>
            </a:pPr>
            <a:r>
              <a:rPr lang="en-US" sz="3000"/>
              <a:t>Involve multiple people  in teaching, prompting, and reinforcing the skill. </a:t>
            </a:r>
            <a:endParaRPr sz="3000"/>
          </a:p>
          <a:p>
            <a:pPr indent="-419100" lvl="0" marL="457200" rtl="0" algn="l">
              <a:lnSpc>
                <a:spcPct val="115000"/>
              </a:lnSpc>
              <a:spcBef>
                <a:spcPts val="0"/>
              </a:spcBef>
              <a:spcAft>
                <a:spcPts val="0"/>
              </a:spcAft>
              <a:buSzPts val="3000"/>
              <a:buChar char="•"/>
            </a:pPr>
            <a:r>
              <a:rPr lang="en-US" sz="3000"/>
              <a:t>Arrange environments to include visuals and other prompts/cues</a:t>
            </a:r>
            <a:endParaRPr sz="3000"/>
          </a:p>
          <a:p>
            <a:pPr indent="-419100" lvl="0" marL="457200" rtl="0" algn="l">
              <a:lnSpc>
                <a:spcPct val="115000"/>
              </a:lnSpc>
              <a:spcBef>
                <a:spcPts val="0"/>
              </a:spcBef>
              <a:spcAft>
                <a:spcPts val="0"/>
              </a:spcAft>
              <a:buSzPts val="3000"/>
              <a:buChar char="•"/>
            </a:pPr>
            <a:r>
              <a:rPr lang="en-US" sz="3000"/>
              <a:t>Monitor skill of appropriately gaining adult attention in </a:t>
            </a:r>
            <a:endParaRPr sz="3000"/>
          </a:p>
          <a:p>
            <a:pPr indent="0" lvl="0" marL="457200" rtl="0" algn="l">
              <a:lnSpc>
                <a:spcPct val="115000"/>
              </a:lnSpc>
              <a:spcBef>
                <a:spcPts val="0"/>
              </a:spcBef>
              <a:spcAft>
                <a:spcPts val="0"/>
              </a:spcAft>
              <a:buSzPts val="3200"/>
              <a:buNone/>
            </a:pPr>
            <a:r>
              <a:rPr lang="en-US" sz="3000"/>
              <a:t>alternative settings.</a:t>
            </a:r>
            <a:endParaRPr sz="3000"/>
          </a:p>
          <a:p>
            <a:pPr indent="-50800" lvl="0" marL="228600" rtl="0" algn="l">
              <a:lnSpc>
                <a:spcPct val="90000"/>
              </a:lnSpc>
              <a:spcBef>
                <a:spcPts val="1000"/>
              </a:spcBef>
              <a:spcAft>
                <a:spcPts val="0"/>
              </a:spcAft>
              <a:buClr>
                <a:srgbClr val="FF0000"/>
              </a:buClr>
              <a:buSzPts val="2800"/>
              <a:buNone/>
            </a:pPr>
            <a:r>
              <a:t/>
            </a:r>
            <a:endParaRPr sz="3000"/>
          </a:p>
          <a:p>
            <a:pPr indent="-50800" lvl="0" marL="228600" rtl="0" algn="l">
              <a:lnSpc>
                <a:spcPct val="90000"/>
              </a:lnSpc>
              <a:spcBef>
                <a:spcPts val="1000"/>
              </a:spcBef>
              <a:spcAft>
                <a:spcPts val="0"/>
              </a:spcAft>
              <a:buClr>
                <a:srgbClr val="FF0000"/>
              </a:buClr>
              <a:buSzPts val="2800"/>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g323148868da_0_126"/>
          <p:cNvSpPr txBox="1"/>
          <p:nvPr>
            <p:ph type="title"/>
          </p:nvPr>
        </p:nvSpPr>
        <p:spPr>
          <a:xfrm>
            <a:off x="2643718" y="536576"/>
            <a:ext cx="8947200" cy="93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Discussion </a:t>
            </a:r>
            <a:endParaRPr/>
          </a:p>
        </p:txBody>
      </p:sp>
      <p:sp>
        <p:nvSpPr>
          <p:cNvPr id="724" name="Google Shape;724;g323148868da_0_126"/>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solidFill>
                  <a:schemeClr val="dk1"/>
                </a:solidFill>
              </a:rPr>
              <a:t>How will you ensure generalization skills are incorporated into the teaching and reinforcing the skills (ex. gaining adult attention) in all settings? </a:t>
            </a:r>
            <a:endParaRPr>
              <a:solidFill>
                <a:schemeClr val="dk1"/>
              </a:solidFill>
            </a:endParaRPr>
          </a:p>
          <a:p>
            <a:pPr indent="0" lvl="0" marL="0" rtl="0" algn="l">
              <a:lnSpc>
                <a:spcPct val="100000"/>
              </a:lnSpc>
              <a:spcBef>
                <a:spcPts val="640"/>
              </a:spcBef>
              <a:spcAft>
                <a:spcPts val="0"/>
              </a:spcAft>
              <a:buSzPts val="3200"/>
              <a:buNone/>
            </a:pPr>
            <a:r>
              <a:t/>
            </a:r>
            <a:endParaRPr>
              <a:solidFill>
                <a:schemeClr val="dk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728" name="Shape 728"/>
        <p:cNvGrpSpPr/>
        <p:nvPr/>
      </p:nvGrpSpPr>
      <p:grpSpPr>
        <a:xfrm>
          <a:off x="0" y="0"/>
          <a:ext cx="0" cy="0"/>
          <a:chOff x="0" y="0"/>
          <a:chExt cx="0" cy="0"/>
        </a:xfrm>
      </p:grpSpPr>
      <p:sp>
        <p:nvSpPr>
          <p:cNvPr id="729" name="Google Shape;729;g323148868da_0_106"/>
          <p:cNvSpPr txBox="1"/>
          <p:nvPr>
            <p:ph type="title"/>
          </p:nvPr>
        </p:nvSpPr>
        <p:spPr>
          <a:xfrm>
            <a:off x="1962510" y="491685"/>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a:t>
            </a:r>
            <a:endParaRPr/>
          </a:p>
        </p:txBody>
      </p:sp>
      <p:sp>
        <p:nvSpPr>
          <p:cNvPr id="730" name="Google Shape;730;g323148868da_0_106"/>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Clr>
                <a:schemeClr val="dk1"/>
              </a:buClr>
              <a:buSzPts val="3200"/>
              <a:buChar char="●"/>
            </a:pPr>
            <a:r>
              <a:rPr lang="en-US">
                <a:solidFill>
                  <a:schemeClr val="dk1"/>
                </a:solidFill>
              </a:rPr>
              <a:t>What steps do you need to add to your action plan to ensure</a:t>
            </a:r>
            <a:endParaRPr>
              <a:solidFill>
                <a:schemeClr val="dk1"/>
              </a:solidFill>
            </a:endParaRPr>
          </a:p>
          <a:p>
            <a:pPr indent="0" lvl="0" marL="457200" marR="0" rtl="0" algn="l">
              <a:lnSpc>
                <a:spcPct val="100000"/>
              </a:lnSpc>
              <a:spcBef>
                <a:spcPts val="640"/>
              </a:spcBef>
              <a:spcAft>
                <a:spcPts val="0"/>
              </a:spcAft>
              <a:buSzPts val="3200"/>
              <a:buNone/>
            </a:pPr>
            <a:r>
              <a:rPr lang="en-US">
                <a:solidFill>
                  <a:schemeClr val="dk1"/>
                </a:solidFill>
              </a:rPr>
              <a:t>generalization of new skills is part of your CICO process? </a:t>
            </a:r>
            <a:endParaRPr>
              <a:solidFill>
                <a:schemeClr val="dk1"/>
              </a:solidFill>
            </a:endParaRPr>
          </a:p>
          <a:p>
            <a:pPr indent="-431800" lvl="0" marL="457200" marR="0" rtl="0" algn="l">
              <a:lnSpc>
                <a:spcPct val="100000"/>
              </a:lnSpc>
              <a:spcBef>
                <a:spcPts val="640"/>
              </a:spcBef>
              <a:spcAft>
                <a:spcPts val="0"/>
              </a:spcAft>
              <a:buClr>
                <a:schemeClr val="dk1"/>
              </a:buClr>
              <a:buSzPts val="3200"/>
              <a:buChar char="●"/>
            </a:pPr>
            <a:r>
              <a:rPr lang="en-US">
                <a:solidFill>
                  <a:schemeClr val="dk1"/>
                </a:solidFill>
              </a:rPr>
              <a:t>Who will be responsible? </a:t>
            </a:r>
            <a:endParaRPr>
              <a:solidFill>
                <a:schemeClr val="dk1"/>
              </a:solidFill>
            </a:endParaRPr>
          </a:p>
          <a:p>
            <a:pPr indent="0" lvl="0" marL="457200" marR="0" rtl="0" algn="l">
              <a:lnSpc>
                <a:spcPct val="100000"/>
              </a:lnSpc>
              <a:spcBef>
                <a:spcPts val="640"/>
              </a:spcBef>
              <a:spcAft>
                <a:spcPts val="0"/>
              </a:spcAft>
              <a:buSzPts val="3200"/>
              <a:buNone/>
            </a:pPr>
            <a:r>
              <a:rPr lang="en-US">
                <a:solidFill>
                  <a:schemeClr val="dk1"/>
                </a:solidFill>
              </a:rPr>
              <a:t> </a:t>
            </a:r>
            <a:endParaRPr>
              <a:solidFill>
                <a:schemeClr val="dk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g327b7c57f4d_1_28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Next Steps </a:t>
            </a:r>
            <a:endParaRPr/>
          </a:p>
        </p:txBody>
      </p:sp>
      <p:sp>
        <p:nvSpPr>
          <p:cNvPr id="736" name="Google Shape;736;g327b7c57f4d_1_282"/>
          <p:cNvSpPr txBox="1"/>
          <p:nvPr>
            <p:ph idx="4294967295"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SzPts val="3200"/>
              <a:buNone/>
            </a:pPr>
            <a:r>
              <a:rPr lang="en-US"/>
              <a:t>Determine the steps that need to be taken</a:t>
            </a:r>
            <a:r>
              <a:rPr lang="en-US">
                <a:solidFill>
                  <a:schemeClr val="dk1"/>
                </a:solidFill>
              </a:rPr>
              <a:t> to ensure that you have </a:t>
            </a:r>
            <a:r>
              <a:rPr lang="en-US"/>
              <a:t>designed your CICO intervention systematically according to research-based recommendations? </a:t>
            </a:r>
            <a:endParaRPr>
              <a:solidFill>
                <a:schemeClr val="dk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g327b7c57f4d_1_28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Closing </a:t>
            </a:r>
            <a:endParaRPr/>
          </a:p>
        </p:txBody>
      </p:sp>
      <p:sp>
        <p:nvSpPr>
          <p:cNvPr id="742" name="Google Shape;742;g327b7c57f4d_1_287"/>
          <p:cNvSpPr txBox="1"/>
          <p:nvPr>
            <p:ph idx="1" type="body"/>
          </p:nvPr>
        </p:nvSpPr>
        <p:spPr>
          <a:xfrm>
            <a:off x="678575" y="1166014"/>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SzPts val="3200"/>
              <a:buNone/>
            </a:pPr>
            <a:r>
              <a:t/>
            </a:r>
            <a:endParaRPr sz="2700">
              <a:solidFill>
                <a:srgbClr val="444746"/>
              </a:solidFill>
            </a:endParaRPr>
          </a:p>
          <a:p>
            <a:pPr indent="0" lvl="0" marL="0" rtl="0" algn="l">
              <a:lnSpc>
                <a:spcPct val="107916"/>
              </a:lnSpc>
              <a:spcBef>
                <a:spcPts val="0"/>
              </a:spcBef>
              <a:spcAft>
                <a:spcPts val="0"/>
              </a:spcAft>
              <a:buSzPts val="3200"/>
              <a:buNone/>
            </a:pPr>
            <a:r>
              <a:rPr lang="en-US" sz="3000"/>
              <a:t>Next Lesson: Data for Implementation of CICO </a:t>
            </a:r>
            <a:endParaRPr sz="3000"/>
          </a:p>
          <a:p>
            <a:pPr indent="0" lvl="0" marL="0" rtl="0" algn="l">
              <a:lnSpc>
                <a:spcPct val="107916"/>
              </a:lnSpc>
              <a:spcBef>
                <a:spcPts val="0"/>
              </a:spcBef>
              <a:spcAft>
                <a:spcPts val="0"/>
              </a:spcAft>
              <a:buClr>
                <a:schemeClr val="dk1"/>
              </a:buClr>
              <a:buSzPts val="1100"/>
              <a:buFont typeface="Arial"/>
              <a:buNone/>
            </a:pPr>
            <a:r>
              <a:t/>
            </a:r>
            <a:endParaRPr sz="3000"/>
          </a:p>
          <a:p>
            <a:pPr indent="-228600" lvl="0" marL="457200" marR="0" rtl="0" algn="l">
              <a:lnSpc>
                <a:spcPct val="100000"/>
              </a:lnSpc>
              <a:spcBef>
                <a:spcPts val="640"/>
              </a:spcBef>
              <a:spcAft>
                <a:spcPts val="0"/>
              </a:spcAft>
              <a:buClr>
                <a:srgbClr val="FF0000"/>
              </a:buClr>
              <a:buSzPts val="3200"/>
              <a:buFont typeface="Arial"/>
              <a:buNone/>
            </a:pPr>
            <a:r>
              <a:t/>
            </a:r>
            <a:endParaRPr sz="30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g327b7c57f4d_1_142"/>
          <p:cNvSpPr txBox="1"/>
          <p:nvPr>
            <p:ph type="title"/>
          </p:nvPr>
        </p:nvSpPr>
        <p:spPr>
          <a:xfrm>
            <a:off x="1981200" y="274629"/>
            <a:ext cx="8229600" cy="740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748" name="Google Shape;748;g327b7c57f4d_1_142"/>
          <p:cNvSpPr txBox="1"/>
          <p:nvPr>
            <p:ph idx="1" type="body"/>
          </p:nvPr>
        </p:nvSpPr>
        <p:spPr>
          <a:xfrm>
            <a:off x="336200" y="933425"/>
            <a:ext cx="11334300" cy="4526100"/>
          </a:xfrm>
          <a:prstGeom prst="rect">
            <a:avLst/>
          </a:prstGeom>
          <a:noFill/>
          <a:ln>
            <a:noFill/>
          </a:ln>
        </p:spPr>
        <p:txBody>
          <a:bodyPr anchorCtr="0" anchor="t" bIns="91425" lIns="91425" spcFirstLastPara="1" rIns="91425" wrap="square" tIns="91425">
            <a:noAutofit/>
          </a:bodyPr>
          <a:lstStyle/>
          <a:p>
            <a:pPr indent="0" lvl="0" marL="0" marR="148127" rtl="0" algn="l">
              <a:lnSpc>
                <a:spcPct val="99960"/>
              </a:lnSpc>
              <a:spcBef>
                <a:spcPts val="1332"/>
              </a:spcBef>
              <a:spcAft>
                <a:spcPts val="0"/>
              </a:spcAft>
              <a:buClr>
                <a:schemeClr val="dk1"/>
              </a:buClr>
              <a:buSzPts val="1100"/>
              <a:buFont typeface="Arial"/>
              <a:buNone/>
            </a:pPr>
            <a:r>
              <a:rPr lang="en-US" sz="1500">
                <a:solidFill>
                  <a:srgbClr val="231F20"/>
                </a:solidFill>
              </a:rPr>
              <a:t>Algozzine, B., Barrett, S., Eber, L.,  George, H., Horner, R., Lewis, T.,  Putnam, B., Swain-Bradway, J., McIntosh, K., &amp; Sugai, G. (2019). School wide PBIS Tiered Fidelity Inventory.  OSEP Technical Assistance Center  on Positive Behavioral Interventions  and Supports. https://www.pbis.org/ resource/tfi  </a:t>
            </a:r>
            <a:endParaRPr sz="1500">
              <a:solidFill>
                <a:srgbClr val="231F20"/>
              </a:solidFill>
            </a:endParaRPr>
          </a:p>
          <a:p>
            <a:pPr indent="0" lvl="0" marL="0" marR="120497" rtl="0" algn="l">
              <a:lnSpc>
                <a:spcPct val="99959"/>
              </a:lnSpc>
              <a:spcBef>
                <a:spcPts val="1233"/>
              </a:spcBef>
              <a:spcAft>
                <a:spcPts val="0"/>
              </a:spcAft>
              <a:buClr>
                <a:schemeClr val="dk1"/>
              </a:buClr>
              <a:buSzPts val="1100"/>
              <a:buFont typeface="Arial"/>
              <a:buNone/>
            </a:pPr>
            <a:r>
              <a:rPr lang="en-US" sz="1500">
                <a:solidFill>
                  <a:srgbClr val="231F20"/>
                </a:solidFill>
              </a:rPr>
              <a:t>Anderson, C. M., &amp; Turtura, J. (2010).  Academic behavior Check-in/Check out (ABC): Implementation manual.  University of Oregon.  </a:t>
            </a:r>
            <a:endParaRPr sz="1500">
              <a:solidFill>
                <a:srgbClr val="231F20"/>
              </a:solidFill>
            </a:endParaRPr>
          </a:p>
          <a:p>
            <a:pPr indent="3425" lvl="0" marL="2921" marR="134302" rtl="0" algn="l">
              <a:lnSpc>
                <a:spcPct val="99960"/>
              </a:lnSpc>
              <a:spcBef>
                <a:spcPts val="1233"/>
              </a:spcBef>
              <a:spcAft>
                <a:spcPts val="0"/>
              </a:spcAft>
              <a:buClr>
                <a:schemeClr val="dk1"/>
              </a:buClr>
              <a:buSzPts val="1100"/>
              <a:buFont typeface="Arial"/>
              <a:buNone/>
            </a:pPr>
            <a:r>
              <a:rPr lang="en-US" sz="1500">
                <a:solidFill>
                  <a:srgbClr val="231F20"/>
                </a:solidFill>
              </a:rPr>
              <a:t>Crone, D., Hawken, L. S. &amp; Horner,  R. H. (2010). Responding to problem  behavior in schools: The behavior education program (2nd ed.). New York:  The Guilford Press. </a:t>
            </a:r>
            <a:endParaRPr sz="1500">
              <a:solidFill>
                <a:srgbClr val="231F20"/>
              </a:solidFill>
            </a:endParaRPr>
          </a:p>
          <a:p>
            <a:pPr indent="5461" lvl="0" marL="4699" marR="64135" rtl="0" algn="l">
              <a:lnSpc>
                <a:spcPct val="99960"/>
              </a:lnSpc>
              <a:spcBef>
                <a:spcPts val="1233"/>
              </a:spcBef>
              <a:spcAft>
                <a:spcPts val="0"/>
              </a:spcAft>
              <a:buClr>
                <a:schemeClr val="dk1"/>
              </a:buClr>
              <a:buSzPts val="1100"/>
              <a:buFont typeface="Arial"/>
              <a:buNone/>
            </a:pPr>
            <a:r>
              <a:rPr lang="en-US" sz="1500">
                <a:solidFill>
                  <a:srgbClr val="231F20"/>
                </a:solidFill>
              </a:rPr>
              <a:t>Hawken, L. S., &amp; Breen, K. (Directors).  (2017). Check-in, check-out: A tier 2  intervention for students at risk (2nd  ed.) [DVD]. New York: The Guilford  Press.  </a:t>
            </a:r>
            <a:endParaRPr sz="1500">
              <a:solidFill>
                <a:srgbClr val="231F20"/>
              </a:solidFill>
            </a:endParaRPr>
          </a:p>
          <a:p>
            <a:pPr indent="0" lvl="0" marL="0" marR="11268" rtl="0" algn="l">
              <a:lnSpc>
                <a:spcPct val="99960"/>
              </a:lnSpc>
              <a:spcBef>
                <a:spcPts val="0"/>
              </a:spcBef>
              <a:spcAft>
                <a:spcPts val="0"/>
              </a:spcAft>
              <a:buClr>
                <a:schemeClr val="dk1"/>
              </a:buClr>
              <a:buSzPts val="1100"/>
              <a:buFont typeface="Arial"/>
              <a:buNone/>
            </a:pPr>
            <a:r>
              <a:t/>
            </a:r>
            <a:endParaRPr sz="1500">
              <a:solidFill>
                <a:srgbClr val="231F20"/>
              </a:solidFill>
            </a:endParaRPr>
          </a:p>
          <a:p>
            <a:pPr indent="0" lvl="0" marL="0" marR="11268" rtl="0" algn="l">
              <a:lnSpc>
                <a:spcPct val="99960"/>
              </a:lnSpc>
              <a:spcBef>
                <a:spcPts val="0"/>
              </a:spcBef>
              <a:spcAft>
                <a:spcPts val="0"/>
              </a:spcAft>
              <a:buClr>
                <a:schemeClr val="dk1"/>
              </a:buClr>
              <a:buSzPts val="1100"/>
              <a:buFont typeface="Arial"/>
              <a:buNone/>
            </a:pPr>
            <a:r>
              <a:rPr lang="en-US" sz="1500">
                <a:solidFill>
                  <a:srgbClr val="231F20"/>
                </a:solidFill>
              </a:rPr>
              <a:t>Hawken, L. S., &amp; Johnston, S. S.  (2007). Preventing severe problem behavior in young children: The Behavior  Education Program. Journal of Early  and Intensive Behavior Intervention,  4(3), 599-613. http://doi.org/10.1037/ h0100394  </a:t>
            </a:r>
            <a:endParaRPr sz="1500">
              <a:solidFill>
                <a:srgbClr val="231F20"/>
              </a:solidFill>
            </a:endParaRPr>
          </a:p>
          <a:p>
            <a:pPr indent="8509" lvl="0" marL="62948" marR="43602" rtl="0" algn="l">
              <a:lnSpc>
                <a:spcPct val="99959"/>
              </a:lnSpc>
              <a:spcBef>
                <a:spcPts val="1233"/>
              </a:spcBef>
              <a:spcAft>
                <a:spcPts val="0"/>
              </a:spcAft>
              <a:buClr>
                <a:schemeClr val="dk1"/>
              </a:buClr>
              <a:buSzPts val="1100"/>
              <a:buFont typeface="Arial"/>
              <a:buNone/>
            </a:pPr>
            <a:r>
              <a:rPr lang="en-US" sz="1500">
                <a:solidFill>
                  <a:srgbClr val="231F20"/>
                </a:solidFill>
              </a:rPr>
              <a:t>National Implementation Research  Network. (2014). PDSA - Who am I?  University of North Carolina, Chapel  Hill. Accessed July 29, 2020 from  https://nirn.fpg.unc.edu/sites/nirn. fpg.unc.edu/files/resources/AI%20 Hub%20Activity%205.2%20PDSA%20 Who%20Am%20I.pdf </a:t>
            </a:r>
            <a:endParaRPr sz="1500">
              <a:solidFill>
                <a:srgbClr val="231F20"/>
              </a:solidFill>
            </a:endParaRPr>
          </a:p>
          <a:p>
            <a:pPr indent="0" lvl="0" marL="0" rtl="0" algn="l">
              <a:lnSpc>
                <a:spcPct val="100000"/>
              </a:lnSpc>
              <a:spcBef>
                <a:spcPts val="0"/>
              </a:spcBef>
              <a:spcAft>
                <a:spcPts val="0"/>
              </a:spcAft>
              <a:buClr>
                <a:schemeClr val="dk1"/>
              </a:buClr>
              <a:buSzPts val="1100"/>
              <a:buFont typeface="Arial"/>
              <a:buNone/>
            </a:pPr>
            <a:r>
              <a:t/>
            </a:r>
            <a:endParaRPr sz="1500"/>
          </a:p>
          <a:p>
            <a:pPr indent="0" lvl="0" marL="0" rtl="0" algn="l">
              <a:lnSpc>
                <a:spcPct val="100000"/>
              </a:lnSpc>
              <a:spcBef>
                <a:spcPts val="0"/>
              </a:spcBef>
              <a:spcAft>
                <a:spcPts val="0"/>
              </a:spcAft>
              <a:buClr>
                <a:schemeClr val="dk1"/>
              </a:buClr>
              <a:buSzPts val="1100"/>
              <a:buFont typeface="Arial"/>
              <a:buNone/>
            </a:pPr>
            <a:r>
              <a:rPr lang="en-US" sz="1400">
                <a:extLst>
                  <a:ext uri="http://customooxmlschemas.google.com/">
                    <go:slidesCustomData xmlns:go="http://customooxmlschemas.google.com/" textRoundtripDataId="16"/>
                  </a:ext>
                </a:extLst>
              </a:rPr>
              <a:t>Tewes,Britta. (Spring 2022). PBIS Tier 2 Intervention: Check-In/Check-Out. NW Commons </a:t>
            </a:r>
            <a:r>
              <a:rPr lang="en-US" sz="1400" u="sng">
                <a:solidFill>
                  <a:srgbClr val="2200CC"/>
                </a:solidFill>
                <a:hlinkClick r:id="rId3">
                  <a:extLst>
                    <a:ext uri="{A12FA001-AC4F-418D-AE19-62706E023703}">
                      <ahyp:hlinkClr val="tx"/>
                    </a:ext>
                  </a:extLst>
                </a:hlinkClick>
                <a:extLst>
                  <a:ext uri="http://customooxmlschemas.google.com/">
                    <go:slidesCustomData xmlns:go="http://customooxmlschemas.google.com/" textRoundtripDataId="17"/>
                  </a:ext>
                </a:extLst>
              </a:rPr>
              <a:t>https://nwcommons.nwciowa.edu/cgi/viewcontent.cgi?article</a:t>
            </a:r>
            <a:endParaRPr sz="1400">
              <a:extLst>
                <a:ext uri="http://customooxmlschemas.google.com/">
                  <go:slidesCustomData xmlns:go="http://customooxmlschemas.google.com/" textRoundtripDataId="18"/>
                </a:ext>
              </a:extLst>
            </a:endParaRPr>
          </a:p>
          <a:p>
            <a:pPr indent="0" lvl="0" marL="0" rtl="0" algn="l">
              <a:lnSpc>
                <a:spcPct val="100000"/>
              </a:lnSpc>
              <a:spcBef>
                <a:spcPts val="640"/>
              </a:spcBef>
              <a:spcAft>
                <a:spcPts val="0"/>
              </a:spcAft>
              <a:buClr>
                <a:schemeClr val="dk1"/>
              </a:buClr>
              <a:buSzPts val="1100"/>
              <a:buFont typeface="Arial"/>
              <a:buNone/>
            </a:pPr>
            <a:r>
              <a:rPr lang="en-US" sz="1500">
                <a:extLst>
                  <a:ext uri="http://customooxmlschemas.google.com/">
                    <go:slidesCustomData xmlns:go="http://customooxmlschemas.google.com/" textRoundtripDataId="19"/>
                  </a:ext>
                </a:extLst>
              </a:rPr>
              <a:t>Sottilare, A.L,   Blair, Kwang-Sun Cho. (2023).  Implementation of Check-In/Check-Out to Improve Classroom Behavior of At-Risk Elementary School Students. </a:t>
            </a:r>
            <a:r>
              <a:rPr lang="en-US" sz="1500" u="sng">
                <a:solidFill>
                  <a:schemeClr val="hlink"/>
                </a:solidFill>
                <a:hlinkClick r:id="rId4"/>
                <a:extLst>
                  <a:ext uri="http://customooxmlschemas.google.com/">
                    <go:slidesCustomData xmlns:go="http://customooxmlschemas.google.com/" textRoundtripDataId="20"/>
                  </a:ext>
                </a:extLst>
              </a:rPr>
              <a:t>https://pmc.ncbi.nlm.nih.gov/articles/PMC10045289</a:t>
            </a:r>
            <a:endParaRPr sz="1500">
              <a:extLst>
                <a:ext uri="http://customooxmlschemas.google.com/">
                  <go:slidesCustomData xmlns:go="http://customooxmlschemas.google.com/" textRoundtripDataId="21"/>
                </a:ext>
              </a:extLst>
            </a:endParaRPr>
          </a:p>
          <a:p>
            <a:pPr indent="0" lvl="0" marL="342900" rtl="0" algn="l">
              <a:lnSpc>
                <a:spcPct val="100000"/>
              </a:lnSpc>
              <a:spcBef>
                <a:spcPts val="0"/>
              </a:spcBef>
              <a:spcAft>
                <a:spcPts val="0"/>
              </a:spcAft>
              <a:buSzPts val="3200"/>
              <a:buNone/>
            </a:pPr>
            <a:r>
              <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391" name="Shape 391"/>
        <p:cNvGrpSpPr/>
        <p:nvPr/>
      </p:nvGrpSpPr>
      <p:grpSpPr>
        <a:xfrm>
          <a:off x="0" y="0"/>
          <a:ext cx="0" cy="0"/>
          <a:chOff x="0" y="0"/>
          <a:chExt cx="0" cy="0"/>
        </a:xfrm>
      </p:grpSpPr>
      <p:sp>
        <p:nvSpPr>
          <p:cNvPr id="392" name="Google Shape;392;p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Introductions</a:t>
            </a:r>
            <a:endParaRPr/>
          </a:p>
        </p:txBody>
      </p:sp>
      <p:sp>
        <p:nvSpPr>
          <p:cNvPr id="393" name="Google Shape;393;p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753" name="Shape 753"/>
        <p:cNvGrpSpPr/>
        <p:nvPr/>
      </p:nvGrpSpPr>
      <p:grpSpPr>
        <a:xfrm>
          <a:off x="0" y="0"/>
          <a:ext cx="0" cy="0"/>
          <a:chOff x="0" y="0"/>
          <a:chExt cx="0" cy="0"/>
        </a:xfrm>
      </p:grpSpPr>
      <p:sp>
        <p:nvSpPr>
          <p:cNvPr id="754" name="Google Shape;754;g327b7c57f4d_1_14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Contact Information</a:t>
            </a:r>
            <a:endParaRPr/>
          </a:p>
        </p:txBody>
      </p:sp>
      <p:sp>
        <p:nvSpPr>
          <p:cNvPr id="755" name="Google Shape;755;g327b7c57f4d_1_147"/>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rmAutofit/>
          </a:bodyPr>
          <a:lstStyle/>
          <a:p>
            <a:pPr indent="0" lvl="0" marL="203200" rtl="0" algn="l">
              <a:lnSpc>
                <a:spcPct val="100000"/>
              </a:lnSpc>
              <a:spcBef>
                <a:spcPts val="0"/>
              </a:spcBef>
              <a:spcAft>
                <a:spcPts val="0"/>
              </a:spcAft>
              <a:buSzPts val="3200"/>
              <a:buNone/>
            </a:pPr>
            <a:r>
              <a:rPr lang="en-US"/>
              <a:t>Check Out MO SW-PBS on Social Media:</a:t>
            </a:r>
            <a:endParaRPr/>
          </a:p>
        </p:txBody>
      </p:sp>
      <p:sp>
        <p:nvSpPr>
          <p:cNvPr id="756" name="Google Shape;756;g327b7c57f4d_1_147"/>
          <p:cNvSpPr txBox="1"/>
          <p:nvPr>
            <p:ph idx="4294967295" type="body"/>
          </p:nvPr>
        </p:nvSpPr>
        <p:spPr>
          <a:xfrm>
            <a:off x="6823574" y="2597295"/>
            <a:ext cx="3886200" cy="619200"/>
          </a:xfrm>
          <a:prstGeom prst="rect">
            <a:avLst/>
          </a:prstGeom>
          <a:noFill/>
          <a:ln>
            <a:noFill/>
          </a:ln>
        </p:spPr>
        <p:txBody>
          <a:bodyPr anchorCtr="0" anchor="t" bIns="91425" lIns="91425" spcFirstLastPara="1" rIns="91425" wrap="square" tIns="91425">
            <a:normAutofit fontScale="70000" lnSpcReduction="20000"/>
          </a:bodyPr>
          <a:lstStyle/>
          <a:p>
            <a:pPr indent="0" lvl="0" marL="203200" rtl="0" algn="l">
              <a:lnSpc>
                <a:spcPct val="100000"/>
              </a:lnSpc>
              <a:spcBef>
                <a:spcPts val="0"/>
              </a:spcBef>
              <a:spcAft>
                <a:spcPts val="0"/>
              </a:spcAft>
              <a:buSzPct val="100000"/>
              <a:buNone/>
            </a:pPr>
            <a:r>
              <a:rPr b="1" lang="en-US"/>
              <a:t>Facilitator Contact Information:</a:t>
            </a:r>
            <a:endParaRPr/>
          </a:p>
          <a:p>
            <a:pPr indent="-12700" lvl="0" marL="342900" rtl="0" algn="l">
              <a:lnSpc>
                <a:spcPct val="100000"/>
              </a:lnSpc>
              <a:spcBef>
                <a:spcPts val="640"/>
              </a:spcBef>
              <a:spcAft>
                <a:spcPts val="0"/>
              </a:spcAft>
              <a:buSzPct val="100000"/>
              <a:buNone/>
            </a:pPr>
            <a:r>
              <a:t/>
            </a:r>
            <a:endParaRPr/>
          </a:p>
        </p:txBody>
      </p:sp>
      <p:sp>
        <p:nvSpPr>
          <p:cNvPr id="757" name="Google Shape;757;g327b7c57f4d_1_147"/>
          <p:cNvSpPr txBox="1"/>
          <p:nvPr/>
        </p:nvSpPr>
        <p:spPr>
          <a:xfrm>
            <a:off x="1588333" y="3009404"/>
            <a:ext cx="23931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3">
                  <a:extLst>
                    <a:ext uri="{A12FA001-AC4F-418D-AE19-62706E023703}">
                      <ahyp:hlinkClr val="tx"/>
                    </a:ext>
                  </a:extLst>
                </a:hlinkClick>
              </a:rPr>
              <a:t>pbismissouri.org</a:t>
            </a:r>
            <a:endParaRPr b="0" i="0" sz="2100" u="none" cap="none" strike="noStrike">
              <a:solidFill>
                <a:srgbClr val="000000"/>
              </a:solidFill>
              <a:latin typeface="Arial"/>
              <a:ea typeface="Arial"/>
              <a:cs typeface="Arial"/>
              <a:sym typeface="Arial"/>
            </a:endParaRPr>
          </a:p>
        </p:txBody>
      </p:sp>
      <p:sp>
        <p:nvSpPr>
          <p:cNvPr id="758" name="Google Shape;758;g327b7c57f4d_1_147"/>
          <p:cNvSpPr txBox="1"/>
          <p:nvPr/>
        </p:nvSpPr>
        <p:spPr>
          <a:xfrm>
            <a:off x="1561312" y="3818668"/>
            <a:ext cx="32451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4">
                  <a:extLst>
                    <a:ext uri="{A12FA001-AC4F-418D-AE19-62706E023703}">
                      <ahyp:hlinkClr val="tx"/>
                    </a:ext>
                  </a:extLst>
                </a:hlinkClick>
              </a:rPr>
              <a:t>facebook.com/moswpbs</a:t>
            </a:r>
            <a:endParaRPr b="0" i="0" sz="2100" u="none" cap="none" strike="noStrike">
              <a:solidFill>
                <a:srgbClr val="000000"/>
              </a:solidFill>
              <a:latin typeface="Arial"/>
              <a:ea typeface="Arial"/>
              <a:cs typeface="Arial"/>
              <a:sym typeface="Arial"/>
            </a:endParaRPr>
          </a:p>
        </p:txBody>
      </p:sp>
      <p:sp>
        <p:nvSpPr>
          <p:cNvPr id="759" name="Google Shape;759;g327b7c57f4d_1_147"/>
          <p:cNvSpPr txBox="1"/>
          <p:nvPr/>
        </p:nvSpPr>
        <p:spPr>
          <a:xfrm>
            <a:off x="1479487" y="4627932"/>
            <a:ext cx="34086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5">
                  <a:extLst>
                    <a:ext uri="{A12FA001-AC4F-418D-AE19-62706E023703}">
                      <ahyp:hlinkClr val="tx"/>
                    </a:ext>
                  </a:extLst>
                </a:hlinkClick>
              </a:rPr>
              <a:t>instagram.com/moswpbs/</a:t>
            </a:r>
            <a:endParaRPr b="0" i="0" sz="1400" u="none" cap="none" strike="noStrike">
              <a:solidFill>
                <a:srgbClr val="000000"/>
              </a:solidFill>
              <a:latin typeface="Arial"/>
              <a:ea typeface="Arial"/>
              <a:cs typeface="Arial"/>
              <a:sym typeface="Arial"/>
            </a:endParaRPr>
          </a:p>
        </p:txBody>
      </p:sp>
      <p:sp>
        <p:nvSpPr>
          <p:cNvPr id="760" name="Google Shape;760;g327b7c57f4d_1_147"/>
          <p:cNvSpPr txBox="1"/>
          <p:nvPr/>
        </p:nvSpPr>
        <p:spPr>
          <a:xfrm>
            <a:off x="5468016" y="3217141"/>
            <a:ext cx="32607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List 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1" name="Google Shape;761;g327b7c57f4d_1_147"/>
          <p:cNvPicPr preferRelativeResize="0"/>
          <p:nvPr/>
        </p:nvPicPr>
        <p:blipFill rotWithShape="1">
          <a:blip r:embed="rId6">
            <a:alphaModFix/>
          </a:blip>
          <a:srcRect b="0" l="0" r="0" t="0"/>
          <a:stretch/>
        </p:blipFill>
        <p:spPr>
          <a:xfrm>
            <a:off x="609600" y="3694158"/>
            <a:ext cx="619125" cy="619125"/>
          </a:xfrm>
          <a:prstGeom prst="rect">
            <a:avLst/>
          </a:prstGeom>
          <a:noFill/>
          <a:ln>
            <a:noFill/>
          </a:ln>
        </p:spPr>
      </p:pic>
      <p:pic>
        <p:nvPicPr>
          <p:cNvPr id="762" name="Google Shape;762;g327b7c57f4d_1_147"/>
          <p:cNvPicPr preferRelativeResize="0"/>
          <p:nvPr/>
        </p:nvPicPr>
        <p:blipFill rotWithShape="1">
          <a:blip r:embed="rId7">
            <a:alphaModFix/>
          </a:blip>
          <a:srcRect b="0" l="0" r="0" t="0"/>
          <a:stretch/>
        </p:blipFill>
        <p:spPr>
          <a:xfrm>
            <a:off x="660125" y="2994472"/>
            <a:ext cx="619125" cy="532235"/>
          </a:xfrm>
          <a:prstGeom prst="rect">
            <a:avLst/>
          </a:prstGeom>
          <a:noFill/>
          <a:ln>
            <a:noFill/>
          </a:ln>
        </p:spPr>
      </p:pic>
      <p:pic>
        <p:nvPicPr>
          <p:cNvPr id="763" name="Google Shape;763;g327b7c57f4d_1_147"/>
          <p:cNvPicPr preferRelativeResize="0"/>
          <p:nvPr/>
        </p:nvPicPr>
        <p:blipFill rotWithShape="1">
          <a:blip r:embed="rId8">
            <a:alphaModFix/>
          </a:blip>
          <a:srcRect b="0" l="0" r="0" t="0"/>
          <a:stretch/>
        </p:blipFill>
        <p:spPr>
          <a:xfrm>
            <a:off x="653039" y="4626447"/>
            <a:ext cx="532225" cy="532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g26f9a9b4d1b_0_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Handouts</a:t>
            </a:r>
            <a:endParaRPr/>
          </a:p>
        </p:txBody>
      </p:sp>
      <p:sp>
        <p:nvSpPr>
          <p:cNvPr id="399" name="Google Shape;399;g26f9a9b4d1b_0_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200"/>
              <a:buNone/>
            </a:pPr>
            <a:r>
              <a:t/>
            </a:r>
            <a:endParaRPr sz="2300"/>
          </a:p>
          <a:p>
            <a:pPr indent="-285750" lvl="0" marL="342900" rtl="0" algn="l">
              <a:lnSpc>
                <a:spcPct val="100000"/>
              </a:lnSpc>
              <a:spcBef>
                <a:spcPts val="0"/>
              </a:spcBef>
              <a:spcAft>
                <a:spcPts val="0"/>
              </a:spcAft>
              <a:buSzPts val="2300"/>
              <a:buChar char="•"/>
            </a:pPr>
            <a:r>
              <a:rPr lang="en-US" sz="2300">
                <a:extLst>
                  <a:ext uri="http://customooxmlschemas.google.com/">
                    <go:slidesCustomData xmlns:go="http://customooxmlschemas.google.com/" textRoundtripDataId="3"/>
                  </a:ext>
                </a:extLst>
              </a:rPr>
              <a:t>CICO Intervention Development Checklist </a:t>
            </a:r>
            <a:r>
              <a:rPr lang="en-US" sz="2300"/>
              <a:t>and Action Plan </a:t>
            </a:r>
            <a:endParaRPr sz="2300">
              <a:solidFill>
                <a:srgbClr val="FF0000"/>
              </a:solidFill>
            </a:endParaRPr>
          </a:p>
          <a:p>
            <a:pPr indent="-285750" lvl="0" marL="342900" rtl="0" algn="l">
              <a:lnSpc>
                <a:spcPct val="100000"/>
              </a:lnSpc>
              <a:spcBef>
                <a:spcPts val="0"/>
              </a:spcBef>
              <a:spcAft>
                <a:spcPts val="0"/>
              </a:spcAft>
              <a:buSzPts val="2300"/>
              <a:buChar char="•"/>
            </a:pPr>
            <a:r>
              <a:rPr lang="en-US" sz="2300"/>
              <a:t>CICO</a:t>
            </a:r>
            <a:r>
              <a:rPr lang="en-US"/>
              <a:t> </a:t>
            </a:r>
            <a:r>
              <a:rPr lang="en-US" sz="2300"/>
              <a:t>Frequently Asked Questions (Optional: Send to participants prior to training) </a:t>
            </a:r>
            <a:endParaRPr sz="1800"/>
          </a:p>
          <a:p>
            <a:pPr indent="-285750" lvl="0" marL="342900" rtl="0" algn="l">
              <a:lnSpc>
                <a:spcPct val="100000"/>
              </a:lnSpc>
              <a:spcBef>
                <a:spcPts val="640"/>
              </a:spcBef>
              <a:spcAft>
                <a:spcPts val="0"/>
              </a:spcAft>
              <a:buSzPts val="2300"/>
              <a:buChar char="•"/>
            </a:pPr>
            <a:r>
              <a:rPr lang="en-US" sz="2300"/>
              <a:t>Coordinator and Facilitator Responsibilities </a:t>
            </a:r>
            <a:endParaRPr sz="2300"/>
          </a:p>
          <a:p>
            <a:pPr indent="-285750" lvl="0" marL="342900" rtl="0" algn="l">
              <a:lnSpc>
                <a:spcPct val="100000"/>
              </a:lnSpc>
              <a:spcBef>
                <a:spcPts val="640"/>
              </a:spcBef>
              <a:spcAft>
                <a:spcPts val="0"/>
              </a:spcAft>
              <a:buSzPts val="2300"/>
              <a:buChar char="•"/>
            </a:pPr>
            <a:r>
              <a:rPr lang="en-US" sz="2300"/>
              <a:t>Reinforcer Menu</a:t>
            </a:r>
            <a:endParaRPr sz="2300"/>
          </a:p>
          <a:p>
            <a:pPr indent="-228600" lvl="0" marL="457200" marR="0" rtl="0" algn="l">
              <a:lnSpc>
                <a:spcPct val="100000"/>
              </a:lnSpc>
              <a:spcBef>
                <a:spcPts val="640"/>
              </a:spcBef>
              <a:spcAft>
                <a:spcPts val="0"/>
              </a:spcAft>
              <a:buClr>
                <a:srgbClr val="FF0000"/>
              </a:buClr>
              <a:buSzPts val="3200"/>
              <a:buFont typeface="Arial"/>
              <a:buNone/>
            </a:pPr>
            <a:r>
              <a:t/>
            </a:r>
            <a:endParaRPr/>
          </a:p>
        </p:txBody>
      </p:sp>
      <p:sp>
        <p:nvSpPr>
          <p:cNvPr id="400" name="Google Shape;400;g26f9a9b4d1b_0_5"/>
          <p:cNvSpPr/>
          <p:nvPr/>
        </p:nvSpPr>
        <p:spPr>
          <a:xfrm>
            <a:off x="10876725" y="2298275"/>
            <a:ext cx="658500" cy="606300"/>
          </a:xfrm>
          <a:prstGeom prst="star5">
            <a:avLst>
              <a:gd fmla="val 19098" name="adj"/>
              <a:gd fmla="val 105146" name="hf"/>
              <a:gd fmla="val 110557" name="vf"/>
            </a:avLst>
          </a:prstGeom>
          <a:solidFill>
            <a:srgbClr val="008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9"/>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Lesson Description</a:t>
            </a:r>
            <a:endParaRPr/>
          </a:p>
        </p:txBody>
      </p:sp>
      <p:sp>
        <p:nvSpPr>
          <p:cNvPr id="407" name="Google Shape;407;p9"/>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sz="3000">
                <a:solidFill>
                  <a:srgbClr val="231F20"/>
                </a:solidFill>
                <a:latin typeface="Arial"/>
                <a:ea typeface="Arial"/>
                <a:cs typeface="Arial"/>
                <a:sym typeface="Arial"/>
              </a:rPr>
              <a:t>  This </a:t>
            </a:r>
            <a:r>
              <a:rPr lang="en-US" sz="3000">
                <a:latin typeface="Arial"/>
                <a:ea typeface="Arial"/>
                <a:cs typeface="Arial"/>
                <a:sym typeface="Arial"/>
              </a:rPr>
              <a:t>lesson</a:t>
            </a:r>
            <a:r>
              <a:rPr b="1" lang="en-US" sz="3000">
                <a:solidFill>
                  <a:srgbClr val="FF0000"/>
                </a:solidFill>
                <a:latin typeface="Arial"/>
                <a:ea typeface="Arial"/>
                <a:cs typeface="Arial"/>
                <a:sym typeface="Arial"/>
              </a:rPr>
              <a:t> </a:t>
            </a:r>
            <a:r>
              <a:rPr lang="en-US" sz="3000">
                <a:solidFill>
                  <a:srgbClr val="231F20"/>
                </a:solidFill>
                <a:latin typeface="Arial"/>
                <a:ea typeface="Arial"/>
                <a:cs typeface="Arial"/>
                <a:sym typeface="Arial"/>
              </a:rPr>
              <a:t>provides SW-PBS teams with a </a:t>
            </a:r>
            <a:r>
              <a:rPr b="1" lang="en-US" sz="3000">
                <a:solidFill>
                  <a:srgbClr val="231F20"/>
                </a:solidFill>
                <a:latin typeface="Arial"/>
                <a:ea typeface="Arial"/>
                <a:cs typeface="Arial"/>
                <a:sym typeface="Arial"/>
              </a:rPr>
              <a:t>description</a:t>
            </a:r>
            <a:r>
              <a:rPr lang="en-US" sz="3000">
                <a:solidFill>
                  <a:srgbClr val="231F20"/>
                </a:solidFill>
                <a:latin typeface="Arial"/>
                <a:ea typeface="Arial"/>
                <a:cs typeface="Arial"/>
                <a:sym typeface="Arial"/>
              </a:rPr>
              <a:t>, </a:t>
            </a:r>
            <a:r>
              <a:rPr b="1" lang="en-US" sz="3000">
                <a:solidFill>
                  <a:srgbClr val="231F20"/>
                </a:solidFill>
                <a:latin typeface="Arial"/>
                <a:ea typeface="Arial"/>
                <a:cs typeface="Arial"/>
                <a:sym typeface="Arial"/>
              </a:rPr>
              <a:t>purpose</a:t>
            </a:r>
            <a:r>
              <a:rPr lang="en-US" sz="3000">
                <a:solidFill>
                  <a:srgbClr val="231F20"/>
                </a:solidFill>
                <a:latin typeface="Arial"/>
                <a:ea typeface="Arial"/>
                <a:cs typeface="Arial"/>
                <a:sym typeface="Arial"/>
              </a:rPr>
              <a:t> and </a:t>
            </a:r>
            <a:r>
              <a:rPr b="1" lang="en-US" sz="3000">
                <a:solidFill>
                  <a:srgbClr val="231F20"/>
                </a:solidFill>
                <a:latin typeface="Arial"/>
                <a:ea typeface="Arial"/>
                <a:cs typeface="Arial"/>
                <a:sym typeface="Arial"/>
              </a:rPr>
              <a:t>benefits</a:t>
            </a:r>
            <a:r>
              <a:rPr lang="en-US" sz="3000">
                <a:solidFill>
                  <a:srgbClr val="231F20"/>
                </a:solidFill>
                <a:latin typeface="Arial"/>
                <a:ea typeface="Arial"/>
                <a:cs typeface="Arial"/>
                <a:sym typeface="Arial"/>
              </a:rPr>
              <a:t> of the Check-In, Check Out (CICO) intervention.  It will also provide guidance on the </a:t>
            </a:r>
            <a:r>
              <a:rPr b="1" lang="en-US" sz="3000">
                <a:solidFill>
                  <a:srgbClr val="231F20"/>
                </a:solidFill>
                <a:latin typeface="Arial"/>
                <a:ea typeface="Arial"/>
                <a:cs typeface="Arial"/>
                <a:sym typeface="Arial"/>
              </a:rPr>
              <a:t>steps for establishing</a:t>
            </a:r>
            <a:r>
              <a:rPr lang="en-US" sz="3000">
                <a:solidFill>
                  <a:srgbClr val="231F20"/>
                </a:solidFill>
                <a:latin typeface="Arial"/>
                <a:ea typeface="Arial"/>
                <a:cs typeface="Arial"/>
                <a:sym typeface="Arial"/>
              </a:rPr>
              <a:t> a CICO program to meet the needs of your students along with </a:t>
            </a:r>
            <a:r>
              <a:rPr b="1" lang="en-US" sz="3000">
                <a:solidFill>
                  <a:srgbClr val="231F20"/>
                </a:solidFill>
                <a:latin typeface="Arial"/>
                <a:ea typeface="Arial"/>
                <a:cs typeface="Arial"/>
                <a:sym typeface="Arial"/>
              </a:rPr>
              <a:t>strategies for effective implementation</a:t>
            </a:r>
            <a:r>
              <a:rPr lang="en-US" sz="3000">
                <a:solidFill>
                  <a:srgbClr val="231F20"/>
                </a:solidFill>
                <a:latin typeface="Arial"/>
                <a:ea typeface="Arial"/>
                <a:cs typeface="Arial"/>
                <a:sym typeface="Arial"/>
              </a:rPr>
              <a:t>.  </a:t>
            </a:r>
            <a:endParaRPr sz="3000">
              <a:solidFill>
                <a:srgbClr val="231F20"/>
              </a:solidFill>
              <a:latin typeface="Arial"/>
              <a:ea typeface="Arial"/>
              <a:cs typeface="Arial"/>
              <a:sym typeface="Arial"/>
            </a:endParaRPr>
          </a:p>
          <a:p>
            <a:pPr indent="-228600" lvl="0" marL="457200" marR="0" rtl="0" algn="l">
              <a:lnSpc>
                <a:spcPct val="100000"/>
              </a:lnSpc>
              <a:spcBef>
                <a:spcPts val="640"/>
              </a:spcBef>
              <a:spcAft>
                <a:spcPts val="0"/>
              </a:spcAft>
              <a:buClr>
                <a:srgbClr val="FF0000"/>
              </a:buClr>
              <a:buSzPts val="3200"/>
              <a:buFont typeface="Arial"/>
              <a:buNone/>
            </a:pPr>
            <a:r>
              <a:t/>
            </a:r>
            <a:endParaRPr sz="1000">
              <a:solidFill>
                <a:srgbClr val="231F2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1fb567a6c5_0_129"/>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Pre-Requisites </a:t>
            </a:r>
            <a:endParaRPr b="1"/>
          </a:p>
        </p:txBody>
      </p:sp>
      <p:sp>
        <p:nvSpPr>
          <p:cNvPr id="413" name="Google Shape;413;g31fb567a6c5_0_129"/>
          <p:cNvSpPr txBox="1"/>
          <p:nvPr/>
        </p:nvSpPr>
        <p:spPr>
          <a:xfrm>
            <a:off x="547475" y="1205400"/>
            <a:ext cx="11261400" cy="4920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400"/>
              <a:buFont typeface="Arial"/>
              <a:buNone/>
            </a:pPr>
            <a:r>
              <a:rPr b="1" i="0" lang="en-US" sz="3400" u="none" cap="none" strike="noStrike">
                <a:solidFill>
                  <a:schemeClr val="lt1"/>
                </a:solidFill>
                <a:latin typeface="Calibri"/>
                <a:ea typeface="Calibri"/>
                <a:cs typeface="Calibri"/>
                <a:sym typeface="Calibri"/>
              </a:rPr>
              <a:t>Pre-Requis</a:t>
            </a:r>
            <a:endParaRPr b="1" i="0" sz="3400" u="none" cap="none" strike="noStrike">
              <a:solidFill>
                <a:schemeClr val="lt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3400"/>
              <a:buFont typeface="Arial"/>
              <a:buNone/>
            </a:pPr>
            <a:r>
              <a:rPr b="1" i="0" lang="en-US" sz="3400" u="none" cap="none" strike="noStrike">
                <a:solidFill>
                  <a:schemeClr val="lt1"/>
                </a:solidFill>
                <a:latin typeface="Calibri"/>
                <a:ea typeface="Calibri"/>
                <a:cs typeface="Calibri"/>
                <a:sym typeface="Calibri"/>
              </a:rPr>
              <a:t>ites:Tier 1 Essential Components</a:t>
            </a:r>
            <a:endParaRPr b="1" i="0" sz="3400" u="none" cap="none" strike="noStrike">
              <a:solidFill>
                <a:schemeClr val="lt1"/>
              </a:solidFill>
              <a:latin typeface="Calibri"/>
              <a:ea typeface="Calibri"/>
              <a:cs typeface="Calibri"/>
              <a:sym typeface="Calibri"/>
            </a:endParaRPr>
          </a:p>
          <a:p>
            <a:pPr indent="-444500" lvl="0" marL="457200" marR="0" rtl="0" algn="l">
              <a:lnSpc>
                <a:spcPct val="115000"/>
              </a:lnSpc>
              <a:spcBef>
                <a:spcPts val="0"/>
              </a:spcBef>
              <a:spcAft>
                <a:spcPts val="0"/>
              </a:spcAft>
              <a:buClr>
                <a:schemeClr val="lt1"/>
              </a:buClr>
              <a:buSzPts val="3400"/>
              <a:buFont typeface="Arial"/>
              <a:buChar char="•"/>
            </a:pPr>
            <a:r>
              <a:rPr b="1" i="0" lang="en-US" sz="3400" u="none" cap="none" strike="noStrike">
                <a:solidFill>
                  <a:schemeClr val="lt1"/>
                </a:solidFill>
                <a:latin typeface="Calibri"/>
                <a:ea typeface="Calibri"/>
                <a:cs typeface="Calibri"/>
                <a:sym typeface="Calibri"/>
              </a:rPr>
              <a:t>Science of Behavior </a:t>
            </a:r>
            <a:endParaRPr b="1" i="0" sz="3400" u="none" cap="none" strike="noStrike">
              <a:solidFill>
                <a:schemeClr val="lt1"/>
              </a:solidFill>
              <a:latin typeface="Calibri"/>
              <a:ea typeface="Calibri"/>
              <a:cs typeface="Calibri"/>
              <a:sym typeface="Calibri"/>
            </a:endParaRPr>
          </a:p>
          <a:p>
            <a:pPr indent="-444500" lvl="0" marL="457200" marR="0" rtl="0" algn="l">
              <a:lnSpc>
                <a:spcPct val="115000"/>
              </a:lnSpc>
              <a:spcBef>
                <a:spcPts val="0"/>
              </a:spcBef>
              <a:spcAft>
                <a:spcPts val="0"/>
              </a:spcAft>
              <a:buClr>
                <a:schemeClr val="lt1"/>
              </a:buClr>
              <a:buSzPts val="3400"/>
              <a:buFont typeface="Arial"/>
              <a:buChar char="•"/>
            </a:pPr>
            <a:r>
              <a:rPr b="1" i="0" lang="en-US" sz="3400" u="none" cap="none" strike="noStrike">
                <a:solidFill>
                  <a:schemeClr val="lt1"/>
                </a:solidFill>
                <a:latin typeface="Calibri"/>
                <a:ea typeface="Calibri"/>
                <a:cs typeface="Calibri"/>
                <a:sym typeface="Calibri"/>
              </a:rPr>
              <a:t>Advanced Tiers Teaming</a:t>
            </a:r>
            <a:endParaRPr b="1" i="0" sz="3400" u="none" cap="none" strike="noStrike">
              <a:solidFill>
                <a:schemeClr val="lt1"/>
              </a:solidFill>
              <a:latin typeface="Calibri"/>
              <a:ea typeface="Calibri"/>
              <a:cs typeface="Calibri"/>
              <a:sym typeface="Calibri"/>
            </a:endParaRPr>
          </a:p>
          <a:p>
            <a:pPr indent="-444500" lvl="0" marL="457200" marR="0" rtl="0" algn="l">
              <a:lnSpc>
                <a:spcPct val="115000"/>
              </a:lnSpc>
              <a:spcBef>
                <a:spcPts val="0"/>
              </a:spcBef>
              <a:spcAft>
                <a:spcPts val="0"/>
              </a:spcAft>
              <a:buClr>
                <a:schemeClr val="lt1"/>
              </a:buClr>
              <a:buSzPts val="3400"/>
              <a:buFont typeface="Arial"/>
              <a:buChar char="•"/>
            </a:pPr>
            <a:r>
              <a:rPr b="1" i="0" lang="en-US" sz="3400" u="none" cap="none" strike="noStrike">
                <a:solidFill>
                  <a:schemeClr val="lt1"/>
                </a:solidFill>
                <a:latin typeface="Calibri"/>
                <a:ea typeface="Calibri"/>
                <a:cs typeface="Calibri"/>
                <a:sym typeface="Calibri"/>
              </a:rPr>
              <a:t>Student Identification </a:t>
            </a:r>
            <a:endParaRPr b="1" i="0" sz="3400" u="none" cap="none" strike="noStrike">
              <a:solidFill>
                <a:schemeClr val="lt1"/>
              </a:solidFill>
              <a:latin typeface="Calibri"/>
              <a:ea typeface="Calibri"/>
              <a:cs typeface="Calibri"/>
              <a:sym typeface="Calibri"/>
            </a:endParaRPr>
          </a:p>
          <a:p>
            <a:pPr indent="-444500" lvl="0" marL="457200" marR="0" rtl="0" algn="l">
              <a:lnSpc>
                <a:spcPct val="115000"/>
              </a:lnSpc>
              <a:spcBef>
                <a:spcPts val="0"/>
              </a:spcBef>
              <a:spcAft>
                <a:spcPts val="0"/>
              </a:spcAft>
              <a:buClr>
                <a:schemeClr val="lt1"/>
              </a:buClr>
              <a:buSzPts val="3400"/>
              <a:buFont typeface="Calibri"/>
              <a:buChar char="•"/>
            </a:pPr>
            <a:r>
              <a:rPr b="1" i="0" lang="en-US" sz="3400" u="none" cap="none" strike="noStrike">
                <a:solidFill>
                  <a:schemeClr val="lt1"/>
                </a:solidFill>
                <a:latin typeface="Calibri"/>
                <a:ea typeface="Calibri"/>
                <a:cs typeface="Calibri"/>
                <a:sym typeface="Calibri"/>
              </a:rPr>
              <a:t>DBDM FACTS (Part 1) </a:t>
            </a:r>
            <a:endParaRPr b="1" i="0" sz="3400" u="none" cap="none" strike="noStrike">
              <a:solidFill>
                <a:schemeClr val="lt1"/>
              </a:solidFill>
              <a:latin typeface="Calibri"/>
              <a:ea typeface="Calibri"/>
              <a:cs typeface="Calibri"/>
              <a:sym typeface="Calibri"/>
            </a:endParaRPr>
          </a:p>
          <a:p>
            <a:pPr indent="-444500" lvl="0" marL="457200" marR="0" rtl="0" algn="l">
              <a:lnSpc>
                <a:spcPct val="115000"/>
              </a:lnSpc>
              <a:spcBef>
                <a:spcPts val="0"/>
              </a:spcBef>
              <a:spcAft>
                <a:spcPts val="0"/>
              </a:spcAft>
              <a:buClr>
                <a:schemeClr val="lt1"/>
              </a:buClr>
              <a:buSzPts val="3400"/>
              <a:buFont typeface="Calibri"/>
              <a:buChar char="•"/>
            </a:pPr>
            <a:r>
              <a:rPr b="1" i="0" lang="en-US" sz="3400" u="none" cap="none" strike="noStrike">
                <a:solidFill>
                  <a:schemeClr val="lt1"/>
                </a:solidFill>
                <a:latin typeface="Calibri"/>
                <a:ea typeface="Calibri"/>
                <a:cs typeface="Calibri"/>
                <a:sym typeface="Calibri"/>
              </a:rPr>
              <a:t>Intervention Data Decision Rules</a:t>
            </a:r>
            <a:endParaRPr b="1" i="0" sz="3400" u="none" cap="none" strike="noStrike">
              <a:solidFill>
                <a:schemeClr val="lt1"/>
              </a:solidFill>
              <a:latin typeface="Calibri"/>
              <a:ea typeface="Calibri"/>
              <a:cs typeface="Calibri"/>
              <a:sym typeface="Calibri"/>
            </a:endParaRPr>
          </a:p>
          <a:p>
            <a:pPr indent="-444500" lvl="0" marL="457200" marR="0" rtl="0" algn="l">
              <a:lnSpc>
                <a:spcPct val="115000"/>
              </a:lnSpc>
              <a:spcBef>
                <a:spcPts val="0"/>
              </a:spcBef>
              <a:spcAft>
                <a:spcPts val="0"/>
              </a:spcAft>
              <a:buClr>
                <a:schemeClr val="lt1"/>
              </a:buClr>
              <a:buSzPts val="3400"/>
              <a:buFont typeface="Calibri"/>
              <a:buChar char="•"/>
            </a:pPr>
            <a:r>
              <a:rPr b="1" i="0" lang="en-US" sz="3400" u="none" cap="none" strike="noStrike">
                <a:solidFill>
                  <a:schemeClr val="lt1"/>
                </a:solidFill>
                <a:latin typeface="Calibri"/>
                <a:ea typeface="Calibri"/>
                <a:cs typeface="Calibri"/>
                <a:sym typeface="Calibri"/>
              </a:rPr>
              <a:t>Intensifying the 8 ETLPS </a:t>
            </a:r>
            <a:endParaRPr b="1" i="0" sz="3400" u="none" cap="none" strike="noStrike">
              <a:solidFill>
                <a:schemeClr val="lt1"/>
              </a:solidFill>
              <a:latin typeface="Calibri"/>
              <a:ea typeface="Calibri"/>
              <a:cs typeface="Calibri"/>
              <a:sym typeface="Calibri"/>
            </a:endParaRPr>
          </a:p>
        </p:txBody>
      </p:sp>
      <p:sp>
        <p:nvSpPr>
          <p:cNvPr id="414" name="Google Shape;414;g31fb567a6c5_0_129"/>
          <p:cNvSpPr txBox="1"/>
          <p:nvPr>
            <p:ph idx="1" type="body"/>
          </p:nvPr>
        </p:nvSpPr>
        <p:spPr>
          <a:xfrm>
            <a:off x="609600" y="1402801"/>
            <a:ext cx="10972800" cy="4526100"/>
          </a:xfrm>
          <a:prstGeom prst="rect">
            <a:avLst/>
          </a:prstGeom>
          <a:noFill/>
          <a:ln>
            <a:noFill/>
          </a:ln>
        </p:spPr>
        <p:txBody>
          <a:bodyPr anchorCtr="0" anchor="t" bIns="91425" lIns="91425" spcFirstLastPara="1" rIns="91425" wrap="square" tIns="91425">
            <a:noAutofit/>
          </a:bodyPr>
          <a:lstStyle/>
          <a:p>
            <a:pPr indent="-444500" lvl="0" marL="457200" rtl="0" algn="l">
              <a:lnSpc>
                <a:spcPct val="115000"/>
              </a:lnSpc>
              <a:spcBef>
                <a:spcPts val="0"/>
              </a:spcBef>
              <a:spcAft>
                <a:spcPts val="0"/>
              </a:spcAft>
              <a:buClr>
                <a:srgbClr val="FF0000"/>
              </a:buClr>
              <a:buSzPts val="3400"/>
              <a:buChar char="•"/>
            </a:pPr>
            <a:r>
              <a:rPr lang="en-US" sz="3400"/>
              <a:t>Tier 1 Essential Components</a:t>
            </a:r>
            <a:endParaRPr sz="3400"/>
          </a:p>
          <a:p>
            <a:pPr indent="-444500" lvl="0" marL="457200" rtl="0" algn="l">
              <a:lnSpc>
                <a:spcPct val="115000"/>
              </a:lnSpc>
              <a:spcBef>
                <a:spcPts val="0"/>
              </a:spcBef>
              <a:spcAft>
                <a:spcPts val="0"/>
              </a:spcAft>
              <a:buClr>
                <a:srgbClr val="FF0000"/>
              </a:buClr>
              <a:buSzPts val="3400"/>
              <a:buChar char="•"/>
            </a:pPr>
            <a:r>
              <a:rPr lang="en-US" sz="3400"/>
              <a:t>Function Based Thinking</a:t>
            </a:r>
            <a:endParaRPr sz="3400"/>
          </a:p>
          <a:p>
            <a:pPr indent="-444500" lvl="0" marL="457200" rtl="0" algn="l">
              <a:lnSpc>
                <a:spcPct val="115000"/>
              </a:lnSpc>
              <a:spcBef>
                <a:spcPts val="0"/>
              </a:spcBef>
              <a:spcAft>
                <a:spcPts val="0"/>
              </a:spcAft>
              <a:buClr>
                <a:srgbClr val="FF0000"/>
              </a:buClr>
              <a:buSzPts val="3400"/>
              <a:buChar char="•"/>
            </a:pPr>
            <a:r>
              <a:rPr lang="en-US" sz="3400"/>
              <a:t>Advanced Tiers Teaming</a:t>
            </a:r>
            <a:endParaRPr sz="3400"/>
          </a:p>
          <a:p>
            <a:pPr indent="-444500" lvl="0" marL="457200" rtl="0" algn="l">
              <a:lnSpc>
                <a:spcPct val="115000"/>
              </a:lnSpc>
              <a:spcBef>
                <a:spcPts val="0"/>
              </a:spcBef>
              <a:spcAft>
                <a:spcPts val="0"/>
              </a:spcAft>
              <a:buClr>
                <a:srgbClr val="FF0000"/>
              </a:buClr>
              <a:buSzPts val="3400"/>
              <a:buChar char="•"/>
            </a:pPr>
            <a:r>
              <a:rPr lang="en-US" sz="3400"/>
              <a:t>Student Identification </a:t>
            </a:r>
            <a:endParaRPr sz="3400"/>
          </a:p>
          <a:p>
            <a:pPr indent="-444500" lvl="0" marL="457200" rtl="0" algn="l">
              <a:lnSpc>
                <a:spcPct val="115000"/>
              </a:lnSpc>
              <a:spcBef>
                <a:spcPts val="0"/>
              </a:spcBef>
              <a:spcAft>
                <a:spcPts val="0"/>
              </a:spcAft>
              <a:buClr>
                <a:srgbClr val="FF0000"/>
              </a:buClr>
              <a:buSzPts val="3400"/>
              <a:buFont typeface="Calibri"/>
              <a:buChar char="•"/>
            </a:pPr>
            <a:r>
              <a:rPr lang="en-US"/>
              <a:t>Matching Function to Intervention: Gather and Review of Existing Data </a:t>
            </a:r>
            <a:endParaRPr sz="3400"/>
          </a:p>
          <a:p>
            <a:pPr indent="-444500" lvl="0" marL="457200" rtl="0" algn="l">
              <a:lnSpc>
                <a:spcPct val="115000"/>
              </a:lnSpc>
              <a:spcBef>
                <a:spcPts val="0"/>
              </a:spcBef>
              <a:spcAft>
                <a:spcPts val="0"/>
              </a:spcAft>
              <a:buClr>
                <a:srgbClr val="FF0000"/>
              </a:buClr>
              <a:buSzPts val="3400"/>
              <a:buFont typeface="Calibri"/>
              <a:buChar char="•"/>
            </a:pPr>
            <a:r>
              <a:rPr lang="en-US" sz="3400"/>
              <a:t>Intervention Data Decision Rules </a:t>
            </a:r>
            <a:endParaRPr sz="3400"/>
          </a:p>
          <a:p>
            <a:pPr indent="-444500" lvl="0" marL="457200" rtl="0" algn="l">
              <a:lnSpc>
                <a:spcPct val="115000"/>
              </a:lnSpc>
              <a:spcBef>
                <a:spcPts val="0"/>
              </a:spcBef>
              <a:spcAft>
                <a:spcPts val="0"/>
              </a:spcAft>
              <a:buClr>
                <a:srgbClr val="FF0000"/>
              </a:buClr>
              <a:buSzPts val="3400"/>
              <a:buFont typeface="Calibri"/>
              <a:buChar char="•"/>
            </a:pPr>
            <a:r>
              <a:rPr lang="en-US" sz="3400"/>
              <a:t>Intensifying the 8 ETLPS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Lesson Outcomes</a:t>
            </a:r>
            <a:endParaRPr/>
          </a:p>
        </p:txBody>
      </p:sp>
      <p:sp>
        <p:nvSpPr>
          <p:cNvPr id="421" name="Google Shape;421;p10"/>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SzPts val="3200"/>
              <a:buNone/>
            </a:pPr>
            <a:r>
              <a:rPr i="1" lang="en-US">
                <a:solidFill>
                  <a:srgbClr val="008000"/>
                </a:solidFill>
              </a:rPr>
              <a:t>At the end of this session, you will be able to…</a:t>
            </a:r>
            <a:endParaRPr/>
          </a:p>
          <a:p>
            <a:pPr indent="0" lvl="0" marL="457200" rtl="0" algn="l">
              <a:lnSpc>
                <a:spcPct val="115000"/>
              </a:lnSpc>
              <a:spcBef>
                <a:spcPts val="0"/>
              </a:spcBef>
              <a:spcAft>
                <a:spcPts val="0"/>
              </a:spcAft>
              <a:buSzPts val="3200"/>
              <a:buNone/>
            </a:pPr>
            <a:r>
              <a:t/>
            </a:r>
            <a:endParaRPr sz="2400"/>
          </a:p>
          <a:p>
            <a:pPr indent="-419100" lvl="0" marL="457200" rtl="0" algn="l">
              <a:lnSpc>
                <a:spcPct val="115000"/>
              </a:lnSpc>
              <a:spcBef>
                <a:spcPts val="0"/>
              </a:spcBef>
              <a:spcAft>
                <a:spcPts val="0"/>
              </a:spcAft>
              <a:buSzPts val="3000"/>
              <a:buFont typeface="Calibri"/>
              <a:buChar char="•"/>
            </a:pPr>
            <a:r>
              <a:rPr lang="en-US" sz="3000"/>
              <a:t>Understand the purpose and benefits involved with CICO. </a:t>
            </a:r>
            <a:endParaRPr sz="3000"/>
          </a:p>
          <a:p>
            <a:pPr indent="-419100" lvl="0" marL="457200" rtl="0" algn="l">
              <a:lnSpc>
                <a:spcPct val="115000"/>
              </a:lnSpc>
              <a:spcBef>
                <a:spcPts val="0"/>
              </a:spcBef>
              <a:spcAft>
                <a:spcPts val="0"/>
              </a:spcAft>
              <a:buSzPts val="3000"/>
              <a:buFont typeface="Calibri"/>
              <a:buChar char="•"/>
            </a:pPr>
            <a:r>
              <a:rPr lang="en-US" sz="3000"/>
              <a:t>Develop the Systems for implementing the essential features of the CICO intervention.</a:t>
            </a:r>
            <a:endParaRPr sz="3000"/>
          </a:p>
          <a:p>
            <a:pPr indent="0" lvl="0" marL="457200" rtl="0" algn="l">
              <a:lnSpc>
                <a:spcPct val="115000"/>
              </a:lnSpc>
              <a:spcBef>
                <a:spcPts val="0"/>
              </a:spcBef>
              <a:spcAft>
                <a:spcPts val="0"/>
              </a:spcAft>
              <a:buSzPts val="3200"/>
              <a:buNone/>
            </a:pPr>
            <a:r>
              <a:rPr i="1" lang="en-US">
                <a:solidFill>
                  <a:srgbClr val="008000"/>
                </a:solidFill>
              </a:rPr>
              <a:t> </a:t>
            </a:r>
            <a:endParaRPr/>
          </a:p>
          <a:p>
            <a:pPr indent="0" lvl="0" marL="0" rtl="0" algn="ctr">
              <a:lnSpc>
                <a:spcPct val="100000"/>
              </a:lnSpc>
              <a:spcBef>
                <a:spcPts val="451"/>
              </a:spcBef>
              <a:spcAft>
                <a:spcPts val="0"/>
              </a:spcAft>
              <a:buSzPts val="225"/>
              <a:buNone/>
            </a:pPr>
            <a:r>
              <a:t/>
            </a:r>
            <a:endParaRPr i="1" sz="225">
              <a:solidFill>
                <a:srgbClr val="008000"/>
              </a:solidFill>
            </a:endParaRPr>
          </a:p>
          <a:p>
            <a:pPr indent="0" lvl="0" marL="342900" rtl="0" algn="l">
              <a:lnSpc>
                <a:spcPct val="100000"/>
              </a:lnSpc>
              <a:spcBef>
                <a:spcPts val="1091"/>
              </a:spcBef>
              <a:spcAft>
                <a:spcPts val="0"/>
              </a:spcAft>
              <a:buSzPts val="32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putteddata xmlns="abf19523-dd3e-44b4-aa5b-ebc923d065a5">false</Inputteddata>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3270D8A-9069-49C9-9C4E-F54D4AAF10C0}"/>
</file>

<file path=customXml/itemProps2.xml><?xml version="1.0" encoding="utf-8"?>
<ds:datastoreItem xmlns:ds="http://schemas.openxmlformats.org/officeDocument/2006/customXml" ds:itemID="{E4C27772-5C5C-4708-8147-8EB871C91934}"/>
</file>

<file path=customXml/itemProps3.xml><?xml version="1.0" encoding="utf-8"?>
<ds:datastoreItem xmlns:ds="http://schemas.openxmlformats.org/officeDocument/2006/customXml" ds:itemID="{B8EB2D20-3410-4A85-A7E1-22B3C7C6E18F}"/>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Way, Gordon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y fmtid="{D5CDD505-2E9C-101B-9397-08002B2CF9AE}" pid="3" name="MediaServiceImageTags">
    <vt:lpwstr/>
  </property>
</Properties>
</file>