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4"/>
    <p:sldMasterId id="2147483675" r:id="rId5"/>
  </p:sldMasterIdLst>
  <p:notesMasterIdLst>
    <p:notesMasterId r:id="rId7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Lst>
  <p:sldSz cx="9144000" cy="5143500" type="screen16x9"/>
  <p:notesSz cx="6858000" cy="9144000"/>
  <p:embeddedFontLst>
    <p:embeddedFont>
      <p:font typeface="Cambria" panose="02040503050406030204" pitchFamily="18" charset="0"/>
      <p:regular r:id="rId79"/>
      <p:bold r:id="rId80"/>
      <p:italic r:id="rId81"/>
      <p:boldItalic r:id="rId82"/>
    </p:embeddedFont>
    <p:embeddedFont>
      <p:font typeface="Roboto" panose="02000000000000000000" pitchFamily="2"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20928C-BA99-41EA-9AB7-4FFC0B662994}" v="3" dt="2026-08-12T16:30:36.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305" autoAdjust="0"/>
  </p:normalViewPr>
  <p:slideViewPr>
    <p:cSldViewPr snapToGrid="0">
      <p:cViewPr varScale="1">
        <p:scale>
          <a:sx n="73" d="100"/>
          <a:sy n="73" d="100"/>
        </p:scale>
        <p:origin x="1046" y="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font" Target="fonts/font6.fntdata"/><Relationship Id="rId89"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font" Target="fonts/font1.fntdata"/><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font" Target="fonts/font2.fntdata"/><Relationship Id="rId85"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font" Target="fonts/font5.fntdata"/><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font" Target="fonts/font3.fntdata"/><Relationship Id="rId86"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presProps" Target="presProps.xml"/><Relationship Id="rId61" Type="http://schemas.openxmlformats.org/officeDocument/2006/relationships/slide" Target="slides/slide56.xml"/><Relationship Id="rId82" Type="http://schemas.openxmlformats.org/officeDocument/2006/relationships/font" Target="fonts/font4.fntdata"/><Relationship Id="rId19"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youtube.com/watch?v=qy_mIEnnlF4"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bismissouri.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journals.sagepub.com/doi/10.1177/0040059918790567"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2e19bc0232_0_14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
        <p:nvSpPr>
          <p:cNvPr id="174" name="Google Shape;174;g32e19bc0232_0_1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2f0958e9ab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2f0958e9ab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Trainer Notes: The Lessons will be organized by Systems  Data and Practices  for Implementation.  This  2nd lesson is all about how your team makes decisions and will cover data that will be collected and analyzed.  This lesson will include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Progress monitoring for student progress</a:t>
            </a:r>
            <a:endParaRPr/>
          </a:p>
          <a:p>
            <a:pPr marL="457200" lvl="0" indent="-298450" algn="l" rtl="0">
              <a:spcBef>
                <a:spcPts val="0"/>
              </a:spcBef>
              <a:spcAft>
                <a:spcPts val="0"/>
              </a:spcAft>
              <a:buSzPts val="1100"/>
              <a:buChar char="●"/>
            </a:pPr>
            <a:r>
              <a:rPr lang="en"/>
              <a:t>Analyzing data</a:t>
            </a:r>
            <a:endParaRPr/>
          </a:p>
          <a:p>
            <a:pPr marL="457200" lvl="0" indent="-298450" algn="l" rtl="0">
              <a:spcBef>
                <a:spcPts val="0"/>
              </a:spcBef>
              <a:spcAft>
                <a:spcPts val="0"/>
              </a:spcAft>
              <a:buSzPts val="1100"/>
              <a:buChar char="●"/>
            </a:pPr>
            <a:r>
              <a:rPr lang="en"/>
              <a:t>Responding to data </a:t>
            </a: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753270fb4c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753270fb4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Trainer Notes: </a:t>
            </a:r>
            <a:endParaRPr b="1">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400"/>
              <a:buFont typeface="Arial"/>
              <a:buNone/>
            </a:pPr>
            <a:r>
              <a:rPr lang="en">
                <a:solidFill>
                  <a:schemeClr val="dk1"/>
                </a:solidFill>
              </a:rPr>
              <a:t>CICO provides a structured framework to provide students with individualized attention, feedback, and support, helping them develop positive behaviors and improve their overall school experience. Once a student is participating in an intervention it is critical to monitor their progress to ensure it is having a positive impact. </a:t>
            </a:r>
            <a:endParaRPr>
              <a:solidFill>
                <a:schemeClr val="dk1"/>
              </a:solidFill>
            </a:endParaRPr>
          </a:p>
          <a:p>
            <a:pPr marL="0" lvl="0" indent="0" algn="l" rtl="0">
              <a:spcBef>
                <a:spcPts val="0"/>
              </a:spcBef>
              <a:spcAft>
                <a:spcPts val="0"/>
              </a:spcAft>
              <a:buClr>
                <a:schemeClr val="dk1"/>
              </a:buClr>
              <a:buSzPts val="1100"/>
              <a:buFont typeface="Arial"/>
              <a:buNone/>
            </a:pPr>
            <a:endParaRPr sz="1200" b="1">
              <a:solidFill>
                <a:srgbClr val="001D35"/>
              </a:solidFill>
              <a:highlight>
                <a:schemeClr val="lt1"/>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br>
              <a:rPr lang="en" sz="1200" b="1">
                <a:solidFill>
                  <a:srgbClr val="001D35"/>
                </a:solidFill>
                <a:highlight>
                  <a:schemeClr val="lt1"/>
                </a:highlight>
                <a:latin typeface="Roboto"/>
                <a:ea typeface="Roboto"/>
                <a:cs typeface="Roboto"/>
                <a:sym typeface="Roboto"/>
              </a:rPr>
            </a:b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2e19bc0232_0_1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g32e19bc0232_0_11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a:t>
            </a:r>
            <a:endParaRPr/>
          </a:p>
          <a:p>
            <a:pPr marL="0" lvl="0" indent="0" algn="l" rtl="0">
              <a:lnSpc>
                <a:spcPct val="100000"/>
              </a:lnSpc>
              <a:spcBef>
                <a:spcPts val="0"/>
              </a:spcBef>
              <a:spcAft>
                <a:spcPts val="0"/>
              </a:spcAft>
              <a:buSzPts val="1400"/>
              <a:buNone/>
            </a:pPr>
            <a:r>
              <a:rPr lang="en" sz="1400">
                <a:latin typeface="Calibri"/>
                <a:ea typeface="Calibri"/>
                <a:cs typeface="Calibri"/>
                <a:sym typeface="Calibri"/>
              </a:rPr>
              <a:t>Before we begin this lesson here are some questions that your team might need  to consider.  </a:t>
            </a:r>
            <a:endParaRPr sz="1400">
              <a:latin typeface="Calibri"/>
              <a:ea typeface="Calibri"/>
              <a:cs typeface="Calibri"/>
              <a:sym typeface="Calibri"/>
            </a:endParaRPr>
          </a:p>
          <a:p>
            <a:pPr marL="342900" lvl="0" indent="-254000" algn="l" rtl="0">
              <a:spcBef>
                <a:spcPts val="0"/>
              </a:spcBef>
              <a:spcAft>
                <a:spcPts val="0"/>
              </a:spcAft>
              <a:buClr>
                <a:srgbClr val="FF0000"/>
              </a:buClr>
              <a:buSzPts val="1400"/>
              <a:buFont typeface="Calibri"/>
              <a:buChar char="•"/>
            </a:pPr>
            <a:r>
              <a:rPr lang="en" sz="1400">
                <a:solidFill>
                  <a:schemeClr val="dk1"/>
                </a:solidFill>
                <a:latin typeface="Calibri"/>
                <a:ea typeface="Calibri"/>
                <a:cs typeface="Calibri"/>
                <a:sym typeface="Calibri"/>
              </a:rPr>
              <a:t>How can you ensure that interventions are having the intended impact? </a:t>
            </a:r>
            <a:endParaRPr sz="1400">
              <a:solidFill>
                <a:schemeClr val="dk1"/>
              </a:solidFill>
              <a:latin typeface="Calibri"/>
              <a:ea typeface="Calibri"/>
              <a:cs typeface="Calibri"/>
              <a:sym typeface="Calibri"/>
            </a:endParaRPr>
          </a:p>
          <a:p>
            <a:pPr marL="342900" lvl="0" indent="-254000" algn="l" rtl="0">
              <a:spcBef>
                <a:spcPts val="0"/>
              </a:spcBef>
              <a:spcAft>
                <a:spcPts val="0"/>
              </a:spcAft>
              <a:buClr>
                <a:srgbClr val="FF0000"/>
              </a:buClr>
              <a:buSzPts val="1400"/>
              <a:buFont typeface="Calibri"/>
              <a:buChar char="•"/>
            </a:pPr>
            <a:r>
              <a:rPr lang="en" sz="1400">
                <a:solidFill>
                  <a:schemeClr val="dk1"/>
                </a:solidFill>
                <a:latin typeface="Calibri"/>
                <a:ea typeface="Calibri"/>
                <a:cs typeface="Calibri"/>
                <a:sym typeface="Calibri"/>
              </a:rPr>
              <a:t>How are you currently tracking student data?</a:t>
            </a:r>
            <a:endParaRPr sz="1400">
              <a:solidFill>
                <a:schemeClr val="dk1"/>
              </a:solidFill>
              <a:latin typeface="Calibri"/>
              <a:ea typeface="Calibri"/>
              <a:cs typeface="Calibri"/>
              <a:sym typeface="Calibri"/>
            </a:endParaRPr>
          </a:p>
          <a:p>
            <a:pPr marL="342900" lvl="0" indent="-254000" algn="l" rtl="0">
              <a:spcBef>
                <a:spcPts val="0"/>
              </a:spcBef>
              <a:spcAft>
                <a:spcPts val="0"/>
              </a:spcAft>
              <a:buClr>
                <a:srgbClr val="FF0000"/>
              </a:buClr>
              <a:buSzPts val="1400"/>
              <a:buFont typeface="Calibri"/>
              <a:buChar char="•"/>
            </a:pPr>
            <a:r>
              <a:rPr lang="en" sz="1400">
                <a:solidFill>
                  <a:schemeClr val="dk1"/>
                </a:solidFill>
                <a:latin typeface="Calibri"/>
                <a:ea typeface="Calibri"/>
                <a:cs typeface="Calibri"/>
                <a:sym typeface="Calibri"/>
              </a:rPr>
              <a:t>Who analyzes the data?</a:t>
            </a:r>
            <a:endParaRPr sz="1400">
              <a:solidFill>
                <a:schemeClr val="dk1"/>
              </a:solidFill>
              <a:latin typeface="Calibri"/>
              <a:ea typeface="Calibri"/>
              <a:cs typeface="Calibri"/>
              <a:sym typeface="Calibri"/>
            </a:endParaRPr>
          </a:p>
          <a:p>
            <a:pPr marL="342900" lvl="0" indent="-254000" algn="l" rtl="0">
              <a:spcBef>
                <a:spcPts val="0"/>
              </a:spcBef>
              <a:spcAft>
                <a:spcPts val="0"/>
              </a:spcAft>
              <a:buClr>
                <a:srgbClr val="FF0000"/>
              </a:buClr>
              <a:buSzPts val="1400"/>
              <a:buFont typeface="Calibri"/>
              <a:buChar char="•"/>
            </a:pPr>
            <a:r>
              <a:rPr lang="en" sz="1400">
                <a:solidFill>
                  <a:schemeClr val="dk1"/>
                </a:solidFill>
                <a:latin typeface="Calibri"/>
                <a:ea typeface="Calibri"/>
                <a:cs typeface="Calibri"/>
                <a:sym typeface="Calibri"/>
              </a:rPr>
              <a:t>How does your team respond to the data?  </a:t>
            </a:r>
            <a:endParaRPr sz="1400">
              <a:latin typeface="Calibri"/>
              <a:ea typeface="Calibri"/>
              <a:cs typeface="Calibri"/>
              <a:sym typeface="Calibri"/>
            </a:endParaRPr>
          </a:p>
          <a:p>
            <a:pPr marL="0" lvl="0" indent="0" algn="l" rtl="0">
              <a:lnSpc>
                <a:spcPct val="100000"/>
              </a:lnSpc>
              <a:spcBef>
                <a:spcPts val="0"/>
              </a:spcBef>
              <a:spcAft>
                <a:spcPts val="0"/>
              </a:spcAft>
              <a:buSzPts val="1400"/>
              <a:buNone/>
            </a:pPr>
            <a:endParaRPr sz="1400">
              <a:latin typeface="Calibri"/>
              <a:ea typeface="Calibri"/>
              <a:cs typeface="Calibri"/>
              <a:sym typeface="Calibri"/>
            </a:endParaRPr>
          </a:p>
          <a:p>
            <a:pPr marL="0" lvl="0" indent="0" algn="l" rtl="0">
              <a:lnSpc>
                <a:spcPct val="100000"/>
              </a:lnSpc>
              <a:spcBef>
                <a:spcPts val="0"/>
              </a:spcBef>
              <a:spcAft>
                <a:spcPts val="0"/>
              </a:spcAft>
              <a:buSzPts val="1400"/>
              <a:buNone/>
            </a:pPr>
            <a:r>
              <a:rPr lang="en" sz="1400">
                <a:latin typeface="Calibri"/>
                <a:ea typeface="Calibri"/>
                <a:cs typeface="Calibri"/>
                <a:sym typeface="Calibri"/>
              </a:rPr>
              <a:t>You may not have these answers at this time but once you have completed this lesson your team should be able to answer these. </a:t>
            </a:r>
            <a:endParaRPr sz="1400">
              <a:latin typeface="Calibri"/>
              <a:ea typeface="Calibri"/>
              <a:cs typeface="Calibri"/>
              <a:sym typeface="Calibri"/>
            </a:endParaRPr>
          </a:p>
        </p:txBody>
      </p:sp>
      <p:sp>
        <p:nvSpPr>
          <p:cNvPr id="251" name="Google Shape;251;g32e19bc0232_0_117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2e19bc0232_0_1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g32e19bc0232_0_11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sz="1200" b="1">
                <a:latin typeface="Calibri"/>
                <a:ea typeface="Calibri"/>
                <a:cs typeface="Calibri"/>
                <a:sym typeface="Calibri"/>
              </a:rPr>
              <a:t>Trainer Notes:</a:t>
            </a:r>
            <a:endParaRPr sz="1200">
              <a:latin typeface="Calibri"/>
              <a:ea typeface="Calibri"/>
              <a:cs typeface="Calibri"/>
              <a:sym typeface="Calibri"/>
            </a:endParaRPr>
          </a:p>
          <a:p>
            <a:pPr marL="228600" marR="0" lvl="0" indent="0" algn="l" rtl="0">
              <a:lnSpc>
                <a:spcPct val="100000"/>
              </a:lnSpc>
              <a:spcBef>
                <a:spcPts val="0"/>
              </a:spcBef>
              <a:spcAft>
                <a:spcPts val="0"/>
              </a:spcAft>
              <a:buClr>
                <a:srgbClr val="000000"/>
              </a:buClr>
              <a:buSzPts val="1400"/>
              <a:buFont typeface="Arial"/>
              <a:buNone/>
            </a:pPr>
            <a:r>
              <a:rPr lang="en" sz="1200">
                <a:latin typeface="Calibri"/>
                <a:ea typeface="Calibri"/>
                <a:cs typeface="Calibri"/>
                <a:sym typeface="Calibri"/>
              </a:rPr>
              <a:t>These are the Missouri Teacher Standards that will be addressed in this lesson. If you want more information regarding these standards visit DESE.MO.GOV </a:t>
            </a:r>
            <a:endParaRPr sz="1200">
              <a:latin typeface="Calibri"/>
              <a:ea typeface="Calibri"/>
              <a:cs typeface="Calibri"/>
              <a:sym typeface="Calibri"/>
            </a:endParaRPr>
          </a:p>
        </p:txBody>
      </p:sp>
      <p:sp>
        <p:nvSpPr>
          <p:cNvPr id="258" name="Google Shape;258;g32e19bc0232_0_11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2e19bc0232_0_1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g32e19bc0232_0_11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Here are some of the key terms you will be learning about </a:t>
            </a:r>
            <a:r>
              <a:rPr lang="en"/>
              <a:t>as you go through this lesson.  </a:t>
            </a:r>
            <a:endParaRPr/>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65" name="Google Shape;265;g32e19bc0232_0_119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2e19bc0232_0_15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sz="1200" b="1">
                <a:latin typeface="Calibri"/>
                <a:ea typeface="Calibri"/>
                <a:cs typeface="Calibri"/>
                <a:sym typeface="Calibri"/>
              </a:rPr>
              <a:t>Trainer Notes:</a:t>
            </a:r>
            <a:r>
              <a:rPr lang="en" sz="1200">
                <a:latin typeface="Calibri"/>
                <a:ea typeface="Calibri"/>
                <a:cs typeface="Calibri"/>
                <a:sym typeface="Calibri"/>
              </a:rPr>
              <a:t> This lesson will focus on the data for implementation. </a:t>
            </a:r>
            <a:endParaRPr sz="1200">
              <a:latin typeface="Calibri"/>
              <a:ea typeface="Calibri"/>
              <a:cs typeface="Calibri"/>
              <a:sym typeface="Calibri"/>
            </a:endParaRPr>
          </a:p>
        </p:txBody>
      </p:sp>
      <p:sp>
        <p:nvSpPr>
          <p:cNvPr id="271" name="Google Shape;271;g32e19bc0232_0_15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343e12d2a8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343e12d2a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 </a:t>
            </a:r>
            <a:r>
              <a:rPr lang="en"/>
              <a:t>  The data that will be collected will help teams determine if the student is making adequate progress towards their goal. </a:t>
            </a:r>
            <a:endParaRPr/>
          </a:p>
          <a:p>
            <a:pPr marL="0" lvl="0" indent="0" algn="l" rtl="0">
              <a:spcBef>
                <a:spcPts val="500"/>
              </a:spcBef>
              <a:spcAft>
                <a:spcPts val="0"/>
              </a:spcAft>
              <a:buNone/>
            </a:pPr>
            <a:r>
              <a:rPr lang="en">
                <a:solidFill>
                  <a:schemeClr val="dk1"/>
                </a:solidFill>
              </a:rPr>
              <a:t>Refer back for to your Intervention Data Decision rule for your process on checking implementation fidelity.  (Course 4 Intervention Data Decision Rules Handout)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2e19bc0232_0_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32e19bc0232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 </a:t>
            </a:r>
            <a:r>
              <a:rPr lang="en"/>
              <a:t>A Daily Progress Report (DPR) is designed that includes the following components: SInce this is a Tier 2 intervention you will want to have a standard DPR card for the students participating. </a:t>
            </a:r>
            <a:endParaRPr/>
          </a:p>
          <a:p>
            <a:pPr marL="0" lvl="0" indent="0" algn="l" rtl="0">
              <a:spcBef>
                <a:spcPts val="0"/>
              </a:spcBef>
              <a:spcAft>
                <a:spcPts val="0"/>
              </a:spcAft>
              <a:buNone/>
            </a:pPr>
            <a:r>
              <a:rPr lang="en"/>
              <a:t>Positively stated behavioral expectations that will be listed on the DPR have been determined and align with the school-wide expectations.  No more than 5 .  </a:t>
            </a:r>
            <a:endParaRPr/>
          </a:p>
          <a:p>
            <a:pPr marL="0" lvl="0" indent="0" algn="l" rtl="0">
              <a:spcBef>
                <a:spcPts val="0"/>
              </a:spcBef>
              <a:spcAft>
                <a:spcPts val="0"/>
              </a:spcAft>
              <a:buNone/>
            </a:pPr>
            <a:r>
              <a:rPr lang="en"/>
              <a:t>The DPR consists of a minimum of 4 rating periods with scoring intervals no longer than 75 minutes.Include a minimum of 4 rating periods</a:t>
            </a:r>
            <a:endParaRPr/>
          </a:p>
          <a:p>
            <a:pPr marL="0" lvl="0" indent="0" algn="l" rtl="0">
              <a:spcBef>
                <a:spcPts val="0"/>
              </a:spcBef>
              <a:spcAft>
                <a:spcPts val="0"/>
              </a:spcAft>
              <a:buNone/>
            </a:pPr>
            <a:r>
              <a:rPr lang="en"/>
              <a:t>Correspond with natural transitions in day</a:t>
            </a:r>
            <a:endParaRPr/>
          </a:p>
          <a:p>
            <a:pPr marL="0" lvl="0" indent="0" algn="l" rtl="0">
              <a:spcBef>
                <a:spcPts val="0"/>
              </a:spcBef>
              <a:spcAft>
                <a:spcPts val="0"/>
              </a:spcAft>
              <a:buNone/>
            </a:pPr>
            <a:r>
              <a:rPr lang="en"/>
              <a:t>Optimally, marking period is 50 minutes but not longer than 75 minutes</a:t>
            </a:r>
            <a:endParaRPr/>
          </a:p>
          <a:p>
            <a:pPr marL="0" lvl="0" indent="0" algn="l" rtl="0">
              <a:spcBef>
                <a:spcPts val="0"/>
              </a:spcBef>
              <a:spcAft>
                <a:spcPts val="0"/>
              </a:spcAft>
              <a:buNone/>
            </a:pPr>
            <a:endParaRPr/>
          </a:p>
          <a:p>
            <a:pPr marL="0" lvl="0" indent="0" algn="l" rtl="0">
              <a:spcBef>
                <a:spcPts val="0"/>
              </a:spcBef>
              <a:spcAft>
                <a:spcPts val="0"/>
              </a:spcAft>
              <a:buNone/>
            </a:pPr>
            <a:r>
              <a:rPr lang="en"/>
              <a:t>A range of scores to be listed on the DPR for rating behavioral performance has been determined (e.g., 1, 2, 3) with specific criteria to define how points are earned.  It is helpful for the rating key to be documented on the DPR as a reminder of how points are awarded.</a:t>
            </a:r>
            <a:endParaRPr/>
          </a:p>
          <a:p>
            <a:pPr marL="0" lvl="0" indent="0" algn="l" rtl="0">
              <a:spcBef>
                <a:spcPts val="0"/>
              </a:spcBef>
              <a:spcAft>
                <a:spcPts val="0"/>
              </a:spcAft>
              <a:buNone/>
            </a:pPr>
            <a:r>
              <a:rPr lang="en"/>
              <a:t>Adaptations have been made (if applicable) so that the DPR is age appropriate for all students you serve (e.g., use of pictures; start and end time for class periods).</a:t>
            </a:r>
            <a:endParaRPr/>
          </a:p>
          <a:p>
            <a:pPr marL="0" lvl="0" indent="0" algn="l" rtl="0">
              <a:spcBef>
                <a:spcPts val="0"/>
              </a:spcBef>
              <a:spcAft>
                <a:spcPts val="0"/>
              </a:spcAft>
              <a:buNone/>
            </a:pPr>
            <a:r>
              <a:rPr lang="en"/>
              <a:t>The DPR includes space to record student success, total points earned, percentage of points earned, and the student’s daily goal.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2e19bc0232_0_6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88" name="Google Shape;288;g32e19bc0232_0_6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latin typeface="Calibri"/>
                <a:ea typeface="Calibri"/>
                <a:cs typeface="Calibri"/>
                <a:sym typeface="Calibri"/>
              </a:rPr>
              <a:t>Trainer Notes:</a:t>
            </a:r>
            <a:r>
              <a:rPr lang="en" sz="1200">
                <a:latin typeface="Calibri"/>
                <a:ea typeface="Calibri"/>
                <a:cs typeface="Calibri"/>
                <a:sym typeface="Calibri"/>
              </a:rPr>
              <a:t> Additional options to consider: </a:t>
            </a:r>
            <a:r>
              <a:rPr lang="en" sz="1200">
                <a:solidFill>
                  <a:srgbClr val="414141"/>
                </a:solidFill>
                <a:latin typeface="Calibri"/>
                <a:ea typeface="Calibri"/>
                <a:cs typeface="Calibri"/>
                <a:sym typeface="Calibri"/>
              </a:rPr>
              <a:t>One way to make the point card personal is to provide a place for students to write their own goal or reminder related to an expectation. If the expectation is to be respectful, a personal reminder could be to use kind words. Use a space like this as a prompt for the student to remember a specific goal throughout the day.</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endParaRPr sz="1200">
              <a:latin typeface="Calibri"/>
              <a:ea typeface="Calibri"/>
              <a:cs typeface="Calibri"/>
              <a:sym typeface="Calibri"/>
            </a:endParaRPr>
          </a:p>
          <a:p>
            <a:pPr marL="0" lvl="0" indent="-76200" algn="l" rtl="0">
              <a:lnSpc>
                <a:spcPct val="100000"/>
              </a:lnSpc>
              <a:spcBef>
                <a:spcPts val="0"/>
              </a:spcBef>
              <a:spcAft>
                <a:spcPts val="0"/>
              </a:spcAft>
              <a:buClr>
                <a:schemeClr val="dk1"/>
              </a:buClr>
              <a:buSzPts val="1200"/>
              <a:buFont typeface="Calibri"/>
              <a:buAutoNum type="arabicParenR"/>
            </a:pPr>
            <a:r>
              <a:rPr lang="en" sz="1200">
                <a:latin typeface="Calibri"/>
                <a:ea typeface="Calibri"/>
                <a:cs typeface="Calibri"/>
                <a:sym typeface="Calibri"/>
              </a:rPr>
              <a:t> The comment space might serve better as a ‘success’ space to provide positive feedback.</a:t>
            </a:r>
            <a:endParaRPr sz="1200">
              <a:latin typeface="Calibri"/>
              <a:ea typeface="Calibri"/>
              <a:cs typeface="Calibri"/>
              <a:sym typeface="Calibri"/>
            </a:endParaRPr>
          </a:p>
          <a:p>
            <a:pPr marL="0" lvl="0" indent="-76200" algn="l" rtl="0">
              <a:lnSpc>
                <a:spcPct val="100000"/>
              </a:lnSpc>
              <a:spcBef>
                <a:spcPts val="0"/>
              </a:spcBef>
              <a:spcAft>
                <a:spcPts val="0"/>
              </a:spcAft>
              <a:buClr>
                <a:schemeClr val="dk1"/>
              </a:buClr>
              <a:buSzPts val="1200"/>
              <a:buFont typeface="Calibri"/>
              <a:buAutoNum type="arabicParenR"/>
            </a:pPr>
            <a:r>
              <a:rPr lang="en" sz="1200">
                <a:latin typeface="Calibri"/>
                <a:ea typeface="Calibri"/>
                <a:cs typeface="Calibri"/>
                <a:sym typeface="Calibri"/>
              </a:rPr>
              <a:t> A reminder that non-classroom settings are not typically on the DPR.  This is because the main concern is students missing instruction.</a:t>
            </a:r>
            <a:endParaRPr sz="1200">
              <a:latin typeface="Calibri"/>
              <a:ea typeface="Calibri"/>
              <a:cs typeface="Calibri"/>
              <a:sym typeface="Calibri"/>
            </a:endParaRPr>
          </a:p>
          <a:p>
            <a:pPr marL="0" lvl="0" indent="-76200" algn="l" rtl="0">
              <a:lnSpc>
                <a:spcPct val="100000"/>
              </a:lnSpc>
              <a:spcBef>
                <a:spcPts val="0"/>
              </a:spcBef>
              <a:spcAft>
                <a:spcPts val="0"/>
              </a:spcAft>
              <a:buClr>
                <a:schemeClr val="dk1"/>
              </a:buClr>
              <a:buSzPts val="1200"/>
              <a:buFont typeface="Calibri"/>
              <a:buAutoNum type="arabicParenR"/>
            </a:pPr>
            <a:r>
              <a:rPr lang="en" sz="1200">
                <a:latin typeface="Calibri"/>
                <a:ea typeface="Calibri"/>
                <a:cs typeface="Calibri"/>
                <a:sym typeface="Calibri"/>
              </a:rPr>
              <a:t> The DPR should include a minimum of 4 rating periods a day. These should be at natural transitions and ideally the marking period is not longer than 75 minutes.</a:t>
            </a:r>
            <a:endParaRPr sz="1200">
              <a:latin typeface="Calibri"/>
              <a:ea typeface="Calibri"/>
              <a:cs typeface="Calibri"/>
              <a:sym typeface="Calibri"/>
            </a:endParaRPr>
          </a:p>
        </p:txBody>
      </p:sp>
      <p:sp>
        <p:nvSpPr>
          <p:cNvPr id="289" name="Google Shape;289;g32e19bc0232_0_6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2f35604bf3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2f35604bf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Calibri"/>
                <a:ea typeface="Calibri"/>
                <a:cs typeface="Calibri"/>
                <a:sym typeface="Calibri"/>
              </a:rPr>
              <a:t>Trainer Notes</a:t>
            </a:r>
            <a:r>
              <a:rPr lang="en" sz="1200">
                <a:latin typeface="Calibri"/>
                <a:ea typeface="Calibri"/>
                <a:cs typeface="Calibri"/>
                <a:sym typeface="Calibri"/>
              </a:rPr>
              <a:t>: Review the  components on the example of the DPR with the participants. .  </a:t>
            </a:r>
            <a:endParaRPr sz="120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2e19bc0232_0_6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79" name="Google Shape;179;g32e19bc0232_0_6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2e19bc0232_0_6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2e19bc0232_0_67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Calibri"/>
                <a:ea typeface="Calibri"/>
                <a:cs typeface="Calibri"/>
                <a:sym typeface="Calibri"/>
              </a:rPr>
              <a:t>Trainer Notes:</a:t>
            </a:r>
            <a:r>
              <a:rPr lang="en" sz="1200">
                <a:latin typeface="Calibri"/>
                <a:ea typeface="Calibri"/>
                <a:cs typeface="Calibri"/>
                <a:sym typeface="Calibri"/>
              </a:rPr>
              <a:t> Selecting Contextually Appropriate Replacement Behaviors for the Student’s Goal   </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 </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To set goals for the student you will want to review the behaviors that got them referred. You should be able to select this information directly from your  matrix.    Based on these behaviors  determine the appropriate replacement behaviors.  Keeping in mind that CICO is for students craving adult attention.  Inappropriate behaviors such as talking out, interrupting class, refusing to follow directions or getting out of their seat without permission  may have been  some of the behavioral concerns.  So what do we want students to do instead?    Use their words to ask for help appropriately.  Raise their hand and wait to be called on.  Follow directions when asked.  Stay in assigned areas </a:t>
            </a: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You can write the specific rules/replacement behaviors on the DPR under the expectations. </a:t>
            </a:r>
            <a:endParaRPr sz="1200">
              <a:latin typeface="Calibri"/>
              <a:ea typeface="Calibri"/>
              <a:cs typeface="Calibri"/>
              <a:sym typeface="Calibri"/>
            </a:endParaRPr>
          </a:p>
        </p:txBody>
      </p:sp>
      <p:sp>
        <p:nvSpPr>
          <p:cNvPr id="303" name="Google Shape;303;g32e19bc0232_0_6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753e9e7248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3753e9e7248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116471" lvl="0" indent="0" algn="l" rtl="0">
              <a:spcBef>
                <a:spcPts val="33"/>
              </a:spcBef>
              <a:spcAft>
                <a:spcPts val="0"/>
              </a:spcAft>
              <a:buNone/>
            </a:pPr>
            <a:r>
              <a:rPr lang="en" sz="1000" b="1">
                <a:solidFill>
                  <a:srgbClr val="231F20"/>
                </a:solidFill>
              </a:rPr>
              <a:t>Trainer Notes:</a:t>
            </a:r>
            <a:r>
              <a:rPr lang="en" sz="1000">
                <a:solidFill>
                  <a:srgbClr val="231F20"/>
                </a:solidFill>
              </a:rPr>
              <a:t> As mentioned previously  CICO can also be implemented in preschools and high schools, but modifications may be needed  </a:t>
            </a:r>
            <a:endParaRPr sz="1000">
              <a:solidFill>
                <a:srgbClr val="231F20"/>
              </a:solidFill>
            </a:endParaRPr>
          </a:p>
          <a:p>
            <a:pPr marL="2400554" lvl="0" indent="0" algn="l" rtl="0">
              <a:spcBef>
                <a:spcPts val="33"/>
              </a:spcBef>
              <a:spcAft>
                <a:spcPts val="0"/>
              </a:spcAft>
              <a:buNone/>
            </a:pPr>
            <a:r>
              <a:rPr lang="en" sz="1000">
                <a:solidFill>
                  <a:srgbClr val="231F20"/>
                </a:solidFill>
              </a:rPr>
              <a:t> </a:t>
            </a:r>
            <a:endParaRPr b="1">
              <a:solidFill>
                <a:srgbClr val="231F20"/>
              </a:solidFill>
            </a:endParaRPr>
          </a:p>
          <a:p>
            <a:pPr marL="0" marR="140854" lvl="0" indent="0" algn="l" rtl="0">
              <a:spcBef>
                <a:spcPts val="16"/>
              </a:spcBef>
              <a:spcAft>
                <a:spcPts val="0"/>
              </a:spcAft>
              <a:buNone/>
            </a:pPr>
            <a:r>
              <a:rPr lang="en" sz="1000">
                <a:solidFill>
                  <a:srgbClr val="231F20"/>
                </a:solidFill>
              </a:rPr>
              <a:t>Many key features remain the same: </a:t>
            </a:r>
            <a:endParaRPr sz="1000">
              <a:solidFill>
                <a:srgbClr val="231F20"/>
              </a:solidFill>
            </a:endParaRPr>
          </a:p>
          <a:p>
            <a:pPr marL="0" marR="1992515" lvl="0" indent="0" algn="l" rtl="0">
              <a:spcBef>
                <a:spcPts val="33"/>
              </a:spcBef>
              <a:spcAft>
                <a:spcPts val="0"/>
              </a:spcAft>
              <a:buNone/>
            </a:pPr>
            <a:r>
              <a:rPr lang="en" sz="1000">
                <a:solidFill>
                  <a:srgbClr val="231F20"/>
                </a:solidFill>
              </a:rPr>
              <a:t>• Intervention is continuously available. </a:t>
            </a:r>
            <a:endParaRPr sz="1000">
              <a:solidFill>
                <a:srgbClr val="231F20"/>
              </a:solidFill>
            </a:endParaRPr>
          </a:p>
          <a:p>
            <a:pPr marL="0" marR="1578254" lvl="0" indent="0" algn="l" rtl="0">
              <a:spcBef>
                <a:spcPts val="33"/>
              </a:spcBef>
              <a:spcAft>
                <a:spcPts val="0"/>
              </a:spcAft>
              <a:buNone/>
            </a:pPr>
            <a:r>
              <a:rPr lang="en" sz="1000">
                <a:solidFill>
                  <a:srgbClr val="231F20"/>
                </a:solidFill>
              </a:rPr>
              <a:t>• Students receive intervention access quickly. </a:t>
            </a:r>
            <a:endParaRPr sz="1000">
              <a:solidFill>
                <a:srgbClr val="231F20"/>
              </a:solidFill>
            </a:endParaRPr>
          </a:p>
          <a:p>
            <a:pPr marL="0" marR="2178277" lvl="0" indent="0" algn="l" rtl="0">
              <a:spcBef>
                <a:spcPts val="33"/>
              </a:spcBef>
              <a:spcAft>
                <a:spcPts val="0"/>
              </a:spcAft>
              <a:buNone/>
            </a:pPr>
            <a:r>
              <a:rPr lang="en" sz="1000">
                <a:solidFill>
                  <a:srgbClr val="231F20"/>
                </a:solidFill>
              </a:rPr>
              <a:t>• Students check-in/check-out daily. </a:t>
            </a:r>
            <a:endParaRPr sz="1000">
              <a:solidFill>
                <a:srgbClr val="231F20"/>
              </a:solidFill>
            </a:endParaRPr>
          </a:p>
          <a:p>
            <a:pPr marL="0" marR="95681" lvl="0" indent="0" algn="l" rtl="0">
              <a:spcBef>
                <a:spcPts val="33"/>
              </a:spcBef>
              <a:spcAft>
                <a:spcPts val="0"/>
              </a:spcAft>
              <a:buNone/>
            </a:pPr>
            <a:r>
              <a:rPr lang="en" sz="1000">
                <a:solidFill>
                  <a:srgbClr val="231F20"/>
                </a:solidFill>
              </a:rPr>
              <a:t>• Copy of DPR is sent home for signature and returned the following day.</a:t>
            </a:r>
            <a:endParaRPr sz="1000">
              <a:solidFill>
                <a:srgbClr val="231F20"/>
              </a:solidFill>
            </a:endParaRPr>
          </a:p>
          <a:p>
            <a:pPr marL="0" marR="95681" lvl="0" indent="0" algn="l" rtl="0">
              <a:spcBef>
                <a:spcPts val="33"/>
              </a:spcBef>
              <a:spcAft>
                <a:spcPts val="0"/>
              </a:spcAft>
              <a:buNone/>
            </a:pPr>
            <a:endParaRPr sz="1000">
              <a:solidFill>
                <a:srgbClr val="231F20"/>
              </a:solidFill>
            </a:endParaRPr>
          </a:p>
          <a:p>
            <a:pPr marL="47879" lvl="0" indent="0" algn="l" rtl="0">
              <a:spcBef>
                <a:spcPts val="16"/>
              </a:spcBef>
              <a:spcAft>
                <a:spcPts val="0"/>
              </a:spcAft>
              <a:buNone/>
            </a:pPr>
            <a:r>
              <a:rPr lang="en" sz="1000">
                <a:solidFill>
                  <a:srgbClr val="231F20"/>
                </a:solidFill>
              </a:rPr>
              <a:t>In the same manner that schoolwide expectations are listed on a student DPR,  </a:t>
            </a:r>
            <a:endParaRPr sz="1000">
              <a:solidFill>
                <a:srgbClr val="231F20"/>
              </a:solidFill>
            </a:endParaRPr>
          </a:p>
          <a:p>
            <a:pPr marL="40259" lvl="0" indent="0" algn="l" rtl="0">
              <a:spcBef>
                <a:spcPts val="33"/>
              </a:spcBef>
              <a:spcAft>
                <a:spcPts val="0"/>
              </a:spcAft>
              <a:buNone/>
            </a:pPr>
            <a:r>
              <a:rPr lang="en" sz="1000">
                <a:solidFill>
                  <a:srgbClr val="231F20"/>
                </a:solidFill>
              </a:rPr>
              <a:t>However it  may find it helpful to include  </a:t>
            </a:r>
            <a:endParaRPr sz="1000">
              <a:solidFill>
                <a:srgbClr val="231F20"/>
              </a:solidFill>
            </a:endParaRPr>
          </a:p>
          <a:p>
            <a:pPr marL="44450" lvl="0" indent="0" algn="l" rtl="0">
              <a:spcBef>
                <a:spcPts val="33"/>
              </a:spcBef>
              <a:spcAft>
                <a:spcPts val="0"/>
              </a:spcAft>
              <a:buNone/>
            </a:pPr>
            <a:r>
              <a:rPr lang="en" sz="1000">
                <a:solidFill>
                  <a:srgbClr val="231F20"/>
                </a:solidFill>
              </a:rPr>
              <a:t>pictures that illustrate the behavioral expectations. Rather than a numerical system, a preschool DPR will likely include a visual representation of performance  </a:t>
            </a:r>
            <a:endParaRPr sz="1000">
              <a:solidFill>
                <a:srgbClr val="231F20"/>
              </a:solidFill>
            </a:endParaRPr>
          </a:p>
          <a:p>
            <a:pPr marL="40005" lvl="0" indent="0" algn="l" rtl="0">
              <a:spcBef>
                <a:spcPts val="33"/>
              </a:spcBef>
              <a:spcAft>
                <a:spcPts val="0"/>
              </a:spcAft>
              <a:buNone/>
            </a:pPr>
            <a:r>
              <a:rPr lang="en" sz="1000">
                <a:solidFill>
                  <a:srgbClr val="231F20"/>
                </a:solidFill>
              </a:rPr>
              <a:t>such as a smile, neutral or star, or a color-coding system. Instead of  </a:t>
            </a:r>
            <a:endParaRPr sz="1000">
              <a:solidFill>
                <a:srgbClr val="231F20"/>
              </a:solidFill>
            </a:endParaRPr>
          </a:p>
          <a:p>
            <a:pPr marL="44450" lvl="0" indent="0" algn="l" rtl="0">
              <a:spcBef>
                <a:spcPts val="33"/>
              </a:spcBef>
              <a:spcAft>
                <a:spcPts val="0"/>
              </a:spcAft>
              <a:buNone/>
            </a:pPr>
            <a:r>
              <a:rPr lang="en" sz="1000">
                <a:solidFill>
                  <a:srgbClr val="231F20"/>
                </a:solidFill>
              </a:rPr>
              <a:t>identifying a point goal, the number of faces to earn may be listed.</a:t>
            </a:r>
            <a:endParaRPr sz="1000">
              <a:solidFill>
                <a:srgbClr val="231F20"/>
              </a:solidFill>
            </a:endParaRPr>
          </a:p>
          <a:p>
            <a:pPr marL="0" marR="19602" lvl="0" indent="0" algn="r" rtl="0">
              <a:spcBef>
                <a:spcPts val="14964"/>
              </a:spcBef>
              <a:spcAft>
                <a:spcPts val="0"/>
              </a:spcAft>
              <a:buNone/>
            </a:pPr>
            <a:r>
              <a:rPr lang="en" sz="900" b="1">
                <a:solidFill>
                  <a:srgbClr val="231F20"/>
                </a:solidFill>
              </a:rPr>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753e9e7248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3753e9e7248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4178"/>
              </a:spcBef>
              <a:spcAft>
                <a:spcPts val="0"/>
              </a:spcAft>
              <a:buClr>
                <a:schemeClr val="dk1"/>
              </a:buClr>
              <a:buSzPts val="1100"/>
              <a:buFont typeface="Arial"/>
              <a:buNone/>
            </a:pPr>
            <a:r>
              <a:rPr lang="en" b="1">
                <a:solidFill>
                  <a:srgbClr val="231F20"/>
                </a:solidFill>
              </a:rPr>
              <a:t>Trainer Notes: </a:t>
            </a:r>
            <a:r>
              <a:rPr lang="en" sz="1000">
                <a:solidFill>
                  <a:srgbClr val="231F20"/>
                </a:solidFill>
              </a:rPr>
              <a:t>Simple adaptations to the Check-In, Check-Out Daily Progress Report (DPR)can be made to incorporate modifications at the secondary level for tracking academic goals, homework, or organizational concerns. For example, student  </a:t>
            </a:r>
            <a:endParaRPr sz="1000">
              <a:solidFill>
                <a:srgbClr val="231F20"/>
              </a:solidFill>
            </a:endParaRPr>
          </a:p>
          <a:p>
            <a:pPr marL="45847" lvl="0" indent="0" algn="l" rtl="0">
              <a:spcBef>
                <a:spcPts val="33"/>
              </a:spcBef>
              <a:spcAft>
                <a:spcPts val="0"/>
              </a:spcAft>
              <a:buClr>
                <a:schemeClr val="dk1"/>
              </a:buClr>
              <a:buSzPts val="1100"/>
              <a:buFont typeface="Arial"/>
              <a:buNone/>
            </a:pPr>
            <a:r>
              <a:rPr lang="en" sz="1000">
                <a:solidFill>
                  <a:srgbClr val="231F20"/>
                </a:solidFill>
              </a:rPr>
              <a:t>DPR goals can be tied to meeting schoolwide expectations developed as part of the school’s Tier I intervention (e.g., “Be Respectful”). Thus, “be respectful”  could be defined as raising your hand if you need help, and “be responsible”  </a:t>
            </a:r>
            <a:endParaRPr sz="1000">
              <a:solidFill>
                <a:srgbClr val="231F20"/>
              </a:solidFill>
            </a:endParaRPr>
          </a:p>
          <a:p>
            <a:pPr marL="41021" lvl="0" indent="0" algn="l" rtl="0">
              <a:spcBef>
                <a:spcPts val="33"/>
              </a:spcBef>
              <a:spcAft>
                <a:spcPts val="0"/>
              </a:spcAft>
              <a:buClr>
                <a:schemeClr val="dk1"/>
              </a:buClr>
              <a:buSzPts val="1100"/>
              <a:buFont typeface="Arial"/>
              <a:buNone/>
            </a:pPr>
            <a:r>
              <a:rPr lang="en" sz="1000">
                <a:solidFill>
                  <a:srgbClr val="231F20"/>
                </a:solidFill>
              </a:rPr>
              <a:t>could be defined as completing all assignments. Work with teachers in your school to define schoolwide expectations around common academic behavior goals.  </a:t>
            </a:r>
            <a:endParaRPr sz="1000">
              <a:solidFill>
                <a:srgbClr val="231F20"/>
              </a:solidFill>
            </a:endParaRP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2e19bc0232_0_6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g32e19bc0232_0_6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SzPts val="1400"/>
              <a:buNone/>
            </a:pPr>
            <a:r>
              <a:rPr lang="en" sz="1200" b="1">
                <a:latin typeface="Calibri"/>
                <a:ea typeface="Calibri"/>
                <a:cs typeface="Calibri"/>
                <a:sym typeface="Calibri"/>
              </a:rPr>
              <a:t>Trainer Notes:</a:t>
            </a:r>
            <a:r>
              <a:rPr lang="en" sz="1200">
                <a:latin typeface="Calibri"/>
                <a:ea typeface="Calibri"/>
                <a:cs typeface="Calibri"/>
                <a:sym typeface="Calibri"/>
              </a:rPr>
              <a:t> Provide access to the DPR examples for teams to review. </a:t>
            </a:r>
            <a:endParaRPr sz="1200">
              <a:latin typeface="Calibri"/>
              <a:ea typeface="Calibri"/>
              <a:cs typeface="Calibri"/>
              <a:sym typeface="Calibri"/>
            </a:endParaRPr>
          </a:p>
          <a:p>
            <a:pPr marL="457200" marR="0" lvl="0" indent="-228600" algn="l" rtl="0">
              <a:lnSpc>
                <a:spcPct val="100000"/>
              </a:lnSpc>
              <a:spcBef>
                <a:spcPts val="0"/>
              </a:spcBef>
              <a:spcAft>
                <a:spcPts val="0"/>
              </a:spcAft>
              <a:buSzPts val="1400"/>
              <a:buNone/>
            </a:pPr>
            <a:r>
              <a:rPr lang="en" sz="1200">
                <a:latin typeface="Calibri"/>
                <a:ea typeface="Calibri"/>
                <a:cs typeface="Calibri"/>
                <a:sym typeface="Calibri"/>
              </a:rPr>
              <a:t>As a team, consider which elements you will include on your DPR.  Use the considerations previously mentioned as well as the examples to design your DPR.  </a:t>
            </a:r>
            <a:endParaRPr sz="1200">
              <a:latin typeface="Calibri"/>
              <a:ea typeface="Calibri"/>
              <a:cs typeface="Calibri"/>
              <a:sym typeface="Calibri"/>
            </a:endParaRPr>
          </a:p>
        </p:txBody>
      </p:sp>
      <p:sp>
        <p:nvSpPr>
          <p:cNvPr id="325" name="Google Shape;325;g32e19bc0232_0_6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2e19bc0232_0_6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sz="1200" b="1">
                <a:latin typeface="Calibri"/>
                <a:ea typeface="Calibri"/>
                <a:cs typeface="Calibri"/>
                <a:sym typeface="Calibri"/>
              </a:rPr>
              <a:t>Trainer Notes</a:t>
            </a:r>
            <a:r>
              <a:rPr lang="en" sz="1200">
                <a:latin typeface="Calibri"/>
                <a:ea typeface="Calibri"/>
                <a:cs typeface="Calibri"/>
                <a:sym typeface="Calibri"/>
              </a:rPr>
              <a:t>:  What steps do you need to add to your action plan?  </a:t>
            </a:r>
            <a:endParaRPr sz="1200">
              <a:latin typeface="Calibri"/>
              <a:ea typeface="Calibri"/>
              <a:cs typeface="Calibri"/>
              <a:sym typeface="Calibri"/>
            </a:endParaRPr>
          </a:p>
        </p:txBody>
      </p:sp>
      <p:sp>
        <p:nvSpPr>
          <p:cNvPr id="332" name="Google Shape;332;g32e19bc0232_0_6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2e19bc0232_0_6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32e19bc0232_0_6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Calibri"/>
                <a:ea typeface="Calibri"/>
                <a:cs typeface="Calibri"/>
                <a:sym typeface="Calibri"/>
              </a:rPr>
              <a:t>Trainer Notes:  </a:t>
            </a:r>
            <a:r>
              <a:rPr lang="en" sz="1200">
                <a:latin typeface="Calibri"/>
                <a:ea typeface="Calibri"/>
                <a:cs typeface="Calibri"/>
                <a:sym typeface="Calibri"/>
              </a:rPr>
              <a:t>The next outcome will cover how to engage your team in the process of monitoring the  student response to the intervention   This process will include methods for collecting the data and storing it so that it is accessible for team members to review.  .  </a:t>
            </a:r>
            <a:endParaRPr sz="1200">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2e19bc0232_0_6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g32e19bc0232_0_69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latin typeface="Calibri"/>
                <a:ea typeface="Calibri"/>
                <a:cs typeface="Calibri"/>
                <a:sym typeface="Calibri"/>
              </a:rPr>
              <a:t>Trainer Notes</a:t>
            </a:r>
            <a:r>
              <a:rPr lang="en" sz="1200">
                <a:latin typeface="Calibri"/>
                <a:ea typeface="Calibri"/>
                <a:cs typeface="Calibri"/>
                <a:sym typeface="Calibri"/>
              </a:rPr>
              <a:t>: Just a reminder that you determined your process for collecting baseline data in the intervention data decision rules lesson. </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latin typeface="Calibri"/>
                <a:ea typeface="Calibri"/>
                <a:cs typeface="Calibri"/>
                <a:sym typeface="Calibri"/>
              </a:rPr>
              <a:t>Within the context of a team and before the student begins with the program, an outcome goal should be determined.  That goal should align with the SW Matrix. First think about, what is it you want this student to do that he/she is not currently doing?  This comes from your behavior matrix.  Is it follow directions?  Complete work?  Keep hands and feet to self?</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latin typeface="Calibri"/>
                <a:ea typeface="Calibri"/>
                <a:cs typeface="Calibri"/>
                <a:sym typeface="Calibri"/>
              </a:rPr>
              <a:t>Then we ask. “How will we know the student is consistently demonstrating the goal?”</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latin typeface="Calibri"/>
                <a:ea typeface="Calibri"/>
                <a:cs typeface="Calibri"/>
                <a:sym typeface="Calibri"/>
              </a:rPr>
              <a:t> </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solidFill>
                  <a:schemeClr val="dk1"/>
                </a:solidFill>
                <a:latin typeface="Calibri"/>
                <a:ea typeface="Calibri"/>
                <a:cs typeface="Calibri"/>
                <a:sym typeface="Calibri"/>
              </a:rPr>
              <a:t>Teams typically examine student baseline data to decide on a performance goal the student is likely to meet fairly rapidly. It is important that students experience early success with the CICO intervention because this will encourage continued participation. For example, students with baseline data in the 50-55% range may not increase performance to 80% in a short period of time. Instead the behavior support team may choose to select an initial goal of 65-70% so that the child can reach his or her first goal immediately or shortly after beginning the intervention. Gradually, over time, the support team will increase expectations for the student. </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endParaRPr sz="1200">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latin typeface="Calibri"/>
                <a:ea typeface="Calibri"/>
                <a:cs typeface="Calibri"/>
                <a:sym typeface="Calibri"/>
              </a:rPr>
              <a:t>We monitor points earned on the DPR, but we may also want to consider other data indicators… attendance, grades, work, office referrals etc.  </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endParaRPr sz="1200">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latin typeface="Calibri"/>
                <a:ea typeface="Calibri"/>
                <a:cs typeface="Calibri"/>
                <a:sym typeface="Calibri"/>
              </a:rPr>
              <a:t>Continue to monitor progress on whatever information brought this student to the attention of the team </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344" name="Google Shape;344;g32e19bc0232_0_69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2e19bc0232_0_7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32e19bc0232_0_70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Calibri"/>
                <a:ea typeface="Calibri"/>
                <a:cs typeface="Calibri"/>
                <a:sym typeface="Calibri"/>
              </a:rPr>
              <a:t>Trainer Notes:</a:t>
            </a:r>
            <a:r>
              <a:rPr lang="en" sz="1200"/>
              <a:t> The Classroom Teacher should track data on the school expectations for 3- 5 days prior to beginning the intervention to determine baseline and establish the student’s beginning goal . The goal should be 10-15% higher than the baseline. </a:t>
            </a:r>
            <a:endParaRPr sz="1200"/>
          </a:p>
          <a:p>
            <a:pPr marL="0" lvl="0" indent="0" algn="l" rtl="0">
              <a:spcBef>
                <a:spcPts val="0"/>
              </a:spcBef>
              <a:spcAft>
                <a:spcPts val="0"/>
              </a:spcAft>
              <a:buNone/>
            </a:pPr>
            <a:endParaRPr sz="1200"/>
          </a:p>
          <a:p>
            <a:pPr marL="0" lvl="0" indent="0" algn="l" rtl="0">
              <a:lnSpc>
                <a:spcPct val="115000"/>
              </a:lnSpc>
              <a:spcBef>
                <a:spcPts val="1200"/>
              </a:spcBef>
              <a:spcAft>
                <a:spcPts val="0"/>
              </a:spcAft>
              <a:buNone/>
            </a:pPr>
            <a:r>
              <a:rPr lang="en" b="1">
                <a:solidFill>
                  <a:schemeClr val="dk1"/>
                </a:solidFill>
              </a:rPr>
              <a:t>Trainer Notes: </a:t>
            </a:r>
            <a:r>
              <a:rPr lang="en">
                <a:solidFill>
                  <a:schemeClr val="dk1"/>
                </a:solidFill>
              </a:rPr>
              <a:t>The teacher will be responsible for collecting this baseline data in the classroom.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Adv. Tiers team will Define the Target Behavior Clearly</a:t>
            </a:r>
            <a:endParaRPr>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Use </a:t>
            </a:r>
            <a:r>
              <a:rPr lang="en" b="1">
                <a:solidFill>
                  <a:schemeClr val="dk1"/>
                </a:solidFill>
              </a:rPr>
              <a:t>observable</a:t>
            </a:r>
            <a:r>
              <a:rPr lang="en">
                <a:solidFill>
                  <a:schemeClr val="dk1"/>
                </a:solidFill>
              </a:rPr>
              <a:t> and </a:t>
            </a:r>
            <a:r>
              <a:rPr lang="en" b="1">
                <a:solidFill>
                  <a:schemeClr val="dk1"/>
                </a:solidFill>
              </a:rPr>
              <a:t>measurable</a:t>
            </a:r>
            <a:r>
              <a:rPr lang="en">
                <a:solidFill>
                  <a:schemeClr val="dk1"/>
                </a:solidFill>
              </a:rPr>
              <a:t> terms.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Example: Instead of “being disruptive,” define it as “talking out loud without permission during class.”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Use the DPR to assign point to the number of time the behavior occurs so you can determine the percentage and then establish goal.  The goal should be addressing the replacement behavior and should be 10% higher than their baseline.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endParaRPr>
              <a:solidFill>
                <a:schemeClr val="dk1"/>
              </a:solidFill>
            </a:endParaRPr>
          </a:p>
          <a:p>
            <a:pPr marL="0" lvl="0" indent="0" algn="l" rtl="0">
              <a:lnSpc>
                <a:spcPct val="115000"/>
              </a:lnSpc>
              <a:spcBef>
                <a:spcPts val="1200"/>
              </a:spcBef>
              <a:spcAft>
                <a:spcPts val="0"/>
              </a:spcAft>
              <a:buNone/>
            </a:pPr>
            <a:r>
              <a:rPr lang="en" b="1">
                <a:solidFill>
                  <a:schemeClr val="dk1"/>
                </a:solidFill>
              </a:rPr>
              <a:t>Determine the Observation Period</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Choose a consistent time and setting (e.g., math class, recess).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Observe over multiple days to get a reliable sample.</a:t>
            </a:r>
            <a:endParaRPr>
              <a:solidFill>
                <a:schemeClr val="dk1"/>
              </a:solidFill>
            </a:endParaRPr>
          </a:p>
          <a:p>
            <a:pPr marL="0" lvl="0" indent="0" algn="l" rtl="0">
              <a:lnSpc>
                <a:spcPct val="115000"/>
              </a:lnSpc>
              <a:spcBef>
                <a:spcPts val="1400"/>
              </a:spcBef>
              <a:spcAft>
                <a:spcPts val="0"/>
              </a:spcAft>
              <a:buNone/>
            </a:pPr>
            <a:r>
              <a:rPr lang="en" sz="1300" b="1">
                <a:solidFill>
                  <a:schemeClr val="dk1"/>
                </a:solidFill>
              </a:rPr>
              <a:t>📌 Tips for Success</a:t>
            </a:r>
            <a:endParaRPr sz="1300"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Stay objective—avoid interpreting behavior emotionally.</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Keep the environment as typical as possible to avoid influencing behavior.</a:t>
            </a:r>
            <a:endParaRPr>
              <a:solidFill>
                <a:schemeClr val="dk1"/>
              </a:solidFill>
            </a:endParaRPr>
          </a:p>
          <a:p>
            <a:pPr marL="0" lvl="0" indent="0" algn="l" rtl="0">
              <a:lnSpc>
                <a:spcPct val="115000"/>
              </a:lnSpc>
              <a:spcBef>
                <a:spcPts val="1200"/>
              </a:spcBef>
              <a:spcAft>
                <a:spcPts val="0"/>
              </a:spcAft>
              <a:buNone/>
            </a:pPr>
            <a:endParaRPr>
              <a:solidFill>
                <a:schemeClr val="dk1"/>
              </a:solidFill>
            </a:endParaRPr>
          </a:p>
          <a:p>
            <a:pPr marL="0" lvl="0" indent="0" algn="l" rtl="0">
              <a:spcBef>
                <a:spcPts val="1200"/>
              </a:spcBef>
              <a:spcAft>
                <a:spcPts val="0"/>
              </a:spcAft>
              <a:buNone/>
            </a:pPr>
            <a:endParaRPr sz="1200"/>
          </a:p>
        </p:txBody>
      </p:sp>
      <p:sp>
        <p:nvSpPr>
          <p:cNvPr id="351" name="Google Shape;351;g32e19bc0232_0_7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32e19bc0232_0_7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32e19bc0232_0_7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Calibri"/>
                <a:ea typeface="Calibri"/>
                <a:cs typeface="Calibri"/>
                <a:sym typeface="Calibri"/>
              </a:rPr>
              <a:t>Trainer Notes:</a:t>
            </a:r>
            <a:r>
              <a:rPr lang="en" sz="1200">
                <a:latin typeface="Calibri"/>
                <a:ea typeface="Calibri"/>
                <a:cs typeface="Calibri"/>
                <a:sym typeface="Calibri"/>
              </a:rPr>
              <a:t>  The next piece is to use a systematic approach to graph the students data from their DPRs into a system that is easily accessible by the Adv. Tiers  team when they meet to discuss how the student is progressing.    </a:t>
            </a:r>
            <a:endParaRPr sz="1200">
              <a:latin typeface="Calibri"/>
              <a:ea typeface="Calibri"/>
              <a:cs typeface="Calibri"/>
              <a:sym typeface="Calibri"/>
            </a:endParaRPr>
          </a:p>
          <a:p>
            <a:pPr marL="0" lvl="0" indent="0" algn="l" rtl="0">
              <a:spcBef>
                <a:spcPts val="0"/>
              </a:spcBef>
              <a:spcAft>
                <a:spcPts val="0"/>
              </a:spcAft>
              <a:buNone/>
            </a:pPr>
            <a:endParaRPr sz="1200">
              <a:solidFill>
                <a:srgbClr val="FF0000"/>
              </a:solidFill>
            </a:endParaRPr>
          </a:p>
        </p:txBody>
      </p:sp>
      <p:sp>
        <p:nvSpPr>
          <p:cNvPr id="360" name="Google Shape;360;g32e19bc0232_0_7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32e19bc0232_0_7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g32e19bc0232_0_7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solidFill>
                  <a:schemeClr val="dk1"/>
                </a:solidFill>
                <a:latin typeface="Calibri"/>
                <a:ea typeface="Calibri"/>
                <a:cs typeface="Calibri"/>
                <a:sym typeface="Calibri"/>
              </a:rPr>
              <a:t>Trainer Notes: </a:t>
            </a:r>
            <a:r>
              <a:rPr lang="en" sz="1200">
                <a:solidFill>
                  <a:schemeClr val="dk1"/>
                </a:solidFill>
                <a:latin typeface="Calibri"/>
                <a:ea typeface="Calibri"/>
                <a:cs typeface="Calibri"/>
                <a:sym typeface="Calibri"/>
              </a:rPr>
              <a:t>The  Advanced Tier Spreadsheet  is an electronic collection system option that your team could choose to utilize and it is free.  We love free!  You can access it on the MO SW-PBS website. ( Reminder: you may need to enable macros.)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a:solidFill>
                <a:schemeClr val="dk1"/>
              </a:solidFill>
            </a:endParaRPr>
          </a:p>
          <a:p>
            <a:pPr marL="0" lvl="0" indent="0" algn="l" rtl="0">
              <a:lnSpc>
                <a:spcPct val="100000"/>
              </a:lnSpc>
              <a:spcBef>
                <a:spcPts val="0"/>
              </a:spcBef>
              <a:spcAft>
                <a:spcPts val="0"/>
              </a:spcAft>
              <a:buSzPts val="1400"/>
              <a:buNone/>
            </a:pPr>
            <a:endParaRPr sz="1200" i="1">
              <a:solidFill>
                <a:schemeClr val="dk1"/>
              </a:solidFill>
            </a:endParaRPr>
          </a:p>
        </p:txBody>
      </p:sp>
      <p:sp>
        <p:nvSpPr>
          <p:cNvPr id="367" name="Google Shape;367;g32e19bc0232_0_7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2e19bc0232_0_6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g32e19bc0232_0_6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a:t>
            </a:r>
            <a:endParaRPr/>
          </a:p>
          <a:p>
            <a:pPr marL="0" lvl="0" indent="0" algn="l" rtl="0">
              <a:lnSpc>
                <a:spcPct val="100000"/>
              </a:lnSpc>
              <a:spcBef>
                <a:spcPts val="0"/>
              </a:spcBef>
              <a:spcAft>
                <a:spcPts val="0"/>
              </a:spcAft>
              <a:buSzPts val="1400"/>
              <a:buNone/>
            </a:pPr>
            <a:r>
              <a:rPr lang="en" b="1"/>
              <a:t>To Know/To Say:</a:t>
            </a:r>
            <a:r>
              <a:rPr lang="en" b="0"/>
              <a:t>  </a:t>
            </a:r>
            <a:r>
              <a:rPr lang="en"/>
              <a:t>“These will be the Working Agreements we will honor during all our training sessions this year.”</a:t>
            </a:r>
            <a:endParaRPr/>
          </a:p>
          <a:p>
            <a:pPr marL="0" lvl="0" indent="0" algn="l" rtl="0">
              <a:lnSpc>
                <a:spcPct val="100000"/>
              </a:lnSpc>
              <a:spcBef>
                <a:spcPts val="0"/>
              </a:spcBef>
              <a:spcAft>
                <a:spcPts val="0"/>
              </a:spcAft>
              <a:buSzPts val="1400"/>
              <a:buNone/>
            </a:pPr>
            <a:endParaRPr/>
          </a:p>
        </p:txBody>
      </p:sp>
      <p:sp>
        <p:nvSpPr>
          <p:cNvPr id="186" name="Google Shape;186;g32e19bc0232_0_62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2e19bc0232_0_7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g32e19bc0232_0_7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solidFill>
                  <a:schemeClr val="dk1"/>
                </a:solidFill>
                <a:latin typeface="Calibri"/>
                <a:ea typeface="Calibri"/>
                <a:cs typeface="Calibri"/>
                <a:sym typeface="Calibri"/>
              </a:rPr>
              <a:t>Trainer Notes:</a:t>
            </a:r>
            <a:r>
              <a:rPr lang="en" sz="1200">
                <a:solidFill>
                  <a:schemeClr val="dk1"/>
                </a:solidFill>
                <a:latin typeface="Calibri"/>
                <a:ea typeface="Calibri"/>
                <a:cs typeface="Calibri"/>
                <a:sym typeface="Calibri"/>
              </a:rPr>
              <a:t> Let’s go through an example graph of 3 students to get a better idea of how the system works.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solidFill>
                  <a:schemeClr val="dk1"/>
                </a:solidFill>
                <a:latin typeface="Calibri"/>
                <a:ea typeface="Calibri"/>
                <a:cs typeface="Calibri"/>
                <a:sym typeface="Calibri"/>
              </a:rPr>
              <a:t>In the example ATS Student 1 = a student’s progress from baseline all the way to graduation.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solidFill>
                  <a:schemeClr val="dk1"/>
                </a:solidFill>
                <a:latin typeface="Calibri"/>
                <a:ea typeface="Calibri"/>
                <a:cs typeface="Calibri"/>
                <a:sym typeface="Calibri"/>
              </a:rPr>
              <a:t>Student 2 = baseline, implementation of the intervention for 3 weeks.  The student was not having a positive response so modification was made which is referenced by the black phase line.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solidFill>
                  <a:schemeClr val="dk1"/>
                </a:solidFill>
                <a:latin typeface="Calibri"/>
                <a:ea typeface="Calibri"/>
                <a:cs typeface="Calibri"/>
                <a:sym typeface="Calibri"/>
              </a:rPr>
              <a:t>Student 3 = Baseline data was below 80% so the student’s 1st goal was set at 60%  after 3 weeks of meeting his goal the goal was moved to 80%.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p:txBody>
      </p:sp>
      <p:sp>
        <p:nvSpPr>
          <p:cNvPr id="375" name="Google Shape;375;g32e19bc0232_0_7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2e19bc0232_0_7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g32e19bc0232_0_7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r>
              <a:rPr lang="en" sz="1200" b="1">
                <a:solidFill>
                  <a:schemeClr val="dk1"/>
                </a:solidFill>
                <a:latin typeface="Calibri"/>
                <a:ea typeface="Calibri"/>
                <a:cs typeface="Calibri"/>
                <a:sym typeface="Calibri"/>
              </a:rPr>
              <a:t>Trainer Notes: </a:t>
            </a:r>
            <a:r>
              <a:rPr lang="en" sz="1200">
                <a:solidFill>
                  <a:schemeClr val="dk1"/>
                </a:solidFill>
                <a:latin typeface="Calibri"/>
                <a:ea typeface="Calibri"/>
                <a:cs typeface="Calibri"/>
                <a:sym typeface="Calibri"/>
              </a:rPr>
              <a:t>Reminder to go to course 4 regarding what your data intervention rules are.  If you choose to use the Adv. Tiers Spreadsheet you may want to create a common data folder that will be shared with the adv. Tiers team.  Some other considerations are as follows: Use one spreadsheet to record data of all students participating in Tier 2 Interventions. </a:t>
            </a:r>
            <a:endParaRPr sz="1200">
              <a:solidFill>
                <a:schemeClr val="dk1"/>
              </a:solidFill>
              <a:latin typeface="Calibri"/>
              <a:ea typeface="Calibri"/>
              <a:cs typeface="Calibri"/>
              <a:sym typeface="Calibri"/>
            </a:endParaRPr>
          </a:p>
          <a:p>
            <a:pPr marL="0" lvl="0" indent="0" algn="l" rtl="0">
              <a:spcBef>
                <a:spcPts val="0"/>
              </a:spcBef>
              <a:spcAft>
                <a:spcPts val="0"/>
              </a:spcAft>
              <a:buSzPts val="1400"/>
              <a:buNone/>
            </a:pPr>
            <a:r>
              <a:rPr lang="en" sz="1200">
                <a:solidFill>
                  <a:schemeClr val="dk1"/>
                </a:solidFill>
                <a:latin typeface="Calibri"/>
                <a:ea typeface="Calibri"/>
                <a:cs typeface="Calibri"/>
                <a:sym typeface="Calibri"/>
              </a:rPr>
              <a:t>Use a seperate spreadsheet for each intervention</a:t>
            </a:r>
            <a:endParaRPr sz="1200">
              <a:solidFill>
                <a:schemeClr val="dk1"/>
              </a:solidFill>
              <a:latin typeface="Calibri"/>
              <a:ea typeface="Calibri"/>
              <a:cs typeface="Calibri"/>
              <a:sym typeface="Calibri"/>
            </a:endParaRPr>
          </a:p>
          <a:p>
            <a:pPr marL="0" lvl="0" indent="0" algn="l" rtl="0">
              <a:spcBef>
                <a:spcPts val="0"/>
              </a:spcBef>
              <a:spcAft>
                <a:spcPts val="0"/>
              </a:spcAft>
              <a:buSzPts val="1400"/>
              <a:buNone/>
            </a:pPr>
            <a:r>
              <a:rPr lang="en" sz="1200">
                <a:solidFill>
                  <a:schemeClr val="dk1"/>
                </a:solidFill>
                <a:latin typeface="Calibri"/>
                <a:ea typeface="Calibri"/>
                <a:cs typeface="Calibri"/>
                <a:sym typeface="Calibri"/>
              </a:rPr>
              <a:t>Use a separate spreadsheet for each facilitator  </a:t>
            </a:r>
            <a:endParaRPr sz="1200">
              <a:solidFill>
                <a:schemeClr val="dk1"/>
              </a:solidFill>
              <a:latin typeface="Calibri"/>
              <a:ea typeface="Calibri"/>
              <a:cs typeface="Calibri"/>
              <a:sym typeface="Calibri"/>
            </a:endParaRPr>
          </a:p>
          <a:p>
            <a:pPr marL="0" lvl="0" indent="0" algn="l" rtl="0">
              <a:spcBef>
                <a:spcPts val="0"/>
              </a:spcBef>
              <a:spcAft>
                <a:spcPts val="0"/>
              </a:spcAft>
              <a:buSzPts val="1400"/>
              <a:buNone/>
            </a:pPr>
            <a:endParaRPr sz="1200">
              <a:solidFill>
                <a:schemeClr val="dk1"/>
              </a:solidFill>
              <a:latin typeface="Calibri"/>
              <a:ea typeface="Calibri"/>
              <a:cs typeface="Calibri"/>
              <a:sym typeface="Calibri"/>
            </a:endParaRPr>
          </a:p>
        </p:txBody>
      </p:sp>
      <p:sp>
        <p:nvSpPr>
          <p:cNvPr id="384" name="Google Shape;384;g32e19bc0232_0_7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2e19bc0232_0_7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32e19bc0232_0_74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Calibri"/>
                <a:ea typeface="Calibri"/>
                <a:cs typeface="Calibri"/>
                <a:sym typeface="Calibri"/>
              </a:rPr>
              <a:t>Trainer notes: </a:t>
            </a:r>
            <a:r>
              <a:rPr lang="en" sz="1200">
                <a:latin typeface="Calibri"/>
                <a:ea typeface="Calibri"/>
                <a:cs typeface="Calibri"/>
                <a:sym typeface="Calibri"/>
              </a:rPr>
              <a:t> The team should review data every 2 weeks to determine the impact of the intervention. It might be helpful for the chairperson or coordinator to use the Pre-Meeting organizer to organize which students need to be discussed.    Reminder that the The Pre-Meeting organizer from the Teaming lesson  can help keep track of which students you need to review at each meeting.  </a:t>
            </a:r>
            <a:endParaRPr sz="1200">
              <a:latin typeface="Calibri"/>
              <a:ea typeface="Calibri"/>
              <a:cs typeface="Calibri"/>
              <a:sym typeface="Calibri"/>
            </a:endParaRPr>
          </a:p>
        </p:txBody>
      </p:sp>
      <p:sp>
        <p:nvSpPr>
          <p:cNvPr id="391" name="Google Shape;391;g32e19bc0232_0_7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2e19bc0232_0_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32e19bc0232_0_7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Calibri"/>
                <a:ea typeface="Calibri"/>
                <a:cs typeface="Calibri"/>
                <a:sym typeface="Calibri"/>
              </a:rPr>
              <a:t>Trainer Notes:</a:t>
            </a:r>
            <a:r>
              <a:rPr lang="en">
                <a:latin typeface="Calibri"/>
                <a:ea typeface="Calibri"/>
                <a:cs typeface="Calibri"/>
                <a:sym typeface="Calibri"/>
              </a:rPr>
              <a:t> Discuss the following questions. </a:t>
            </a:r>
            <a:endParaRPr>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2e19bc0232_0_7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a:t>:  What steps do you need to add to your action plan? </a:t>
            </a:r>
            <a:endParaRPr/>
          </a:p>
        </p:txBody>
      </p:sp>
      <p:sp>
        <p:nvSpPr>
          <p:cNvPr id="406" name="Google Shape;406;g32e19bc0232_0_7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2e19bc0232_0_7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32e19bc0232_0_7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Calibri"/>
                <a:ea typeface="Calibri"/>
                <a:cs typeface="Calibri"/>
                <a:sym typeface="Calibri"/>
              </a:rPr>
              <a:t>Trainer Notes: </a:t>
            </a:r>
            <a:r>
              <a:rPr lang="en">
                <a:latin typeface="Calibri"/>
                <a:ea typeface="Calibri"/>
                <a:cs typeface="Calibri"/>
                <a:sym typeface="Calibri"/>
              </a:rPr>
              <a:t> Now that you have the student data how will your team analyze it.  </a:t>
            </a:r>
            <a:endParaRPr>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2e19bc0232_0_7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7" name="Google Shape;417;g32e19bc0232_0_770: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r>
              <a:rPr lang="en" sz="1200" b="1"/>
              <a:t>Trainer Notes:</a:t>
            </a:r>
            <a:r>
              <a:rPr lang="en" sz="1200"/>
              <a:t> In reviewing this data you can see that this student’s current rate of progress, he will reach the goal line in 3 weeks. The student is making progress toward the goal at an acceptable rate.</a:t>
            </a:r>
            <a:endParaRPr sz="1200"/>
          </a:p>
          <a:p>
            <a:pPr marL="0" lvl="0" indent="0" algn="l" rtl="0">
              <a:lnSpc>
                <a:spcPct val="90000"/>
              </a:lnSpc>
              <a:spcBef>
                <a:spcPts val="600"/>
              </a:spcBef>
              <a:spcAft>
                <a:spcPts val="0"/>
              </a:spcAft>
              <a:buNone/>
            </a:pPr>
            <a:r>
              <a:rPr lang="en" sz="1200" i="1"/>
              <a:t>Which means they are having a Positive Response to the Intervention.  </a:t>
            </a:r>
            <a:endParaRPr sz="1200" i="1"/>
          </a:p>
          <a:p>
            <a:pPr marL="0" lvl="0" indent="0" algn="l" rtl="0">
              <a:lnSpc>
                <a:spcPct val="90000"/>
              </a:lnSpc>
              <a:spcBef>
                <a:spcPts val="600"/>
              </a:spcBef>
              <a:spcAft>
                <a:spcPts val="0"/>
              </a:spcAft>
              <a:buNone/>
            </a:pPr>
            <a:r>
              <a:rPr lang="en" sz="1200" i="1"/>
              <a:t>Depending on your intervention data decision rules your team will decide if the student should do one of the following: </a:t>
            </a:r>
            <a:endParaRPr sz="1200" i="1"/>
          </a:p>
          <a:p>
            <a:pPr marL="914400" lvl="2" indent="-76200" algn="l" rtl="0">
              <a:lnSpc>
                <a:spcPct val="90000"/>
              </a:lnSpc>
              <a:spcBef>
                <a:spcPts val="1400"/>
              </a:spcBef>
              <a:spcAft>
                <a:spcPts val="0"/>
              </a:spcAft>
              <a:buClr>
                <a:schemeClr val="dk1"/>
              </a:buClr>
              <a:buSzPts val="1200"/>
              <a:buChar char="•"/>
            </a:pPr>
            <a:r>
              <a:rPr lang="en" sz="1200"/>
              <a:t>Continue intervention with the current goal</a:t>
            </a:r>
            <a:endParaRPr sz="1200"/>
          </a:p>
          <a:p>
            <a:pPr marL="914400" lvl="2" indent="-76200" algn="l" rtl="0">
              <a:lnSpc>
                <a:spcPct val="90000"/>
              </a:lnSpc>
              <a:spcBef>
                <a:spcPts val="1400"/>
              </a:spcBef>
              <a:spcAft>
                <a:spcPts val="0"/>
              </a:spcAft>
              <a:buClr>
                <a:schemeClr val="dk1"/>
              </a:buClr>
              <a:buSzPts val="1200"/>
              <a:buChar char="•"/>
            </a:pPr>
            <a:r>
              <a:rPr lang="en" sz="1200"/>
              <a:t>Continue intervention with goal increased</a:t>
            </a:r>
            <a:endParaRPr sz="1200"/>
          </a:p>
          <a:p>
            <a:pPr marL="1371600" lvl="3" indent="-76200" algn="l" rtl="0">
              <a:lnSpc>
                <a:spcPct val="90000"/>
              </a:lnSpc>
              <a:spcBef>
                <a:spcPts val="1200"/>
              </a:spcBef>
              <a:spcAft>
                <a:spcPts val="0"/>
              </a:spcAft>
              <a:buClr>
                <a:schemeClr val="dk1"/>
              </a:buClr>
              <a:buSzPts val="1200"/>
              <a:buChar char="–"/>
            </a:pPr>
            <a:r>
              <a:rPr lang="en" sz="1200"/>
              <a:t>If goal was not at 80%</a:t>
            </a:r>
            <a:endParaRPr sz="1200"/>
          </a:p>
          <a:p>
            <a:pPr marL="914400" lvl="2" indent="-76200" algn="l" rtl="0">
              <a:lnSpc>
                <a:spcPct val="90000"/>
              </a:lnSpc>
              <a:spcBef>
                <a:spcPts val="1400"/>
              </a:spcBef>
              <a:spcAft>
                <a:spcPts val="0"/>
              </a:spcAft>
              <a:buClr>
                <a:schemeClr val="dk1"/>
              </a:buClr>
              <a:buSzPts val="1200"/>
              <a:buChar char="•"/>
            </a:pPr>
            <a:r>
              <a:rPr lang="en" sz="1200">
                <a:solidFill>
                  <a:schemeClr val="dk1"/>
                </a:solidFill>
              </a:rPr>
              <a:t>Begin Fading </a:t>
            </a:r>
            <a:endParaRPr sz="1200"/>
          </a:p>
          <a:p>
            <a:pPr marL="225882" lvl="0" indent="-225882" algn="l" rtl="0">
              <a:lnSpc>
                <a:spcPct val="100000"/>
              </a:lnSpc>
              <a:spcBef>
                <a:spcPts val="0"/>
              </a:spcBef>
              <a:spcAft>
                <a:spcPts val="0"/>
              </a:spcAft>
              <a:buSzPts val="1400"/>
              <a:buNone/>
            </a:pPr>
            <a:endParaRPr sz="1200"/>
          </a:p>
          <a:p>
            <a:pPr marL="228600" marR="0" lvl="0" indent="0" algn="l" rtl="0">
              <a:lnSpc>
                <a:spcPct val="100000"/>
              </a:lnSpc>
              <a:spcBef>
                <a:spcPts val="0"/>
              </a:spcBef>
              <a:spcAft>
                <a:spcPts val="0"/>
              </a:spcAft>
              <a:buSzPts val="1400"/>
              <a:buNone/>
            </a:pPr>
            <a:endParaRPr sz="1200"/>
          </a:p>
          <a:p>
            <a:pPr marL="228600" marR="0" lvl="0" indent="-228600" algn="l" rtl="0">
              <a:lnSpc>
                <a:spcPct val="100000"/>
              </a:lnSpc>
              <a:spcBef>
                <a:spcPts val="0"/>
              </a:spcBef>
              <a:spcAft>
                <a:spcPts val="0"/>
              </a:spcAft>
              <a:buSzPts val="1400"/>
              <a:buNone/>
            </a:pPr>
            <a:endParaRPr sz="1200" i="0" u="none" strike="noStrike" cap="none">
              <a:latin typeface="Calibri"/>
              <a:ea typeface="Calibri"/>
              <a:cs typeface="Calibri"/>
              <a:sym typeface="Calibri"/>
            </a:endParaRPr>
          </a:p>
        </p:txBody>
      </p:sp>
      <p:sp>
        <p:nvSpPr>
          <p:cNvPr id="418" name="Google Shape;418;g32e19bc0232_0_770: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a:solidFill>
                  <a:schemeClr val="dk1"/>
                </a:solidFill>
                <a:latin typeface="Calibri"/>
                <a:ea typeface="Calibri"/>
                <a:cs typeface="Calibri"/>
                <a:sym typeface="Calibri"/>
              </a:rPr>
              <a:t>36</a:t>
            </a:fld>
            <a:endParaRPr sz="12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2e19bc0232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28" name="Google Shape;428;g32e19bc0232_0_780: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200" b="1">
                <a:solidFill>
                  <a:schemeClr val="dk1"/>
                </a:solidFill>
              </a:rPr>
              <a:t>Trainer Notes:</a:t>
            </a:r>
            <a:r>
              <a:rPr lang="en" sz="1200">
                <a:solidFill>
                  <a:schemeClr val="dk1"/>
                </a:solidFill>
              </a:rPr>
              <a:t> At this student’s current rate of progress, he will require 6 weeks to reach the goal.  The student is making progress, however, the rate is slower than what we would considerable acceptable.</a:t>
            </a:r>
            <a:endParaRPr sz="1200">
              <a:solidFill>
                <a:schemeClr val="dk1"/>
              </a:solidFill>
            </a:endParaRPr>
          </a:p>
          <a:p>
            <a:pPr marL="0" lvl="0" indent="0" algn="l" rtl="0">
              <a:lnSpc>
                <a:spcPct val="90000"/>
              </a:lnSpc>
              <a:spcBef>
                <a:spcPts val="600"/>
              </a:spcBef>
              <a:spcAft>
                <a:spcPts val="0"/>
              </a:spcAft>
              <a:buNone/>
            </a:pPr>
            <a:r>
              <a:rPr lang="en" sz="1200" i="1">
                <a:solidFill>
                  <a:schemeClr val="dk1"/>
                </a:solidFill>
              </a:rPr>
              <a:t>Which means this student is having a Questionable Response to the Intervention. So the team needs to discuss the following: </a:t>
            </a:r>
            <a:endParaRPr sz="1200">
              <a:solidFill>
                <a:schemeClr val="dk1"/>
              </a:solidFill>
            </a:endParaRPr>
          </a:p>
          <a:p>
            <a:pPr marL="457200" lvl="1" indent="-76200" algn="l" rtl="0">
              <a:lnSpc>
                <a:spcPct val="90000"/>
              </a:lnSpc>
              <a:spcBef>
                <a:spcPts val="600"/>
              </a:spcBef>
              <a:spcAft>
                <a:spcPts val="0"/>
              </a:spcAft>
              <a:buClr>
                <a:schemeClr val="dk1"/>
              </a:buClr>
              <a:buSzPts val="1200"/>
              <a:buChar char="❏"/>
            </a:pPr>
            <a:r>
              <a:rPr lang="en" sz="1200">
                <a:solidFill>
                  <a:schemeClr val="dk1"/>
                </a:solidFill>
              </a:rPr>
              <a:t>Was intervention implemented as intended?</a:t>
            </a:r>
            <a:endParaRPr sz="1200">
              <a:solidFill>
                <a:schemeClr val="dk1"/>
              </a:solidFill>
            </a:endParaRPr>
          </a:p>
          <a:p>
            <a:pPr marL="914400" lvl="2" indent="-76200" algn="l" rtl="0">
              <a:lnSpc>
                <a:spcPct val="90000"/>
              </a:lnSpc>
              <a:spcBef>
                <a:spcPts val="600"/>
              </a:spcBef>
              <a:spcAft>
                <a:spcPts val="0"/>
              </a:spcAft>
              <a:buClr>
                <a:schemeClr val="dk1"/>
              </a:buClr>
              <a:buSzPts val="1200"/>
              <a:buChar char="❏"/>
            </a:pPr>
            <a:r>
              <a:rPr lang="en" sz="1200">
                <a:solidFill>
                  <a:schemeClr val="dk1"/>
                </a:solidFill>
              </a:rPr>
              <a:t>If no - employ strategies to increase fidelity of implementation </a:t>
            </a:r>
            <a:endParaRPr sz="1200">
              <a:solidFill>
                <a:schemeClr val="dk1"/>
              </a:solidFill>
            </a:endParaRPr>
          </a:p>
          <a:p>
            <a:pPr marL="914400" lvl="2" indent="-76200" algn="l" rtl="0">
              <a:lnSpc>
                <a:spcPct val="90000"/>
              </a:lnSpc>
              <a:spcBef>
                <a:spcPts val="600"/>
              </a:spcBef>
              <a:spcAft>
                <a:spcPts val="0"/>
              </a:spcAft>
              <a:buClr>
                <a:schemeClr val="dk1"/>
              </a:buClr>
              <a:buSzPts val="1200"/>
              <a:buChar char="❏"/>
            </a:pPr>
            <a:r>
              <a:rPr lang="en" sz="1200">
                <a:solidFill>
                  <a:schemeClr val="dk1"/>
                </a:solidFill>
              </a:rPr>
              <a:t>If yes -increase intensity of current intervention for a short period of time and assess impact.  </a:t>
            </a:r>
            <a:endParaRPr sz="1200">
              <a:solidFill>
                <a:schemeClr val="dk1"/>
              </a:solidFill>
            </a:endParaRPr>
          </a:p>
          <a:p>
            <a:pPr marL="1828800" lvl="3" indent="-304800" algn="l" rtl="0">
              <a:lnSpc>
                <a:spcPct val="90000"/>
              </a:lnSpc>
              <a:spcBef>
                <a:spcPts val="600"/>
              </a:spcBef>
              <a:spcAft>
                <a:spcPts val="0"/>
              </a:spcAft>
              <a:buClr>
                <a:schemeClr val="dk1"/>
              </a:buClr>
              <a:buSzPts val="1200"/>
              <a:buChar char="❏"/>
            </a:pPr>
            <a:r>
              <a:rPr lang="en" sz="1200">
                <a:solidFill>
                  <a:schemeClr val="dk1"/>
                </a:solidFill>
              </a:rPr>
              <a:t>If rate improves, continue.  </a:t>
            </a:r>
            <a:endParaRPr sz="1200">
              <a:solidFill>
                <a:schemeClr val="dk1"/>
              </a:solidFill>
            </a:endParaRPr>
          </a:p>
          <a:p>
            <a:pPr marL="1828800" lvl="3" indent="-304800" algn="l" rtl="0">
              <a:lnSpc>
                <a:spcPct val="90000"/>
              </a:lnSpc>
              <a:spcBef>
                <a:spcPts val="600"/>
              </a:spcBef>
              <a:spcAft>
                <a:spcPts val="0"/>
              </a:spcAft>
              <a:buClr>
                <a:schemeClr val="dk1"/>
              </a:buClr>
              <a:buSzPts val="1200"/>
              <a:buChar char="❏"/>
            </a:pPr>
            <a:r>
              <a:rPr lang="en" sz="1200">
                <a:solidFill>
                  <a:schemeClr val="dk1"/>
                </a:solidFill>
              </a:rPr>
              <a:t>If rate does not improve, return to problem solving.</a:t>
            </a:r>
            <a:endParaRPr sz="1200">
              <a:solidFill>
                <a:schemeClr val="dk1"/>
              </a:solidFill>
            </a:endParaRPr>
          </a:p>
          <a:p>
            <a:pPr marL="225882" lvl="0" indent="-225882" algn="l" rtl="0">
              <a:lnSpc>
                <a:spcPct val="100000"/>
              </a:lnSpc>
              <a:spcBef>
                <a:spcPts val="0"/>
              </a:spcBef>
              <a:spcAft>
                <a:spcPts val="0"/>
              </a:spcAft>
              <a:buSzPts val="1400"/>
              <a:buNone/>
            </a:pPr>
            <a:endParaRPr sz="1200">
              <a:solidFill>
                <a:schemeClr val="dk1"/>
              </a:solidFill>
            </a:endParaRPr>
          </a:p>
          <a:p>
            <a:pPr marL="225882" lvl="0" indent="-225882" algn="l" rtl="0">
              <a:lnSpc>
                <a:spcPct val="100000"/>
              </a:lnSpc>
              <a:spcBef>
                <a:spcPts val="0"/>
              </a:spcBef>
              <a:spcAft>
                <a:spcPts val="0"/>
              </a:spcAft>
              <a:buSzPts val="1400"/>
              <a:buNone/>
            </a:pPr>
            <a:endParaRPr sz="1200">
              <a:solidFill>
                <a:schemeClr val="dk1"/>
              </a:solidFill>
            </a:endParaRPr>
          </a:p>
          <a:p>
            <a:pPr marL="228600" marR="0" lvl="0" indent="-228600" algn="l" rtl="0">
              <a:lnSpc>
                <a:spcPct val="100000"/>
              </a:lnSpc>
              <a:spcBef>
                <a:spcPts val="0"/>
              </a:spcBef>
              <a:spcAft>
                <a:spcPts val="0"/>
              </a:spcAft>
              <a:buSzPts val="1400"/>
              <a:buNone/>
            </a:pPr>
            <a:endParaRPr sz="1200" i="0" u="none" strike="noStrike" cap="none">
              <a:solidFill>
                <a:schemeClr val="dk1"/>
              </a:solidFill>
              <a:latin typeface="Calibri"/>
              <a:ea typeface="Calibri"/>
              <a:cs typeface="Calibri"/>
              <a:sym typeface="Calibri"/>
            </a:endParaRPr>
          </a:p>
        </p:txBody>
      </p:sp>
      <p:sp>
        <p:nvSpPr>
          <p:cNvPr id="429" name="Google Shape;429;g32e19bc0232_0_780: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a:solidFill>
                  <a:schemeClr val="dk1"/>
                </a:solidFill>
                <a:latin typeface="Calibri"/>
                <a:ea typeface="Calibri"/>
                <a:cs typeface="Calibri"/>
                <a:sym typeface="Calibri"/>
              </a:rPr>
              <a:t>37</a:t>
            </a:fld>
            <a:endParaRPr sz="12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2e19bc0232_0_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39" name="Google Shape;439;g32e19bc0232_0_790: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200" b="1">
                <a:solidFill>
                  <a:schemeClr val="dk1"/>
                </a:solidFill>
              </a:rPr>
              <a:t>Trainer Notes: </a:t>
            </a:r>
            <a:endParaRPr sz="1200" b="1">
              <a:solidFill>
                <a:schemeClr val="dk1"/>
              </a:solidFill>
            </a:endParaRPr>
          </a:p>
          <a:p>
            <a:pPr marL="0" lvl="0" indent="0" algn="l" rtl="0">
              <a:lnSpc>
                <a:spcPct val="100000"/>
              </a:lnSpc>
              <a:spcBef>
                <a:spcPts val="0"/>
              </a:spcBef>
              <a:spcAft>
                <a:spcPts val="0"/>
              </a:spcAft>
              <a:buSzPts val="1400"/>
              <a:buNone/>
            </a:pPr>
            <a:r>
              <a:rPr lang="en" sz="1200">
                <a:solidFill>
                  <a:schemeClr val="dk1"/>
                </a:solidFill>
              </a:rPr>
              <a:t>This child’s level of performance ranges from 50% to 25%.</a:t>
            </a:r>
            <a:endParaRPr sz="1200">
              <a:solidFill>
                <a:schemeClr val="dk1"/>
              </a:solidFill>
            </a:endParaRPr>
          </a:p>
          <a:p>
            <a:pPr marL="0" lvl="0" indent="0" algn="l" rtl="0">
              <a:lnSpc>
                <a:spcPct val="100000"/>
              </a:lnSpc>
              <a:spcBef>
                <a:spcPts val="0"/>
              </a:spcBef>
              <a:spcAft>
                <a:spcPts val="0"/>
              </a:spcAft>
              <a:buSzPts val="1400"/>
              <a:buNone/>
            </a:pPr>
            <a:endParaRPr sz="1200">
              <a:solidFill>
                <a:schemeClr val="dk1"/>
              </a:solidFill>
            </a:endParaRPr>
          </a:p>
          <a:p>
            <a:pPr marL="225882" lvl="0" indent="-225882" algn="l" rtl="0">
              <a:lnSpc>
                <a:spcPct val="100000"/>
              </a:lnSpc>
              <a:spcBef>
                <a:spcPts val="0"/>
              </a:spcBef>
              <a:spcAft>
                <a:spcPts val="0"/>
              </a:spcAft>
              <a:buClr>
                <a:schemeClr val="dk1"/>
              </a:buClr>
              <a:buSzPts val="1200"/>
              <a:buAutoNum type="arabicParenR"/>
            </a:pPr>
            <a:r>
              <a:rPr lang="en" sz="1200">
                <a:solidFill>
                  <a:schemeClr val="dk1"/>
                </a:solidFill>
              </a:rPr>
              <a:t>The gap between this child’s trend line and the goal line is growing wider.  The response to the intervention is poor. </a:t>
            </a:r>
            <a:r>
              <a:rPr lang="en" sz="1200" i="1">
                <a:solidFill>
                  <a:schemeClr val="dk1"/>
                </a:solidFill>
              </a:rPr>
              <a:t>So the team needs to discuss the following</a:t>
            </a:r>
            <a:endParaRPr sz="1200">
              <a:solidFill>
                <a:schemeClr val="dk1"/>
              </a:solidFill>
            </a:endParaRPr>
          </a:p>
          <a:p>
            <a:pPr marL="0" lvl="0" indent="0" algn="l" rtl="0">
              <a:lnSpc>
                <a:spcPct val="90000"/>
              </a:lnSpc>
              <a:spcBef>
                <a:spcPts val="600"/>
              </a:spcBef>
              <a:spcAft>
                <a:spcPts val="0"/>
              </a:spcAft>
              <a:buNone/>
            </a:pPr>
            <a:endParaRPr sz="1200">
              <a:solidFill>
                <a:schemeClr val="dk1"/>
              </a:solidFill>
            </a:endParaRPr>
          </a:p>
          <a:p>
            <a:pPr marL="457200" lvl="1" indent="-76200" algn="l" rtl="0">
              <a:lnSpc>
                <a:spcPct val="90000"/>
              </a:lnSpc>
              <a:spcBef>
                <a:spcPts val="600"/>
              </a:spcBef>
              <a:spcAft>
                <a:spcPts val="0"/>
              </a:spcAft>
              <a:buClr>
                <a:schemeClr val="dk1"/>
              </a:buClr>
              <a:buSzPts val="1200"/>
              <a:buChar char="–"/>
            </a:pPr>
            <a:r>
              <a:rPr lang="en" sz="1200">
                <a:solidFill>
                  <a:schemeClr val="dk1"/>
                </a:solidFill>
              </a:rPr>
              <a:t>Was intervention implemented as intended?</a:t>
            </a:r>
            <a:endParaRPr sz="1200">
              <a:solidFill>
                <a:schemeClr val="dk1"/>
              </a:solidFill>
            </a:endParaRPr>
          </a:p>
          <a:p>
            <a:pPr marL="914400" lvl="2" indent="-76200" algn="l" rtl="0">
              <a:lnSpc>
                <a:spcPct val="90000"/>
              </a:lnSpc>
              <a:spcBef>
                <a:spcPts val="600"/>
              </a:spcBef>
              <a:spcAft>
                <a:spcPts val="0"/>
              </a:spcAft>
              <a:buClr>
                <a:schemeClr val="dk1"/>
              </a:buClr>
              <a:buSzPts val="1200"/>
              <a:buChar char="•"/>
            </a:pPr>
            <a:r>
              <a:rPr lang="en" sz="1200">
                <a:solidFill>
                  <a:schemeClr val="dk1"/>
                </a:solidFill>
              </a:rPr>
              <a:t>If no - employ strategies to increase fidelity of implementation </a:t>
            </a:r>
            <a:endParaRPr sz="1200">
              <a:solidFill>
                <a:schemeClr val="dk1"/>
              </a:solidFill>
            </a:endParaRPr>
          </a:p>
          <a:p>
            <a:pPr marL="914400" lvl="2" indent="-76200" algn="l" rtl="0">
              <a:lnSpc>
                <a:spcPct val="90000"/>
              </a:lnSpc>
              <a:spcBef>
                <a:spcPts val="600"/>
              </a:spcBef>
              <a:spcAft>
                <a:spcPts val="0"/>
              </a:spcAft>
              <a:buClr>
                <a:schemeClr val="dk1"/>
              </a:buClr>
              <a:buSzPts val="1200"/>
              <a:buChar char="•"/>
            </a:pPr>
            <a:r>
              <a:rPr lang="en" sz="1200">
                <a:solidFill>
                  <a:schemeClr val="dk1"/>
                </a:solidFill>
              </a:rPr>
              <a:t>If yes -</a:t>
            </a:r>
            <a:endParaRPr sz="1200">
              <a:solidFill>
                <a:schemeClr val="dk1"/>
              </a:solidFill>
            </a:endParaRPr>
          </a:p>
          <a:p>
            <a:pPr marL="1371600" lvl="3" indent="-76200" algn="l" rtl="0">
              <a:lnSpc>
                <a:spcPct val="90000"/>
              </a:lnSpc>
              <a:spcBef>
                <a:spcPts val="1200"/>
              </a:spcBef>
              <a:spcAft>
                <a:spcPts val="0"/>
              </a:spcAft>
              <a:buClr>
                <a:schemeClr val="dk1"/>
              </a:buClr>
              <a:buSzPts val="1200"/>
              <a:buChar char="–"/>
            </a:pPr>
            <a:r>
              <a:rPr lang="en" sz="1200">
                <a:solidFill>
                  <a:schemeClr val="dk1"/>
                </a:solidFill>
              </a:rPr>
              <a:t>Was the problem identified correctly?</a:t>
            </a:r>
            <a:endParaRPr sz="1200">
              <a:solidFill>
                <a:schemeClr val="dk1"/>
              </a:solidFill>
            </a:endParaRPr>
          </a:p>
          <a:p>
            <a:pPr marL="1371600" lvl="3" indent="-76200" algn="l" rtl="0">
              <a:lnSpc>
                <a:spcPct val="90000"/>
              </a:lnSpc>
              <a:spcBef>
                <a:spcPts val="1200"/>
              </a:spcBef>
              <a:spcAft>
                <a:spcPts val="0"/>
              </a:spcAft>
              <a:buClr>
                <a:schemeClr val="dk1"/>
              </a:buClr>
              <a:buSzPts val="1200"/>
              <a:buChar char="–"/>
            </a:pPr>
            <a:r>
              <a:rPr lang="en" sz="1200">
                <a:solidFill>
                  <a:schemeClr val="dk1"/>
                </a:solidFill>
              </a:rPr>
              <a:t>Is intervention aligned with the function?</a:t>
            </a:r>
            <a:endParaRPr sz="1200">
              <a:solidFill>
                <a:schemeClr val="dk1"/>
              </a:solidFill>
            </a:endParaRPr>
          </a:p>
          <a:p>
            <a:pPr marL="1371600" lvl="3" indent="-76200" algn="l" rtl="0">
              <a:lnSpc>
                <a:spcPct val="90000"/>
              </a:lnSpc>
              <a:spcBef>
                <a:spcPts val="1200"/>
              </a:spcBef>
              <a:spcAft>
                <a:spcPts val="0"/>
              </a:spcAft>
              <a:buClr>
                <a:schemeClr val="dk1"/>
              </a:buClr>
              <a:buSzPts val="1200"/>
              <a:buChar char="–"/>
            </a:pPr>
            <a:r>
              <a:rPr lang="en" sz="1200">
                <a:solidFill>
                  <a:schemeClr val="dk1"/>
                </a:solidFill>
              </a:rPr>
              <a:t>Are there other functions to consider? </a:t>
            </a:r>
            <a:endParaRPr sz="1200">
              <a:solidFill>
                <a:schemeClr val="dk1"/>
              </a:solidFill>
            </a:endParaRPr>
          </a:p>
          <a:p>
            <a:pPr marL="225882" lvl="0" indent="-149682"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225882" lvl="0" indent="-225882"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225882" lvl="0" indent="-225882"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40" name="Google Shape;440;g32e19bc0232_0_790: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a:solidFill>
                  <a:schemeClr val="dk1"/>
                </a:solidFill>
                <a:latin typeface="Calibri"/>
                <a:ea typeface="Calibri"/>
                <a:cs typeface="Calibri"/>
                <a:sym typeface="Calibri"/>
              </a:rPr>
              <a:t>38</a:t>
            </a:fld>
            <a:endParaRPr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2e19bc0232_0_7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49" name="Google Shape;449;g32e19bc0232_0_7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Trainer Notes: </a:t>
            </a:r>
            <a:r>
              <a:rPr lang="en"/>
              <a:t>Sprague (2008) indicates that a student in a Tier 2 Intervention should first reach the goal line within 3 weeks.  </a:t>
            </a:r>
            <a:endParaRPr/>
          </a:p>
          <a:p>
            <a:pPr marL="0" lvl="0" indent="0" algn="l" rtl="0">
              <a:lnSpc>
                <a:spcPct val="100000"/>
              </a:lnSpc>
              <a:spcBef>
                <a:spcPts val="0"/>
              </a:spcBef>
              <a:spcAft>
                <a:spcPts val="0"/>
              </a:spcAft>
              <a:buSzPts val="1400"/>
              <a:buNone/>
            </a:pPr>
            <a:r>
              <a:rPr lang="en"/>
              <a:t>If the student in a Tier 2 Intervention does not reach the goal line within 3 weeks, the rate of progress may be considered too slow.</a:t>
            </a:r>
            <a:endParaRPr/>
          </a:p>
          <a:p>
            <a:pPr marL="0" lvl="0" indent="0" algn="l" rtl="0">
              <a:lnSpc>
                <a:spcPct val="100000"/>
              </a:lnSpc>
              <a:spcBef>
                <a:spcPts val="0"/>
              </a:spcBef>
              <a:spcAft>
                <a:spcPts val="0"/>
              </a:spcAft>
              <a:buSzPts val="1400"/>
              <a:buNone/>
            </a:pPr>
            <a:r>
              <a:rPr lang="en"/>
              <a:t>Dr. Erica Lembke advises that the general recommendation from most researchers is that we need at least eight data points within 3 weeks of instruction before making a decision about whether or not an intervention change is needed</a:t>
            </a:r>
            <a:endParaRPr/>
          </a:p>
          <a:p>
            <a:pPr marL="0" lvl="0" indent="0" algn="l" rtl="0">
              <a:lnSpc>
                <a:spcPct val="100000"/>
              </a:lnSpc>
              <a:spcBef>
                <a:spcPts val="0"/>
              </a:spcBef>
              <a:spcAft>
                <a:spcPts val="0"/>
              </a:spcAft>
              <a:buSzPts val="1400"/>
              <a:buNone/>
            </a:pPr>
            <a:endParaRPr/>
          </a:p>
        </p:txBody>
      </p:sp>
      <p:sp>
        <p:nvSpPr>
          <p:cNvPr id="450" name="Google Shape;450;g32e19bc0232_0_7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2e19bc0232_0_6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g32e19bc0232_0_6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b="1"/>
              <a:t>Trainer Notes:</a:t>
            </a:r>
            <a:r>
              <a:rPr lang="en" b="0"/>
              <a:t>  </a:t>
            </a:r>
            <a:r>
              <a:rPr lang="en">
                <a:latin typeface="Arial"/>
                <a:ea typeface="Arial"/>
                <a:cs typeface="Arial"/>
                <a:sym typeface="Arial"/>
              </a:rPr>
              <a:t>Facilitator: Select an attention signal. </a:t>
            </a:r>
            <a:endParaRPr/>
          </a:p>
          <a:p>
            <a:pPr marL="0" lvl="0" indent="0" algn="l" rtl="0">
              <a:lnSpc>
                <a:spcPct val="100000"/>
              </a:lnSpc>
              <a:spcBef>
                <a:spcPts val="0"/>
              </a:spcBef>
              <a:spcAft>
                <a:spcPts val="0"/>
              </a:spcAft>
              <a:buSzPts val="1400"/>
              <a:buNone/>
            </a:pPr>
            <a:r>
              <a:rPr lang="en" b="1"/>
              <a:t>To Know/To Say:</a:t>
            </a:r>
            <a:r>
              <a:rPr lang="en" b="0"/>
              <a:t>  </a:t>
            </a:r>
            <a:r>
              <a:rPr lang="en">
                <a:latin typeface="Arial"/>
                <a:ea typeface="Arial"/>
                <a:cs typeface="Arial"/>
                <a:sym typeface="Arial"/>
              </a:rPr>
              <a:t>“One of our agreements is to follow the attention signal.”   </a:t>
            </a:r>
            <a:endParaRPr/>
          </a:p>
          <a:p>
            <a:pPr marL="0" lvl="0" indent="0" algn="l" rtl="0">
              <a:lnSpc>
                <a:spcPct val="100000"/>
              </a:lnSpc>
              <a:spcBef>
                <a:spcPts val="0"/>
              </a:spcBef>
              <a:spcAft>
                <a:spcPts val="0"/>
              </a:spcAft>
              <a:buSzPts val="1400"/>
              <a:buNone/>
            </a:pPr>
            <a:r>
              <a:rPr lang="en">
                <a:latin typeface="Arial"/>
                <a:ea typeface="Arial"/>
                <a:cs typeface="Arial"/>
                <a:sym typeface="Arial"/>
              </a:rPr>
              <a:t>“Your team will work with your school to develop an attention signal you will use in every setting.”</a:t>
            </a:r>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
                <a:latin typeface="Arial"/>
                <a:ea typeface="Arial"/>
                <a:cs typeface="Arial"/>
                <a:sym typeface="Arial"/>
              </a:rPr>
              <a:t>“In order to get all of you focused after discussions, activities or breaks, </a:t>
            </a:r>
            <a:endParaRPr/>
          </a:p>
          <a:p>
            <a:pPr marL="0" lvl="0" indent="0" algn="l" rtl="0">
              <a:lnSpc>
                <a:spcPct val="100000"/>
              </a:lnSpc>
              <a:spcBef>
                <a:spcPts val="0"/>
              </a:spcBef>
              <a:spcAft>
                <a:spcPts val="0"/>
              </a:spcAft>
              <a:buSzPts val="1400"/>
              <a:buNone/>
            </a:pPr>
            <a:r>
              <a:rPr lang="en">
                <a:latin typeface="Arial"/>
                <a:ea typeface="Arial"/>
                <a:cs typeface="Arial"/>
                <a:sym typeface="Arial"/>
              </a:rPr>
              <a:t>I </a:t>
            </a:r>
            <a:r>
              <a:rPr lang="en" u="none">
                <a:latin typeface="Arial"/>
                <a:ea typeface="Arial"/>
                <a:cs typeface="Arial"/>
                <a:sym typeface="Arial"/>
              </a:rPr>
              <a:t>will __________________</a:t>
            </a:r>
            <a:r>
              <a:rPr lang="en" u="none">
                <a:solidFill>
                  <a:srgbClr val="FF0000"/>
                </a:solidFill>
                <a:latin typeface="Arial"/>
                <a:ea typeface="Arial"/>
                <a:cs typeface="Arial"/>
                <a:sym typeface="Arial"/>
              </a:rPr>
              <a:t>______________________</a:t>
            </a:r>
            <a:r>
              <a:rPr lang="en">
                <a:solidFill>
                  <a:srgbClr val="FF0000"/>
                </a:solidFill>
                <a:latin typeface="Arial"/>
                <a:ea typeface="Arial"/>
                <a:cs typeface="Arial"/>
                <a:sym typeface="Arial"/>
              </a:rPr>
              <a:t>.”</a:t>
            </a:r>
            <a:endParaRPr/>
          </a:p>
          <a:p>
            <a:pPr marL="0" lvl="0" indent="0" algn="l" rtl="0">
              <a:lnSpc>
                <a:spcPct val="100000"/>
              </a:lnSpc>
              <a:spcBef>
                <a:spcPts val="0"/>
              </a:spcBef>
              <a:spcAft>
                <a:spcPts val="0"/>
              </a:spcAft>
              <a:buSzPts val="1400"/>
              <a:buNone/>
            </a:pPr>
            <a:r>
              <a:rPr lang="en">
                <a:solidFill>
                  <a:srgbClr val="FF0000"/>
                </a:solidFill>
                <a:latin typeface="Arial"/>
                <a:ea typeface="Arial"/>
                <a:cs typeface="Arial"/>
                <a:sym typeface="Arial"/>
              </a:rPr>
              <a:t>	(</a:t>
            </a:r>
            <a:r>
              <a:rPr lang="en" b="1" u="none">
                <a:solidFill>
                  <a:srgbClr val="FF0000"/>
                </a:solidFill>
                <a:latin typeface="Arial"/>
                <a:ea typeface="Arial"/>
                <a:cs typeface="Arial"/>
                <a:sym typeface="Arial"/>
              </a:rPr>
              <a:t>Insert your attention signal here</a:t>
            </a:r>
            <a:r>
              <a:rPr lang="en" u="none">
                <a:solidFill>
                  <a:srgbClr val="FF0000"/>
                </a:solidFill>
                <a:latin typeface="Arial"/>
                <a:ea typeface="Arial"/>
                <a:cs typeface="Arial"/>
                <a:sym typeface="Arial"/>
              </a:rPr>
              <a:t>.)</a:t>
            </a:r>
            <a:endParaRPr/>
          </a:p>
          <a:p>
            <a:pPr marL="0" lvl="0" indent="0" algn="l" rtl="0">
              <a:lnSpc>
                <a:spcPct val="100000"/>
              </a:lnSpc>
              <a:spcBef>
                <a:spcPts val="0"/>
              </a:spcBef>
              <a:spcAft>
                <a:spcPts val="0"/>
              </a:spcAft>
              <a:buSzPts val="1400"/>
              <a:buNone/>
            </a:pPr>
            <a:endParaRPr u="none">
              <a:solidFill>
                <a:srgbClr val="FF0000"/>
              </a:solidFill>
              <a:latin typeface="Arial"/>
              <a:ea typeface="Arial"/>
              <a:cs typeface="Arial"/>
              <a:sym typeface="Arial"/>
            </a:endParaRPr>
          </a:p>
          <a:p>
            <a:pPr marL="0" lvl="0" indent="0" algn="l" rtl="0">
              <a:lnSpc>
                <a:spcPct val="100000"/>
              </a:lnSpc>
              <a:spcBef>
                <a:spcPts val="0"/>
              </a:spcBef>
              <a:spcAft>
                <a:spcPts val="0"/>
              </a:spcAft>
              <a:buSzPts val="1400"/>
              <a:buNone/>
            </a:pPr>
            <a:r>
              <a:rPr lang="en">
                <a:latin typeface="Arial"/>
                <a:ea typeface="Arial"/>
                <a:cs typeface="Arial"/>
                <a:sym typeface="Arial"/>
              </a:rPr>
              <a:t>“Your task will be to finish your sentence, quiet your voice and ____________________________.”</a:t>
            </a:r>
            <a:endParaRPr/>
          </a:p>
          <a:p>
            <a:pPr marL="0" lvl="0" indent="0" algn="l" rtl="0">
              <a:lnSpc>
                <a:spcPct val="100000"/>
              </a:lnSpc>
              <a:spcBef>
                <a:spcPts val="0"/>
              </a:spcBef>
              <a:spcAft>
                <a:spcPts val="0"/>
              </a:spcAft>
              <a:buSzPts val="1400"/>
              <a:buNone/>
            </a:pPr>
            <a:r>
              <a:rPr lang="en">
                <a:latin typeface="Arial"/>
                <a:ea typeface="Arial"/>
                <a:cs typeface="Arial"/>
                <a:sym typeface="Arial"/>
              </a:rPr>
              <a:t>							(</a:t>
            </a:r>
            <a:r>
              <a:rPr lang="en" b="1">
                <a:latin typeface="Arial"/>
                <a:ea typeface="Arial"/>
                <a:cs typeface="Arial"/>
                <a:sym typeface="Arial"/>
              </a:rPr>
              <a:t>Insert what you want participants to do</a:t>
            </a:r>
            <a:r>
              <a:rPr lang="en">
                <a:latin typeface="Arial"/>
                <a:ea typeface="Arial"/>
                <a:cs typeface="Arial"/>
                <a:sym typeface="Arial"/>
              </a:rPr>
              <a:t>.)</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193" name="Google Shape;193;g32e19bc0232_0_62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2e19bc0232_0_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32e19bc0232_0_8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 </a:t>
            </a:r>
            <a:r>
              <a:rPr lang="en"/>
              <a:t> The next step is how will your team respond to student data.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2e19bc0232_0_853:notes"/>
          <p:cNvSpPr>
            <a:spLocks noGrp="1" noRot="1" noChangeAspect="1"/>
          </p:cNvSpPr>
          <p:nvPr>
            <p:ph type="sldImg" idx="2"/>
          </p:nvPr>
        </p:nvSpPr>
        <p:spPr>
          <a:xfrm>
            <a:off x="1181100" y="696913"/>
            <a:ext cx="4648200" cy="3486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g32e19bc0232_0_853: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Trainer Notes</a:t>
            </a:r>
            <a:r>
              <a:rPr lang="en">
                <a:solidFill>
                  <a:schemeClr val="dk1"/>
                </a:solidFill>
              </a:rPr>
              <a:t>: The purpose of reviewing the data is to determine if the student is having positive, questionable, or poor response to intervention.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Based on the student response the team will decide whether to continue the intervention, fade, intensify or modify the intervention</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-Refer to the colored boxes for explanation:</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*Positive Response: Gap between the trendline and Goal Line is closing at an acceptable rate. Continue with current intervention/increase goal/Fade Intervention</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*Questionable: Closure of gap lines at an unacceptable rate. Look into implementation fidelity</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*Poor Response: Gap between Goal and Trendline widens.  Was the problem identified correctly?</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4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The purpose of reviewing the data is to determine if the student is having positive, questionable, or poor response to intervention. </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Based on the student response the team will decide whether to continue the intervention, fade, intensify or modify the intervention</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b="1">
                <a:latin typeface="Arial"/>
                <a:ea typeface="Arial"/>
                <a:cs typeface="Arial"/>
                <a:sym typeface="Arial"/>
              </a:rPr>
              <a:t>Refer to the colored boxes for explanation:</a:t>
            </a:r>
            <a:endParaRPr sz="11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a:t>
            </a:r>
            <a:r>
              <a:rPr lang="en" sz="1100" u="sng">
                <a:latin typeface="Arial"/>
                <a:ea typeface="Arial"/>
                <a:cs typeface="Arial"/>
                <a:sym typeface="Arial"/>
              </a:rPr>
              <a:t>Positive Response</a:t>
            </a:r>
            <a:r>
              <a:rPr lang="en" sz="1100">
                <a:latin typeface="Arial"/>
                <a:ea typeface="Arial"/>
                <a:cs typeface="Arial"/>
                <a:sym typeface="Arial"/>
              </a:rPr>
              <a:t>: Gap between the trendline and Goal Line is closing at an acceptable rate. Continue with current intervention/increase goal/Fade Intervention</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a:t>
            </a:r>
            <a:r>
              <a:rPr lang="en" sz="1100" u="sng">
                <a:latin typeface="Arial"/>
                <a:ea typeface="Arial"/>
                <a:cs typeface="Arial"/>
                <a:sym typeface="Arial"/>
              </a:rPr>
              <a:t>Questionable</a:t>
            </a:r>
            <a:r>
              <a:rPr lang="en" sz="1100">
                <a:latin typeface="Arial"/>
                <a:ea typeface="Arial"/>
                <a:cs typeface="Arial"/>
                <a:sym typeface="Arial"/>
              </a:rPr>
              <a:t>: Closure of gap lines at an unacceptable rate. Look into implementation fidelity</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u="sng">
                <a:latin typeface="Arial"/>
                <a:ea typeface="Arial"/>
                <a:cs typeface="Arial"/>
                <a:sym typeface="Arial"/>
              </a:rPr>
              <a:t>*Poor Response</a:t>
            </a:r>
            <a:r>
              <a:rPr lang="en" sz="1100">
                <a:latin typeface="Arial"/>
                <a:ea typeface="Arial"/>
                <a:cs typeface="Arial"/>
                <a:sym typeface="Arial"/>
              </a:rPr>
              <a:t>: Gap between Goal and Trendline widens.  Was the problem identified correctly? Did you identify the correct intervention?</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endParaRPr/>
          </a:p>
        </p:txBody>
      </p:sp>
      <p:sp>
        <p:nvSpPr>
          <p:cNvPr id="462" name="Google Shape;462;g32e19bc0232_0_853:notes"/>
          <p:cNvSpPr txBox="1">
            <a:spLocks noGrp="1"/>
          </p:cNvSpPr>
          <p:nvPr>
            <p:ph type="sldNum" idx="12"/>
          </p:nvPr>
        </p:nvSpPr>
        <p:spPr>
          <a:xfrm>
            <a:off x="3970938" y="8829967"/>
            <a:ext cx="3037800" cy="464700"/>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41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2e19bc0232_0_8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32e19bc0232_0_8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t>Trainer Notes:</a:t>
            </a:r>
            <a:r>
              <a:rPr lang="en" sz="1200"/>
              <a:t>  To determine if student is meeting their 1</a:t>
            </a:r>
            <a:r>
              <a:rPr lang="en" sz="1200" baseline="30000"/>
              <a:t>st</a:t>
            </a:r>
            <a:r>
              <a:rPr lang="en" sz="1200"/>
              <a:t> goal </a:t>
            </a:r>
            <a:endParaRPr sz="1200"/>
          </a:p>
          <a:p>
            <a:pPr marL="0" lvl="0" indent="0" algn="l" rtl="0">
              <a:spcBef>
                <a:spcPts val="0"/>
              </a:spcBef>
              <a:spcAft>
                <a:spcPts val="0"/>
              </a:spcAft>
              <a:buNone/>
            </a:pPr>
            <a:r>
              <a:rPr lang="en" sz="1200"/>
              <a:t>Intervention Coordinator or Team member will review the data regularly during this time frame to determine if the student continues to meet their goal at an acceptable rate.  </a:t>
            </a:r>
            <a:endParaRPr sz="1200"/>
          </a:p>
          <a:p>
            <a:pPr marL="0" lvl="0" indent="0" algn="l" rtl="0">
              <a:spcBef>
                <a:spcPts val="0"/>
              </a:spcBef>
              <a:spcAft>
                <a:spcPts val="0"/>
              </a:spcAft>
              <a:buNone/>
            </a:pPr>
            <a:r>
              <a:rPr lang="en" sz="1200"/>
              <a:t>Teams have the latitude to choose how frequently they will review the data during this time. </a:t>
            </a:r>
            <a:endParaRPr sz="1200"/>
          </a:p>
          <a:p>
            <a:pPr marL="0" lvl="0" indent="0" algn="l" rtl="0">
              <a:spcBef>
                <a:spcPts val="0"/>
              </a:spcBef>
              <a:spcAft>
                <a:spcPts val="0"/>
              </a:spcAft>
              <a:buNone/>
            </a:pPr>
            <a:r>
              <a:rPr lang="en" sz="1200"/>
              <a:t>Students will be reviewed at least every 4 weeks to determine if they are making progress if not they should be added to the agenda for further discussion.   </a:t>
            </a: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2e19bc0232_0_9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g32e19bc0232_0_9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Trainer Notes:</a:t>
            </a:r>
            <a:r>
              <a:rPr lang="en"/>
              <a:t> Refer back to Intervention Data decision rules lesson on how your team determined you would monitor implementation fidelity.  The research results from this intervention are based on all of the parts being fully implemented.  If some of the parts are missing it is not CICO.Sure, CICO is a simple program. Even simple programs need proper attention. As easily as you set it up, it can just as quickly fall apart. When you look at your CICO data, do you notice many students fail to meet their goal or is it just a couple? How many periods are marked without data? Does that happen for lots of students or just some? If many students on CICO struggle in the intervention, it’s possible the problem is systemic rather than isolated.​</a:t>
            </a:r>
            <a:endParaRPr/>
          </a:p>
          <a:p>
            <a:pPr marL="0" lvl="0" indent="0" algn="l" rtl="0">
              <a:lnSpc>
                <a:spcPct val="100000"/>
              </a:lnSpc>
              <a:spcBef>
                <a:spcPts val="0"/>
              </a:spcBef>
              <a:spcAft>
                <a:spcPts val="0"/>
              </a:spcAft>
              <a:buSzPts val="1400"/>
              <a:buNone/>
            </a:pPr>
            <a:endParaRPr/>
          </a:p>
        </p:txBody>
      </p:sp>
      <p:sp>
        <p:nvSpPr>
          <p:cNvPr id="477" name="Google Shape;477;g32e19bc0232_0_9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2e19bc0232_0_9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g32e19bc0232_0_9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Trainer Notes:</a:t>
            </a:r>
            <a:r>
              <a:rPr lang="en"/>
              <a:t>  Is the student seeking adult attention?  If not, you may need to change the intervention.  Did you set their goal too high?  Do you need to intensify the intervention? </a:t>
            </a:r>
            <a:endParaRPr/>
          </a:p>
        </p:txBody>
      </p:sp>
      <p:sp>
        <p:nvSpPr>
          <p:cNvPr id="484" name="Google Shape;484;g32e19bc0232_0_9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32e19bc0232_0_9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231F20"/>
                </a:solidFill>
              </a:rPr>
              <a:t>Trainer Notes:</a:t>
            </a:r>
            <a:r>
              <a:rPr lang="en">
                <a:solidFill>
                  <a:srgbClr val="231F20"/>
                </a:solidFill>
              </a:rPr>
              <a:t> Next steps is to consider developing a menu of accommodations to modify or intensify the intervention if a student needs additional support. </a:t>
            </a:r>
            <a:endParaRPr>
              <a:solidFill>
                <a:srgbClr val="000000"/>
              </a:solidFill>
            </a:endParaRPr>
          </a:p>
          <a:p>
            <a:pPr marL="0" lvl="0" indent="0" algn="l" rtl="0">
              <a:spcBef>
                <a:spcPts val="0"/>
              </a:spcBef>
              <a:spcAft>
                <a:spcPts val="0"/>
              </a:spcAft>
              <a:buSzPts val="1100"/>
              <a:buNone/>
            </a:pPr>
            <a:endParaRPr/>
          </a:p>
        </p:txBody>
      </p:sp>
      <p:sp>
        <p:nvSpPr>
          <p:cNvPr id="490" name="Google Shape;490;g32e19bc0232_0_9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2e19bc0232_0_9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95" name="Google Shape;495;g32e19bc0232_0_9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t>Trainer Notes</a:t>
            </a:r>
            <a:r>
              <a:rPr lang="en" sz="1200"/>
              <a:t>:   The team may need to modify  the intervention by individualizing the feedback procedure, individualizing the reinforcement or </a:t>
            </a:r>
            <a:r>
              <a:rPr lang="en" sz="1200">
                <a:solidFill>
                  <a:schemeClr val="dk1"/>
                </a:solidFill>
              </a:rPr>
              <a:t>adding a self-monitoring component.  </a:t>
            </a:r>
            <a:endParaRPr sz="1200"/>
          </a:p>
        </p:txBody>
      </p:sp>
      <p:sp>
        <p:nvSpPr>
          <p:cNvPr id="496" name="Google Shape;496;g32e19bc0232_0_9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32e19bc0232_0_9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03" name="Google Shape;503;g32e19bc0232_0_9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t>Trainer Notes:</a:t>
            </a:r>
            <a:r>
              <a:rPr lang="en" sz="1200"/>
              <a:t> If the intervention facilitator meets with all students in an intervention before and after school, an additional meeting could be scheduled in the middle of the day for students who require more frequent feedback.</a:t>
            </a:r>
            <a:endParaRPr sz="1200"/>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r>
              <a:rPr lang="en" sz="1200"/>
              <a:t>Often, the teachers specifically interact with students in an intervention before and after class, additional interactions could be planned for students who require more frequent feedback.</a:t>
            </a:r>
            <a:endParaRPr sz="1200"/>
          </a:p>
        </p:txBody>
      </p:sp>
      <p:sp>
        <p:nvSpPr>
          <p:cNvPr id="504" name="Google Shape;504;g32e19bc0232_0_9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2e19bc0232_0_9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10" name="Google Shape;510;g32e19bc0232_0_9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latin typeface="Calibri"/>
                <a:ea typeface="Calibri"/>
                <a:cs typeface="Calibri"/>
                <a:sym typeface="Calibri"/>
              </a:rPr>
              <a:t>Trainer Notes:</a:t>
            </a:r>
            <a:r>
              <a:rPr lang="en">
                <a:latin typeface="Calibri"/>
                <a:ea typeface="Calibri"/>
                <a:cs typeface="Calibri"/>
                <a:sym typeface="Calibri"/>
              </a:rPr>
              <a:t> Other strategies to consider are as follows:  ,Can the student select the adult to check in and check out with?  If some behaviors on the DPR are almost always at or above 80%, cross them off so student is concentrating on only those behaviors which are problematic.  If student has difficulty in unstructured times such as recess or lunch, add those time frames to the DPR</a:t>
            </a:r>
            <a:endParaRPr>
              <a:latin typeface="Calibri"/>
              <a:ea typeface="Calibri"/>
              <a:cs typeface="Calibri"/>
              <a:sym typeface="Calibri"/>
            </a:endParaRPr>
          </a:p>
        </p:txBody>
      </p:sp>
      <p:sp>
        <p:nvSpPr>
          <p:cNvPr id="511" name="Google Shape;511;g32e19bc0232_0_9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32e19bc0232_0_9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17" name="Google Shape;517;g32e19bc0232_0_9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latin typeface="Calibri"/>
                <a:ea typeface="Calibri"/>
                <a:cs typeface="Calibri"/>
                <a:sym typeface="Calibri"/>
              </a:rPr>
              <a:t>(This Big Bang video clip is a great example of reinforcing behavior. </a:t>
            </a:r>
            <a:r>
              <a:rPr lang="en" u="sng">
                <a:solidFill>
                  <a:schemeClr val="hlink"/>
                </a:solidFill>
                <a:latin typeface="Calibri"/>
                <a:ea typeface="Calibri"/>
                <a:cs typeface="Calibri"/>
                <a:sym typeface="Calibri"/>
                <a:hlinkClick r:id="rId3"/>
              </a:rPr>
              <a:t>https://www.youtube.com/watch?v=qy_mIEnnlF4</a:t>
            </a:r>
            <a:r>
              <a:rPr lang="en">
                <a:latin typeface="Calibri"/>
                <a:ea typeface="Calibri"/>
                <a:cs typeface="Calibri"/>
                <a:sym typeface="Calibri"/>
              </a:rPr>
              <a:t> )</a:t>
            </a: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en" b="1">
                <a:latin typeface="Calibri"/>
                <a:ea typeface="Calibri"/>
                <a:cs typeface="Calibri"/>
                <a:sym typeface="Calibri"/>
              </a:rPr>
              <a:t>Trainer Notes: </a:t>
            </a:r>
            <a:endParaRPr b="1">
              <a:latin typeface="Calibri"/>
              <a:ea typeface="Calibri"/>
              <a:cs typeface="Calibri"/>
              <a:sym typeface="Calibri"/>
            </a:endParaRPr>
          </a:p>
          <a:p>
            <a:pPr marL="0" lvl="0" indent="0" algn="l" rtl="0">
              <a:lnSpc>
                <a:spcPct val="100000"/>
              </a:lnSpc>
              <a:spcBef>
                <a:spcPts val="0"/>
              </a:spcBef>
              <a:spcAft>
                <a:spcPts val="0"/>
              </a:spcAft>
              <a:buSzPts val="1400"/>
              <a:buNone/>
            </a:pPr>
            <a:r>
              <a:rPr lang="en">
                <a:latin typeface="Calibri"/>
                <a:ea typeface="Calibri"/>
                <a:cs typeface="Calibri"/>
                <a:sym typeface="Calibri"/>
              </a:rPr>
              <a:t> The 4th strategy is to individualize the reinforcer. The facilitator might collaboratively develop an individualized contract that specifies the reinforcers the student will earn.  </a:t>
            </a: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en">
                <a:latin typeface="Calibri"/>
                <a:ea typeface="Calibri"/>
                <a:cs typeface="Calibri"/>
                <a:sym typeface="Calibri"/>
              </a:rPr>
              <a:t>Allow the student to select an adult with whom he or she can spend additional time </a:t>
            </a:r>
            <a:endParaRPr>
              <a:latin typeface="Calibri"/>
              <a:ea typeface="Calibri"/>
              <a:cs typeface="Calibri"/>
              <a:sym typeface="Calibri"/>
            </a:endParaRPr>
          </a:p>
          <a:p>
            <a:pPr marL="0" lvl="0" indent="0" algn="l" rtl="0">
              <a:lnSpc>
                <a:spcPct val="100000"/>
              </a:lnSpc>
              <a:spcBef>
                <a:spcPts val="0"/>
              </a:spcBef>
              <a:spcAft>
                <a:spcPts val="0"/>
              </a:spcAft>
              <a:buSzPts val="1400"/>
              <a:buNone/>
            </a:pPr>
            <a:endParaRPr>
              <a:latin typeface="Calibri"/>
              <a:ea typeface="Calibri"/>
              <a:cs typeface="Calibri"/>
              <a:sym typeface="Calibri"/>
            </a:endParaRPr>
          </a:p>
        </p:txBody>
      </p:sp>
      <p:sp>
        <p:nvSpPr>
          <p:cNvPr id="518" name="Google Shape;518;g32e19bc0232_0_9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2e19bc0232_0_6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g32e19bc0232_0_6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a:t>
            </a:r>
            <a:r>
              <a:rPr lang="en"/>
              <a:t>Facilitator: Select an introductions activity</a:t>
            </a:r>
            <a:endParaRPr b="0"/>
          </a:p>
          <a:p>
            <a:pPr marL="0" lvl="0" indent="0" algn="l" rtl="0">
              <a:lnSpc>
                <a:spcPct val="100000"/>
              </a:lnSpc>
              <a:spcBef>
                <a:spcPts val="0"/>
              </a:spcBef>
              <a:spcAft>
                <a:spcPts val="0"/>
              </a:spcAft>
              <a:buSzPts val="1400"/>
              <a:buNone/>
            </a:pPr>
            <a:r>
              <a:rPr lang="en" b="1"/>
              <a:t>To Know/To Say:</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200" name="Google Shape;200;g32e19bc0232_0_63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787fdb2423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3787fdb242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 </a:t>
            </a:r>
            <a:r>
              <a:rPr lang="en"/>
              <a:t>The team may consider adding a self-monitoring component.  This may help with those students who argue or become frustrated with the teacher’s ratings.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787fdb2423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g3787fdb2423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b="1"/>
              <a:t>Trainer Notes:</a:t>
            </a:r>
            <a:r>
              <a:rPr lang="en" sz="1200">
                <a:latin typeface="Calibri"/>
                <a:ea typeface="Calibri"/>
                <a:cs typeface="Calibri"/>
                <a:sym typeface="Calibri"/>
              </a:rPr>
              <a:t> If the student is in the intervention for a period of time and they are exhibiting additional behaviors that are not focused on gaining adult attention then you may want to modify the intervention to include one or more of the additional  strategies on this graph.  </a:t>
            </a:r>
            <a:endParaRPr sz="120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a:latin typeface="Calibri"/>
                <a:ea typeface="Calibri"/>
                <a:cs typeface="Calibri"/>
                <a:sym typeface="Calibri"/>
              </a:rPr>
              <a:t> </a:t>
            </a:r>
            <a:r>
              <a:rPr lang="en" sz="1200">
                <a:solidFill>
                  <a:schemeClr val="dk1"/>
                </a:solidFill>
                <a:latin typeface="Calibri"/>
                <a:ea typeface="Calibri"/>
                <a:cs typeface="Calibri"/>
                <a:sym typeface="Calibri"/>
              </a:rPr>
              <a:t>The team will need to consider which modification(s) best match the student’s needs. Listed are several example modifications suggested by authors of the intervention manual (Crone, Hawken, &amp; Horner, 2010).</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531" name="Google Shape;531;g3787fdb2423_0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51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3753e9e7248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3753e9e7248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At the secondary level, a critical outcome of CICO participation is teaching students how to be both socially and academically successful in school so they remain engaged in activities. To reach this goal, CICO for older students should also provide instruction for basic study skills (Crone et al., 2010).</a:t>
            </a:r>
            <a:endParaRPr/>
          </a:p>
          <a:p>
            <a:pPr marL="0" lvl="0" indent="0" algn="l" rtl="0">
              <a:spcBef>
                <a:spcPts val="0"/>
              </a:spcBef>
              <a:spcAft>
                <a:spcPts val="0"/>
              </a:spcAft>
              <a:buNone/>
            </a:pPr>
            <a:r>
              <a:rPr lang="en"/>
              <a:t> In addition  to feedback about social behavior, students should participate in lessons that teach them to use a planner, organize materials and supplies, establish and follow a daily schedule, apply study skill strategies, and know beneficial test-taking skills.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32e19bc0232_0_9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g32e19bc0232_0_9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b="1"/>
              <a:t>Trainer Notes:</a:t>
            </a:r>
            <a:r>
              <a:rPr lang="en"/>
              <a:t> Discuss with your team what will be included in your menu of modifications so it is readily available when discussing students who needs additional supports.</a:t>
            </a:r>
            <a:endParaRPr/>
          </a:p>
          <a:p>
            <a:pPr marL="0" lvl="0" indent="0" algn="l" rtl="0">
              <a:lnSpc>
                <a:spcPct val="100000"/>
              </a:lnSpc>
              <a:spcBef>
                <a:spcPts val="0"/>
              </a:spcBef>
              <a:spcAft>
                <a:spcPts val="0"/>
              </a:spcAft>
              <a:buSzPts val="1400"/>
              <a:buNone/>
            </a:pPr>
            <a:r>
              <a:rPr lang="en"/>
              <a:t>How long would a student have a poor or questionable response before modifying or intensifying the intervention? </a:t>
            </a:r>
            <a:endParaRPr/>
          </a:p>
        </p:txBody>
      </p:sp>
      <p:sp>
        <p:nvSpPr>
          <p:cNvPr id="546" name="Google Shape;546;g32e19bc0232_0_9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32e19bc0232_0_9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 </a:t>
            </a:r>
            <a:r>
              <a:rPr lang="en"/>
              <a:t> Consider the steps do you need to add to your action plan.</a:t>
            </a:r>
            <a:endParaRPr/>
          </a:p>
        </p:txBody>
      </p:sp>
      <p:sp>
        <p:nvSpPr>
          <p:cNvPr id="552" name="Google Shape;552;g32e19bc0232_0_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33367db0cd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33367db0c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Self-monitoring is a behavioral strategy that can be used for students of all ages.  A student will observe, record, and evaluate their own behavior to increase awareness and promote change. It involves tracking specific actions.often using a checklist or rating scale—and comparing them to a set goal or standard</a:t>
            </a:r>
            <a:endParaRPr/>
          </a:p>
          <a:p>
            <a:pPr marL="0" lvl="0" indent="0" algn="l" rtl="0">
              <a:spcBef>
                <a:spcPts val="0"/>
              </a:spcBef>
              <a:spcAft>
                <a:spcPts val="0"/>
              </a:spcAft>
              <a:buNone/>
            </a:pPr>
            <a:r>
              <a:rPr lang="en"/>
              <a:t>This should be taught before Fading takes place in order to increase the student’s ability to manage their own behavior without direct adult supervision.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3367db0cd2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3367db0cd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Students gradually take responsibility for monitoring and evaluating their own behavior throughout the day, instead of relying solely on teacher feedback</a:t>
            </a:r>
            <a:endParaRPr/>
          </a:p>
          <a:p>
            <a:pPr marL="0" lvl="0" indent="0" algn="l" rtl="0">
              <a:spcBef>
                <a:spcPts val="0"/>
              </a:spcBef>
              <a:spcAft>
                <a:spcPts val="0"/>
              </a:spcAft>
              <a:buNone/>
            </a:pPr>
            <a:r>
              <a:rPr lang="en"/>
              <a:t>Goal is for students to manage their behavior independently without adult prompting, </a:t>
            </a:r>
            <a:endParaRPr/>
          </a:p>
          <a:p>
            <a:pPr marL="0" lvl="0" indent="0" algn="l" rtl="0">
              <a:spcBef>
                <a:spcPts val="0"/>
              </a:spcBef>
              <a:spcAft>
                <a:spcPts val="0"/>
              </a:spcAft>
              <a:buNone/>
            </a:pPr>
            <a:r>
              <a:rPr lang="en"/>
              <a:t>gradual fading of teacher support and increasing student autonomy.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3367db0cd2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33367db0cd2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Benefits of self-monitoring in CICO:</a:t>
            </a:r>
            <a:endParaRPr/>
          </a:p>
          <a:p>
            <a:pPr marL="0" lvl="0" indent="0" algn="l" rtl="0">
              <a:spcBef>
                <a:spcPts val="0"/>
              </a:spcBef>
              <a:spcAft>
                <a:spcPts val="0"/>
              </a:spcAft>
              <a:buNone/>
            </a:pPr>
            <a:r>
              <a:rPr lang="en"/>
              <a:t>Increased student accountability:</a:t>
            </a:r>
            <a:endParaRPr/>
          </a:p>
          <a:p>
            <a:pPr marL="0" lvl="0" indent="0" algn="l" rtl="0">
              <a:spcBef>
                <a:spcPts val="0"/>
              </a:spcBef>
              <a:spcAft>
                <a:spcPts val="0"/>
              </a:spcAft>
              <a:buNone/>
            </a:pPr>
            <a:r>
              <a:rPr lang="en"/>
              <a:t>By actively monitoring their own behavior, students are more likely to take responsibility for their actions. </a:t>
            </a:r>
            <a:endParaRPr/>
          </a:p>
          <a:p>
            <a:pPr marL="0" lvl="0" indent="0" algn="l" rtl="0">
              <a:spcBef>
                <a:spcPts val="0"/>
              </a:spcBef>
              <a:spcAft>
                <a:spcPts val="0"/>
              </a:spcAft>
              <a:buNone/>
            </a:pPr>
            <a:r>
              <a:rPr lang="en"/>
              <a:t>Improved generalization of behavior change:</a:t>
            </a:r>
            <a:endParaRPr/>
          </a:p>
          <a:p>
            <a:pPr marL="0" lvl="0" indent="0" algn="l" rtl="0">
              <a:spcBef>
                <a:spcPts val="0"/>
              </a:spcBef>
              <a:spcAft>
                <a:spcPts val="0"/>
              </a:spcAft>
              <a:buNone/>
            </a:pPr>
            <a:r>
              <a:rPr lang="en"/>
              <a:t>As students learn to self-regulate, they are better equipped to manage their behavior across different settings and situations. </a:t>
            </a:r>
            <a:endParaRPr/>
          </a:p>
          <a:p>
            <a:pPr marL="0" lvl="0" indent="0" algn="l" rtl="0">
              <a:spcBef>
                <a:spcPts val="0"/>
              </a:spcBef>
              <a:spcAft>
                <a:spcPts val="0"/>
              </a:spcAft>
              <a:buNone/>
            </a:pPr>
            <a:r>
              <a:rPr lang="en"/>
              <a:t>Preparation for independent functioning:</a:t>
            </a:r>
            <a:endParaRPr/>
          </a:p>
          <a:p>
            <a:pPr marL="0" lvl="0" indent="0" algn="l" rtl="0">
              <a:spcBef>
                <a:spcPts val="0"/>
              </a:spcBef>
              <a:spcAft>
                <a:spcPts val="0"/>
              </a:spcAft>
              <a:buNone/>
            </a:pPr>
            <a:r>
              <a:rPr lang="en"/>
              <a:t>The ultimate goal is to transition students from relying on external feedback to effectively self-manage their behavior without constant adult prompts</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8327211046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8327211046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endParaRPr b="1"/>
          </a:p>
          <a:p>
            <a:pPr marL="0" lvl="0" indent="0" algn="l" rtl="0">
              <a:spcBef>
                <a:spcPts val="0"/>
              </a:spcBef>
              <a:spcAft>
                <a:spcPts val="0"/>
              </a:spcAft>
              <a:buNone/>
            </a:pPr>
            <a:r>
              <a:rPr lang="en" b="1"/>
              <a:t> </a:t>
            </a:r>
            <a:r>
              <a:rPr lang="en"/>
              <a:t>Key Components of Self-Monitoring</a:t>
            </a:r>
            <a:endParaRPr/>
          </a:p>
          <a:p>
            <a:pPr marL="0" lvl="0" indent="0" algn="l" rtl="0">
              <a:spcBef>
                <a:spcPts val="0"/>
              </a:spcBef>
              <a:spcAft>
                <a:spcPts val="0"/>
              </a:spcAft>
              <a:buNone/>
            </a:pPr>
            <a:r>
              <a:rPr lang="en"/>
              <a:t>Observation: The student pays attention to their own behavior.</a:t>
            </a:r>
            <a:endParaRPr/>
          </a:p>
          <a:p>
            <a:pPr marL="0" lvl="0" indent="0" algn="l" rtl="0">
              <a:spcBef>
                <a:spcPts val="0"/>
              </a:spcBef>
              <a:spcAft>
                <a:spcPts val="0"/>
              </a:spcAft>
              <a:buNone/>
            </a:pPr>
            <a:r>
              <a:rPr lang="en"/>
              <a:t>Recording: The student documents when the behavior occurs.</a:t>
            </a:r>
            <a:endParaRPr/>
          </a:p>
          <a:p>
            <a:pPr marL="0" lvl="0" indent="0" algn="l" rtl="0">
              <a:spcBef>
                <a:spcPts val="0"/>
              </a:spcBef>
              <a:spcAft>
                <a:spcPts val="0"/>
              </a:spcAft>
              <a:buNone/>
            </a:pPr>
            <a:r>
              <a:rPr lang="en"/>
              <a:t>Evaluation: The student reflects on whether the behavior meets expectations or goals.</a:t>
            </a:r>
            <a:endParaRPr/>
          </a:p>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8327211046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38327211046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Self-monitoring is widely used in education because encourages accountability and independence on the part of the student.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2e19bc0232_0_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g32e19bc0232_0_6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 dirty="0">
                <a:solidFill>
                  <a:schemeClr val="dk1"/>
                </a:solidFill>
              </a:rPr>
              <a:t>Trainer Notes:  These are the handouts for this course.  They are available on the</a:t>
            </a:r>
            <a:r>
              <a:rPr lang="en" sz="1200" dirty="0">
                <a:solidFill>
                  <a:schemeClr val="dk1"/>
                </a:solidFill>
              </a:rPr>
              <a:t> </a:t>
            </a:r>
            <a:r>
              <a:rPr lang="en" sz="1200" u="sng" dirty="0">
                <a:solidFill>
                  <a:srgbClr val="0000FF"/>
                </a:solidFill>
                <a:hlinkClick r:id="rId3">
                  <a:extLst>
                    <a:ext uri="{A12FA001-AC4F-418D-AE19-62706E023703}">
                      <ahyp:hlinkClr xmlns:ahyp="http://schemas.microsoft.com/office/drawing/2018/hyperlinkcolor" val="tx"/>
                    </a:ext>
                  </a:extLst>
                </a:hlinkClick>
              </a:rPr>
              <a:t>https://pbismissouri.org/</a:t>
            </a:r>
            <a:r>
              <a:rPr lang="en" dirty="0">
                <a:solidFill>
                  <a:schemeClr val="dk1"/>
                </a:solidFill>
              </a:rPr>
              <a:t> website.  You can also download and create a google folder to share them with participants.  </a:t>
            </a:r>
            <a:endParaRPr dirty="0">
              <a:solidFill>
                <a:schemeClr val="dk1"/>
              </a:solidFill>
            </a:endParaRPr>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34606eef18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5" name="Google Shape;585;g34606eef18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 </a:t>
            </a:r>
            <a:r>
              <a:rPr lang="en"/>
              <a:t> It is helpful to inform the team and staff that self-monitoring will be implemented in the classroom setting.  The CICO facilitator will be responsible for teaching the student the skills and providing ample time to practice them.  The goal is for the student to gain self-awareness about their behavior.  </a:t>
            </a:r>
            <a:endParaRPr/>
          </a:p>
          <a:p>
            <a:pPr marL="0" lvl="0" indent="0" algn="l" rtl="0">
              <a:spcBef>
                <a:spcPts val="0"/>
              </a:spcBef>
              <a:spcAft>
                <a:spcPts val="0"/>
              </a:spcAft>
              <a:buNone/>
            </a:pPr>
            <a:endParaRPr/>
          </a:p>
          <a:p>
            <a:pPr marL="0" lvl="0" indent="0" algn="l" rtl="0">
              <a:spcBef>
                <a:spcPts val="0"/>
              </a:spcBef>
              <a:spcAft>
                <a:spcPts val="0"/>
              </a:spcAft>
              <a:buNone/>
            </a:pPr>
            <a:r>
              <a:rPr lang="en"/>
              <a:t>If a student does not respond well with the teacher giving direct feedback then the team may decide to modify the intervention by switching to self-monitoring of their specific goals.  </a:t>
            </a:r>
            <a:endParaRPr/>
          </a:p>
          <a:p>
            <a:pPr marL="0" lvl="0" indent="0" algn="l" rtl="0">
              <a:spcBef>
                <a:spcPts val="0"/>
              </a:spcBef>
              <a:spcAft>
                <a:spcPts val="0"/>
              </a:spcAft>
              <a:buNone/>
            </a:pPr>
            <a:endParaRPr/>
          </a:p>
          <a:p>
            <a:pPr marL="0" lvl="0" indent="0" algn="l" rtl="0">
              <a:spcBef>
                <a:spcPts val="0"/>
              </a:spcBef>
              <a:spcAft>
                <a:spcPts val="0"/>
              </a:spcAft>
              <a:buNone/>
            </a:pPr>
            <a:r>
              <a:rPr lang="en"/>
              <a:t>Self-Monitoring will be used as part of the fading process so it is important the student is taught these skills prior to fading them from the intervention.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2e19bc0232_0_9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511810" lvl="0" indent="0" algn="l" rtl="0">
              <a:spcBef>
                <a:spcPts val="0"/>
              </a:spcBef>
              <a:spcAft>
                <a:spcPts val="0"/>
              </a:spcAft>
              <a:buClr>
                <a:schemeClr val="dk1"/>
              </a:buClr>
              <a:buSzPts val="1100"/>
              <a:buFont typeface="Arial"/>
              <a:buNone/>
            </a:pPr>
            <a:r>
              <a:rPr lang="en" b="1">
                <a:solidFill>
                  <a:srgbClr val="231F20"/>
                </a:solidFill>
              </a:rPr>
              <a:t>Trainer Notes</a:t>
            </a:r>
            <a:r>
              <a:rPr lang="en">
                <a:solidFill>
                  <a:srgbClr val="231F20"/>
                </a:solidFill>
              </a:rPr>
              <a:t>:  Next step is to develop a process for fading of intervention (e.g., self-monitoring). </a:t>
            </a:r>
            <a:endParaRPr/>
          </a:p>
        </p:txBody>
      </p:sp>
      <p:sp>
        <p:nvSpPr>
          <p:cNvPr id="591" name="Google Shape;591;g32e19bc0232_0_9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2e19bc0232_0_9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32e19bc0232_0_9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solidFill>
                  <a:schemeClr val="dk1"/>
                </a:solidFill>
              </a:rPr>
              <a:t>Trainer Notes:</a:t>
            </a:r>
            <a:r>
              <a:rPr lang="en" sz="1200">
                <a:solidFill>
                  <a:schemeClr val="dk1"/>
                </a:solidFill>
              </a:rPr>
              <a:t>  Fading refers to a process of gradually removing CICO intervention components for students who have met program goals.  To increase the likelihood of student success after graduation CICO program components are typically removed in a systematic and thoughtfully planned fashion rather than cold turkey.  Students  should receive instruction for self-management skills before the CICO components are faded.</a:t>
            </a:r>
            <a:endParaRPr sz="1200">
              <a:solidFill>
                <a:schemeClr val="dk1"/>
              </a:solidFill>
            </a:endParaRPr>
          </a:p>
          <a:p>
            <a:pPr marL="0" lvl="0" indent="0" algn="l" rtl="0">
              <a:spcBef>
                <a:spcPts val="0"/>
              </a:spcBef>
              <a:spcAft>
                <a:spcPts val="0"/>
              </a:spcAft>
              <a:buClr>
                <a:schemeClr val="dk1"/>
              </a:buClr>
              <a:buSzPts val="1400"/>
              <a:buFont typeface="Arial"/>
              <a:buNone/>
            </a:pPr>
            <a:r>
              <a:rPr lang="en" sz="1200">
                <a:solidFill>
                  <a:schemeClr val="dk1"/>
                </a:solidFill>
              </a:rPr>
              <a:t>Something to keep in mind when starting to fade – if a student is doing well on a DPR, is that translating to improved performance on the criteria that brought the student to your attention?  </a:t>
            </a:r>
            <a:endParaRPr sz="1200">
              <a:solidFill>
                <a:schemeClr val="dk1"/>
              </a:solidFill>
            </a:endParaRPr>
          </a:p>
          <a:p>
            <a:pPr marL="0" lvl="0" indent="0" algn="l" rtl="0">
              <a:spcBef>
                <a:spcPts val="0"/>
              </a:spcBef>
              <a:spcAft>
                <a:spcPts val="0"/>
              </a:spcAft>
              <a:buClr>
                <a:schemeClr val="dk1"/>
              </a:buClr>
              <a:buSzPts val="1400"/>
              <a:buFont typeface="Arial"/>
              <a:buNone/>
            </a:pPr>
            <a:r>
              <a:rPr lang="en" sz="1200">
                <a:solidFill>
                  <a:schemeClr val="dk1"/>
                </a:solidFill>
              </a:rPr>
              <a:t>For example, if a student accrued multiple classroom minors prior to participating in the intervention, has the student reduced the number of classroom minors for the focused behavior after participating in the intervention?</a:t>
            </a:r>
            <a:endParaRPr sz="1200">
              <a:solidFill>
                <a:schemeClr val="dk1"/>
              </a:solidFill>
            </a:endParaRPr>
          </a:p>
          <a:p>
            <a:pPr marL="0" lvl="0" indent="0" algn="l" rtl="0">
              <a:lnSpc>
                <a:spcPct val="100000"/>
              </a:lnSpc>
              <a:spcBef>
                <a:spcPts val="0"/>
              </a:spcBef>
              <a:spcAft>
                <a:spcPts val="0"/>
              </a:spcAft>
              <a:buSzPts val="1400"/>
              <a:buNone/>
            </a:pPr>
            <a:r>
              <a:rPr lang="en" sz="1200">
                <a:solidFill>
                  <a:schemeClr val="dk1"/>
                </a:solidFill>
              </a:rPr>
              <a:t>Consider which components will you fade and in what order will they be faded.  </a:t>
            </a:r>
            <a:r>
              <a:rPr lang="en" sz="1200" i="1">
                <a:solidFill>
                  <a:schemeClr val="dk1"/>
                </a:solidFill>
              </a:rPr>
              <a:t>Systematic fading</a:t>
            </a:r>
            <a:r>
              <a:rPr lang="en" sz="1200">
                <a:solidFill>
                  <a:schemeClr val="dk1"/>
                </a:solidFill>
              </a:rPr>
              <a:t> refers to a plan for slowly adapting or reducing only one component at a time, like dosage (e.g., self-monitoring every other day instead of every day). If more than one component is faded and behavior begins to regress, knowing which component was working best for the student may be unclear.  There are no hard and fast rules as to which intervention component should be adapted first or which should be adapted last.teachers should make their best judgment about </a:t>
            </a:r>
            <a:r>
              <a:rPr lang="en" sz="1200" i="1">
                <a:solidFill>
                  <a:schemeClr val="dk1"/>
                </a:solidFill>
              </a:rPr>
              <a:t>one</a:t>
            </a:r>
            <a:r>
              <a:rPr lang="en" sz="1200">
                <a:solidFill>
                  <a:schemeClr val="dk1"/>
                </a:solidFill>
              </a:rPr>
              <a:t> component to adapt first based on individual student characteristics and contextual fit.  SInce the main function tied to this intervention is seeking adult attention feedback should be the last component faded. </a:t>
            </a:r>
            <a:endParaRPr sz="1200">
              <a:solidFill>
                <a:schemeClr val="dk1"/>
              </a:solidFill>
            </a:endParaRPr>
          </a:p>
          <a:p>
            <a:pPr marL="0" lvl="0" indent="0" algn="l" rtl="0">
              <a:lnSpc>
                <a:spcPct val="100000"/>
              </a:lnSpc>
              <a:spcBef>
                <a:spcPts val="0"/>
              </a:spcBef>
              <a:spcAft>
                <a:spcPts val="0"/>
              </a:spcAft>
              <a:buSzPts val="1400"/>
              <a:buNone/>
            </a:pPr>
            <a:endParaRPr sz="1200">
              <a:solidFill>
                <a:srgbClr val="333333"/>
              </a:solidFill>
              <a:highlight>
                <a:srgbClr val="FFFFFF"/>
              </a:highlight>
            </a:endParaRPr>
          </a:p>
          <a:p>
            <a:pPr marL="0" lvl="0" indent="0" algn="l" rtl="0">
              <a:lnSpc>
                <a:spcPct val="100000"/>
              </a:lnSpc>
              <a:spcBef>
                <a:spcPts val="0"/>
              </a:spcBef>
              <a:spcAft>
                <a:spcPts val="0"/>
              </a:spcAft>
              <a:buSzPts val="1400"/>
              <a:buNone/>
            </a:pPr>
            <a:endParaRPr sz="1200">
              <a:solidFill>
                <a:srgbClr val="333333"/>
              </a:solidFill>
              <a:highlight>
                <a:srgbClr val="FFFFFF"/>
              </a:highlight>
            </a:endParaRPr>
          </a:p>
        </p:txBody>
      </p:sp>
      <p:sp>
        <p:nvSpPr>
          <p:cNvPr id="597" name="Google Shape;597;g32e19bc0232_0_9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32e19bc0232_0_9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03" name="Google Shape;603;g32e19bc0232_0_9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66666"/>
              </a:lnSpc>
              <a:spcBef>
                <a:spcPts val="0"/>
              </a:spcBef>
              <a:spcAft>
                <a:spcPts val="0"/>
              </a:spcAft>
              <a:buClr>
                <a:schemeClr val="dk1"/>
              </a:buClr>
              <a:buSzPts val="1100"/>
              <a:buFont typeface="Arial"/>
              <a:buNone/>
            </a:pPr>
            <a:r>
              <a:rPr lang="en" sz="1200" b="1">
                <a:solidFill>
                  <a:schemeClr val="dk1"/>
                </a:solidFill>
              </a:rPr>
              <a:t>Trainer Note:</a:t>
            </a:r>
            <a:r>
              <a:rPr lang="en" sz="1200">
                <a:solidFill>
                  <a:schemeClr val="dk1"/>
                </a:solidFill>
              </a:rPr>
              <a:t> Some guidelines to consider: </a:t>
            </a:r>
            <a:endParaRPr sz="1200">
              <a:solidFill>
                <a:schemeClr val="dk1"/>
              </a:solidFill>
            </a:endParaRPr>
          </a:p>
          <a:p>
            <a:pPr marL="0" lvl="0" indent="0" algn="l" rtl="0">
              <a:lnSpc>
                <a:spcPct val="166666"/>
              </a:lnSpc>
              <a:spcBef>
                <a:spcPts val="2300"/>
              </a:spcBef>
              <a:spcAft>
                <a:spcPts val="0"/>
              </a:spcAft>
              <a:buClr>
                <a:schemeClr val="dk1"/>
              </a:buClr>
              <a:buSzPts val="1100"/>
              <a:buFont typeface="Arial"/>
              <a:buNone/>
            </a:pPr>
            <a:r>
              <a:rPr lang="en" sz="1200">
                <a:solidFill>
                  <a:schemeClr val="dk1"/>
                </a:solidFill>
              </a:rPr>
              <a:t>Fade students from CICO who:</a:t>
            </a:r>
            <a:endParaRPr sz="1200">
              <a:solidFill>
                <a:schemeClr val="dk1"/>
              </a:solidFill>
            </a:endParaRPr>
          </a:p>
          <a:p>
            <a:pPr marL="457200" lvl="0" indent="-304800" algn="l" rtl="0">
              <a:lnSpc>
                <a:spcPct val="138888"/>
              </a:lnSpc>
              <a:spcBef>
                <a:spcPts val="2300"/>
              </a:spcBef>
              <a:spcAft>
                <a:spcPts val="0"/>
              </a:spcAft>
              <a:buClr>
                <a:schemeClr val="dk1"/>
              </a:buClr>
              <a:buSzPts val="1200"/>
              <a:buChar char="■"/>
            </a:pPr>
            <a:r>
              <a:rPr lang="en" sz="1200">
                <a:solidFill>
                  <a:schemeClr val="dk1"/>
                </a:solidFill>
              </a:rPr>
              <a:t>Consistently meet their goals for at least four weeks. </a:t>
            </a:r>
            <a:r>
              <a:rPr lang="en" sz="1200" b="1">
                <a:solidFill>
                  <a:schemeClr val="dk1"/>
                </a:solidFill>
              </a:rPr>
              <a:t>This is an average across days.</a:t>
            </a:r>
            <a:r>
              <a:rPr lang="en" sz="1200">
                <a:solidFill>
                  <a:schemeClr val="dk1"/>
                </a:solidFill>
              </a:rPr>
              <a:t> If a student meets the goal four out of five days for at least four weeks, it’s a good indicator their ready to move off of CICO.</a:t>
            </a:r>
            <a:endParaRPr sz="1200">
              <a:solidFill>
                <a:schemeClr val="dk1"/>
              </a:solidFill>
            </a:endParaRPr>
          </a:p>
          <a:p>
            <a:pPr marL="457200" lvl="0" indent="-304800" algn="l" rtl="0">
              <a:lnSpc>
                <a:spcPct val="138888"/>
              </a:lnSpc>
              <a:spcBef>
                <a:spcPts val="0"/>
              </a:spcBef>
              <a:spcAft>
                <a:spcPts val="0"/>
              </a:spcAft>
              <a:buClr>
                <a:schemeClr val="dk1"/>
              </a:buClr>
              <a:buSzPts val="1200"/>
              <a:buChar char="■"/>
            </a:pPr>
            <a:r>
              <a:rPr lang="en" sz="1200">
                <a:solidFill>
                  <a:schemeClr val="dk1"/>
                </a:solidFill>
              </a:rPr>
              <a:t>Haven’t received an office discipline referral for at least four weeks.</a:t>
            </a:r>
            <a:endParaRPr sz="1200">
              <a:solidFill>
                <a:schemeClr val="dk1"/>
              </a:solidFill>
            </a:endParaRPr>
          </a:p>
          <a:p>
            <a:pPr marL="457200" lvl="0" indent="-304800" algn="l" rtl="0">
              <a:lnSpc>
                <a:spcPct val="138888"/>
              </a:lnSpc>
              <a:spcBef>
                <a:spcPts val="0"/>
              </a:spcBef>
              <a:spcAft>
                <a:spcPts val="0"/>
              </a:spcAft>
              <a:buClr>
                <a:schemeClr val="dk1"/>
              </a:buClr>
              <a:buSzPts val="1200"/>
              <a:buChar char="■"/>
            </a:pPr>
            <a:r>
              <a:rPr lang="en" sz="1200">
                <a:solidFill>
                  <a:schemeClr val="dk1"/>
                </a:solidFill>
              </a:rPr>
              <a:t>Talk about students who meet your team’s criteria for exiting the intervention. Does anyone have a reason why a student should stay enrolled? Use your conversation as another piece of information guiding your decisions. </a:t>
            </a:r>
            <a:endParaRPr sz="1200">
              <a:solidFill>
                <a:schemeClr val="dk1"/>
              </a:solidFill>
            </a:endParaRPr>
          </a:p>
          <a:p>
            <a:pPr marL="457200" lvl="0" indent="-304800" algn="l" rtl="0">
              <a:lnSpc>
                <a:spcPct val="138888"/>
              </a:lnSpc>
              <a:spcBef>
                <a:spcPts val="0"/>
              </a:spcBef>
              <a:spcAft>
                <a:spcPts val="0"/>
              </a:spcAft>
              <a:buClr>
                <a:schemeClr val="dk1"/>
              </a:buClr>
              <a:buSzPts val="1200"/>
              <a:buChar char="■"/>
            </a:pPr>
            <a:r>
              <a:rPr lang="en" sz="1200">
                <a:solidFill>
                  <a:schemeClr val="dk1"/>
                </a:solidFill>
              </a:rPr>
              <a:t>Ending CICO routines abruptly isn’t ideal and might unintentionally escalate a student’s behavior. Whenever a student is ready, transition off of the intervention and into more self-guided routines.</a:t>
            </a:r>
            <a:endParaRPr sz="1200">
              <a:solidFill>
                <a:schemeClr val="dk1"/>
              </a:solidFill>
            </a:endParaRPr>
          </a:p>
          <a:p>
            <a:pPr marL="0" lvl="0" indent="0" algn="l" rtl="0">
              <a:lnSpc>
                <a:spcPct val="100000"/>
              </a:lnSpc>
              <a:spcBef>
                <a:spcPts val="2200"/>
              </a:spcBef>
              <a:spcAft>
                <a:spcPts val="0"/>
              </a:spcAft>
              <a:buSzPts val="1400"/>
              <a:buNone/>
            </a:pPr>
            <a:endParaRPr sz="1200">
              <a:solidFill>
                <a:schemeClr val="dk1"/>
              </a:solidFill>
            </a:endParaRPr>
          </a:p>
        </p:txBody>
      </p:sp>
      <p:sp>
        <p:nvSpPr>
          <p:cNvPr id="604" name="Google Shape;604;g32e19bc0232_0_9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63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38327211046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38327211046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 b="1">
                <a:solidFill>
                  <a:srgbClr val="333333"/>
                </a:solidFill>
              </a:rPr>
              <a:t>Trainer Notes:  (</a:t>
            </a:r>
            <a:r>
              <a:rPr lang="en" b="1">
                <a:solidFill>
                  <a:schemeClr val="hlink"/>
                </a:solidFill>
                <a:uFill>
                  <a:noFill/>
                </a:uFill>
                <a:hlinkClick r:id="rId3"/>
              </a:rPr>
              <a:t>Cooper et al., 2007</a:t>
            </a:r>
            <a:r>
              <a:rPr lang="en" b="1">
                <a:solidFill>
                  <a:srgbClr val="333333"/>
                </a:solidFill>
              </a:rPr>
              <a:t>)</a:t>
            </a:r>
            <a:r>
              <a:rPr lang="en">
                <a:solidFill>
                  <a:srgbClr val="333333"/>
                </a:solidFill>
                <a:highlight>
                  <a:schemeClr val="lt1"/>
                </a:highlight>
              </a:rPr>
              <a:t>.</a:t>
            </a:r>
            <a:r>
              <a:rPr lang="en" sz="1150">
                <a:solidFill>
                  <a:srgbClr val="333333"/>
                </a:solidFill>
              </a:rPr>
              <a:t>This is an example of a fading process.  The intervention must be faded systematically by gradually reducing and eventually eliminating key elements, such as (a) goals, (b) feedback, (c) reinforcement, (d) dosage. </a:t>
            </a:r>
            <a:r>
              <a:rPr lang="en">
                <a:solidFill>
                  <a:srgbClr val="333333"/>
                </a:solidFill>
              </a:rPr>
              <a:t> Slowly removing intervention components and monitoring student responses increases the likelihood that positive behavioral change will maintain over time (</a:t>
            </a:r>
            <a:r>
              <a:rPr lang="en">
                <a:solidFill>
                  <a:schemeClr val="hlink"/>
                </a:solidFill>
                <a:uFill>
                  <a:noFill/>
                </a:uFill>
                <a:hlinkClick r:id="rId3"/>
              </a:rPr>
              <a:t>Rusch &amp; Kazdin, 1981</a:t>
            </a:r>
            <a:r>
              <a:rPr lang="en">
                <a:solidFill>
                  <a:srgbClr val="333333"/>
                </a:solidFill>
              </a:rPr>
              <a:t>).</a:t>
            </a:r>
            <a:r>
              <a:rPr lang="en">
                <a:solidFill>
                  <a:schemeClr val="dk1"/>
                </a:solidFill>
              </a:rPr>
              <a:t> </a:t>
            </a:r>
            <a:endParaRPr sz="1150">
              <a:solidFill>
                <a:srgbClr val="333333"/>
              </a:solidFill>
            </a:endParaRPr>
          </a:p>
          <a:p>
            <a:pPr marL="0" lvl="0" indent="0" algn="l" rtl="0">
              <a:spcBef>
                <a:spcPts val="0"/>
              </a:spcBef>
              <a:spcAft>
                <a:spcPts val="0"/>
              </a:spcAft>
              <a:buClr>
                <a:schemeClr val="dk1"/>
              </a:buClr>
              <a:buSzPts val="1400"/>
              <a:buFont typeface="Arial"/>
              <a:buNone/>
            </a:pPr>
            <a:r>
              <a:rPr lang="en">
                <a:solidFill>
                  <a:srgbClr val="333333"/>
                </a:solidFill>
              </a:rPr>
              <a:t>If  an intervention is stopped “cold turkey” once the student demonstrates improved behavior the student may to revert to pre-intervention behaviors, which defeats the purpose of teaching and reinforcing desired behaviors (</a:t>
            </a:r>
            <a:r>
              <a:rPr lang="en">
                <a:solidFill>
                  <a:schemeClr val="hlink"/>
                </a:solidFill>
                <a:uFill>
                  <a:noFill/>
                </a:uFill>
                <a:hlinkClick r:id="rId3"/>
              </a:rPr>
              <a:t>Cooper, Heron, &amp; Heward, 2007</a:t>
            </a:r>
            <a:r>
              <a:rPr lang="en">
                <a:solidFill>
                  <a:srgbClr val="333333"/>
                </a:solidFill>
              </a:rPr>
              <a:t>). Teachers can avoid this relapse by systematically fading intervention components.  Generally, examining behavioral data (e.g., direct observation data, direct behavior ratings) every 3 to 5 days can help teachers determine how a student is progressing (or not) with intervention (</a:t>
            </a:r>
            <a:r>
              <a:rPr lang="en">
                <a:solidFill>
                  <a:schemeClr val="hlink"/>
                </a:solidFill>
                <a:uFill>
                  <a:noFill/>
                </a:uFill>
                <a:hlinkClick r:id="rId3"/>
              </a:rPr>
              <a:t>Bruhn et al., 2018</a:t>
            </a:r>
            <a:r>
              <a:rPr lang="en">
                <a:solidFill>
                  <a:srgbClr val="333333"/>
                </a:solidFill>
              </a:rPr>
              <a:t>). Teachers can examine whether students have met behavioral goals, if behavior is becoming more stable, if there is an overall change in the level of behavior, or if behavior is trending in the right direction. </a:t>
            </a:r>
            <a:endParaRPr>
              <a:solidFill>
                <a:srgbClr val="333333"/>
              </a:solidFill>
            </a:endParaRPr>
          </a:p>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32e19bc0232_0_10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6" name="Google Shape;616;g32e19bc0232_0_10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latin typeface="Calibri"/>
                <a:ea typeface="Calibri"/>
                <a:cs typeface="Calibri"/>
                <a:sym typeface="Calibri"/>
              </a:rPr>
              <a:t>Trainer Notes:</a:t>
            </a:r>
            <a:r>
              <a:rPr lang="en" sz="1200">
                <a:latin typeface="Calibri"/>
                <a:ea typeface="Calibri"/>
                <a:cs typeface="Calibri"/>
                <a:sym typeface="Calibri"/>
              </a:rPr>
              <a:t> This example demonstrates how to move a student from teacher rating to self-monitoring.  </a:t>
            </a:r>
            <a:r>
              <a:rPr lang="en" sz="1200">
                <a:solidFill>
                  <a:srgbClr val="333333"/>
                </a:solidFill>
                <a:latin typeface="Calibri"/>
                <a:ea typeface="Calibri"/>
                <a:cs typeface="Calibri"/>
                <a:sym typeface="Calibri"/>
              </a:rPr>
              <a:t>. Because initial success does not guarantee long-term success, a gradual and systematic approach to individualizing interventions based on data about student response is the best way to maintain behavioral change.</a:t>
            </a:r>
            <a:endParaRPr sz="1200">
              <a:solidFill>
                <a:srgbClr val="333333"/>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a:solidFill>
                  <a:srgbClr val="333333"/>
                </a:solidFill>
                <a:latin typeface="Calibri"/>
                <a:ea typeface="Calibri"/>
                <a:cs typeface="Calibri"/>
                <a:sym typeface="Calibri"/>
              </a:rPr>
              <a:t>The process of reducing or removing intervention components continues until all intervention components are faded completely, with the ultimate goal of transitioning students back to only Tier 1 supports.</a:t>
            </a:r>
            <a:endParaRPr sz="1200">
              <a:solidFill>
                <a:srgbClr val="333333"/>
              </a:solidFill>
              <a:latin typeface="Calibri"/>
              <a:ea typeface="Calibri"/>
              <a:cs typeface="Calibri"/>
              <a:sym typeface="Calibri"/>
            </a:endParaRPr>
          </a:p>
        </p:txBody>
      </p:sp>
      <p:sp>
        <p:nvSpPr>
          <p:cNvPr id="617" name="Google Shape;617;g32e19bc0232_0_10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65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2e19bc0232_0_1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23" name="Google Shape;623;g32e19bc0232_0_10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200" b="1">
                <a:latin typeface="Calibri"/>
                <a:ea typeface="Calibri"/>
                <a:cs typeface="Calibri"/>
                <a:sym typeface="Calibri"/>
              </a:rPr>
              <a:t>Trainer Notes</a:t>
            </a:r>
            <a:r>
              <a:rPr lang="en" sz="1200">
                <a:latin typeface="Calibri"/>
                <a:ea typeface="Calibri"/>
                <a:cs typeface="Calibri"/>
                <a:sym typeface="Calibri"/>
              </a:rPr>
              <a:t>: Eventually the team will need to decide when/how to fade students off the intervention. These (bulleted items) are things to consider and should be the topic of team discussion.</a:t>
            </a:r>
            <a:endParaRPr sz="120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a:solidFill>
                  <a:schemeClr val="dk1"/>
                </a:solidFill>
                <a:latin typeface="Calibri"/>
                <a:ea typeface="Calibri"/>
                <a:cs typeface="Calibri"/>
                <a:sym typeface="Calibri"/>
              </a:rPr>
              <a:t>It is not uncommon that after participating in CICO over a period of time, students, along with parents and teachers as well, do not want to give up this support. Students report they like receiving extra adult attention and the feeling of success CICO gives them.  </a:t>
            </a:r>
            <a:r>
              <a:rPr lang="en" sz="1200" b="1">
                <a:solidFill>
                  <a:srgbClr val="FF0000"/>
                </a:solidFill>
                <a:latin typeface="Calibri"/>
                <a:ea typeface="Calibri"/>
                <a:cs typeface="Calibri"/>
                <a:sym typeface="Calibri"/>
              </a:rPr>
              <a:t> </a:t>
            </a:r>
            <a:r>
              <a:rPr lang="en" sz="1200">
                <a:solidFill>
                  <a:schemeClr val="dk1"/>
                </a:solidFill>
                <a:latin typeface="Calibri"/>
                <a:ea typeface="Calibri"/>
                <a:cs typeface="Calibri"/>
                <a:sym typeface="Calibri"/>
              </a:rPr>
              <a:t>This is why generalization is so important.</a:t>
            </a:r>
            <a:r>
              <a:rPr lang="en" sz="1200" b="1">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Additionally, teachers and parents have concerns about how well children will continue to perform when the program is no longer provided. Therefore, moving students out of the CICO program requires careful planning.</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624" name="Google Shape;624;g32e19bc0232_0_10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66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36e3bcb84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3" name="Google Shape;633;g36e3bcb84e4_0_0:notes"/>
          <p:cNvSpPr txBox="1">
            <a:spLocks noGrp="1"/>
          </p:cNvSpPr>
          <p:nvPr>
            <p:ph type="body" idx="1"/>
          </p:nvPr>
        </p:nvSpPr>
        <p:spPr>
          <a:xfrm>
            <a:off x="685800" y="4343401"/>
            <a:ext cx="5486400" cy="4114800"/>
          </a:xfrm>
          <a:prstGeom prst="rect">
            <a:avLst/>
          </a:prstGeom>
          <a:noFill/>
          <a:ln>
            <a:noFill/>
          </a:ln>
        </p:spPr>
        <p:txBody>
          <a:bodyPr spcFirstLastPara="1" wrap="square" lIns="91075" tIns="45525" rIns="91075" bIns="45525" anchor="t" anchorCtr="0">
            <a:noAutofit/>
          </a:bodyPr>
          <a:lstStyle/>
          <a:p>
            <a:pPr marL="0" lvl="0" indent="0" algn="l" rtl="0">
              <a:lnSpc>
                <a:spcPct val="100000"/>
              </a:lnSpc>
              <a:spcBef>
                <a:spcPts val="0"/>
              </a:spcBef>
              <a:spcAft>
                <a:spcPts val="0"/>
              </a:spcAft>
              <a:buSzPts val="1100"/>
              <a:buNone/>
            </a:pPr>
            <a:r>
              <a:rPr lang="en" b="1"/>
              <a:t>Trainer Notes: </a:t>
            </a:r>
            <a:r>
              <a:rPr lang="en"/>
              <a:t> Once a student has fading from the intervention successfully then they will graduate from the program.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en" sz="1100">
                <a:latin typeface="Arial"/>
                <a:ea typeface="Arial"/>
                <a:cs typeface="Arial"/>
                <a:sym typeface="Arial"/>
              </a:rPr>
              <a:t>GRADUATION: A plan for how students will graduate from the CICO program should be developed and documented before a school team begins implementing the intervention.  The goal  of CICO is to help students develop skills for functioning independently and once they are successful wean them off and when ready graduate them from the program.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 sz="1100">
                <a:latin typeface="Arial"/>
                <a:ea typeface="Arial"/>
                <a:cs typeface="Arial"/>
                <a:sym typeface="Arial"/>
              </a:rPr>
              <a:t>After successful demonstration of self-management procedures, the Tier 2 Team should organize a graduation ceremony or provide an opportunity to celebrate success. Many schools choose to plan a formal ceremony and invite parents of participating students to attend. school teams are encouraged to consider how recognition for students who participated can naturally and meaningfully be incorporated into existing celebrations. Many schools provide recognition for outstanding academic performance but may neglect to consider behavioral performance in the same regard. Thus, students who participate in any Tier 2 or 3 interventions need to be recognized and celebrated in the same way educators and families acknowledge academic achievement and accomplishments.</a:t>
            </a:r>
            <a:endParaRPr sz="1100" i="1">
              <a:highlight>
                <a:srgbClr val="00FFFF"/>
              </a:highlight>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endParaRPr/>
          </a:p>
        </p:txBody>
      </p:sp>
      <p:sp>
        <p:nvSpPr>
          <p:cNvPr id="634" name="Google Shape;634;g36e3bcb84e4_0_0:notes"/>
          <p:cNvSpPr txBox="1">
            <a:spLocks noGrp="1"/>
          </p:cNvSpPr>
          <p:nvPr>
            <p:ph type="sldNum" idx="12"/>
          </p:nvPr>
        </p:nvSpPr>
        <p:spPr>
          <a:xfrm>
            <a:off x="3884614" y="8685214"/>
            <a:ext cx="2971800" cy="457200"/>
          </a:xfrm>
          <a:prstGeom prst="rect">
            <a:avLst/>
          </a:prstGeom>
          <a:noFill/>
          <a:ln>
            <a:noFill/>
          </a:ln>
        </p:spPr>
        <p:txBody>
          <a:bodyPr spcFirstLastPara="1" wrap="square" lIns="91075" tIns="45525" rIns="91075" bIns="4552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67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2e19bc0232_0_10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32e19bc0232_0_10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Trainer Notes</a:t>
            </a:r>
            <a:r>
              <a:rPr lang="en"/>
              <a:t>:  Remind teams to refer back to the Intervention Data Decision rules your team created in the Intervention Data Decision Rules Lesson.and apply them to each intervention.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2e19bc0232_0_10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a:t> What steps do you need to add to your action plan? </a:t>
            </a:r>
            <a:endParaRPr/>
          </a:p>
        </p:txBody>
      </p:sp>
      <p:sp>
        <p:nvSpPr>
          <p:cNvPr id="648" name="Google Shape;648;g32e19bc0232_0_10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2e19bc0232_0_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g32e19bc0232_0_6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r>
              <a:rPr lang="en" b="0"/>
              <a:t>  Check-In/Check-Out (CICO) is a Tier 2 intervention within a Positive Behavioral Interventions and Supports (PBIS) framework designed to help students improve their behavior and academic performance by providing consistent support and feedback.</a:t>
            </a:r>
            <a:r>
              <a:rPr lang="en"/>
              <a:t>. </a:t>
            </a:r>
            <a:endParaRPr/>
          </a:p>
        </p:txBody>
      </p:sp>
      <p:sp>
        <p:nvSpPr>
          <p:cNvPr id="213" name="Google Shape;213;g32e19bc0232_0_64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32e19bc0232_0_13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 </a:t>
            </a:r>
            <a:r>
              <a:rPr lang="en"/>
              <a:t> The final CICO lesson will walk you through the practices of implementation and how your team may piloting CICO to work on the kinks. </a:t>
            </a:r>
            <a:endParaRPr/>
          </a:p>
        </p:txBody>
      </p:sp>
      <p:sp>
        <p:nvSpPr>
          <p:cNvPr id="654" name="Google Shape;654;g32e19bc0232_0_1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32e19bc0232_0_13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60" name="Google Shape;660;g32e19bc0232_0_1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2e19bc0232_0_1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6" name="Google Shape;666;g32e19bc0232_0_13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67" name="Google Shape;667;g32e19bc0232_0_133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2d4f45ec82_0_1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sz="1200" b="1"/>
              <a:t>Trainer Notes:</a:t>
            </a:r>
            <a:r>
              <a:rPr lang="en" sz="1200"/>
              <a:t> </a:t>
            </a:r>
            <a:r>
              <a:rPr lang="en" sz="1200" b="1"/>
              <a:t>  </a:t>
            </a:r>
            <a:r>
              <a:rPr lang="en" sz="1200"/>
              <a:t>These are the prerequisites that your team should have participated in prior to engaging with this content. </a:t>
            </a:r>
            <a:endParaRPr sz="1200"/>
          </a:p>
          <a:p>
            <a:pPr marL="457200" lvl="0" indent="-304800" algn="l" rtl="0">
              <a:lnSpc>
                <a:spcPct val="115000"/>
              </a:lnSpc>
              <a:spcBef>
                <a:spcPts val="0"/>
              </a:spcBef>
              <a:spcAft>
                <a:spcPts val="0"/>
              </a:spcAft>
              <a:buClr>
                <a:schemeClr val="dk1"/>
              </a:buClr>
              <a:buSzPts val="1200"/>
              <a:buChar char="•"/>
            </a:pPr>
            <a:r>
              <a:rPr lang="en" sz="1200"/>
              <a:t>Tier 1 Essential Components</a:t>
            </a:r>
            <a:endParaRPr sz="1200"/>
          </a:p>
          <a:p>
            <a:pPr marL="457200" lvl="0" indent="-304800" algn="l" rtl="0">
              <a:lnSpc>
                <a:spcPct val="115000"/>
              </a:lnSpc>
              <a:spcBef>
                <a:spcPts val="0"/>
              </a:spcBef>
              <a:spcAft>
                <a:spcPts val="0"/>
              </a:spcAft>
              <a:buClr>
                <a:schemeClr val="dk1"/>
              </a:buClr>
              <a:buSzPts val="1200"/>
              <a:buChar char="•"/>
            </a:pPr>
            <a:r>
              <a:rPr lang="en" sz="1200"/>
              <a:t>Function Based Thinking</a:t>
            </a:r>
            <a:endParaRPr sz="1200"/>
          </a:p>
          <a:p>
            <a:pPr marL="457200" lvl="0" indent="-304800" algn="l" rtl="0">
              <a:lnSpc>
                <a:spcPct val="115000"/>
              </a:lnSpc>
              <a:spcBef>
                <a:spcPts val="0"/>
              </a:spcBef>
              <a:spcAft>
                <a:spcPts val="0"/>
              </a:spcAft>
              <a:buClr>
                <a:schemeClr val="dk1"/>
              </a:buClr>
              <a:buSzPts val="1200"/>
              <a:buChar char="•"/>
            </a:pPr>
            <a:r>
              <a:rPr lang="en" sz="1200"/>
              <a:t>Advanced Tiers Teaming</a:t>
            </a:r>
            <a:endParaRPr sz="1200"/>
          </a:p>
          <a:p>
            <a:pPr marL="457200" lvl="0" indent="-304800" algn="l" rtl="0">
              <a:lnSpc>
                <a:spcPct val="115000"/>
              </a:lnSpc>
              <a:spcBef>
                <a:spcPts val="0"/>
              </a:spcBef>
              <a:spcAft>
                <a:spcPts val="0"/>
              </a:spcAft>
              <a:buClr>
                <a:schemeClr val="dk1"/>
              </a:buClr>
              <a:buSzPts val="1200"/>
              <a:buChar char="•"/>
            </a:pPr>
            <a:r>
              <a:rPr lang="en" sz="1200"/>
              <a:t>Student Identification </a:t>
            </a:r>
            <a:endParaRPr sz="1200"/>
          </a:p>
          <a:p>
            <a:pPr marL="457200" lvl="0" indent="-304800" algn="l" rtl="0">
              <a:lnSpc>
                <a:spcPct val="115000"/>
              </a:lnSpc>
              <a:spcBef>
                <a:spcPts val="0"/>
              </a:spcBef>
              <a:spcAft>
                <a:spcPts val="0"/>
              </a:spcAft>
              <a:buClr>
                <a:schemeClr val="dk1"/>
              </a:buClr>
              <a:buSzPts val="1200"/>
              <a:buChar char="•"/>
            </a:pPr>
            <a:r>
              <a:rPr lang="en" sz="1200"/>
              <a:t>DBDM FACTS (Part 1) </a:t>
            </a:r>
            <a:endParaRPr sz="1200"/>
          </a:p>
          <a:p>
            <a:pPr marL="457200" lvl="0" indent="-304800" algn="l" rtl="0">
              <a:lnSpc>
                <a:spcPct val="115000"/>
              </a:lnSpc>
              <a:spcBef>
                <a:spcPts val="0"/>
              </a:spcBef>
              <a:spcAft>
                <a:spcPts val="0"/>
              </a:spcAft>
              <a:buClr>
                <a:schemeClr val="dk1"/>
              </a:buClr>
              <a:buSzPts val="1200"/>
              <a:buChar char="•"/>
            </a:pPr>
            <a:r>
              <a:rPr lang="en" sz="1200"/>
              <a:t>Intervention Data Decision Rules</a:t>
            </a:r>
            <a:endParaRPr sz="1200"/>
          </a:p>
          <a:p>
            <a:pPr marL="457200" lvl="0" indent="-304800" algn="l" rtl="0">
              <a:lnSpc>
                <a:spcPct val="115000"/>
              </a:lnSpc>
              <a:spcBef>
                <a:spcPts val="0"/>
              </a:spcBef>
              <a:spcAft>
                <a:spcPts val="0"/>
              </a:spcAft>
              <a:buClr>
                <a:schemeClr val="dk1"/>
              </a:buClr>
              <a:buSzPts val="1200"/>
              <a:buChar char="•"/>
            </a:pPr>
            <a:r>
              <a:rPr lang="en" sz="1200"/>
              <a:t>Intensifying the 8 ETLPS </a:t>
            </a:r>
            <a:endParaRPr sz="1200"/>
          </a:p>
          <a:p>
            <a:pPr marL="457200" lvl="0" indent="-304800" algn="l" rtl="0">
              <a:lnSpc>
                <a:spcPct val="115000"/>
              </a:lnSpc>
              <a:spcBef>
                <a:spcPts val="0"/>
              </a:spcBef>
              <a:spcAft>
                <a:spcPts val="0"/>
              </a:spcAft>
              <a:buClr>
                <a:schemeClr val="dk1"/>
              </a:buClr>
              <a:buSzPts val="1200"/>
              <a:buChar char="•"/>
            </a:pPr>
            <a:r>
              <a:rPr lang="en" sz="1200">
                <a:solidFill>
                  <a:schemeClr val="dk1"/>
                </a:solidFill>
              </a:rPr>
              <a:t>CICO Introduction and Systems of Implementation </a:t>
            </a:r>
            <a:endParaRPr sz="1200">
              <a:solidFill>
                <a:schemeClr val="dk1"/>
              </a:solidFill>
            </a:endParaRPr>
          </a:p>
          <a:p>
            <a:pPr marL="0" lvl="0" indent="0" algn="l" rtl="0">
              <a:lnSpc>
                <a:spcPct val="107916"/>
              </a:lnSpc>
              <a:spcBef>
                <a:spcPts val="0"/>
              </a:spcBef>
              <a:spcAft>
                <a:spcPts val="0"/>
              </a:spcAft>
              <a:buClr>
                <a:schemeClr val="dk1"/>
              </a:buClr>
              <a:buSzPts val="1100"/>
              <a:buFont typeface="Arial"/>
              <a:buNone/>
            </a:pPr>
            <a:endParaRPr sz="1200"/>
          </a:p>
        </p:txBody>
      </p:sp>
      <p:sp>
        <p:nvSpPr>
          <p:cNvPr id="219" name="Google Shape;219;g32d4f45ec82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2e19bc0232_0_6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g32e19bc0232_0_6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b="1"/>
              <a:t>Trainer Notes:</a:t>
            </a:r>
            <a:endParaRPr b="1"/>
          </a:p>
          <a:p>
            <a:pPr marL="0" lvl="0" indent="0" algn="l" rtl="0">
              <a:lnSpc>
                <a:spcPct val="100000"/>
              </a:lnSpc>
              <a:spcBef>
                <a:spcPts val="0"/>
              </a:spcBef>
              <a:spcAft>
                <a:spcPts val="0"/>
              </a:spcAft>
              <a:buSzPts val="1400"/>
              <a:buNone/>
            </a:pPr>
            <a:r>
              <a:rPr lang="en" b="1"/>
              <a:t> </a:t>
            </a:r>
            <a:r>
              <a:rPr lang="en"/>
              <a:t>The outcomes for this lesson are as follows: </a:t>
            </a:r>
            <a:endParaRPr/>
          </a:p>
          <a:p>
            <a:pPr marL="457200" lvl="0" indent="-298450" algn="l" rtl="0">
              <a:lnSpc>
                <a:spcPct val="100000"/>
              </a:lnSpc>
              <a:spcBef>
                <a:spcPts val="0"/>
              </a:spcBef>
              <a:spcAft>
                <a:spcPts val="0"/>
              </a:spcAft>
              <a:buSzPts val="1100"/>
              <a:buAutoNum type="arabicPeriod"/>
            </a:pPr>
            <a:r>
              <a:rPr lang="en"/>
              <a:t>Collect and analyze implementation data</a:t>
            </a:r>
            <a:endParaRPr/>
          </a:p>
          <a:p>
            <a:pPr marL="457200" lvl="0" indent="-298450" algn="l" rtl="0">
              <a:lnSpc>
                <a:spcPct val="100000"/>
              </a:lnSpc>
              <a:spcBef>
                <a:spcPts val="0"/>
              </a:spcBef>
              <a:spcAft>
                <a:spcPts val="0"/>
              </a:spcAft>
              <a:buSzPts val="1100"/>
              <a:buAutoNum type="arabicPeriod"/>
            </a:pPr>
            <a:r>
              <a:rPr lang="en"/>
              <a:t>Create a Daily Progress Report(DPR) for CICO</a:t>
            </a:r>
            <a:endParaRPr/>
          </a:p>
          <a:p>
            <a:pPr marL="457200" lvl="0" indent="-298450" algn="l" rtl="0">
              <a:lnSpc>
                <a:spcPct val="100000"/>
              </a:lnSpc>
              <a:spcBef>
                <a:spcPts val="0"/>
              </a:spcBef>
              <a:spcAft>
                <a:spcPts val="0"/>
              </a:spcAft>
              <a:buSzPts val="1100"/>
              <a:buAutoNum type="arabicPeriod"/>
            </a:pPr>
            <a:r>
              <a:rPr lang="en"/>
              <a:t>Design a menu of modifications for CICO</a:t>
            </a:r>
            <a:endParaRPr/>
          </a:p>
          <a:p>
            <a:pPr marL="457200" lvl="0" indent="-298450" algn="l" rtl="0">
              <a:lnSpc>
                <a:spcPct val="100000"/>
              </a:lnSpc>
              <a:spcBef>
                <a:spcPts val="0"/>
              </a:spcBef>
              <a:spcAft>
                <a:spcPts val="0"/>
              </a:spcAft>
              <a:buSzPts val="1100"/>
              <a:buAutoNum type="arabicPeriod"/>
            </a:pPr>
            <a:r>
              <a:rPr lang="en"/>
              <a:t>Determine process for fading students from CICO </a:t>
            </a:r>
            <a:endParaRPr/>
          </a:p>
          <a:p>
            <a:pPr marL="457200" lvl="0" indent="0" algn="l" rtl="0">
              <a:lnSpc>
                <a:spcPct val="100000"/>
              </a:lnSpc>
              <a:spcBef>
                <a:spcPts val="0"/>
              </a:spcBef>
              <a:spcAft>
                <a:spcPts val="0"/>
              </a:spcAft>
              <a:buNone/>
            </a:pPr>
            <a:endParaRPr/>
          </a:p>
        </p:txBody>
      </p:sp>
      <p:sp>
        <p:nvSpPr>
          <p:cNvPr id="227" name="Google Shape;227;g32e19bc0232_0_65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5" Type="http://schemas.openxmlformats.org/officeDocument/2006/relationships/image" Target="../media/image4.jp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3"/>
        <p:cNvGrpSpPr/>
        <p:nvPr/>
      </p:nvGrpSpPr>
      <p:grpSpPr>
        <a:xfrm>
          <a:off x="0" y="0"/>
          <a:ext cx="0" cy="0"/>
          <a:chOff x="0" y="0"/>
          <a:chExt cx="0" cy="0"/>
        </a:xfrm>
      </p:grpSpPr>
      <p:sp>
        <p:nvSpPr>
          <p:cNvPr id="54" name="Google Shape;54;p14"/>
          <p:cNvSpPr txBox="1">
            <a:spLocks noGrp="1"/>
          </p:cNvSpPr>
          <p:nvPr>
            <p:ph type="ctrTitle"/>
          </p:nvPr>
        </p:nvSpPr>
        <p:spPr>
          <a:xfrm>
            <a:off x="685800" y="346068"/>
            <a:ext cx="7772400" cy="1102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2700"/>
              <a:buFont typeface="Calibri"/>
              <a:buNone/>
              <a:defRPr sz="27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55" name="Google Shape;55;p14"/>
          <p:cNvSpPr txBox="1">
            <a:spLocks noGrp="1"/>
          </p:cNvSpPr>
          <p:nvPr>
            <p:ph type="subTitle" idx="1"/>
          </p:nvPr>
        </p:nvSpPr>
        <p:spPr>
          <a:xfrm>
            <a:off x="1371601" y="1503100"/>
            <a:ext cx="6400800" cy="487800"/>
          </a:xfrm>
          <a:prstGeom prst="rect">
            <a:avLst/>
          </a:prstGeom>
          <a:noFill/>
          <a:ln>
            <a:noFill/>
          </a:ln>
        </p:spPr>
        <p:txBody>
          <a:bodyPr spcFirstLastPara="1" wrap="square" lIns="68575" tIns="68575" rIns="68575" bIns="68575" anchor="t" anchorCtr="0">
            <a:noAutofit/>
          </a:bodyPr>
          <a:lstStyle>
            <a:lvl1pPr marR="0" lvl="0" algn="ctr">
              <a:lnSpc>
                <a:spcPct val="100000"/>
              </a:lnSpc>
              <a:spcBef>
                <a:spcPts val="500"/>
              </a:spcBef>
              <a:spcAft>
                <a:spcPts val="0"/>
              </a:spcAft>
              <a:buClr>
                <a:srgbClr val="FF0000"/>
              </a:buClr>
              <a:buSzPts val="2400"/>
              <a:buFont typeface="Arial"/>
              <a:buNone/>
              <a:defRPr sz="2400" b="0" i="0" u="none" strike="noStrike" cap="none">
                <a:solidFill>
                  <a:srgbClr val="FF0000"/>
                </a:solidFill>
                <a:latin typeface="Calibri"/>
                <a:ea typeface="Calibri"/>
                <a:cs typeface="Calibri"/>
                <a:sym typeface="Calibri"/>
              </a:defRPr>
            </a:lvl1pPr>
            <a:lvl2pPr marR="0" lvl="1" algn="ctr">
              <a:lnSpc>
                <a:spcPct val="100000"/>
              </a:lnSpc>
              <a:spcBef>
                <a:spcPts val="400"/>
              </a:spcBef>
              <a:spcAft>
                <a:spcPts val="0"/>
              </a:spcAft>
              <a:buClr>
                <a:srgbClr val="FF0000"/>
              </a:buClr>
              <a:buSzPts val="2100"/>
              <a:buFont typeface="Arial"/>
              <a:buNone/>
              <a:defRPr sz="2100" b="0" i="0" u="none" strike="noStrike" cap="none">
                <a:solidFill>
                  <a:srgbClr val="888888"/>
                </a:solidFill>
                <a:latin typeface="Calibri"/>
                <a:ea typeface="Calibri"/>
                <a:cs typeface="Calibri"/>
                <a:sym typeface="Calibri"/>
              </a:defRPr>
            </a:lvl2pPr>
            <a:lvl3pPr marR="0" lvl="2" algn="ctr">
              <a:lnSpc>
                <a:spcPct val="100000"/>
              </a:lnSpc>
              <a:spcBef>
                <a:spcPts val="400"/>
              </a:spcBef>
              <a:spcAft>
                <a:spcPts val="0"/>
              </a:spcAft>
              <a:buClr>
                <a:srgbClr val="FF0000"/>
              </a:buClr>
              <a:buSzPts val="1800"/>
              <a:buFont typeface="Arial"/>
              <a:buNone/>
              <a:defRPr sz="1800" b="0" i="0" u="none" strike="noStrike" cap="none">
                <a:solidFill>
                  <a:srgbClr val="888888"/>
                </a:solidFill>
                <a:latin typeface="Calibri"/>
                <a:ea typeface="Calibri"/>
                <a:cs typeface="Calibri"/>
                <a:sym typeface="Calibri"/>
              </a:defRPr>
            </a:lvl3pPr>
            <a:lvl4pPr marR="0" lvl="3" algn="ctr">
              <a:lnSpc>
                <a:spcPct val="100000"/>
              </a:lnSpc>
              <a:spcBef>
                <a:spcPts val="300"/>
              </a:spcBef>
              <a:spcAft>
                <a:spcPts val="0"/>
              </a:spcAft>
              <a:buClr>
                <a:srgbClr val="FF0000"/>
              </a:buClr>
              <a:buSzPts val="1500"/>
              <a:buFont typeface="Arial"/>
              <a:buNone/>
              <a:defRPr sz="1500" b="0" i="0" u="none" strike="noStrike" cap="none">
                <a:solidFill>
                  <a:srgbClr val="888888"/>
                </a:solidFill>
                <a:latin typeface="Calibri"/>
                <a:ea typeface="Calibri"/>
                <a:cs typeface="Calibri"/>
                <a:sym typeface="Calibri"/>
              </a:defRPr>
            </a:lvl4pPr>
            <a:lvl5pPr marR="0" lvl="4" algn="ctr">
              <a:lnSpc>
                <a:spcPct val="100000"/>
              </a:lnSpc>
              <a:spcBef>
                <a:spcPts val="300"/>
              </a:spcBef>
              <a:spcAft>
                <a:spcPts val="0"/>
              </a:spcAft>
              <a:buClr>
                <a:srgbClr val="FF0000"/>
              </a:buClr>
              <a:buSzPts val="1500"/>
              <a:buFont typeface="Arial"/>
              <a:buNone/>
              <a:defRPr sz="1500" b="0" i="0" u="none" strike="noStrike" cap="none">
                <a:solidFill>
                  <a:srgbClr val="888888"/>
                </a:solidFill>
                <a:latin typeface="Calibri"/>
                <a:ea typeface="Calibri"/>
                <a:cs typeface="Calibri"/>
                <a:sym typeface="Calibri"/>
              </a:defRPr>
            </a:lvl5pPr>
            <a:lvl6pPr marR="0" lvl="5" algn="ctr">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6pPr>
            <a:lvl7pPr marR="0" lvl="6" algn="ctr">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7pPr>
            <a:lvl8pPr marR="0" lvl="7" algn="ctr">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8pPr>
            <a:lvl9pPr marR="0" lvl="8" algn="ctr">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9pPr>
          </a:lstStyle>
          <a:p>
            <a:endParaRPr/>
          </a:p>
        </p:txBody>
      </p:sp>
      <p:pic>
        <p:nvPicPr>
          <p:cNvPr id="56" name="Google Shape;56;p14" descr="MO_SWPBS_Logo-2011.jpg"/>
          <p:cNvPicPr preferRelativeResize="0"/>
          <p:nvPr/>
        </p:nvPicPr>
        <p:blipFill rotWithShape="1">
          <a:blip r:embed="rId2">
            <a:alphaModFix/>
          </a:blip>
          <a:srcRect/>
          <a:stretch/>
        </p:blipFill>
        <p:spPr>
          <a:xfrm>
            <a:off x="3227388" y="2064746"/>
            <a:ext cx="2689220" cy="2074948"/>
          </a:xfrm>
          <a:prstGeom prst="rect">
            <a:avLst/>
          </a:prstGeom>
          <a:noFill/>
          <a:ln>
            <a:noFill/>
          </a:ln>
        </p:spPr>
      </p:pic>
      <p:pic>
        <p:nvPicPr>
          <p:cNvPr id="57" name="Google Shape;57;p14"/>
          <p:cNvPicPr preferRelativeResize="0"/>
          <p:nvPr/>
        </p:nvPicPr>
        <p:blipFill rotWithShape="1">
          <a:blip r:embed="rId3">
            <a:alphaModFix/>
          </a:blip>
          <a:srcRect/>
          <a:stretch/>
        </p:blipFill>
        <p:spPr>
          <a:xfrm>
            <a:off x="461183" y="4460078"/>
            <a:ext cx="520700" cy="433388"/>
          </a:xfrm>
          <a:prstGeom prst="rect">
            <a:avLst/>
          </a:prstGeom>
          <a:noFill/>
          <a:ln>
            <a:noFill/>
          </a:ln>
        </p:spPr>
      </p:pic>
      <p:sp>
        <p:nvSpPr>
          <p:cNvPr id="58" name="Google Shape;58;p14"/>
          <p:cNvSpPr txBox="1"/>
          <p:nvPr/>
        </p:nvSpPr>
        <p:spPr>
          <a:xfrm>
            <a:off x="1080308" y="4385948"/>
            <a:ext cx="1871700" cy="715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300"/>
              <a:buFont typeface="Calibri"/>
              <a:buNone/>
            </a:pPr>
            <a:r>
              <a:rPr lang="en" sz="1100" b="1" i="0" u="none" strike="noStrike" cap="none">
                <a:solidFill>
                  <a:schemeClr val="dk1"/>
                </a:solidFill>
                <a:latin typeface="Calibri"/>
                <a:ea typeface="Calibri"/>
                <a:cs typeface="Calibri"/>
                <a:sym typeface="Calibri"/>
              </a:rPr>
              <a:t>MU Center for SW-PBS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
              <a:buFont typeface="Calibri"/>
              <a:buNone/>
            </a:pPr>
            <a:r>
              <a:rPr lang="en" sz="1100" b="0" i="0" u="none" strike="noStrike" cap="none">
                <a:solidFill>
                  <a:schemeClr val="dk1"/>
                </a:solidFill>
                <a:latin typeface="Calibri"/>
                <a:ea typeface="Calibri"/>
                <a:cs typeface="Calibri"/>
                <a:sym typeface="Calibri"/>
              </a:rPr>
              <a:t>College of Education</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
              <a:buFont typeface="Calibri"/>
              <a:buNone/>
            </a:pPr>
            <a:r>
              <a:rPr lang="en" sz="1100" b="0" i="0" u="none" strike="noStrike" cap="none">
                <a:solidFill>
                  <a:schemeClr val="dk1"/>
                </a:solidFill>
                <a:latin typeface="Calibri"/>
                <a:ea typeface="Calibri"/>
                <a:cs typeface="Calibri"/>
                <a:sym typeface="Calibri"/>
              </a:rPr>
              <a:t>University of Missouri</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Times New Roman"/>
              <a:ea typeface="Times New Roman"/>
              <a:cs typeface="Times New Roman"/>
              <a:sym typeface="Times New Roman"/>
            </a:endParaRPr>
          </a:p>
        </p:txBody>
      </p:sp>
      <p:pic>
        <p:nvPicPr>
          <p:cNvPr id="59" name="Google Shape;59;p14" descr="M:\BD\SUGAI\PBIS LOGO-LARGE.TIF"/>
          <p:cNvPicPr preferRelativeResize="0"/>
          <p:nvPr/>
        </p:nvPicPr>
        <p:blipFill rotWithShape="1">
          <a:blip r:embed="rId4">
            <a:alphaModFix/>
          </a:blip>
          <a:srcRect/>
          <a:stretch/>
        </p:blipFill>
        <p:spPr>
          <a:xfrm>
            <a:off x="7678049" y="4385948"/>
            <a:ext cx="1077913" cy="588168"/>
          </a:xfrm>
          <a:prstGeom prst="rect">
            <a:avLst/>
          </a:prstGeom>
          <a:noFill/>
          <a:ln>
            <a:noFill/>
          </a:ln>
        </p:spPr>
      </p:pic>
      <p:pic>
        <p:nvPicPr>
          <p:cNvPr id="60" name="Google Shape;60;p14" descr="C:\Users\joann\Pictures\iPod Photo Cache\DESE-color.jpg"/>
          <p:cNvPicPr preferRelativeResize="0"/>
          <p:nvPr/>
        </p:nvPicPr>
        <p:blipFill rotWithShape="1">
          <a:blip r:embed="rId5">
            <a:alphaModFix/>
          </a:blip>
          <a:srcRect/>
          <a:stretch/>
        </p:blipFill>
        <p:spPr>
          <a:xfrm>
            <a:off x="3470275" y="4213622"/>
            <a:ext cx="2697163" cy="72866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63" name="Google Shape;63;p15"/>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64" name="Google Shape;64;p15"/>
          <p:cNvGrpSpPr/>
          <p:nvPr/>
        </p:nvGrpSpPr>
        <p:grpSpPr>
          <a:xfrm>
            <a:off x="12700" y="4658555"/>
            <a:ext cx="9144300" cy="494437"/>
            <a:chOff x="12700" y="6211407"/>
            <a:chExt cx="9144300" cy="659249"/>
          </a:xfrm>
        </p:grpSpPr>
        <p:sp>
          <p:nvSpPr>
            <p:cNvPr id="65" name="Google Shape;65;p15"/>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15"/>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7" name="Google Shape;67;p15"/>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8" name="Google Shape;68;p15"/>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784456" y="1840359"/>
            <a:ext cx="7772400" cy="1021500"/>
          </a:xfrm>
          <a:prstGeom prst="rect">
            <a:avLst/>
          </a:prstGeom>
          <a:noFill/>
          <a:ln>
            <a:noFill/>
          </a:ln>
        </p:spPr>
        <p:txBody>
          <a:bodyPr spcFirstLastPara="1" wrap="square" lIns="68575" tIns="68575" rIns="68575" bIns="68575" anchor="t" anchorCtr="0">
            <a:noAutofit/>
          </a:bodyPr>
          <a:lstStyle>
            <a:lvl1pPr marR="0" lvl="0" algn="ctr">
              <a:lnSpc>
                <a:spcPct val="100000"/>
              </a:lnSpc>
              <a:spcBef>
                <a:spcPts val="0"/>
              </a:spcBef>
              <a:spcAft>
                <a:spcPts val="0"/>
              </a:spcAft>
              <a:buClr>
                <a:srgbClr val="009E47"/>
              </a:buClr>
              <a:buSzPts val="3000"/>
              <a:buFont typeface="Calibri"/>
              <a:buNone/>
              <a:defRPr sz="3000" b="0" i="0" u="none" strike="noStrike" cap="none">
                <a:solidFill>
                  <a:srgbClr val="009E47"/>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71" name="Google Shape;71;p16"/>
          <p:cNvGrpSpPr/>
          <p:nvPr/>
        </p:nvGrpSpPr>
        <p:grpSpPr>
          <a:xfrm>
            <a:off x="12700" y="4716673"/>
            <a:ext cx="9144300" cy="436320"/>
            <a:chOff x="12700" y="6288896"/>
            <a:chExt cx="9144300" cy="581760"/>
          </a:xfrm>
        </p:grpSpPr>
        <p:sp>
          <p:nvSpPr>
            <p:cNvPr id="72" name="Google Shape;72;p16"/>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3" name="Google Shape;73;p16"/>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4" name="Google Shape;74;p16"/>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pic>
        <p:nvPicPr>
          <p:cNvPr id="75" name="Google Shape;75;p16" descr="SWPBSLogo-2011-highres-transbg-web.png"/>
          <p:cNvPicPr preferRelativeResize="0"/>
          <p:nvPr/>
        </p:nvPicPr>
        <p:blipFill rotWithShape="1">
          <a:blip r:embed="rId2">
            <a:alphaModFix/>
          </a:blip>
          <a:srcRect/>
          <a:stretch/>
        </p:blipFill>
        <p:spPr>
          <a:xfrm>
            <a:off x="160847" y="3881887"/>
            <a:ext cx="1606470" cy="126161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1982788" y="402432"/>
            <a:ext cx="6710400" cy="703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pic>
        <p:nvPicPr>
          <p:cNvPr id="78" name="Google Shape;78;p17" descr="Macintosh HD:Users:wellspl:Desktop:6-Free-Teamwork-Clipart-Illustration-Showing-Diversity.jpg"/>
          <p:cNvPicPr preferRelativeResize="0"/>
          <p:nvPr/>
        </p:nvPicPr>
        <p:blipFill rotWithShape="1">
          <a:blip r:embed="rId2">
            <a:alphaModFix/>
          </a:blip>
          <a:srcRect r="25556"/>
          <a:stretch/>
        </p:blipFill>
        <p:spPr>
          <a:xfrm>
            <a:off x="552450" y="440531"/>
            <a:ext cx="1371600" cy="578642"/>
          </a:xfrm>
          <a:prstGeom prst="rect">
            <a:avLst/>
          </a:prstGeom>
          <a:noFill/>
          <a:ln>
            <a:noFill/>
          </a:ln>
        </p:spPr>
      </p:pic>
      <p:sp>
        <p:nvSpPr>
          <p:cNvPr id="79" name="Google Shape;79;p17"/>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500"/>
              </a:spcBef>
              <a:spcAft>
                <a:spcPts val="0"/>
              </a:spcAft>
              <a:buClr>
                <a:srgbClr val="FF0000"/>
              </a:buClr>
              <a:buSzPts val="2400"/>
              <a:buFont typeface="Arial"/>
              <a:buNone/>
              <a:defRPr sz="2400" b="0" i="0" u="none" strike="noStrike" cap="none">
                <a:solidFill>
                  <a:srgbClr val="009E47"/>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1"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1"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80" name="Google Shape;80;p17"/>
          <p:cNvGrpSpPr/>
          <p:nvPr/>
        </p:nvGrpSpPr>
        <p:grpSpPr>
          <a:xfrm>
            <a:off x="12700" y="4658555"/>
            <a:ext cx="9144300" cy="494437"/>
            <a:chOff x="12700" y="6211407"/>
            <a:chExt cx="9144300" cy="659249"/>
          </a:xfrm>
        </p:grpSpPr>
        <p:sp>
          <p:nvSpPr>
            <p:cNvPr id="81" name="Google Shape;81;p17"/>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2" name="Google Shape;82;p17"/>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3" name="Google Shape;83;p17"/>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4" name="Google Shape;84;p17"/>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5"/>
        <p:cNvGrpSpPr/>
        <p:nvPr/>
      </p:nvGrpSpPr>
      <p:grpSpPr>
        <a:xfrm>
          <a:off x="0" y="0"/>
          <a:ext cx="0" cy="0"/>
          <a:chOff x="0" y="0"/>
          <a:chExt cx="0" cy="0"/>
        </a:xfrm>
      </p:grpSpPr>
      <p:pic>
        <p:nvPicPr>
          <p:cNvPr id="86" name="Google Shape;86;p18" descr="Green-Pencil-Icon-pencils-7151356-150-150.jpg"/>
          <p:cNvPicPr preferRelativeResize="0"/>
          <p:nvPr/>
        </p:nvPicPr>
        <p:blipFill rotWithShape="1">
          <a:blip r:embed="rId2">
            <a:alphaModFix/>
          </a:blip>
          <a:srcRect/>
          <a:stretch/>
        </p:blipFill>
        <p:spPr>
          <a:xfrm flipH="1">
            <a:off x="471521" y="330664"/>
            <a:ext cx="1234221" cy="925666"/>
          </a:xfrm>
          <a:prstGeom prst="rect">
            <a:avLst/>
          </a:prstGeom>
          <a:noFill/>
          <a:ln>
            <a:noFill/>
          </a:ln>
        </p:spPr>
      </p:pic>
      <p:sp>
        <p:nvSpPr>
          <p:cNvPr id="87" name="Google Shape;87;p18"/>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88" name="Google Shape;88;p18"/>
          <p:cNvGrpSpPr/>
          <p:nvPr/>
        </p:nvGrpSpPr>
        <p:grpSpPr>
          <a:xfrm>
            <a:off x="12700" y="4658555"/>
            <a:ext cx="9144300" cy="494437"/>
            <a:chOff x="12700" y="6211407"/>
            <a:chExt cx="9144300" cy="659249"/>
          </a:xfrm>
        </p:grpSpPr>
        <p:sp>
          <p:nvSpPr>
            <p:cNvPr id="89" name="Google Shape;89;p18"/>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0" name="Google Shape;90;p18"/>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1" name="Google Shape;91;p18"/>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2" name="Google Shape;92;p18"/>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
        <p:nvSpPr>
          <p:cNvPr id="93" name="Google Shape;93;p18"/>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500"/>
              </a:spcBef>
              <a:spcAft>
                <a:spcPts val="0"/>
              </a:spcAft>
              <a:buClr>
                <a:srgbClr val="FF0000"/>
              </a:buClr>
              <a:buSzPts val="2400"/>
              <a:buFont typeface="Arial"/>
              <a:buNone/>
              <a:defRPr sz="2400" b="0" i="0" u="none" strike="noStrike" cap="none">
                <a:solidFill>
                  <a:srgbClr val="009E47"/>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1"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1"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1"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4"/>
        <p:cNvGrpSpPr/>
        <p:nvPr/>
      </p:nvGrpSpPr>
      <p:grpSpPr>
        <a:xfrm>
          <a:off x="0" y="0"/>
          <a:ext cx="0" cy="0"/>
          <a:chOff x="0" y="0"/>
          <a:chExt cx="0" cy="0"/>
        </a:xfrm>
      </p:grpSpPr>
      <p:sp>
        <p:nvSpPr>
          <p:cNvPr id="95" name="Google Shape;95;p19"/>
          <p:cNvSpPr txBox="1">
            <a:spLocks noGrp="1"/>
          </p:cNvSpPr>
          <p:nvPr>
            <p:ph type="title"/>
          </p:nvPr>
        </p:nvSpPr>
        <p:spPr>
          <a:xfrm>
            <a:off x="1471880" y="368764"/>
            <a:ext cx="7472100" cy="694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pic>
        <p:nvPicPr>
          <p:cNvPr id="96" name="Google Shape;96;p19"/>
          <p:cNvPicPr preferRelativeResize="0"/>
          <p:nvPr/>
        </p:nvPicPr>
        <p:blipFill rotWithShape="1">
          <a:blip r:embed="rId2">
            <a:alphaModFix/>
          </a:blip>
          <a:srcRect/>
          <a:stretch/>
        </p:blipFill>
        <p:spPr>
          <a:xfrm>
            <a:off x="86609" y="155287"/>
            <a:ext cx="1463039" cy="1097279"/>
          </a:xfrm>
          <a:prstGeom prst="rect">
            <a:avLst/>
          </a:prstGeom>
          <a:noFill/>
          <a:ln>
            <a:noFill/>
          </a:ln>
        </p:spPr>
      </p:pic>
      <p:sp>
        <p:nvSpPr>
          <p:cNvPr id="97" name="Google Shape;97;p19"/>
          <p:cNvSpPr txBox="1">
            <a:spLocks noGrp="1"/>
          </p:cNvSpPr>
          <p:nvPr>
            <p:ph type="body" idx="1"/>
          </p:nvPr>
        </p:nvSpPr>
        <p:spPr>
          <a:xfrm>
            <a:off x="596900" y="1441906"/>
            <a:ext cx="8001000" cy="27273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98" name="Google Shape;98;p19"/>
          <p:cNvGrpSpPr/>
          <p:nvPr/>
        </p:nvGrpSpPr>
        <p:grpSpPr>
          <a:xfrm>
            <a:off x="12700" y="4658555"/>
            <a:ext cx="9144300" cy="494437"/>
            <a:chOff x="12700" y="6211407"/>
            <a:chExt cx="9144300" cy="659249"/>
          </a:xfrm>
        </p:grpSpPr>
        <p:sp>
          <p:nvSpPr>
            <p:cNvPr id="99" name="Google Shape;99;p19"/>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0" name="Google Shape;100;p19"/>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1" name="Google Shape;101;p19"/>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2" name="Google Shape;102;p19"/>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105" name="Google Shape;105;p20"/>
          <p:cNvGrpSpPr/>
          <p:nvPr/>
        </p:nvGrpSpPr>
        <p:grpSpPr>
          <a:xfrm>
            <a:off x="12700" y="4659201"/>
            <a:ext cx="9144300" cy="494107"/>
            <a:chOff x="12700" y="6211407"/>
            <a:chExt cx="9144300" cy="659249"/>
          </a:xfrm>
        </p:grpSpPr>
        <p:sp>
          <p:nvSpPr>
            <p:cNvPr id="106" name="Google Shape;106;p20"/>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7" name="Google Shape;107;p20"/>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8" name="Google Shape;108;p20"/>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9" name="Google Shape;109;p20"/>
            <p:cNvSpPr txBox="1"/>
            <p:nvPr/>
          </p:nvSpPr>
          <p:spPr>
            <a:xfrm>
              <a:off x="673127" y="6211407"/>
              <a:ext cx="1752600" cy="3687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
        <p:nvSpPr>
          <p:cNvPr id="110" name="Google Shape;110;p20"/>
          <p:cNvSpPr/>
          <p:nvPr/>
        </p:nvSpPr>
        <p:spPr>
          <a:xfrm>
            <a:off x="3492500" y="3378994"/>
            <a:ext cx="2031900" cy="898800"/>
          </a:xfrm>
          <a:custGeom>
            <a:avLst/>
            <a:gdLst/>
            <a:ahLst/>
            <a:cxnLst/>
            <a:rect l="l" t="t" r="r" b="b"/>
            <a:pathLst>
              <a:path w="120000" h="120000" extrusionOk="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w="120000" h="120000" fill="darken" extrusionOk="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w="120000" h="120000" fill="none" extrusionOk="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w="120000" h="120000" fill="none" extrusionOk="0">
                <a:moveTo>
                  <a:pt x="0" y="0"/>
                </a:moveTo>
                <a:lnTo>
                  <a:pt x="120000" y="0"/>
                </a:lnTo>
                <a:lnTo>
                  <a:pt x="120000" y="120000"/>
                </a:lnTo>
                <a:lnTo>
                  <a:pt x="0" y="120000"/>
                </a:lnTo>
                <a:close/>
              </a:path>
            </a:pathLst>
          </a:custGeom>
          <a:solidFill>
            <a:srgbClr val="C2D59B"/>
          </a:solidFill>
          <a:ln w="25400" cap="flat" cmpd="sng">
            <a:solidFill>
              <a:srgbClr val="395E89"/>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1" name="Google Shape;111;p20"/>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grpSp>
        <p:nvGrpSpPr>
          <p:cNvPr id="114" name="Google Shape;114;p21"/>
          <p:cNvGrpSpPr/>
          <p:nvPr/>
        </p:nvGrpSpPr>
        <p:grpSpPr>
          <a:xfrm>
            <a:off x="12700" y="4658555"/>
            <a:ext cx="9144300" cy="494437"/>
            <a:chOff x="12700" y="6211407"/>
            <a:chExt cx="9144300" cy="659249"/>
          </a:xfrm>
        </p:grpSpPr>
        <p:sp>
          <p:nvSpPr>
            <p:cNvPr id="115" name="Google Shape;115;p21"/>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6" name="Google Shape;116;p21"/>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7" name="Google Shape;117;p21"/>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8" name="Google Shape;118;p21"/>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19"/>
        <p:cNvGrpSpPr/>
        <p:nvPr/>
      </p:nvGrpSpPr>
      <p:grpSpPr>
        <a:xfrm>
          <a:off x="0" y="0"/>
          <a:ext cx="0" cy="0"/>
          <a:chOff x="0" y="0"/>
          <a:chExt cx="0" cy="0"/>
        </a:xfrm>
      </p:grpSpPr>
      <p:sp>
        <p:nvSpPr>
          <p:cNvPr id="120" name="Google Shape;120;p22"/>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121" name="Google Shape;121;p22"/>
          <p:cNvSpPr txBox="1">
            <a:spLocks noGrp="1"/>
          </p:cNvSpPr>
          <p:nvPr>
            <p:ph type="body" idx="1"/>
          </p:nvPr>
        </p:nvSpPr>
        <p:spPr>
          <a:xfrm>
            <a:off x="1022350" y="1063228"/>
            <a:ext cx="8229600" cy="33945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122" name="Google Shape;122;p22"/>
          <p:cNvGrpSpPr/>
          <p:nvPr/>
        </p:nvGrpSpPr>
        <p:grpSpPr>
          <a:xfrm>
            <a:off x="12700" y="4658555"/>
            <a:ext cx="9144300" cy="494437"/>
            <a:chOff x="12700" y="6211407"/>
            <a:chExt cx="9144300" cy="659249"/>
          </a:xfrm>
        </p:grpSpPr>
        <p:sp>
          <p:nvSpPr>
            <p:cNvPr id="123" name="Google Shape;123;p22"/>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4" name="Google Shape;124;p22"/>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5" name="Google Shape;125;p22"/>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6" name="Google Shape;126;p22"/>
            <p:cNvSpPr txBox="1"/>
            <p:nvPr/>
          </p:nvSpPr>
          <p:spPr>
            <a:xfrm>
              <a:off x="673595"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457200" y="205978"/>
            <a:ext cx="8229600" cy="7275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129" name="Google Shape;129;p23"/>
          <p:cNvSpPr txBox="1">
            <a:spLocks noGrp="1"/>
          </p:cNvSpPr>
          <p:nvPr>
            <p:ph type="body" idx="1"/>
          </p:nvPr>
        </p:nvSpPr>
        <p:spPr>
          <a:xfrm>
            <a:off x="457200" y="838200"/>
            <a:ext cx="8229600" cy="38163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grpSp>
        <p:nvGrpSpPr>
          <p:cNvPr id="130" name="Google Shape;130;p23"/>
          <p:cNvGrpSpPr/>
          <p:nvPr/>
        </p:nvGrpSpPr>
        <p:grpSpPr>
          <a:xfrm>
            <a:off x="12700" y="4659201"/>
            <a:ext cx="9144300" cy="494107"/>
            <a:chOff x="12700" y="6211407"/>
            <a:chExt cx="9144300" cy="659249"/>
          </a:xfrm>
        </p:grpSpPr>
        <p:sp>
          <p:nvSpPr>
            <p:cNvPr id="131" name="Google Shape;131;p23"/>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2" name="Google Shape;132;p23"/>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3" name="Google Shape;133;p23"/>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4" name="Google Shape;134;p23"/>
            <p:cNvSpPr txBox="1"/>
            <p:nvPr/>
          </p:nvSpPr>
          <p:spPr>
            <a:xfrm>
              <a:off x="673127" y="6211407"/>
              <a:ext cx="1752600" cy="3687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lt1"/>
                </a:buClr>
                <a:buSzPts val="300"/>
                <a:buFont typeface="Calibri"/>
                <a:buNone/>
              </a:pPr>
              <a:r>
                <a:rPr lang="en" sz="1400" b="0" i="0" u="none" strike="noStrike" cap="none">
                  <a:solidFill>
                    <a:schemeClr val="lt1"/>
                  </a:solidFill>
                  <a:latin typeface="Calibri"/>
                  <a:ea typeface="Calibri"/>
                  <a:cs typeface="Calibri"/>
                  <a:sym typeface="Calibri"/>
                </a:rPr>
                <a:t>MO SW-PBS</a:t>
              </a:r>
              <a:endParaRPr sz="11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Content with Caption" type="objTx">
  <p:cSld name="OBJECT_WITH_CAPTION_TEXT">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a:xfrm>
            <a:off x="457201" y="204788"/>
            <a:ext cx="3008400" cy="871500"/>
          </a:xfrm>
          <a:prstGeom prst="rect">
            <a:avLst/>
          </a:prstGeom>
          <a:noFill/>
          <a:ln>
            <a:noFill/>
          </a:ln>
        </p:spPr>
        <p:txBody>
          <a:bodyPr spcFirstLastPara="1" wrap="square" lIns="68575" tIns="68575" rIns="68575" bIns="68575" anchor="b" anchorCtr="0">
            <a:noAutofit/>
          </a:bodyPr>
          <a:lstStyle>
            <a:lvl1pPr marR="0" lvl="0" algn="l">
              <a:lnSpc>
                <a:spcPct val="100000"/>
              </a:lnSpc>
              <a:spcBef>
                <a:spcPts val="0"/>
              </a:spcBef>
              <a:spcAft>
                <a:spcPts val="0"/>
              </a:spcAft>
              <a:buClr>
                <a:schemeClr val="dk1"/>
              </a:buClr>
              <a:buSzPts val="1500"/>
              <a:buFont typeface="Calibri"/>
              <a:buNone/>
              <a:defRPr sz="1500" b="1"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137" name="Google Shape;137;p24"/>
          <p:cNvSpPr txBox="1">
            <a:spLocks noGrp="1"/>
          </p:cNvSpPr>
          <p:nvPr>
            <p:ph type="body" idx="1"/>
          </p:nvPr>
        </p:nvSpPr>
        <p:spPr>
          <a:xfrm>
            <a:off x="3575050" y="204788"/>
            <a:ext cx="5111700" cy="43899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38" name="Google Shape;138;p24"/>
          <p:cNvSpPr txBox="1">
            <a:spLocks noGrp="1"/>
          </p:cNvSpPr>
          <p:nvPr>
            <p:ph type="body" idx="2"/>
          </p:nvPr>
        </p:nvSpPr>
        <p:spPr>
          <a:xfrm>
            <a:off x="457201" y="1076326"/>
            <a:ext cx="3008400" cy="35184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200"/>
              </a:spcBef>
              <a:spcAft>
                <a:spcPts val="0"/>
              </a:spcAft>
              <a:buClr>
                <a:srgbClr val="FF0000"/>
              </a:buClr>
              <a:buSzPts val="1100"/>
              <a:buFont typeface="Arial"/>
              <a:buNone/>
              <a:defRPr sz="1100" b="0" i="0" u="none" strike="noStrike" cap="none">
                <a:solidFill>
                  <a:schemeClr val="dk1"/>
                </a:solidFill>
                <a:latin typeface="Calibri"/>
                <a:ea typeface="Calibri"/>
                <a:cs typeface="Calibri"/>
                <a:sym typeface="Calibri"/>
              </a:defRPr>
            </a:lvl1pPr>
            <a:lvl2pPr marL="914400" marR="0" lvl="1" indent="-228600" algn="l">
              <a:lnSpc>
                <a:spcPct val="100000"/>
              </a:lnSpc>
              <a:spcBef>
                <a:spcPts val="200"/>
              </a:spcBef>
              <a:spcAft>
                <a:spcPts val="0"/>
              </a:spcAft>
              <a:buClr>
                <a:srgbClr val="FF0000"/>
              </a:buClr>
              <a:buSzPts val="900"/>
              <a:buFont typeface="Arial"/>
              <a:buNone/>
              <a:defRPr sz="900" b="0" i="0" u="none" strike="noStrike" cap="none">
                <a:solidFill>
                  <a:schemeClr val="dk1"/>
                </a:solidFill>
                <a:latin typeface="Calibri"/>
                <a:ea typeface="Calibri"/>
                <a:cs typeface="Calibri"/>
                <a:sym typeface="Calibri"/>
              </a:defRPr>
            </a:lvl2pPr>
            <a:lvl3pPr marL="1371600" marR="0" lvl="2" indent="-228600" algn="l">
              <a:lnSpc>
                <a:spcPct val="100000"/>
              </a:lnSpc>
              <a:spcBef>
                <a:spcPts val="200"/>
              </a:spcBef>
              <a:spcAft>
                <a:spcPts val="0"/>
              </a:spcAft>
              <a:buClr>
                <a:srgbClr val="FF0000"/>
              </a:buClr>
              <a:buSzPts val="800"/>
              <a:buFont typeface="Arial"/>
              <a:buNone/>
              <a:defRPr sz="800" b="0" i="0" u="none" strike="noStrike" cap="none">
                <a:solidFill>
                  <a:schemeClr val="dk1"/>
                </a:solidFill>
                <a:latin typeface="Calibri"/>
                <a:ea typeface="Calibri"/>
                <a:cs typeface="Calibri"/>
                <a:sym typeface="Calibri"/>
              </a:defRPr>
            </a:lvl3pPr>
            <a:lvl4pPr marL="1828800" marR="0" lvl="3" indent="-228600" algn="l">
              <a:lnSpc>
                <a:spcPct val="100000"/>
              </a:lnSpc>
              <a:spcBef>
                <a:spcPts val="100"/>
              </a:spcBef>
              <a:spcAft>
                <a:spcPts val="0"/>
              </a:spcAft>
              <a:buClr>
                <a:srgbClr val="FF0000"/>
              </a:buClr>
              <a:buSzPts val="700"/>
              <a:buFont typeface="Arial"/>
              <a:buNone/>
              <a:defRPr sz="700" b="0" i="0" u="none" strike="noStrike" cap="none">
                <a:solidFill>
                  <a:schemeClr val="dk1"/>
                </a:solidFill>
                <a:latin typeface="Calibri"/>
                <a:ea typeface="Calibri"/>
                <a:cs typeface="Calibri"/>
                <a:sym typeface="Calibri"/>
              </a:defRPr>
            </a:lvl4pPr>
            <a:lvl5pPr marL="2286000" marR="0" lvl="4" indent="-228600" algn="l">
              <a:lnSpc>
                <a:spcPct val="100000"/>
              </a:lnSpc>
              <a:spcBef>
                <a:spcPts val="100"/>
              </a:spcBef>
              <a:spcAft>
                <a:spcPts val="0"/>
              </a:spcAft>
              <a:buClr>
                <a:srgbClr val="FF0000"/>
              </a:buClr>
              <a:buSzPts val="700"/>
              <a:buFont typeface="Arial"/>
              <a:buNone/>
              <a:defRPr sz="700" b="0" i="0" u="none" strike="noStrike" cap="none">
                <a:solidFill>
                  <a:schemeClr val="dk1"/>
                </a:solidFill>
                <a:latin typeface="Calibri"/>
                <a:ea typeface="Calibri"/>
                <a:cs typeface="Calibri"/>
                <a:sym typeface="Calibri"/>
              </a:defRPr>
            </a:lvl5pPr>
            <a:lvl6pPr marL="2743200" marR="0" lvl="5"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Calibri"/>
                <a:ea typeface="Calibri"/>
                <a:cs typeface="Calibri"/>
                <a:sym typeface="Calibri"/>
              </a:defRPr>
            </a:lvl6pPr>
            <a:lvl7pPr marL="3200400" marR="0" lvl="6"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Calibri"/>
                <a:ea typeface="Calibri"/>
                <a:cs typeface="Calibri"/>
                <a:sym typeface="Calibri"/>
              </a:defRPr>
            </a:lvl7pPr>
            <a:lvl8pPr marL="3657600" marR="0" lvl="7"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Calibri"/>
                <a:ea typeface="Calibri"/>
                <a:cs typeface="Calibri"/>
                <a:sym typeface="Calibri"/>
              </a:defRPr>
            </a:lvl8pPr>
            <a:lvl9pPr marL="4114800" marR="0" lvl="8" indent="-228600" algn="l">
              <a:lnSpc>
                <a:spcPct val="100000"/>
              </a:lnSpc>
              <a:spcBef>
                <a:spcPts val="100"/>
              </a:spcBef>
              <a:spcAft>
                <a:spcPts val="0"/>
              </a:spcAft>
              <a:buClr>
                <a:schemeClr val="dk1"/>
              </a:buClr>
              <a:buSzPts val="700"/>
              <a:buFont typeface="Arial"/>
              <a:buNone/>
              <a:defRPr sz="700" b="0" i="0" u="none" strike="noStrike" cap="none">
                <a:solidFill>
                  <a:schemeClr val="dk1"/>
                </a:solidFill>
                <a:latin typeface="Calibri"/>
                <a:ea typeface="Calibri"/>
                <a:cs typeface="Calibri"/>
                <a:sym typeface="Calibri"/>
              </a:defRPr>
            </a:lvl9pPr>
          </a:lstStyle>
          <a:p>
            <a:endParaRPr/>
          </a:p>
        </p:txBody>
      </p:sp>
      <p:sp>
        <p:nvSpPr>
          <p:cNvPr id="139" name="Google Shape;139;p24"/>
          <p:cNvSpPr txBox="1">
            <a:spLocks noGrp="1"/>
          </p:cNvSpPr>
          <p:nvPr>
            <p:ph type="dt" idx="10"/>
          </p:nvPr>
        </p:nvSpPr>
        <p:spPr>
          <a:xfrm>
            <a:off x="457200" y="4767263"/>
            <a:ext cx="2133600" cy="2739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40" name="Google Shape;140;p24"/>
          <p:cNvSpPr txBox="1">
            <a:spLocks noGrp="1"/>
          </p:cNvSpPr>
          <p:nvPr>
            <p:ph type="ftr" idx="11"/>
          </p:nvPr>
        </p:nvSpPr>
        <p:spPr>
          <a:xfrm>
            <a:off x="3124200" y="4767263"/>
            <a:ext cx="2895600" cy="2739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41" name="Google Shape;141;p24"/>
          <p:cNvSpPr txBox="1">
            <a:spLocks noGrp="1"/>
          </p:cNvSpPr>
          <p:nvPr>
            <p:ph type="sldNum" idx="12"/>
          </p:nvPr>
        </p:nvSpPr>
        <p:spPr>
          <a:xfrm>
            <a:off x="6553201" y="4767263"/>
            <a:ext cx="2133600" cy="2739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chemeClr val="dk1"/>
              </a:buClr>
              <a:buSzPts val="300"/>
              <a:buFont typeface="Calibri"/>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p25"/>
          <p:cNvSpPr txBox="1">
            <a:spLocks noGrp="1"/>
          </p:cNvSpPr>
          <p:nvPr>
            <p:ph type="body" idx="1"/>
          </p:nvPr>
        </p:nvSpPr>
        <p:spPr>
          <a:xfrm>
            <a:off x="457200" y="1200150"/>
            <a:ext cx="4038600" cy="3394500"/>
          </a:xfrm>
          <a:prstGeom prst="rect">
            <a:avLst/>
          </a:prstGeom>
          <a:noFill/>
          <a:ln>
            <a:noFill/>
          </a:ln>
        </p:spPr>
        <p:txBody>
          <a:bodyPr spcFirstLastPara="1" wrap="square" lIns="68575" tIns="34275" rIns="68575" bIns="34275" anchor="t" anchorCtr="0">
            <a:noAutofit/>
          </a:bodyPr>
          <a:lstStyle>
            <a:lvl1pPr marL="457200" lvl="0" indent="-361950" algn="l">
              <a:lnSpc>
                <a:spcPct val="100000"/>
              </a:lnSpc>
              <a:spcBef>
                <a:spcPts val="400"/>
              </a:spcBef>
              <a:spcAft>
                <a:spcPts val="0"/>
              </a:spcAft>
              <a:buClr>
                <a:srgbClr val="FF0000"/>
              </a:buClr>
              <a:buSzPts val="2100"/>
              <a:buFont typeface="Arial"/>
              <a:buChar char="•"/>
              <a:defRPr sz="2100"/>
            </a:lvl1pPr>
            <a:lvl2pPr marL="914400" lvl="1" indent="-342900" algn="l">
              <a:lnSpc>
                <a:spcPct val="100000"/>
              </a:lnSpc>
              <a:spcBef>
                <a:spcPts val="400"/>
              </a:spcBef>
              <a:spcAft>
                <a:spcPts val="0"/>
              </a:spcAft>
              <a:buClr>
                <a:srgbClr val="FF0000"/>
              </a:buClr>
              <a:buSzPts val="1800"/>
              <a:buFont typeface="Arial"/>
              <a:buChar char="•"/>
              <a:defRPr sz="1800"/>
            </a:lvl2pPr>
            <a:lvl3pPr marL="1371600" lvl="2" indent="-323850" algn="l">
              <a:lnSpc>
                <a:spcPct val="100000"/>
              </a:lnSpc>
              <a:spcBef>
                <a:spcPts val="300"/>
              </a:spcBef>
              <a:spcAft>
                <a:spcPts val="0"/>
              </a:spcAft>
              <a:buClr>
                <a:srgbClr val="FF0000"/>
              </a:buClr>
              <a:buSzPts val="1500"/>
              <a:buFont typeface="Arial"/>
              <a:buChar char="•"/>
              <a:defRPr sz="1500"/>
            </a:lvl3pPr>
            <a:lvl4pPr marL="1828800" lvl="3" indent="-317500" algn="l">
              <a:lnSpc>
                <a:spcPct val="100000"/>
              </a:lnSpc>
              <a:spcBef>
                <a:spcPts val="300"/>
              </a:spcBef>
              <a:spcAft>
                <a:spcPts val="0"/>
              </a:spcAft>
              <a:buClr>
                <a:srgbClr val="FF0000"/>
              </a:buClr>
              <a:buSzPts val="1400"/>
              <a:buFont typeface="Arial"/>
              <a:buChar char="•"/>
              <a:defRPr sz="1400"/>
            </a:lvl4pPr>
            <a:lvl5pPr marL="2286000" lvl="4" indent="-317500" algn="l">
              <a:lnSpc>
                <a:spcPct val="100000"/>
              </a:lnSpc>
              <a:spcBef>
                <a:spcPts val="300"/>
              </a:spcBef>
              <a:spcAft>
                <a:spcPts val="0"/>
              </a:spcAft>
              <a:buClr>
                <a:srgbClr val="FF0000"/>
              </a:buClr>
              <a:buSzPts val="1400"/>
              <a:buFont typeface="Arial"/>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sp>
        <p:nvSpPr>
          <p:cNvPr id="145" name="Google Shape;145;p25"/>
          <p:cNvSpPr txBox="1">
            <a:spLocks noGrp="1"/>
          </p:cNvSpPr>
          <p:nvPr>
            <p:ph type="body" idx="2"/>
          </p:nvPr>
        </p:nvSpPr>
        <p:spPr>
          <a:xfrm>
            <a:off x="4648200" y="1200150"/>
            <a:ext cx="4038600" cy="3394500"/>
          </a:xfrm>
          <a:prstGeom prst="rect">
            <a:avLst/>
          </a:prstGeom>
          <a:noFill/>
          <a:ln>
            <a:noFill/>
          </a:ln>
        </p:spPr>
        <p:txBody>
          <a:bodyPr spcFirstLastPara="1" wrap="square" lIns="68575" tIns="34275" rIns="68575" bIns="34275" anchor="t" anchorCtr="0">
            <a:noAutofit/>
          </a:bodyPr>
          <a:lstStyle>
            <a:lvl1pPr marL="457200" lvl="0" indent="-361950" algn="l">
              <a:lnSpc>
                <a:spcPct val="100000"/>
              </a:lnSpc>
              <a:spcBef>
                <a:spcPts val="400"/>
              </a:spcBef>
              <a:spcAft>
                <a:spcPts val="0"/>
              </a:spcAft>
              <a:buClr>
                <a:srgbClr val="FF0000"/>
              </a:buClr>
              <a:buSzPts val="2100"/>
              <a:buFont typeface="Arial"/>
              <a:buChar char="•"/>
              <a:defRPr sz="2100"/>
            </a:lvl1pPr>
            <a:lvl2pPr marL="914400" lvl="1" indent="-342900" algn="l">
              <a:lnSpc>
                <a:spcPct val="100000"/>
              </a:lnSpc>
              <a:spcBef>
                <a:spcPts val="400"/>
              </a:spcBef>
              <a:spcAft>
                <a:spcPts val="0"/>
              </a:spcAft>
              <a:buClr>
                <a:srgbClr val="FF0000"/>
              </a:buClr>
              <a:buSzPts val="1800"/>
              <a:buFont typeface="Arial"/>
              <a:buChar char="•"/>
              <a:defRPr sz="1800"/>
            </a:lvl2pPr>
            <a:lvl3pPr marL="1371600" lvl="2" indent="-323850" algn="l">
              <a:lnSpc>
                <a:spcPct val="100000"/>
              </a:lnSpc>
              <a:spcBef>
                <a:spcPts val="300"/>
              </a:spcBef>
              <a:spcAft>
                <a:spcPts val="0"/>
              </a:spcAft>
              <a:buClr>
                <a:srgbClr val="FF0000"/>
              </a:buClr>
              <a:buSzPts val="1500"/>
              <a:buFont typeface="Arial"/>
              <a:buChar char="•"/>
              <a:defRPr sz="1500"/>
            </a:lvl3pPr>
            <a:lvl4pPr marL="1828800" lvl="3" indent="-317500" algn="l">
              <a:lnSpc>
                <a:spcPct val="100000"/>
              </a:lnSpc>
              <a:spcBef>
                <a:spcPts val="300"/>
              </a:spcBef>
              <a:spcAft>
                <a:spcPts val="0"/>
              </a:spcAft>
              <a:buClr>
                <a:srgbClr val="FF0000"/>
              </a:buClr>
              <a:buSzPts val="1400"/>
              <a:buFont typeface="Arial"/>
              <a:buChar char="•"/>
              <a:defRPr sz="1400"/>
            </a:lvl4pPr>
            <a:lvl5pPr marL="2286000" lvl="4" indent="-317500" algn="l">
              <a:lnSpc>
                <a:spcPct val="100000"/>
              </a:lnSpc>
              <a:spcBef>
                <a:spcPts val="300"/>
              </a:spcBef>
              <a:spcAft>
                <a:spcPts val="0"/>
              </a:spcAft>
              <a:buClr>
                <a:srgbClr val="FF0000"/>
              </a:buClr>
              <a:buSzPts val="1400"/>
              <a:buFont typeface="Arial"/>
              <a:buChar char="•"/>
              <a:defRPr sz="1400"/>
            </a:lvl5pPr>
            <a:lvl6pPr marL="2743200" lvl="5" indent="-317500" algn="l">
              <a:lnSpc>
                <a:spcPct val="100000"/>
              </a:lnSpc>
              <a:spcBef>
                <a:spcPts val="300"/>
              </a:spcBef>
              <a:spcAft>
                <a:spcPts val="0"/>
              </a:spcAft>
              <a:buClr>
                <a:schemeClr val="dk1"/>
              </a:buClr>
              <a:buSzPts val="1400"/>
              <a:buChar char="•"/>
              <a:defRPr sz="1400"/>
            </a:lvl6pPr>
            <a:lvl7pPr marL="3200400" lvl="6" indent="-317500" algn="l">
              <a:lnSpc>
                <a:spcPct val="100000"/>
              </a:lnSpc>
              <a:spcBef>
                <a:spcPts val="300"/>
              </a:spcBef>
              <a:spcAft>
                <a:spcPts val="0"/>
              </a:spcAft>
              <a:buClr>
                <a:schemeClr val="dk1"/>
              </a:buClr>
              <a:buSzPts val="1400"/>
              <a:buChar char="•"/>
              <a:defRPr sz="1400"/>
            </a:lvl7pPr>
            <a:lvl8pPr marL="3657600" lvl="7" indent="-317500" algn="l">
              <a:lnSpc>
                <a:spcPct val="100000"/>
              </a:lnSpc>
              <a:spcBef>
                <a:spcPts val="300"/>
              </a:spcBef>
              <a:spcAft>
                <a:spcPts val="0"/>
              </a:spcAft>
              <a:buClr>
                <a:schemeClr val="dk1"/>
              </a:buClr>
              <a:buSzPts val="1400"/>
              <a:buChar char="•"/>
              <a:defRPr sz="1400"/>
            </a:lvl8pPr>
            <a:lvl9pPr marL="4114800" lvl="8" indent="-317500" algn="l">
              <a:lnSpc>
                <a:spcPct val="100000"/>
              </a:lnSpc>
              <a:spcBef>
                <a:spcPts val="300"/>
              </a:spcBef>
              <a:spcAft>
                <a:spcPts val="0"/>
              </a:spcAft>
              <a:buClr>
                <a:schemeClr val="dk1"/>
              </a:buClr>
              <a:buSzPts val="1400"/>
              <a:buChar char="•"/>
              <a:defRPr sz="1400"/>
            </a:lvl9pPr>
          </a:lstStyle>
          <a:p>
            <a:endParaRPr/>
          </a:p>
        </p:txBody>
      </p:sp>
      <p:grpSp>
        <p:nvGrpSpPr>
          <p:cNvPr id="146" name="Google Shape;146;p25"/>
          <p:cNvGrpSpPr/>
          <p:nvPr/>
        </p:nvGrpSpPr>
        <p:grpSpPr>
          <a:xfrm>
            <a:off x="12700" y="4658553"/>
            <a:ext cx="9144300" cy="494437"/>
            <a:chOff x="12700" y="6211407"/>
            <a:chExt cx="9144300" cy="659249"/>
          </a:xfrm>
        </p:grpSpPr>
        <p:sp>
          <p:nvSpPr>
            <p:cNvPr id="147" name="Google Shape;147;p25"/>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8" name="Google Shape;148;p25"/>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9" name="Google Shape;149;p25"/>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0" name="Google Shape;150;p25"/>
            <p:cNvSpPr txBox="1"/>
            <p:nvPr/>
          </p:nvSpPr>
          <p:spPr>
            <a:xfrm>
              <a:off x="673596"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MO SW-PBS</a:t>
              </a: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1"/>
        <p:cNvGrpSpPr/>
        <p:nvPr/>
      </p:nvGrpSpPr>
      <p:grpSpPr>
        <a:xfrm>
          <a:off x="0" y="0"/>
          <a:ext cx="0" cy="0"/>
          <a:chOff x="0" y="0"/>
          <a:chExt cx="0" cy="0"/>
        </a:xfrm>
      </p:grpSpPr>
      <p:grpSp>
        <p:nvGrpSpPr>
          <p:cNvPr id="152" name="Google Shape;152;p26"/>
          <p:cNvGrpSpPr/>
          <p:nvPr/>
        </p:nvGrpSpPr>
        <p:grpSpPr>
          <a:xfrm>
            <a:off x="12700" y="4658555"/>
            <a:ext cx="9144300" cy="494437"/>
            <a:chOff x="12700" y="6211407"/>
            <a:chExt cx="9144300" cy="659249"/>
          </a:xfrm>
        </p:grpSpPr>
        <p:sp>
          <p:nvSpPr>
            <p:cNvPr id="153" name="Google Shape;153;p26"/>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4" name="Google Shape;154;p26"/>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5" name="Google Shape;155;p26"/>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56" name="Google Shape;156;p26"/>
            <p:cNvSpPr txBox="1"/>
            <p:nvPr/>
          </p:nvSpPr>
          <p:spPr>
            <a:xfrm>
              <a:off x="673596"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MO SW-PBS</a:t>
              </a: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7"/>
        <p:cNvGrpSpPr/>
        <p:nvPr/>
      </p:nvGrpSpPr>
      <p:grpSpPr>
        <a:xfrm>
          <a:off x="0" y="0"/>
          <a:ext cx="0" cy="0"/>
          <a:chOff x="0" y="0"/>
          <a:chExt cx="0" cy="0"/>
        </a:xfrm>
      </p:grpSpPr>
      <p:sp>
        <p:nvSpPr>
          <p:cNvPr id="158" name="Google Shape;158;p27"/>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dk1"/>
              </a:buClr>
              <a:buSzPts val="3300"/>
              <a:buFont typeface="Calibri"/>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9" name="Google Shape;159;p27"/>
          <p:cNvSpPr txBox="1">
            <a:spLocks noGrp="1"/>
          </p:cNvSpPr>
          <p:nvPr>
            <p:ph type="body" idx="1"/>
          </p:nvPr>
        </p:nvSpPr>
        <p:spPr>
          <a:xfrm>
            <a:off x="457200" y="1151335"/>
            <a:ext cx="4040100" cy="480000"/>
          </a:xfrm>
          <a:prstGeom prst="rect">
            <a:avLst/>
          </a:prstGeom>
          <a:noFill/>
          <a:ln>
            <a:noFill/>
          </a:ln>
        </p:spPr>
        <p:txBody>
          <a:bodyPr spcFirstLastPara="1" wrap="square" lIns="68575" tIns="34275" rIns="68575" bIns="34275" anchor="b" anchorCtr="0">
            <a:noAutofit/>
          </a:bodyPr>
          <a:lstStyle>
            <a:lvl1pPr marL="457200" lvl="0" indent="-228600" algn="l">
              <a:lnSpc>
                <a:spcPct val="100000"/>
              </a:lnSpc>
              <a:spcBef>
                <a:spcPts val="400"/>
              </a:spcBef>
              <a:spcAft>
                <a:spcPts val="0"/>
              </a:spcAft>
              <a:buSzPts val="1800"/>
              <a:buNone/>
              <a:defRPr sz="1800" b="1"/>
            </a:lvl1pPr>
            <a:lvl2pPr marL="914400" lvl="1" indent="-228600" algn="l">
              <a:lnSpc>
                <a:spcPct val="100000"/>
              </a:lnSpc>
              <a:spcBef>
                <a:spcPts val="300"/>
              </a:spcBef>
              <a:spcAft>
                <a:spcPts val="0"/>
              </a:spcAft>
              <a:buSzPts val="1500"/>
              <a:buNone/>
              <a:defRPr sz="1500" b="1"/>
            </a:lvl2pPr>
            <a:lvl3pPr marL="1371600" lvl="2" indent="-228600" algn="l">
              <a:lnSpc>
                <a:spcPct val="100000"/>
              </a:lnSpc>
              <a:spcBef>
                <a:spcPts val="300"/>
              </a:spcBef>
              <a:spcAft>
                <a:spcPts val="0"/>
              </a:spcAft>
              <a:buSzPts val="1400"/>
              <a:buNone/>
              <a:defRPr sz="1400" b="1"/>
            </a:lvl3pPr>
            <a:lvl4pPr marL="1828800" lvl="3" indent="-228600" algn="l">
              <a:lnSpc>
                <a:spcPct val="100000"/>
              </a:lnSpc>
              <a:spcBef>
                <a:spcPts val="200"/>
              </a:spcBef>
              <a:spcAft>
                <a:spcPts val="0"/>
              </a:spcAft>
              <a:buSzPts val="1200"/>
              <a:buNone/>
              <a:defRPr sz="1200" b="1"/>
            </a:lvl4pPr>
            <a:lvl5pPr marL="2286000" lvl="4" indent="-228600" algn="l">
              <a:lnSpc>
                <a:spcPct val="100000"/>
              </a:lnSpc>
              <a:spcBef>
                <a:spcPts val="200"/>
              </a:spcBef>
              <a:spcAft>
                <a:spcPts val="0"/>
              </a:spcAft>
              <a:buSzPts val="1200"/>
              <a:buNone/>
              <a:defRPr sz="1200" b="1"/>
            </a:lvl5pPr>
            <a:lvl6pPr marL="2743200" lvl="5" indent="-228600" algn="l">
              <a:lnSpc>
                <a:spcPct val="100000"/>
              </a:lnSpc>
              <a:spcBef>
                <a:spcPts val="200"/>
              </a:spcBef>
              <a:spcAft>
                <a:spcPts val="0"/>
              </a:spcAft>
              <a:buClr>
                <a:schemeClr val="dk1"/>
              </a:buClr>
              <a:buSzPts val="1200"/>
              <a:buNone/>
              <a:defRPr sz="1200" b="1"/>
            </a:lvl6pPr>
            <a:lvl7pPr marL="3200400" lvl="6" indent="-228600" algn="l">
              <a:lnSpc>
                <a:spcPct val="100000"/>
              </a:lnSpc>
              <a:spcBef>
                <a:spcPts val="200"/>
              </a:spcBef>
              <a:spcAft>
                <a:spcPts val="0"/>
              </a:spcAft>
              <a:buClr>
                <a:schemeClr val="dk1"/>
              </a:buClr>
              <a:buSzPts val="1200"/>
              <a:buNone/>
              <a:defRPr sz="1200" b="1"/>
            </a:lvl7pPr>
            <a:lvl8pPr marL="3657600" lvl="7" indent="-228600" algn="l">
              <a:lnSpc>
                <a:spcPct val="100000"/>
              </a:lnSpc>
              <a:spcBef>
                <a:spcPts val="200"/>
              </a:spcBef>
              <a:spcAft>
                <a:spcPts val="0"/>
              </a:spcAft>
              <a:buClr>
                <a:schemeClr val="dk1"/>
              </a:buClr>
              <a:buSzPts val="1200"/>
              <a:buNone/>
              <a:defRPr sz="1200" b="1"/>
            </a:lvl8pPr>
            <a:lvl9pPr marL="4114800" lvl="8" indent="-228600" algn="l">
              <a:lnSpc>
                <a:spcPct val="100000"/>
              </a:lnSpc>
              <a:spcBef>
                <a:spcPts val="200"/>
              </a:spcBef>
              <a:spcAft>
                <a:spcPts val="0"/>
              </a:spcAft>
              <a:buClr>
                <a:schemeClr val="dk1"/>
              </a:buClr>
              <a:buSzPts val="1200"/>
              <a:buNone/>
              <a:defRPr sz="1200" b="1"/>
            </a:lvl9pPr>
          </a:lstStyle>
          <a:p>
            <a:endParaRPr/>
          </a:p>
        </p:txBody>
      </p:sp>
      <p:sp>
        <p:nvSpPr>
          <p:cNvPr id="160" name="Google Shape;160;p27"/>
          <p:cNvSpPr txBox="1">
            <a:spLocks noGrp="1"/>
          </p:cNvSpPr>
          <p:nvPr>
            <p:ph type="body" idx="2"/>
          </p:nvPr>
        </p:nvSpPr>
        <p:spPr>
          <a:xfrm>
            <a:off x="457200" y="1631156"/>
            <a:ext cx="4040100" cy="2963400"/>
          </a:xfrm>
          <a:prstGeom prst="rect">
            <a:avLst/>
          </a:prstGeom>
          <a:noFill/>
          <a:ln>
            <a:noFill/>
          </a:ln>
        </p:spPr>
        <p:txBody>
          <a:bodyPr spcFirstLastPara="1" wrap="square" lIns="68575" tIns="34275" rIns="68575" bIns="34275" anchor="t" anchorCtr="0">
            <a:noAutofit/>
          </a:bodyPr>
          <a:lstStyle>
            <a:lvl1pPr marL="457200" lvl="0" indent="-342900" algn="l">
              <a:lnSpc>
                <a:spcPct val="100000"/>
              </a:lnSpc>
              <a:spcBef>
                <a:spcPts val="400"/>
              </a:spcBef>
              <a:spcAft>
                <a:spcPts val="0"/>
              </a:spcAft>
              <a:buSzPts val="1800"/>
              <a:buChar char="•"/>
              <a:defRPr sz="1800"/>
            </a:lvl1pPr>
            <a:lvl2pPr marL="914400" lvl="1" indent="-323850" algn="l">
              <a:lnSpc>
                <a:spcPct val="100000"/>
              </a:lnSpc>
              <a:spcBef>
                <a:spcPts val="300"/>
              </a:spcBef>
              <a:spcAft>
                <a:spcPts val="0"/>
              </a:spcAft>
              <a:buSzPts val="1500"/>
              <a:buChar char="•"/>
              <a:defRPr sz="1500"/>
            </a:lvl2pPr>
            <a:lvl3pPr marL="1371600" lvl="2" indent="-317500" algn="l">
              <a:lnSpc>
                <a:spcPct val="100000"/>
              </a:lnSpc>
              <a:spcBef>
                <a:spcPts val="300"/>
              </a:spcBef>
              <a:spcAft>
                <a:spcPts val="0"/>
              </a:spcAft>
              <a:buSzPts val="1400"/>
              <a:buChar char="•"/>
              <a:defRPr sz="1400"/>
            </a:lvl3pPr>
            <a:lvl4pPr marL="1828800" lvl="3" indent="-304800" algn="l">
              <a:lnSpc>
                <a:spcPct val="100000"/>
              </a:lnSpc>
              <a:spcBef>
                <a:spcPts val="200"/>
              </a:spcBef>
              <a:spcAft>
                <a:spcPts val="0"/>
              </a:spcAft>
              <a:buSzPts val="1200"/>
              <a:buChar char="•"/>
              <a:defRPr sz="1200"/>
            </a:lvl4pPr>
            <a:lvl5pPr marL="2286000" lvl="4" indent="-304800" algn="l">
              <a:lnSpc>
                <a:spcPct val="100000"/>
              </a:lnSpc>
              <a:spcBef>
                <a:spcPts val="200"/>
              </a:spcBef>
              <a:spcAft>
                <a:spcPts val="0"/>
              </a:spcAft>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161" name="Google Shape;161;p27"/>
          <p:cNvSpPr txBox="1">
            <a:spLocks noGrp="1"/>
          </p:cNvSpPr>
          <p:nvPr>
            <p:ph type="body" idx="3"/>
          </p:nvPr>
        </p:nvSpPr>
        <p:spPr>
          <a:xfrm>
            <a:off x="4645026" y="1151335"/>
            <a:ext cx="4041600" cy="480000"/>
          </a:xfrm>
          <a:prstGeom prst="rect">
            <a:avLst/>
          </a:prstGeom>
          <a:noFill/>
          <a:ln>
            <a:noFill/>
          </a:ln>
        </p:spPr>
        <p:txBody>
          <a:bodyPr spcFirstLastPara="1" wrap="square" lIns="68575" tIns="34275" rIns="68575" bIns="34275" anchor="b" anchorCtr="0">
            <a:noAutofit/>
          </a:bodyPr>
          <a:lstStyle>
            <a:lvl1pPr marL="457200" lvl="0" indent="-228600" algn="l">
              <a:lnSpc>
                <a:spcPct val="100000"/>
              </a:lnSpc>
              <a:spcBef>
                <a:spcPts val="400"/>
              </a:spcBef>
              <a:spcAft>
                <a:spcPts val="0"/>
              </a:spcAft>
              <a:buSzPts val="1800"/>
              <a:buNone/>
              <a:defRPr sz="1800" b="1"/>
            </a:lvl1pPr>
            <a:lvl2pPr marL="914400" lvl="1" indent="-228600" algn="l">
              <a:lnSpc>
                <a:spcPct val="100000"/>
              </a:lnSpc>
              <a:spcBef>
                <a:spcPts val="300"/>
              </a:spcBef>
              <a:spcAft>
                <a:spcPts val="0"/>
              </a:spcAft>
              <a:buSzPts val="1500"/>
              <a:buNone/>
              <a:defRPr sz="1500" b="1"/>
            </a:lvl2pPr>
            <a:lvl3pPr marL="1371600" lvl="2" indent="-228600" algn="l">
              <a:lnSpc>
                <a:spcPct val="100000"/>
              </a:lnSpc>
              <a:spcBef>
                <a:spcPts val="300"/>
              </a:spcBef>
              <a:spcAft>
                <a:spcPts val="0"/>
              </a:spcAft>
              <a:buSzPts val="1400"/>
              <a:buNone/>
              <a:defRPr sz="1400" b="1"/>
            </a:lvl3pPr>
            <a:lvl4pPr marL="1828800" lvl="3" indent="-228600" algn="l">
              <a:lnSpc>
                <a:spcPct val="100000"/>
              </a:lnSpc>
              <a:spcBef>
                <a:spcPts val="200"/>
              </a:spcBef>
              <a:spcAft>
                <a:spcPts val="0"/>
              </a:spcAft>
              <a:buSzPts val="1200"/>
              <a:buNone/>
              <a:defRPr sz="1200" b="1"/>
            </a:lvl4pPr>
            <a:lvl5pPr marL="2286000" lvl="4" indent="-228600" algn="l">
              <a:lnSpc>
                <a:spcPct val="100000"/>
              </a:lnSpc>
              <a:spcBef>
                <a:spcPts val="200"/>
              </a:spcBef>
              <a:spcAft>
                <a:spcPts val="0"/>
              </a:spcAft>
              <a:buSzPts val="1200"/>
              <a:buNone/>
              <a:defRPr sz="1200" b="1"/>
            </a:lvl5pPr>
            <a:lvl6pPr marL="2743200" lvl="5" indent="-228600" algn="l">
              <a:lnSpc>
                <a:spcPct val="100000"/>
              </a:lnSpc>
              <a:spcBef>
                <a:spcPts val="200"/>
              </a:spcBef>
              <a:spcAft>
                <a:spcPts val="0"/>
              </a:spcAft>
              <a:buClr>
                <a:schemeClr val="dk1"/>
              </a:buClr>
              <a:buSzPts val="1200"/>
              <a:buNone/>
              <a:defRPr sz="1200" b="1"/>
            </a:lvl6pPr>
            <a:lvl7pPr marL="3200400" lvl="6" indent="-228600" algn="l">
              <a:lnSpc>
                <a:spcPct val="100000"/>
              </a:lnSpc>
              <a:spcBef>
                <a:spcPts val="200"/>
              </a:spcBef>
              <a:spcAft>
                <a:spcPts val="0"/>
              </a:spcAft>
              <a:buClr>
                <a:schemeClr val="dk1"/>
              </a:buClr>
              <a:buSzPts val="1200"/>
              <a:buNone/>
              <a:defRPr sz="1200" b="1"/>
            </a:lvl7pPr>
            <a:lvl8pPr marL="3657600" lvl="7" indent="-228600" algn="l">
              <a:lnSpc>
                <a:spcPct val="100000"/>
              </a:lnSpc>
              <a:spcBef>
                <a:spcPts val="200"/>
              </a:spcBef>
              <a:spcAft>
                <a:spcPts val="0"/>
              </a:spcAft>
              <a:buClr>
                <a:schemeClr val="dk1"/>
              </a:buClr>
              <a:buSzPts val="1200"/>
              <a:buNone/>
              <a:defRPr sz="1200" b="1"/>
            </a:lvl8pPr>
            <a:lvl9pPr marL="4114800" lvl="8" indent="-228600" algn="l">
              <a:lnSpc>
                <a:spcPct val="100000"/>
              </a:lnSpc>
              <a:spcBef>
                <a:spcPts val="200"/>
              </a:spcBef>
              <a:spcAft>
                <a:spcPts val="0"/>
              </a:spcAft>
              <a:buClr>
                <a:schemeClr val="dk1"/>
              </a:buClr>
              <a:buSzPts val="1200"/>
              <a:buNone/>
              <a:defRPr sz="1200" b="1"/>
            </a:lvl9pPr>
          </a:lstStyle>
          <a:p>
            <a:endParaRPr/>
          </a:p>
        </p:txBody>
      </p:sp>
      <p:sp>
        <p:nvSpPr>
          <p:cNvPr id="162" name="Google Shape;162;p27"/>
          <p:cNvSpPr txBox="1">
            <a:spLocks noGrp="1"/>
          </p:cNvSpPr>
          <p:nvPr>
            <p:ph type="body" idx="4"/>
          </p:nvPr>
        </p:nvSpPr>
        <p:spPr>
          <a:xfrm>
            <a:off x="4645026" y="1631156"/>
            <a:ext cx="4041600" cy="2963400"/>
          </a:xfrm>
          <a:prstGeom prst="rect">
            <a:avLst/>
          </a:prstGeom>
          <a:noFill/>
          <a:ln>
            <a:noFill/>
          </a:ln>
        </p:spPr>
        <p:txBody>
          <a:bodyPr spcFirstLastPara="1" wrap="square" lIns="68575" tIns="34275" rIns="68575" bIns="34275" anchor="t" anchorCtr="0">
            <a:noAutofit/>
          </a:bodyPr>
          <a:lstStyle>
            <a:lvl1pPr marL="457200" lvl="0" indent="-342900" algn="l">
              <a:lnSpc>
                <a:spcPct val="100000"/>
              </a:lnSpc>
              <a:spcBef>
                <a:spcPts val="400"/>
              </a:spcBef>
              <a:spcAft>
                <a:spcPts val="0"/>
              </a:spcAft>
              <a:buSzPts val="1800"/>
              <a:buChar char="•"/>
              <a:defRPr sz="1800"/>
            </a:lvl1pPr>
            <a:lvl2pPr marL="914400" lvl="1" indent="-323850" algn="l">
              <a:lnSpc>
                <a:spcPct val="100000"/>
              </a:lnSpc>
              <a:spcBef>
                <a:spcPts val="300"/>
              </a:spcBef>
              <a:spcAft>
                <a:spcPts val="0"/>
              </a:spcAft>
              <a:buSzPts val="1500"/>
              <a:buChar char="•"/>
              <a:defRPr sz="1500"/>
            </a:lvl2pPr>
            <a:lvl3pPr marL="1371600" lvl="2" indent="-317500" algn="l">
              <a:lnSpc>
                <a:spcPct val="100000"/>
              </a:lnSpc>
              <a:spcBef>
                <a:spcPts val="300"/>
              </a:spcBef>
              <a:spcAft>
                <a:spcPts val="0"/>
              </a:spcAft>
              <a:buSzPts val="1400"/>
              <a:buChar char="•"/>
              <a:defRPr sz="1400"/>
            </a:lvl3pPr>
            <a:lvl4pPr marL="1828800" lvl="3" indent="-304800" algn="l">
              <a:lnSpc>
                <a:spcPct val="100000"/>
              </a:lnSpc>
              <a:spcBef>
                <a:spcPts val="200"/>
              </a:spcBef>
              <a:spcAft>
                <a:spcPts val="0"/>
              </a:spcAft>
              <a:buSzPts val="1200"/>
              <a:buChar char="•"/>
              <a:defRPr sz="1200"/>
            </a:lvl4pPr>
            <a:lvl5pPr marL="2286000" lvl="4" indent="-304800" algn="l">
              <a:lnSpc>
                <a:spcPct val="100000"/>
              </a:lnSpc>
              <a:spcBef>
                <a:spcPts val="200"/>
              </a:spcBef>
              <a:spcAft>
                <a:spcPts val="0"/>
              </a:spcAft>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grpSp>
        <p:nvGrpSpPr>
          <p:cNvPr id="163" name="Google Shape;163;p27"/>
          <p:cNvGrpSpPr/>
          <p:nvPr/>
        </p:nvGrpSpPr>
        <p:grpSpPr>
          <a:xfrm>
            <a:off x="12700" y="4658555"/>
            <a:ext cx="9144300" cy="494437"/>
            <a:chOff x="12700" y="6211407"/>
            <a:chExt cx="9144300" cy="659249"/>
          </a:xfrm>
        </p:grpSpPr>
        <p:sp>
          <p:nvSpPr>
            <p:cNvPr id="164" name="Google Shape;164;p27"/>
            <p:cNvSpPr/>
            <p:nvPr/>
          </p:nvSpPr>
          <p:spPr>
            <a:xfrm>
              <a:off x="12700" y="6756656"/>
              <a:ext cx="9144000" cy="114000"/>
            </a:xfrm>
            <a:prstGeom prst="rect">
              <a:avLst/>
            </a:prstGeom>
            <a:gradFill>
              <a:gsLst>
                <a:gs pos="0">
                  <a:srgbClr val="FF0000"/>
                </a:gs>
                <a:gs pos="100000">
                  <a:srgbClr val="FFFFFF"/>
                </a:gs>
              </a:gsLst>
              <a:path path="circle">
                <a:fillToRect l="100000" b="100000"/>
              </a:path>
              <a:tileRect t="-100000" r="-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5" name="Google Shape;165;p27"/>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6" name="Google Shape;166;p27"/>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l="100000" t="100000"/>
              </a:path>
              <a:tileRect r="-100000" b="-10000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7" name="Google Shape;167;p27"/>
            <p:cNvSpPr txBox="1"/>
            <p:nvPr/>
          </p:nvSpPr>
          <p:spPr>
            <a:xfrm>
              <a:off x="673596" y="6211407"/>
              <a:ext cx="1752000" cy="369300"/>
            </a:xfrm>
            <a:prstGeom prst="rect">
              <a:avLst/>
            </a:prstGeom>
            <a:noFill/>
            <a:ln>
              <a:noFill/>
            </a:ln>
            <a:effectLst>
              <a:outerShdw blurRad="44450" dist="38100" dir="2700000" algn="tl" rotWithShape="0">
                <a:srgbClr val="008000"/>
              </a:outerShdw>
            </a:effectLst>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MO SW-PBS</a:t>
              </a: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0" name="Google Shape;170;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71" name="Google Shape;171;p28"/>
          <p:cNvSpPr txBox="1">
            <a:spLocks noGrp="1"/>
          </p:cNvSpPr>
          <p:nvPr>
            <p:ph type="sldNum" idx="12"/>
          </p:nvPr>
        </p:nvSpPr>
        <p:spPr>
          <a:xfrm>
            <a:off x="8472458"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lvl1pPr marL="457200" marR="0" lvl="0" indent="-381000" algn="l">
              <a:lnSpc>
                <a:spcPct val="100000"/>
              </a:lnSpc>
              <a:spcBef>
                <a:spcPts val="500"/>
              </a:spcBef>
              <a:spcAft>
                <a:spcPts val="0"/>
              </a:spcAft>
              <a:buClr>
                <a:srgbClr val="FF000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100000"/>
              </a:lnSpc>
              <a:spcBef>
                <a:spcPts val="400"/>
              </a:spcBef>
              <a:spcAft>
                <a:spcPts val="0"/>
              </a:spcAft>
              <a:buClr>
                <a:srgbClr val="FF0000"/>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400"/>
              </a:spcBef>
              <a:spcAft>
                <a:spcPts val="0"/>
              </a:spcAft>
              <a:buClr>
                <a:srgbClr val="FF000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100000"/>
              </a:lnSpc>
              <a:spcBef>
                <a:spcPts val="300"/>
              </a:spcBef>
              <a:spcAft>
                <a:spcPts val="0"/>
              </a:spcAft>
              <a:buClr>
                <a:srgbClr val="FF0000"/>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hyperlink" Target="https://pbismissouri.org/tier-2-and-tier-3-data-tools/" TargetMode="External"/><Relationship Id="rId2" Type="http://schemas.openxmlformats.org/officeDocument/2006/relationships/notesSlide" Target="../notesSlides/notesSlide29.xm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pbismissouri.org/wp-content/uploads/2025/09/2.-AT-C6L2-Example-ATS-with-Data-.xlsx" TargetMode="External"/><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hyperlink" Target="https://pbismissouri.org/tier-2-and-tier-3-data-tools/"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pbismissouri.org/" TargetMode="External"/><Relationship Id="rId7" Type="http://schemas.openxmlformats.org/officeDocument/2006/relationships/image" Target="../media/image25.png"/><Relationship Id="rId2" Type="http://schemas.openxmlformats.org/officeDocument/2006/relationships/notesSlide" Target="../notesSlides/notesSlide72.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hyperlink" Target="https://www.instagram.com/moswpbs" TargetMode="External"/><Relationship Id="rId4" Type="http://schemas.openxmlformats.org/officeDocument/2006/relationships/hyperlink" Target="https://www.facebook.com/moswpb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txBox="1">
            <a:spLocks noGrp="1"/>
          </p:cNvSpPr>
          <p:nvPr>
            <p:ph type="ctrTitle"/>
          </p:nvPr>
        </p:nvSpPr>
        <p:spPr>
          <a:xfrm>
            <a:off x="1657350" y="761158"/>
            <a:ext cx="5829300" cy="11025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SzPts val="700"/>
              <a:buNone/>
            </a:pPr>
            <a:r>
              <a:rPr lang="en"/>
              <a:t>MO SW-PBS Advanced Tiers</a:t>
            </a:r>
            <a:br>
              <a:rPr lang="en"/>
            </a:br>
            <a:r>
              <a:rPr lang="en">
                <a:solidFill>
                  <a:srgbClr val="0070C0"/>
                </a:solidFill>
              </a:rPr>
              <a:t>Check-In, Check-Out  </a:t>
            </a:r>
            <a:endParaRPr>
              <a:solidFill>
                <a:srgbClr val="0070C0"/>
              </a:solidFill>
            </a:endParaRPr>
          </a:p>
          <a:p>
            <a:pPr marL="0" lvl="0" indent="0" algn="ctr" rtl="0">
              <a:lnSpc>
                <a:spcPct val="100000"/>
              </a:lnSpc>
              <a:spcBef>
                <a:spcPts val="0"/>
              </a:spcBef>
              <a:spcAft>
                <a:spcPts val="0"/>
              </a:spcAft>
              <a:buSzPts val="700"/>
              <a:buNone/>
            </a:pPr>
            <a:r>
              <a:rPr lang="en">
                <a:solidFill>
                  <a:srgbClr val="0070C0"/>
                </a:solidFill>
              </a:rPr>
              <a:t>Course 6, Lesson 2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34"/>
        <p:cNvGrpSpPr/>
        <p:nvPr/>
      </p:nvGrpSpPr>
      <p:grpSpPr>
        <a:xfrm>
          <a:off x="0" y="0"/>
          <a:ext cx="0" cy="0"/>
          <a:chOff x="0" y="0"/>
          <a:chExt cx="0" cy="0"/>
        </a:xfrm>
      </p:grpSpPr>
      <p:sp>
        <p:nvSpPr>
          <p:cNvPr id="235" name="Google Shape;235;p38"/>
          <p:cNvSpPr txBox="1">
            <a:spLocks noGrp="1"/>
          </p:cNvSpPr>
          <p:nvPr>
            <p:ph type="title"/>
          </p:nvPr>
        </p:nvSpPr>
        <p:spPr>
          <a:xfrm>
            <a:off x="457200" y="205978"/>
            <a:ext cx="8229600" cy="8574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b="1"/>
              <a:t>Organization of CICO Course Lessons</a:t>
            </a:r>
            <a:endParaRPr b="1"/>
          </a:p>
        </p:txBody>
      </p:sp>
      <p:sp>
        <p:nvSpPr>
          <p:cNvPr id="236" name="Google Shape;236;p38"/>
          <p:cNvSpPr txBox="1">
            <a:spLocks noGrp="1"/>
          </p:cNvSpPr>
          <p:nvPr>
            <p:ph type="body" idx="1"/>
          </p:nvPr>
        </p:nvSpPr>
        <p:spPr>
          <a:xfrm>
            <a:off x="287275" y="1277850"/>
            <a:ext cx="2732100" cy="3394500"/>
          </a:xfrm>
          <a:prstGeom prst="rect">
            <a:avLst/>
          </a:prstGeom>
        </p:spPr>
        <p:txBody>
          <a:bodyPr spcFirstLastPara="1" wrap="square" lIns="68575" tIns="34275" rIns="68575" bIns="34275" anchor="t" anchorCtr="0">
            <a:noAutofit/>
          </a:bodyPr>
          <a:lstStyle/>
          <a:p>
            <a:pPr marL="0" lvl="0" indent="0" algn="l" rtl="0">
              <a:spcBef>
                <a:spcPts val="400"/>
              </a:spcBef>
              <a:spcAft>
                <a:spcPts val="0"/>
              </a:spcAft>
              <a:buNone/>
            </a:pPr>
            <a:r>
              <a:rPr lang="en" sz="1400" b="1" dirty="0"/>
              <a:t> L1</a:t>
            </a:r>
            <a:r>
              <a:rPr lang="en" sz="1400" dirty="0"/>
              <a:t> - </a:t>
            </a:r>
            <a:r>
              <a:rPr lang="en" sz="1500" b="1" dirty="0"/>
              <a:t>Systems for Implementation</a:t>
            </a:r>
            <a:endParaRPr sz="1500" b="1" dirty="0"/>
          </a:p>
          <a:p>
            <a:pPr marL="0" lvl="0" indent="0" algn="ctr" rtl="0">
              <a:spcBef>
                <a:spcPts val="400"/>
              </a:spcBef>
              <a:spcAft>
                <a:spcPts val="0"/>
              </a:spcAft>
              <a:buNone/>
            </a:pPr>
            <a:r>
              <a:rPr lang="en" sz="1500" b="1" i="1" dirty="0"/>
              <a:t>(</a:t>
            </a:r>
            <a:r>
              <a:rPr lang="en" sz="1500" b="1" i="1" dirty="0">
                <a:solidFill>
                  <a:srgbClr val="0070C0"/>
                </a:solidFill>
              </a:rPr>
              <a:t>what we do for adults</a:t>
            </a:r>
            <a:r>
              <a:rPr lang="en" sz="1500" b="1" i="1" dirty="0"/>
              <a:t>) </a:t>
            </a:r>
            <a:endParaRPr sz="1500" b="1" i="1" dirty="0"/>
          </a:p>
          <a:p>
            <a:pPr marL="0" lvl="0" indent="0" algn="ctr" rtl="0">
              <a:spcBef>
                <a:spcPts val="400"/>
              </a:spcBef>
              <a:spcAft>
                <a:spcPts val="0"/>
              </a:spcAft>
              <a:buNone/>
            </a:pPr>
            <a:endParaRPr sz="1500" b="1" i="1" dirty="0"/>
          </a:p>
          <a:p>
            <a:pPr marL="457200" lvl="0" indent="-323850" algn="l" rtl="0">
              <a:spcBef>
                <a:spcPts val="400"/>
              </a:spcBef>
              <a:spcAft>
                <a:spcPts val="0"/>
              </a:spcAft>
              <a:buSzPts val="1500"/>
              <a:buChar char="•"/>
            </a:pPr>
            <a:r>
              <a:rPr lang="en" sz="1500" dirty="0"/>
              <a:t>Personnel</a:t>
            </a:r>
            <a:endParaRPr sz="1500" dirty="0"/>
          </a:p>
          <a:p>
            <a:pPr marL="457200" lvl="0" indent="-323850" algn="l" rtl="0">
              <a:spcBef>
                <a:spcPts val="0"/>
              </a:spcBef>
              <a:spcAft>
                <a:spcPts val="0"/>
              </a:spcAft>
              <a:buSzPts val="1500"/>
              <a:buChar char="•"/>
            </a:pPr>
            <a:r>
              <a:rPr lang="en" sz="1500" dirty="0"/>
              <a:t>Serviceable Base Rate </a:t>
            </a:r>
            <a:endParaRPr sz="1500" dirty="0"/>
          </a:p>
          <a:p>
            <a:pPr marL="457200" lvl="0" indent="-323850" algn="l" rtl="0">
              <a:spcBef>
                <a:spcPts val="0"/>
              </a:spcBef>
              <a:spcAft>
                <a:spcPts val="0"/>
              </a:spcAft>
              <a:buSzPts val="1500"/>
              <a:buChar char="•"/>
            </a:pPr>
            <a:r>
              <a:rPr lang="en" sz="1500" dirty="0"/>
              <a:t>Location </a:t>
            </a:r>
            <a:endParaRPr sz="1500" dirty="0"/>
          </a:p>
          <a:p>
            <a:pPr marL="457200" lvl="0" indent="-323850" algn="l" rtl="0">
              <a:spcBef>
                <a:spcPts val="0"/>
              </a:spcBef>
              <a:spcAft>
                <a:spcPts val="0"/>
              </a:spcAft>
              <a:buSzPts val="1500"/>
              <a:buChar char="•"/>
            </a:pPr>
            <a:r>
              <a:rPr lang="en" sz="1500" dirty="0"/>
              <a:t>System for Reinforcing Expected Behavior </a:t>
            </a:r>
            <a:endParaRPr sz="1500" dirty="0"/>
          </a:p>
          <a:p>
            <a:pPr marL="0" lvl="0" indent="0" algn="l" rtl="0">
              <a:spcBef>
                <a:spcPts val="400"/>
              </a:spcBef>
              <a:spcAft>
                <a:spcPts val="0"/>
              </a:spcAft>
              <a:buNone/>
            </a:pPr>
            <a:endParaRPr sz="1500" dirty="0"/>
          </a:p>
          <a:p>
            <a:pPr marL="0" lvl="0" indent="0" algn="l" rtl="0">
              <a:spcBef>
                <a:spcPts val="400"/>
              </a:spcBef>
              <a:spcAft>
                <a:spcPts val="0"/>
              </a:spcAft>
              <a:buNone/>
            </a:pPr>
            <a:endParaRPr sz="1500" b="1" dirty="0"/>
          </a:p>
          <a:p>
            <a:pPr marL="0" lvl="0" indent="0" algn="l" rtl="0">
              <a:spcBef>
                <a:spcPts val="400"/>
              </a:spcBef>
              <a:spcAft>
                <a:spcPts val="0"/>
              </a:spcAft>
              <a:buNone/>
            </a:pPr>
            <a:endParaRPr sz="1400" b="1" dirty="0"/>
          </a:p>
          <a:p>
            <a:pPr marL="0" lvl="0" indent="0" algn="l" rtl="0">
              <a:spcBef>
                <a:spcPts val="400"/>
              </a:spcBef>
              <a:spcAft>
                <a:spcPts val="0"/>
              </a:spcAft>
              <a:buNone/>
            </a:pPr>
            <a:endParaRPr sz="800" b="1" dirty="0">
              <a:latin typeface="Arial"/>
              <a:ea typeface="Arial"/>
              <a:cs typeface="Arial"/>
              <a:sym typeface="Arial"/>
            </a:endParaRPr>
          </a:p>
          <a:p>
            <a:pPr marL="0" lvl="0" indent="0" algn="l" rtl="0">
              <a:spcBef>
                <a:spcPts val="400"/>
              </a:spcBef>
              <a:spcAft>
                <a:spcPts val="0"/>
              </a:spcAft>
              <a:buNone/>
            </a:pPr>
            <a:endParaRPr dirty="0"/>
          </a:p>
        </p:txBody>
      </p:sp>
      <p:sp>
        <p:nvSpPr>
          <p:cNvPr id="237" name="Google Shape;237;p38"/>
          <p:cNvSpPr txBox="1">
            <a:spLocks noGrp="1"/>
          </p:cNvSpPr>
          <p:nvPr>
            <p:ph type="body" idx="2"/>
          </p:nvPr>
        </p:nvSpPr>
        <p:spPr>
          <a:xfrm>
            <a:off x="3217550" y="1277850"/>
            <a:ext cx="2595900" cy="3394500"/>
          </a:xfrm>
          <a:prstGeom prst="rect">
            <a:avLst/>
          </a:prstGeom>
        </p:spPr>
        <p:txBody>
          <a:bodyPr spcFirstLastPara="1" wrap="square" lIns="68575" tIns="34275" rIns="68575" bIns="34275" anchor="t" anchorCtr="0">
            <a:noAutofit/>
          </a:bodyPr>
          <a:lstStyle/>
          <a:p>
            <a:pPr marL="0" lvl="0" indent="0" algn="l" rtl="0">
              <a:spcBef>
                <a:spcPts val="400"/>
              </a:spcBef>
              <a:spcAft>
                <a:spcPts val="0"/>
              </a:spcAft>
              <a:buNone/>
            </a:pPr>
            <a:r>
              <a:rPr lang="en" sz="1600" b="1" dirty="0">
                <a:solidFill>
                  <a:srgbClr val="FF0000"/>
                </a:solidFill>
              </a:rPr>
              <a:t>L2 - Data for Implementation</a:t>
            </a:r>
            <a:endParaRPr sz="1600" b="1" dirty="0">
              <a:solidFill>
                <a:srgbClr val="FF0000"/>
              </a:solidFill>
            </a:endParaRPr>
          </a:p>
          <a:p>
            <a:pPr marL="0" lvl="0" indent="0" algn="ctr" rtl="0">
              <a:spcBef>
                <a:spcPts val="400"/>
              </a:spcBef>
              <a:spcAft>
                <a:spcPts val="0"/>
              </a:spcAft>
              <a:buNone/>
            </a:pPr>
            <a:r>
              <a:rPr lang="en" sz="1500" b="1" i="1" dirty="0"/>
              <a:t>(</a:t>
            </a:r>
            <a:r>
              <a:rPr lang="en" sz="1500" b="1" i="1" dirty="0">
                <a:solidFill>
                  <a:srgbClr val="0070C0"/>
                </a:solidFill>
              </a:rPr>
              <a:t>how we make decisions</a:t>
            </a:r>
            <a:r>
              <a:rPr lang="en" sz="1500" b="1" i="1" dirty="0"/>
              <a:t>) </a:t>
            </a:r>
            <a:endParaRPr sz="1500" b="1" i="1" dirty="0"/>
          </a:p>
          <a:p>
            <a:pPr marL="0" lvl="0" indent="0" algn="ctr" rtl="0">
              <a:spcBef>
                <a:spcPts val="400"/>
              </a:spcBef>
              <a:spcAft>
                <a:spcPts val="0"/>
              </a:spcAft>
              <a:buClr>
                <a:schemeClr val="dk1"/>
              </a:buClr>
              <a:buSzPts val="1100"/>
              <a:buFont typeface="Arial"/>
              <a:buNone/>
            </a:pPr>
            <a:endParaRPr sz="1500" b="1" dirty="0"/>
          </a:p>
          <a:p>
            <a:pPr marL="342900" lvl="0" indent="-260350" algn="l" rtl="0">
              <a:spcBef>
                <a:spcPts val="400"/>
              </a:spcBef>
              <a:spcAft>
                <a:spcPts val="0"/>
              </a:spcAft>
              <a:buClr>
                <a:srgbClr val="FF0000"/>
              </a:buClr>
              <a:buSzPts val="1500"/>
              <a:buFont typeface="Calibri"/>
              <a:buChar char="•"/>
            </a:pPr>
            <a:r>
              <a:rPr lang="en" sz="1500" dirty="0"/>
              <a:t>Process for monitoring student progress</a:t>
            </a:r>
            <a:endParaRPr sz="1500" dirty="0"/>
          </a:p>
          <a:p>
            <a:pPr marL="342900" lvl="0" indent="-260350" algn="l" rtl="0">
              <a:spcBef>
                <a:spcPts val="0"/>
              </a:spcBef>
              <a:spcAft>
                <a:spcPts val="0"/>
              </a:spcAft>
              <a:buClr>
                <a:srgbClr val="FF0000"/>
              </a:buClr>
              <a:buSzPts val="1500"/>
              <a:buFont typeface="Calibri"/>
              <a:buChar char="•"/>
            </a:pPr>
            <a:r>
              <a:rPr lang="en" sz="1500" dirty="0"/>
              <a:t> Analyzing data</a:t>
            </a:r>
            <a:endParaRPr sz="1500" dirty="0"/>
          </a:p>
          <a:p>
            <a:pPr marL="342900" lvl="0" indent="-260350" algn="l" rtl="0">
              <a:spcBef>
                <a:spcPts val="0"/>
              </a:spcBef>
              <a:spcAft>
                <a:spcPts val="0"/>
              </a:spcAft>
              <a:buClr>
                <a:srgbClr val="FF0000"/>
              </a:buClr>
              <a:buSzPts val="1500"/>
              <a:buFont typeface="Calibri"/>
              <a:buChar char="•"/>
            </a:pPr>
            <a:r>
              <a:rPr lang="en" sz="1500" dirty="0"/>
              <a:t>Responding to data </a:t>
            </a:r>
            <a:endParaRPr sz="1500" dirty="0"/>
          </a:p>
          <a:p>
            <a:pPr marL="685800" lvl="1" indent="-260350" algn="l" rtl="0">
              <a:spcBef>
                <a:spcPts val="0"/>
              </a:spcBef>
              <a:spcAft>
                <a:spcPts val="0"/>
              </a:spcAft>
              <a:buClr>
                <a:srgbClr val="FF0000"/>
              </a:buClr>
              <a:buSzPts val="1500"/>
              <a:buFont typeface="Calibri"/>
              <a:buChar char="•"/>
            </a:pPr>
            <a:r>
              <a:rPr lang="en" sz="1500" dirty="0"/>
              <a:t>Modifications</a:t>
            </a:r>
            <a:endParaRPr sz="1500" dirty="0"/>
          </a:p>
          <a:p>
            <a:pPr marL="685800" lvl="1" indent="-260350" algn="l" rtl="0">
              <a:spcBef>
                <a:spcPts val="0"/>
              </a:spcBef>
              <a:spcAft>
                <a:spcPts val="0"/>
              </a:spcAft>
              <a:buClr>
                <a:srgbClr val="FF0000"/>
              </a:buClr>
              <a:buSzPts val="1500"/>
              <a:buFont typeface="Calibri"/>
              <a:buChar char="•"/>
            </a:pPr>
            <a:r>
              <a:rPr lang="en" sz="1500" dirty="0"/>
              <a:t>Generalization of Skills</a:t>
            </a:r>
            <a:endParaRPr sz="1500" dirty="0"/>
          </a:p>
          <a:p>
            <a:pPr marL="685800" lvl="1" indent="-260350" algn="l" rtl="0">
              <a:spcBef>
                <a:spcPts val="0"/>
              </a:spcBef>
              <a:spcAft>
                <a:spcPts val="0"/>
              </a:spcAft>
              <a:buClr>
                <a:srgbClr val="FF0000"/>
              </a:buClr>
              <a:buSzPts val="1500"/>
              <a:buFont typeface="Calibri"/>
              <a:buChar char="•"/>
            </a:pPr>
            <a:r>
              <a:rPr lang="en" sz="1500" dirty="0"/>
              <a:t>Self-Monitoring</a:t>
            </a:r>
            <a:endParaRPr sz="1500" dirty="0"/>
          </a:p>
          <a:p>
            <a:pPr marL="685800" lvl="1" indent="-260350" algn="l" rtl="0">
              <a:spcBef>
                <a:spcPts val="0"/>
              </a:spcBef>
              <a:spcAft>
                <a:spcPts val="0"/>
              </a:spcAft>
              <a:buClr>
                <a:srgbClr val="FF0000"/>
              </a:buClr>
              <a:buSzPts val="1500"/>
              <a:buFont typeface="Calibri"/>
              <a:buChar char="•"/>
            </a:pPr>
            <a:r>
              <a:rPr lang="en" sz="1500" dirty="0"/>
              <a:t>Fading</a:t>
            </a:r>
            <a:endParaRPr dirty="0"/>
          </a:p>
        </p:txBody>
      </p:sp>
      <p:sp>
        <p:nvSpPr>
          <p:cNvPr id="238" name="Google Shape;238;p38"/>
          <p:cNvSpPr txBox="1">
            <a:spLocks noGrp="1"/>
          </p:cNvSpPr>
          <p:nvPr>
            <p:ph type="body" idx="2"/>
          </p:nvPr>
        </p:nvSpPr>
        <p:spPr>
          <a:xfrm>
            <a:off x="6076625" y="1277850"/>
            <a:ext cx="2834100" cy="3394500"/>
          </a:xfrm>
          <a:prstGeom prst="rect">
            <a:avLst/>
          </a:prstGeom>
        </p:spPr>
        <p:txBody>
          <a:bodyPr spcFirstLastPara="1" wrap="square" lIns="68575" tIns="34275" rIns="68575" bIns="34275" anchor="t" anchorCtr="0">
            <a:noAutofit/>
          </a:bodyPr>
          <a:lstStyle/>
          <a:p>
            <a:pPr marL="0" lvl="0" indent="0" algn="l" rtl="0">
              <a:spcBef>
                <a:spcPts val="400"/>
              </a:spcBef>
              <a:spcAft>
                <a:spcPts val="0"/>
              </a:spcAft>
              <a:buNone/>
            </a:pPr>
            <a:r>
              <a:rPr lang="en" sz="1500" b="1" dirty="0"/>
              <a:t>L3 - Practices for Implementation</a:t>
            </a:r>
            <a:endParaRPr sz="1500" b="1" dirty="0"/>
          </a:p>
          <a:p>
            <a:pPr marL="0" lvl="0" indent="0" algn="ctr" rtl="0">
              <a:spcBef>
                <a:spcPts val="400"/>
              </a:spcBef>
              <a:spcAft>
                <a:spcPts val="0"/>
              </a:spcAft>
              <a:buNone/>
            </a:pPr>
            <a:r>
              <a:rPr lang="en" sz="1500" b="1" i="1" dirty="0"/>
              <a:t>(</a:t>
            </a:r>
            <a:r>
              <a:rPr lang="en" sz="1500" b="1" i="1" dirty="0">
                <a:solidFill>
                  <a:srgbClr val="0070C0"/>
                </a:solidFill>
              </a:rPr>
              <a:t>what we do for students)</a:t>
            </a:r>
            <a:r>
              <a:rPr lang="en" sz="1500" b="1" i="1" dirty="0"/>
              <a:t> </a:t>
            </a:r>
            <a:endParaRPr sz="1500" b="1" i="1" dirty="0"/>
          </a:p>
          <a:p>
            <a:pPr marL="0" lvl="0" indent="0" algn="ctr" rtl="0">
              <a:spcBef>
                <a:spcPts val="400"/>
              </a:spcBef>
              <a:spcAft>
                <a:spcPts val="0"/>
              </a:spcAft>
              <a:buNone/>
            </a:pPr>
            <a:endParaRPr sz="1500" b="1" i="1" dirty="0"/>
          </a:p>
          <a:p>
            <a:pPr marL="457200" lvl="0" indent="-323850" algn="l" rtl="0">
              <a:spcBef>
                <a:spcPts val="400"/>
              </a:spcBef>
              <a:spcAft>
                <a:spcPts val="0"/>
              </a:spcAft>
              <a:buSzPts val="1500"/>
              <a:buChar char="•"/>
            </a:pPr>
            <a:r>
              <a:rPr lang="en" sz="1500" dirty="0"/>
              <a:t>Communication for personnel, families &amp; students</a:t>
            </a:r>
            <a:endParaRPr sz="1500" dirty="0"/>
          </a:p>
          <a:p>
            <a:pPr marL="457200" lvl="0" indent="-323850" algn="l" rtl="0">
              <a:spcBef>
                <a:spcPts val="0"/>
              </a:spcBef>
              <a:spcAft>
                <a:spcPts val="0"/>
              </a:spcAft>
              <a:buSzPts val="1500"/>
              <a:buChar char="•"/>
            </a:pPr>
            <a:r>
              <a:rPr lang="en" sz="1500" dirty="0"/>
              <a:t>Training for personnel, families &amp; students</a:t>
            </a:r>
            <a:endParaRPr sz="1500" b="1" dirty="0"/>
          </a:p>
        </p:txBody>
      </p:sp>
      <p:sp>
        <p:nvSpPr>
          <p:cNvPr id="239" name="Google Shape;239;p38"/>
          <p:cNvSpPr/>
          <p:nvPr/>
        </p:nvSpPr>
        <p:spPr>
          <a:xfrm>
            <a:off x="3146950" y="1219925"/>
            <a:ext cx="2877000" cy="3180000"/>
          </a:xfrm>
          <a:prstGeom prst="frame">
            <a:avLst>
              <a:gd name="adj1" fmla="val 2975"/>
            </a:avLst>
          </a:prstGeom>
          <a:solidFill>
            <a:srgbClr val="CC4125"/>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9"/>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endParaRPr/>
          </a:p>
        </p:txBody>
      </p:sp>
      <p:sp>
        <p:nvSpPr>
          <p:cNvPr id="245" name="Google Shape;245;p39"/>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0" lvl="0" indent="0" algn="l" rtl="0">
              <a:spcBef>
                <a:spcPts val="500"/>
              </a:spcBef>
              <a:spcAft>
                <a:spcPts val="0"/>
              </a:spcAft>
              <a:buNone/>
            </a:pPr>
            <a:endParaRPr/>
          </a:p>
        </p:txBody>
      </p:sp>
      <p:pic>
        <p:nvPicPr>
          <p:cNvPr id="246" name="Google Shape;246;p39"/>
          <p:cNvPicPr preferRelativeResize="0"/>
          <p:nvPr/>
        </p:nvPicPr>
        <p:blipFill rotWithShape="1">
          <a:blip r:embed="rId3">
            <a:alphaModFix/>
          </a:blip>
          <a:srcRect t="27982" r="1893" b="-985"/>
          <a:stretch/>
        </p:blipFill>
        <p:spPr>
          <a:xfrm>
            <a:off x="0" y="0"/>
            <a:ext cx="9143997" cy="4790977"/>
          </a:xfrm>
          <a:prstGeom prst="rect">
            <a:avLst/>
          </a:prstGeom>
          <a:noFill/>
          <a:ln>
            <a:noFill/>
          </a:ln>
        </p:spPr>
      </p:pic>
      <p:sp>
        <p:nvSpPr>
          <p:cNvPr id="247" name="Google Shape;247;p39"/>
          <p:cNvSpPr txBox="1"/>
          <p:nvPr/>
        </p:nvSpPr>
        <p:spPr>
          <a:xfrm>
            <a:off x="502200" y="916500"/>
            <a:ext cx="5148300" cy="2432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500">
                <a:solidFill>
                  <a:schemeClr val="lt1"/>
                </a:solidFill>
              </a:rPr>
              <a:t>Rational </a:t>
            </a:r>
            <a:endParaRPr sz="2500">
              <a:solidFill>
                <a:schemeClr val="lt1"/>
              </a:solidFill>
            </a:endParaRPr>
          </a:p>
          <a:p>
            <a:pPr marL="0" lvl="0" indent="0" algn="l" rtl="0">
              <a:spcBef>
                <a:spcPts val="0"/>
              </a:spcBef>
              <a:spcAft>
                <a:spcPts val="0"/>
              </a:spcAft>
              <a:buNone/>
            </a:pPr>
            <a:r>
              <a:rPr lang="en" sz="2500">
                <a:solidFill>
                  <a:schemeClr val="lt1"/>
                </a:solidFill>
              </a:rPr>
              <a:t>Once a student is participating in an intervention it is critical to monitor their progress to ensure it is having a positive impact. </a:t>
            </a:r>
            <a:endParaRPr sz="2500">
              <a:solidFill>
                <a:schemeClr val="lt1"/>
              </a:solidFill>
            </a:endParaRPr>
          </a:p>
          <a:p>
            <a:pPr marL="0" lvl="0" indent="0" algn="l" rtl="0">
              <a:spcBef>
                <a:spcPts val="0"/>
              </a:spcBef>
              <a:spcAft>
                <a:spcPts val="0"/>
              </a:spcAft>
              <a:buNone/>
            </a:pPr>
            <a:endParaRPr sz="21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0"/>
          <p:cNvSpPr txBox="1">
            <a:spLocks noGrp="1"/>
          </p:cNvSpPr>
          <p:nvPr>
            <p:ph type="title"/>
          </p:nvPr>
        </p:nvSpPr>
        <p:spPr>
          <a:xfrm>
            <a:off x="457200" y="205973"/>
            <a:ext cx="8229600" cy="5253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Reflective Questions</a:t>
            </a:r>
            <a:endParaRPr/>
          </a:p>
        </p:txBody>
      </p:sp>
      <p:sp>
        <p:nvSpPr>
          <p:cNvPr id="254" name="Google Shape;254;p40"/>
          <p:cNvSpPr txBox="1">
            <a:spLocks noGrp="1"/>
          </p:cNvSpPr>
          <p:nvPr>
            <p:ph type="body" idx="1"/>
          </p:nvPr>
        </p:nvSpPr>
        <p:spPr>
          <a:xfrm>
            <a:off x="277625" y="874475"/>
            <a:ext cx="8743500" cy="3757800"/>
          </a:xfrm>
          <a:prstGeom prst="rect">
            <a:avLst/>
          </a:prstGeom>
          <a:noFill/>
          <a:ln>
            <a:noFill/>
          </a:ln>
        </p:spPr>
        <p:txBody>
          <a:bodyPr spcFirstLastPara="1" wrap="square" lIns="68575" tIns="68575" rIns="68575" bIns="68575" anchor="t" anchorCtr="0">
            <a:noAutofit/>
          </a:bodyPr>
          <a:lstStyle/>
          <a:p>
            <a:pPr marL="342900" lvl="0" indent="-311150" algn="l" rtl="0">
              <a:lnSpc>
                <a:spcPct val="100000"/>
              </a:lnSpc>
              <a:spcBef>
                <a:spcPts val="0"/>
              </a:spcBef>
              <a:spcAft>
                <a:spcPts val="0"/>
              </a:spcAft>
              <a:buSzPts val="2300"/>
              <a:buChar char="•"/>
            </a:pPr>
            <a:r>
              <a:rPr lang="en" sz="2300">
                <a:highlight>
                  <a:schemeClr val="lt1"/>
                </a:highlight>
              </a:rPr>
              <a:t>How can you ensure that interventions are having the intended impact? </a:t>
            </a:r>
            <a:endParaRPr sz="2300">
              <a:highlight>
                <a:schemeClr val="lt1"/>
              </a:highlight>
            </a:endParaRPr>
          </a:p>
          <a:p>
            <a:pPr marL="342900" lvl="0" indent="-311150" algn="l" rtl="0">
              <a:lnSpc>
                <a:spcPct val="100000"/>
              </a:lnSpc>
              <a:spcBef>
                <a:spcPts val="0"/>
              </a:spcBef>
              <a:spcAft>
                <a:spcPts val="0"/>
              </a:spcAft>
              <a:buSzPts val="2300"/>
              <a:buChar char="•"/>
            </a:pPr>
            <a:r>
              <a:rPr lang="en" sz="2300">
                <a:highlight>
                  <a:schemeClr val="lt1"/>
                </a:highlight>
              </a:rPr>
              <a:t>How are you currently tracking student data?</a:t>
            </a:r>
            <a:endParaRPr sz="2300">
              <a:highlight>
                <a:schemeClr val="lt1"/>
              </a:highlight>
            </a:endParaRPr>
          </a:p>
          <a:p>
            <a:pPr marL="342900" lvl="0" indent="-311150" algn="l" rtl="0">
              <a:lnSpc>
                <a:spcPct val="100000"/>
              </a:lnSpc>
              <a:spcBef>
                <a:spcPts val="0"/>
              </a:spcBef>
              <a:spcAft>
                <a:spcPts val="0"/>
              </a:spcAft>
              <a:buSzPts val="2300"/>
              <a:buChar char="•"/>
            </a:pPr>
            <a:r>
              <a:rPr lang="en" sz="2300">
                <a:highlight>
                  <a:schemeClr val="lt1"/>
                </a:highlight>
              </a:rPr>
              <a:t>Who analyzes the data?</a:t>
            </a:r>
            <a:endParaRPr sz="2300">
              <a:highlight>
                <a:schemeClr val="lt1"/>
              </a:highlight>
            </a:endParaRPr>
          </a:p>
          <a:p>
            <a:pPr marL="342900" lvl="0" indent="-311150" algn="l" rtl="0">
              <a:lnSpc>
                <a:spcPct val="100000"/>
              </a:lnSpc>
              <a:spcBef>
                <a:spcPts val="0"/>
              </a:spcBef>
              <a:spcAft>
                <a:spcPts val="0"/>
              </a:spcAft>
              <a:buSzPts val="2300"/>
              <a:buChar char="•"/>
            </a:pPr>
            <a:r>
              <a:rPr lang="en" sz="2300">
                <a:highlight>
                  <a:schemeClr val="lt1"/>
                </a:highlight>
              </a:rPr>
              <a:t>How does your team respond to the data?  </a:t>
            </a:r>
            <a:endParaRPr sz="2300">
              <a:highlight>
                <a:schemeClr val="lt1"/>
              </a:highlight>
            </a:endParaRPr>
          </a:p>
          <a:p>
            <a:pPr marL="0" lvl="0" indent="0" algn="l" rtl="0">
              <a:lnSpc>
                <a:spcPct val="100000"/>
              </a:lnSpc>
              <a:spcBef>
                <a:spcPts val="0"/>
              </a:spcBef>
              <a:spcAft>
                <a:spcPts val="0"/>
              </a:spcAft>
              <a:buNone/>
            </a:pPr>
            <a:r>
              <a:rPr lang="en" sz="2300">
                <a:highlight>
                  <a:schemeClr val="lt1"/>
                </a:highlight>
              </a:rPr>
              <a:t> </a:t>
            </a:r>
            <a:endParaRPr sz="2300">
              <a:highlight>
                <a:schemeClr val="lt1"/>
              </a:highlight>
            </a:endParaRPr>
          </a:p>
          <a:p>
            <a:pPr marL="342900" marR="0" lvl="0" indent="-165100" algn="l" rtl="0">
              <a:lnSpc>
                <a:spcPct val="100000"/>
              </a:lnSpc>
              <a:spcBef>
                <a:spcPts val="500"/>
              </a:spcBef>
              <a:spcAft>
                <a:spcPts val="0"/>
              </a:spcAft>
              <a:buClr>
                <a:srgbClr val="FF0000"/>
              </a:buClr>
              <a:buSzPts val="2400"/>
              <a:buFont typeface="Arial"/>
              <a:buNone/>
            </a:pPr>
            <a:endParaRPr>
              <a:highlight>
                <a:srgbClr val="FFFF00"/>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1"/>
          <p:cNvSpPr txBox="1">
            <a:spLocks noGrp="1"/>
          </p:cNvSpPr>
          <p:nvPr>
            <p:ph type="title"/>
          </p:nvPr>
        </p:nvSpPr>
        <p:spPr>
          <a:xfrm>
            <a:off x="342900" y="154475"/>
            <a:ext cx="8680800" cy="6432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SzPct val="112121"/>
              <a:buNone/>
            </a:pPr>
            <a:r>
              <a:rPr lang="en" b="1"/>
              <a:t>Missouri Teacher Standards Addressed</a:t>
            </a:r>
            <a:br>
              <a:rPr lang="en">
                <a:latin typeface="Cambria"/>
                <a:ea typeface="Cambria"/>
                <a:cs typeface="Cambria"/>
                <a:sym typeface="Cambria"/>
              </a:rPr>
            </a:br>
            <a:endParaRPr/>
          </a:p>
        </p:txBody>
      </p:sp>
      <p:sp>
        <p:nvSpPr>
          <p:cNvPr id="261" name="Google Shape;261;p41"/>
          <p:cNvSpPr txBox="1">
            <a:spLocks noGrp="1"/>
          </p:cNvSpPr>
          <p:nvPr>
            <p:ph type="body" idx="1"/>
          </p:nvPr>
        </p:nvSpPr>
        <p:spPr>
          <a:xfrm>
            <a:off x="429900" y="607825"/>
            <a:ext cx="8593800" cy="2545800"/>
          </a:xfrm>
          <a:prstGeom prst="rect">
            <a:avLst/>
          </a:prstGeom>
          <a:noFill/>
          <a:ln>
            <a:noFill/>
          </a:ln>
        </p:spPr>
        <p:txBody>
          <a:bodyPr spcFirstLastPara="1" wrap="square" lIns="68575" tIns="34275" rIns="68575" bIns="34275" anchor="t" anchorCtr="0">
            <a:noAutofit/>
          </a:bodyPr>
          <a:lstStyle/>
          <a:p>
            <a:pPr marL="0" lvl="0" indent="0" algn="l" rtl="0">
              <a:lnSpc>
                <a:spcPct val="150000"/>
              </a:lnSpc>
              <a:spcBef>
                <a:spcPts val="0"/>
              </a:spcBef>
              <a:spcAft>
                <a:spcPts val="0"/>
              </a:spcAft>
              <a:buSzPts val="2100"/>
              <a:buNone/>
            </a:pPr>
            <a:r>
              <a:rPr lang="en" sz="1800"/>
              <a:t>2.1: Cognitive, social, emotional and physical development</a:t>
            </a:r>
            <a:endParaRPr sz="1800">
              <a:latin typeface="Cambria"/>
              <a:ea typeface="Cambria"/>
              <a:cs typeface="Cambria"/>
              <a:sym typeface="Cambria"/>
            </a:endParaRPr>
          </a:p>
          <a:p>
            <a:pPr marL="0" lvl="0" indent="0" algn="l" rtl="0">
              <a:lnSpc>
                <a:spcPct val="150000"/>
              </a:lnSpc>
              <a:spcBef>
                <a:spcPts val="0"/>
              </a:spcBef>
              <a:spcAft>
                <a:spcPts val="0"/>
              </a:spcAft>
              <a:buSzPts val="2100"/>
              <a:buNone/>
            </a:pPr>
            <a:r>
              <a:rPr lang="en" sz="1800"/>
              <a:t>2.6: Language, culture, family and knowledge of community</a:t>
            </a:r>
            <a:endParaRPr sz="1800">
              <a:latin typeface="Cambria"/>
              <a:ea typeface="Cambria"/>
              <a:cs typeface="Cambria"/>
              <a:sym typeface="Cambria"/>
            </a:endParaRPr>
          </a:p>
          <a:p>
            <a:pPr marL="0" lvl="0" indent="0" algn="l" rtl="0">
              <a:lnSpc>
                <a:spcPct val="150000"/>
              </a:lnSpc>
              <a:spcBef>
                <a:spcPts val="0"/>
              </a:spcBef>
              <a:spcAft>
                <a:spcPts val="0"/>
              </a:spcAft>
              <a:buSzPts val="2100"/>
              <a:buNone/>
            </a:pPr>
            <a:r>
              <a:rPr lang="en" sz="1800"/>
              <a:t>3.1: Implementation of curriculum standards</a:t>
            </a:r>
            <a:endParaRPr sz="1800">
              <a:latin typeface="Cambria"/>
              <a:ea typeface="Cambria"/>
              <a:cs typeface="Cambria"/>
              <a:sym typeface="Cambria"/>
            </a:endParaRPr>
          </a:p>
          <a:p>
            <a:pPr marL="0" lvl="0" indent="0" algn="l" rtl="0">
              <a:lnSpc>
                <a:spcPct val="150000"/>
              </a:lnSpc>
              <a:spcBef>
                <a:spcPts val="0"/>
              </a:spcBef>
              <a:spcAft>
                <a:spcPts val="0"/>
              </a:spcAft>
              <a:buSzPts val="2100"/>
              <a:buNone/>
            </a:pPr>
            <a:r>
              <a:rPr lang="en" sz="1800">
                <a:solidFill>
                  <a:srgbClr val="221E1F"/>
                </a:solidFill>
              </a:rPr>
              <a:t>5.</a:t>
            </a:r>
            <a:r>
              <a:rPr lang="en" sz="1800"/>
              <a:t>1: Classroom management, motivation and engagement</a:t>
            </a:r>
            <a:endParaRPr sz="1800">
              <a:latin typeface="Cambria"/>
              <a:ea typeface="Cambria"/>
              <a:cs typeface="Cambria"/>
              <a:sym typeface="Cambria"/>
            </a:endParaRPr>
          </a:p>
          <a:p>
            <a:pPr marL="0" lvl="0" indent="0" algn="l" rtl="0">
              <a:lnSpc>
                <a:spcPct val="150000"/>
              </a:lnSpc>
              <a:spcBef>
                <a:spcPts val="0"/>
              </a:spcBef>
              <a:spcAft>
                <a:spcPts val="0"/>
              </a:spcAft>
              <a:buSzPts val="2100"/>
              <a:buNone/>
            </a:pPr>
            <a:r>
              <a:rPr lang="en" sz="1800"/>
              <a:t>5.2: Managing time, space, transitions and activities</a:t>
            </a:r>
            <a:endParaRPr sz="1800">
              <a:latin typeface="Cambria"/>
              <a:ea typeface="Cambria"/>
              <a:cs typeface="Cambria"/>
              <a:sym typeface="Cambria"/>
            </a:endParaRPr>
          </a:p>
          <a:p>
            <a:pPr marL="0" lvl="0" indent="0" algn="l" rtl="0">
              <a:lnSpc>
                <a:spcPct val="150000"/>
              </a:lnSpc>
              <a:spcBef>
                <a:spcPts val="0"/>
              </a:spcBef>
              <a:spcAft>
                <a:spcPts val="0"/>
              </a:spcAft>
              <a:buSzPts val="2100"/>
              <a:buNone/>
            </a:pPr>
            <a:r>
              <a:rPr lang="en" sz="1800"/>
              <a:t>5.3: Classroom, school and community culture</a:t>
            </a:r>
            <a:endParaRPr sz="1800">
              <a:latin typeface="Cambria"/>
              <a:ea typeface="Cambria"/>
              <a:cs typeface="Cambria"/>
              <a:sym typeface="Cambria"/>
            </a:endParaRPr>
          </a:p>
          <a:p>
            <a:pPr marL="0" lvl="0" indent="0" algn="l" rtl="0">
              <a:lnSpc>
                <a:spcPct val="150000"/>
              </a:lnSpc>
              <a:spcBef>
                <a:spcPts val="0"/>
              </a:spcBef>
              <a:spcAft>
                <a:spcPts val="0"/>
              </a:spcAft>
              <a:buSzPts val="2100"/>
              <a:buNone/>
            </a:pPr>
            <a:r>
              <a:rPr lang="en" sz="1800"/>
              <a:t>6.1: Verbal and nonverbal communication</a:t>
            </a:r>
            <a:endParaRPr sz="1800">
              <a:latin typeface="Cambria"/>
              <a:ea typeface="Cambria"/>
              <a:cs typeface="Cambria"/>
              <a:sym typeface="Cambria"/>
            </a:endParaRPr>
          </a:p>
          <a:p>
            <a:pPr marL="0" lvl="0" indent="0" algn="l" rtl="0">
              <a:lnSpc>
                <a:spcPct val="150000"/>
              </a:lnSpc>
              <a:spcBef>
                <a:spcPts val="0"/>
              </a:spcBef>
              <a:spcAft>
                <a:spcPts val="0"/>
              </a:spcAft>
              <a:buSzPts val="2100"/>
              <a:buNone/>
            </a:pPr>
            <a:r>
              <a:rPr lang="en" sz="1800"/>
              <a:t>6.2: Sensitivity to culture, gender, intellectual and physical differences</a:t>
            </a:r>
            <a:endParaRPr sz="1800">
              <a:latin typeface="Cambria"/>
              <a:ea typeface="Cambria"/>
              <a:cs typeface="Cambria"/>
              <a:sym typeface="Cambria"/>
            </a:endParaRPr>
          </a:p>
          <a:p>
            <a:pPr marL="0" lvl="0" indent="0" algn="l" rtl="0">
              <a:lnSpc>
                <a:spcPct val="150000"/>
              </a:lnSpc>
              <a:spcBef>
                <a:spcPts val="0"/>
              </a:spcBef>
              <a:spcAft>
                <a:spcPts val="0"/>
              </a:spcAft>
              <a:buSzPts val="2100"/>
              <a:buNone/>
            </a:pPr>
            <a:r>
              <a:rPr lang="en" sz="1800"/>
              <a:t>8.1: Self-assessment and improvement</a:t>
            </a:r>
            <a:endParaRPr sz="1800">
              <a:latin typeface="Cambria"/>
              <a:ea typeface="Cambria"/>
              <a:cs typeface="Cambria"/>
              <a:sym typeface="Cambria"/>
            </a:endParaRPr>
          </a:p>
          <a:p>
            <a:pPr marL="0" lvl="0" indent="0" algn="l" rtl="0">
              <a:lnSpc>
                <a:spcPct val="150000"/>
              </a:lnSpc>
              <a:spcBef>
                <a:spcPts val="0"/>
              </a:spcBef>
              <a:spcAft>
                <a:spcPts val="0"/>
              </a:spcAft>
              <a:buSzPts val="2100"/>
              <a:buNone/>
            </a:pPr>
            <a:r>
              <a:rPr lang="en" sz="1800"/>
              <a:t>8.2: Professional learning</a:t>
            </a:r>
            <a:endParaRPr sz="1800">
              <a:latin typeface="Cambria"/>
              <a:ea typeface="Cambria"/>
              <a:cs typeface="Cambria"/>
              <a:sym typeface="Cambria"/>
            </a:endParaRPr>
          </a:p>
          <a:p>
            <a:pPr marL="342900" lvl="0" indent="-165100" algn="l" rtl="0">
              <a:lnSpc>
                <a:spcPct val="90000"/>
              </a:lnSpc>
              <a:spcBef>
                <a:spcPts val="800"/>
              </a:spcBef>
              <a:spcAft>
                <a:spcPts val="0"/>
              </a:spcAft>
              <a:buSzPts val="2100"/>
              <a:buNone/>
            </a:pP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66"/>
        <p:cNvGrpSpPr/>
        <p:nvPr/>
      </p:nvGrpSpPr>
      <p:grpSpPr>
        <a:xfrm>
          <a:off x="0" y="0"/>
          <a:ext cx="0" cy="0"/>
          <a:chOff x="0" y="0"/>
          <a:chExt cx="0" cy="0"/>
        </a:xfrm>
      </p:grpSpPr>
      <p:sp>
        <p:nvSpPr>
          <p:cNvPr id="267" name="Google Shape;267;p42"/>
          <p:cNvSpPr txBox="1">
            <a:spLocks noGrp="1"/>
          </p:cNvSpPr>
          <p:nvPr>
            <p:ph type="title"/>
          </p:nvPr>
        </p:nvSpPr>
        <p:spPr>
          <a:xfrm>
            <a:off x="342900" y="154483"/>
            <a:ext cx="6172200" cy="643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Key Terms</a:t>
            </a:r>
            <a:endParaRPr/>
          </a:p>
        </p:txBody>
      </p:sp>
      <p:sp>
        <p:nvSpPr>
          <p:cNvPr id="268" name="Google Shape;268;p42"/>
          <p:cNvSpPr txBox="1">
            <a:spLocks noGrp="1"/>
          </p:cNvSpPr>
          <p:nvPr>
            <p:ph type="body" idx="1"/>
          </p:nvPr>
        </p:nvSpPr>
        <p:spPr>
          <a:xfrm>
            <a:off x="393625" y="797675"/>
            <a:ext cx="8655300" cy="2545800"/>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500"/>
              </a:spcBef>
              <a:spcAft>
                <a:spcPts val="0"/>
              </a:spcAft>
              <a:buNone/>
            </a:pPr>
            <a:endParaRPr/>
          </a:p>
          <a:p>
            <a:pPr marL="457200" marR="0" lvl="0" indent="-381000" algn="l" rtl="0">
              <a:lnSpc>
                <a:spcPct val="100000"/>
              </a:lnSpc>
              <a:spcBef>
                <a:spcPts val="500"/>
              </a:spcBef>
              <a:spcAft>
                <a:spcPts val="0"/>
              </a:spcAft>
              <a:buSzPts val="2400"/>
              <a:buChar char="❏"/>
            </a:pPr>
            <a:r>
              <a:rPr lang="en"/>
              <a:t>Daily Progress Report or DPR</a:t>
            </a:r>
            <a:endParaRPr/>
          </a:p>
          <a:p>
            <a:pPr marL="457200" marR="0" lvl="0" indent="-381000" algn="l" rtl="0">
              <a:lnSpc>
                <a:spcPct val="100000"/>
              </a:lnSpc>
              <a:spcBef>
                <a:spcPts val="0"/>
              </a:spcBef>
              <a:spcAft>
                <a:spcPts val="0"/>
              </a:spcAft>
              <a:buSzPts val="2400"/>
              <a:buChar char="❏"/>
            </a:pPr>
            <a:r>
              <a:rPr lang="en"/>
              <a:t>Advanced Tiers Spreadsheet </a:t>
            </a:r>
            <a:endParaRPr/>
          </a:p>
          <a:p>
            <a:pPr marL="457200" marR="0" lvl="0" indent="-381000" algn="l" rtl="0">
              <a:lnSpc>
                <a:spcPct val="100000"/>
              </a:lnSpc>
              <a:spcBef>
                <a:spcPts val="0"/>
              </a:spcBef>
              <a:spcAft>
                <a:spcPts val="0"/>
              </a:spcAft>
              <a:buSzPts val="2400"/>
              <a:buChar char="❏"/>
            </a:pPr>
            <a:r>
              <a:rPr lang="en"/>
              <a:t>CICO Modifications</a:t>
            </a:r>
            <a:endParaRPr/>
          </a:p>
          <a:p>
            <a:pPr marL="457200" marR="0" lvl="0" indent="-381000" algn="l" rtl="0">
              <a:lnSpc>
                <a:spcPct val="100000"/>
              </a:lnSpc>
              <a:spcBef>
                <a:spcPts val="0"/>
              </a:spcBef>
              <a:spcAft>
                <a:spcPts val="0"/>
              </a:spcAft>
              <a:buSzPts val="2400"/>
              <a:buChar char="❏"/>
            </a:pPr>
            <a:r>
              <a:rPr lang="en"/>
              <a:t>Fading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3"/>
          <p:cNvSpPr txBox="1">
            <a:spLocks noGrp="1"/>
          </p:cNvSpPr>
          <p:nvPr>
            <p:ph type="title"/>
          </p:nvPr>
        </p:nvSpPr>
        <p:spPr>
          <a:xfrm>
            <a:off x="784456" y="1840359"/>
            <a:ext cx="7772400" cy="1021500"/>
          </a:xfrm>
          <a:prstGeom prst="rect">
            <a:avLst/>
          </a:prstGeom>
          <a:noFill/>
          <a:ln>
            <a:noFill/>
          </a:ln>
        </p:spPr>
        <p:txBody>
          <a:bodyPr spcFirstLastPara="1" wrap="square" lIns="68575" tIns="68575" rIns="68575" bIns="68575" anchor="t" anchorCtr="0">
            <a:noAutofit/>
          </a:bodyPr>
          <a:lstStyle/>
          <a:p>
            <a:pPr marL="0" marR="0" lvl="0" indent="0" algn="ctr" rtl="0">
              <a:lnSpc>
                <a:spcPct val="100000"/>
              </a:lnSpc>
              <a:spcBef>
                <a:spcPts val="0"/>
              </a:spcBef>
              <a:spcAft>
                <a:spcPts val="0"/>
              </a:spcAft>
              <a:buClr>
                <a:srgbClr val="009E47"/>
              </a:buClr>
              <a:buSzPts val="3000"/>
              <a:buFont typeface="Calibri"/>
              <a:buNone/>
            </a:pPr>
            <a:r>
              <a:rPr lang="en"/>
              <a:t>  </a:t>
            </a:r>
            <a:r>
              <a:rPr lang="en">
                <a:solidFill>
                  <a:schemeClr val="dk1"/>
                </a:solidFill>
              </a:rPr>
              <a:t>Data for Implementation </a:t>
            </a:r>
            <a:endParaRPr>
              <a:solidFill>
                <a:schemeClr val="dk1"/>
              </a:solidFill>
            </a:endParaRPr>
          </a:p>
          <a:p>
            <a:pPr marL="0" marR="0" lvl="0" indent="0" algn="ctr" rtl="0">
              <a:lnSpc>
                <a:spcPct val="100000"/>
              </a:lnSpc>
              <a:spcBef>
                <a:spcPts val="0"/>
              </a:spcBef>
              <a:spcAft>
                <a:spcPts val="0"/>
              </a:spcAft>
              <a:buClr>
                <a:srgbClr val="009E47"/>
              </a:buClr>
              <a:buSzPts val="3000"/>
              <a:buFont typeface="Calibri"/>
              <a:buNone/>
            </a:pPr>
            <a:r>
              <a:rPr lang="en"/>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4"/>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Purpose Behind Collecting Data </a:t>
            </a:r>
            <a:endParaRPr/>
          </a:p>
        </p:txBody>
      </p:sp>
      <p:sp>
        <p:nvSpPr>
          <p:cNvPr id="279" name="Google Shape;279;p44"/>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0" lvl="0" indent="0" algn="l" rtl="0">
              <a:spcBef>
                <a:spcPts val="500"/>
              </a:spcBef>
              <a:spcAft>
                <a:spcPts val="0"/>
              </a:spcAft>
              <a:buNone/>
            </a:pPr>
            <a:endParaRPr/>
          </a:p>
          <a:p>
            <a:pPr marL="457200" lvl="0" indent="-381000" algn="l" rtl="0">
              <a:spcBef>
                <a:spcPts val="500"/>
              </a:spcBef>
              <a:spcAft>
                <a:spcPts val="0"/>
              </a:spcAft>
              <a:buSzPts val="2400"/>
              <a:buChar char="•"/>
            </a:pPr>
            <a:r>
              <a:rPr lang="en"/>
              <a:t>To ensure students are making adequate progress toward goals.</a:t>
            </a:r>
            <a:endParaRPr/>
          </a:p>
          <a:p>
            <a:pPr marL="457200" lvl="0" indent="-381000" algn="l" rtl="0">
              <a:spcBef>
                <a:spcPts val="0"/>
              </a:spcBef>
              <a:spcAft>
                <a:spcPts val="0"/>
              </a:spcAft>
              <a:buSzPts val="2400"/>
              <a:buChar char="•"/>
            </a:pPr>
            <a:r>
              <a:rPr lang="en"/>
              <a:t>To determine if the intervention is being implemented with fidelity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83"/>
        <p:cNvGrpSpPr/>
        <p:nvPr/>
      </p:nvGrpSpPr>
      <p:grpSpPr>
        <a:xfrm>
          <a:off x="0" y="0"/>
          <a:ext cx="0" cy="0"/>
          <a:chOff x="0" y="0"/>
          <a:chExt cx="0" cy="0"/>
        </a:xfrm>
      </p:grpSpPr>
      <p:sp>
        <p:nvSpPr>
          <p:cNvPr id="284" name="Google Shape;284;p45"/>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Designing a Daily Progress Report (DPR) </a:t>
            </a:r>
            <a:endParaRPr/>
          </a:p>
        </p:txBody>
      </p:sp>
      <p:sp>
        <p:nvSpPr>
          <p:cNvPr id="285" name="Google Shape;285;p45"/>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0" lvl="0" indent="0" algn="l" rtl="0">
              <a:spcBef>
                <a:spcPts val="0"/>
              </a:spcBef>
              <a:spcAft>
                <a:spcPts val="0"/>
              </a:spcAft>
              <a:buClr>
                <a:schemeClr val="dk1"/>
              </a:buClr>
              <a:buSzPts val="800"/>
              <a:buFont typeface="Arial"/>
              <a:buNone/>
            </a:pPr>
            <a:r>
              <a:rPr lang="en" sz="1800"/>
              <a:t>A Daily Progress Report (DPR) should include the following components:</a:t>
            </a:r>
            <a:endParaRPr sz="1800">
              <a:solidFill>
                <a:srgbClr val="231F20"/>
              </a:solidFill>
            </a:endParaRPr>
          </a:p>
          <a:p>
            <a:pPr marL="342900" marR="368300" lvl="0" indent="-279400" algn="l" rtl="0">
              <a:spcBef>
                <a:spcPts val="0"/>
              </a:spcBef>
              <a:spcAft>
                <a:spcPts val="0"/>
              </a:spcAft>
              <a:buClr>
                <a:srgbClr val="231F20"/>
              </a:buClr>
              <a:buSzPts val="1800"/>
              <a:buFont typeface="Calibri"/>
              <a:buChar char="●"/>
            </a:pPr>
            <a:r>
              <a:rPr lang="en" sz="1800">
                <a:solidFill>
                  <a:srgbClr val="231F20"/>
                </a:solidFill>
              </a:rPr>
              <a:t>Positively stated behavioral expectations that align with the school-wide expectations.  </a:t>
            </a:r>
            <a:endParaRPr sz="1800">
              <a:solidFill>
                <a:srgbClr val="231F20"/>
              </a:solidFill>
            </a:endParaRPr>
          </a:p>
          <a:p>
            <a:pPr marL="342900" marR="38100" lvl="0" indent="-279400" algn="l" rtl="0">
              <a:spcBef>
                <a:spcPts val="0"/>
              </a:spcBef>
              <a:spcAft>
                <a:spcPts val="0"/>
              </a:spcAft>
              <a:buClr>
                <a:srgbClr val="231F20"/>
              </a:buClr>
              <a:buSzPts val="1800"/>
              <a:buFont typeface="Calibri"/>
              <a:buChar char="●"/>
            </a:pPr>
            <a:r>
              <a:rPr lang="en" sz="1800">
                <a:solidFill>
                  <a:srgbClr val="231F20"/>
                </a:solidFill>
              </a:rPr>
              <a:t>A minimum of 4 rating periods with scoring intervals no longer than 75 minutes.</a:t>
            </a:r>
            <a:endParaRPr sz="1800">
              <a:solidFill>
                <a:srgbClr val="231F20"/>
              </a:solidFill>
            </a:endParaRPr>
          </a:p>
          <a:p>
            <a:pPr marL="342900" marR="152400" lvl="0" indent="-279400" algn="l" rtl="0">
              <a:spcBef>
                <a:spcPts val="0"/>
              </a:spcBef>
              <a:spcAft>
                <a:spcPts val="0"/>
              </a:spcAft>
              <a:buClr>
                <a:srgbClr val="231F20"/>
              </a:buClr>
              <a:buSzPts val="1800"/>
              <a:buFont typeface="Calibri"/>
              <a:buChar char="●"/>
            </a:pPr>
            <a:r>
              <a:rPr lang="en" sz="1800">
                <a:solidFill>
                  <a:srgbClr val="231F20"/>
                </a:solidFill>
              </a:rPr>
              <a:t>A range of scores for rating behavioral performance (e.g., 1, 2, 3) with specific criteria to define how points are earned.  </a:t>
            </a:r>
            <a:endParaRPr sz="1800">
              <a:solidFill>
                <a:srgbClr val="231F20"/>
              </a:solidFill>
            </a:endParaRPr>
          </a:p>
          <a:p>
            <a:pPr marL="342900" marR="152400" lvl="0" indent="-279400" algn="l" rtl="0">
              <a:spcBef>
                <a:spcPts val="0"/>
              </a:spcBef>
              <a:spcAft>
                <a:spcPts val="0"/>
              </a:spcAft>
              <a:buClr>
                <a:srgbClr val="231F20"/>
              </a:buClr>
              <a:buSzPts val="1800"/>
              <a:buFont typeface="Calibri"/>
              <a:buChar char="●"/>
            </a:pPr>
            <a:r>
              <a:rPr lang="en" sz="1800">
                <a:solidFill>
                  <a:srgbClr val="231F20"/>
                </a:solidFill>
              </a:rPr>
              <a:t>Adaptations (if applicable) so that the DPR is age appropriate for all students you serve (e.g., use of pictures; start and end time for class periods).</a:t>
            </a:r>
            <a:endParaRPr sz="1800">
              <a:solidFill>
                <a:srgbClr val="231F20"/>
              </a:solidFill>
            </a:endParaRPr>
          </a:p>
          <a:p>
            <a:pPr marL="342900" marR="114300" lvl="0" indent="-279400" algn="l" rtl="0">
              <a:spcBef>
                <a:spcPts val="0"/>
              </a:spcBef>
              <a:spcAft>
                <a:spcPts val="0"/>
              </a:spcAft>
              <a:buClr>
                <a:srgbClr val="231F20"/>
              </a:buClr>
              <a:buSzPts val="1800"/>
              <a:buFont typeface="Calibri"/>
              <a:buChar char="●"/>
            </a:pPr>
            <a:r>
              <a:rPr lang="en" sz="1800">
                <a:solidFill>
                  <a:srgbClr val="231F20"/>
                </a:solidFill>
              </a:rPr>
              <a:t>Space to record student success, total points earned, percentage of points earned, and the student’s daily goal. </a:t>
            </a:r>
            <a:endParaRPr sz="1800">
              <a:solidFill>
                <a:srgbClr val="231F20"/>
              </a:solidFill>
            </a:endParaRPr>
          </a:p>
          <a:p>
            <a:pPr marL="0" lvl="0" indent="0" algn="l" rtl="0">
              <a:spcBef>
                <a:spcPts val="500"/>
              </a:spcBef>
              <a:spcAft>
                <a:spcPts val="0"/>
              </a:spcAft>
              <a:buNone/>
            </a:pPr>
            <a:endParaRPr sz="1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6"/>
          <p:cNvSpPr txBox="1">
            <a:spLocks noGrp="1"/>
          </p:cNvSpPr>
          <p:nvPr>
            <p:ph type="title"/>
          </p:nvPr>
        </p:nvSpPr>
        <p:spPr>
          <a:xfrm>
            <a:off x="1485900" y="158400"/>
            <a:ext cx="6172200" cy="6858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Optional Considerations : </a:t>
            </a:r>
            <a:endParaRPr sz="3000"/>
          </a:p>
          <a:p>
            <a:pPr marL="0" lvl="0" indent="0" algn="ctr" rtl="0">
              <a:lnSpc>
                <a:spcPct val="100000"/>
              </a:lnSpc>
              <a:spcBef>
                <a:spcPts val="0"/>
              </a:spcBef>
              <a:spcAft>
                <a:spcPts val="0"/>
              </a:spcAft>
              <a:buClr>
                <a:schemeClr val="dk1"/>
              </a:buClr>
              <a:buSzPts val="3000"/>
              <a:buFont typeface="Calibri"/>
              <a:buNone/>
            </a:pPr>
            <a:r>
              <a:rPr lang="en" sz="3000"/>
              <a:t>Daily Progress Report (DPR)</a:t>
            </a:r>
            <a:endParaRPr/>
          </a:p>
        </p:txBody>
      </p:sp>
      <p:sp>
        <p:nvSpPr>
          <p:cNvPr id="292" name="Google Shape;292;p46"/>
          <p:cNvSpPr txBox="1">
            <a:spLocks noGrp="1"/>
          </p:cNvSpPr>
          <p:nvPr>
            <p:ph type="body" idx="1"/>
          </p:nvPr>
        </p:nvSpPr>
        <p:spPr>
          <a:xfrm>
            <a:off x="634219" y="1197225"/>
            <a:ext cx="8205900" cy="3394500"/>
          </a:xfrm>
          <a:prstGeom prst="rect">
            <a:avLst/>
          </a:prstGeom>
          <a:noFill/>
          <a:ln>
            <a:noFill/>
          </a:ln>
        </p:spPr>
        <p:txBody>
          <a:bodyPr spcFirstLastPara="1" wrap="square" lIns="68575" tIns="34275" rIns="68575" bIns="34275" anchor="t" anchorCtr="0">
            <a:noAutofit/>
          </a:bodyPr>
          <a:lstStyle/>
          <a:p>
            <a:pPr marL="254000" lvl="0" indent="-247650" algn="l" rtl="0">
              <a:lnSpc>
                <a:spcPct val="100000"/>
              </a:lnSpc>
              <a:spcBef>
                <a:spcPts val="0"/>
              </a:spcBef>
              <a:spcAft>
                <a:spcPts val="0"/>
              </a:spcAft>
              <a:buSzPts val="2300"/>
              <a:buChar char="•"/>
            </a:pPr>
            <a:r>
              <a:rPr lang="en" sz="2300"/>
              <a:t>Consider a place to record “success” rather than “comments”</a:t>
            </a:r>
            <a:endParaRPr sz="2300"/>
          </a:p>
          <a:p>
            <a:pPr marL="254000" lvl="0" indent="-247650" algn="l" rtl="0">
              <a:spcBef>
                <a:spcPts val="500"/>
              </a:spcBef>
              <a:spcAft>
                <a:spcPts val="0"/>
              </a:spcAft>
              <a:buSzPts val="2300"/>
              <a:buChar char="•"/>
            </a:pPr>
            <a:r>
              <a:rPr lang="en" sz="2300"/>
              <a:t>Non-Classroom Settings (optional but helps with generalization of skills) </a:t>
            </a:r>
            <a:endParaRPr sz="2300"/>
          </a:p>
          <a:p>
            <a:pPr marL="342900" lvl="0" indent="-317500" algn="l" rtl="0">
              <a:spcBef>
                <a:spcPts val="0"/>
              </a:spcBef>
              <a:spcAft>
                <a:spcPts val="0"/>
              </a:spcAft>
              <a:buSzPts val="2400"/>
              <a:buChar char="•"/>
            </a:pPr>
            <a:r>
              <a:rPr lang="en"/>
              <a:t>Include a column/place for teacher initials</a:t>
            </a:r>
            <a:endParaRPr/>
          </a:p>
          <a:p>
            <a:pPr marL="342900" lvl="0" indent="-317500" algn="l" rtl="0">
              <a:spcBef>
                <a:spcPts val="500"/>
              </a:spcBef>
              <a:spcAft>
                <a:spcPts val="0"/>
              </a:spcAft>
              <a:buSzPts val="2400"/>
              <a:buChar char="•"/>
            </a:pPr>
            <a:r>
              <a:rPr lang="en"/>
              <a:t>Include a line for parent signature (optional) </a:t>
            </a:r>
            <a:endParaRPr sz="2300"/>
          </a:p>
          <a:p>
            <a:pPr marL="254000" lvl="0" indent="-254000" algn="l" rtl="0">
              <a:lnSpc>
                <a:spcPct val="100000"/>
              </a:lnSpc>
              <a:spcBef>
                <a:spcPts val="500"/>
              </a:spcBef>
              <a:spcAft>
                <a:spcPts val="0"/>
              </a:spcAft>
              <a:buSzPts val="2400"/>
              <a:buFont typeface="Arial"/>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7"/>
          <p:cNvSpPr txBox="1">
            <a:spLocks noGrp="1"/>
          </p:cNvSpPr>
          <p:nvPr>
            <p:ph type="title"/>
          </p:nvPr>
        </p:nvSpPr>
        <p:spPr>
          <a:xfrm>
            <a:off x="457200" y="3"/>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Example: Daily Progress Report (DPR) </a:t>
            </a:r>
            <a:endParaRPr/>
          </a:p>
        </p:txBody>
      </p:sp>
      <p:pic>
        <p:nvPicPr>
          <p:cNvPr id="298" name="Google Shape;298;p47"/>
          <p:cNvPicPr preferRelativeResize="0"/>
          <p:nvPr/>
        </p:nvPicPr>
        <p:blipFill>
          <a:blip r:embed="rId3">
            <a:alphaModFix/>
          </a:blip>
          <a:stretch>
            <a:fillRect/>
          </a:stretch>
        </p:blipFill>
        <p:spPr>
          <a:xfrm>
            <a:off x="2552700" y="857400"/>
            <a:ext cx="3940026" cy="3696051"/>
          </a:xfrm>
          <a:prstGeom prst="rect">
            <a:avLst/>
          </a:prstGeom>
          <a:noFill/>
          <a:ln>
            <a:noFill/>
          </a:ln>
        </p:spPr>
      </p:pic>
      <p:sp>
        <p:nvSpPr>
          <p:cNvPr id="299" name="Google Shape;299;p47"/>
          <p:cNvSpPr txBox="1"/>
          <p:nvPr/>
        </p:nvSpPr>
        <p:spPr>
          <a:xfrm>
            <a:off x="4979500" y="4323525"/>
            <a:ext cx="3667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 </a:t>
            </a:r>
            <a:endParaRPr>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Shape 180"/>
        <p:cNvGrpSpPr/>
        <p:nvPr/>
      </p:nvGrpSpPr>
      <p:grpSpPr>
        <a:xfrm>
          <a:off x="0" y="0"/>
          <a:ext cx="0" cy="0"/>
          <a:chOff x="0" y="0"/>
          <a:chExt cx="0" cy="0"/>
        </a:xfrm>
      </p:grpSpPr>
      <p:sp>
        <p:nvSpPr>
          <p:cNvPr id="181" name="Google Shape;181;p30"/>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Facilitator Notes: Delete This Slide</a:t>
            </a:r>
            <a:endParaRPr/>
          </a:p>
        </p:txBody>
      </p:sp>
      <p:sp>
        <p:nvSpPr>
          <p:cNvPr id="182" name="Google Shape;182;p30"/>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lvl="0" indent="-165100" algn="l" rtl="0">
              <a:lnSpc>
                <a:spcPct val="100000"/>
              </a:lnSpc>
              <a:spcBef>
                <a:spcPts val="500"/>
              </a:spcBef>
              <a:spcAft>
                <a:spcPts val="0"/>
              </a:spcAft>
              <a:buClr>
                <a:srgbClr val="FF0000"/>
              </a:buClr>
              <a:buSzPts val="2400"/>
              <a:buFont typeface="Arial"/>
              <a:buNone/>
            </a:pPr>
            <a:r>
              <a:rPr lang="en" sz="1800"/>
              <a:t>Include the following slides: </a:t>
            </a:r>
            <a:endParaRPr sz="1800"/>
          </a:p>
          <a:p>
            <a:pPr marL="342900" lvl="0" indent="-279400" algn="l" rtl="0">
              <a:lnSpc>
                <a:spcPct val="100000"/>
              </a:lnSpc>
              <a:spcBef>
                <a:spcPts val="500"/>
              </a:spcBef>
              <a:spcAft>
                <a:spcPts val="0"/>
              </a:spcAft>
              <a:buSzPts val="1800"/>
              <a:buChar char="•"/>
            </a:pPr>
            <a:r>
              <a:rPr lang="en" sz="1800"/>
              <a:t>Attention Signal</a:t>
            </a:r>
            <a:endParaRPr sz="1800"/>
          </a:p>
          <a:p>
            <a:pPr marL="342900" lvl="0" indent="-279400" algn="l" rtl="0">
              <a:lnSpc>
                <a:spcPct val="100000"/>
              </a:lnSpc>
              <a:spcBef>
                <a:spcPts val="0"/>
              </a:spcBef>
              <a:spcAft>
                <a:spcPts val="0"/>
              </a:spcAft>
              <a:buSzPts val="1800"/>
              <a:buChar char="•"/>
            </a:pPr>
            <a:r>
              <a:rPr lang="en" sz="1800"/>
              <a:t>Introduction</a:t>
            </a:r>
            <a:endParaRPr sz="1800"/>
          </a:p>
          <a:p>
            <a:pPr marL="342900" lvl="0" indent="-279400" algn="l" rtl="0">
              <a:lnSpc>
                <a:spcPct val="100000"/>
              </a:lnSpc>
              <a:spcBef>
                <a:spcPts val="0"/>
              </a:spcBef>
              <a:spcAft>
                <a:spcPts val="0"/>
              </a:spcAft>
              <a:buSzPts val="1800"/>
              <a:buChar char="•"/>
            </a:pPr>
            <a:r>
              <a:rPr lang="en" sz="1800"/>
              <a:t>Breaks (optional) </a:t>
            </a:r>
            <a:endParaRPr sz="1800"/>
          </a:p>
          <a:p>
            <a:pPr marL="0" lvl="0" indent="0" algn="l" rtl="0">
              <a:lnSpc>
                <a:spcPct val="100000"/>
              </a:lnSpc>
              <a:spcBef>
                <a:spcPts val="500"/>
              </a:spcBef>
              <a:spcAft>
                <a:spcPts val="0"/>
              </a:spcAft>
              <a:buSzPts val="2400"/>
              <a:buNone/>
            </a:pPr>
            <a:r>
              <a:rPr lang="en" sz="1800"/>
              <a:t>Determine how you will provide access to resources:</a:t>
            </a:r>
            <a:endParaRPr sz="1800"/>
          </a:p>
          <a:p>
            <a:pPr marL="0" lvl="0" indent="0" algn="l" rtl="0">
              <a:lnSpc>
                <a:spcPct val="100000"/>
              </a:lnSpc>
              <a:spcBef>
                <a:spcPts val="500"/>
              </a:spcBef>
              <a:spcAft>
                <a:spcPts val="0"/>
              </a:spcAft>
              <a:buSzPts val="2400"/>
              <a:buNone/>
            </a:pPr>
            <a:r>
              <a:rPr lang="en" sz="1800"/>
              <a:t>Make a copy of the CICO Development Checklist Action Plan and provide forced copy for each team to download and save. Encourage all teams to make a copy of this document and use it throughout all of the lessons for developing CICO Systems. </a:t>
            </a:r>
            <a:endParaRPr sz="1800"/>
          </a:p>
          <a:p>
            <a:pPr marL="0" lvl="0" indent="0" algn="l" rtl="0">
              <a:lnSpc>
                <a:spcPct val="100000"/>
              </a:lnSpc>
              <a:spcBef>
                <a:spcPts val="500"/>
              </a:spcBef>
              <a:spcAft>
                <a:spcPts val="0"/>
              </a:spcAft>
              <a:buSzPts val="2400"/>
              <a:buNone/>
            </a:pPr>
            <a:r>
              <a:rPr lang="en" sz="1800"/>
              <a:t>This presentation is designed to cover the core content in a concise manner.  Each consultant has the option to add activities that will help to enhance the content. </a:t>
            </a: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8"/>
          <p:cNvSpPr txBox="1">
            <a:spLocks noGrp="1"/>
          </p:cNvSpPr>
          <p:nvPr>
            <p:ph type="title"/>
          </p:nvPr>
        </p:nvSpPr>
        <p:spPr>
          <a:xfrm>
            <a:off x="214706" y="583369"/>
            <a:ext cx="88692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Selecting the Student’s Goal   </a:t>
            </a:r>
            <a:endParaRPr/>
          </a:p>
          <a:p>
            <a:pPr marL="0" lvl="0" indent="0" algn="ctr" rtl="0">
              <a:spcBef>
                <a:spcPts val="0"/>
              </a:spcBef>
              <a:spcAft>
                <a:spcPts val="0"/>
              </a:spcAft>
              <a:buNone/>
            </a:pPr>
            <a:r>
              <a:rPr lang="en"/>
              <a:t> </a:t>
            </a:r>
            <a:endParaRPr/>
          </a:p>
          <a:p>
            <a:pPr marL="0" lvl="0" indent="0" algn="ctr" rtl="0">
              <a:spcBef>
                <a:spcPts val="0"/>
              </a:spcBef>
              <a:spcAft>
                <a:spcPts val="0"/>
              </a:spcAft>
              <a:buNone/>
            </a:pPr>
            <a:endParaRPr/>
          </a:p>
        </p:txBody>
      </p:sp>
      <p:sp>
        <p:nvSpPr>
          <p:cNvPr id="306" name="Google Shape;306;p48"/>
          <p:cNvSpPr txBox="1"/>
          <p:nvPr/>
        </p:nvSpPr>
        <p:spPr>
          <a:xfrm>
            <a:off x="6090563" y="1961513"/>
            <a:ext cx="2282400" cy="307800"/>
          </a:xfrm>
          <a:prstGeom prst="rect">
            <a:avLst/>
          </a:prstGeom>
          <a:solidFill>
            <a:schemeClr val="lt1"/>
          </a:solid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307" name="Google Shape;307;p48"/>
          <p:cNvSpPr txBox="1"/>
          <p:nvPr/>
        </p:nvSpPr>
        <p:spPr>
          <a:xfrm>
            <a:off x="1211944" y="2052038"/>
            <a:ext cx="2282400" cy="307800"/>
          </a:xfrm>
          <a:prstGeom prst="rect">
            <a:avLst/>
          </a:prstGeom>
          <a:solidFill>
            <a:schemeClr val="lt1"/>
          </a:solid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308" name="Google Shape;308;p48"/>
          <p:cNvPicPr preferRelativeResize="0"/>
          <p:nvPr/>
        </p:nvPicPr>
        <p:blipFill>
          <a:blip r:embed="rId3">
            <a:alphaModFix/>
          </a:blip>
          <a:stretch>
            <a:fillRect/>
          </a:stretch>
        </p:blipFill>
        <p:spPr>
          <a:xfrm>
            <a:off x="2232506" y="1115494"/>
            <a:ext cx="4947787" cy="3604781"/>
          </a:xfrm>
          <a:prstGeom prst="rect">
            <a:avLst/>
          </a:prstGeom>
          <a:noFill/>
          <a:ln>
            <a:noFill/>
          </a:ln>
        </p:spPr>
      </p:pic>
      <p:sp>
        <p:nvSpPr>
          <p:cNvPr id="309" name="Google Shape;309;p48"/>
          <p:cNvSpPr/>
          <p:nvPr/>
        </p:nvSpPr>
        <p:spPr>
          <a:xfrm>
            <a:off x="1329900" y="2176819"/>
            <a:ext cx="1766400" cy="3117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9"/>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Early Childhood DPR</a:t>
            </a:r>
            <a:endParaRPr/>
          </a:p>
        </p:txBody>
      </p:sp>
      <p:sp>
        <p:nvSpPr>
          <p:cNvPr id="315" name="Google Shape;315;p49"/>
          <p:cNvSpPr txBox="1">
            <a:spLocks noGrp="1"/>
          </p:cNvSpPr>
          <p:nvPr>
            <p:ph type="body" idx="1"/>
          </p:nvPr>
        </p:nvSpPr>
        <p:spPr>
          <a:xfrm>
            <a:off x="457200" y="1184376"/>
            <a:ext cx="8229600" cy="3394500"/>
          </a:xfrm>
          <a:prstGeom prst="rect">
            <a:avLst/>
          </a:prstGeom>
        </p:spPr>
        <p:txBody>
          <a:bodyPr spcFirstLastPara="1" wrap="square" lIns="68575" tIns="68575" rIns="68575" bIns="68575" anchor="t" anchorCtr="0">
            <a:noAutofit/>
          </a:bodyPr>
          <a:lstStyle/>
          <a:p>
            <a:pPr marL="40259" lvl="0" indent="0" algn="l" rtl="0">
              <a:spcBef>
                <a:spcPts val="33"/>
              </a:spcBef>
              <a:spcAft>
                <a:spcPts val="0"/>
              </a:spcAft>
              <a:buNone/>
            </a:pPr>
            <a:r>
              <a:rPr lang="en" sz="1000">
                <a:solidFill>
                  <a:srgbClr val="231F20"/>
                </a:solidFill>
                <a:latin typeface="Arial"/>
                <a:ea typeface="Arial"/>
                <a:cs typeface="Arial"/>
                <a:sym typeface="Arial"/>
              </a:rPr>
              <a:t> </a:t>
            </a:r>
            <a:r>
              <a:rPr lang="en" sz="3000">
                <a:solidFill>
                  <a:srgbClr val="231F20"/>
                </a:solidFill>
              </a:rPr>
              <a:t>May  include:  </a:t>
            </a:r>
            <a:endParaRPr sz="3000">
              <a:solidFill>
                <a:srgbClr val="231F20"/>
              </a:solidFill>
            </a:endParaRPr>
          </a:p>
          <a:p>
            <a:pPr marL="457200" lvl="0" indent="-419100" algn="l" rtl="0">
              <a:spcBef>
                <a:spcPts val="33"/>
              </a:spcBef>
              <a:spcAft>
                <a:spcPts val="0"/>
              </a:spcAft>
              <a:buClr>
                <a:srgbClr val="231F20"/>
              </a:buClr>
              <a:buSzPts val="3000"/>
              <a:buChar char="•"/>
            </a:pPr>
            <a:r>
              <a:rPr lang="en" sz="3000">
                <a:solidFill>
                  <a:srgbClr val="231F20"/>
                </a:solidFill>
              </a:rPr>
              <a:t>Pictures that illustrate the behavioral expectations </a:t>
            </a:r>
            <a:endParaRPr sz="3000">
              <a:solidFill>
                <a:srgbClr val="231F20"/>
              </a:solidFill>
            </a:endParaRPr>
          </a:p>
          <a:p>
            <a:pPr marL="457200" lvl="0" indent="-419100" algn="l" rtl="0">
              <a:spcBef>
                <a:spcPts val="0"/>
              </a:spcBef>
              <a:spcAft>
                <a:spcPts val="0"/>
              </a:spcAft>
              <a:buClr>
                <a:srgbClr val="231F20"/>
              </a:buClr>
              <a:buSzPts val="3000"/>
              <a:buChar char="•"/>
            </a:pPr>
            <a:r>
              <a:rPr lang="en" sz="3000">
                <a:solidFill>
                  <a:srgbClr val="231F20"/>
                </a:solidFill>
              </a:rPr>
              <a:t>Visual representation of performance or color-coding system</a:t>
            </a:r>
            <a:endParaRPr sz="3000">
              <a:solidFill>
                <a:srgbClr val="231F20"/>
              </a:solidFill>
            </a:endParaRPr>
          </a:p>
          <a:p>
            <a:pPr marL="0" lvl="0" indent="0" algn="l" rtl="0">
              <a:spcBef>
                <a:spcPts val="33"/>
              </a:spcBef>
              <a:spcAft>
                <a:spcPts val="0"/>
              </a:spcAft>
              <a:buNone/>
            </a:pPr>
            <a:endParaRPr sz="3000">
              <a:solidFill>
                <a:srgbClr val="231F20"/>
              </a:solidFill>
            </a:endParaRPr>
          </a:p>
          <a:p>
            <a:pPr marL="0" lvl="0" indent="0" algn="l" rtl="0">
              <a:spcBef>
                <a:spcPts val="50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0"/>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Secondary DPR </a:t>
            </a:r>
            <a:endParaRPr/>
          </a:p>
        </p:txBody>
      </p:sp>
      <p:sp>
        <p:nvSpPr>
          <p:cNvPr id="321" name="Google Shape;321;p50"/>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457200" lvl="0" indent="-425450" algn="l" rtl="0">
              <a:spcBef>
                <a:spcPts val="500"/>
              </a:spcBef>
              <a:spcAft>
                <a:spcPts val="0"/>
              </a:spcAft>
              <a:buClr>
                <a:srgbClr val="333333"/>
              </a:buClr>
              <a:buSzPts val="3100"/>
              <a:buChar char="●"/>
            </a:pPr>
            <a:r>
              <a:rPr lang="en" sz="3100">
                <a:solidFill>
                  <a:srgbClr val="333333"/>
                </a:solidFill>
              </a:rPr>
              <a:t>Track common academic goals, homework completion or organizational needs. </a:t>
            </a:r>
            <a:endParaRPr sz="3100">
              <a:solidFill>
                <a:srgbClr val="333333"/>
              </a:solidFill>
            </a:endParaRPr>
          </a:p>
          <a:p>
            <a:pPr marL="457200" lvl="0" indent="-425450" algn="l" rtl="0">
              <a:spcBef>
                <a:spcPts val="0"/>
              </a:spcBef>
              <a:spcAft>
                <a:spcPts val="0"/>
              </a:spcAft>
              <a:buClr>
                <a:srgbClr val="333333"/>
              </a:buClr>
              <a:buSzPts val="3100"/>
              <a:buChar char="●"/>
            </a:pPr>
            <a:r>
              <a:rPr lang="en" sz="3100">
                <a:solidFill>
                  <a:srgbClr val="333333"/>
                </a:solidFill>
              </a:rPr>
              <a:t>Example Goals:   </a:t>
            </a:r>
            <a:endParaRPr sz="3100">
              <a:solidFill>
                <a:srgbClr val="333333"/>
              </a:solidFill>
            </a:endParaRPr>
          </a:p>
          <a:p>
            <a:pPr marL="914400" lvl="1" indent="-425450" algn="l" rtl="0">
              <a:spcBef>
                <a:spcPts val="0"/>
              </a:spcBef>
              <a:spcAft>
                <a:spcPts val="0"/>
              </a:spcAft>
              <a:buClr>
                <a:srgbClr val="333333"/>
              </a:buClr>
              <a:buSzPts val="3100"/>
              <a:buChar char="○"/>
            </a:pPr>
            <a:r>
              <a:rPr lang="en" sz="3100">
                <a:solidFill>
                  <a:srgbClr val="333333"/>
                </a:solidFill>
              </a:rPr>
              <a:t>Responsible = complete assignments</a:t>
            </a:r>
            <a:endParaRPr sz="3100">
              <a:solidFill>
                <a:srgbClr val="333333"/>
              </a:solidFill>
            </a:endParaRPr>
          </a:p>
          <a:p>
            <a:pPr marL="914400" lvl="1" indent="-425450" algn="l" rtl="0">
              <a:spcBef>
                <a:spcPts val="0"/>
              </a:spcBef>
              <a:spcAft>
                <a:spcPts val="0"/>
              </a:spcAft>
              <a:buClr>
                <a:srgbClr val="333333"/>
              </a:buClr>
              <a:buSzPts val="3100"/>
              <a:buChar char="○"/>
            </a:pPr>
            <a:r>
              <a:rPr lang="en" sz="3100"/>
              <a:t>Respectful = Use appropriate language</a:t>
            </a:r>
            <a:endParaRPr sz="31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1"/>
          <p:cNvSpPr txBox="1">
            <a:spLocks noGrp="1"/>
          </p:cNvSpPr>
          <p:nvPr>
            <p:ph type="title"/>
          </p:nvPr>
        </p:nvSpPr>
        <p:spPr>
          <a:xfrm>
            <a:off x="1982788" y="402432"/>
            <a:ext cx="6710400" cy="7035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1"/>
              </a:buClr>
              <a:buSzPts val="1400"/>
              <a:buNone/>
            </a:pPr>
            <a:r>
              <a:rPr lang="en"/>
              <a:t>Discussion  </a:t>
            </a:r>
            <a:endParaRPr/>
          </a:p>
        </p:txBody>
      </p:sp>
      <p:sp>
        <p:nvSpPr>
          <p:cNvPr id="328" name="Google Shape;328;p51"/>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406400" lvl="0" indent="-400050" algn="l" rtl="0">
              <a:lnSpc>
                <a:spcPct val="100000"/>
              </a:lnSpc>
              <a:spcBef>
                <a:spcPts val="500"/>
              </a:spcBef>
              <a:spcAft>
                <a:spcPts val="0"/>
              </a:spcAft>
              <a:buClr>
                <a:schemeClr val="dk1"/>
              </a:buClr>
              <a:buSzPts val="2700"/>
              <a:buAutoNum type="arabicPeriod"/>
            </a:pPr>
            <a:r>
              <a:rPr lang="en" sz="2700" dirty="0">
                <a:solidFill>
                  <a:schemeClr val="dk1"/>
                </a:solidFill>
              </a:rPr>
              <a:t>Review the DPR examples  </a:t>
            </a:r>
            <a:endParaRPr sz="2700" dirty="0">
              <a:solidFill>
                <a:schemeClr val="dk1"/>
              </a:solidFill>
            </a:endParaRPr>
          </a:p>
          <a:p>
            <a:pPr marL="406400" lvl="0" indent="-400050" algn="l" rtl="0">
              <a:lnSpc>
                <a:spcPct val="100000"/>
              </a:lnSpc>
              <a:spcBef>
                <a:spcPts val="500"/>
              </a:spcBef>
              <a:spcAft>
                <a:spcPts val="0"/>
              </a:spcAft>
              <a:buClr>
                <a:schemeClr val="dk1"/>
              </a:buClr>
              <a:buSzPts val="2700"/>
              <a:buAutoNum type="arabicPeriod"/>
            </a:pPr>
            <a:r>
              <a:rPr lang="en" sz="2700" dirty="0">
                <a:solidFill>
                  <a:schemeClr val="dk1"/>
                </a:solidFill>
              </a:rPr>
              <a:t>How will you design your DPR ?</a:t>
            </a:r>
            <a:endParaRPr sz="2700" dirty="0">
              <a:solidFill>
                <a:schemeClr val="dk1"/>
              </a:solidFill>
            </a:endParaRPr>
          </a:p>
          <a:p>
            <a:pPr marL="406400" lvl="0" indent="-400050" algn="l" rtl="0">
              <a:lnSpc>
                <a:spcPct val="100000"/>
              </a:lnSpc>
              <a:spcBef>
                <a:spcPts val="500"/>
              </a:spcBef>
              <a:spcAft>
                <a:spcPts val="0"/>
              </a:spcAft>
              <a:buClr>
                <a:schemeClr val="dk1"/>
              </a:buClr>
              <a:buSzPts val="2700"/>
              <a:buAutoNum type="arabicPeriod"/>
            </a:pPr>
            <a:r>
              <a:rPr lang="en" sz="2700" dirty="0">
                <a:solidFill>
                  <a:schemeClr val="dk1"/>
                </a:solidFill>
              </a:rPr>
              <a:t>Will you have students take home a copy?  How often? </a:t>
            </a:r>
            <a:endParaRPr sz="2700" dirty="0">
              <a:solidFill>
                <a:schemeClr val="dk1"/>
              </a:solidFill>
            </a:endParaRPr>
          </a:p>
          <a:p>
            <a:pPr marL="406400" lvl="0" indent="-400050" algn="l" rtl="0">
              <a:lnSpc>
                <a:spcPct val="100000"/>
              </a:lnSpc>
              <a:spcBef>
                <a:spcPts val="500"/>
              </a:spcBef>
              <a:spcAft>
                <a:spcPts val="0"/>
              </a:spcAft>
              <a:buClr>
                <a:schemeClr val="dk1"/>
              </a:buClr>
              <a:buSzPts val="2700"/>
              <a:buAutoNum type="arabicPeriod"/>
            </a:pPr>
            <a:r>
              <a:rPr lang="en" sz="2700" dirty="0">
                <a:solidFill>
                  <a:schemeClr val="dk1"/>
                </a:solidFill>
              </a:rPr>
              <a:t>Will they be reinforced for bringing it back signed?</a:t>
            </a:r>
            <a:endParaRPr sz="2700" dirty="0">
              <a:solidFill>
                <a:schemeClr val="dk1"/>
              </a:solidFill>
            </a:endParaRPr>
          </a:p>
          <a:p>
            <a:pPr marL="406400" lvl="0" indent="-228600" algn="l" rtl="0">
              <a:lnSpc>
                <a:spcPct val="100000"/>
              </a:lnSpc>
              <a:spcBef>
                <a:spcPts val="500"/>
              </a:spcBef>
              <a:spcAft>
                <a:spcPts val="0"/>
              </a:spcAft>
              <a:buSzPts val="2400"/>
              <a:buNone/>
            </a:pPr>
            <a:endParaRPr sz="2700" dirty="0"/>
          </a:p>
          <a:p>
            <a:pPr marL="406400" lvl="0" indent="-228600" algn="l" rtl="0">
              <a:lnSpc>
                <a:spcPct val="100000"/>
              </a:lnSpc>
              <a:spcBef>
                <a:spcPts val="500"/>
              </a:spcBef>
              <a:spcAft>
                <a:spcPts val="0"/>
              </a:spcAft>
              <a:buSzPts val="2400"/>
              <a:buNone/>
            </a:pPr>
            <a:endParaRPr dirty="0"/>
          </a:p>
          <a:p>
            <a:pPr marL="0" lvl="0" indent="0" algn="l" rtl="0">
              <a:spcBef>
                <a:spcPts val="0"/>
              </a:spcBef>
              <a:spcAft>
                <a:spcPts val="0"/>
              </a:spcAft>
              <a:buClr>
                <a:schemeClr val="dk1"/>
              </a:buClr>
              <a:buSzPts val="1100"/>
              <a:buFont typeface="Arial"/>
              <a:buNone/>
            </a:pPr>
            <a:r>
              <a:rPr lang="en" sz="1400" dirty="0">
                <a:solidFill>
                  <a:schemeClr val="dk1"/>
                </a:solidFill>
                <a:latin typeface="Arial"/>
                <a:ea typeface="Arial"/>
                <a:cs typeface="Arial"/>
                <a:sym typeface="Arial"/>
              </a:rPr>
              <a:t>                                                                                               </a:t>
            </a:r>
            <a:endParaRPr sz="1400" dirty="0">
              <a:solidFill>
                <a:schemeClr val="dk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 sz="1400" dirty="0">
                <a:solidFill>
                  <a:schemeClr val="dk1"/>
                </a:solidFill>
                <a:latin typeface="Arial"/>
                <a:ea typeface="Arial"/>
                <a:cs typeface="Arial"/>
                <a:sym typeface="Arial"/>
              </a:rPr>
              <a:t>                                                                                               AT-C6L2 Daily Progress Report Template</a:t>
            </a:r>
            <a:endParaRPr dirty="0"/>
          </a:p>
        </p:txBody>
      </p:sp>
      <p:sp>
        <p:nvSpPr>
          <p:cNvPr id="329" name="Google Shape;329;p51"/>
          <p:cNvSpPr/>
          <p:nvPr/>
        </p:nvSpPr>
        <p:spPr>
          <a:xfrm>
            <a:off x="8547727" y="4137451"/>
            <a:ext cx="457200" cy="4572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2"/>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Pause &amp; Reflect</a:t>
            </a:r>
            <a:endParaRPr/>
          </a:p>
        </p:txBody>
      </p:sp>
      <p:sp>
        <p:nvSpPr>
          <p:cNvPr id="335" name="Google Shape;335;p52"/>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a:solidFill>
                  <a:schemeClr val="dk1"/>
                </a:solidFill>
              </a:rPr>
              <a:t>Action Step: </a:t>
            </a:r>
            <a:endParaRPr>
              <a:solidFill>
                <a:schemeClr val="dk1"/>
              </a:solidFill>
            </a:endParaRPr>
          </a:p>
          <a:p>
            <a:pPr marL="342900" marR="0" lvl="0" indent="-165100" algn="l" rtl="0">
              <a:lnSpc>
                <a:spcPct val="100000"/>
              </a:lnSpc>
              <a:spcBef>
                <a:spcPts val="500"/>
              </a:spcBef>
              <a:spcAft>
                <a:spcPts val="0"/>
              </a:spcAft>
              <a:buClr>
                <a:srgbClr val="FF0000"/>
              </a:buClr>
              <a:buSzPts val="2400"/>
              <a:buFont typeface="Arial"/>
              <a:buNone/>
            </a:pPr>
            <a:r>
              <a:rPr lang="en">
                <a:solidFill>
                  <a:schemeClr val="dk1"/>
                </a:solidFill>
              </a:rPr>
              <a:t>Who will be responsible for creating the DPR? </a:t>
            </a:r>
            <a:endParaRPr>
              <a:solidFill>
                <a:schemeClr val="dk1"/>
              </a:solidFill>
            </a:endParaRPr>
          </a:p>
          <a:p>
            <a:pPr marL="342900" marR="0" lvl="0" indent="-165100" algn="l" rtl="0">
              <a:lnSpc>
                <a:spcPct val="100000"/>
              </a:lnSpc>
              <a:spcBef>
                <a:spcPts val="500"/>
              </a:spcBef>
              <a:spcAft>
                <a:spcPts val="0"/>
              </a:spcAft>
              <a:buClr>
                <a:srgbClr val="FF0000"/>
              </a:buClr>
              <a:buSzPts val="2400"/>
              <a:buFont typeface="Arial"/>
              <a:buNone/>
            </a:pPr>
            <a:r>
              <a:rPr lang="en">
                <a:solidFill>
                  <a:schemeClr val="dk1"/>
                </a:solidFill>
              </a:rPr>
              <a:t>When will it be completed?</a:t>
            </a:r>
            <a:endParaRPr>
              <a:solidFill>
                <a:schemeClr val="dk1"/>
              </a:solidFill>
            </a:endParaRPr>
          </a:p>
          <a:p>
            <a:pPr marL="342900" marR="0" lvl="0" indent="-165100" algn="l" rtl="0">
              <a:lnSpc>
                <a:spcPct val="100000"/>
              </a:lnSpc>
              <a:spcBef>
                <a:spcPts val="500"/>
              </a:spcBef>
              <a:spcAft>
                <a:spcPts val="0"/>
              </a:spcAft>
              <a:buClr>
                <a:srgbClr val="FF0000"/>
              </a:buClr>
              <a:buSzPts val="2400"/>
              <a:buFont typeface="Arial"/>
              <a:buNone/>
            </a:pPr>
            <a:r>
              <a:rPr lang="en">
                <a:solidFill>
                  <a:schemeClr val="dk1"/>
                </a:solidFill>
              </a:rPr>
              <a:t>Where will it be accessed? </a:t>
            </a:r>
            <a:endParaRPr>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39"/>
        <p:cNvGrpSpPr/>
        <p:nvPr/>
      </p:nvGrpSpPr>
      <p:grpSpPr>
        <a:xfrm>
          <a:off x="0" y="0"/>
          <a:ext cx="0" cy="0"/>
          <a:chOff x="0" y="0"/>
          <a:chExt cx="0" cy="0"/>
        </a:xfrm>
      </p:grpSpPr>
      <p:sp>
        <p:nvSpPr>
          <p:cNvPr id="340" name="Google Shape;340;p53"/>
          <p:cNvSpPr txBox="1">
            <a:spLocks noGrp="1"/>
          </p:cNvSpPr>
          <p:nvPr>
            <p:ph type="title"/>
          </p:nvPr>
        </p:nvSpPr>
        <p:spPr>
          <a:xfrm>
            <a:off x="784456" y="1840359"/>
            <a:ext cx="7772400" cy="1021500"/>
          </a:xfrm>
          <a:prstGeom prst="rect">
            <a:avLst/>
          </a:prstGeom>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1"/>
                </a:solidFill>
              </a:rPr>
              <a:t>Engage in Progress Monitoring Student Response </a:t>
            </a:r>
            <a:r>
              <a:rPr lang="en"/>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45"/>
        <p:cNvGrpSpPr/>
        <p:nvPr/>
      </p:nvGrpSpPr>
      <p:grpSpPr>
        <a:xfrm>
          <a:off x="0" y="0"/>
          <a:ext cx="0" cy="0"/>
          <a:chOff x="0" y="0"/>
          <a:chExt cx="0" cy="0"/>
        </a:xfrm>
      </p:grpSpPr>
      <p:sp>
        <p:nvSpPr>
          <p:cNvPr id="346" name="Google Shape;346;p54"/>
          <p:cNvSpPr txBox="1">
            <a:spLocks noGrp="1"/>
          </p:cNvSpPr>
          <p:nvPr>
            <p:ph type="title"/>
          </p:nvPr>
        </p:nvSpPr>
        <p:spPr>
          <a:xfrm>
            <a:off x="789056" y="-85612"/>
            <a:ext cx="7513200" cy="506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br>
              <a:rPr lang="en" sz="3000"/>
            </a:br>
            <a:r>
              <a:rPr lang="en" sz="3000"/>
              <a:t>Monitoring Student Progress</a:t>
            </a:r>
            <a:endParaRPr sz="3000"/>
          </a:p>
        </p:txBody>
      </p:sp>
      <p:sp>
        <p:nvSpPr>
          <p:cNvPr id="347" name="Google Shape;347;p54"/>
          <p:cNvSpPr txBox="1">
            <a:spLocks noGrp="1"/>
          </p:cNvSpPr>
          <p:nvPr>
            <p:ph type="body" idx="1"/>
          </p:nvPr>
        </p:nvSpPr>
        <p:spPr>
          <a:xfrm>
            <a:off x="424837" y="546713"/>
            <a:ext cx="83931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500"/>
              </a:spcBef>
              <a:spcAft>
                <a:spcPts val="0"/>
              </a:spcAft>
              <a:buNone/>
            </a:pPr>
            <a:endParaRPr/>
          </a:p>
          <a:p>
            <a:pPr marL="342900" lvl="0" indent="-317500" algn="l" rtl="0">
              <a:lnSpc>
                <a:spcPct val="100000"/>
              </a:lnSpc>
              <a:spcBef>
                <a:spcPts val="500"/>
              </a:spcBef>
              <a:spcAft>
                <a:spcPts val="0"/>
              </a:spcAft>
              <a:buSzPts val="2400"/>
              <a:buChar char="•"/>
            </a:pPr>
            <a:r>
              <a:rPr lang="en"/>
              <a:t>Collect 3-5 Baseline Data points to determine initial daily goal</a:t>
            </a:r>
            <a:endParaRPr/>
          </a:p>
          <a:p>
            <a:pPr marL="342900" lvl="0" indent="-317500" algn="l" rtl="0">
              <a:lnSpc>
                <a:spcPct val="100000"/>
              </a:lnSpc>
              <a:spcBef>
                <a:spcPts val="500"/>
              </a:spcBef>
              <a:spcAft>
                <a:spcPts val="0"/>
              </a:spcAft>
              <a:buSzPts val="2400"/>
              <a:buChar char="•"/>
            </a:pPr>
            <a:r>
              <a:rPr lang="en"/>
              <a:t>Monitor progress toward the Goal</a:t>
            </a:r>
            <a:endParaRPr/>
          </a:p>
          <a:p>
            <a:pPr marL="685800" lvl="1" indent="-317500" algn="l" rtl="0">
              <a:lnSpc>
                <a:spcPct val="100000"/>
              </a:lnSpc>
              <a:spcBef>
                <a:spcPts val="500"/>
              </a:spcBef>
              <a:spcAft>
                <a:spcPts val="0"/>
              </a:spcAft>
              <a:buSzPts val="2400"/>
              <a:buChar char="•"/>
            </a:pPr>
            <a:r>
              <a:rPr lang="en"/>
              <a:t>Daily by the Facilitator</a:t>
            </a:r>
            <a:endParaRPr/>
          </a:p>
          <a:p>
            <a:pPr marL="685800" lvl="1" indent="-298450" algn="l" rtl="0">
              <a:lnSpc>
                <a:spcPct val="100000"/>
              </a:lnSpc>
              <a:spcBef>
                <a:spcPts val="500"/>
              </a:spcBef>
              <a:spcAft>
                <a:spcPts val="0"/>
              </a:spcAft>
              <a:buSzPts val="2100"/>
              <a:buChar char="•"/>
            </a:pPr>
            <a:r>
              <a:rPr lang="en"/>
              <a:t>Biweekly by the Advanced Tiers Team</a:t>
            </a:r>
            <a:endParaRPr/>
          </a:p>
          <a:p>
            <a:pPr marL="254000" lvl="0" indent="-254000" algn="l" rtl="0">
              <a:lnSpc>
                <a:spcPct val="100000"/>
              </a:lnSpc>
              <a:spcBef>
                <a:spcPts val="500"/>
              </a:spcBef>
              <a:spcAft>
                <a:spcPts val="0"/>
              </a:spcAft>
              <a:buClr>
                <a:srgbClr val="FF0000"/>
              </a:buClr>
              <a:buSzPts val="2400"/>
              <a:buFont typeface="Arial"/>
              <a:buChar char="•"/>
            </a:pPr>
            <a:r>
              <a:rPr lang="en"/>
              <a:t>Long-term Goal </a:t>
            </a:r>
            <a:endParaRPr/>
          </a:p>
          <a:p>
            <a:pPr marL="685800" lvl="2" indent="0" algn="l" rtl="0">
              <a:lnSpc>
                <a:spcPct val="100000"/>
              </a:lnSpc>
              <a:spcBef>
                <a:spcPts val="400"/>
              </a:spcBef>
              <a:spcAft>
                <a:spcPts val="0"/>
              </a:spcAft>
              <a:buSzPts val="2100"/>
              <a:buNone/>
            </a:pPr>
            <a:r>
              <a:rPr lang="en" sz="2100"/>
              <a:t>-80% on DPR 4 out of 5 days per week for 4 weeks</a:t>
            </a:r>
            <a:endParaRPr/>
          </a:p>
          <a:p>
            <a:pPr marL="685800" lvl="2" indent="0" algn="l" rtl="0">
              <a:lnSpc>
                <a:spcPct val="100000"/>
              </a:lnSpc>
              <a:spcBef>
                <a:spcPts val="400"/>
              </a:spcBef>
              <a:spcAft>
                <a:spcPts val="0"/>
              </a:spcAft>
              <a:buSzPts val="2100"/>
              <a:buNone/>
            </a:pPr>
            <a:r>
              <a:rPr lang="en" sz="2100"/>
              <a:t>-Decrease in rate of office referrals/classroom minors</a:t>
            </a:r>
            <a:endParaRPr/>
          </a:p>
          <a:p>
            <a:pPr marL="685800" lvl="2" indent="0" algn="l" rtl="0">
              <a:lnSpc>
                <a:spcPct val="100000"/>
              </a:lnSpc>
              <a:spcBef>
                <a:spcPts val="400"/>
              </a:spcBef>
              <a:spcAft>
                <a:spcPts val="0"/>
              </a:spcAft>
              <a:buSzPts val="2100"/>
              <a:buNone/>
            </a:pPr>
            <a:r>
              <a:rPr lang="en" sz="2100"/>
              <a:t>-Increase in attendance and/or grades</a:t>
            </a:r>
            <a:endParaRPr/>
          </a:p>
          <a:p>
            <a:pPr marL="254000" lvl="0" indent="-101600" algn="l" rtl="0">
              <a:lnSpc>
                <a:spcPct val="100000"/>
              </a:lnSpc>
              <a:spcBef>
                <a:spcPts val="500"/>
              </a:spcBef>
              <a:spcAft>
                <a:spcPts val="0"/>
              </a:spcAft>
              <a:buClr>
                <a:srgbClr val="FF0000"/>
              </a:buClr>
              <a:buSzPts val="2400"/>
              <a:buFont typeface="Arial"/>
              <a:buNone/>
            </a:pPr>
            <a:endParaRPr/>
          </a:p>
          <a:p>
            <a:pPr marL="0" lvl="0" indent="0" algn="l" rtl="0">
              <a:lnSpc>
                <a:spcPct val="100000"/>
              </a:lnSpc>
              <a:spcBef>
                <a:spcPts val="500"/>
              </a:spcBef>
              <a:spcAft>
                <a:spcPts val="0"/>
              </a:spcAft>
              <a:buSzPts val="24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5"/>
          <p:cNvSpPr txBox="1">
            <a:spLocks noGrp="1"/>
          </p:cNvSpPr>
          <p:nvPr>
            <p:ph type="title"/>
          </p:nvPr>
        </p:nvSpPr>
        <p:spPr>
          <a:xfrm>
            <a:off x="457200" y="332507"/>
            <a:ext cx="8229600" cy="6330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dirty="0"/>
              <a:t>Collect Baseline Data to Establish Student Goals </a:t>
            </a:r>
            <a:endParaRPr dirty="0"/>
          </a:p>
        </p:txBody>
      </p:sp>
      <p:sp>
        <p:nvSpPr>
          <p:cNvPr id="354" name="Google Shape;354;p55"/>
          <p:cNvSpPr txBox="1"/>
          <p:nvPr/>
        </p:nvSpPr>
        <p:spPr>
          <a:xfrm>
            <a:off x="6090563" y="1961513"/>
            <a:ext cx="2282400" cy="307800"/>
          </a:xfrm>
          <a:prstGeom prst="rect">
            <a:avLst/>
          </a:prstGeom>
          <a:solidFill>
            <a:schemeClr val="lt1"/>
          </a:solid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355" name="Google Shape;355;p55"/>
          <p:cNvPicPr preferRelativeResize="0"/>
          <p:nvPr/>
        </p:nvPicPr>
        <p:blipFill>
          <a:blip r:embed="rId3">
            <a:alphaModFix/>
          </a:blip>
          <a:srcRect l="-139" t="540" r="139" b="6572"/>
          <a:stretch>
            <a:fillRect/>
          </a:stretch>
        </p:blipFill>
        <p:spPr>
          <a:xfrm>
            <a:off x="2259189" y="1138366"/>
            <a:ext cx="4972574" cy="3572179"/>
          </a:xfrm>
          <a:prstGeom prst="rect">
            <a:avLst/>
          </a:prstGeom>
          <a:noFill/>
          <a:ln>
            <a:noFill/>
          </a:ln>
        </p:spPr>
      </p:pic>
      <p:sp>
        <p:nvSpPr>
          <p:cNvPr id="356" name="Google Shape;356;p55"/>
          <p:cNvSpPr/>
          <p:nvPr/>
        </p:nvSpPr>
        <p:spPr>
          <a:xfrm>
            <a:off x="3075881" y="1940537"/>
            <a:ext cx="2546400" cy="432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56"/>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Graphing Student Data </a:t>
            </a:r>
            <a:endParaRPr/>
          </a:p>
        </p:txBody>
      </p:sp>
      <p:pic>
        <p:nvPicPr>
          <p:cNvPr id="363" name="Google Shape;363;p56"/>
          <p:cNvPicPr preferRelativeResize="0"/>
          <p:nvPr/>
        </p:nvPicPr>
        <p:blipFill>
          <a:blip r:embed="rId3">
            <a:alphaModFix/>
          </a:blip>
          <a:stretch>
            <a:fillRect/>
          </a:stretch>
        </p:blipFill>
        <p:spPr>
          <a:xfrm>
            <a:off x="2021705" y="1346161"/>
            <a:ext cx="5100589" cy="321198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68"/>
        <p:cNvGrpSpPr/>
        <p:nvPr/>
      </p:nvGrpSpPr>
      <p:grpSpPr>
        <a:xfrm>
          <a:off x="0" y="0"/>
          <a:ext cx="0" cy="0"/>
          <a:chOff x="0" y="0"/>
          <a:chExt cx="0" cy="0"/>
        </a:xfrm>
      </p:grpSpPr>
      <p:sp>
        <p:nvSpPr>
          <p:cNvPr id="369" name="Google Shape;369;p57"/>
          <p:cNvSpPr txBox="1">
            <a:spLocks noGrp="1"/>
          </p:cNvSpPr>
          <p:nvPr>
            <p:ph type="title"/>
          </p:nvPr>
        </p:nvSpPr>
        <p:spPr>
          <a:xfrm>
            <a:off x="1645831" y="359427"/>
            <a:ext cx="5522700" cy="6945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rgbClr val="008000"/>
              </a:buClr>
              <a:buSzPts val="2700"/>
              <a:buFont typeface="Calibri"/>
              <a:buNone/>
            </a:pPr>
            <a:r>
              <a:rPr lang="en" sz="2700">
                <a:solidFill>
                  <a:srgbClr val="008000"/>
                </a:solidFill>
              </a:rPr>
              <a:t>  </a:t>
            </a:r>
            <a:r>
              <a:rPr lang="en" sz="2700">
                <a:solidFill>
                  <a:srgbClr val="000000"/>
                </a:solidFill>
              </a:rPr>
              <a:t>Advanced Tier Spreadsheet</a:t>
            </a:r>
            <a:endParaRPr>
              <a:solidFill>
                <a:srgbClr val="000000"/>
              </a:solidFill>
            </a:endParaRPr>
          </a:p>
        </p:txBody>
      </p:sp>
      <p:sp>
        <p:nvSpPr>
          <p:cNvPr id="370" name="Google Shape;370;p57"/>
          <p:cNvSpPr txBox="1">
            <a:spLocks noGrp="1"/>
          </p:cNvSpPr>
          <p:nvPr>
            <p:ph type="body" idx="1"/>
          </p:nvPr>
        </p:nvSpPr>
        <p:spPr>
          <a:xfrm>
            <a:off x="662700" y="1148774"/>
            <a:ext cx="8034000" cy="2989500"/>
          </a:xfrm>
          <a:prstGeom prst="rect">
            <a:avLst/>
          </a:prstGeom>
          <a:noFill/>
          <a:ln>
            <a:noFill/>
          </a:ln>
        </p:spPr>
        <p:txBody>
          <a:bodyPr spcFirstLastPara="1" wrap="square" lIns="68575" tIns="34275" rIns="68575" bIns="34275" anchor="t" anchorCtr="0">
            <a:noAutofit/>
          </a:bodyPr>
          <a:lstStyle/>
          <a:p>
            <a:pPr marL="177800" lvl="0" indent="-184150" algn="l" rtl="0">
              <a:lnSpc>
                <a:spcPct val="90000"/>
              </a:lnSpc>
              <a:spcBef>
                <a:spcPts val="0"/>
              </a:spcBef>
              <a:spcAft>
                <a:spcPts val="0"/>
              </a:spcAft>
              <a:buClr>
                <a:schemeClr val="dk1"/>
              </a:buClr>
              <a:buSzPts val="2300"/>
              <a:buFont typeface="Calibri"/>
              <a:buChar char="•"/>
            </a:pPr>
            <a:r>
              <a:rPr lang="en" sz="2300">
                <a:solidFill>
                  <a:schemeClr val="dk1"/>
                </a:solidFill>
              </a:rPr>
              <a:t>A free student information and progress monitoring tool </a:t>
            </a:r>
            <a:endParaRPr sz="2300">
              <a:solidFill>
                <a:schemeClr val="dk1"/>
              </a:solidFill>
            </a:endParaRPr>
          </a:p>
          <a:p>
            <a:pPr marL="177800" lvl="0" indent="-184150" algn="l" rtl="0">
              <a:lnSpc>
                <a:spcPct val="90000"/>
              </a:lnSpc>
              <a:spcBef>
                <a:spcPts val="0"/>
              </a:spcBef>
              <a:spcAft>
                <a:spcPts val="0"/>
              </a:spcAft>
              <a:buClr>
                <a:schemeClr val="dk1"/>
              </a:buClr>
              <a:buSzPts val="2300"/>
              <a:buFont typeface="Calibri"/>
              <a:buChar char="•"/>
            </a:pPr>
            <a:r>
              <a:rPr lang="en" sz="2300">
                <a:solidFill>
                  <a:schemeClr val="dk1"/>
                </a:solidFill>
              </a:rPr>
              <a:t>Collects and charts DPR points and other frequency data</a:t>
            </a:r>
            <a:endParaRPr sz="2300">
              <a:solidFill>
                <a:schemeClr val="dk1"/>
              </a:solidFill>
            </a:endParaRPr>
          </a:p>
          <a:p>
            <a:pPr marL="177800" lvl="0" indent="-184150" algn="l" rtl="0">
              <a:lnSpc>
                <a:spcPct val="90000"/>
              </a:lnSpc>
              <a:spcBef>
                <a:spcPts val="0"/>
              </a:spcBef>
              <a:spcAft>
                <a:spcPts val="0"/>
              </a:spcAft>
              <a:buClr>
                <a:schemeClr val="dk1"/>
              </a:buClr>
              <a:buSzPts val="2300"/>
              <a:buFont typeface="Calibri"/>
              <a:buChar char="•"/>
            </a:pPr>
            <a:r>
              <a:rPr lang="en" sz="2300">
                <a:solidFill>
                  <a:schemeClr val="dk1"/>
                </a:solidFill>
              </a:rPr>
              <a:t>Access the spreadsheet at MO SW-PBIS website.</a:t>
            </a:r>
            <a:r>
              <a:rPr lang="en" sz="2300"/>
              <a:t> </a:t>
            </a:r>
            <a:endParaRPr sz="2300"/>
          </a:p>
          <a:p>
            <a:pPr marL="685800" lvl="1" indent="-311150" algn="l" rtl="0">
              <a:spcBef>
                <a:spcPts val="400"/>
              </a:spcBef>
              <a:spcAft>
                <a:spcPts val="0"/>
              </a:spcAft>
              <a:buClr>
                <a:schemeClr val="dk1"/>
              </a:buClr>
              <a:buSzPts val="2300"/>
              <a:buFont typeface="Calibri"/>
              <a:buChar char="•"/>
            </a:pPr>
            <a:r>
              <a:rPr lang="en" sz="2300" u="sng">
                <a:solidFill>
                  <a:srgbClr val="0563C1"/>
                </a:solidFill>
                <a:hlinkClick r:id="rId3">
                  <a:extLst>
                    <a:ext uri="{A12FA001-AC4F-418D-AE19-62706E023703}">
                      <ahyp:hlinkClr xmlns:ahyp="http://schemas.microsoft.com/office/drawing/2018/hyperlinkcolor" val="tx"/>
                    </a:ext>
                  </a:extLst>
                </a:hlinkClick>
              </a:rPr>
              <a:t>MO SW-PBS Website: Tier 2 Data Tools</a:t>
            </a:r>
            <a:endParaRPr sz="2300">
              <a:solidFill>
                <a:schemeClr val="dk1"/>
              </a:solidFill>
            </a:endParaRPr>
          </a:p>
          <a:p>
            <a:pPr marL="0" lvl="0" indent="0" algn="l" rtl="0">
              <a:spcBef>
                <a:spcPts val="500"/>
              </a:spcBef>
              <a:spcAft>
                <a:spcPts val="0"/>
              </a:spcAft>
              <a:buNone/>
            </a:pPr>
            <a:endParaRPr sz="2300">
              <a:solidFill>
                <a:schemeClr val="dk1"/>
              </a:solidFill>
              <a:latin typeface="Arial"/>
              <a:ea typeface="Arial"/>
              <a:cs typeface="Arial"/>
              <a:sym typeface="Arial"/>
            </a:endParaRPr>
          </a:p>
          <a:p>
            <a:pPr marL="0" lvl="0" indent="0" algn="l" rtl="0">
              <a:lnSpc>
                <a:spcPct val="100000"/>
              </a:lnSpc>
              <a:spcBef>
                <a:spcPts val="500"/>
              </a:spcBef>
              <a:spcAft>
                <a:spcPts val="0"/>
              </a:spcAft>
              <a:buClr>
                <a:srgbClr val="FF0000"/>
              </a:buClr>
              <a:buSzPts val="2400"/>
              <a:buFont typeface="Arial"/>
              <a:buNone/>
            </a:pPr>
            <a:endParaRPr sz="2300">
              <a:latin typeface="Arial"/>
              <a:ea typeface="Arial"/>
              <a:cs typeface="Arial"/>
              <a:sym typeface="Arial"/>
            </a:endParaRPr>
          </a:p>
        </p:txBody>
      </p:sp>
      <p:pic>
        <p:nvPicPr>
          <p:cNvPr id="371" name="Google Shape;371;p57"/>
          <p:cNvPicPr preferRelativeResize="0"/>
          <p:nvPr/>
        </p:nvPicPr>
        <p:blipFill rotWithShape="1">
          <a:blip r:embed="rId4">
            <a:alphaModFix/>
          </a:blip>
          <a:srcRect t="25437" r="50765" b="4890"/>
          <a:stretch/>
        </p:blipFill>
        <p:spPr>
          <a:xfrm>
            <a:off x="3324750" y="2774977"/>
            <a:ext cx="2494500" cy="1717500"/>
          </a:xfrm>
          <a:prstGeom prst="roundRect">
            <a:avLst>
              <a:gd name="adj" fmla="val 4167"/>
            </a:avLst>
          </a:prstGeom>
          <a:solidFill>
            <a:srgbClr val="FFFFFF"/>
          </a:solidFill>
          <a:ln w="76200" cap="sq" cmpd="sng">
            <a:solidFill>
              <a:srgbClr val="EAEAEA"/>
            </a:solidFill>
            <a:prstDash val="solid"/>
            <a:miter lim="800000"/>
            <a:headEnd type="none" w="sm" len="sm"/>
            <a:tailEnd type="none" w="sm" len="sm"/>
          </a:ln>
          <a:effectLst>
            <a:reflection stA="33000" endPos="28000" dist="5000" dir="5400000" fadeDir="5400012" sy="-100000" algn="bl" rotWithShape="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1"/>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Working Agreements</a:t>
            </a:r>
            <a:endParaRPr/>
          </a:p>
        </p:txBody>
      </p:sp>
      <p:sp>
        <p:nvSpPr>
          <p:cNvPr id="189" name="Google Shape;189;p31"/>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rmAutofit fontScale="92500" lnSpcReduction="20000"/>
          </a:bodyPr>
          <a:lstStyle/>
          <a:p>
            <a:pPr marL="254000" lvl="0" indent="-101600" algn="l" rtl="0">
              <a:lnSpc>
                <a:spcPct val="100000"/>
              </a:lnSpc>
              <a:spcBef>
                <a:spcPts val="0"/>
              </a:spcBef>
              <a:spcAft>
                <a:spcPts val="0"/>
              </a:spcAft>
              <a:buSzPct val="75000"/>
              <a:buNone/>
            </a:pPr>
            <a:r>
              <a:rPr lang="en" b="1">
                <a:latin typeface="Arial"/>
                <a:ea typeface="Arial"/>
                <a:cs typeface="Arial"/>
                <a:sym typeface="Arial"/>
              </a:rPr>
              <a:t>Be Respectful</a:t>
            </a:r>
            <a:endParaRPr/>
          </a:p>
          <a:p>
            <a:pPr marL="254000" lvl="0" indent="-140970" algn="l" rtl="0">
              <a:lnSpc>
                <a:spcPct val="100000"/>
              </a:lnSpc>
              <a:spcBef>
                <a:spcPts val="500"/>
              </a:spcBef>
              <a:spcAft>
                <a:spcPts val="0"/>
              </a:spcAft>
              <a:buSzPct val="100000"/>
              <a:buChar char="•"/>
            </a:pPr>
            <a:r>
              <a:rPr lang="en">
                <a:latin typeface="Arial"/>
                <a:ea typeface="Arial"/>
                <a:cs typeface="Arial"/>
                <a:sym typeface="Arial"/>
              </a:rPr>
              <a:t> Be an active listener—open to new ideas</a:t>
            </a:r>
            <a:endParaRPr/>
          </a:p>
          <a:p>
            <a:pPr marL="254000" lvl="0" indent="-140970" algn="l" rtl="0">
              <a:lnSpc>
                <a:spcPct val="100000"/>
              </a:lnSpc>
              <a:spcBef>
                <a:spcPts val="500"/>
              </a:spcBef>
              <a:spcAft>
                <a:spcPts val="0"/>
              </a:spcAft>
              <a:buSzPct val="100000"/>
              <a:buChar char="•"/>
            </a:pPr>
            <a:r>
              <a:rPr lang="en">
                <a:latin typeface="Arial"/>
                <a:ea typeface="Arial"/>
                <a:cs typeface="Arial"/>
                <a:sym typeface="Arial"/>
              </a:rPr>
              <a:t> Use notes for side bar conversations</a:t>
            </a:r>
            <a:endParaRPr>
              <a:latin typeface="Arial"/>
              <a:ea typeface="Arial"/>
              <a:cs typeface="Arial"/>
              <a:sym typeface="Arial"/>
            </a:endParaRPr>
          </a:p>
          <a:p>
            <a:pPr marL="254000" lvl="0" indent="0" algn="l" rtl="0">
              <a:lnSpc>
                <a:spcPct val="100000"/>
              </a:lnSpc>
              <a:spcBef>
                <a:spcPts val="500"/>
              </a:spcBef>
              <a:spcAft>
                <a:spcPts val="0"/>
              </a:spcAft>
              <a:buSzPts val="2405"/>
              <a:buNone/>
            </a:pPr>
            <a:endParaRPr sz="600">
              <a:latin typeface="Arial"/>
              <a:ea typeface="Arial"/>
              <a:cs typeface="Arial"/>
              <a:sym typeface="Arial"/>
            </a:endParaRPr>
          </a:p>
          <a:p>
            <a:pPr marL="254000" lvl="0" indent="-101600" algn="l" rtl="0">
              <a:lnSpc>
                <a:spcPct val="100000"/>
              </a:lnSpc>
              <a:spcBef>
                <a:spcPts val="500"/>
              </a:spcBef>
              <a:spcAft>
                <a:spcPts val="0"/>
              </a:spcAft>
              <a:buSzPct val="75000"/>
              <a:buNone/>
            </a:pPr>
            <a:r>
              <a:rPr lang="en" b="1">
                <a:latin typeface="Arial"/>
                <a:ea typeface="Arial"/>
                <a:cs typeface="Arial"/>
                <a:sym typeface="Arial"/>
              </a:rPr>
              <a:t>Be Responsible</a:t>
            </a:r>
            <a:endParaRPr/>
          </a:p>
          <a:p>
            <a:pPr marL="254000" lvl="0" indent="-140970" algn="l" rtl="0">
              <a:lnSpc>
                <a:spcPct val="100000"/>
              </a:lnSpc>
              <a:spcBef>
                <a:spcPts val="500"/>
              </a:spcBef>
              <a:spcAft>
                <a:spcPts val="0"/>
              </a:spcAft>
              <a:buSzPct val="100000"/>
              <a:buChar char="•"/>
            </a:pPr>
            <a:r>
              <a:rPr lang="en">
                <a:latin typeface="Arial"/>
                <a:ea typeface="Arial"/>
                <a:cs typeface="Arial"/>
                <a:sym typeface="Arial"/>
              </a:rPr>
              <a:t> Be on time for sessions</a:t>
            </a:r>
            <a:endParaRPr/>
          </a:p>
          <a:p>
            <a:pPr marL="254000" lvl="0" indent="-140970" algn="l" rtl="0">
              <a:lnSpc>
                <a:spcPct val="100000"/>
              </a:lnSpc>
              <a:spcBef>
                <a:spcPts val="500"/>
              </a:spcBef>
              <a:spcAft>
                <a:spcPts val="0"/>
              </a:spcAft>
              <a:buSzPct val="100000"/>
              <a:buChar char="•"/>
            </a:pPr>
            <a:r>
              <a:rPr lang="en">
                <a:latin typeface="Arial"/>
                <a:ea typeface="Arial"/>
                <a:cs typeface="Arial"/>
                <a:sym typeface="Arial"/>
              </a:rPr>
              <a:t> Silence cell phones—reply appropriately</a:t>
            </a:r>
            <a:endParaRPr>
              <a:latin typeface="Arial"/>
              <a:ea typeface="Arial"/>
              <a:cs typeface="Arial"/>
              <a:sym typeface="Arial"/>
            </a:endParaRPr>
          </a:p>
          <a:p>
            <a:pPr marL="254000" lvl="0" indent="0" algn="l" rtl="0">
              <a:lnSpc>
                <a:spcPct val="100000"/>
              </a:lnSpc>
              <a:spcBef>
                <a:spcPts val="500"/>
              </a:spcBef>
              <a:spcAft>
                <a:spcPts val="0"/>
              </a:spcAft>
              <a:buSzPct val="371428"/>
              <a:buNone/>
            </a:pPr>
            <a:endParaRPr sz="700">
              <a:latin typeface="Arial"/>
              <a:ea typeface="Arial"/>
              <a:cs typeface="Arial"/>
              <a:sym typeface="Arial"/>
            </a:endParaRPr>
          </a:p>
          <a:p>
            <a:pPr marL="254000" lvl="0" indent="-101600" algn="l" rtl="0">
              <a:lnSpc>
                <a:spcPct val="100000"/>
              </a:lnSpc>
              <a:spcBef>
                <a:spcPts val="500"/>
              </a:spcBef>
              <a:spcAft>
                <a:spcPts val="0"/>
              </a:spcAft>
              <a:buSzPct val="75000"/>
              <a:buNone/>
            </a:pPr>
            <a:r>
              <a:rPr lang="en" b="1">
                <a:latin typeface="Arial"/>
                <a:ea typeface="Arial"/>
                <a:cs typeface="Arial"/>
                <a:sym typeface="Arial"/>
              </a:rPr>
              <a:t>Be a Problem Solver</a:t>
            </a:r>
            <a:endParaRPr/>
          </a:p>
          <a:p>
            <a:pPr marL="254000" lvl="0" indent="-140970" algn="l" rtl="0">
              <a:lnSpc>
                <a:spcPct val="100000"/>
              </a:lnSpc>
              <a:spcBef>
                <a:spcPts val="500"/>
              </a:spcBef>
              <a:spcAft>
                <a:spcPts val="0"/>
              </a:spcAft>
              <a:buSzPct val="100000"/>
              <a:buChar char="•"/>
            </a:pPr>
            <a:r>
              <a:rPr lang="en">
                <a:latin typeface="Arial"/>
                <a:ea typeface="Arial"/>
                <a:cs typeface="Arial"/>
                <a:sym typeface="Arial"/>
              </a:rPr>
              <a:t> Follow the decision making process</a:t>
            </a:r>
            <a:endParaRPr/>
          </a:p>
          <a:p>
            <a:pPr marL="254000" lvl="0" indent="-140970" algn="l" rtl="0">
              <a:lnSpc>
                <a:spcPct val="100000"/>
              </a:lnSpc>
              <a:spcBef>
                <a:spcPts val="500"/>
              </a:spcBef>
              <a:spcAft>
                <a:spcPts val="0"/>
              </a:spcAft>
              <a:buSzPct val="100000"/>
              <a:buChar char="•"/>
            </a:pPr>
            <a:r>
              <a:rPr lang="en">
                <a:latin typeface="Arial"/>
                <a:ea typeface="Arial"/>
                <a:cs typeface="Arial"/>
                <a:sym typeface="Arial"/>
              </a:rPr>
              <a:t> Work toward consensus and support decisions of the group</a:t>
            </a:r>
            <a:endParaRPr>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76"/>
        <p:cNvGrpSpPr/>
        <p:nvPr/>
      </p:nvGrpSpPr>
      <p:grpSpPr>
        <a:xfrm>
          <a:off x="0" y="0"/>
          <a:ext cx="0" cy="0"/>
          <a:chOff x="0" y="0"/>
          <a:chExt cx="0" cy="0"/>
        </a:xfrm>
      </p:grpSpPr>
      <p:sp>
        <p:nvSpPr>
          <p:cNvPr id="377" name="Google Shape;377;p58"/>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rgbClr val="008000"/>
              </a:buClr>
              <a:buSzPts val="2700"/>
              <a:buFont typeface="Calibri"/>
              <a:buNone/>
            </a:pPr>
            <a:r>
              <a:rPr lang="en" sz="2700">
                <a:solidFill>
                  <a:srgbClr val="008000"/>
                </a:solidFill>
              </a:rPr>
              <a:t>  </a:t>
            </a:r>
            <a:r>
              <a:rPr lang="en" sz="3000">
                <a:solidFill>
                  <a:srgbClr val="000000"/>
                </a:solidFill>
              </a:rPr>
              <a:t>Example Student Data   </a:t>
            </a:r>
            <a:endParaRPr sz="3000">
              <a:solidFill>
                <a:srgbClr val="000000"/>
              </a:solidFill>
            </a:endParaRPr>
          </a:p>
          <a:p>
            <a:pPr marL="0" lvl="0" indent="0" algn="ctr" rtl="0">
              <a:lnSpc>
                <a:spcPct val="100000"/>
              </a:lnSpc>
              <a:spcBef>
                <a:spcPts val="0"/>
              </a:spcBef>
              <a:spcAft>
                <a:spcPts val="0"/>
              </a:spcAft>
              <a:buClr>
                <a:srgbClr val="008000"/>
              </a:buClr>
              <a:buSzPts val="2700"/>
              <a:buFont typeface="Calibri"/>
              <a:buNone/>
            </a:pPr>
            <a:endParaRPr>
              <a:solidFill>
                <a:srgbClr val="000000"/>
              </a:solidFill>
            </a:endParaRPr>
          </a:p>
        </p:txBody>
      </p:sp>
      <p:sp>
        <p:nvSpPr>
          <p:cNvPr id="378" name="Google Shape;378;p58"/>
          <p:cNvSpPr txBox="1">
            <a:spLocks noGrp="1"/>
          </p:cNvSpPr>
          <p:nvPr>
            <p:ph type="body" idx="1"/>
          </p:nvPr>
        </p:nvSpPr>
        <p:spPr>
          <a:xfrm>
            <a:off x="416150" y="1153226"/>
            <a:ext cx="8229600" cy="33945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None/>
            </a:pPr>
            <a:endParaRPr sz="2700" b="1" dirty="0">
              <a:solidFill>
                <a:schemeClr val="dk1"/>
              </a:solidFill>
            </a:endParaRPr>
          </a:p>
          <a:p>
            <a:pPr marL="0" lvl="0" indent="0" algn="l" rtl="0">
              <a:lnSpc>
                <a:spcPct val="100000"/>
              </a:lnSpc>
              <a:spcBef>
                <a:spcPts val="0"/>
              </a:spcBef>
              <a:spcAft>
                <a:spcPts val="0"/>
              </a:spcAft>
              <a:buNone/>
            </a:pPr>
            <a:r>
              <a:rPr lang="en" sz="2200" u="sng" dirty="0">
                <a:solidFill>
                  <a:schemeClr val="hlink"/>
                </a:solidFill>
                <a:latin typeface="Arial"/>
                <a:ea typeface="Arial"/>
                <a:cs typeface="Arial"/>
                <a:sym typeface="Arial"/>
                <a:hlinkClick r:id="rId3"/>
              </a:rPr>
              <a:t>Example ATS</a:t>
            </a:r>
            <a:endParaRPr sz="22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 sz="2200" b="1" dirty="0">
                <a:solidFill>
                  <a:srgbClr val="000000"/>
                </a:solidFill>
              </a:rPr>
              <a:t>Student 1 = a student’s progress from baseline through graduation. </a:t>
            </a:r>
            <a:endParaRPr sz="2200" b="1" dirty="0">
              <a:solidFill>
                <a:srgbClr val="000000"/>
              </a:solidFill>
            </a:endParaRPr>
          </a:p>
          <a:p>
            <a:pPr marL="0" lvl="0" indent="0" algn="l" rtl="0">
              <a:spcBef>
                <a:spcPts val="0"/>
              </a:spcBef>
              <a:spcAft>
                <a:spcPts val="0"/>
              </a:spcAft>
              <a:buClr>
                <a:schemeClr val="dk1"/>
              </a:buClr>
              <a:buSzPts val="1100"/>
              <a:buFont typeface="Arial"/>
              <a:buNone/>
            </a:pPr>
            <a:r>
              <a:rPr lang="en" sz="2200" b="1" dirty="0">
                <a:solidFill>
                  <a:srgbClr val="000000"/>
                </a:solidFill>
              </a:rPr>
              <a:t>Student 2 = baseline, implementation of the intervention for 3 weeks, poor response, phase change.  </a:t>
            </a:r>
            <a:endParaRPr sz="2200" b="1" dirty="0">
              <a:solidFill>
                <a:srgbClr val="000000"/>
              </a:solidFill>
            </a:endParaRPr>
          </a:p>
          <a:p>
            <a:pPr marL="0" lvl="0" indent="0" algn="l" rtl="0">
              <a:spcBef>
                <a:spcPts val="0"/>
              </a:spcBef>
              <a:spcAft>
                <a:spcPts val="0"/>
              </a:spcAft>
              <a:buClr>
                <a:schemeClr val="dk1"/>
              </a:buClr>
              <a:buSzPts val="1100"/>
              <a:buFont typeface="Arial"/>
              <a:buNone/>
            </a:pPr>
            <a:r>
              <a:rPr lang="en" sz="2200" b="1" dirty="0">
                <a:solidFill>
                  <a:srgbClr val="000000"/>
                </a:solidFill>
              </a:rPr>
              <a:t>Student 3 = Baseline data was below 80% so the student’s 1st goal was set at 60%  after 3 weeks of meeting his goal the goal was moved to 80%</a:t>
            </a:r>
            <a:endParaRPr sz="2200" b="1" dirty="0">
              <a:solidFill>
                <a:srgbClr val="FF0000"/>
              </a:solidFill>
            </a:endParaRPr>
          </a:p>
          <a:p>
            <a:pPr marL="0" lvl="0" indent="0" algn="l" rtl="0">
              <a:spcBef>
                <a:spcPts val="0"/>
              </a:spcBef>
              <a:spcAft>
                <a:spcPts val="0"/>
              </a:spcAft>
              <a:buClr>
                <a:schemeClr val="dk1"/>
              </a:buClr>
              <a:buSzPts val="1100"/>
              <a:buFont typeface="Arial"/>
              <a:buNone/>
            </a:pPr>
            <a:endParaRPr sz="2200" dirty="0">
              <a:solidFill>
                <a:srgbClr val="FF0000"/>
              </a:solidFill>
            </a:endParaRPr>
          </a:p>
          <a:p>
            <a:pPr marL="0" lvl="0" indent="0" algn="l" rtl="0">
              <a:spcBef>
                <a:spcPts val="0"/>
              </a:spcBef>
              <a:spcAft>
                <a:spcPts val="0"/>
              </a:spcAft>
              <a:buClr>
                <a:schemeClr val="dk1"/>
              </a:buClr>
              <a:buSzPts val="1100"/>
              <a:buFont typeface="Arial"/>
              <a:buNone/>
            </a:pPr>
            <a:endParaRPr sz="900" dirty="0">
              <a:solidFill>
                <a:srgbClr val="FF0000"/>
              </a:solidFill>
            </a:endParaRPr>
          </a:p>
          <a:p>
            <a:pPr marL="0" lvl="0" indent="0" algn="l" rtl="0">
              <a:lnSpc>
                <a:spcPct val="100000"/>
              </a:lnSpc>
              <a:spcBef>
                <a:spcPts val="500"/>
              </a:spcBef>
              <a:spcAft>
                <a:spcPts val="0"/>
              </a:spcAft>
              <a:buClr>
                <a:srgbClr val="FF0000"/>
              </a:buClr>
              <a:buSzPts val="2400"/>
              <a:buFont typeface="Arial"/>
              <a:buNone/>
            </a:pPr>
            <a:endParaRPr sz="2300" dirty="0">
              <a:latin typeface="Arial"/>
              <a:ea typeface="Arial"/>
              <a:cs typeface="Arial"/>
              <a:sym typeface="Arial"/>
            </a:endParaRPr>
          </a:p>
        </p:txBody>
      </p:sp>
      <p:sp>
        <p:nvSpPr>
          <p:cNvPr id="379" name="Google Shape;379;p58"/>
          <p:cNvSpPr/>
          <p:nvPr/>
        </p:nvSpPr>
        <p:spPr>
          <a:xfrm>
            <a:off x="8609775" y="4204250"/>
            <a:ext cx="459900" cy="4587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80" name="Google Shape;380;p58"/>
          <p:cNvSpPr txBox="1"/>
          <p:nvPr/>
        </p:nvSpPr>
        <p:spPr>
          <a:xfrm>
            <a:off x="5628025" y="4204250"/>
            <a:ext cx="2922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solidFill>
                  <a:schemeClr val="dk1"/>
                </a:solidFill>
              </a:rPr>
              <a:t>AT-C6L2 Example ATS with Data </a:t>
            </a:r>
            <a:endParaRPr>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85"/>
        <p:cNvGrpSpPr/>
        <p:nvPr/>
      </p:nvGrpSpPr>
      <p:grpSpPr>
        <a:xfrm>
          <a:off x="0" y="0"/>
          <a:ext cx="0" cy="0"/>
          <a:chOff x="0" y="0"/>
          <a:chExt cx="0" cy="0"/>
        </a:xfrm>
      </p:grpSpPr>
      <p:sp>
        <p:nvSpPr>
          <p:cNvPr id="386" name="Google Shape;386;p59"/>
          <p:cNvSpPr txBox="1">
            <a:spLocks noGrp="1"/>
          </p:cNvSpPr>
          <p:nvPr>
            <p:ph type="title"/>
          </p:nvPr>
        </p:nvSpPr>
        <p:spPr>
          <a:xfrm>
            <a:off x="457200" y="342909"/>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rgbClr val="008000"/>
              </a:buClr>
              <a:buSzPts val="2700"/>
              <a:buFont typeface="Calibri"/>
              <a:buNone/>
            </a:pPr>
            <a:r>
              <a:rPr lang="en" sz="2700" b="1">
                <a:solidFill>
                  <a:srgbClr val="000000"/>
                </a:solidFill>
              </a:rPr>
              <a:t>Considerations for </a:t>
            </a:r>
            <a:endParaRPr sz="2700" b="1">
              <a:solidFill>
                <a:srgbClr val="000000"/>
              </a:solidFill>
            </a:endParaRPr>
          </a:p>
          <a:p>
            <a:pPr marL="0" lvl="0" indent="0" algn="ctr" rtl="0">
              <a:lnSpc>
                <a:spcPct val="100000"/>
              </a:lnSpc>
              <a:spcBef>
                <a:spcPts val="0"/>
              </a:spcBef>
              <a:spcAft>
                <a:spcPts val="0"/>
              </a:spcAft>
              <a:buClr>
                <a:srgbClr val="008000"/>
              </a:buClr>
              <a:buSzPts val="2700"/>
              <a:buFont typeface="Calibri"/>
              <a:buNone/>
            </a:pPr>
            <a:r>
              <a:rPr lang="en" sz="2700" b="1">
                <a:solidFill>
                  <a:srgbClr val="000000"/>
                </a:solidFill>
              </a:rPr>
              <a:t>Developing your Data Collection Process   </a:t>
            </a:r>
            <a:r>
              <a:rPr lang="en" sz="2700">
                <a:solidFill>
                  <a:srgbClr val="008000"/>
                </a:solidFill>
              </a:rPr>
              <a:t> </a:t>
            </a:r>
            <a:r>
              <a:rPr lang="en" sz="3000">
                <a:solidFill>
                  <a:srgbClr val="000000"/>
                </a:solidFill>
              </a:rPr>
              <a:t> </a:t>
            </a:r>
            <a:endParaRPr sz="3000">
              <a:solidFill>
                <a:srgbClr val="000000"/>
              </a:solidFill>
            </a:endParaRPr>
          </a:p>
          <a:p>
            <a:pPr marL="0" lvl="0" indent="0" algn="ctr" rtl="0">
              <a:lnSpc>
                <a:spcPct val="100000"/>
              </a:lnSpc>
              <a:spcBef>
                <a:spcPts val="0"/>
              </a:spcBef>
              <a:spcAft>
                <a:spcPts val="0"/>
              </a:spcAft>
              <a:buClr>
                <a:srgbClr val="008000"/>
              </a:buClr>
              <a:buSzPts val="2700"/>
              <a:buFont typeface="Calibri"/>
              <a:buNone/>
            </a:pPr>
            <a:endParaRPr>
              <a:solidFill>
                <a:srgbClr val="000000"/>
              </a:solidFill>
            </a:endParaRPr>
          </a:p>
        </p:txBody>
      </p:sp>
      <p:sp>
        <p:nvSpPr>
          <p:cNvPr id="387" name="Google Shape;387;p59"/>
          <p:cNvSpPr txBox="1">
            <a:spLocks noGrp="1"/>
          </p:cNvSpPr>
          <p:nvPr>
            <p:ph type="body" idx="1"/>
          </p:nvPr>
        </p:nvSpPr>
        <p:spPr>
          <a:xfrm>
            <a:off x="457200" y="1350188"/>
            <a:ext cx="82296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2200" b="1">
                <a:solidFill>
                  <a:schemeClr val="dk1"/>
                </a:solidFill>
                <a:latin typeface="Arial"/>
                <a:ea typeface="Arial"/>
                <a:cs typeface="Arial"/>
                <a:sym typeface="Arial"/>
              </a:rPr>
              <a:t>Organization Suggestions to consider: </a:t>
            </a:r>
            <a:endParaRPr sz="2200" b="1">
              <a:solidFill>
                <a:schemeClr val="dk1"/>
              </a:solidFill>
              <a:latin typeface="Arial"/>
              <a:ea typeface="Arial"/>
              <a:cs typeface="Arial"/>
              <a:sym typeface="Arial"/>
            </a:endParaRPr>
          </a:p>
          <a:p>
            <a:pPr marL="177800" lvl="0" indent="-177800" algn="l" rtl="0">
              <a:lnSpc>
                <a:spcPct val="100000"/>
              </a:lnSpc>
              <a:spcBef>
                <a:spcPts val="0"/>
              </a:spcBef>
              <a:spcAft>
                <a:spcPts val="0"/>
              </a:spcAft>
              <a:buClr>
                <a:schemeClr val="dk1"/>
              </a:buClr>
              <a:buSzPts val="2200"/>
              <a:buChar char="•"/>
            </a:pPr>
            <a:r>
              <a:rPr lang="en" sz="2200" b="1">
                <a:solidFill>
                  <a:schemeClr val="dk1"/>
                </a:solidFill>
                <a:latin typeface="Arial"/>
                <a:ea typeface="Arial"/>
                <a:cs typeface="Arial"/>
                <a:sym typeface="Arial"/>
              </a:rPr>
              <a:t> </a:t>
            </a:r>
            <a:r>
              <a:rPr lang="en" sz="2200">
                <a:solidFill>
                  <a:schemeClr val="dk1"/>
                </a:solidFill>
                <a:latin typeface="Arial"/>
                <a:ea typeface="Arial"/>
                <a:cs typeface="Arial"/>
                <a:sym typeface="Arial"/>
              </a:rPr>
              <a:t>Create a common data folder    </a:t>
            </a:r>
            <a:endParaRPr sz="2200">
              <a:solidFill>
                <a:schemeClr val="dk1"/>
              </a:solidFill>
              <a:latin typeface="Arial"/>
              <a:ea typeface="Arial"/>
              <a:cs typeface="Arial"/>
              <a:sym typeface="Arial"/>
            </a:endParaRPr>
          </a:p>
          <a:p>
            <a:pPr marL="177800" lvl="0" indent="-177800" algn="l" rtl="0">
              <a:lnSpc>
                <a:spcPct val="100000"/>
              </a:lnSpc>
              <a:spcBef>
                <a:spcPts val="0"/>
              </a:spcBef>
              <a:spcAft>
                <a:spcPts val="0"/>
              </a:spcAft>
              <a:buClr>
                <a:schemeClr val="dk1"/>
              </a:buClr>
              <a:buSzPts val="2200"/>
              <a:buChar char="•"/>
            </a:pPr>
            <a:r>
              <a:rPr lang="en" sz="2200">
                <a:solidFill>
                  <a:schemeClr val="dk1"/>
                </a:solidFill>
                <a:latin typeface="Arial"/>
                <a:ea typeface="Arial"/>
                <a:cs typeface="Arial"/>
                <a:sym typeface="Arial"/>
              </a:rPr>
              <a:t>Use one spreadsheet to record data of all students participating in </a:t>
            </a:r>
            <a:r>
              <a:rPr lang="en" sz="2200">
                <a:latin typeface="Arial"/>
                <a:ea typeface="Arial"/>
                <a:cs typeface="Arial"/>
                <a:sym typeface="Arial"/>
              </a:rPr>
              <a:t>Adv. Tiers </a:t>
            </a:r>
            <a:r>
              <a:rPr lang="en" sz="2200">
                <a:solidFill>
                  <a:schemeClr val="dk1"/>
                </a:solidFill>
                <a:latin typeface="Arial"/>
                <a:ea typeface="Arial"/>
                <a:cs typeface="Arial"/>
                <a:sym typeface="Arial"/>
              </a:rPr>
              <a:t>Interventions. </a:t>
            </a:r>
            <a:endParaRPr sz="2200">
              <a:solidFill>
                <a:schemeClr val="dk1"/>
              </a:solidFill>
              <a:latin typeface="Arial"/>
              <a:ea typeface="Arial"/>
              <a:cs typeface="Arial"/>
              <a:sym typeface="Arial"/>
            </a:endParaRPr>
          </a:p>
          <a:p>
            <a:pPr marL="177800" lvl="0" indent="-177800" algn="l" rtl="0">
              <a:lnSpc>
                <a:spcPct val="100000"/>
              </a:lnSpc>
              <a:spcBef>
                <a:spcPts val="0"/>
              </a:spcBef>
              <a:spcAft>
                <a:spcPts val="0"/>
              </a:spcAft>
              <a:buClr>
                <a:schemeClr val="dk1"/>
              </a:buClr>
              <a:buSzPts val="2200"/>
              <a:buChar char="•"/>
            </a:pPr>
            <a:r>
              <a:rPr lang="en" sz="2200">
                <a:solidFill>
                  <a:schemeClr val="dk1"/>
                </a:solidFill>
                <a:latin typeface="Arial"/>
                <a:ea typeface="Arial"/>
                <a:cs typeface="Arial"/>
                <a:sym typeface="Arial"/>
              </a:rPr>
              <a:t>Use a seperate spreadsheet for each intervention</a:t>
            </a:r>
            <a:endParaRPr sz="2200">
              <a:solidFill>
                <a:schemeClr val="dk1"/>
              </a:solidFill>
              <a:latin typeface="Arial"/>
              <a:ea typeface="Arial"/>
              <a:cs typeface="Arial"/>
              <a:sym typeface="Arial"/>
            </a:endParaRPr>
          </a:p>
          <a:p>
            <a:pPr marL="177800" lvl="0" indent="-177800" algn="l" rtl="0">
              <a:lnSpc>
                <a:spcPct val="100000"/>
              </a:lnSpc>
              <a:spcBef>
                <a:spcPts val="0"/>
              </a:spcBef>
              <a:spcAft>
                <a:spcPts val="0"/>
              </a:spcAft>
              <a:buClr>
                <a:schemeClr val="dk1"/>
              </a:buClr>
              <a:buSzPts val="2200"/>
              <a:buFont typeface="Arial"/>
              <a:buChar char="•"/>
            </a:pPr>
            <a:r>
              <a:rPr lang="en" sz="2200">
                <a:solidFill>
                  <a:schemeClr val="dk1"/>
                </a:solidFill>
                <a:latin typeface="Arial"/>
                <a:ea typeface="Arial"/>
                <a:cs typeface="Arial"/>
                <a:sym typeface="Arial"/>
              </a:rPr>
              <a:t>Use a separate spreadsheet for each facilitator  </a:t>
            </a:r>
            <a:endParaRPr sz="2200">
              <a:solidFill>
                <a:schemeClr val="dk1"/>
              </a:solidFill>
              <a:latin typeface="Arial"/>
              <a:ea typeface="Arial"/>
              <a:cs typeface="Arial"/>
              <a:sym typeface="Arial"/>
            </a:endParaRPr>
          </a:p>
          <a:p>
            <a:pPr marL="177800" lvl="0" indent="-177800" algn="l" rtl="0">
              <a:lnSpc>
                <a:spcPct val="100000"/>
              </a:lnSpc>
              <a:spcBef>
                <a:spcPts val="0"/>
              </a:spcBef>
              <a:spcAft>
                <a:spcPts val="0"/>
              </a:spcAft>
              <a:buClr>
                <a:schemeClr val="dk1"/>
              </a:buClr>
              <a:buSzPts val="2200"/>
              <a:buFont typeface="Arial"/>
              <a:buChar char="•"/>
            </a:pPr>
            <a:r>
              <a:rPr lang="en" sz="2200">
                <a:solidFill>
                  <a:schemeClr val="dk1"/>
                </a:solidFill>
                <a:latin typeface="Arial"/>
                <a:ea typeface="Arial"/>
                <a:cs typeface="Arial"/>
                <a:sym typeface="Arial"/>
              </a:rPr>
              <a:t>Who will be responsible for entering the daily data?</a:t>
            </a:r>
            <a:endParaRPr sz="2200">
              <a:solidFill>
                <a:schemeClr val="dk1"/>
              </a:solidFill>
              <a:latin typeface="Arial"/>
              <a:ea typeface="Arial"/>
              <a:cs typeface="Arial"/>
              <a:sym typeface="Arial"/>
            </a:endParaRPr>
          </a:p>
          <a:p>
            <a:pPr marL="177800" lvl="0" indent="-177800" algn="l" rtl="0">
              <a:lnSpc>
                <a:spcPct val="100000"/>
              </a:lnSpc>
              <a:spcBef>
                <a:spcPts val="0"/>
              </a:spcBef>
              <a:spcAft>
                <a:spcPts val="0"/>
              </a:spcAft>
              <a:buClr>
                <a:schemeClr val="dk1"/>
              </a:buClr>
              <a:buSzPts val="2200"/>
              <a:buFont typeface="Arial"/>
              <a:buChar char="•"/>
            </a:pPr>
            <a:r>
              <a:rPr lang="en" sz="2200">
                <a:solidFill>
                  <a:schemeClr val="dk1"/>
                </a:solidFill>
                <a:latin typeface="Arial"/>
                <a:ea typeface="Arial"/>
                <a:cs typeface="Arial"/>
                <a:sym typeface="Arial"/>
              </a:rPr>
              <a:t>When will it be entered?</a:t>
            </a:r>
            <a:endParaRPr sz="2200">
              <a:solidFill>
                <a:schemeClr val="dk1"/>
              </a:solidFill>
              <a:latin typeface="Arial"/>
              <a:ea typeface="Arial"/>
              <a:cs typeface="Arial"/>
              <a:sym typeface="Arial"/>
            </a:endParaRPr>
          </a:p>
          <a:p>
            <a:pPr marL="342900" lvl="0" indent="0" algn="l" rtl="0">
              <a:lnSpc>
                <a:spcPct val="100000"/>
              </a:lnSpc>
              <a:spcBef>
                <a:spcPts val="0"/>
              </a:spcBef>
              <a:spcAft>
                <a:spcPts val="0"/>
              </a:spcAft>
              <a:buNone/>
            </a:pPr>
            <a:endParaRPr sz="2200">
              <a:solidFill>
                <a:schemeClr val="dk1"/>
              </a:solidFill>
              <a:latin typeface="Arial"/>
              <a:ea typeface="Arial"/>
              <a:cs typeface="Arial"/>
              <a:sym typeface="Arial"/>
            </a:endParaRPr>
          </a:p>
          <a:p>
            <a:pPr marL="342900" lvl="0" indent="0" algn="l" rtl="0">
              <a:lnSpc>
                <a:spcPct val="100000"/>
              </a:lnSpc>
              <a:spcBef>
                <a:spcPts val="0"/>
              </a:spcBef>
              <a:spcAft>
                <a:spcPts val="0"/>
              </a:spcAft>
              <a:buNone/>
            </a:pPr>
            <a:endParaRPr sz="2200">
              <a:latin typeface="Arial"/>
              <a:ea typeface="Arial"/>
              <a:cs typeface="Arial"/>
              <a:sym typeface="Arial"/>
            </a:endParaRPr>
          </a:p>
          <a:p>
            <a:pPr marL="0" lvl="0" indent="0" algn="l" rtl="0">
              <a:lnSpc>
                <a:spcPct val="100000"/>
              </a:lnSpc>
              <a:spcBef>
                <a:spcPts val="500"/>
              </a:spcBef>
              <a:spcAft>
                <a:spcPts val="0"/>
              </a:spcAft>
              <a:buClr>
                <a:srgbClr val="FF0000"/>
              </a:buClr>
              <a:buSzPts val="2400"/>
              <a:buFont typeface="Arial"/>
              <a:buNone/>
            </a:pPr>
            <a:endParaRPr sz="2200">
              <a:solidFill>
                <a:srgbClr val="000000"/>
              </a:solidFill>
              <a:latin typeface="Arial"/>
              <a:ea typeface="Arial"/>
              <a:cs typeface="Arial"/>
              <a:sym typeface="Arial"/>
            </a:endParaRPr>
          </a:p>
          <a:p>
            <a:pPr marL="0" lvl="0" indent="0" algn="l" rtl="0">
              <a:lnSpc>
                <a:spcPct val="100000"/>
              </a:lnSpc>
              <a:spcBef>
                <a:spcPts val="500"/>
              </a:spcBef>
              <a:spcAft>
                <a:spcPts val="0"/>
              </a:spcAft>
              <a:buClr>
                <a:srgbClr val="FF0000"/>
              </a:buClr>
              <a:buSzPts val="2400"/>
              <a:buFont typeface="Arial"/>
              <a:buNone/>
            </a:pPr>
            <a:endParaRPr sz="2300">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60"/>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Team Review of Student Data </a:t>
            </a:r>
            <a:endParaRPr/>
          </a:p>
        </p:txBody>
      </p:sp>
      <p:sp>
        <p:nvSpPr>
          <p:cNvPr id="394" name="Google Shape;394;p60"/>
          <p:cNvSpPr txBox="1">
            <a:spLocks noGrp="1"/>
          </p:cNvSpPr>
          <p:nvPr>
            <p:ph type="body" idx="1"/>
          </p:nvPr>
        </p:nvSpPr>
        <p:spPr>
          <a:xfrm>
            <a:off x="457200" y="1200150"/>
            <a:ext cx="3270000" cy="3394500"/>
          </a:xfrm>
          <a:prstGeom prst="rect">
            <a:avLst/>
          </a:prstGeom>
        </p:spPr>
        <p:txBody>
          <a:bodyPr spcFirstLastPara="1" wrap="square" lIns="68575" tIns="68575" rIns="68575" bIns="68575" anchor="t" anchorCtr="0">
            <a:noAutofit/>
          </a:bodyPr>
          <a:lstStyle/>
          <a:p>
            <a:pPr marL="0" lvl="0" indent="0" algn="l" rtl="0">
              <a:spcBef>
                <a:spcPts val="500"/>
              </a:spcBef>
              <a:spcAft>
                <a:spcPts val="0"/>
              </a:spcAft>
              <a:buNone/>
            </a:pPr>
            <a:r>
              <a:rPr lang="en"/>
              <a:t>Team should review data on a bi-weekly basis to determine if the intervention is meeting the student’s needs. </a:t>
            </a:r>
            <a:endParaRPr/>
          </a:p>
        </p:txBody>
      </p:sp>
      <p:sp>
        <p:nvSpPr>
          <p:cNvPr id="395" name="Google Shape;395;p60"/>
          <p:cNvSpPr txBox="1"/>
          <p:nvPr/>
        </p:nvSpPr>
        <p:spPr>
          <a:xfrm>
            <a:off x="6744463" y="4464238"/>
            <a:ext cx="374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1100">
                <a:latin typeface="Calibri"/>
                <a:ea typeface="Calibri"/>
                <a:cs typeface="Calibri"/>
                <a:sym typeface="Calibri"/>
              </a:rPr>
              <a:t>AT-C6L2 Pre-Meeting Organizer</a:t>
            </a:r>
            <a:endParaRPr sz="1100">
              <a:latin typeface="Calibri"/>
              <a:ea typeface="Calibri"/>
              <a:cs typeface="Calibri"/>
              <a:sym typeface="Calibri"/>
            </a:endParaRPr>
          </a:p>
        </p:txBody>
      </p:sp>
      <p:sp>
        <p:nvSpPr>
          <p:cNvPr id="396" name="Google Shape;396;p60"/>
          <p:cNvSpPr/>
          <p:nvPr/>
        </p:nvSpPr>
        <p:spPr>
          <a:xfrm>
            <a:off x="8686800" y="4271350"/>
            <a:ext cx="457200" cy="4287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397" name="Google Shape;397;p60"/>
          <p:cNvPicPr preferRelativeResize="0"/>
          <p:nvPr/>
        </p:nvPicPr>
        <p:blipFill>
          <a:blip r:embed="rId3">
            <a:alphaModFix/>
          </a:blip>
          <a:stretch>
            <a:fillRect/>
          </a:stretch>
        </p:blipFill>
        <p:spPr>
          <a:xfrm>
            <a:off x="4265825" y="1079353"/>
            <a:ext cx="2712462" cy="336892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61"/>
          <p:cNvSpPr txBox="1">
            <a:spLocks noGrp="1"/>
          </p:cNvSpPr>
          <p:nvPr>
            <p:ph type="title"/>
          </p:nvPr>
        </p:nvSpPr>
        <p:spPr>
          <a:xfrm>
            <a:off x="1982788" y="402432"/>
            <a:ext cx="6710400" cy="7035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en"/>
              <a:t>Discussion </a:t>
            </a:r>
            <a:endParaRPr/>
          </a:p>
        </p:txBody>
      </p:sp>
      <p:sp>
        <p:nvSpPr>
          <p:cNvPr id="403" name="Google Shape;403;p61"/>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177800" lvl="0" indent="-184150" algn="l" rtl="0">
              <a:spcBef>
                <a:spcPts val="0"/>
              </a:spcBef>
              <a:spcAft>
                <a:spcPts val="0"/>
              </a:spcAft>
              <a:buClr>
                <a:schemeClr val="dk1"/>
              </a:buClr>
              <a:buSzPts val="2300"/>
              <a:buFont typeface="Calibri"/>
              <a:buChar char="•"/>
            </a:pPr>
            <a:r>
              <a:rPr lang="en" sz="2300">
                <a:solidFill>
                  <a:schemeClr val="dk1"/>
                </a:solidFill>
              </a:rPr>
              <a:t>What will your common data folder look like?</a:t>
            </a:r>
            <a:endParaRPr sz="2300">
              <a:solidFill>
                <a:schemeClr val="dk1"/>
              </a:solidFill>
            </a:endParaRPr>
          </a:p>
          <a:p>
            <a:pPr marL="177800" lvl="0" indent="-184150" algn="l" rtl="0">
              <a:spcBef>
                <a:spcPts val="0"/>
              </a:spcBef>
              <a:spcAft>
                <a:spcPts val="0"/>
              </a:spcAft>
              <a:buClr>
                <a:schemeClr val="dk1"/>
              </a:buClr>
              <a:buSzPts val="2300"/>
              <a:buFont typeface="Calibri"/>
              <a:buChar char="•"/>
            </a:pPr>
            <a:r>
              <a:rPr lang="en" sz="2300">
                <a:solidFill>
                  <a:schemeClr val="dk1"/>
                </a:solidFill>
              </a:rPr>
              <a:t>Where will it be stored ?</a:t>
            </a:r>
            <a:endParaRPr sz="2300">
              <a:solidFill>
                <a:schemeClr val="dk1"/>
              </a:solidFill>
            </a:endParaRPr>
          </a:p>
          <a:p>
            <a:pPr marL="177800" lvl="0" indent="-184150" algn="l" rtl="0">
              <a:spcBef>
                <a:spcPts val="0"/>
              </a:spcBef>
              <a:spcAft>
                <a:spcPts val="0"/>
              </a:spcAft>
              <a:buClr>
                <a:schemeClr val="dk1"/>
              </a:buClr>
              <a:buSzPts val="2300"/>
              <a:buFont typeface="Calibri"/>
              <a:buChar char="•"/>
            </a:pPr>
            <a:r>
              <a:rPr lang="en" sz="2300">
                <a:solidFill>
                  <a:schemeClr val="dk1"/>
                </a:solidFill>
              </a:rPr>
              <a:t>Who will have access to it?   </a:t>
            </a:r>
            <a:endParaRPr sz="2300">
              <a:solidFill>
                <a:schemeClr val="dk1"/>
              </a:solidFill>
            </a:endParaRPr>
          </a:p>
          <a:p>
            <a:pPr marL="177800" lvl="0" indent="-184150" algn="l" rtl="0">
              <a:spcBef>
                <a:spcPts val="0"/>
              </a:spcBef>
              <a:spcAft>
                <a:spcPts val="0"/>
              </a:spcAft>
              <a:buClr>
                <a:schemeClr val="dk1"/>
              </a:buClr>
              <a:buSzPts val="2300"/>
              <a:buFont typeface="Calibri"/>
              <a:buChar char="•"/>
            </a:pPr>
            <a:r>
              <a:rPr lang="en" sz="2300">
                <a:solidFill>
                  <a:schemeClr val="dk1"/>
                </a:solidFill>
              </a:rPr>
              <a:t>Who will be responsible for entering the daily data?</a:t>
            </a:r>
            <a:endParaRPr sz="2300">
              <a:solidFill>
                <a:schemeClr val="dk1"/>
              </a:solidFill>
            </a:endParaRPr>
          </a:p>
          <a:p>
            <a:pPr marL="177800" lvl="0" indent="-184150" algn="l" rtl="0">
              <a:spcBef>
                <a:spcPts val="0"/>
              </a:spcBef>
              <a:spcAft>
                <a:spcPts val="0"/>
              </a:spcAft>
              <a:buClr>
                <a:schemeClr val="dk1"/>
              </a:buClr>
              <a:buSzPts val="2300"/>
              <a:buFont typeface="Calibri"/>
              <a:buChar char="•"/>
            </a:pPr>
            <a:r>
              <a:rPr lang="en" sz="2300">
                <a:solidFill>
                  <a:schemeClr val="dk1"/>
                </a:solidFill>
              </a:rPr>
              <a:t>When will it be entered?</a:t>
            </a:r>
            <a:endParaRPr sz="2300">
              <a:solidFill>
                <a:schemeClr val="dk1"/>
              </a:solidFill>
            </a:endParaRPr>
          </a:p>
          <a:p>
            <a:pPr marL="342900" lvl="0" indent="0" algn="l" rtl="0">
              <a:spcBef>
                <a:spcPts val="0"/>
              </a:spcBef>
              <a:spcAft>
                <a:spcPts val="0"/>
              </a:spcAft>
              <a:buClr>
                <a:schemeClr val="dk1"/>
              </a:buClr>
              <a:buSzPts val="800"/>
              <a:buFont typeface="Arial"/>
              <a:buNone/>
            </a:pPr>
            <a:endParaRPr sz="2300">
              <a:solidFill>
                <a:schemeClr val="dk1"/>
              </a:solidFill>
            </a:endParaRPr>
          </a:p>
          <a:p>
            <a:pPr marL="342900" lvl="0" indent="0" algn="l" rtl="0">
              <a:spcBef>
                <a:spcPts val="0"/>
              </a:spcBef>
              <a:spcAft>
                <a:spcPts val="0"/>
              </a:spcAft>
              <a:buClr>
                <a:schemeClr val="dk1"/>
              </a:buClr>
              <a:buSzPts val="800"/>
              <a:buFont typeface="Arial"/>
              <a:buNone/>
            </a:pPr>
            <a:endParaRPr sz="2300">
              <a:solidFill>
                <a:schemeClr val="dk1"/>
              </a:solidFill>
            </a:endParaRPr>
          </a:p>
          <a:p>
            <a:pPr marL="0" lvl="0" indent="0" algn="l" rtl="0">
              <a:spcBef>
                <a:spcPts val="500"/>
              </a:spcBef>
              <a:spcAft>
                <a:spcPts val="0"/>
              </a:spcAft>
              <a:buClr>
                <a:srgbClr val="FF0000"/>
              </a:buClr>
              <a:buSzPts val="2400"/>
              <a:buFont typeface="Arial"/>
              <a:buNone/>
            </a:pPr>
            <a:endParaRPr sz="2200">
              <a:solidFill>
                <a:schemeClr val="dk1"/>
              </a:solidFill>
              <a:latin typeface="Arial"/>
              <a:ea typeface="Arial"/>
              <a:cs typeface="Arial"/>
              <a:sym typeface="Arial"/>
            </a:endParaRPr>
          </a:p>
          <a:p>
            <a:pPr marL="0" lvl="0" indent="0" algn="l" rtl="0">
              <a:spcBef>
                <a:spcPts val="500"/>
              </a:spcBef>
              <a:spcAft>
                <a:spcPts val="0"/>
              </a:spcAft>
              <a:buClr>
                <a:srgbClr val="FF0000"/>
              </a:buClr>
              <a:buSzPts val="2400"/>
              <a:buFont typeface="Arial"/>
              <a:buNone/>
            </a:pPr>
            <a:endParaRPr sz="2300">
              <a:solidFill>
                <a:schemeClr val="dk1"/>
              </a:solidFill>
              <a:latin typeface="Arial"/>
              <a:ea typeface="Arial"/>
              <a:cs typeface="Arial"/>
              <a:sym typeface="Arial"/>
            </a:endParaRPr>
          </a:p>
          <a:p>
            <a:pPr marL="0" lvl="0" indent="0" algn="l" rtl="0">
              <a:spcBef>
                <a:spcPts val="50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7"/>
        <p:cNvGrpSpPr/>
        <p:nvPr/>
      </p:nvGrpSpPr>
      <p:grpSpPr>
        <a:xfrm>
          <a:off x="0" y="0"/>
          <a:ext cx="0" cy="0"/>
          <a:chOff x="0" y="0"/>
          <a:chExt cx="0" cy="0"/>
        </a:xfrm>
      </p:grpSpPr>
      <p:sp>
        <p:nvSpPr>
          <p:cNvPr id="408" name="Google Shape;408;p62"/>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Pause &amp; Reflect</a:t>
            </a:r>
            <a:endParaRPr/>
          </a:p>
        </p:txBody>
      </p:sp>
      <p:sp>
        <p:nvSpPr>
          <p:cNvPr id="409" name="Google Shape;409;p62"/>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a:solidFill>
                  <a:schemeClr val="dk1"/>
                </a:solidFill>
              </a:rPr>
              <a:t>What steps do you need to add to your action plan to develop your data collection process ? </a:t>
            </a:r>
            <a:endParaRPr>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413"/>
        <p:cNvGrpSpPr/>
        <p:nvPr/>
      </p:nvGrpSpPr>
      <p:grpSpPr>
        <a:xfrm>
          <a:off x="0" y="0"/>
          <a:ext cx="0" cy="0"/>
          <a:chOff x="0" y="0"/>
          <a:chExt cx="0" cy="0"/>
        </a:xfrm>
      </p:grpSpPr>
      <p:sp>
        <p:nvSpPr>
          <p:cNvPr id="414" name="Google Shape;414;p63"/>
          <p:cNvSpPr txBox="1">
            <a:spLocks noGrp="1"/>
          </p:cNvSpPr>
          <p:nvPr>
            <p:ph type="title"/>
          </p:nvPr>
        </p:nvSpPr>
        <p:spPr>
          <a:xfrm>
            <a:off x="784456" y="1840359"/>
            <a:ext cx="7772400" cy="1021500"/>
          </a:xfrm>
          <a:prstGeom prst="rect">
            <a:avLst/>
          </a:prstGeom>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1"/>
                </a:solidFill>
              </a:rPr>
              <a:t>Analyzing Student Data </a:t>
            </a:r>
            <a:endParaRPr>
              <a:solidFill>
                <a:schemeClr val="dk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64"/>
          <p:cNvSpPr txBox="1">
            <a:spLocks noGrp="1"/>
          </p:cNvSpPr>
          <p:nvPr>
            <p:ph type="title"/>
          </p:nvPr>
        </p:nvSpPr>
        <p:spPr>
          <a:xfrm>
            <a:off x="311719" y="95944"/>
            <a:ext cx="8767500" cy="85740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3000" b="0" i="0" u="none" strike="noStrike" cap="none">
                <a:solidFill>
                  <a:schemeClr val="dk1"/>
                </a:solidFill>
                <a:latin typeface="Calibri"/>
                <a:ea typeface="Calibri"/>
                <a:cs typeface="Calibri"/>
                <a:sym typeface="Calibri"/>
              </a:rPr>
              <a:t>Positive Response</a:t>
            </a:r>
            <a:endParaRPr/>
          </a:p>
        </p:txBody>
      </p:sp>
      <p:pic>
        <p:nvPicPr>
          <p:cNvPr id="421" name="Google Shape;421;p64"/>
          <p:cNvPicPr preferRelativeResize="0"/>
          <p:nvPr/>
        </p:nvPicPr>
        <p:blipFill rotWithShape="1">
          <a:blip r:embed="rId3">
            <a:alphaModFix/>
          </a:blip>
          <a:srcRect/>
          <a:stretch/>
        </p:blipFill>
        <p:spPr>
          <a:xfrm>
            <a:off x="457200" y="1063229"/>
            <a:ext cx="8229600" cy="3394575"/>
          </a:xfrm>
          <a:prstGeom prst="rect">
            <a:avLst/>
          </a:prstGeom>
          <a:noFill/>
          <a:ln>
            <a:noFill/>
          </a:ln>
        </p:spPr>
      </p:pic>
      <p:cxnSp>
        <p:nvCxnSpPr>
          <p:cNvPr id="422" name="Google Shape;422;p64"/>
          <p:cNvCxnSpPr/>
          <p:nvPr/>
        </p:nvCxnSpPr>
        <p:spPr>
          <a:xfrm>
            <a:off x="1264588" y="1932572"/>
            <a:ext cx="7177500" cy="0"/>
          </a:xfrm>
          <a:prstGeom prst="straightConnector1">
            <a:avLst/>
          </a:prstGeom>
          <a:noFill/>
          <a:ln w="38100" cap="flat" cmpd="sng">
            <a:solidFill>
              <a:srgbClr val="FF0000"/>
            </a:solidFill>
            <a:prstDash val="solid"/>
            <a:round/>
            <a:headEnd type="none" w="sm" len="sm"/>
            <a:tailEnd type="none" w="sm" len="sm"/>
          </a:ln>
        </p:spPr>
      </p:cxnSp>
      <p:sp>
        <p:nvSpPr>
          <p:cNvPr id="423" name="Google Shape;423;p64"/>
          <p:cNvSpPr txBox="1"/>
          <p:nvPr/>
        </p:nvSpPr>
        <p:spPr>
          <a:xfrm>
            <a:off x="1662545" y="2493171"/>
            <a:ext cx="1946564" cy="315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dirty="0">
                <a:solidFill>
                  <a:srgbClr val="000000"/>
                </a:solidFill>
                <a:latin typeface="Calibri"/>
                <a:ea typeface="Calibri"/>
                <a:cs typeface="Calibri"/>
                <a:sym typeface="Calibri"/>
              </a:rPr>
              <a:t> Level of Performance</a:t>
            </a:r>
            <a:endParaRPr sz="1500" b="0" i="0" u="none" strike="noStrike" cap="none" dirty="0">
              <a:solidFill>
                <a:srgbClr val="000000"/>
              </a:solidFill>
              <a:latin typeface="Calibri"/>
              <a:ea typeface="Calibri"/>
              <a:cs typeface="Calibri"/>
              <a:sym typeface="Calibri"/>
            </a:endParaRPr>
          </a:p>
        </p:txBody>
      </p:sp>
      <p:sp>
        <p:nvSpPr>
          <p:cNvPr id="424" name="Google Shape;424;p64"/>
          <p:cNvSpPr txBox="1"/>
          <p:nvPr/>
        </p:nvSpPr>
        <p:spPr>
          <a:xfrm>
            <a:off x="4071504" y="1591730"/>
            <a:ext cx="1000991"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dirty="0">
                <a:solidFill>
                  <a:srgbClr val="000000"/>
                </a:solidFill>
                <a:latin typeface="Calibri"/>
                <a:ea typeface="Calibri"/>
                <a:cs typeface="Calibri"/>
                <a:sym typeface="Calibri"/>
              </a:rPr>
              <a:t>Goal Line</a:t>
            </a:r>
            <a:endParaRPr sz="1500" b="0" i="0" u="none" strike="noStrike" cap="none" dirty="0">
              <a:solidFill>
                <a:srgbClr val="000000"/>
              </a:solidFill>
              <a:latin typeface="Calibri"/>
              <a:ea typeface="Calibri"/>
              <a:cs typeface="Calibri"/>
              <a:sym typeface="Calibri"/>
            </a:endParaRPr>
          </a:p>
        </p:txBody>
      </p:sp>
      <p:sp>
        <p:nvSpPr>
          <p:cNvPr id="425" name="Google Shape;425;p64"/>
          <p:cNvSpPr txBox="1"/>
          <p:nvPr/>
        </p:nvSpPr>
        <p:spPr>
          <a:xfrm rot="19789792">
            <a:off x="1013273" y="2022047"/>
            <a:ext cx="1563289" cy="30464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a:ea typeface="Arial"/>
                <a:cs typeface="Arial"/>
                <a:sym typeface="Arial"/>
              </a:rPr>
              <a:t>Trend Line</a:t>
            </a:r>
            <a:endParaRPr sz="1100" b="0" i="0" u="none" strike="noStrike" cap="none" dirty="0">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65"/>
          <p:cNvSpPr txBox="1">
            <a:spLocks noGrp="1"/>
          </p:cNvSpPr>
          <p:nvPr>
            <p:ph type="title"/>
          </p:nvPr>
        </p:nvSpPr>
        <p:spPr>
          <a:xfrm>
            <a:off x="-218419" y="115013"/>
            <a:ext cx="9482700" cy="85740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3000" b="0" i="0" u="none" strike="noStrike" cap="none">
                <a:solidFill>
                  <a:schemeClr val="dk1"/>
                </a:solidFill>
                <a:latin typeface="Calibri"/>
                <a:ea typeface="Calibri"/>
                <a:cs typeface="Calibri"/>
                <a:sym typeface="Calibri"/>
              </a:rPr>
              <a:t>Questionable Response to Intervention</a:t>
            </a:r>
            <a:endParaRPr/>
          </a:p>
        </p:txBody>
      </p:sp>
      <p:pic>
        <p:nvPicPr>
          <p:cNvPr id="432" name="Google Shape;432;p65"/>
          <p:cNvPicPr preferRelativeResize="0"/>
          <p:nvPr/>
        </p:nvPicPr>
        <p:blipFill rotWithShape="1">
          <a:blip r:embed="rId3">
            <a:alphaModFix/>
          </a:blip>
          <a:srcRect/>
          <a:stretch/>
        </p:blipFill>
        <p:spPr>
          <a:xfrm>
            <a:off x="457200" y="1200150"/>
            <a:ext cx="8229600" cy="3394575"/>
          </a:xfrm>
          <a:prstGeom prst="rect">
            <a:avLst/>
          </a:prstGeom>
          <a:noFill/>
          <a:ln>
            <a:noFill/>
          </a:ln>
        </p:spPr>
      </p:pic>
      <p:cxnSp>
        <p:nvCxnSpPr>
          <p:cNvPr id="433" name="Google Shape;433;p65"/>
          <p:cNvCxnSpPr/>
          <p:nvPr/>
        </p:nvCxnSpPr>
        <p:spPr>
          <a:xfrm>
            <a:off x="1296986" y="2144348"/>
            <a:ext cx="7090500" cy="0"/>
          </a:xfrm>
          <a:prstGeom prst="straightConnector1">
            <a:avLst/>
          </a:prstGeom>
          <a:noFill/>
          <a:ln w="38100" cap="flat" cmpd="sng">
            <a:solidFill>
              <a:srgbClr val="FF0000"/>
            </a:solidFill>
            <a:prstDash val="solid"/>
            <a:round/>
            <a:headEnd type="none" w="sm" len="sm"/>
            <a:tailEnd type="none" w="sm" len="sm"/>
          </a:ln>
        </p:spPr>
      </p:cxnSp>
      <p:sp>
        <p:nvSpPr>
          <p:cNvPr id="434" name="Google Shape;434;p65"/>
          <p:cNvSpPr txBox="1"/>
          <p:nvPr/>
        </p:nvSpPr>
        <p:spPr>
          <a:xfrm>
            <a:off x="1863436" y="2967374"/>
            <a:ext cx="3086100" cy="315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dirty="0">
                <a:solidFill>
                  <a:srgbClr val="000000"/>
                </a:solidFill>
                <a:latin typeface="Calibri"/>
                <a:ea typeface="Calibri"/>
                <a:cs typeface="Calibri"/>
                <a:sym typeface="Calibri"/>
              </a:rPr>
              <a:t>Level of Performance</a:t>
            </a:r>
            <a:endParaRPr sz="1500" b="0" i="0" u="none" strike="noStrike" cap="none" dirty="0">
              <a:solidFill>
                <a:srgbClr val="000000"/>
              </a:solidFill>
              <a:latin typeface="Calibri"/>
              <a:ea typeface="Calibri"/>
              <a:cs typeface="Calibri"/>
              <a:sym typeface="Calibri"/>
            </a:endParaRPr>
          </a:p>
        </p:txBody>
      </p:sp>
      <p:sp>
        <p:nvSpPr>
          <p:cNvPr id="435" name="Google Shape;435;p65"/>
          <p:cNvSpPr txBox="1"/>
          <p:nvPr/>
        </p:nvSpPr>
        <p:spPr>
          <a:xfrm>
            <a:off x="3920837" y="2086841"/>
            <a:ext cx="1714500" cy="315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00000"/>
                </a:solidFill>
                <a:latin typeface="Calibri"/>
                <a:ea typeface="Calibri"/>
                <a:cs typeface="Calibri"/>
                <a:sym typeface="Calibri"/>
              </a:rPr>
              <a:t>Goal Line</a:t>
            </a:r>
            <a:endParaRPr sz="1100" b="0" i="0" u="none" strike="noStrike" cap="none">
              <a:solidFill>
                <a:srgbClr val="000000"/>
              </a:solidFill>
              <a:latin typeface="Arial"/>
              <a:ea typeface="Arial"/>
              <a:cs typeface="Arial"/>
              <a:sym typeface="Arial"/>
            </a:endParaRPr>
          </a:p>
        </p:txBody>
      </p:sp>
      <p:sp>
        <p:nvSpPr>
          <p:cNvPr id="436" name="Google Shape;436;p65"/>
          <p:cNvSpPr txBox="1"/>
          <p:nvPr/>
        </p:nvSpPr>
        <p:spPr>
          <a:xfrm rot="-865161">
            <a:off x="1770470" y="2199291"/>
            <a:ext cx="3014252" cy="32801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dirty="0">
                <a:solidFill>
                  <a:srgbClr val="000000"/>
                </a:solidFill>
                <a:latin typeface="Calibri"/>
                <a:ea typeface="Calibri"/>
                <a:cs typeface="Calibri"/>
                <a:sym typeface="Calibri"/>
              </a:rPr>
              <a:t>Trend Line</a:t>
            </a:r>
            <a:endParaRPr sz="1100" b="0" i="0" u="none" strike="noStrike" cap="none" dirty="0">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66"/>
          <p:cNvSpPr txBox="1">
            <a:spLocks noGrp="1"/>
          </p:cNvSpPr>
          <p:nvPr>
            <p:ph type="title"/>
          </p:nvPr>
        </p:nvSpPr>
        <p:spPr>
          <a:xfrm>
            <a:off x="107156" y="128063"/>
            <a:ext cx="8991300" cy="85740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 sz="3000" b="0" i="0" u="none" strike="noStrike" cap="none">
                <a:solidFill>
                  <a:schemeClr val="dk1"/>
                </a:solidFill>
                <a:latin typeface="Calibri"/>
                <a:ea typeface="Calibri"/>
                <a:cs typeface="Calibri"/>
                <a:sym typeface="Calibri"/>
              </a:rPr>
              <a:t>Poor Response to the Intervention </a:t>
            </a:r>
            <a:endParaRPr/>
          </a:p>
        </p:txBody>
      </p:sp>
      <p:pic>
        <p:nvPicPr>
          <p:cNvPr id="443" name="Google Shape;443;p66"/>
          <p:cNvPicPr preferRelativeResize="0"/>
          <p:nvPr/>
        </p:nvPicPr>
        <p:blipFill rotWithShape="1">
          <a:blip r:embed="rId3">
            <a:alphaModFix/>
          </a:blip>
          <a:srcRect/>
          <a:stretch/>
        </p:blipFill>
        <p:spPr>
          <a:xfrm>
            <a:off x="457200" y="1200150"/>
            <a:ext cx="8229600" cy="3394575"/>
          </a:xfrm>
          <a:prstGeom prst="rect">
            <a:avLst/>
          </a:prstGeom>
          <a:noFill/>
          <a:ln>
            <a:noFill/>
          </a:ln>
        </p:spPr>
      </p:pic>
      <p:cxnSp>
        <p:nvCxnSpPr>
          <p:cNvPr id="444" name="Google Shape;444;p66"/>
          <p:cNvCxnSpPr/>
          <p:nvPr/>
        </p:nvCxnSpPr>
        <p:spPr>
          <a:xfrm>
            <a:off x="1269277" y="2091821"/>
            <a:ext cx="7090500" cy="0"/>
          </a:xfrm>
          <a:prstGeom prst="straightConnector1">
            <a:avLst/>
          </a:prstGeom>
          <a:noFill/>
          <a:ln w="38100" cap="flat" cmpd="sng">
            <a:solidFill>
              <a:srgbClr val="FF0000"/>
            </a:solidFill>
            <a:prstDash val="solid"/>
            <a:round/>
            <a:headEnd type="none" w="sm" len="sm"/>
            <a:tailEnd type="none" w="sm" len="sm"/>
          </a:ln>
        </p:spPr>
      </p:cxnSp>
      <p:sp>
        <p:nvSpPr>
          <p:cNvPr id="445" name="Google Shape;445;p66"/>
          <p:cNvSpPr txBox="1"/>
          <p:nvPr/>
        </p:nvSpPr>
        <p:spPr>
          <a:xfrm>
            <a:off x="1346200" y="1866900"/>
            <a:ext cx="914400" cy="205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Calibri"/>
              <a:ea typeface="Calibri"/>
              <a:cs typeface="Calibri"/>
              <a:sym typeface="Calibri"/>
            </a:endParaRPr>
          </a:p>
        </p:txBody>
      </p:sp>
      <p:sp>
        <p:nvSpPr>
          <p:cNvPr id="446" name="Google Shape;446;p66"/>
          <p:cNvSpPr txBox="1"/>
          <p:nvPr/>
        </p:nvSpPr>
        <p:spPr>
          <a:xfrm rot="1285189">
            <a:off x="1624348" y="2662622"/>
            <a:ext cx="1618758" cy="30676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dirty="0">
                <a:solidFill>
                  <a:srgbClr val="000000"/>
                </a:solidFill>
                <a:latin typeface="Calibri"/>
                <a:ea typeface="Calibri"/>
                <a:cs typeface="Calibri"/>
                <a:sym typeface="Calibri"/>
              </a:rPr>
              <a:t>Trend Line</a:t>
            </a:r>
            <a:endParaRPr sz="1100" b="0" i="0" u="none" strike="noStrike" cap="none" dirty="0">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67"/>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Reminder: Intervention Data Decision Rules</a:t>
            </a:r>
            <a:endParaRPr/>
          </a:p>
        </p:txBody>
      </p:sp>
      <p:sp>
        <p:nvSpPr>
          <p:cNvPr id="453" name="Google Shape;453;p67"/>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2400"/>
              <a:buNone/>
            </a:pPr>
            <a:r>
              <a:rPr lang="en"/>
              <a:t>A student in a Tier 2 Intervention should first reach the goal line within 3 weeks.  </a:t>
            </a:r>
            <a:r>
              <a:rPr lang="en" sz="1800"/>
              <a:t>(Sprague, 2008)</a:t>
            </a:r>
            <a:endParaRPr sz="1800"/>
          </a:p>
          <a:p>
            <a:pPr marL="0" lvl="0" indent="0" algn="l" rtl="0">
              <a:lnSpc>
                <a:spcPct val="100000"/>
              </a:lnSpc>
              <a:spcBef>
                <a:spcPts val="0"/>
              </a:spcBef>
              <a:spcAft>
                <a:spcPts val="0"/>
              </a:spcAft>
              <a:buSzPts val="2400"/>
              <a:buNone/>
            </a:pPr>
            <a:endParaRPr sz="1800"/>
          </a:p>
          <a:p>
            <a:pPr marL="0" lvl="0" indent="0" algn="l" rtl="0">
              <a:lnSpc>
                <a:spcPct val="100000"/>
              </a:lnSpc>
              <a:spcBef>
                <a:spcPts val="500"/>
              </a:spcBef>
              <a:spcAft>
                <a:spcPts val="0"/>
              </a:spcAft>
              <a:buSzPts val="2400"/>
              <a:buNone/>
            </a:pPr>
            <a:r>
              <a:rPr lang="en"/>
              <a:t>The general recommendation from most researchers is that we need at least eight data points within 3 weeks of instruction before making a decision about whether or not an intervention change is needed. </a:t>
            </a:r>
            <a:r>
              <a:rPr lang="en" sz="1800"/>
              <a:t>(Lembke, 2008)</a:t>
            </a:r>
            <a:endParaRPr/>
          </a:p>
          <a:p>
            <a:pPr marL="254000" lvl="0" indent="-101600" algn="l" rtl="0">
              <a:lnSpc>
                <a:spcPct val="100000"/>
              </a:lnSpc>
              <a:spcBef>
                <a:spcPts val="500"/>
              </a:spcBef>
              <a:spcAft>
                <a:spcPts val="0"/>
              </a:spcAft>
              <a:buSzPts val="24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9593"/>
        </a:solidFill>
        <a:effectLst/>
      </p:bgPr>
    </p:bg>
    <p:spTree>
      <p:nvGrpSpPr>
        <p:cNvPr id="1" name="Shape 194"/>
        <p:cNvGrpSpPr/>
        <p:nvPr/>
      </p:nvGrpSpPr>
      <p:grpSpPr>
        <a:xfrm>
          <a:off x="0" y="0"/>
          <a:ext cx="0" cy="0"/>
          <a:chOff x="0" y="0"/>
          <a:chExt cx="0" cy="0"/>
        </a:xfrm>
      </p:grpSpPr>
      <p:sp>
        <p:nvSpPr>
          <p:cNvPr id="195" name="Google Shape;195;p32"/>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Attention Signal</a:t>
            </a:r>
            <a:endParaRPr/>
          </a:p>
        </p:txBody>
      </p:sp>
      <p:sp>
        <p:nvSpPr>
          <p:cNvPr id="196" name="Google Shape;196;p32"/>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457"/>
        <p:cNvGrpSpPr/>
        <p:nvPr/>
      </p:nvGrpSpPr>
      <p:grpSpPr>
        <a:xfrm>
          <a:off x="0" y="0"/>
          <a:ext cx="0" cy="0"/>
          <a:chOff x="0" y="0"/>
          <a:chExt cx="0" cy="0"/>
        </a:xfrm>
      </p:grpSpPr>
      <p:sp>
        <p:nvSpPr>
          <p:cNvPr id="458" name="Google Shape;458;p68"/>
          <p:cNvSpPr txBox="1">
            <a:spLocks noGrp="1"/>
          </p:cNvSpPr>
          <p:nvPr>
            <p:ph type="title"/>
          </p:nvPr>
        </p:nvSpPr>
        <p:spPr>
          <a:xfrm>
            <a:off x="784456" y="1840359"/>
            <a:ext cx="7772400" cy="1021500"/>
          </a:xfrm>
          <a:prstGeom prst="rect">
            <a:avLst/>
          </a:prstGeom>
        </p:spPr>
        <p:txBody>
          <a:bodyPr spcFirstLastPara="1" wrap="square" lIns="68575" tIns="68575" rIns="68575" bIns="68575" anchor="t" anchorCtr="0">
            <a:noAutofit/>
          </a:bodyPr>
          <a:lstStyle/>
          <a:p>
            <a:pPr marL="0" lvl="0" indent="0" algn="ctr" rtl="0">
              <a:spcBef>
                <a:spcPts val="0"/>
              </a:spcBef>
              <a:spcAft>
                <a:spcPts val="0"/>
              </a:spcAft>
              <a:buNone/>
            </a:pPr>
            <a:r>
              <a:rPr lang="en">
                <a:solidFill>
                  <a:schemeClr val="dk1"/>
                </a:solidFill>
              </a:rPr>
              <a:t>Responding to Student Progress </a:t>
            </a:r>
            <a:endParaRPr>
              <a:solidFill>
                <a:schemeClr val="dk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464" name="Google Shape;464;p69"/>
          <p:cNvPicPr preferRelativeResize="0"/>
          <p:nvPr/>
        </p:nvPicPr>
        <p:blipFill>
          <a:blip r:embed="rId3">
            <a:alphaModFix/>
          </a:blip>
          <a:stretch>
            <a:fillRect/>
          </a:stretch>
        </p:blipFill>
        <p:spPr>
          <a:xfrm>
            <a:off x="1485900" y="149075"/>
            <a:ext cx="6035349" cy="45620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70"/>
          <p:cNvSpPr txBox="1">
            <a:spLocks noGrp="1"/>
          </p:cNvSpPr>
          <p:nvPr>
            <p:ph type="title"/>
          </p:nvPr>
        </p:nvSpPr>
        <p:spPr>
          <a:xfrm>
            <a:off x="457200" y="205978"/>
            <a:ext cx="8229600" cy="8574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Positive Student Response</a:t>
            </a:r>
            <a:endParaRPr/>
          </a:p>
        </p:txBody>
      </p:sp>
      <p:sp>
        <p:nvSpPr>
          <p:cNvPr id="470" name="Google Shape;470;p70"/>
          <p:cNvSpPr txBox="1">
            <a:spLocks noGrp="1"/>
          </p:cNvSpPr>
          <p:nvPr>
            <p:ph type="body" idx="1"/>
          </p:nvPr>
        </p:nvSpPr>
        <p:spPr>
          <a:xfrm>
            <a:off x="457200" y="1151335"/>
            <a:ext cx="4040100" cy="480000"/>
          </a:xfrm>
          <a:prstGeom prst="rect">
            <a:avLst/>
          </a:prstGeom>
        </p:spPr>
        <p:txBody>
          <a:bodyPr spcFirstLastPara="1" wrap="square" lIns="68575" tIns="34275" rIns="68575" bIns="34275" anchor="b" anchorCtr="0">
            <a:noAutofit/>
          </a:bodyPr>
          <a:lstStyle/>
          <a:p>
            <a:pPr marL="0" lvl="0" indent="0" algn="l" rtl="0">
              <a:spcBef>
                <a:spcPts val="400"/>
              </a:spcBef>
              <a:spcAft>
                <a:spcPts val="0"/>
              </a:spcAft>
              <a:buNone/>
            </a:pPr>
            <a:r>
              <a:rPr lang="en" sz="2100"/>
              <a:t>Continue Intervention</a:t>
            </a:r>
            <a:r>
              <a:rPr lang="en"/>
              <a:t> </a:t>
            </a:r>
            <a:endParaRPr/>
          </a:p>
        </p:txBody>
      </p:sp>
      <p:sp>
        <p:nvSpPr>
          <p:cNvPr id="471" name="Google Shape;471;p70"/>
          <p:cNvSpPr txBox="1">
            <a:spLocks noGrp="1"/>
          </p:cNvSpPr>
          <p:nvPr>
            <p:ph type="body" idx="2"/>
          </p:nvPr>
        </p:nvSpPr>
        <p:spPr>
          <a:xfrm>
            <a:off x="0" y="1631156"/>
            <a:ext cx="4558200" cy="2963400"/>
          </a:xfrm>
          <a:prstGeom prst="rect">
            <a:avLst/>
          </a:prstGeom>
        </p:spPr>
        <p:txBody>
          <a:bodyPr spcFirstLastPara="1" wrap="square" lIns="68575" tIns="34275" rIns="68575" bIns="34275" anchor="t" anchorCtr="0">
            <a:noAutofit/>
          </a:bodyPr>
          <a:lstStyle/>
          <a:p>
            <a:pPr marL="457200" lvl="0" indent="-361950" algn="l" rtl="0">
              <a:spcBef>
                <a:spcPts val="0"/>
              </a:spcBef>
              <a:spcAft>
                <a:spcPts val="0"/>
              </a:spcAft>
              <a:buSzPts val="2100"/>
              <a:buChar char="•"/>
            </a:pPr>
            <a:r>
              <a:rPr lang="en" sz="2100"/>
              <a:t>Collect a minimum of 8 data points within the 1</a:t>
            </a:r>
            <a:r>
              <a:rPr lang="en" sz="2100" baseline="30000"/>
              <a:t>st</a:t>
            </a:r>
            <a:r>
              <a:rPr lang="en" sz="2100"/>
              <a:t> 3 weeks  </a:t>
            </a:r>
            <a:endParaRPr sz="2100"/>
          </a:p>
          <a:p>
            <a:pPr marL="457200" lvl="0" indent="-361950" algn="l" rtl="0">
              <a:spcBef>
                <a:spcPts val="0"/>
              </a:spcBef>
              <a:spcAft>
                <a:spcPts val="0"/>
              </a:spcAft>
              <a:buSzPts val="2100"/>
              <a:buChar char="•"/>
            </a:pPr>
            <a:r>
              <a:rPr lang="en" sz="2100"/>
              <a:t>Collect data continuously for at least an additional 4 weeks after the student has met the goal of 80%.  </a:t>
            </a:r>
            <a:endParaRPr sz="2100"/>
          </a:p>
          <a:p>
            <a:pPr marL="457200" lvl="0" indent="-361950" algn="l" rtl="0">
              <a:spcBef>
                <a:spcPts val="0"/>
              </a:spcBef>
              <a:spcAft>
                <a:spcPts val="0"/>
              </a:spcAft>
              <a:buSzPts val="2100"/>
              <a:buChar char="•"/>
            </a:pPr>
            <a:r>
              <a:rPr lang="en" sz="2100"/>
              <a:t>The team will determine if the student needs to continue support after this time or begin fading  </a:t>
            </a:r>
            <a:endParaRPr sz="2100"/>
          </a:p>
        </p:txBody>
      </p:sp>
      <p:sp>
        <p:nvSpPr>
          <p:cNvPr id="472" name="Google Shape;472;p70"/>
          <p:cNvSpPr txBox="1">
            <a:spLocks noGrp="1"/>
          </p:cNvSpPr>
          <p:nvPr>
            <p:ph type="body" idx="3"/>
          </p:nvPr>
        </p:nvSpPr>
        <p:spPr>
          <a:xfrm>
            <a:off x="4645026" y="1151335"/>
            <a:ext cx="4041600" cy="480000"/>
          </a:xfrm>
          <a:prstGeom prst="rect">
            <a:avLst/>
          </a:prstGeom>
        </p:spPr>
        <p:txBody>
          <a:bodyPr spcFirstLastPara="1" wrap="square" lIns="68575" tIns="34275" rIns="68575" bIns="34275" anchor="b" anchorCtr="0">
            <a:noAutofit/>
          </a:bodyPr>
          <a:lstStyle/>
          <a:p>
            <a:pPr marL="0" lvl="0" indent="0" algn="ctr" rtl="0">
              <a:spcBef>
                <a:spcPts val="400"/>
              </a:spcBef>
              <a:spcAft>
                <a:spcPts val="0"/>
              </a:spcAft>
              <a:buNone/>
            </a:pPr>
            <a:r>
              <a:rPr lang="en" sz="2100"/>
              <a:t>Increase Goal </a:t>
            </a:r>
            <a:endParaRPr sz="2100"/>
          </a:p>
        </p:txBody>
      </p:sp>
      <p:sp>
        <p:nvSpPr>
          <p:cNvPr id="473" name="Google Shape;473;p70"/>
          <p:cNvSpPr txBox="1">
            <a:spLocks noGrp="1"/>
          </p:cNvSpPr>
          <p:nvPr>
            <p:ph type="body" idx="4"/>
          </p:nvPr>
        </p:nvSpPr>
        <p:spPr>
          <a:xfrm>
            <a:off x="4959400" y="1631156"/>
            <a:ext cx="4041900" cy="2963400"/>
          </a:xfrm>
          <a:prstGeom prst="rect">
            <a:avLst/>
          </a:prstGeom>
        </p:spPr>
        <p:txBody>
          <a:bodyPr spcFirstLastPara="1" wrap="square" lIns="68575" tIns="34275" rIns="68575" bIns="34275" anchor="t" anchorCtr="0">
            <a:noAutofit/>
          </a:bodyPr>
          <a:lstStyle/>
          <a:p>
            <a:pPr marL="457200" lvl="0" indent="-361950" algn="l" rtl="0">
              <a:spcBef>
                <a:spcPts val="400"/>
              </a:spcBef>
              <a:spcAft>
                <a:spcPts val="0"/>
              </a:spcAft>
              <a:buSzPts val="2100"/>
              <a:buChar char="•"/>
            </a:pPr>
            <a:r>
              <a:rPr lang="en" sz="2100"/>
              <a:t>If current goal is below 80% increase goal until student meets the goal of  80% or above for 4-6 weeks. </a:t>
            </a:r>
            <a:endParaRPr sz="21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71"/>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What happens if a student is not making progress?</a:t>
            </a:r>
            <a:endParaRPr sz="3000"/>
          </a:p>
        </p:txBody>
      </p:sp>
      <p:sp>
        <p:nvSpPr>
          <p:cNvPr id="480" name="Google Shape;480;p71"/>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SzPts val="2600"/>
              <a:buNone/>
            </a:pPr>
            <a:r>
              <a:rPr lang="en" sz="2600"/>
              <a:t>Check Fidelity First!!! </a:t>
            </a:r>
            <a:endParaRPr sz="2600"/>
          </a:p>
          <a:p>
            <a:pPr marL="0" lvl="0" indent="0" algn="ctr" rtl="0">
              <a:lnSpc>
                <a:spcPct val="90000"/>
              </a:lnSpc>
              <a:spcBef>
                <a:spcPts val="0"/>
              </a:spcBef>
              <a:spcAft>
                <a:spcPts val="0"/>
              </a:spcAft>
              <a:buSzPts val="2600"/>
              <a:buNone/>
            </a:pPr>
            <a:r>
              <a:rPr lang="en" sz="2600"/>
              <a:t> </a:t>
            </a:r>
            <a:endParaRPr sz="2600"/>
          </a:p>
          <a:p>
            <a:pPr marL="0" lvl="0" indent="0" algn="l" rtl="0">
              <a:lnSpc>
                <a:spcPct val="90000"/>
              </a:lnSpc>
              <a:spcBef>
                <a:spcPts val="0"/>
              </a:spcBef>
              <a:spcAft>
                <a:spcPts val="0"/>
              </a:spcAft>
              <a:buSzPts val="2600"/>
              <a:buNone/>
            </a:pPr>
            <a:r>
              <a:rPr lang="en" sz="2600"/>
              <a:t>Implementation Fidelity is... </a:t>
            </a:r>
            <a:endParaRPr sz="600"/>
          </a:p>
          <a:p>
            <a:pPr marL="342900" lvl="0" indent="0" algn="l" rtl="0">
              <a:lnSpc>
                <a:spcPct val="90000"/>
              </a:lnSpc>
              <a:spcBef>
                <a:spcPts val="400"/>
              </a:spcBef>
              <a:spcAft>
                <a:spcPts val="0"/>
              </a:spcAft>
              <a:buSzPts val="2400"/>
              <a:buNone/>
            </a:pPr>
            <a:r>
              <a:rPr lang="en" i="1"/>
              <a:t>The delivery of the intervention in the way it was designed to be delivered.</a:t>
            </a:r>
            <a:endParaRPr i="1"/>
          </a:p>
          <a:p>
            <a:pPr marL="0" lvl="0" indent="0" algn="ctr" rtl="0">
              <a:lnSpc>
                <a:spcPct val="90000"/>
              </a:lnSpc>
              <a:spcBef>
                <a:spcPts val="400"/>
              </a:spcBef>
              <a:spcAft>
                <a:spcPts val="0"/>
              </a:spcAft>
              <a:buSzPts val="1800"/>
              <a:buNone/>
            </a:pPr>
            <a:r>
              <a:rPr lang="en" sz="1800"/>
              <a:t> </a:t>
            </a:r>
            <a:endParaRPr sz="1800"/>
          </a:p>
          <a:p>
            <a:pPr marL="0" lvl="0" indent="0" algn="ctr" rtl="0">
              <a:lnSpc>
                <a:spcPct val="90000"/>
              </a:lnSpc>
              <a:spcBef>
                <a:spcPts val="400"/>
              </a:spcBef>
              <a:spcAft>
                <a:spcPts val="0"/>
              </a:spcAft>
              <a:buSzPts val="1800"/>
              <a:buNone/>
            </a:pPr>
            <a:endParaRPr sz="1500"/>
          </a:p>
          <a:p>
            <a:pPr marL="0" lvl="0" indent="0" algn="ctr" rtl="0">
              <a:lnSpc>
                <a:spcPct val="90000"/>
              </a:lnSpc>
              <a:spcBef>
                <a:spcPts val="400"/>
              </a:spcBef>
              <a:spcAft>
                <a:spcPts val="0"/>
              </a:spcAft>
              <a:buSzPts val="1800"/>
              <a:buNone/>
            </a:pPr>
            <a:endParaRPr sz="1500"/>
          </a:p>
          <a:p>
            <a:pPr marL="0" lvl="0" indent="0" algn="ctr" rtl="0">
              <a:lnSpc>
                <a:spcPct val="90000"/>
              </a:lnSpc>
              <a:spcBef>
                <a:spcPts val="400"/>
              </a:spcBef>
              <a:spcAft>
                <a:spcPts val="0"/>
              </a:spcAft>
              <a:buSzPts val="1800"/>
              <a:buNone/>
            </a:pPr>
            <a:endParaRPr sz="1500"/>
          </a:p>
          <a:p>
            <a:pPr marL="0" lvl="0" indent="0" algn="ctr" rtl="0">
              <a:lnSpc>
                <a:spcPct val="90000"/>
              </a:lnSpc>
              <a:spcBef>
                <a:spcPts val="400"/>
              </a:spcBef>
              <a:spcAft>
                <a:spcPts val="0"/>
              </a:spcAft>
              <a:buSzPts val="1800"/>
              <a:buNone/>
            </a:pPr>
            <a:r>
              <a:rPr lang="en" sz="1500"/>
              <a:t>(Gresham, MacMillan, Boebe-Frankenberger, &amp; Bocian, 2000)</a:t>
            </a:r>
            <a:endParaRPr/>
          </a:p>
          <a:p>
            <a:pPr marL="0" lvl="0" indent="0" algn="ctr" rtl="0">
              <a:lnSpc>
                <a:spcPct val="90000"/>
              </a:lnSpc>
              <a:spcBef>
                <a:spcPts val="400"/>
              </a:spcBef>
              <a:spcAft>
                <a:spcPts val="0"/>
              </a:spcAft>
              <a:buSzPts val="1800"/>
              <a:buNone/>
            </a:pPr>
            <a:endParaRPr sz="1800"/>
          </a:p>
          <a:p>
            <a:pPr marL="381000" lvl="0" indent="-254000" algn="l" rtl="0">
              <a:lnSpc>
                <a:spcPct val="90000"/>
              </a:lnSpc>
              <a:spcBef>
                <a:spcPts val="400"/>
              </a:spcBef>
              <a:spcAft>
                <a:spcPts val="0"/>
              </a:spcAft>
              <a:buSzPts val="2000"/>
              <a:buFont typeface="Calibri"/>
              <a:buNone/>
            </a:pPr>
            <a:endParaRPr sz="20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72"/>
          <p:cNvSpPr txBox="1">
            <a:spLocks noGrp="1"/>
          </p:cNvSpPr>
          <p:nvPr>
            <p:ph type="title"/>
          </p:nvPr>
        </p:nvSpPr>
        <p:spPr>
          <a:xfrm>
            <a:off x="1485900" y="69057"/>
            <a:ext cx="6172200" cy="4542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Questionable or Poor Response</a:t>
            </a:r>
            <a:endParaRPr sz="3000"/>
          </a:p>
        </p:txBody>
      </p:sp>
      <p:sp>
        <p:nvSpPr>
          <p:cNvPr id="487" name="Google Shape;487;p72"/>
          <p:cNvSpPr txBox="1">
            <a:spLocks noGrp="1"/>
          </p:cNvSpPr>
          <p:nvPr>
            <p:ph type="body" idx="1"/>
          </p:nvPr>
        </p:nvSpPr>
        <p:spPr>
          <a:xfrm>
            <a:off x="825910" y="659921"/>
            <a:ext cx="7529100" cy="39348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2400"/>
              <a:buNone/>
            </a:pPr>
            <a:r>
              <a:rPr lang="en"/>
              <a:t>If fidelity has been checked:</a:t>
            </a:r>
            <a:endParaRPr/>
          </a:p>
          <a:p>
            <a:pPr marL="381000" lvl="0" indent="-381000" algn="l" rtl="0">
              <a:lnSpc>
                <a:spcPct val="100000"/>
              </a:lnSpc>
              <a:spcBef>
                <a:spcPts val="500"/>
              </a:spcBef>
              <a:spcAft>
                <a:spcPts val="0"/>
              </a:spcAft>
              <a:buSzPts val="2400"/>
              <a:buAutoNum type="arabicPeriod"/>
            </a:pPr>
            <a:r>
              <a:rPr lang="en"/>
              <a:t>Reconsider function</a:t>
            </a:r>
            <a:endParaRPr/>
          </a:p>
          <a:p>
            <a:pPr marL="558800" lvl="1" indent="-209550" algn="l" rtl="0">
              <a:lnSpc>
                <a:spcPct val="100000"/>
              </a:lnSpc>
              <a:spcBef>
                <a:spcPts val="400"/>
              </a:spcBef>
              <a:spcAft>
                <a:spcPts val="0"/>
              </a:spcAft>
              <a:buSzPts val="2100"/>
              <a:buChar char="•"/>
            </a:pPr>
            <a:r>
              <a:rPr lang="en"/>
              <a:t>Ensure the correct function was identified</a:t>
            </a:r>
            <a:endParaRPr/>
          </a:p>
          <a:p>
            <a:pPr marL="558800" lvl="1" indent="-209550" algn="l" rtl="0">
              <a:lnSpc>
                <a:spcPct val="100000"/>
              </a:lnSpc>
              <a:spcBef>
                <a:spcPts val="400"/>
              </a:spcBef>
              <a:spcAft>
                <a:spcPts val="0"/>
              </a:spcAft>
              <a:buSzPts val="2100"/>
              <a:buChar char="•"/>
            </a:pPr>
            <a:r>
              <a:rPr lang="en"/>
              <a:t>Confirm the intervention aligns with the function</a:t>
            </a:r>
            <a:endParaRPr/>
          </a:p>
          <a:p>
            <a:pPr marL="381000" lvl="0" indent="-381000" algn="l" rtl="0">
              <a:lnSpc>
                <a:spcPct val="100000"/>
              </a:lnSpc>
              <a:spcBef>
                <a:spcPts val="500"/>
              </a:spcBef>
              <a:spcAft>
                <a:spcPts val="0"/>
              </a:spcAft>
              <a:buSzPts val="2400"/>
              <a:buAutoNum type="arabicPeriod"/>
            </a:pPr>
            <a:r>
              <a:rPr lang="en"/>
              <a:t>Reconsider the goal</a:t>
            </a:r>
            <a:endParaRPr/>
          </a:p>
          <a:p>
            <a:pPr marL="647700" lvl="1" indent="-349250" algn="l" rtl="0">
              <a:lnSpc>
                <a:spcPct val="100000"/>
              </a:lnSpc>
              <a:spcBef>
                <a:spcPts val="400"/>
              </a:spcBef>
              <a:spcAft>
                <a:spcPts val="0"/>
              </a:spcAft>
              <a:buSzPts val="2100"/>
              <a:buChar char="•"/>
            </a:pPr>
            <a:r>
              <a:rPr lang="en">
                <a:solidFill>
                  <a:srgbClr val="000000"/>
                </a:solidFill>
              </a:rPr>
              <a:t>Review the initial goal to ensure it was appropriately established based on the baseline data</a:t>
            </a:r>
            <a:endParaRPr/>
          </a:p>
          <a:p>
            <a:pPr marL="381000" lvl="0" indent="-381000" algn="l" rtl="0">
              <a:lnSpc>
                <a:spcPct val="100000"/>
              </a:lnSpc>
              <a:spcBef>
                <a:spcPts val="500"/>
              </a:spcBef>
              <a:spcAft>
                <a:spcPts val="0"/>
              </a:spcAft>
              <a:buSzPts val="2400"/>
              <a:buAutoNum type="arabicPeriod"/>
            </a:pPr>
            <a:r>
              <a:rPr lang="en"/>
              <a:t>Intensify the intervention</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491"/>
        <p:cNvGrpSpPr/>
        <p:nvPr/>
      </p:nvGrpSpPr>
      <p:grpSpPr>
        <a:xfrm>
          <a:off x="0" y="0"/>
          <a:ext cx="0" cy="0"/>
          <a:chOff x="0" y="0"/>
          <a:chExt cx="0" cy="0"/>
        </a:xfrm>
      </p:grpSpPr>
      <p:sp>
        <p:nvSpPr>
          <p:cNvPr id="492" name="Google Shape;492;p73"/>
          <p:cNvSpPr txBox="1">
            <a:spLocks noGrp="1"/>
          </p:cNvSpPr>
          <p:nvPr>
            <p:ph type="title"/>
          </p:nvPr>
        </p:nvSpPr>
        <p:spPr>
          <a:xfrm>
            <a:off x="784456" y="1840359"/>
            <a:ext cx="7772400" cy="1021500"/>
          </a:xfrm>
          <a:prstGeom prst="rect">
            <a:avLst/>
          </a:prstGeom>
          <a:noFill/>
          <a:ln>
            <a:noFill/>
          </a:ln>
        </p:spPr>
        <p:txBody>
          <a:bodyPr spcFirstLastPara="1" wrap="square" lIns="68575" tIns="68575" rIns="68575" bIns="68575" anchor="t" anchorCtr="0">
            <a:noAutofit/>
          </a:bodyPr>
          <a:lstStyle/>
          <a:p>
            <a:pPr marL="0" marR="0" lvl="0" indent="0" algn="ctr" rtl="0">
              <a:lnSpc>
                <a:spcPct val="100000"/>
              </a:lnSpc>
              <a:spcBef>
                <a:spcPts val="0"/>
              </a:spcBef>
              <a:spcAft>
                <a:spcPts val="0"/>
              </a:spcAft>
              <a:buClr>
                <a:srgbClr val="009E47"/>
              </a:buClr>
              <a:buSzPts val="3000"/>
              <a:buFont typeface="Calibri"/>
              <a:buNone/>
            </a:pPr>
            <a:r>
              <a:rPr lang="en"/>
              <a:t>      </a:t>
            </a:r>
            <a:r>
              <a:rPr lang="en">
                <a:solidFill>
                  <a:schemeClr val="dk1"/>
                </a:solidFill>
              </a:rPr>
              <a:t> Modifications for CICO </a:t>
            </a:r>
            <a:endParaRPr>
              <a:solidFill>
                <a:schemeClr val="dk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74"/>
          <p:cNvSpPr txBox="1">
            <a:spLocks noGrp="1"/>
          </p:cNvSpPr>
          <p:nvPr>
            <p:ph type="title"/>
          </p:nvPr>
        </p:nvSpPr>
        <p:spPr>
          <a:xfrm>
            <a:off x="1419633" y="143317"/>
            <a:ext cx="6172200" cy="8574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1"/>
              </a:buClr>
              <a:buSzPts val="3000"/>
              <a:buFont typeface="Calibri"/>
              <a:buNone/>
            </a:pPr>
            <a:r>
              <a:rPr lang="en" sz="3000">
                <a:latin typeface="Calibri"/>
                <a:ea typeface="Calibri"/>
                <a:cs typeface="Calibri"/>
                <a:sym typeface="Calibri"/>
              </a:rPr>
              <a:t> </a:t>
            </a:r>
            <a:r>
              <a:rPr lang="en" sz="3000"/>
              <a:t>Modifying</a:t>
            </a:r>
            <a:r>
              <a:rPr lang="en" sz="3000">
                <a:latin typeface="Calibri"/>
                <a:ea typeface="Calibri"/>
                <a:cs typeface="Calibri"/>
                <a:sym typeface="Calibri"/>
              </a:rPr>
              <a:t> </a:t>
            </a:r>
            <a:r>
              <a:rPr lang="en" sz="3000"/>
              <a:t>the </a:t>
            </a:r>
            <a:r>
              <a:rPr lang="en" sz="3000">
                <a:latin typeface="Calibri"/>
                <a:ea typeface="Calibri"/>
                <a:cs typeface="Calibri"/>
                <a:sym typeface="Calibri"/>
              </a:rPr>
              <a:t>Intervention</a:t>
            </a:r>
            <a:endParaRPr/>
          </a:p>
        </p:txBody>
      </p:sp>
      <p:sp>
        <p:nvSpPr>
          <p:cNvPr id="499" name="Google Shape;499;p74"/>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342900" lvl="0" indent="-330200" algn="l" rtl="0">
              <a:lnSpc>
                <a:spcPct val="100000"/>
              </a:lnSpc>
              <a:spcBef>
                <a:spcPts val="0"/>
              </a:spcBef>
              <a:spcAft>
                <a:spcPts val="0"/>
              </a:spcAft>
              <a:buSzPts val="2600"/>
              <a:buFont typeface="Calibri"/>
              <a:buAutoNum type="arabicPeriod"/>
            </a:pPr>
            <a:r>
              <a:rPr lang="en" sz="2600"/>
              <a:t>Provide more frequent feedback</a:t>
            </a:r>
            <a:endParaRPr sz="2600"/>
          </a:p>
          <a:p>
            <a:pPr marL="342900" lvl="0" indent="-330200" algn="l" rtl="0">
              <a:lnSpc>
                <a:spcPct val="100000"/>
              </a:lnSpc>
              <a:spcBef>
                <a:spcPts val="0"/>
              </a:spcBef>
              <a:spcAft>
                <a:spcPts val="0"/>
              </a:spcAft>
              <a:buSzPts val="2600"/>
              <a:buFont typeface="Calibri"/>
              <a:buAutoNum type="arabicPeriod"/>
            </a:pPr>
            <a:r>
              <a:rPr lang="en" sz="2600"/>
              <a:t>Individualize the feedback procedure</a:t>
            </a:r>
            <a:endParaRPr sz="2600"/>
          </a:p>
          <a:p>
            <a:pPr marL="342900" lvl="0" indent="-330200" algn="l" rtl="0">
              <a:lnSpc>
                <a:spcPct val="100000"/>
              </a:lnSpc>
              <a:spcBef>
                <a:spcPts val="0"/>
              </a:spcBef>
              <a:spcAft>
                <a:spcPts val="0"/>
              </a:spcAft>
              <a:buSzPts val="2600"/>
              <a:buFont typeface="Calibri"/>
              <a:buAutoNum type="arabicPeriod"/>
            </a:pPr>
            <a:r>
              <a:rPr lang="en" sz="2600"/>
              <a:t>Individualize the reinforcer</a:t>
            </a:r>
            <a:endParaRPr sz="2600"/>
          </a:p>
          <a:p>
            <a:pPr marL="342900" lvl="0" indent="-330200" algn="l" rtl="0">
              <a:lnSpc>
                <a:spcPct val="107916"/>
              </a:lnSpc>
              <a:spcBef>
                <a:spcPts val="0"/>
              </a:spcBef>
              <a:spcAft>
                <a:spcPts val="0"/>
              </a:spcAft>
              <a:buSzPts val="2600"/>
              <a:buFont typeface="Calibri"/>
              <a:buAutoNum type="arabicPeriod"/>
            </a:pPr>
            <a:r>
              <a:rPr lang="en" sz="2600"/>
              <a:t>Add a Self-Monitoring Component</a:t>
            </a:r>
            <a:endParaRPr sz="2600"/>
          </a:p>
          <a:p>
            <a:pPr marL="0" lvl="0" indent="0" algn="l" rtl="0">
              <a:lnSpc>
                <a:spcPct val="100000"/>
              </a:lnSpc>
              <a:spcBef>
                <a:spcPts val="0"/>
              </a:spcBef>
              <a:spcAft>
                <a:spcPts val="0"/>
              </a:spcAft>
              <a:buNone/>
            </a:pPr>
            <a:endParaRPr sz="2600"/>
          </a:p>
          <a:p>
            <a:pPr marL="254000" lvl="0" indent="-101600" algn="l" rtl="0">
              <a:lnSpc>
                <a:spcPct val="100000"/>
              </a:lnSpc>
              <a:spcBef>
                <a:spcPts val="1400"/>
              </a:spcBef>
              <a:spcAft>
                <a:spcPts val="0"/>
              </a:spcAft>
              <a:buClr>
                <a:srgbClr val="FF0000"/>
              </a:buClr>
              <a:buSzPts val="2400"/>
              <a:buFont typeface="Arial"/>
              <a:buNone/>
            </a:pPr>
            <a:endParaRPr sz="2600">
              <a:latin typeface="Calibri"/>
              <a:ea typeface="Calibri"/>
              <a:cs typeface="Calibri"/>
              <a:sym typeface="Calibri"/>
            </a:endParaRPr>
          </a:p>
          <a:p>
            <a:pPr marL="254000" lvl="0" indent="-101600" algn="l" rtl="0">
              <a:lnSpc>
                <a:spcPct val="100000"/>
              </a:lnSpc>
              <a:spcBef>
                <a:spcPts val="500"/>
              </a:spcBef>
              <a:spcAft>
                <a:spcPts val="0"/>
              </a:spcAft>
              <a:buClr>
                <a:srgbClr val="FF0000"/>
              </a:buClr>
              <a:buSzPts val="2400"/>
              <a:buFont typeface="Arial"/>
              <a:buNone/>
            </a:pPr>
            <a:endParaRPr>
              <a:latin typeface="Calibri"/>
              <a:ea typeface="Calibri"/>
              <a:cs typeface="Calibri"/>
              <a:sym typeface="Calibri"/>
            </a:endParaRPr>
          </a:p>
          <a:p>
            <a:pPr marL="254000" lvl="0" indent="-101600" algn="l" rtl="0">
              <a:lnSpc>
                <a:spcPct val="100000"/>
              </a:lnSpc>
              <a:spcBef>
                <a:spcPts val="500"/>
              </a:spcBef>
              <a:spcAft>
                <a:spcPts val="0"/>
              </a:spcAft>
              <a:buClr>
                <a:srgbClr val="FF0000"/>
              </a:buClr>
              <a:buSzPts val="2400"/>
              <a:buFont typeface="Arial"/>
              <a:buNone/>
            </a:pPr>
            <a:endParaRPr>
              <a:latin typeface="Calibri"/>
              <a:ea typeface="Calibri"/>
              <a:cs typeface="Calibri"/>
              <a:sym typeface="Calibri"/>
            </a:endParaRPr>
          </a:p>
        </p:txBody>
      </p:sp>
      <p:sp>
        <p:nvSpPr>
          <p:cNvPr id="500" name="Google Shape;500;p74"/>
          <p:cNvSpPr txBox="1"/>
          <p:nvPr/>
        </p:nvSpPr>
        <p:spPr>
          <a:xfrm>
            <a:off x="4248975" y="4254850"/>
            <a:ext cx="4557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75"/>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Strategies for</a:t>
            </a:r>
            <a:r>
              <a:rPr lang="en" sz="3000">
                <a:latin typeface="Calibri"/>
                <a:ea typeface="Calibri"/>
                <a:cs typeface="Calibri"/>
                <a:sym typeface="Calibri"/>
              </a:rPr>
              <a:t> </a:t>
            </a:r>
            <a:r>
              <a:rPr lang="en" sz="3000"/>
              <a:t>Modifying</a:t>
            </a:r>
            <a:r>
              <a:rPr lang="en" sz="3000">
                <a:latin typeface="Calibri"/>
                <a:ea typeface="Calibri"/>
                <a:cs typeface="Calibri"/>
                <a:sym typeface="Calibri"/>
              </a:rPr>
              <a:t> the Intervention</a:t>
            </a:r>
            <a:endParaRPr/>
          </a:p>
        </p:txBody>
      </p:sp>
      <p:sp>
        <p:nvSpPr>
          <p:cNvPr id="507" name="Google Shape;507;p75"/>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342900" lvl="0" indent="-317500" algn="l" rtl="0">
              <a:lnSpc>
                <a:spcPct val="100000"/>
              </a:lnSpc>
              <a:spcBef>
                <a:spcPts val="0"/>
              </a:spcBef>
              <a:spcAft>
                <a:spcPts val="0"/>
              </a:spcAft>
              <a:buSzPts val="2400"/>
              <a:buFont typeface="Calibri"/>
              <a:buAutoNum type="arabicPeriod"/>
            </a:pPr>
            <a:r>
              <a:rPr lang="en" b="1" u="sng">
                <a:latin typeface="Calibri"/>
                <a:ea typeface="Calibri"/>
                <a:cs typeface="Calibri"/>
                <a:sym typeface="Calibri"/>
              </a:rPr>
              <a:t>Provide more frequent feedback</a:t>
            </a:r>
            <a:endParaRPr/>
          </a:p>
          <a:p>
            <a:pPr marL="254000" lvl="0" indent="-254000" algn="l" rtl="0">
              <a:lnSpc>
                <a:spcPct val="100000"/>
              </a:lnSpc>
              <a:spcBef>
                <a:spcPts val="200"/>
              </a:spcBef>
              <a:spcAft>
                <a:spcPts val="0"/>
              </a:spcAft>
              <a:buSzPts val="800"/>
              <a:buFont typeface="Arial"/>
              <a:buNone/>
            </a:pPr>
            <a:endParaRPr sz="800">
              <a:latin typeface="Calibri"/>
              <a:ea typeface="Calibri"/>
              <a:cs typeface="Calibri"/>
              <a:sym typeface="Calibri"/>
            </a:endParaRPr>
          </a:p>
          <a:p>
            <a:pPr marL="254000" lvl="0" indent="-254000" algn="l" rtl="0">
              <a:lnSpc>
                <a:spcPct val="100000"/>
              </a:lnSpc>
              <a:spcBef>
                <a:spcPts val="500"/>
              </a:spcBef>
              <a:spcAft>
                <a:spcPts val="0"/>
              </a:spcAft>
              <a:buClr>
                <a:srgbClr val="FF0000"/>
              </a:buClr>
              <a:buSzPts val="2400"/>
              <a:buFont typeface="Arial"/>
              <a:buChar char="•"/>
            </a:pPr>
            <a:r>
              <a:rPr lang="en">
                <a:latin typeface="Calibri"/>
                <a:ea typeface="Calibri"/>
                <a:cs typeface="Calibri"/>
                <a:sym typeface="Calibri"/>
              </a:rPr>
              <a:t>Implement an additional feedback session with the intervention facilitator (i.e. noon check-in)</a:t>
            </a:r>
            <a:endParaRPr/>
          </a:p>
          <a:p>
            <a:pPr marL="254000" lvl="0" indent="-254000" algn="l" rtl="0">
              <a:lnSpc>
                <a:spcPct val="100000"/>
              </a:lnSpc>
              <a:spcBef>
                <a:spcPts val="500"/>
              </a:spcBef>
              <a:spcAft>
                <a:spcPts val="0"/>
              </a:spcAft>
              <a:buClr>
                <a:srgbClr val="FF0000"/>
              </a:buClr>
              <a:buSzPts val="2400"/>
              <a:buFont typeface="Arial"/>
              <a:buChar char="•"/>
            </a:pPr>
            <a:r>
              <a:rPr lang="en">
                <a:latin typeface="Calibri"/>
                <a:ea typeface="Calibri"/>
                <a:cs typeface="Calibri"/>
                <a:sym typeface="Calibri"/>
              </a:rPr>
              <a:t>Allow for more frequent interactions between the student and his or her teachers (i.e. shorten the time periods </a:t>
            </a:r>
            <a:r>
              <a:rPr lang="en"/>
              <a:t>between</a:t>
            </a:r>
            <a:r>
              <a:rPr lang="en">
                <a:latin typeface="Calibri"/>
                <a:ea typeface="Calibri"/>
                <a:cs typeface="Calibri"/>
                <a:sym typeface="Calibri"/>
              </a:rPr>
              <a:t> ratings)</a:t>
            </a:r>
            <a:endParaRPr/>
          </a:p>
          <a:p>
            <a:pPr marL="254000" lvl="0" indent="-101600" algn="l" rtl="0">
              <a:lnSpc>
                <a:spcPct val="100000"/>
              </a:lnSpc>
              <a:spcBef>
                <a:spcPts val="500"/>
              </a:spcBef>
              <a:spcAft>
                <a:spcPts val="0"/>
              </a:spcAft>
              <a:buClr>
                <a:srgbClr val="FF0000"/>
              </a:buClr>
              <a:buSzPts val="2400"/>
              <a:buFont typeface="Arial"/>
              <a:buNone/>
            </a:pPr>
            <a:endParaRPr>
              <a:latin typeface="Calibri"/>
              <a:ea typeface="Calibri"/>
              <a:cs typeface="Calibri"/>
              <a:sym typeface="Calibri"/>
            </a:endParaRPr>
          </a:p>
          <a:p>
            <a:pPr marL="254000" lvl="0" indent="-101600" algn="l" rtl="0">
              <a:lnSpc>
                <a:spcPct val="100000"/>
              </a:lnSpc>
              <a:spcBef>
                <a:spcPts val="500"/>
              </a:spcBef>
              <a:spcAft>
                <a:spcPts val="0"/>
              </a:spcAft>
              <a:buClr>
                <a:srgbClr val="FF0000"/>
              </a:buClr>
              <a:buSzPts val="2400"/>
              <a:buFont typeface="Arial"/>
              <a:buNone/>
            </a:pPr>
            <a:endParaRPr>
              <a:latin typeface="Calibri"/>
              <a:ea typeface="Calibri"/>
              <a:cs typeface="Calibri"/>
              <a:sym typeface="Calibri"/>
            </a:endParaRPr>
          </a:p>
          <a:p>
            <a:pPr marL="254000" lvl="0" indent="-101600" algn="l" rtl="0">
              <a:lnSpc>
                <a:spcPct val="100000"/>
              </a:lnSpc>
              <a:spcBef>
                <a:spcPts val="500"/>
              </a:spcBef>
              <a:spcAft>
                <a:spcPts val="0"/>
              </a:spcAft>
              <a:buClr>
                <a:srgbClr val="FF0000"/>
              </a:buClr>
              <a:buSzPts val="2400"/>
              <a:buFont typeface="Arial"/>
              <a:buNone/>
            </a:pPr>
            <a:endParaRPr>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76"/>
          <p:cNvSpPr txBox="1">
            <a:spLocks noGrp="1"/>
          </p:cNvSpPr>
          <p:nvPr>
            <p:ph type="title"/>
          </p:nvPr>
        </p:nvSpPr>
        <p:spPr>
          <a:xfrm>
            <a:off x="815196" y="46760"/>
            <a:ext cx="687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Strategies for Modifying the Intervention</a:t>
            </a:r>
            <a:endParaRPr/>
          </a:p>
        </p:txBody>
      </p:sp>
      <p:sp>
        <p:nvSpPr>
          <p:cNvPr id="514" name="Google Shape;514;p76"/>
          <p:cNvSpPr txBox="1">
            <a:spLocks noGrp="1"/>
          </p:cNvSpPr>
          <p:nvPr>
            <p:ph type="body" idx="1"/>
          </p:nvPr>
        </p:nvSpPr>
        <p:spPr>
          <a:xfrm>
            <a:off x="1025012" y="904009"/>
            <a:ext cx="7071600" cy="36906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2400"/>
              <a:buFont typeface="Arial"/>
              <a:buNone/>
            </a:pPr>
            <a:r>
              <a:rPr lang="en" b="1">
                <a:solidFill>
                  <a:srgbClr val="FF0000"/>
                </a:solidFill>
              </a:rPr>
              <a:t>2</a:t>
            </a:r>
            <a:r>
              <a:rPr lang="en">
                <a:solidFill>
                  <a:srgbClr val="FF0000"/>
                </a:solidFill>
              </a:rPr>
              <a:t>. </a:t>
            </a:r>
            <a:r>
              <a:rPr lang="en" b="1" u="sng">
                <a:latin typeface="Calibri"/>
                <a:ea typeface="Calibri"/>
                <a:cs typeface="Calibri"/>
                <a:sym typeface="Calibri"/>
              </a:rPr>
              <a:t>Individualize the feedback procedure</a:t>
            </a:r>
            <a:endParaRPr sz="800">
              <a:latin typeface="Calibri"/>
              <a:ea typeface="Calibri"/>
              <a:cs typeface="Calibri"/>
              <a:sym typeface="Calibri"/>
            </a:endParaRPr>
          </a:p>
          <a:p>
            <a:pPr marL="254000" lvl="0" indent="-254000" algn="l" rtl="0">
              <a:lnSpc>
                <a:spcPct val="100000"/>
              </a:lnSpc>
              <a:spcBef>
                <a:spcPts val="500"/>
              </a:spcBef>
              <a:spcAft>
                <a:spcPts val="0"/>
              </a:spcAft>
              <a:buClr>
                <a:srgbClr val="FF0000"/>
              </a:buClr>
              <a:buSzPts val="2400"/>
              <a:buFont typeface="Arial"/>
              <a:buChar char="•"/>
            </a:pPr>
            <a:r>
              <a:rPr lang="en">
                <a:latin typeface="Calibri"/>
                <a:ea typeface="Calibri"/>
                <a:cs typeface="Calibri"/>
                <a:sym typeface="Calibri"/>
              </a:rPr>
              <a:t>Allow the student to select the adult with whom he or she will regularly meet to review progress</a:t>
            </a:r>
            <a:endParaRPr/>
          </a:p>
          <a:p>
            <a:pPr marL="254000" lvl="0" indent="-254000" algn="l" rtl="0">
              <a:lnSpc>
                <a:spcPct val="100000"/>
              </a:lnSpc>
              <a:spcBef>
                <a:spcPts val="500"/>
              </a:spcBef>
              <a:spcAft>
                <a:spcPts val="0"/>
              </a:spcAft>
              <a:buClr>
                <a:srgbClr val="FF0000"/>
              </a:buClr>
              <a:buSzPts val="2400"/>
              <a:buFont typeface="Arial"/>
              <a:buChar char="•"/>
            </a:pPr>
            <a:r>
              <a:rPr lang="en">
                <a:latin typeface="Calibri"/>
                <a:ea typeface="Calibri"/>
                <a:cs typeface="Calibri"/>
                <a:sym typeface="Calibri"/>
              </a:rPr>
              <a:t>Cross out behaviors on the DPR which are not problematic for the student</a:t>
            </a:r>
            <a:endParaRPr/>
          </a:p>
          <a:p>
            <a:pPr marL="254000" lvl="0" indent="-254000" algn="l" rtl="0">
              <a:lnSpc>
                <a:spcPct val="100000"/>
              </a:lnSpc>
              <a:spcBef>
                <a:spcPts val="500"/>
              </a:spcBef>
              <a:spcAft>
                <a:spcPts val="0"/>
              </a:spcAft>
              <a:buClr>
                <a:srgbClr val="FF0000"/>
              </a:buClr>
              <a:buSzPts val="2400"/>
              <a:buFont typeface="Arial"/>
              <a:buChar char="•"/>
            </a:pPr>
            <a:r>
              <a:rPr lang="en">
                <a:latin typeface="Calibri"/>
                <a:ea typeface="Calibri"/>
                <a:cs typeface="Calibri"/>
                <a:sym typeface="Calibri"/>
              </a:rPr>
              <a:t>Be more specific with behaviors which are problematic</a:t>
            </a:r>
            <a:endParaRPr/>
          </a:p>
          <a:p>
            <a:pPr marL="254000" lvl="0" indent="-254000" algn="l" rtl="0">
              <a:lnSpc>
                <a:spcPct val="100000"/>
              </a:lnSpc>
              <a:spcBef>
                <a:spcPts val="500"/>
              </a:spcBef>
              <a:spcAft>
                <a:spcPts val="0"/>
              </a:spcAft>
              <a:buClr>
                <a:srgbClr val="FF0000"/>
              </a:buClr>
              <a:buSzPts val="2400"/>
              <a:buFont typeface="Arial"/>
              <a:buChar char="•"/>
            </a:pPr>
            <a:r>
              <a:rPr lang="en">
                <a:latin typeface="Calibri"/>
                <a:ea typeface="Calibri"/>
                <a:cs typeface="Calibri"/>
                <a:sym typeface="Calibri"/>
              </a:rPr>
              <a:t>Make sure time periods which are problematic are monitored on the DPR</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77"/>
          <p:cNvSpPr txBox="1">
            <a:spLocks noGrp="1"/>
          </p:cNvSpPr>
          <p:nvPr>
            <p:ph type="title"/>
          </p:nvPr>
        </p:nvSpPr>
        <p:spPr>
          <a:xfrm>
            <a:off x="457200" y="205978"/>
            <a:ext cx="82296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Strategies for Modifying the Intervention</a:t>
            </a:r>
            <a:endParaRPr/>
          </a:p>
        </p:txBody>
      </p:sp>
      <p:sp>
        <p:nvSpPr>
          <p:cNvPr id="521" name="Google Shape;521;p77"/>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254000" lvl="0" indent="-254000" algn="l" rtl="0">
              <a:lnSpc>
                <a:spcPct val="100000"/>
              </a:lnSpc>
              <a:spcBef>
                <a:spcPts val="0"/>
              </a:spcBef>
              <a:spcAft>
                <a:spcPts val="0"/>
              </a:spcAft>
              <a:buSzPts val="2400"/>
              <a:buFont typeface="Arial"/>
              <a:buNone/>
            </a:pPr>
            <a:r>
              <a:rPr lang="en" b="1">
                <a:solidFill>
                  <a:srgbClr val="FF0000"/>
                </a:solidFill>
              </a:rPr>
              <a:t>3. </a:t>
            </a:r>
            <a:r>
              <a:rPr lang="en" b="1" u="sng">
                <a:latin typeface="Calibri"/>
                <a:ea typeface="Calibri"/>
                <a:cs typeface="Calibri"/>
                <a:sym typeface="Calibri"/>
              </a:rPr>
              <a:t>Individualize the reinforcer</a:t>
            </a:r>
            <a:endParaRPr b="1" u="sng">
              <a:latin typeface="Calibri"/>
              <a:ea typeface="Calibri"/>
              <a:cs typeface="Calibri"/>
              <a:sym typeface="Calibri"/>
            </a:endParaRPr>
          </a:p>
          <a:p>
            <a:pPr marL="254000" lvl="0" indent="-254000" algn="l" rtl="0">
              <a:lnSpc>
                <a:spcPct val="100000"/>
              </a:lnSpc>
              <a:spcBef>
                <a:spcPts val="200"/>
              </a:spcBef>
              <a:spcAft>
                <a:spcPts val="0"/>
              </a:spcAft>
              <a:buSzPts val="800"/>
              <a:buFont typeface="Arial"/>
              <a:buNone/>
            </a:pPr>
            <a:endParaRPr sz="800" i="1">
              <a:latin typeface="Calibri"/>
              <a:ea typeface="Calibri"/>
              <a:cs typeface="Calibri"/>
              <a:sym typeface="Calibri"/>
            </a:endParaRPr>
          </a:p>
          <a:p>
            <a:pPr marL="254000" lvl="0" indent="-254000" algn="l" rtl="0">
              <a:lnSpc>
                <a:spcPct val="100000"/>
              </a:lnSpc>
              <a:spcBef>
                <a:spcPts val="500"/>
              </a:spcBef>
              <a:spcAft>
                <a:spcPts val="0"/>
              </a:spcAft>
              <a:buClr>
                <a:srgbClr val="FF0000"/>
              </a:buClr>
              <a:buSzPts val="2400"/>
              <a:buFont typeface="Arial"/>
              <a:buChar char="•"/>
            </a:pPr>
            <a:r>
              <a:rPr lang="en">
                <a:latin typeface="Calibri"/>
                <a:ea typeface="Calibri"/>
                <a:cs typeface="Calibri"/>
                <a:sym typeface="Calibri"/>
              </a:rPr>
              <a:t>Collaboratively develop an individualized contract that specifies the reinforcers the student will earn </a:t>
            </a:r>
            <a:endParaRPr/>
          </a:p>
          <a:p>
            <a:pPr marL="254000" lvl="0" indent="-254000" algn="l" rtl="0">
              <a:lnSpc>
                <a:spcPct val="100000"/>
              </a:lnSpc>
              <a:spcBef>
                <a:spcPts val="500"/>
              </a:spcBef>
              <a:spcAft>
                <a:spcPts val="0"/>
              </a:spcAft>
              <a:buClr>
                <a:srgbClr val="FF0000"/>
              </a:buClr>
              <a:buSzPts val="2400"/>
              <a:buFont typeface="Arial"/>
              <a:buChar char="•"/>
            </a:pPr>
            <a:r>
              <a:rPr lang="en">
                <a:latin typeface="Calibri"/>
                <a:ea typeface="Calibri"/>
                <a:cs typeface="Calibri"/>
                <a:sym typeface="Calibri"/>
              </a:rPr>
              <a:t>Allow the student to select an adult with whom he or she can spend additional time </a:t>
            </a:r>
            <a:endParaRPr/>
          </a:p>
          <a:p>
            <a:pPr marL="254000" lvl="0" indent="-254000" algn="l" rtl="0">
              <a:lnSpc>
                <a:spcPct val="100000"/>
              </a:lnSpc>
              <a:spcBef>
                <a:spcPts val="500"/>
              </a:spcBef>
              <a:spcAft>
                <a:spcPts val="0"/>
              </a:spcAft>
              <a:buSzPts val="2400"/>
              <a:buFont typeface="Arial"/>
              <a:buNone/>
            </a:pPr>
            <a:r>
              <a:rPr lang="en">
                <a:latin typeface="Calibri"/>
                <a:ea typeface="Calibri"/>
                <a:cs typeface="Calibri"/>
                <a:sym typeface="Calibri"/>
              </a:rPr>
              <a:t> </a:t>
            </a:r>
            <a:endParaRPr/>
          </a:p>
          <a:p>
            <a:pPr marL="254000" lvl="0" indent="-254000" algn="l" rtl="0">
              <a:lnSpc>
                <a:spcPct val="100000"/>
              </a:lnSpc>
              <a:spcBef>
                <a:spcPts val="500"/>
              </a:spcBef>
              <a:spcAft>
                <a:spcPts val="0"/>
              </a:spcAft>
              <a:buSzPts val="2400"/>
              <a:buFont typeface="Arial"/>
              <a:buNone/>
            </a:pP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9593"/>
        </a:solidFill>
        <a:effectLst/>
      </p:bgPr>
    </p:bg>
    <p:spTree>
      <p:nvGrpSpPr>
        <p:cNvPr id="1" name="Shape 201"/>
        <p:cNvGrpSpPr/>
        <p:nvPr/>
      </p:nvGrpSpPr>
      <p:grpSpPr>
        <a:xfrm>
          <a:off x="0" y="0"/>
          <a:ext cx="0" cy="0"/>
          <a:chOff x="0" y="0"/>
          <a:chExt cx="0" cy="0"/>
        </a:xfrm>
      </p:grpSpPr>
      <p:sp>
        <p:nvSpPr>
          <p:cNvPr id="202" name="Google Shape;202;p33"/>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Introductions</a:t>
            </a:r>
            <a:endParaRPr/>
          </a:p>
        </p:txBody>
      </p:sp>
      <p:sp>
        <p:nvSpPr>
          <p:cNvPr id="203" name="Google Shape;203;p33"/>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78"/>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l" rtl="0">
              <a:lnSpc>
                <a:spcPct val="107916"/>
              </a:lnSpc>
              <a:spcBef>
                <a:spcPts val="0"/>
              </a:spcBef>
              <a:spcAft>
                <a:spcPts val="0"/>
              </a:spcAft>
              <a:buNone/>
            </a:pPr>
            <a:r>
              <a:rPr lang="en" sz="3000"/>
              <a:t> Strategies for Modifying the Intervention</a:t>
            </a:r>
            <a:endParaRPr/>
          </a:p>
          <a:p>
            <a:pPr marL="0" lvl="0" indent="0" algn="l" rtl="0">
              <a:lnSpc>
                <a:spcPct val="107916"/>
              </a:lnSpc>
              <a:spcBef>
                <a:spcPts val="0"/>
              </a:spcBef>
              <a:spcAft>
                <a:spcPts val="0"/>
              </a:spcAft>
              <a:buNone/>
            </a:pPr>
            <a:endParaRPr sz="3000"/>
          </a:p>
          <a:p>
            <a:pPr marL="0" lvl="0" indent="0" algn="ctr" rtl="0">
              <a:spcBef>
                <a:spcPts val="0"/>
              </a:spcBef>
              <a:spcAft>
                <a:spcPts val="0"/>
              </a:spcAft>
              <a:buNone/>
            </a:pPr>
            <a:endParaRPr sz="1400"/>
          </a:p>
        </p:txBody>
      </p:sp>
      <p:sp>
        <p:nvSpPr>
          <p:cNvPr id="527" name="Google Shape;527;p78"/>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0" lvl="0" indent="0" algn="l" rtl="0">
              <a:lnSpc>
                <a:spcPct val="107916"/>
              </a:lnSpc>
              <a:spcBef>
                <a:spcPts val="0"/>
              </a:spcBef>
              <a:spcAft>
                <a:spcPts val="0"/>
              </a:spcAft>
              <a:buNone/>
            </a:pPr>
            <a:r>
              <a:rPr lang="en" b="1">
                <a:solidFill>
                  <a:srgbClr val="FF0000"/>
                </a:solidFill>
              </a:rPr>
              <a:t>4. </a:t>
            </a:r>
            <a:r>
              <a:rPr lang="en" b="1" u="sng"/>
              <a:t>Add a Self-Monitoring Component</a:t>
            </a:r>
            <a:endParaRPr b="1" u="sng"/>
          </a:p>
          <a:p>
            <a:pPr marL="914400" lvl="1" indent="-381000" algn="l" rtl="0">
              <a:lnSpc>
                <a:spcPct val="107916"/>
              </a:lnSpc>
              <a:spcBef>
                <a:spcPts val="0"/>
              </a:spcBef>
              <a:spcAft>
                <a:spcPts val="0"/>
              </a:spcAft>
              <a:buSzPts val="2400"/>
              <a:buChar char="•"/>
            </a:pPr>
            <a:r>
              <a:rPr lang="en" sz="2400"/>
              <a:t>Identify and define the target behavior</a:t>
            </a:r>
            <a:endParaRPr sz="2400"/>
          </a:p>
          <a:p>
            <a:pPr marL="914400" lvl="1" indent="-381000" algn="l" rtl="0">
              <a:lnSpc>
                <a:spcPct val="107916"/>
              </a:lnSpc>
              <a:spcBef>
                <a:spcPts val="0"/>
              </a:spcBef>
              <a:spcAft>
                <a:spcPts val="0"/>
              </a:spcAft>
              <a:buSzPts val="2400"/>
              <a:buChar char="•"/>
            </a:pPr>
            <a:r>
              <a:rPr lang="en" sz="2400"/>
              <a:t>Collect baseline data</a:t>
            </a:r>
            <a:endParaRPr sz="2400"/>
          </a:p>
          <a:p>
            <a:pPr marL="914400" lvl="1" indent="-381000" algn="l" rtl="0">
              <a:lnSpc>
                <a:spcPct val="107916"/>
              </a:lnSpc>
              <a:spcBef>
                <a:spcPts val="0"/>
              </a:spcBef>
              <a:spcAft>
                <a:spcPts val="0"/>
              </a:spcAft>
              <a:buSzPts val="2400"/>
              <a:buChar char="•"/>
            </a:pPr>
            <a:r>
              <a:rPr lang="en" sz="2400"/>
              <a:t>Design procedure and materials</a:t>
            </a:r>
            <a:endParaRPr sz="2400"/>
          </a:p>
          <a:p>
            <a:pPr marL="914400" lvl="1" indent="-381000" algn="l" rtl="0">
              <a:lnSpc>
                <a:spcPct val="107916"/>
              </a:lnSpc>
              <a:spcBef>
                <a:spcPts val="0"/>
              </a:spcBef>
              <a:spcAft>
                <a:spcPts val="0"/>
              </a:spcAft>
              <a:buSzPts val="2400"/>
              <a:buChar char="•"/>
            </a:pPr>
            <a:r>
              <a:rPr lang="en" sz="2400"/>
              <a:t>Teach student to self-monitor</a:t>
            </a:r>
            <a:endParaRPr sz="2400"/>
          </a:p>
          <a:p>
            <a:pPr marL="914400" lvl="1" indent="-381000" algn="l" rtl="0">
              <a:lnSpc>
                <a:spcPct val="107916"/>
              </a:lnSpc>
              <a:spcBef>
                <a:spcPts val="0"/>
              </a:spcBef>
              <a:spcAft>
                <a:spcPts val="0"/>
              </a:spcAft>
              <a:buSzPts val="2400"/>
              <a:buChar char="•"/>
            </a:pPr>
            <a:r>
              <a:rPr lang="en" sz="2400"/>
              <a:t>Monitor progress</a:t>
            </a:r>
            <a:endParaRPr sz="2400"/>
          </a:p>
          <a:p>
            <a:pPr marL="0" lvl="0" indent="0" algn="l" rtl="0">
              <a:spcBef>
                <a:spcPts val="500"/>
              </a:spcBef>
              <a:spcAft>
                <a:spcPts val="0"/>
              </a:spcAft>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79"/>
          <p:cNvSpPr txBox="1">
            <a:spLocks noGrp="1"/>
          </p:cNvSpPr>
          <p:nvPr>
            <p:ph type="title"/>
          </p:nvPr>
        </p:nvSpPr>
        <p:spPr>
          <a:xfrm>
            <a:off x="412838" y="43556"/>
            <a:ext cx="87612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Example Modifications for the CICO Intervention</a:t>
            </a:r>
            <a:endParaRPr/>
          </a:p>
        </p:txBody>
      </p:sp>
      <p:pic>
        <p:nvPicPr>
          <p:cNvPr id="534" name="Google Shape;534;p79"/>
          <p:cNvPicPr preferRelativeResize="0"/>
          <p:nvPr/>
        </p:nvPicPr>
        <p:blipFill rotWithShape="1">
          <a:blip r:embed="rId3">
            <a:alphaModFix/>
          </a:blip>
          <a:srcRect/>
          <a:stretch/>
        </p:blipFill>
        <p:spPr>
          <a:xfrm>
            <a:off x="1299400" y="1165851"/>
            <a:ext cx="6605600" cy="2932000"/>
          </a:xfrm>
          <a:prstGeom prst="rect">
            <a:avLst/>
          </a:prstGeom>
          <a:noFill/>
          <a:ln>
            <a:noFill/>
          </a:ln>
        </p:spPr>
      </p:pic>
      <p:sp>
        <p:nvSpPr>
          <p:cNvPr id="535" name="Google Shape;535;p79"/>
          <p:cNvSpPr/>
          <p:nvPr/>
        </p:nvSpPr>
        <p:spPr>
          <a:xfrm>
            <a:off x="8686800" y="4271350"/>
            <a:ext cx="457200" cy="4287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36" name="Google Shape;536;p79"/>
          <p:cNvSpPr txBox="1"/>
          <p:nvPr/>
        </p:nvSpPr>
        <p:spPr>
          <a:xfrm>
            <a:off x="4133850" y="4271350"/>
            <a:ext cx="4449042"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dk1"/>
                </a:solidFill>
                <a:latin typeface="Calibri"/>
                <a:ea typeface="Calibri"/>
                <a:cs typeface="Calibri"/>
                <a:sym typeface="Calibri"/>
              </a:rPr>
              <a:t>AT-C6L2 Modifications for CICO Interventions</a:t>
            </a:r>
            <a:endParaRPr sz="2400" dirty="0">
              <a:solidFill>
                <a:schemeClr val="dk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80"/>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CICO Modifications at the Secondary Level </a:t>
            </a:r>
            <a:endParaRPr/>
          </a:p>
        </p:txBody>
      </p:sp>
      <p:sp>
        <p:nvSpPr>
          <p:cNvPr id="542" name="Google Shape;542;p80"/>
          <p:cNvSpPr txBox="1">
            <a:spLocks noGrp="1"/>
          </p:cNvSpPr>
          <p:nvPr>
            <p:ph type="body" idx="1"/>
          </p:nvPr>
        </p:nvSpPr>
        <p:spPr>
          <a:xfrm>
            <a:off x="315550" y="1063375"/>
            <a:ext cx="8371200" cy="3531300"/>
          </a:xfrm>
          <a:prstGeom prst="rect">
            <a:avLst/>
          </a:prstGeom>
        </p:spPr>
        <p:txBody>
          <a:bodyPr spcFirstLastPara="1" wrap="square" lIns="68575" tIns="68575" rIns="68575" bIns="68575" anchor="t" anchorCtr="0">
            <a:noAutofit/>
          </a:bodyPr>
          <a:lstStyle/>
          <a:p>
            <a:pPr marL="0" lvl="0" indent="0" algn="l" rtl="0">
              <a:spcBef>
                <a:spcPts val="500"/>
              </a:spcBef>
              <a:spcAft>
                <a:spcPts val="0"/>
              </a:spcAft>
              <a:buNone/>
            </a:pPr>
            <a:r>
              <a:rPr lang="en"/>
              <a:t>Teach students</a:t>
            </a:r>
            <a:endParaRPr/>
          </a:p>
          <a:p>
            <a:pPr marL="457200" lvl="0" indent="-381000" algn="l" rtl="0">
              <a:spcBef>
                <a:spcPts val="500"/>
              </a:spcBef>
              <a:spcAft>
                <a:spcPts val="0"/>
              </a:spcAft>
              <a:buSzPts val="2400"/>
              <a:buChar char="•"/>
            </a:pPr>
            <a:r>
              <a:rPr lang="en"/>
              <a:t>How to be socially and academically successfully</a:t>
            </a:r>
            <a:endParaRPr/>
          </a:p>
          <a:p>
            <a:pPr marL="457200" lvl="0" indent="-381000" algn="l" rtl="0">
              <a:spcBef>
                <a:spcPts val="0"/>
              </a:spcBef>
              <a:spcAft>
                <a:spcPts val="0"/>
              </a:spcAft>
              <a:buSzPts val="2400"/>
              <a:buChar char="•"/>
            </a:pPr>
            <a:r>
              <a:rPr lang="en"/>
              <a:t>How to appropriately engage in activities </a:t>
            </a:r>
            <a:endParaRPr/>
          </a:p>
          <a:p>
            <a:pPr marL="457200" lvl="0" indent="-381000" algn="l" rtl="0">
              <a:spcBef>
                <a:spcPts val="0"/>
              </a:spcBef>
              <a:spcAft>
                <a:spcPts val="0"/>
              </a:spcAft>
              <a:buSzPts val="2400"/>
              <a:buChar char="•"/>
            </a:pPr>
            <a:r>
              <a:rPr lang="en"/>
              <a:t>Basic Study Skills </a:t>
            </a:r>
            <a:endParaRPr/>
          </a:p>
          <a:p>
            <a:pPr marL="914400" lvl="0" indent="-381000" algn="l" rtl="0">
              <a:spcBef>
                <a:spcPts val="0"/>
              </a:spcBef>
              <a:spcAft>
                <a:spcPts val="0"/>
              </a:spcAft>
              <a:buSzPts val="2400"/>
              <a:buChar char="•"/>
            </a:pPr>
            <a:r>
              <a:rPr lang="en"/>
              <a:t>Using a planner</a:t>
            </a:r>
            <a:endParaRPr/>
          </a:p>
          <a:p>
            <a:pPr marL="914400" lvl="0" indent="-381000" algn="l" rtl="0">
              <a:spcBef>
                <a:spcPts val="0"/>
              </a:spcBef>
              <a:spcAft>
                <a:spcPts val="0"/>
              </a:spcAft>
              <a:buSzPts val="2400"/>
              <a:buChar char="•"/>
            </a:pPr>
            <a:r>
              <a:rPr lang="en"/>
              <a:t>Organize materials</a:t>
            </a:r>
            <a:endParaRPr/>
          </a:p>
          <a:p>
            <a:pPr marL="914400" lvl="0" indent="-381000" algn="l" rtl="0">
              <a:spcBef>
                <a:spcPts val="0"/>
              </a:spcBef>
              <a:spcAft>
                <a:spcPts val="0"/>
              </a:spcAft>
              <a:buSzPts val="2400"/>
              <a:buChar char="•"/>
            </a:pPr>
            <a:r>
              <a:rPr lang="en"/>
              <a:t>Follow  a daily schedule</a:t>
            </a:r>
            <a:endParaRPr/>
          </a:p>
          <a:p>
            <a:pPr marL="914400" lvl="0" indent="-381000" algn="l" rtl="0">
              <a:spcBef>
                <a:spcPts val="0"/>
              </a:spcBef>
              <a:spcAft>
                <a:spcPts val="0"/>
              </a:spcAft>
              <a:buSzPts val="2400"/>
              <a:buChar char="•"/>
            </a:pPr>
            <a:r>
              <a:rPr lang="en"/>
              <a:t>Study and test taking skills</a:t>
            </a:r>
            <a:endParaRPr/>
          </a:p>
          <a:p>
            <a:pPr marL="457200" lvl="0" indent="0" algn="l" rtl="0">
              <a:spcBef>
                <a:spcPts val="500"/>
              </a:spcBef>
              <a:spcAft>
                <a:spcPts val="0"/>
              </a:spcAft>
              <a:buNone/>
            </a:pPr>
            <a:endParaRPr/>
          </a:p>
          <a:p>
            <a:pPr marL="0" lvl="0" indent="0" algn="l" rtl="0">
              <a:spcBef>
                <a:spcPts val="500"/>
              </a:spcBef>
              <a:spcAft>
                <a:spcPts val="0"/>
              </a:spcAft>
              <a:buNone/>
            </a:pPr>
            <a:endParaRPr/>
          </a:p>
          <a:p>
            <a:pPr marL="0" lvl="0" indent="0" algn="l" rtl="0">
              <a:spcBef>
                <a:spcPts val="500"/>
              </a:spcBef>
              <a:spcAft>
                <a:spcPts val="0"/>
              </a:spcAft>
              <a:buNone/>
            </a:pPr>
            <a:r>
              <a:rPr lang="en"/>
              <a:t> </a:t>
            </a:r>
            <a:endParaRPr/>
          </a:p>
          <a:p>
            <a:pPr marL="0" lvl="0" indent="0" algn="l" rtl="0">
              <a:spcBef>
                <a:spcPts val="500"/>
              </a:spcBef>
              <a:spcAft>
                <a:spcPts val="0"/>
              </a:spcAft>
              <a:buNone/>
            </a:pPr>
            <a:r>
              <a:rPr lang="en"/>
              <a:t>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81"/>
          <p:cNvSpPr txBox="1">
            <a:spLocks noGrp="1"/>
          </p:cNvSpPr>
          <p:nvPr>
            <p:ph type="title"/>
          </p:nvPr>
        </p:nvSpPr>
        <p:spPr>
          <a:xfrm>
            <a:off x="1982788" y="402432"/>
            <a:ext cx="6710400" cy="7035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400"/>
              <a:buNone/>
            </a:pPr>
            <a:r>
              <a:rPr lang="en"/>
              <a:t>Discussion  </a:t>
            </a:r>
            <a:endParaRPr/>
          </a:p>
        </p:txBody>
      </p:sp>
      <p:sp>
        <p:nvSpPr>
          <p:cNvPr id="549" name="Google Shape;549;p81"/>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342900" lvl="0" indent="-317500" algn="l" rtl="0">
              <a:lnSpc>
                <a:spcPct val="100000"/>
              </a:lnSpc>
              <a:spcBef>
                <a:spcPts val="500"/>
              </a:spcBef>
              <a:spcAft>
                <a:spcPts val="0"/>
              </a:spcAft>
              <a:buClr>
                <a:schemeClr val="dk1"/>
              </a:buClr>
              <a:buSzPts val="2400"/>
              <a:buAutoNum type="arabicPeriod"/>
            </a:pPr>
            <a:r>
              <a:rPr lang="en">
                <a:solidFill>
                  <a:schemeClr val="dk1"/>
                </a:solidFill>
              </a:rPr>
              <a:t>Develop a Menu of Modifications for CICO Intervention.</a:t>
            </a:r>
            <a:endParaRPr>
              <a:solidFill>
                <a:schemeClr val="dk1"/>
              </a:solidFill>
            </a:endParaRPr>
          </a:p>
          <a:p>
            <a:pPr marL="342900" lvl="0" indent="-317500" algn="l" rtl="0">
              <a:lnSpc>
                <a:spcPct val="100000"/>
              </a:lnSpc>
              <a:spcBef>
                <a:spcPts val="0"/>
              </a:spcBef>
              <a:spcAft>
                <a:spcPts val="0"/>
              </a:spcAft>
              <a:buClr>
                <a:schemeClr val="dk1"/>
              </a:buClr>
              <a:buSzPts val="2400"/>
              <a:buAutoNum type="arabicPeriod"/>
            </a:pPr>
            <a:r>
              <a:rPr lang="en">
                <a:solidFill>
                  <a:schemeClr val="dk1"/>
                </a:solidFill>
              </a:rPr>
              <a:t>How long would a student have a poor or questionable response before modifying  the intervention?  </a:t>
            </a:r>
            <a:endParaRPr>
              <a:solidFill>
                <a:schemeClr val="dk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82"/>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Pause &amp; Reflect</a:t>
            </a:r>
            <a:endParaRPr/>
          </a:p>
        </p:txBody>
      </p:sp>
      <p:sp>
        <p:nvSpPr>
          <p:cNvPr id="555" name="Google Shape;555;p82"/>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500"/>
              </a:spcBef>
              <a:spcAft>
                <a:spcPts val="0"/>
              </a:spcAft>
              <a:buClr>
                <a:srgbClr val="FF0000"/>
              </a:buClr>
              <a:buSzPts val="2400"/>
              <a:buFont typeface="Arial"/>
              <a:buNone/>
            </a:pPr>
            <a:r>
              <a:rPr lang="en">
                <a:solidFill>
                  <a:schemeClr val="dk1"/>
                </a:solidFill>
              </a:rPr>
              <a:t>What action steps need to be taken in order to develop your process for analyzing and responding to student progress? </a:t>
            </a:r>
            <a:endParaRPr>
              <a:solidFill>
                <a:schemeClr val="dk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59"/>
        <p:cNvGrpSpPr/>
        <p:nvPr/>
      </p:nvGrpSpPr>
      <p:grpSpPr>
        <a:xfrm>
          <a:off x="0" y="0"/>
          <a:ext cx="0" cy="0"/>
          <a:chOff x="0" y="0"/>
          <a:chExt cx="0" cy="0"/>
        </a:xfrm>
      </p:grpSpPr>
      <p:sp>
        <p:nvSpPr>
          <p:cNvPr id="560" name="Google Shape;560;p83"/>
          <p:cNvSpPr txBox="1">
            <a:spLocks noGrp="1"/>
          </p:cNvSpPr>
          <p:nvPr>
            <p:ph type="title"/>
          </p:nvPr>
        </p:nvSpPr>
        <p:spPr>
          <a:xfrm>
            <a:off x="527575" y="1302703"/>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Self-Monitoring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64"/>
        <p:cNvGrpSpPr/>
        <p:nvPr/>
      </p:nvGrpSpPr>
      <p:grpSpPr>
        <a:xfrm>
          <a:off x="0" y="0"/>
          <a:ext cx="0" cy="0"/>
          <a:chOff x="0" y="0"/>
          <a:chExt cx="0" cy="0"/>
        </a:xfrm>
      </p:grpSpPr>
      <p:sp>
        <p:nvSpPr>
          <p:cNvPr id="565" name="Google Shape;565;p84"/>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l" rtl="0">
              <a:spcBef>
                <a:spcPts val="500"/>
              </a:spcBef>
              <a:spcAft>
                <a:spcPts val="0"/>
              </a:spcAft>
              <a:buClr>
                <a:schemeClr val="dk1"/>
              </a:buClr>
              <a:buSzPts val="1100"/>
              <a:buFont typeface="Arial"/>
              <a:buNone/>
            </a:pPr>
            <a:r>
              <a:rPr lang="en" sz="3600">
                <a:solidFill>
                  <a:srgbClr val="001D35"/>
                </a:solidFill>
                <a:highlight>
                  <a:srgbClr val="FFFFFF"/>
                </a:highlight>
              </a:rPr>
              <a:t>Self-Monitoring within CICO Intervention </a:t>
            </a:r>
            <a:endParaRPr sz="3600"/>
          </a:p>
        </p:txBody>
      </p:sp>
      <p:sp>
        <p:nvSpPr>
          <p:cNvPr id="566" name="Google Shape;566;p84"/>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457200" lvl="0" indent="-381000" algn="l" rtl="0">
              <a:spcBef>
                <a:spcPts val="500"/>
              </a:spcBef>
              <a:spcAft>
                <a:spcPts val="0"/>
              </a:spcAft>
              <a:buClr>
                <a:srgbClr val="001D35"/>
              </a:buClr>
              <a:buSzPts val="2400"/>
              <a:buChar char="•"/>
            </a:pPr>
            <a:r>
              <a:rPr lang="en">
                <a:solidFill>
                  <a:srgbClr val="001D35"/>
                </a:solidFill>
                <a:highlight>
                  <a:srgbClr val="FFFFFF"/>
                </a:highlight>
              </a:rPr>
              <a:t>Students gradually take responsibility for monitoring and evaluating their own behavior </a:t>
            </a:r>
            <a:endParaRPr>
              <a:solidFill>
                <a:srgbClr val="001D35"/>
              </a:solidFill>
              <a:highlight>
                <a:srgbClr val="FFFFFF"/>
              </a:highlight>
            </a:endParaRPr>
          </a:p>
          <a:p>
            <a:pPr marL="457200" lvl="0" indent="-381000" algn="l" rtl="0">
              <a:spcBef>
                <a:spcPts val="0"/>
              </a:spcBef>
              <a:spcAft>
                <a:spcPts val="0"/>
              </a:spcAft>
              <a:buClr>
                <a:srgbClr val="001D35"/>
              </a:buClr>
              <a:buSzPts val="2400"/>
              <a:buChar char="•"/>
            </a:pPr>
            <a:r>
              <a:rPr lang="en">
                <a:solidFill>
                  <a:srgbClr val="001D35"/>
                </a:solidFill>
                <a:highlight>
                  <a:srgbClr val="FFFFFF"/>
                </a:highlight>
              </a:rPr>
              <a:t>The goal is for students to manage their behavior independently without adult prompting </a:t>
            </a:r>
            <a:endParaRPr>
              <a:solidFill>
                <a:srgbClr val="001D35"/>
              </a:solidFill>
              <a:highlight>
                <a:srgbClr val="FFFFFF"/>
              </a:highlight>
            </a:endParaRPr>
          </a:p>
          <a:p>
            <a:pPr marL="457200" lvl="0" indent="-381000" algn="l" rtl="0">
              <a:spcBef>
                <a:spcPts val="0"/>
              </a:spcBef>
              <a:spcAft>
                <a:spcPts val="0"/>
              </a:spcAft>
              <a:buClr>
                <a:srgbClr val="001D35"/>
              </a:buClr>
              <a:buSzPts val="2400"/>
              <a:buChar char="•"/>
            </a:pPr>
            <a:r>
              <a:rPr lang="en">
                <a:solidFill>
                  <a:srgbClr val="001D35"/>
                </a:solidFill>
                <a:highlight>
                  <a:srgbClr val="FFFFFF"/>
                </a:highlight>
              </a:rPr>
              <a:t>It is a gradual fading of teacher support and increasing student autonomy. </a:t>
            </a:r>
            <a:endParaRPr/>
          </a:p>
          <a:p>
            <a:pPr marL="0" lvl="0" indent="0" algn="l" rtl="0">
              <a:spcBef>
                <a:spcPts val="500"/>
              </a:spcBef>
              <a:spcAft>
                <a:spcPts val="0"/>
              </a:spcAft>
              <a:buNone/>
            </a:pPr>
            <a:endParaRPr>
              <a:solidFill>
                <a:srgbClr val="001D35"/>
              </a:solidFill>
              <a:highlight>
                <a:srgbClr val="FFFFFF"/>
              </a:highlight>
            </a:endParaRPr>
          </a:p>
          <a:p>
            <a:pPr marL="0" lvl="0" indent="0" algn="l" rtl="0">
              <a:spcBef>
                <a:spcPts val="500"/>
              </a:spcBef>
              <a:spcAft>
                <a:spcPts val="0"/>
              </a:spcAft>
              <a:buNone/>
            </a:pPr>
            <a:endParaRPr sz="1350">
              <a:solidFill>
                <a:srgbClr val="001D35"/>
              </a:solidFill>
              <a:highlight>
                <a:srgbClr val="FFFFFF"/>
              </a:highlight>
              <a:latin typeface="Roboto"/>
              <a:ea typeface="Roboto"/>
              <a:cs typeface="Roboto"/>
              <a:sym typeface="Roboto"/>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70"/>
        <p:cNvGrpSpPr/>
        <p:nvPr/>
      </p:nvGrpSpPr>
      <p:grpSpPr>
        <a:xfrm>
          <a:off x="0" y="0"/>
          <a:ext cx="0" cy="0"/>
          <a:chOff x="0" y="0"/>
          <a:chExt cx="0" cy="0"/>
        </a:xfrm>
      </p:grpSpPr>
      <p:sp>
        <p:nvSpPr>
          <p:cNvPr id="571" name="Google Shape;571;p85"/>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Benefits of Self-Monitoring  </a:t>
            </a:r>
            <a:endParaRPr/>
          </a:p>
        </p:txBody>
      </p:sp>
      <p:sp>
        <p:nvSpPr>
          <p:cNvPr id="572" name="Google Shape;572;p85"/>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457200" lvl="0" indent="-381000" algn="l" rtl="0">
              <a:spcBef>
                <a:spcPts val="0"/>
              </a:spcBef>
              <a:spcAft>
                <a:spcPts val="0"/>
              </a:spcAft>
              <a:buSzPts val="2400"/>
              <a:buAutoNum type="arabicPeriod"/>
            </a:pPr>
            <a:r>
              <a:rPr lang="en"/>
              <a:t>Increased student accountability</a:t>
            </a:r>
            <a:endParaRPr/>
          </a:p>
          <a:p>
            <a:pPr marL="457200" lvl="0" indent="0" algn="l" rtl="0">
              <a:spcBef>
                <a:spcPts val="0"/>
              </a:spcBef>
              <a:spcAft>
                <a:spcPts val="0"/>
              </a:spcAft>
              <a:buNone/>
            </a:pPr>
            <a:endParaRPr/>
          </a:p>
          <a:p>
            <a:pPr marL="457200" lvl="0" indent="-381000" algn="l" rtl="0">
              <a:spcBef>
                <a:spcPts val="0"/>
              </a:spcBef>
              <a:spcAft>
                <a:spcPts val="0"/>
              </a:spcAft>
              <a:buSzPts val="2400"/>
              <a:buAutoNum type="arabicPeriod"/>
            </a:pPr>
            <a:r>
              <a:rPr lang="en"/>
              <a:t>Improved generalization of behavior change</a:t>
            </a:r>
            <a:endParaRPr/>
          </a:p>
          <a:p>
            <a:pPr marL="457200" lvl="0" indent="0" algn="l" rtl="0">
              <a:spcBef>
                <a:spcPts val="0"/>
              </a:spcBef>
              <a:spcAft>
                <a:spcPts val="0"/>
              </a:spcAft>
              <a:buNone/>
            </a:pPr>
            <a:endParaRPr/>
          </a:p>
          <a:p>
            <a:pPr marL="457200" lvl="0" indent="-381000" algn="l" rtl="0">
              <a:spcBef>
                <a:spcPts val="0"/>
              </a:spcBef>
              <a:spcAft>
                <a:spcPts val="0"/>
              </a:spcAft>
              <a:buSzPts val="2400"/>
              <a:buAutoNum type="arabicPeriod"/>
            </a:pPr>
            <a:r>
              <a:rPr lang="en"/>
              <a:t>Preparation for independent functioning</a:t>
            </a:r>
            <a:endParaRPr/>
          </a:p>
          <a:p>
            <a:pPr marL="457200" lvl="0" indent="0" algn="l" rtl="0">
              <a:spcBef>
                <a:spcPts val="500"/>
              </a:spcBef>
              <a:spcAft>
                <a:spcPts val="0"/>
              </a:spcAft>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86"/>
          <p:cNvSpPr txBox="1"/>
          <p:nvPr/>
        </p:nvSpPr>
        <p:spPr>
          <a:xfrm>
            <a:off x="838400" y="254350"/>
            <a:ext cx="7884900" cy="4504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r>
              <a:rPr lang="en" sz="3000" b="1" dirty="0">
                <a:solidFill>
                  <a:schemeClr val="dk1"/>
                </a:solidFill>
                <a:latin typeface="Calibri"/>
                <a:ea typeface="Calibri"/>
                <a:cs typeface="Calibri"/>
                <a:sym typeface="Calibri"/>
              </a:rPr>
              <a:t>Key Components of Self-Monitoring</a:t>
            </a:r>
            <a:endParaRPr sz="3000" b="1" dirty="0">
              <a:solidFill>
                <a:schemeClr val="dk1"/>
              </a:solidFill>
              <a:latin typeface="Calibri"/>
              <a:ea typeface="Calibri"/>
              <a:cs typeface="Calibri"/>
              <a:sym typeface="Calibri"/>
            </a:endParaRPr>
          </a:p>
          <a:p>
            <a:pPr marL="457200" lvl="0" indent="-419100" algn="l" rtl="0">
              <a:lnSpc>
                <a:spcPct val="115000"/>
              </a:lnSpc>
              <a:spcBef>
                <a:spcPts val="1100"/>
              </a:spcBef>
              <a:spcAft>
                <a:spcPts val="0"/>
              </a:spcAft>
              <a:buClr>
                <a:schemeClr val="dk1"/>
              </a:buClr>
              <a:buSzPts val="3000"/>
              <a:buChar char="●"/>
            </a:pPr>
            <a:r>
              <a:rPr lang="en" sz="2800" b="1" dirty="0">
                <a:solidFill>
                  <a:schemeClr val="dk1"/>
                </a:solidFill>
                <a:latin typeface="Calibri"/>
                <a:ea typeface="Calibri"/>
                <a:cs typeface="Calibri"/>
                <a:sym typeface="Calibri"/>
              </a:rPr>
              <a:t>Observation</a:t>
            </a:r>
            <a:r>
              <a:rPr lang="en" sz="2800" dirty="0">
                <a:solidFill>
                  <a:schemeClr val="dk1"/>
                </a:solidFill>
                <a:latin typeface="Calibri"/>
                <a:ea typeface="Calibri"/>
                <a:cs typeface="Calibri"/>
                <a:sym typeface="Calibri"/>
              </a:rPr>
              <a:t>: The student pays attention to their own behavior.</a:t>
            </a:r>
            <a:endParaRPr sz="2800" dirty="0">
              <a:solidFill>
                <a:schemeClr val="dk1"/>
              </a:solidFill>
              <a:latin typeface="Calibri"/>
              <a:ea typeface="Calibri"/>
              <a:cs typeface="Calibri"/>
              <a:sym typeface="Calibri"/>
            </a:endParaRPr>
          </a:p>
          <a:p>
            <a:pPr marL="457200" lvl="0" indent="-419100" algn="l" rtl="0">
              <a:lnSpc>
                <a:spcPct val="115000"/>
              </a:lnSpc>
              <a:spcBef>
                <a:spcPts val="0"/>
              </a:spcBef>
              <a:spcAft>
                <a:spcPts val="0"/>
              </a:spcAft>
              <a:buClr>
                <a:schemeClr val="dk1"/>
              </a:buClr>
              <a:buSzPts val="3000"/>
              <a:buChar char="●"/>
            </a:pPr>
            <a:r>
              <a:rPr lang="en" sz="2800" b="1" dirty="0">
                <a:solidFill>
                  <a:schemeClr val="dk1"/>
                </a:solidFill>
                <a:latin typeface="Calibri"/>
                <a:ea typeface="Calibri"/>
                <a:cs typeface="Calibri"/>
                <a:sym typeface="Calibri"/>
              </a:rPr>
              <a:t>Recording</a:t>
            </a:r>
            <a:r>
              <a:rPr lang="en" sz="2800" dirty="0">
                <a:solidFill>
                  <a:schemeClr val="dk1"/>
                </a:solidFill>
                <a:latin typeface="Calibri"/>
                <a:ea typeface="Calibri"/>
                <a:cs typeface="Calibri"/>
                <a:sym typeface="Calibri"/>
              </a:rPr>
              <a:t>: The student documents when the behavior occurs.</a:t>
            </a:r>
            <a:endParaRPr sz="2800" dirty="0">
              <a:solidFill>
                <a:schemeClr val="dk1"/>
              </a:solidFill>
              <a:latin typeface="Calibri"/>
              <a:ea typeface="Calibri"/>
              <a:cs typeface="Calibri"/>
              <a:sym typeface="Calibri"/>
            </a:endParaRPr>
          </a:p>
          <a:p>
            <a:pPr marL="457200" lvl="0" indent="-419100" algn="l" rtl="0">
              <a:lnSpc>
                <a:spcPct val="115000"/>
              </a:lnSpc>
              <a:spcBef>
                <a:spcPts val="0"/>
              </a:spcBef>
              <a:spcAft>
                <a:spcPts val="0"/>
              </a:spcAft>
              <a:buClr>
                <a:schemeClr val="dk1"/>
              </a:buClr>
              <a:buSzPts val="3000"/>
              <a:buChar char="●"/>
            </a:pPr>
            <a:r>
              <a:rPr lang="en" sz="2800" b="1" dirty="0">
                <a:solidFill>
                  <a:schemeClr val="dk1"/>
                </a:solidFill>
                <a:latin typeface="Calibri"/>
                <a:ea typeface="Calibri"/>
                <a:cs typeface="Calibri"/>
                <a:sym typeface="Calibri"/>
              </a:rPr>
              <a:t>Evaluation</a:t>
            </a:r>
            <a:r>
              <a:rPr lang="en" sz="2800" dirty="0">
                <a:solidFill>
                  <a:schemeClr val="dk1"/>
                </a:solidFill>
                <a:latin typeface="Calibri"/>
                <a:ea typeface="Calibri"/>
                <a:cs typeface="Calibri"/>
                <a:sym typeface="Calibri"/>
              </a:rPr>
              <a:t>: With the teacher the student reflects on whether the behavior meets expectations or goals.</a:t>
            </a:r>
            <a:endParaRPr sz="2800" dirty="0">
              <a:solidFill>
                <a:schemeClr val="dk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87"/>
          <p:cNvSpPr txBox="1"/>
          <p:nvPr/>
        </p:nvSpPr>
        <p:spPr>
          <a:xfrm>
            <a:off x="893616" y="270163"/>
            <a:ext cx="7992355" cy="368559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3300"/>
              </a:spcBef>
              <a:spcAft>
                <a:spcPts val="0"/>
              </a:spcAft>
              <a:buNone/>
            </a:pPr>
            <a:r>
              <a:rPr lang="en" sz="3300" dirty="0">
                <a:solidFill>
                  <a:schemeClr val="dk1"/>
                </a:solidFill>
              </a:rPr>
              <a:t>Example Scenario: A student trying to reduce classroom disruptions might:</a:t>
            </a:r>
            <a:endParaRPr sz="3300" dirty="0">
              <a:solidFill>
                <a:schemeClr val="dk1"/>
              </a:solidFill>
            </a:endParaRPr>
          </a:p>
          <a:p>
            <a:pPr marL="457200" lvl="0" indent="-438150" algn="l" rtl="0">
              <a:lnSpc>
                <a:spcPct val="115000"/>
              </a:lnSpc>
              <a:spcBef>
                <a:spcPts val="3300"/>
              </a:spcBef>
              <a:spcAft>
                <a:spcPts val="0"/>
              </a:spcAft>
              <a:buClr>
                <a:schemeClr val="dk1"/>
              </a:buClr>
              <a:buSzPts val="3300"/>
              <a:buChar char="●"/>
            </a:pPr>
            <a:r>
              <a:rPr lang="en" sz="2800" dirty="0">
                <a:solidFill>
                  <a:schemeClr val="dk1"/>
                </a:solidFill>
              </a:rPr>
              <a:t>Keep a tally of how many times they spoke without raising their hand.</a:t>
            </a:r>
            <a:endParaRPr sz="2800" dirty="0">
              <a:solidFill>
                <a:schemeClr val="dk1"/>
              </a:solidFill>
            </a:endParaRPr>
          </a:p>
          <a:p>
            <a:pPr marL="457200" lvl="0" indent="-438150" algn="l" rtl="0">
              <a:lnSpc>
                <a:spcPct val="115000"/>
              </a:lnSpc>
              <a:spcBef>
                <a:spcPts val="0"/>
              </a:spcBef>
              <a:spcAft>
                <a:spcPts val="0"/>
              </a:spcAft>
              <a:buClr>
                <a:schemeClr val="dk1"/>
              </a:buClr>
              <a:buSzPts val="3300"/>
              <a:buChar char="●"/>
            </a:pPr>
            <a:r>
              <a:rPr lang="en" sz="2800" dirty="0">
                <a:solidFill>
                  <a:schemeClr val="dk1"/>
                </a:solidFill>
              </a:rPr>
              <a:t>Review the data weekly to see improvement.</a:t>
            </a:r>
            <a:endParaRPr sz="2800" dirty="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4"/>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Handouts</a:t>
            </a:r>
            <a:endParaRPr/>
          </a:p>
        </p:txBody>
      </p:sp>
      <p:sp>
        <p:nvSpPr>
          <p:cNvPr id="209" name="Google Shape;209;p34"/>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lvl="0" indent="0" algn="l" rtl="0">
              <a:spcBef>
                <a:spcPts val="0"/>
              </a:spcBef>
              <a:spcAft>
                <a:spcPts val="0"/>
              </a:spcAft>
              <a:buNone/>
            </a:pPr>
            <a:r>
              <a:rPr lang="en" sz="1700" dirty="0"/>
              <a:t> </a:t>
            </a:r>
            <a:endParaRPr sz="1700" dirty="0"/>
          </a:p>
          <a:p>
            <a:pPr marL="254000" lvl="0" indent="-209550" algn="l" rtl="0">
              <a:spcBef>
                <a:spcPts val="0"/>
              </a:spcBef>
              <a:spcAft>
                <a:spcPts val="0"/>
              </a:spcAft>
              <a:buSzPts val="1700"/>
              <a:buChar char="•"/>
            </a:pPr>
            <a:r>
              <a:rPr lang="en" sz="1700" dirty="0"/>
              <a:t>CICO Intervention Development Checklist </a:t>
            </a:r>
            <a:endParaRPr sz="1700" dirty="0"/>
          </a:p>
          <a:p>
            <a:pPr marL="342900" lvl="0" indent="-273050" algn="l" rtl="0">
              <a:spcBef>
                <a:spcPts val="500"/>
              </a:spcBef>
              <a:spcAft>
                <a:spcPts val="0"/>
              </a:spcAft>
              <a:buSzPts val="1700"/>
              <a:buChar char="•"/>
            </a:pPr>
            <a:r>
              <a:rPr lang="en" sz="1700" dirty="0"/>
              <a:t>1. DPR example</a:t>
            </a:r>
            <a:endParaRPr sz="1700" dirty="0"/>
          </a:p>
          <a:p>
            <a:pPr marL="342900" lvl="0" indent="-273050" algn="l" rtl="0">
              <a:spcBef>
                <a:spcPts val="500"/>
              </a:spcBef>
              <a:spcAft>
                <a:spcPts val="0"/>
              </a:spcAft>
              <a:buSzPts val="1700"/>
              <a:buChar char="•"/>
            </a:pPr>
            <a:r>
              <a:rPr lang="en" sz="1700" dirty="0"/>
              <a:t>Advanced Tiers Spreadsheet </a:t>
            </a:r>
            <a:r>
              <a:rPr lang="en" sz="1700" u="sng" dirty="0">
                <a:solidFill>
                  <a:schemeClr val="hlink"/>
                </a:solidFill>
                <a:hlinkClick r:id="rId3"/>
              </a:rPr>
              <a:t>https://pbismissouri.org/tier-2-and-tier-3-data-tools/</a:t>
            </a:r>
            <a:r>
              <a:rPr lang="en" sz="1700" dirty="0"/>
              <a:t> - </a:t>
            </a:r>
            <a:endParaRPr sz="1700" dirty="0"/>
          </a:p>
          <a:p>
            <a:pPr marL="342900" lvl="0" indent="-273050" algn="l" rtl="0">
              <a:spcBef>
                <a:spcPts val="500"/>
              </a:spcBef>
              <a:spcAft>
                <a:spcPts val="0"/>
              </a:spcAft>
              <a:buSzPts val="1700"/>
              <a:buChar char="•"/>
            </a:pPr>
            <a:r>
              <a:rPr lang="en" sz="1700" dirty="0"/>
              <a:t>2. Example Data Sheets from Adv. Tiers Spreadsheet</a:t>
            </a:r>
            <a:endParaRPr sz="1700" dirty="0"/>
          </a:p>
          <a:p>
            <a:pPr marL="342900" lvl="0" indent="-273050" algn="l" rtl="0">
              <a:spcBef>
                <a:spcPts val="500"/>
              </a:spcBef>
              <a:spcAft>
                <a:spcPts val="0"/>
              </a:spcAft>
              <a:buSzPts val="1700"/>
              <a:buChar char="•"/>
            </a:pPr>
            <a:r>
              <a:rPr lang="en" sz="1700" dirty="0"/>
              <a:t>3. Pre-Meeting Organizer</a:t>
            </a:r>
            <a:endParaRPr sz="1700" dirty="0"/>
          </a:p>
          <a:p>
            <a:pPr marL="342900" lvl="0" indent="-273050" algn="l" rtl="0">
              <a:spcBef>
                <a:spcPts val="500"/>
              </a:spcBef>
              <a:spcAft>
                <a:spcPts val="0"/>
              </a:spcAft>
              <a:buSzPts val="1700"/>
              <a:buChar char="•"/>
            </a:pPr>
            <a:r>
              <a:rPr lang="en" sz="1700" dirty="0"/>
              <a:t>4. CICO Modifications </a:t>
            </a:r>
            <a:endParaRPr sz="1700" dirty="0"/>
          </a:p>
          <a:p>
            <a:pPr marL="342900" lvl="0" indent="-273050" algn="l" rtl="0">
              <a:spcBef>
                <a:spcPts val="500"/>
              </a:spcBef>
              <a:spcAft>
                <a:spcPts val="0"/>
              </a:spcAft>
              <a:buSzPts val="1700"/>
              <a:buChar char="•"/>
            </a:pPr>
            <a:r>
              <a:rPr lang="en" sz="1700" dirty="0"/>
              <a:t>5. CICO Fading Process Flowchart </a:t>
            </a:r>
            <a:endParaRPr sz="1700" dirty="0"/>
          </a:p>
          <a:p>
            <a:pPr marL="342900" marR="0" lvl="0" indent="-165100" algn="l" rtl="0">
              <a:lnSpc>
                <a:spcPct val="100000"/>
              </a:lnSpc>
              <a:spcBef>
                <a:spcPts val="500"/>
              </a:spcBef>
              <a:spcAft>
                <a:spcPts val="0"/>
              </a:spcAft>
              <a:buClr>
                <a:srgbClr val="FF0000"/>
              </a:buClr>
              <a:buSzPts val="2400"/>
              <a:buFont typeface="Arial"/>
              <a:buNone/>
            </a:pP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88"/>
          <p:cNvSpPr txBox="1">
            <a:spLocks noGrp="1"/>
          </p:cNvSpPr>
          <p:nvPr>
            <p:ph type="title"/>
          </p:nvPr>
        </p:nvSpPr>
        <p:spPr>
          <a:xfrm>
            <a:off x="457200" y="20597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Self-Monitoring </a:t>
            </a:r>
            <a:endParaRPr/>
          </a:p>
        </p:txBody>
      </p:sp>
      <p:sp>
        <p:nvSpPr>
          <p:cNvPr id="588" name="Google Shape;588;p88"/>
          <p:cNvSpPr txBox="1">
            <a:spLocks noGrp="1"/>
          </p:cNvSpPr>
          <p:nvPr>
            <p:ph type="body" idx="1"/>
          </p:nvPr>
        </p:nvSpPr>
        <p:spPr>
          <a:xfrm>
            <a:off x="457200" y="1200151"/>
            <a:ext cx="8229600" cy="3394500"/>
          </a:xfrm>
          <a:prstGeom prst="rect">
            <a:avLst/>
          </a:prstGeom>
        </p:spPr>
        <p:txBody>
          <a:bodyPr spcFirstLastPara="1" wrap="square" lIns="68575" tIns="68575" rIns="68575" bIns="68575" anchor="t" anchorCtr="0">
            <a:noAutofit/>
          </a:bodyPr>
          <a:lstStyle/>
          <a:p>
            <a:pPr marL="457200" lvl="0" indent="-400050" algn="l" rtl="0">
              <a:spcBef>
                <a:spcPts val="500"/>
              </a:spcBef>
              <a:spcAft>
                <a:spcPts val="0"/>
              </a:spcAft>
              <a:buSzPts val="2700"/>
              <a:buChar char="•"/>
            </a:pPr>
            <a:r>
              <a:rPr lang="en" sz="2700"/>
              <a:t>Needs to be taught and practiced with the student</a:t>
            </a:r>
            <a:endParaRPr sz="2700"/>
          </a:p>
          <a:p>
            <a:pPr marL="457200" lvl="0" indent="-400050" algn="l" rtl="0">
              <a:spcBef>
                <a:spcPts val="0"/>
              </a:spcBef>
              <a:spcAft>
                <a:spcPts val="0"/>
              </a:spcAft>
              <a:buSzPts val="2700"/>
              <a:buChar char="•"/>
            </a:pPr>
            <a:r>
              <a:rPr lang="en" sz="2700"/>
              <a:t>May be used as a modification to the CICO intervention.</a:t>
            </a:r>
            <a:endParaRPr sz="2700"/>
          </a:p>
          <a:p>
            <a:pPr marL="457200" lvl="0" indent="-400050" algn="l" rtl="0">
              <a:spcBef>
                <a:spcPts val="0"/>
              </a:spcBef>
              <a:spcAft>
                <a:spcPts val="0"/>
              </a:spcAft>
              <a:buSzPts val="2700"/>
              <a:buChar char="•"/>
            </a:pPr>
            <a:r>
              <a:rPr lang="en" sz="2700"/>
              <a:t>Will be used as part of the fading process once the student meets the criteria determined in your Intervention Data Decision Rules.  </a:t>
            </a:r>
            <a:endParaRPr sz="2700"/>
          </a:p>
          <a:p>
            <a:pPr marL="457200" lvl="0" indent="0" algn="l" rtl="0">
              <a:spcBef>
                <a:spcPts val="500"/>
              </a:spcBef>
              <a:spcAft>
                <a:spcPts val="0"/>
              </a:spcAft>
              <a:buNone/>
            </a:pPr>
            <a:endParaRPr sz="27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92"/>
        <p:cNvGrpSpPr/>
        <p:nvPr/>
      </p:nvGrpSpPr>
      <p:grpSpPr>
        <a:xfrm>
          <a:off x="0" y="0"/>
          <a:ext cx="0" cy="0"/>
          <a:chOff x="0" y="0"/>
          <a:chExt cx="0" cy="0"/>
        </a:xfrm>
      </p:grpSpPr>
      <p:sp>
        <p:nvSpPr>
          <p:cNvPr id="593" name="Google Shape;593;p89"/>
          <p:cNvSpPr txBox="1">
            <a:spLocks noGrp="1"/>
          </p:cNvSpPr>
          <p:nvPr>
            <p:ph type="title"/>
          </p:nvPr>
        </p:nvSpPr>
        <p:spPr>
          <a:xfrm>
            <a:off x="784456" y="1840359"/>
            <a:ext cx="7772400" cy="1021500"/>
          </a:xfrm>
          <a:prstGeom prst="rect">
            <a:avLst/>
          </a:prstGeom>
          <a:noFill/>
          <a:ln>
            <a:noFill/>
          </a:ln>
        </p:spPr>
        <p:txBody>
          <a:bodyPr spcFirstLastPara="1" wrap="square" lIns="68575" tIns="68575" rIns="68575" bIns="68575" anchor="t" anchorCtr="0">
            <a:noAutofit/>
          </a:bodyPr>
          <a:lstStyle/>
          <a:p>
            <a:pPr marL="0" marR="0" lvl="0" indent="0" algn="ctr" rtl="0">
              <a:lnSpc>
                <a:spcPct val="100000"/>
              </a:lnSpc>
              <a:spcBef>
                <a:spcPts val="0"/>
              </a:spcBef>
              <a:spcAft>
                <a:spcPts val="0"/>
              </a:spcAft>
              <a:buClr>
                <a:srgbClr val="009E47"/>
              </a:buClr>
              <a:buSzPts val="3000"/>
              <a:buFont typeface="Calibri"/>
              <a:buNone/>
            </a:pPr>
            <a:r>
              <a:rPr lang="en"/>
              <a:t>  </a:t>
            </a:r>
            <a:r>
              <a:rPr lang="en" sz="3300">
                <a:solidFill>
                  <a:schemeClr val="dk1"/>
                </a:solidFill>
              </a:rPr>
              <a:t>Fading CICO     </a:t>
            </a:r>
            <a:r>
              <a:rPr lang="en">
                <a:solidFill>
                  <a:schemeClr val="dk1"/>
                </a:solidFill>
              </a:rPr>
              <a:t>    </a:t>
            </a:r>
            <a:endParaRPr>
              <a:solidFill>
                <a:schemeClr val="dk1"/>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90"/>
          <p:cNvSpPr txBox="1">
            <a:spLocks noGrp="1"/>
          </p:cNvSpPr>
          <p:nvPr>
            <p:ph type="title"/>
          </p:nvPr>
        </p:nvSpPr>
        <p:spPr>
          <a:xfrm>
            <a:off x="457200" y="205984"/>
            <a:ext cx="8229600" cy="5712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SzPts val="1400"/>
              <a:buNone/>
            </a:pPr>
            <a:r>
              <a:rPr lang="en"/>
              <a:t>Fading an Intervention  </a:t>
            </a:r>
            <a:endParaRPr/>
          </a:p>
        </p:txBody>
      </p:sp>
      <p:sp>
        <p:nvSpPr>
          <p:cNvPr id="600" name="Google Shape;600;p90"/>
          <p:cNvSpPr txBox="1">
            <a:spLocks noGrp="1"/>
          </p:cNvSpPr>
          <p:nvPr>
            <p:ph type="body" idx="1"/>
          </p:nvPr>
        </p:nvSpPr>
        <p:spPr>
          <a:xfrm>
            <a:off x="358144" y="899156"/>
            <a:ext cx="8328600" cy="3695700"/>
          </a:xfrm>
          <a:prstGeom prst="rect">
            <a:avLst/>
          </a:prstGeom>
          <a:noFill/>
          <a:ln>
            <a:noFill/>
          </a:ln>
        </p:spPr>
        <p:txBody>
          <a:bodyPr spcFirstLastPara="1" wrap="square" lIns="68575" tIns="34275" rIns="68575" bIns="34275" anchor="t" anchorCtr="0">
            <a:noAutofit/>
          </a:bodyPr>
          <a:lstStyle/>
          <a:p>
            <a:pPr marL="342900" lvl="0" indent="-279400" algn="l" rtl="0">
              <a:lnSpc>
                <a:spcPct val="100000"/>
              </a:lnSpc>
              <a:spcBef>
                <a:spcPts val="0"/>
              </a:spcBef>
              <a:spcAft>
                <a:spcPts val="0"/>
              </a:spcAft>
              <a:buClr>
                <a:srgbClr val="333333"/>
              </a:buClr>
              <a:buSzPts val="1800"/>
              <a:buFont typeface="Calibri"/>
              <a:buChar char="•"/>
            </a:pPr>
            <a:r>
              <a:rPr lang="en" sz="1800">
                <a:solidFill>
                  <a:srgbClr val="333333"/>
                </a:solidFill>
                <a:highlight>
                  <a:srgbClr val="FFFFFF"/>
                </a:highlight>
              </a:rPr>
              <a:t>Purpose of Fading is to encourage long-term behavioral change.</a:t>
            </a:r>
            <a:endParaRPr sz="1800">
              <a:solidFill>
                <a:srgbClr val="333333"/>
              </a:solidFill>
              <a:highlight>
                <a:srgbClr val="FFFFFF"/>
              </a:highlight>
            </a:endParaRPr>
          </a:p>
          <a:p>
            <a:pPr marL="0" lvl="0" indent="0" algn="l" rtl="0">
              <a:lnSpc>
                <a:spcPct val="100000"/>
              </a:lnSpc>
              <a:spcBef>
                <a:spcPts val="0"/>
              </a:spcBef>
              <a:spcAft>
                <a:spcPts val="0"/>
              </a:spcAft>
              <a:buNone/>
            </a:pPr>
            <a:endParaRPr sz="1800">
              <a:solidFill>
                <a:srgbClr val="333333"/>
              </a:solidFill>
              <a:highlight>
                <a:srgbClr val="FFFFFF"/>
              </a:highlight>
            </a:endParaRPr>
          </a:p>
          <a:p>
            <a:pPr marL="342900" lvl="0" indent="-279400" algn="l" rtl="0">
              <a:lnSpc>
                <a:spcPct val="100000"/>
              </a:lnSpc>
              <a:spcBef>
                <a:spcPts val="0"/>
              </a:spcBef>
              <a:spcAft>
                <a:spcPts val="0"/>
              </a:spcAft>
              <a:buClr>
                <a:srgbClr val="333333"/>
              </a:buClr>
              <a:buSzPts val="1800"/>
              <a:buFont typeface="Calibri"/>
              <a:buChar char="•"/>
            </a:pPr>
            <a:r>
              <a:rPr lang="en" sz="1800">
                <a:solidFill>
                  <a:srgbClr val="333333"/>
                </a:solidFill>
                <a:highlight>
                  <a:schemeClr val="lt1"/>
                </a:highlight>
              </a:rPr>
              <a:t>The fading process is nonlinear with no hard and fast rules (best judgement).</a:t>
            </a:r>
            <a:endParaRPr sz="1800">
              <a:solidFill>
                <a:srgbClr val="333333"/>
              </a:solidFill>
              <a:highlight>
                <a:schemeClr val="lt1"/>
              </a:highlight>
            </a:endParaRPr>
          </a:p>
          <a:p>
            <a:pPr marL="342900" lvl="0" indent="0" algn="l" rtl="0">
              <a:lnSpc>
                <a:spcPct val="100000"/>
              </a:lnSpc>
              <a:spcBef>
                <a:spcPts val="0"/>
              </a:spcBef>
              <a:spcAft>
                <a:spcPts val="0"/>
              </a:spcAft>
              <a:buNone/>
            </a:pPr>
            <a:r>
              <a:rPr lang="en" sz="1800">
                <a:solidFill>
                  <a:srgbClr val="333333"/>
                </a:solidFill>
                <a:highlight>
                  <a:schemeClr val="lt1"/>
                </a:highlight>
              </a:rPr>
              <a:t> </a:t>
            </a:r>
            <a:endParaRPr sz="1800">
              <a:solidFill>
                <a:srgbClr val="333333"/>
              </a:solidFill>
              <a:highlight>
                <a:srgbClr val="FFFFFF"/>
              </a:highlight>
            </a:endParaRPr>
          </a:p>
          <a:p>
            <a:pPr marL="342900" lvl="0" indent="-279400" algn="l" rtl="0">
              <a:lnSpc>
                <a:spcPct val="100000"/>
              </a:lnSpc>
              <a:spcBef>
                <a:spcPts val="0"/>
              </a:spcBef>
              <a:spcAft>
                <a:spcPts val="0"/>
              </a:spcAft>
              <a:buClr>
                <a:srgbClr val="333333"/>
              </a:buClr>
              <a:buSzPts val="1800"/>
              <a:buFont typeface="Calibri"/>
              <a:buChar char="•"/>
            </a:pPr>
            <a:r>
              <a:rPr lang="en" sz="1800">
                <a:solidFill>
                  <a:srgbClr val="333333"/>
                </a:solidFill>
                <a:highlight>
                  <a:srgbClr val="FFFFFF"/>
                </a:highlight>
              </a:rPr>
              <a:t>Systematic fading involves removing or reducing one intervention component at a time while continuing to monitor student progress </a:t>
            </a:r>
            <a:endParaRPr sz="1800">
              <a:solidFill>
                <a:srgbClr val="333333"/>
              </a:solidFill>
              <a:highlight>
                <a:srgbClr val="FFFFFF"/>
              </a:highlight>
            </a:endParaRPr>
          </a:p>
          <a:p>
            <a:pPr marL="685800" lvl="1" indent="-279400" algn="l" rtl="0">
              <a:lnSpc>
                <a:spcPct val="100000"/>
              </a:lnSpc>
              <a:spcBef>
                <a:spcPts val="0"/>
              </a:spcBef>
              <a:spcAft>
                <a:spcPts val="0"/>
              </a:spcAft>
              <a:buClr>
                <a:srgbClr val="333333"/>
              </a:buClr>
              <a:buSzPts val="1800"/>
              <a:buFont typeface="Calibri"/>
              <a:buChar char="•"/>
            </a:pPr>
            <a:r>
              <a:rPr lang="en" sz="1800">
                <a:solidFill>
                  <a:srgbClr val="333333"/>
                </a:solidFill>
                <a:highlight>
                  <a:srgbClr val="FFFFFF"/>
                </a:highlight>
              </a:rPr>
              <a:t>Intervention components include reducing: </a:t>
            </a:r>
            <a:endParaRPr sz="1800">
              <a:solidFill>
                <a:srgbClr val="333333"/>
              </a:solidFill>
              <a:highlight>
                <a:srgbClr val="FFFFFF"/>
              </a:highlight>
            </a:endParaRPr>
          </a:p>
          <a:p>
            <a:pPr marL="1028700" lvl="2" indent="-279400" algn="l" rtl="0">
              <a:lnSpc>
                <a:spcPct val="100000"/>
              </a:lnSpc>
              <a:spcBef>
                <a:spcPts val="0"/>
              </a:spcBef>
              <a:spcAft>
                <a:spcPts val="0"/>
              </a:spcAft>
              <a:buClr>
                <a:srgbClr val="333333"/>
              </a:buClr>
              <a:buSzPts val="1800"/>
              <a:buFont typeface="Calibri"/>
              <a:buChar char="•"/>
            </a:pPr>
            <a:r>
              <a:rPr lang="en" sz="1800">
                <a:solidFill>
                  <a:srgbClr val="333333"/>
                </a:solidFill>
                <a:highlight>
                  <a:srgbClr val="FFFFFF"/>
                </a:highlight>
              </a:rPr>
              <a:t>the number of goals</a:t>
            </a:r>
            <a:endParaRPr sz="1800">
              <a:solidFill>
                <a:srgbClr val="333333"/>
              </a:solidFill>
              <a:highlight>
                <a:srgbClr val="FFFFFF"/>
              </a:highlight>
            </a:endParaRPr>
          </a:p>
          <a:p>
            <a:pPr marL="1028700" lvl="2" indent="-279400" algn="l" rtl="0">
              <a:lnSpc>
                <a:spcPct val="100000"/>
              </a:lnSpc>
              <a:spcBef>
                <a:spcPts val="0"/>
              </a:spcBef>
              <a:spcAft>
                <a:spcPts val="0"/>
              </a:spcAft>
              <a:buClr>
                <a:srgbClr val="333333"/>
              </a:buClr>
              <a:buSzPts val="1800"/>
              <a:buFont typeface="Calibri"/>
              <a:buChar char="•"/>
            </a:pPr>
            <a:r>
              <a:rPr lang="en">
                <a:solidFill>
                  <a:srgbClr val="333333"/>
                </a:solidFill>
                <a:highlight>
                  <a:schemeClr val="lt1"/>
                </a:highlight>
              </a:rPr>
              <a:t>the </a:t>
            </a:r>
            <a:r>
              <a:rPr lang="en" sz="1800">
                <a:solidFill>
                  <a:srgbClr val="333333"/>
                </a:solidFill>
                <a:highlight>
                  <a:schemeClr val="lt1"/>
                </a:highlight>
              </a:rPr>
              <a:t>dosage of self-monitoring </a:t>
            </a:r>
            <a:endParaRPr sz="1800">
              <a:solidFill>
                <a:srgbClr val="333333"/>
              </a:solidFill>
              <a:highlight>
                <a:srgbClr val="FFFFFF"/>
              </a:highlight>
            </a:endParaRPr>
          </a:p>
          <a:p>
            <a:pPr marL="1028700" lvl="2" indent="-279400" algn="l" rtl="0">
              <a:lnSpc>
                <a:spcPct val="100000"/>
              </a:lnSpc>
              <a:spcBef>
                <a:spcPts val="0"/>
              </a:spcBef>
              <a:spcAft>
                <a:spcPts val="0"/>
              </a:spcAft>
              <a:buClr>
                <a:srgbClr val="333333"/>
              </a:buClr>
              <a:buSzPts val="1800"/>
              <a:buFont typeface="Calibri"/>
              <a:buChar char="•"/>
            </a:pPr>
            <a:r>
              <a:rPr lang="en">
                <a:solidFill>
                  <a:srgbClr val="333333"/>
                </a:solidFill>
                <a:highlight>
                  <a:srgbClr val="FFFFFF"/>
                </a:highlight>
              </a:rPr>
              <a:t>the </a:t>
            </a:r>
            <a:r>
              <a:rPr lang="en" sz="1800">
                <a:solidFill>
                  <a:srgbClr val="333333"/>
                </a:solidFill>
                <a:highlight>
                  <a:srgbClr val="FFFFFF"/>
                </a:highlight>
              </a:rPr>
              <a:t>frequency of feedback and reinforcements </a:t>
            </a:r>
            <a:endParaRPr sz="1800">
              <a:solidFill>
                <a:srgbClr val="333333"/>
              </a:solidFill>
              <a:highlight>
                <a:srgbClr val="FFFFFF"/>
              </a:highlight>
            </a:endParaRPr>
          </a:p>
          <a:p>
            <a:pPr marL="342900" lvl="0" indent="0" algn="l" rtl="0">
              <a:lnSpc>
                <a:spcPct val="100000"/>
              </a:lnSpc>
              <a:spcBef>
                <a:spcPts val="0"/>
              </a:spcBef>
              <a:spcAft>
                <a:spcPts val="0"/>
              </a:spcAft>
              <a:buSzPts val="2400"/>
              <a:buNone/>
            </a:pPr>
            <a:endParaRPr sz="1800">
              <a:solidFill>
                <a:srgbClr val="333333"/>
              </a:solidFill>
              <a:highlight>
                <a:srgbClr val="FFFFFF"/>
              </a:highlight>
            </a:endParaRPr>
          </a:p>
          <a:p>
            <a:pPr marL="342900" lvl="0" indent="0" algn="l" rtl="0">
              <a:lnSpc>
                <a:spcPct val="100000"/>
              </a:lnSpc>
              <a:spcBef>
                <a:spcPts val="0"/>
              </a:spcBef>
              <a:spcAft>
                <a:spcPts val="0"/>
              </a:spcAft>
              <a:buSzPts val="2400"/>
              <a:buNone/>
            </a:pPr>
            <a:r>
              <a:rPr lang="en" sz="1800">
                <a:solidFill>
                  <a:srgbClr val="333333"/>
                </a:solidFill>
                <a:highlight>
                  <a:srgbClr val="FFFFFF"/>
                </a:highlight>
              </a:rPr>
              <a:t>**Feedback should be one of the last components faded because students in CICO thrive on adult attention.</a:t>
            </a:r>
            <a:endParaRPr sz="1800">
              <a:solidFill>
                <a:srgbClr val="333333"/>
              </a:solidFill>
              <a:highlight>
                <a:srgbClr val="FFFFFF"/>
              </a:highlight>
            </a:endParaRPr>
          </a:p>
          <a:p>
            <a:pPr marL="342900" lvl="0" indent="0" algn="l" rtl="0">
              <a:lnSpc>
                <a:spcPct val="100000"/>
              </a:lnSpc>
              <a:spcBef>
                <a:spcPts val="0"/>
              </a:spcBef>
              <a:spcAft>
                <a:spcPts val="0"/>
              </a:spcAft>
              <a:buSzPts val="2400"/>
              <a:buNone/>
            </a:pPr>
            <a:endParaRPr sz="1800">
              <a:solidFill>
                <a:srgbClr val="333333"/>
              </a:solidFill>
              <a:highlight>
                <a:srgbClr val="FFFFFF"/>
              </a:highlight>
              <a:latin typeface="Arial"/>
              <a:ea typeface="Arial"/>
              <a:cs typeface="Arial"/>
              <a:sym typeface="Arial"/>
            </a:endParaRPr>
          </a:p>
          <a:p>
            <a:pPr marL="0" lvl="0" indent="0" algn="l" rtl="0">
              <a:lnSpc>
                <a:spcPct val="100000"/>
              </a:lnSpc>
              <a:spcBef>
                <a:spcPts val="0"/>
              </a:spcBef>
              <a:spcAft>
                <a:spcPts val="0"/>
              </a:spcAft>
              <a:buClr>
                <a:schemeClr val="dk1"/>
              </a:buClr>
              <a:buSzPts val="800"/>
              <a:buFont typeface="Arial"/>
              <a:buNone/>
            </a:pPr>
            <a:endParaRPr sz="900">
              <a:solidFill>
                <a:srgbClr val="333333"/>
              </a:solidFill>
              <a:highlight>
                <a:srgbClr val="FFFFFF"/>
              </a:highlight>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91"/>
          <p:cNvSpPr txBox="1">
            <a:spLocks noGrp="1"/>
          </p:cNvSpPr>
          <p:nvPr>
            <p:ph type="title"/>
          </p:nvPr>
        </p:nvSpPr>
        <p:spPr>
          <a:xfrm>
            <a:off x="1446094" y="126338"/>
            <a:ext cx="6172200" cy="4083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Guidelines for Fading</a:t>
            </a:r>
            <a:endParaRPr/>
          </a:p>
        </p:txBody>
      </p:sp>
      <p:sp>
        <p:nvSpPr>
          <p:cNvPr id="607" name="Google Shape;607;p91"/>
          <p:cNvSpPr txBox="1">
            <a:spLocks noGrp="1"/>
          </p:cNvSpPr>
          <p:nvPr>
            <p:ph type="body" idx="1"/>
          </p:nvPr>
        </p:nvSpPr>
        <p:spPr>
          <a:xfrm>
            <a:off x="317513" y="650082"/>
            <a:ext cx="8229600" cy="3394500"/>
          </a:xfrm>
          <a:prstGeom prst="rect">
            <a:avLst/>
          </a:prstGeom>
          <a:noFill/>
          <a:ln>
            <a:noFill/>
          </a:ln>
        </p:spPr>
        <p:txBody>
          <a:bodyPr spcFirstLastPara="1" wrap="square" lIns="68575" tIns="34275" rIns="68575" bIns="34275" anchor="t" anchorCtr="0">
            <a:noAutofit/>
          </a:bodyPr>
          <a:lstStyle/>
          <a:p>
            <a:pPr marL="254000" lvl="0" indent="-228600" algn="l" rtl="0">
              <a:lnSpc>
                <a:spcPct val="100000"/>
              </a:lnSpc>
              <a:spcBef>
                <a:spcPts val="0"/>
              </a:spcBef>
              <a:spcAft>
                <a:spcPts val="0"/>
              </a:spcAft>
              <a:buClr>
                <a:srgbClr val="FF0000"/>
              </a:buClr>
              <a:buSzPts val="2000"/>
              <a:buFont typeface="Calibri"/>
              <a:buChar char="•"/>
            </a:pPr>
            <a:r>
              <a:rPr lang="en" sz="2000">
                <a:solidFill>
                  <a:srgbClr val="333333"/>
                </a:solidFill>
                <a:highlight>
                  <a:srgbClr val="FFFFFF"/>
                </a:highlight>
              </a:rPr>
              <a:t>Student response is positive and consistent for a predetermined amount of time.(e.g  4 out of 5 days for at least 4 weeks)</a:t>
            </a:r>
            <a:endParaRPr sz="2000">
              <a:solidFill>
                <a:srgbClr val="333333"/>
              </a:solidFill>
              <a:highlight>
                <a:srgbClr val="FFFFFF"/>
              </a:highlight>
            </a:endParaRPr>
          </a:p>
          <a:p>
            <a:pPr marL="254000" lvl="0" indent="-228600" algn="l" rtl="0">
              <a:lnSpc>
                <a:spcPct val="100000"/>
              </a:lnSpc>
              <a:spcBef>
                <a:spcPts val="0"/>
              </a:spcBef>
              <a:spcAft>
                <a:spcPts val="0"/>
              </a:spcAft>
              <a:buClr>
                <a:srgbClr val="FF0000"/>
              </a:buClr>
              <a:buSzPts val="2000"/>
              <a:buFont typeface="Calibri"/>
              <a:buChar char="•"/>
            </a:pPr>
            <a:r>
              <a:rPr lang="en" sz="2000">
                <a:solidFill>
                  <a:srgbClr val="333333"/>
                </a:solidFill>
                <a:highlight>
                  <a:srgbClr val="FFFFFF"/>
                </a:highlight>
              </a:rPr>
              <a:t>Student has not received a referral for at least 4 weeks </a:t>
            </a:r>
            <a:endParaRPr sz="2000">
              <a:solidFill>
                <a:srgbClr val="333333"/>
              </a:solidFill>
              <a:highlight>
                <a:srgbClr val="FFFFFF"/>
              </a:highlight>
            </a:endParaRPr>
          </a:p>
          <a:p>
            <a:pPr marL="254000" lvl="0" indent="-228600" algn="l" rtl="0">
              <a:lnSpc>
                <a:spcPct val="100000"/>
              </a:lnSpc>
              <a:spcBef>
                <a:spcPts val="0"/>
              </a:spcBef>
              <a:spcAft>
                <a:spcPts val="0"/>
              </a:spcAft>
              <a:buClr>
                <a:srgbClr val="FF0000"/>
              </a:buClr>
              <a:buSzPts val="2000"/>
              <a:buFont typeface="Calibri"/>
              <a:buChar char="•"/>
            </a:pPr>
            <a:r>
              <a:rPr lang="en" sz="2000"/>
              <a:t>The Advanced Tiers team reviews the data to determine if a student is a candidate for fading</a:t>
            </a:r>
            <a:endParaRPr sz="2000"/>
          </a:p>
          <a:p>
            <a:pPr marL="685800" lvl="1" indent="-292100" algn="l" rtl="0">
              <a:lnSpc>
                <a:spcPct val="100000"/>
              </a:lnSpc>
              <a:spcBef>
                <a:spcPts val="0"/>
              </a:spcBef>
              <a:spcAft>
                <a:spcPts val="0"/>
              </a:spcAft>
              <a:buSzPts val="2000"/>
              <a:buChar char="•"/>
            </a:pPr>
            <a:r>
              <a:rPr lang="en" sz="2000"/>
              <a:t>Consider if there is any reason the student should stay enrolled.   </a:t>
            </a:r>
            <a:endParaRPr sz="2000"/>
          </a:p>
          <a:p>
            <a:pPr marL="254000" lvl="0" indent="-228600" algn="l" rtl="0">
              <a:lnSpc>
                <a:spcPct val="100000"/>
              </a:lnSpc>
              <a:spcBef>
                <a:spcPts val="500"/>
              </a:spcBef>
              <a:spcAft>
                <a:spcPts val="0"/>
              </a:spcAft>
              <a:buClr>
                <a:srgbClr val="FF0000"/>
              </a:buClr>
              <a:buSzPts val="2000"/>
              <a:buFont typeface="Calibri"/>
              <a:buChar char="•"/>
            </a:pPr>
            <a:r>
              <a:rPr lang="en" sz="2000"/>
              <a:t>Gradual process rather than abrupt </a:t>
            </a:r>
            <a:endParaRPr sz="2000"/>
          </a:p>
          <a:p>
            <a:pPr marL="254000" lvl="0" indent="-228600" algn="l" rtl="0">
              <a:lnSpc>
                <a:spcPct val="100000"/>
              </a:lnSpc>
              <a:spcBef>
                <a:spcPts val="500"/>
              </a:spcBef>
              <a:spcAft>
                <a:spcPts val="0"/>
              </a:spcAft>
              <a:buClr>
                <a:srgbClr val="FF0000"/>
              </a:buClr>
              <a:buSzPts val="2000"/>
              <a:buFont typeface="Calibri"/>
              <a:buChar char="•"/>
            </a:pPr>
            <a:r>
              <a:rPr lang="en" sz="2000"/>
              <a:t> Incorporate a </a:t>
            </a:r>
            <a:r>
              <a:rPr lang="en" sz="2000" i="1" u="sng"/>
              <a:t>Self-Monitoring </a:t>
            </a:r>
            <a:r>
              <a:rPr lang="en" sz="2000"/>
              <a:t>component</a:t>
            </a:r>
            <a:endParaRPr sz="2000"/>
          </a:p>
          <a:p>
            <a:pPr marL="685800" lvl="1" indent="-292100" algn="l" rtl="0">
              <a:lnSpc>
                <a:spcPct val="100000"/>
              </a:lnSpc>
              <a:spcBef>
                <a:spcPts val="0"/>
              </a:spcBef>
              <a:spcAft>
                <a:spcPts val="0"/>
              </a:spcAft>
              <a:buSzPts val="2000"/>
              <a:buFont typeface="Calibri"/>
              <a:buChar char="•"/>
            </a:pPr>
            <a:r>
              <a:rPr lang="en" sz="2000"/>
              <a:t>Increases student responsibility</a:t>
            </a:r>
            <a:endParaRPr sz="2000"/>
          </a:p>
          <a:p>
            <a:pPr marL="685800" lvl="1" indent="-292100" algn="l" rtl="0">
              <a:lnSpc>
                <a:spcPct val="100000"/>
              </a:lnSpc>
              <a:spcBef>
                <a:spcPts val="0"/>
              </a:spcBef>
              <a:spcAft>
                <a:spcPts val="0"/>
              </a:spcAft>
              <a:buSzPts val="2000"/>
              <a:buFont typeface="Calibri"/>
              <a:buChar char="•"/>
            </a:pPr>
            <a:r>
              <a:rPr lang="en" sz="2000"/>
              <a:t>Increases the student’s ability to manage own behavior without adult prompting and redirection</a:t>
            </a:r>
            <a:endParaRPr sz="20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92"/>
          <p:cNvSpPr txBox="1"/>
          <p:nvPr/>
        </p:nvSpPr>
        <p:spPr>
          <a:xfrm>
            <a:off x="376800" y="527525"/>
            <a:ext cx="39471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solidFill>
                  <a:schemeClr val="dk1"/>
                </a:solidFill>
                <a:latin typeface="Calibri"/>
                <a:ea typeface="Calibri"/>
                <a:cs typeface="Calibri"/>
                <a:sym typeface="Calibri"/>
              </a:rPr>
              <a:t>Example Flow Chart </a:t>
            </a:r>
            <a:endParaRPr sz="2400">
              <a:solidFill>
                <a:schemeClr val="dk1"/>
              </a:solidFill>
              <a:latin typeface="Calibri"/>
              <a:ea typeface="Calibri"/>
              <a:cs typeface="Calibri"/>
              <a:sym typeface="Calibri"/>
            </a:endParaRPr>
          </a:p>
        </p:txBody>
      </p:sp>
      <p:pic>
        <p:nvPicPr>
          <p:cNvPr id="613" name="Google Shape;613;p92"/>
          <p:cNvPicPr preferRelativeResize="0"/>
          <p:nvPr/>
        </p:nvPicPr>
        <p:blipFill>
          <a:blip r:embed="rId3">
            <a:alphaModFix/>
          </a:blip>
          <a:stretch>
            <a:fillRect/>
          </a:stretch>
        </p:blipFill>
        <p:spPr>
          <a:xfrm>
            <a:off x="5063836" y="443345"/>
            <a:ext cx="3703364" cy="421973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93"/>
          <p:cNvSpPr txBox="1">
            <a:spLocks noGrp="1"/>
          </p:cNvSpPr>
          <p:nvPr>
            <p:ph type="title"/>
          </p:nvPr>
        </p:nvSpPr>
        <p:spPr>
          <a:xfrm>
            <a:off x="1485900" y="216694"/>
            <a:ext cx="6172200" cy="8574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dk1"/>
              </a:buClr>
              <a:buSzPts val="3000"/>
              <a:buFont typeface="Calibri"/>
              <a:buNone/>
            </a:pPr>
            <a:r>
              <a:rPr lang="en" sz="3000"/>
              <a:t>Fading Example</a:t>
            </a:r>
            <a:endParaRPr/>
          </a:p>
        </p:txBody>
      </p:sp>
      <p:sp>
        <p:nvSpPr>
          <p:cNvPr id="620" name="Google Shape;620;p93"/>
          <p:cNvSpPr txBox="1">
            <a:spLocks noGrp="1"/>
          </p:cNvSpPr>
          <p:nvPr>
            <p:ph type="body" idx="1"/>
          </p:nvPr>
        </p:nvSpPr>
        <p:spPr>
          <a:xfrm>
            <a:off x="457200" y="1200151"/>
            <a:ext cx="8229600" cy="3394500"/>
          </a:xfrm>
          <a:prstGeom prst="rect">
            <a:avLst/>
          </a:prstGeom>
          <a:noFill/>
          <a:ln>
            <a:noFill/>
          </a:ln>
        </p:spPr>
        <p:txBody>
          <a:bodyPr spcFirstLastPara="1" wrap="square" lIns="68575" tIns="34275" rIns="68575" bIns="34275" anchor="t" anchorCtr="0">
            <a:noAutofit/>
          </a:bodyPr>
          <a:lstStyle/>
          <a:p>
            <a:pPr marL="381000" lvl="0" indent="-374650" algn="l" rtl="0">
              <a:lnSpc>
                <a:spcPct val="100000"/>
              </a:lnSpc>
              <a:spcBef>
                <a:spcPts val="0"/>
              </a:spcBef>
              <a:spcAft>
                <a:spcPts val="0"/>
              </a:spcAft>
              <a:buSzPts val="2300"/>
              <a:buFont typeface="Calibri"/>
              <a:buAutoNum type="arabicPeriod"/>
            </a:pPr>
            <a:r>
              <a:rPr lang="en" sz="2300"/>
              <a:t>Student rates and completes DPR with teacher (Student states opinion and teacher confirms or discusses difference)</a:t>
            </a:r>
            <a:endParaRPr sz="2300"/>
          </a:p>
          <a:p>
            <a:pPr marL="381000" lvl="0" indent="-374650" algn="l" rtl="0">
              <a:lnSpc>
                <a:spcPct val="100000"/>
              </a:lnSpc>
              <a:spcBef>
                <a:spcPts val="500"/>
              </a:spcBef>
              <a:spcAft>
                <a:spcPts val="0"/>
              </a:spcAft>
              <a:buSzPts val="2300"/>
              <a:buFont typeface="Calibri"/>
              <a:buAutoNum type="arabicPeriod"/>
            </a:pPr>
            <a:r>
              <a:rPr lang="en" sz="2300"/>
              <a:t>Student rates and completes DPR during ½ the periods, teacher randomly checks</a:t>
            </a:r>
            <a:endParaRPr sz="2300"/>
          </a:p>
          <a:p>
            <a:pPr marL="381000" lvl="0" indent="-374650" algn="l" rtl="0">
              <a:lnSpc>
                <a:spcPct val="100000"/>
              </a:lnSpc>
              <a:spcBef>
                <a:spcPts val="500"/>
              </a:spcBef>
              <a:spcAft>
                <a:spcPts val="0"/>
              </a:spcAft>
              <a:buSzPts val="2300"/>
              <a:buFont typeface="Calibri"/>
              <a:buAutoNum type="arabicPeriod"/>
            </a:pPr>
            <a:r>
              <a:rPr lang="en" sz="2300"/>
              <a:t>Periods in which the student independently rates increase gradually </a:t>
            </a:r>
            <a:endParaRPr sz="2300"/>
          </a:p>
          <a:p>
            <a:pPr marL="381000" lvl="0" indent="-374650" algn="l" rtl="0">
              <a:lnSpc>
                <a:spcPct val="100000"/>
              </a:lnSpc>
              <a:spcBef>
                <a:spcPts val="500"/>
              </a:spcBef>
              <a:spcAft>
                <a:spcPts val="0"/>
              </a:spcAft>
              <a:buSzPts val="2300"/>
              <a:buFont typeface="Calibri"/>
              <a:buAutoNum type="arabicPeriod"/>
            </a:pPr>
            <a:r>
              <a:rPr lang="en" sz="2300"/>
              <a:t>Check-in and Check-out is last thing to be removed</a:t>
            </a:r>
            <a:endParaRPr sz="2300"/>
          </a:p>
          <a:p>
            <a:pPr marL="381000" lvl="0" indent="-374650" algn="l" rtl="0">
              <a:lnSpc>
                <a:spcPct val="100000"/>
              </a:lnSpc>
              <a:spcBef>
                <a:spcPts val="500"/>
              </a:spcBef>
              <a:spcAft>
                <a:spcPts val="0"/>
              </a:spcAft>
              <a:buSzPts val="2300"/>
              <a:buAutoNum type="arabicPeriod"/>
            </a:pPr>
            <a:r>
              <a:rPr lang="en" sz="2300"/>
              <a:t>Transition back to Tier 1</a:t>
            </a:r>
            <a:endParaRPr sz="2300"/>
          </a:p>
          <a:p>
            <a:pPr marL="254000" lvl="0" indent="-101600" algn="l" rtl="0">
              <a:lnSpc>
                <a:spcPct val="100000"/>
              </a:lnSpc>
              <a:spcBef>
                <a:spcPts val="500"/>
              </a:spcBef>
              <a:spcAft>
                <a:spcPts val="0"/>
              </a:spcAft>
              <a:buClr>
                <a:srgbClr val="FF0000"/>
              </a:buClr>
              <a:buSzPts val="2400"/>
              <a:buFont typeface="Arial"/>
              <a:buNone/>
            </a:pP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94"/>
          <p:cNvSpPr txBox="1">
            <a:spLocks noGrp="1"/>
          </p:cNvSpPr>
          <p:nvPr>
            <p:ph type="title"/>
          </p:nvPr>
        </p:nvSpPr>
        <p:spPr>
          <a:xfrm>
            <a:off x="1982788" y="402432"/>
            <a:ext cx="6710400" cy="7035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Clr>
                <a:schemeClr val="dk1"/>
              </a:buClr>
              <a:buSzPts val="3000"/>
              <a:buFont typeface="Calibri"/>
              <a:buNone/>
            </a:pPr>
            <a:r>
              <a:rPr lang="en" sz="3000"/>
              <a:t>Discussion </a:t>
            </a:r>
            <a:endParaRPr/>
          </a:p>
        </p:txBody>
      </p:sp>
      <p:sp>
        <p:nvSpPr>
          <p:cNvPr id="627" name="Google Shape;627;p94"/>
          <p:cNvSpPr txBox="1">
            <a:spLocks noGrp="1"/>
          </p:cNvSpPr>
          <p:nvPr>
            <p:ph type="body" idx="1"/>
          </p:nvPr>
        </p:nvSpPr>
        <p:spPr>
          <a:xfrm>
            <a:off x="457200" y="1043626"/>
            <a:ext cx="8229600" cy="33945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endParaRPr sz="2200">
              <a:solidFill>
                <a:schemeClr val="dk1"/>
              </a:solidFill>
            </a:endParaRPr>
          </a:p>
          <a:p>
            <a:pPr marL="254000" lvl="0" indent="-241300" algn="l" rtl="0">
              <a:lnSpc>
                <a:spcPct val="100000"/>
              </a:lnSpc>
              <a:spcBef>
                <a:spcPts val="0"/>
              </a:spcBef>
              <a:spcAft>
                <a:spcPts val="0"/>
              </a:spcAft>
              <a:buClr>
                <a:schemeClr val="dk1"/>
              </a:buClr>
              <a:buSzPts val="2200"/>
              <a:buFont typeface="Calibri"/>
              <a:buChar char="•"/>
            </a:pPr>
            <a:r>
              <a:rPr lang="en" sz="2200">
                <a:solidFill>
                  <a:schemeClr val="dk1"/>
                </a:solidFill>
              </a:rPr>
              <a:t>Establish your data decision rule for fading students out of the program</a:t>
            </a:r>
            <a:endParaRPr sz="2200">
              <a:solidFill>
                <a:schemeClr val="dk1"/>
              </a:solidFill>
            </a:endParaRPr>
          </a:p>
          <a:p>
            <a:pPr marL="0" lvl="0" indent="0" algn="l" rtl="0">
              <a:lnSpc>
                <a:spcPct val="100000"/>
              </a:lnSpc>
              <a:spcBef>
                <a:spcPts val="0"/>
              </a:spcBef>
              <a:spcAft>
                <a:spcPts val="0"/>
              </a:spcAft>
              <a:buNone/>
            </a:pPr>
            <a:endParaRPr sz="2200">
              <a:solidFill>
                <a:schemeClr val="dk1"/>
              </a:solidFill>
            </a:endParaRPr>
          </a:p>
          <a:p>
            <a:pPr marL="254000" lvl="0" indent="-241300" algn="l" rtl="0">
              <a:lnSpc>
                <a:spcPct val="100000"/>
              </a:lnSpc>
              <a:spcBef>
                <a:spcPts val="500"/>
              </a:spcBef>
              <a:spcAft>
                <a:spcPts val="0"/>
              </a:spcAft>
              <a:buClr>
                <a:schemeClr val="dk1"/>
              </a:buClr>
              <a:buSzPts val="2200"/>
              <a:buFont typeface="Calibri"/>
              <a:buChar char="•"/>
            </a:pPr>
            <a:r>
              <a:rPr lang="en" sz="2200">
                <a:solidFill>
                  <a:schemeClr val="dk1"/>
                </a:solidFill>
              </a:rPr>
              <a:t>Develop a plan for training student for self-monitoring (goal setting, self-evaluation, self-recording)</a:t>
            </a:r>
            <a:endParaRPr sz="2200">
              <a:solidFill>
                <a:schemeClr val="dk1"/>
              </a:solidFill>
            </a:endParaRPr>
          </a:p>
          <a:p>
            <a:pPr marL="342900" lvl="0" indent="0" algn="l" rtl="0">
              <a:lnSpc>
                <a:spcPct val="100000"/>
              </a:lnSpc>
              <a:spcBef>
                <a:spcPts val="500"/>
              </a:spcBef>
              <a:spcAft>
                <a:spcPts val="0"/>
              </a:spcAft>
              <a:buSzPts val="2400"/>
              <a:buNone/>
            </a:pPr>
            <a:endParaRPr sz="2200">
              <a:solidFill>
                <a:schemeClr val="dk1"/>
              </a:solidFill>
            </a:endParaRPr>
          </a:p>
          <a:p>
            <a:pPr marL="342900" lvl="0" indent="0" algn="l" rtl="0">
              <a:lnSpc>
                <a:spcPct val="100000"/>
              </a:lnSpc>
              <a:spcBef>
                <a:spcPts val="500"/>
              </a:spcBef>
              <a:spcAft>
                <a:spcPts val="0"/>
              </a:spcAft>
              <a:buSzPts val="2400"/>
              <a:buNone/>
            </a:pPr>
            <a:endParaRPr sz="2200">
              <a:solidFill>
                <a:schemeClr val="dk1"/>
              </a:solidFill>
            </a:endParaRPr>
          </a:p>
          <a:p>
            <a:pPr marL="342900" lvl="0" indent="0" algn="l" rtl="0">
              <a:lnSpc>
                <a:spcPct val="100000"/>
              </a:lnSpc>
              <a:spcBef>
                <a:spcPts val="500"/>
              </a:spcBef>
              <a:spcAft>
                <a:spcPts val="0"/>
              </a:spcAft>
              <a:buSzPts val="2400"/>
              <a:buNone/>
            </a:pPr>
            <a:r>
              <a:rPr lang="en" sz="1800">
                <a:solidFill>
                  <a:schemeClr val="dk1"/>
                </a:solidFill>
              </a:rPr>
              <a:t>                                                                                    </a:t>
            </a:r>
            <a:endParaRPr sz="3300"/>
          </a:p>
        </p:txBody>
      </p:sp>
      <p:sp>
        <p:nvSpPr>
          <p:cNvPr id="628" name="Google Shape;628;p94"/>
          <p:cNvSpPr/>
          <p:nvPr/>
        </p:nvSpPr>
        <p:spPr>
          <a:xfrm>
            <a:off x="8594875" y="4144625"/>
            <a:ext cx="450600" cy="533100"/>
          </a:xfrm>
          <a:prstGeom prst="star5">
            <a:avLst>
              <a:gd name="adj" fmla="val 19098"/>
              <a:gd name="hf" fmla="val 105146"/>
              <a:gd name="vf" fmla="val 110557"/>
            </a:avLst>
          </a:prstGeom>
          <a:solidFill>
            <a:srgbClr val="008000"/>
          </a:solidFill>
          <a:ln w="952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9" name="Google Shape;629;p94"/>
          <p:cNvSpPr txBox="1"/>
          <p:nvPr/>
        </p:nvSpPr>
        <p:spPr>
          <a:xfrm>
            <a:off x="5031675" y="4043875"/>
            <a:ext cx="22500" cy="53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630" name="Google Shape;630;p94"/>
          <p:cNvSpPr txBox="1"/>
          <p:nvPr/>
        </p:nvSpPr>
        <p:spPr>
          <a:xfrm>
            <a:off x="3898625" y="4277525"/>
            <a:ext cx="4871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AT-C6 L2 Check In Check Out Fading Process Flowchart</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95"/>
          <p:cNvSpPr txBox="1">
            <a:spLocks noGrp="1"/>
          </p:cNvSpPr>
          <p:nvPr>
            <p:ph type="title"/>
          </p:nvPr>
        </p:nvSpPr>
        <p:spPr>
          <a:xfrm>
            <a:off x="457200" y="304331"/>
            <a:ext cx="8229600" cy="8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alibri"/>
              <a:buNone/>
            </a:pPr>
            <a:r>
              <a:rPr lang="en"/>
              <a:t> Graduation</a:t>
            </a:r>
            <a:endParaRPr/>
          </a:p>
        </p:txBody>
      </p:sp>
      <p:sp>
        <p:nvSpPr>
          <p:cNvPr id="637" name="Google Shape;637;p95"/>
          <p:cNvSpPr txBox="1">
            <a:spLocks noGrp="1"/>
          </p:cNvSpPr>
          <p:nvPr>
            <p:ph type="body" idx="1"/>
          </p:nvPr>
        </p:nvSpPr>
        <p:spPr>
          <a:xfrm>
            <a:off x="170625" y="1161809"/>
            <a:ext cx="8229600" cy="3394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endParaRPr dirty="0"/>
          </a:p>
          <a:p>
            <a:pPr marL="342900" lvl="0" indent="-342900" algn="l" rtl="0">
              <a:lnSpc>
                <a:spcPct val="100000"/>
              </a:lnSpc>
              <a:spcBef>
                <a:spcPts val="0"/>
              </a:spcBef>
              <a:spcAft>
                <a:spcPts val="0"/>
              </a:spcAft>
              <a:buClr>
                <a:srgbClr val="FF0000"/>
              </a:buClr>
              <a:buSzPts val="3200"/>
              <a:buFont typeface="Arial"/>
              <a:buChar char="•"/>
            </a:pPr>
            <a:r>
              <a:rPr lang="en" sz="2800" dirty="0"/>
              <a:t>Successful demonstration of self-monitoring skills </a:t>
            </a:r>
            <a:endParaRPr sz="2800" dirty="0"/>
          </a:p>
          <a:p>
            <a:pPr marL="342900" lvl="0" indent="-342900" algn="l" rtl="0">
              <a:lnSpc>
                <a:spcPct val="100000"/>
              </a:lnSpc>
              <a:spcBef>
                <a:spcPts val="700"/>
              </a:spcBef>
              <a:spcAft>
                <a:spcPts val="0"/>
              </a:spcAft>
              <a:buClr>
                <a:srgbClr val="FF0000"/>
              </a:buClr>
              <a:buSzPts val="3200"/>
              <a:buFont typeface="Arial"/>
              <a:buChar char="•"/>
            </a:pPr>
            <a:r>
              <a:rPr lang="en" sz="2800" dirty="0"/>
              <a:t>Decisions should be based on students meeting their goal for demonstrating the skill a majority of days</a:t>
            </a:r>
            <a:endParaRPr sz="2800" dirty="0"/>
          </a:p>
          <a:p>
            <a:pPr marL="342900" lvl="0" indent="-342900" algn="l" rtl="0">
              <a:lnSpc>
                <a:spcPct val="100000"/>
              </a:lnSpc>
              <a:spcBef>
                <a:spcPts val="700"/>
              </a:spcBef>
              <a:spcAft>
                <a:spcPts val="0"/>
              </a:spcAft>
              <a:buClr>
                <a:srgbClr val="FF0000"/>
              </a:buClr>
              <a:buSzPts val="3200"/>
              <a:buFont typeface="Arial"/>
              <a:buChar char="•"/>
            </a:pPr>
            <a:r>
              <a:rPr lang="en" sz="2800" dirty="0"/>
              <a:t>Provide opportunity to celebrate success. </a:t>
            </a:r>
            <a:endParaRPr sz="2800" dirty="0"/>
          </a:p>
          <a:p>
            <a:pPr marL="0" lvl="0" indent="0" algn="l" rtl="0">
              <a:lnSpc>
                <a:spcPct val="100000"/>
              </a:lnSpc>
              <a:spcBef>
                <a:spcPts val="700"/>
              </a:spcBef>
              <a:spcAft>
                <a:spcPts val="0"/>
              </a:spcAft>
              <a:buSzPts val="3200"/>
              <a:buNone/>
            </a:pPr>
            <a:endParaRPr dirty="0"/>
          </a:p>
        </p:txBody>
      </p:sp>
      <p:pic>
        <p:nvPicPr>
          <p:cNvPr id="638" name="Google Shape;638;p95"/>
          <p:cNvPicPr>
            <a:picLocks noChangeAspect="1"/>
          </p:cNvPicPr>
          <p:nvPr/>
        </p:nvPicPr>
        <p:blipFill>
          <a:blip r:embed="rId3">
            <a:alphaModFix/>
          </a:blip>
          <a:stretch>
            <a:fillRect/>
          </a:stretch>
        </p:blipFill>
        <p:spPr>
          <a:xfrm>
            <a:off x="316375" y="95250"/>
            <a:ext cx="1819375" cy="13628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96"/>
          <p:cNvSpPr txBox="1">
            <a:spLocks noGrp="1"/>
          </p:cNvSpPr>
          <p:nvPr>
            <p:ph type="title"/>
          </p:nvPr>
        </p:nvSpPr>
        <p:spPr>
          <a:xfrm>
            <a:off x="457200" y="52528"/>
            <a:ext cx="8229600" cy="857400"/>
          </a:xfrm>
          <a:prstGeom prst="rect">
            <a:avLst/>
          </a:prstGeom>
        </p:spPr>
        <p:txBody>
          <a:bodyPr spcFirstLastPara="1" wrap="square" lIns="68575" tIns="68575" rIns="68575" bIns="68575" anchor="ctr" anchorCtr="0">
            <a:noAutofit/>
          </a:bodyPr>
          <a:lstStyle/>
          <a:p>
            <a:pPr marL="0" lvl="0" indent="0" algn="ctr" rtl="0">
              <a:spcBef>
                <a:spcPts val="0"/>
              </a:spcBef>
              <a:spcAft>
                <a:spcPts val="0"/>
              </a:spcAft>
              <a:buNone/>
            </a:pPr>
            <a:r>
              <a:rPr lang="en"/>
              <a:t>Revisit Intervention Data Decision Rules  </a:t>
            </a:r>
            <a:endParaRPr/>
          </a:p>
        </p:txBody>
      </p:sp>
      <p:sp>
        <p:nvSpPr>
          <p:cNvPr id="644" name="Google Shape;644;p96"/>
          <p:cNvSpPr txBox="1">
            <a:spLocks noGrp="1"/>
          </p:cNvSpPr>
          <p:nvPr>
            <p:ph type="body" idx="1"/>
          </p:nvPr>
        </p:nvSpPr>
        <p:spPr>
          <a:xfrm>
            <a:off x="156450" y="874463"/>
            <a:ext cx="5212200" cy="3394500"/>
          </a:xfrm>
          <a:prstGeom prst="rect">
            <a:avLst/>
          </a:prstGeom>
        </p:spPr>
        <p:txBody>
          <a:bodyPr spcFirstLastPara="1" wrap="square" lIns="68575" tIns="68575" rIns="68575" bIns="68575" anchor="t" anchorCtr="0">
            <a:noAutofit/>
          </a:bodyPr>
          <a:lstStyle/>
          <a:p>
            <a:pPr marL="0" lvl="0" indent="0" algn="l" rtl="0">
              <a:spcBef>
                <a:spcPts val="500"/>
              </a:spcBef>
              <a:spcAft>
                <a:spcPts val="0"/>
              </a:spcAft>
              <a:buNone/>
            </a:pPr>
            <a:r>
              <a:rPr lang="en" sz="1700"/>
              <a:t>Refer to Intervention Data Decision Rules for the following: </a:t>
            </a:r>
            <a:endParaRPr sz="1700"/>
          </a:p>
          <a:p>
            <a:pPr marL="0" lvl="0" indent="0" algn="l" rtl="0">
              <a:spcBef>
                <a:spcPts val="500"/>
              </a:spcBef>
              <a:spcAft>
                <a:spcPts val="0"/>
              </a:spcAft>
              <a:buNone/>
            </a:pPr>
            <a:r>
              <a:rPr lang="en" sz="1700"/>
              <a:t>How and when will you monitor Implementation Fidelity?</a:t>
            </a:r>
            <a:endParaRPr sz="1700"/>
          </a:p>
          <a:p>
            <a:pPr marL="0" lvl="0" indent="0" algn="l" rtl="0">
              <a:spcBef>
                <a:spcPts val="500"/>
              </a:spcBef>
              <a:spcAft>
                <a:spcPts val="0"/>
              </a:spcAft>
              <a:buNone/>
            </a:pPr>
            <a:r>
              <a:rPr lang="en" sz="1700"/>
              <a:t>How and when will you monitor Social Validity</a:t>
            </a:r>
            <a:endParaRPr sz="1700"/>
          </a:p>
          <a:p>
            <a:pPr marL="0" lvl="0" indent="0" algn="l" rtl="0">
              <a:spcBef>
                <a:spcPts val="500"/>
              </a:spcBef>
              <a:spcAft>
                <a:spcPts val="0"/>
              </a:spcAft>
              <a:buNone/>
            </a:pPr>
            <a:r>
              <a:rPr lang="en" sz="1700"/>
              <a:t>Who will be responsible for tracking student outcome data related to how many have: </a:t>
            </a:r>
            <a:endParaRPr sz="1700"/>
          </a:p>
          <a:p>
            <a:pPr marL="342900" lvl="0" indent="0" algn="l" rtl="0">
              <a:spcBef>
                <a:spcPts val="500"/>
              </a:spcBef>
              <a:spcAft>
                <a:spcPts val="0"/>
              </a:spcAft>
              <a:buNone/>
            </a:pPr>
            <a:r>
              <a:rPr lang="en" sz="1700"/>
              <a:t># of students that participated</a:t>
            </a:r>
            <a:endParaRPr sz="1700"/>
          </a:p>
          <a:p>
            <a:pPr marL="342900" lvl="0" indent="0" algn="l" rtl="0">
              <a:spcBef>
                <a:spcPts val="500"/>
              </a:spcBef>
              <a:spcAft>
                <a:spcPts val="0"/>
              </a:spcAft>
              <a:buNone/>
            </a:pPr>
            <a:r>
              <a:rPr lang="en" sz="1700"/>
              <a:t># of students that graduated </a:t>
            </a:r>
            <a:endParaRPr sz="1700"/>
          </a:p>
          <a:p>
            <a:pPr marL="342900" lvl="0" indent="0" algn="l" rtl="0">
              <a:spcBef>
                <a:spcPts val="500"/>
              </a:spcBef>
              <a:spcAft>
                <a:spcPts val="0"/>
              </a:spcAft>
              <a:buNone/>
            </a:pPr>
            <a:r>
              <a:rPr lang="en" sz="1700"/>
              <a:t># participated but required additional supports</a:t>
            </a:r>
            <a:endParaRPr sz="1700"/>
          </a:p>
          <a:p>
            <a:pPr marL="0" lvl="0" indent="0" algn="l" rtl="0">
              <a:spcBef>
                <a:spcPts val="500"/>
              </a:spcBef>
              <a:spcAft>
                <a:spcPts val="0"/>
              </a:spcAft>
              <a:buNone/>
            </a:pPr>
            <a:r>
              <a:rPr lang="en" sz="1700"/>
              <a:t>When will students graduate from the intervention?</a:t>
            </a:r>
            <a:endParaRPr sz="1700"/>
          </a:p>
          <a:p>
            <a:pPr marL="0" lvl="0" indent="0" algn="l" rtl="0">
              <a:spcBef>
                <a:spcPts val="500"/>
              </a:spcBef>
              <a:spcAft>
                <a:spcPts val="0"/>
              </a:spcAft>
              <a:buNone/>
            </a:pPr>
            <a:r>
              <a:rPr lang="en" sz="1700"/>
              <a:t>When and how will you conduct maintenance checks?  </a:t>
            </a:r>
            <a:endParaRPr sz="1700"/>
          </a:p>
        </p:txBody>
      </p:sp>
      <p:pic>
        <p:nvPicPr>
          <p:cNvPr id="645" name="Google Shape;645;p96"/>
          <p:cNvPicPr preferRelativeResize="0"/>
          <p:nvPr/>
        </p:nvPicPr>
        <p:blipFill>
          <a:blip r:embed="rId3">
            <a:alphaModFix/>
          </a:blip>
          <a:stretch>
            <a:fillRect/>
          </a:stretch>
        </p:blipFill>
        <p:spPr>
          <a:xfrm>
            <a:off x="5884563" y="909919"/>
            <a:ext cx="3038231" cy="3603413"/>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97"/>
          <p:cNvSpPr txBox="1">
            <a:spLocks noGrp="1"/>
          </p:cNvSpPr>
          <p:nvPr>
            <p:ph type="title"/>
          </p:nvPr>
        </p:nvSpPr>
        <p:spPr>
          <a:xfrm>
            <a:off x="1471882" y="368764"/>
            <a:ext cx="7363500" cy="6945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Pause &amp; Reflect</a:t>
            </a:r>
            <a:endParaRPr/>
          </a:p>
        </p:txBody>
      </p:sp>
      <p:sp>
        <p:nvSpPr>
          <p:cNvPr id="651" name="Google Shape;651;p97"/>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a:solidFill>
                  <a:schemeClr val="dk1"/>
                </a:solidFill>
              </a:rPr>
              <a:t>What steps do you need to add to your action plan for fading student intervention?</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5"/>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Lesson Description</a:t>
            </a:r>
            <a:endParaRPr/>
          </a:p>
        </p:txBody>
      </p:sp>
      <p:sp>
        <p:nvSpPr>
          <p:cNvPr id="216" name="Google Shape;216;p35"/>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177800" marR="0" lvl="0" indent="0" algn="l" rtl="0">
              <a:lnSpc>
                <a:spcPct val="100000"/>
              </a:lnSpc>
              <a:spcBef>
                <a:spcPts val="500"/>
              </a:spcBef>
              <a:spcAft>
                <a:spcPts val="0"/>
              </a:spcAft>
              <a:buClr>
                <a:srgbClr val="FF0000"/>
              </a:buClr>
              <a:buSzPts val="2400"/>
              <a:buFont typeface="Arial"/>
              <a:buNone/>
            </a:pPr>
            <a:r>
              <a:rPr lang="en" sz="2300">
                <a:solidFill>
                  <a:srgbClr val="231F20"/>
                </a:solidFill>
                <a:latin typeface="Arial"/>
                <a:ea typeface="Arial"/>
                <a:cs typeface="Arial"/>
                <a:sym typeface="Arial"/>
              </a:rPr>
              <a:t>This lesson provides SW-PBS teams with a description of how to collect and analyze data in order to evaluate </a:t>
            </a:r>
            <a:r>
              <a:rPr lang="en" sz="2300" b="1">
                <a:solidFill>
                  <a:srgbClr val="231F20"/>
                </a:solidFill>
                <a:latin typeface="Arial"/>
                <a:ea typeface="Arial"/>
                <a:cs typeface="Arial"/>
                <a:sym typeface="Arial"/>
              </a:rPr>
              <a:t>student progress</a:t>
            </a:r>
            <a:r>
              <a:rPr lang="en" sz="2300">
                <a:solidFill>
                  <a:srgbClr val="231F20"/>
                </a:solidFill>
                <a:latin typeface="Arial"/>
                <a:ea typeface="Arial"/>
                <a:cs typeface="Arial"/>
                <a:sym typeface="Arial"/>
              </a:rPr>
              <a:t> in the Check-In, Check Out (CICO) intervention. </a:t>
            </a:r>
            <a:endParaRPr sz="2300">
              <a:solidFill>
                <a:srgbClr val="231F20"/>
              </a:solidFill>
              <a:latin typeface="Arial"/>
              <a:ea typeface="Arial"/>
              <a:cs typeface="Arial"/>
              <a:sym typeface="Arial"/>
            </a:endParaRPr>
          </a:p>
          <a:p>
            <a:pPr marL="177800" marR="0" lvl="0" indent="0" algn="l" rtl="0">
              <a:lnSpc>
                <a:spcPct val="100000"/>
              </a:lnSpc>
              <a:spcBef>
                <a:spcPts val="500"/>
              </a:spcBef>
              <a:spcAft>
                <a:spcPts val="0"/>
              </a:spcAft>
              <a:buClr>
                <a:srgbClr val="FF0000"/>
              </a:buClr>
              <a:buSzPts val="2400"/>
              <a:buFont typeface="Arial"/>
              <a:buNone/>
            </a:pPr>
            <a:r>
              <a:rPr lang="en" sz="2300">
                <a:solidFill>
                  <a:srgbClr val="231F20"/>
                </a:solidFill>
                <a:latin typeface="Arial"/>
                <a:ea typeface="Arial"/>
                <a:cs typeface="Arial"/>
                <a:sym typeface="Arial"/>
              </a:rPr>
              <a:t>It also provides guidance on how to </a:t>
            </a:r>
            <a:r>
              <a:rPr lang="en" sz="2300" b="1">
                <a:solidFill>
                  <a:srgbClr val="231F20"/>
                </a:solidFill>
                <a:latin typeface="Arial"/>
                <a:ea typeface="Arial"/>
                <a:cs typeface="Arial"/>
                <a:sym typeface="Arial"/>
              </a:rPr>
              <a:t>respond to student data </a:t>
            </a:r>
            <a:r>
              <a:rPr lang="en" sz="2300">
                <a:solidFill>
                  <a:srgbClr val="231F20"/>
                </a:solidFill>
                <a:latin typeface="Arial"/>
                <a:ea typeface="Arial"/>
                <a:cs typeface="Arial"/>
                <a:sym typeface="Arial"/>
              </a:rPr>
              <a:t>as well as options for </a:t>
            </a:r>
            <a:r>
              <a:rPr lang="en" sz="2300" b="1">
                <a:solidFill>
                  <a:srgbClr val="231F20"/>
                </a:solidFill>
                <a:latin typeface="Arial"/>
                <a:ea typeface="Arial"/>
                <a:cs typeface="Arial"/>
                <a:sym typeface="Arial"/>
              </a:rPr>
              <a:t>modifying</a:t>
            </a:r>
            <a:r>
              <a:rPr lang="en" sz="2300">
                <a:solidFill>
                  <a:srgbClr val="231F20"/>
                </a:solidFill>
                <a:latin typeface="Arial"/>
                <a:ea typeface="Arial"/>
                <a:cs typeface="Arial"/>
                <a:sym typeface="Arial"/>
              </a:rPr>
              <a:t> or </a:t>
            </a:r>
            <a:r>
              <a:rPr lang="en" sz="2300" b="1">
                <a:solidFill>
                  <a:srgbClr val="231F20"/>
                </a:solidFill>
                <a:latin typeface="Arial"/>
                <a:ea typeface="Arial"/>
                <a:cs typeface="Arial"/>
                <a:sym typeface="Arial"/>
              </a:rPr>
              <a:t>fading</a:t>
            </a:r>
            <a:r>
              <a:rPr lang="en" sz="2300">
                <a:solidFill>
                  <a:srgbClr val="231F20"/>
                </a:solidFill>
                <a:latin typeface="Arial"/>
                <a:ea typeface="Arial"/>
                <a:cs typeface="Arial"/>
                <a:sym typeface="Arial"/>
              </a:rPr>
              <a:t> the intervention based on the student’s response.    </a:t>
            </a:r>
            <a:endParaRPr sz="2300">
              <a:solidFill>
                <a:srgbClr val="231F20"/>
              </a:solidFill>
              <a:latin typeface="Arial"/>
              <a:ea typeface="Arial"/>
              <a:cs typeface="Arial"/>
              <a:sym typeface="Arial"/>
            </a:endParaRPr>
          </a:p>
          <a:p>
            <a:pPr marL="342900" marR="0" lvl="0" indent="-165100" algn="l" rtl="0">
              <a:lnSpc>
                <a:spcPct val="100000"/>
              </a:lnSpc>
              <a:spcBef>
                <a:spcPts val="500"/>
              </a:spcBef>
              <a:spcAft>
                <a:spcPts val="0"/>
              </a:spcAft>
              <a:buClr>
                <a:srgbClr val="FF0000"/>
              </a:buClr>
              <a:buSzPts val="2400"/>
              <a:buFont typeface="Arial"/>
              <a:buNone/>
            </a:pPr>
            <a:r>
              <a:rPr lang="en" sz="2300">
                <a:solidFill>
                  <a:srgbClr val="231F20"/>
                </a:solidFill>
                <a:latin typeface="Arial"/>
                <a:ea typeface="Arial"/>
                <a:cs typeface="Arial"/>
                <a:sym typeface="Arial"/>
              </a:rPr>
              <a:t> </a:t>
            </a:r>
            <a:endParaRPr sz="800">
              <a:solidFill>
                <a:srgbClr val="231F20"/>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98"/>
          <p:cNvSpPr txBox="1">
            <a:spLocks noGrp="1"/>
          </p:cNvSpPr>
          <p:nvPr>
            <p:ph type="title"/>
          </p:nvPr>
        </p:nvSpPr>
        <p:spPr>
          <a:xfrm>
            <a:off x="342900" y="154483"/>
            <a:ext cx="6172200" cy="643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Next Steps</a:t>
            </a:r>
            <a:endParaRPr/>
          </a:p>
        </p:txBody>
      </p:sp>
      <p:sp>
        <p:nvSpPr>
          <p:cNvPr id="657" name="Google Shape;657;p98"/>
          <p:cNvSpPr txBox="1">
            <a:spLocks noGrp="1"/>
          </p:cNvSpPr>
          <p:nvPr>
            <p:ph type="body" idx="1"/>
          </p:nvPr>
        </p:nvSpPr>
        <p:spPr>
          <a:xfrm>
            <a:off x="342900" y="900113"/>
            <a:ext cx="6172200" cy="2545800"/>
          </a:xfrm>
          <a:prstGeom prst="rect">
            <a:avLst/>
          </a:prstGeom>
          <a:noFill/>
          <a:ln>
            <a:noFill/>
          </a:ln>
        </p:spPr>
        <p:txBody>
          <a:bodyPr spcFirstLastPara="1" wrap="square" lIns="68575" tIns="68575" rIns="68575" bIns="68575" anchor="t" anchorCtr="0">
            <a:noAutofit/>
          </a:bodyPr>
          <a:lstStyle/>
          <a:p>
            <a:pPr marL="342900" marR="0" lvl="0" indent="-165100" algn="l" rtl="0">
              <a:lnSpc>
                <a:spcPct val="100000"/>
              </a:lnSpc>
              <a:spcBef>
                <a:spcPts val="500"/>
              </a:spcBef>
              <a:spcAft>
                <a:spcPts val="0"/>
              </a:spcAft>
              <a:buClr>
                <a:srgbClr val="FF0000"/>
              </a:buClr>
              <a:buSzPts val="2400"/>
              <a:buFont typeface="Arial"/>
              <a:buNone/>
            </a:pPr>
            <a:r>
              <a:rPr lang="en"/>
              <a:t>Next Lesson: Practices of Implementation and Piloting the Intervention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99"/>
          <p:cNvSpPr txBox="1">
            <a:spLocks noGrp="1"/>
          </p:cNvSpPr>
          <p:nvPr>
            <p:ph type="title"/>
          </p:nvPr>
        </p:nvSpPr>
        <p:spPr>
          <a:xfrm>
            <a:off x="1485900" y="205972"/>
            <a:ext cx="6172200" cy="5550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a:t>References</a:t>
            </a:r>
            <a:endParaRPr/>
          </a:p>
        </p:txBody>
      </p:sp>
      <p:sp>
        <p:nvSpPr>
          <p:cNvPr id="663" name="Google Shape;663;p99"/>
          <p:cNvSpPr txBox="1">
            <a:spLocks noGrp="1"/>
          </p:cNvSpPr>
          <p:nvPr>
            <p:ph type="body" idx="1"/>
          </p:nvPr>
        </p:nvSpPr>
        <p:spPr>
          <a:xfrm>
            <a:off x="662850" y="691921"/>
            <a:ext cx="7818300" cy="3394500"/>
          </a:xfrm>
          <a:prstGeom prst="rect">
            <a:avLst/>
          </a:prstGeom>
          <a:noFill/>
          <a:ln>
            <a:noFill/>
          </a:ln>
        </p:spPr>
        <p:txBody>
          <a:bodyPr spcFirstLastPara="1" wrap="square" lIns="68575" tIns="68575" rIns="68575" bIns="68575" anchor="t" anchorCtr="0">
            <a:noAutofit/>
          </a:bodyPr>
          <a:lstStyle/>
          <a:p>
            <a:pPr marL="0" marR="114300" lvl="0" indent="0" algn="l" rtl="0">
              <a:lnSpc>
                <a:spcPct val="99960"/>
              </a:lnSpc>
              <a:spcBef>
                <a:spcPts val="1000"/>
              </a:spcBef>
              <a:spcAft>
                <a:spcPts val="0"/>
              </a:spcAft>
              <a:buClr>
                <a:schemeClr val="dk1"/>
              </a:buClr>
              <a:buSzPts val="800"/>
              <a:buFont typeface="Arial"/>
              <a:buNone/>
            </a:pPr>
            <a:r>
              <a:rPr lang="en" sz="1400" dirty="0">
                <a:solidFill>
                  <a:srgbClr val="231F20"/>
                </a:solidFill>
              </a:rPr>
              <a:t>Algozzine, B., Barrett, S., Eber, L.,  George, H., Horner, R., Lewis, T.,  Putnam, B., Swain-Bradway, J., McIn tosh, K., &amp; Sugai, G. (2019). School wide PBIS Tiered Fidelity Inventory.  OSEP Technical Assistance Center  on Positive Behavioral Interventions  and Supports. https://www.pbis.org/ resource/tfi  </a:t>
            </a:r>
            <a:endParaRPr sz="1400" dirty="0">
              <a:solidFill>
                <a:srgbClr val="231F20"/>
              </a:solidFill>
            </a:endParaRPr>
          </a:p>
          <a:p>
            <a:pPr marL="0" marR="88900" lvl="0" indent="0" algn="l" rtl="0">
              <a:lnSpc>
                <a:spcPct val="99959"/>
              </a:lnSpc>
              <a:spcBef>
                <a:spcPts val="900"/>
              </a:spcBef>
              <a:spcAft>
                <a:spcPts val="0"/>
              </a:spcAft>
              <a:buClr>
                <a:schemeClr val="dk1"/>
              </a:buClr>
              <a:buSzPts val="800"/>
              <a:buFont typeface="Arial"/>
              <a:buNone/>
            </a:pPr>
            <a:r>
              <a:rPr lang="en" sz="1400" dirty="0">
                <a:solidFill>
                  <a:srgbClr val="231F20"/>
                </a:solidFill>
              </a:rPr>
              <a:t>Anderson, C. M., &amp; Turtura, J. (2010).  Academic behavior Check-in/Check out (ABC): Implementation manual.  University of Oregon.  </a:t>
            </a:r>
            <a:endParaRPr sz="1400" dirty="0">
              <a:solidFill>
                <a:srgbClr val="231F20"/>
              </a:solidFill>
            </a:endParaRPr>
          </a:p>
          <a:p>
            <a:pPr marL="0" marR="101600" lvl="0" indent="0" algn="l" rtl="0">
              <a:lnSpc>
                <a:spcPct val="99960"/>
              </a:lnSpc>
              <a:spcBef>
                <a:spcPts val="900"/>
              </a:spcBef>
              <a:spcAft>
                <a:spcPts val="0"/>
              </a:spcAft>
              <a:buClr>
                <a:schemeClr val="dk1"/>
              </a:buClr>
              <a:buSzPts val="800"/>
              <a:buFont typeface="Arial"/>
              <a:buNone/>
            </a:pPr>
            <a:r>
              <a:rPr lang="en" sz="1400" dirty="0">
                <a:solidFill>
                  <a:srgbClr val="231F20"/>
                </a:solidFill>
              </a:rPr>
              <a:t>Crone, D., Hawken, L. S. &amp; Horner,  R. H. (2010). Responding to problem  behavior in schools: The behavior ed ucation program (2nd ed.). New York:  The Guilford Press. </a:t>
            </a:r>
            <a:endParaRPr sz="1400" dirty="0">
              <a:solidFill>
                <a:srgbClr val="231F20"/>
              </a:solidFill>
            </a:endParaRPr>
          </a:p>
          <a:p>
            <a:pPr marL="0" marR="50800" lvl="0" indent="12700" algn="l" rtl="0">
              <a:lnSpc>
                <a:spcPct val="99960"/>
              </a:lnSpc>
              <a:spcBef>
                <a:spcPts val="900"/>
              </a:spcBef>
              <a:spcAft>
                <a:spcPts val="0"/>
              </a:spcAft>
              <a:buClr>
                <a:schemeClr val="dk1"/>
              </a:buClr>
              <a:buSzPts val="800"/>
              <a:buFont typeface="Arial"/>
              <a:buNone/>
            </a:pPr>
            <a:r>
              <a:rPr lang="en" sz="1400" dirty="0">
                <a:solidFill>
                  <a:srgbClr val="231F20"/>
                </a:solidFill>
              </a:rPr>
              <a:t>Hawken, L. S., &amp; Breen, K. (Directors).  (2017). Check-in, check-out: A tier 2  intervention for students at risk (2nd  ed.) [DVD]. New York: The Guilford  Press.  </a:t>
            </a:r>
            <a:endParaRPr sz="1400" dirty="0">
              <a:solidFill>
                <a:srgbClr val="231F20"/>
              </a:solidFill>
            </a:endParaRPr>
          </a:p>
          <a:p>
            <a:pPr marL="50800" marR="12700" lvl="0" indent="0" algn="l" rtl="0">
              <a:lnSpc>
                <a:spcPct val="99960"/>
              </a:lnSpc>
              <a:spcBef>
                <a:spcPts val="0"/>
              </a:spcBef>
              <a:spcAft>
                <a:spcPts val="0"/>
              </a:spcAft>
              <a:buClr>
                <a:schemeClr val="dk1"/>
              </a:buClr>
              <a:buSzPts val="800"/>
              <a:buFont typeface="Arial"/>
              <a:buNone/>
            </a:pPr>
            <a:r>
              <a:rPr lang="en" sz="1400" dirty="0">
                <a:solidFill>
                  <a:srgbClr val="231F20"/>
                </a:solidFill>
              </a:rPr>
              <a:t>Hawken, L. S., &amp; Johnston, S. S.  (2007). Preventing severe problem be havior in young children: The Behavior  Education Program. Journal of Early  and Intensive Behavior Intervention,  4(3), 599-613. http://doi.org/10.1037/ h0100394  </a:t>
            </a:r>
            <a:endParaRPr sz="1400" dirty="0">
              <a:solidFill>
                <a:srgbClr val="231F20"/>
              </a:solidFill>
            </a:endParaRPr>
          </a:p>
          <a:p>
            <a:pPr marL="50800" marR="38100" lvl="0" indent="0" algn="l" rtl="0">
              <a:lnSpc>
                <a:spcPct val="99959"/>
              </a:lnSpc>
              <a:spcBef>
                <a:spcPts val="900"/>
              </a:spcBef>
              <a:spcAft>
                <a:spcPts val="0"/>
              </a:spcAft>
              <a:buClr>
                <a:schemeClr val="dk1"/>
              </a:buClr>
              <a:buSzPts val="800"/>
              <a:buFont typeface="Arial"/>
              <a:buNone/>
            </a:pPr>
            <a:r>
              <a:rPr lang="en" sz="1400" dirty="0">
                <a:solidFill>
                  <a:srgbClr val="231F20"/>
                </a:solidFill>
              </a:rPr>
              <a:t>National Implementation Research  Network. (2014). PDSA - Who am I?  University of North Carolina, Chapel  Hill. Accessed July 29, 2020 from  https://nirn.fpg.unc.edu/sites/nirn. fpg.unc.edu/files/resources/AI%20 Hub%20Activity%205.2%20PDSA%20 Who%20Am%20I.pdf  </a:t>
            </a:r>
            <a:endParaRPr sz="1400" dirty="0">
              <a:solidFill>
                <a:srgbClr val="231F20"/>
              </a:solidFill>
            </a:endParaRPr>
          </a:p>
          <a:p>
            <a:pPr marL="254000" lvl="0" indent="0" algn="l" rtl="0">
              <a:lnSpc>
                <a:spcPct val="100000"/>
              </a:lnSpc>
              <a:spcBef>
                <a:spcPts val="0"/>
              </a:spcBef>
              <a:spcAft>
                <a:spcPts val="0"/>
              </a:spcAft>
              <a:buSzPts val="2400"/>
              <a:buNone/>
            </a:pPr>
            <a:endParaRPr sz="14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D99593"/>
        </a:solidFill>
        <a:effectLst/>
      </p:bgPr>
    </p:bg>
    <p:spTree>
      <p:nvGrpSpPr>
        <p:cNvPr id="1" name="Shape 668"/>
        <p:cNvGrpSpPr/>
        <p:nvPr/>
      </p:nvGrpSpPr>
      <p:grpSpPr>
        <a:xfrm>
          <a:off x="0" y="0"/>
          <a:ext cx="0" cy="0"/>
          <a:chOff x="0" y="0"/>
          <a:chExt cx="0" cy="0"/>
        </a:xfrm>
      </p:grpSpPr>
      <p:sp>
        <p:nvSpPr>
          <p:cNvPr id="669" name="Google Shape;669;p100"/>
          <p:cNvSpPr txBox="1">
            <a:spLocks noGrp="1"/>
          </p:cNvSpPr>
          <p:nvPr>
            <p:ph type="title"/>
          </p:nvPr>
        </p:nvSpPr>
        <p:spPr>
          <a:xfrm>
            <a:off x="342900" y="154483"/>
            <a:ext cx="6172200" cy="643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Contact Information</a:t>
            </a:r>
            <a:endParaRPr/>
          </a:p>
        </p:txBody>
      </p:sp>
      <p:sp>
        <p:nvSpPr>
          <p:cNvPr id="670" name="Google Shape;670;p100"/>
          <p:cNvSpPr txBox="1">
            <a:spLocks noGrp="1"/>
          </p:cNvSpPr>
          <p:nvPr>
            <p:ph type="body" idx="1"/>
          </p:nvPr>
        </p:nvSpPr>
        <p:spPr>
          <a:xfrm>
            <a:off x="342900" y="900113"/>
            <a:ext cx="6172200" cy="2545800"/>
          </a:xfrm>
          <a:prstGeom prst="rect">
            <a:avLst/>
          </a:prstGeom>
          <a:noFill/>
          <a:ln>
            <a:noFill/>
          </a:ln>
        </p:spPr>
        <p:txBody>
          <a:bodyPr spcFirstLastPara="1" wrap="square" lIns="68575" tIns="68575" rIns="68575" bIns="68575" anchor="t" anchorCtr="0">
            <a:normAutofit/>
          </a:bodyPr>
          <a:lstStyle/>
          <a:p>
            <a:pPr marL="152400" lvl="0" indent="0" algn="l" rtl="0">
              <a:lnSpc>
                <a:spcPct val="100000"/>
              </a:lnSpc>
              <a:spcBef>
                <a:spcPts val="0"/>
              </a:spcBef>
              <a:spcAft>
                <a:spcPts val="0"/>
              </a:spcAft>
              <a:buSzPts val="2400"/>
              <a:buNone/>
            </a:pPr>
            <a:r>
              <a:rPr lang="en"/>
              <a:t>Check Out MO SW-PBS on Social Media:</a:t>
            </a:r>
            <a:endParaRPr/>
          </a:p>
        </p:txBody>
      </p:sp>
      <p:sp>
        <p:nvSpPr>
          <p:cNvPr id="671" name="Google Shape;671;p100"/>
          <p:cNvSpPr txBox="1">
            <a:spLocks noGrp="1"/>
          </p:cNvSpPr>
          <p:nvPr>
            <p:ph type="body" idx="4294967295"/>
          </p:nvPr>
        </p:nvSpPr>
        <p:spPr>
          <a:xfrm>
            <a:off x="5117680" y="1947971"/>
            <a:ext cx="2914800" cy="464400"/>
          </a:xfrm>
          <a:prstGeom prst="rect">
            <a:avLst/>
          </a:prstGeom>
          <a:noFill/>
          <a:ln>
            <a:noFill/>
          </a:ln>
        </p:spPr>
        <p:txBody>
          <a:bodyPr spcFirstLastPara="1" wrap="square" lIns="68575" tIns="68575" rIns="68575" bIns="68575" anchor="t" anchorCtr="0">
            <a:normAutofit fontScale="62500" lnSpcReduction="20000"/>
          </a:bodyPr>
          <a:lstStyle/>
          <a:p>
            <a:pPr marL="152400" lvl="0" indent="0" algn="l" rtl="0">
              <a:lnSpc>
                <a:spcPct val="100000"/>
              </a:lnSpc>
              <a:spcBef>
                <a:spcPts val="0"/>
              </a:spcBef>
              <a:spcAft>
                <a:spcPts val="0"/>
              </a:spcAft>
              <a:buSzPct val="100000"/>
              <a:buNone/>
            </a:pPr>
            <a:r>
              <a:rPr lang="en" b="1"/>
              <a:t>Facilitator Contact Information:</a:t>
            </a:r>
            <a:endParaRPr/>
          </a:p>
          <a:p>
            <a:pPr marL="254000" lvl="0" indent="0" algn="l" rtl="0">
              <a:lnSpc>
                <a:spcPct val="100000"/>
              </a:lnSpc>
              <a:spcBef>
                <a:spcPts val="500"/>
              </a:spcBef>
              <a:spcAft>
                <a:spcPts val="0"/>
              </a:spcAft>
              <a:buSzPct val="100000"/>
              <a:buNone/>
            </a:pPr>
            <a:endParaRPr/>
          </a:p>
        </p:txBody>
      </p:sp>
      <p:sp>
        <p:nvSpPr>
          <p:cNvPr id="672" name="Google Shape;672;p100"/>
          <p:cNvSpPr txBox="1"/>
          <p:nvPr/>
        </p:nvSpPr>
        <p:spPr>
          <a:xfrm>
            <a:off x="1191250" y="2257053"/>
            <a:ext cx="1794900" cy="315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pbismissouri.org</a:t>
            </a:r>
            <a:endParaRPr sz="1600" b="0" i="0" u="none" strike="noStrike" cap="none">
              <a:solidFill>
                <a:srgbClr val="000000"/>
              </a:solidFill>
              <a:latin typeface="Arial"/>
              <a:ea typeface="Arial"/>
              <a:cs typeface="Arial"/>
              <a:sym typeface="Arial"/>
            </a:endParaRPr>
          </a:p>
        </p:txBody>
      </p:sp>
      <p:sp>
        <p:nvSpPr>
          <p:cNvPr id="673" name="Google Shape;673;p100"/>
          <p:cNvSpPr txBox="1"/>
          <p:nvPr/>
        </p:nvSpPr>
        <p:spPr>
          <a:xfrm>
            <a:off x="1170984" y="2864001"/>
            <a:ext cx="2433900" cy="315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facebook.com/moswpbs</a:t>
            </a:r>
            <a:endParaRPr sz="1600" b="0" i="0" u="none" strike="noStrike" cap="none">
              <a:solidFill>
                <a:srgbClr val="000000"/>
              </a:solidFill>
              <a:latin typeface="Arial"/>
              <a:ea typeface="Arial"/>
              <a:cs typeface="Arial"/>
              <a:sym typeface="Arial"/>
            </a:endParaRPr>
          </a:p>
        </p:txBody>
      </p:sp>
      <p:sp>
        <p:nvSpPr>
          <p:cNvPr id="674" name="Google Shape;674;p100"/>
          <p:cNvSpPr txBox="1"/>
          <p:nvPr/>
        </p:nvSpPr>
        <p:spPr>
          <a:xfrm>
            <a:off x="1109615" y="3470949"/>
            <a:ext cx="2556600" cy="315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instagram.com/moswpbs/</a:t>
            </a:r>
            <a:endParaRPr sz="1100" b="0" i="0" u="none" strike="noStrike" cap="none">
              <a:solidFill>
                <a:srgbClr val="000000"/>
              </a:solidFill>
              <a:latin typeface="Arial"/>
              <a:ea typeface="Arial"/>
              <a:cs typeface="Arial"/>
              <a:sym typeface="Arial"/>
            </a:endParaRPr>
          </a:p>
        </p:txBody>
      </p:sp>
      <p:sp>
        <p:nvSpPr>
          <p:cNvPr id="675" name="Google Shape;675;p100"/>
          <p:cNvSpPr txBox="1"/>
          <p:nvPr/>
        </p:nvSpPr>
        <p:spPr>
          <a:xfrm>
            <a:off x="4101012" y="2412856"/>
            <a:ext cx="2445600" cy="2100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00000"/>
                </a:solidFill>
                <a:latin typeface="Arial"/>
                <a:ea typeface="Arial"/>
                <a:cs typeface="Arial"/>
                <a:sym typeface="Arial"/>
              </a:rPr>
              <a:t>List HERE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pic>
        <p:nvPicPr>
          <p:cNvPr id="676" name="Google Shape;676;p100"/>
          <p:cNvPicPr preferRelativeResize="0"/>
          <p:nvPr/>
        </p:nvPicPr>
        <p:blipFill rotWithShape="1">
          <a:blip r:embed="rId6">
            <a:alphaModFix/>
          </a:blip>
          <a:srcRect/>
          <a:stretch/>
        </p:blipFill>
        <p:spPr>
          <a:xfrm>
            <a:off x="457200" y="2770619"/>
            <a:ext cx="464344" cy="464344"/>
          </a:xfrm>
          <a:prstGeom prst="rect">
            <a:avLst/>
          </a:prstGeom>
          <a:noFill/>
          <a:ln>
            <a:noFill/>
          </a:ln>
        </p:spPr>
      </p:pic>
      <p:pic>
        <p:nvPicPr>
          <p:cNvPr id="677" name="Google Shape;677;p100"/>
          <p:cNvPicPr preferRelativeResize="0"/>
          <p:nvPr/>
        </p:nvPicPr>
        <p:blipFill rotWithShape="1">
          <a:blip r:embed="rId7">
            <a:alphaModFix/>
          </a:blip>
          <a:srcRect/>
          <a:stretch/>
        </p:blipFill>
        <p:spPr>
          <a:xfrm>
            <a:off x="495094" y="2245854"/>
            <a:ext cx="464344" cy="399176"/>
          </a:xfrm>
          <a:prstGeom prst="rect">
            <a:avLst/>
          </a:prstGeom>
          <a:noFill/>
          <a:ln>
            <a:noFill/>
          </a:ln>
        </p:spPr>
      </p:pic>
      <p:pic>
        <p:nvPicPr>
          <p:cNvPr id="678" name="Google Shape;678;p100"/>
          <p:cNvPicPr preferRelativeResize="0"/>
          <p:nvPr/>
        </p:nvPicPr>
        <p:blipFill rotWithShape="1">
          <a:blip r:embed="rId8">
            <a:alphaModFix/>
          </a:blip>
          <a:srcRect/>
          <a:stretch/>
        </p:blipFill>
        <p:spPr>
          <a:xfrm>
            <a:off x="489779" y="3469835"/>
            <a:ext cx="399169" cy="39916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6"/>
          <p:cNvSpPr txBox="1">
            <a:spLocks noGrp="1"/>
          </p:cNvSpPr>
          <p:nvPr>
            <p:ph type="title"/>
          </p:nvPr>
        </p:nvSpPr>
        <p:spPr>
          <a:xfrm>
            <a:off x="342900" y="154483"/>
            <a:ext cx="6172200" cy="643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Pre-Requisites </a:t>
            </a:r>
            <a:endParaRPr b="1"/>
          </a:p>
        </p:txBody>
      </p:sp>
      <p:sp>
        <p:nvSpPr>
          <p:cNvPr id="222" name="Google Shape;222;p36"/>
          <p:cNvSpPr txBox="1"/>
          <p:nvPr/>
        </p:nvSpPr>
        <p:spPr>
          <a:xfrm>
            <a:off x="410606" y="904050"/>
            <a:ext cx="8446200" cy="3760500"/>
          </a:xfrm>
          <a:prstGeom prst="rect">
            <a:avLst/>
          </a:prstGeom>
          <a:noFill/>
          <a:ln>
            <a:noFill/>
          </a:ln>
        </p:spPr>
        <p:txBody>
          <a:bodyPr spcFirstLastPara="1" wrap="square" lIns="68575" tIns="68575" rIns="68575" bIns="68575" anchor="t" anchorCtr="0">
            <a:spAutoFit/>
          </a:bodyPr>
          <a:lstStyle/>
          <a:p>
            <a:pPr marL="0" marR="0" lvl="0" indent="0" algn="l" rtl="0">
              <a:lnSpc>
                <a:spcPct val="115000"/>
              </a:lnSpc>
              <a:spcBef>
                <a:spcPts val="0"/>
              </a:spcBef>
              <a:spcAft>
                <a:spcPts val="0"/>
              </a:spcAft>
              <a:buClr>
                <a:srgbClr val="000000"/>
              </a:buClr>
              <a:buSzPts val="2600"/>
              <a:buFont typeface="Arial"/>
              <a:buNone/>
            </a:pPr>
            <a:r>
              <a:rPr lang="en" sz="2600" b="1" i="0" u="none" strike="noStrike" cap="none">
                <a:solidFill>
                  <a:schemeClr val="lt1"/>
                </a:solidFill>
                <a:latin typeface="Calibri"/>
                <a:ea typeface="Calibri"/>
                <a:cs typeface="Calibri"/>
                <a:sym typeface="Calibri"/>
              </a:rPr>
              <a:t>Pre-Requis</a:t>
            </a:r>
            <a:endParaRPr sz="2600" b="1">
              <a:solidFill>
                <a:schemeClr val="lt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600"/>
              <a:buFont typeface="Arial"/>
              <a:buNone/>
            </a:pPr>
            <a:r>
              <a:rPr lang="en" sz="2600" b="1" i="0" u="none" strike="noStrike" cap="none">
                <a:solidFill>
                  <a:schemeClr val="lt1"/>
                </a:solidFill>
                <a:latin typeface="Calibri"/>
                <a:ea typeface="Calibri"/>
                <a:cs typeface="Calibri"/>
                <a:sym typeface="Calibri"/>
              </a:rPr>
              <a:t>ites:Tier 1 Essential Components</a:t>
            </a:r>
            <a:endParaRPr sz="2600" b="1" i="0" u="none" strike="noStrike" cap="none">
              <a:solidFill>
                <a:schemeClr val="lt1"/>
              </a:solidFill>
              <a:latin typeface="Calibri"/>
              <a:ea typeface="Calibri"/>
              <a:cs typeface="Calibri"/>
              <a:sym typeface="Calibri"/>
            </a:endParaRPr>
          </a:p>
          <a:p>
            <a:pPr marL="342900" marR="0" lvl="0" indent="-330200" algn="l" rtl="0">
              <a:lnSpc>
                <a:spcPct val="115000"/>
              </a:lnSpc>
              <a:spcBef>
                <a:spcPts val="0"/>
              </a:spcBef>
              <a:spcAft>
                <a:spcPts val="0"/>
              </a:spcAft>
              <a:buClr>
                <a:schemeClr val="lt1"/>
              </a:buClr>
              <a:buSzPts val="2600"/>
              <a:buFont typeface="Arial"/>
              <a:buChar char="•"/>
            </a:pPr>
            <a:r>
              <a:rPr lang="en" sz="2600" b="1" i="0" u="none" strike="noStrike" cap="none">
                <a:solidFill>
                  <a:schemeClr val="lt1"/>
                </a:solidFill>
                <a:latin typeface="Calibri"/>
                <a:ea typeface="Calibri"/>
                <a:cs typeface="Calibri"/>
                <a:sym typeface="Calibri"/>
              </a:rPr>
              <a:t>Science of Behavior </a:t>
            </a:r>
            <a:endParaRPr sz="2600" b="1" i="0" u="none" strike="noStrike" cap="none">
              <a:solidFill>
                <a:schemeClr val="lt1"/>
              </a:solidFill>
              <a:latin typeface="Calibri"/>
              <a:ea typeface="Calibri"/>
              <a:cs typeface="Calibri"/>
              <a:sym typeface="Calibri"/>
            </a:endParaRPr>
          </a:p>
          <a:p>
            <a:pPr marL="342900" marR="0" lvl="0" indent="-330200" algn="l" rtl="0">
              <a:lnSpc>
                <a:spcPct val="115000"/>
              </a:lnSpc>
              <a:spcBef>
                <a:spcPts val="0"/>
              </a:spcBef>
              <a:spcAft>
                <a:spcPts val="0"/>
              </a:spcAft>
              <a:buClr>
                <a:schemeClr val="lt1"/>
              </a:buClr>
              <a:buSzPts val="2600"/>
              <a:buFont typeface="Arial"/>
              <a:buChar char="•"/>
            </a:pPr>
            <a:r>
              <a:rPr lang="en" sz="2600" b="1" i="0" u="none" strike="noStrike" cap="none">
                <a:solidFill>
                  <a:schemeClr val="lt1"/>
                </a:solidFill>
                <a:latin typeface="Calibri"/>
                <a:ea typeface="Calibri"/>
                <a:cs typeface="Calibri"/>
                <a:sym typeface="Calibri"/>
              </a:rPr>
              <a:t>Advanced Tiers Teaming</a:t>
            </a:r>
            <a:endParaRPr sz="2600" b="1" i="0" u="none" strike="noStrike" cap="none">
              <a:solidFill>
                <a:schemeClr val="lt1"/>
              </a:solidFill>
              <a:latin typeface="Calibri"/>
              <a:ea typeface="Calibri"/>
              <a:cs typeface="Calibri"/>
              <a:sym typeface="Calibri"/>
            </a:endParaRPr>
          </a:p>
          <a:p>
            <a:pPr marL="342900" marR="0" lvl="0" indent="-330200" algn="l" rtl="0">
              <a:lnSpc>
                <a:spcPct val="115000"/>
              </a:lnSpc>
              <a:spcBef>
                <a:spcPts val="0"/>
              </a:spcBef>
              <a:spcAft>
                <a:spcPts val="0"/>
              </a:spcAft>
              <a:buClr>
                <a:schemeClr val="lt1"/>
              </a:buClr>
              <a:buSzPts val="2600"/>
              <a:buFont typeface="Arial"/>
              <a:buChar char="•"/>
            </a:pPr>
            <a:r>
              <a:rPr lang="en" sz="2600" b="1" i="0" u="none" strike="noStrike" cap="none">
                <a:solidFill>
                  <a:schemeClr val="lt1"/>
                </a:solidFill>
                <a:latin typeface="Calibri"/>
                <a:ea typeface="Calibri"/>
                <a:cs typeface="Calibri"/>
                <a:sym typeface="Calibri"/>
              </a:rPr>
              <a:t>Student Identification </a:t>
            </a:r>
            <a:endParaRPr sz="2600" b="1" i="0" u="none" strike="noStrike" cap="none">
              <a:solidFill>
                <a:schemeClr val="lt1"/>
              </a:solidFill>
              <a:latin typeface="Calibri"/>
              <a:ea typeface="Calibri"/>
              <a:cs typeface="Calibri"/>
              <a:sym typeface="Calibri"/>
            </a:endParaRPr>
          </a:p>
          <a:p>
            <a:pPr marL="342900" marR="0" lvl="0" indent="-330200" algn="l" rtl="0">
              <a:lnSpc>
                <a:spcPct val="115000"/>
              </a:lnSpc>
              <a:spcBef>
                <a:spcPts val="0"/>
              </a:spcBef>
              <a:spcAft>
                <a:spcPts val="0"/>
              </a:spcAft>
              <a:buClr>
                <a:schemeClr val="lt1"/>
              </a:buClr>
              <a:buSzPts val="2600"/>
              <a:buFont typeface="Calibri"/>
              <a:buChar char="•"/>
            </a:pPr>
            <a:r>
              <a:rPr lang="en" sz="2600" b="1">
                <a:solidFill>
                  <a:schemeClr val="lt1"/>
                </a:solidFill>
                <a:latin typeface="Calibri"/>
                <a:ea typeface="Calibri"/>
                <a:cs typeface="Calibri"/>
                <a:sym typeface="Calibri"/>
              </a:rPr>
              <a:t>DBDM FACTS (Part 1) </a:t>
            </a:r>
            <a:endParaRPr sz="2600" b="1">
              <a:solidFill>
                <a:schemeClr val="lt1"/>
              </a:solidFill>
              <a:latin typeface="Calibri"/>
              <a:ea typeface="Calibri"/>
              <a:cs typeface="Calibri"/>
              <a:sym typeface="Calibri"/>
            </a:endParaRPr>
          </a:p>
          <a:p>
            <a:pPr marL="342900" marR="0" lvl="0" indent="-330200" algn="l" rtl="0">
              <a:lnSpc>
                <a:spcPct val="115000"/>
              </a:lnSpc>
              <a:spcBef>
                <a:spcPts val="0"/>
              </a:spcBef>
              <a:spcAft>
                <a:spcPts val="0"/>
              </a:spcAft>
              <a:buClr>
                <a:schemeClr val="lt1"/>
              </a:buClr>
              <a:buSzPts val="2600"/>
              <a:buFont typeface="Calibri"/>
              <a:buChar char="•"/>
            </a:pPr>
            <a:r>
              <a:rPr lang="en" sz="2600" b="1">
                <a:solidFill>
                  <a:schemeClr val="lt1"/>
                </a:solidFill>
                <a:latin typeface="Calibri"/>
                <a:ea typeface="Calibri"/>
                <a:cs typeface="Calibri"/>
                <a:sym typeface="Calibri"/>
              </a:rPr>
              <a:t>Intervention Data Decision Rules</a:t>
            </a:r>
            <a:endParaRPr sz="2600" b="1">
              <a:solidFill>
                <a:schemeClr val="lt1"/>
              </a:solidFill>
              <a:latin typeface="Calibri"/>
              <a:ea typeface="Calibri"/>
              <a:cs typeface="Calibri"/>
              <a:sym typeface="Calibri"/>
            </a:endParaRPr>
          </a:p>
          <a:p>
            <a:pPr marL="342900" marR="0" lvl="0" indent="-330200" algn="l" rtl="0">
              <a:lnSpc>
                <a:spcPct val="115000"/>
              </a:lnSpc>
              <a:spcBef>
                <a:spcPts val="0"/>
              </a:spcBef>
              <a:spcAft>
                <a:spcPts val="0"/>
              </a:spcAft>
              <a:buClr>
                <a:schemeClr val="lt1"/>
              </a:buClr>
              <a:buSzPts val="2600"/>
              <a:buFont typeface="Calibri"/>
              <a:buChar char="•"/>
            </a:pPr>
            <a:r>
              <a:rPr lang="en" sz="2600" b="1">
                <a:solidFill>
                  <a:schemeClr val="lt1"/>
                </a:solidFill>
                <a:latin typeface="Calibri"/>
                <a:ea typeface="Calibri"/>
                <a:cs typeface="Calibri"/>
                <a:sym typeface="Calibri"/>
              </a:rPr>
              <a:t>Intensifying the 8 ETLPS </a:t>
            </a:r>
            <a:endParaRPr sz="2600" b="1">
              <a:solidFill>
                <a:schemeClr val="lt1"/>
              </a:solidFill>
              <a:latin typeface="Calibri"/>
              <a:ea typeface="Calibri"/>
              <a:cs typeface="Calibri"/>
              <a:sym typeface="Calibri"/>
            </a:endParaRPr>
          </a:p>
        </p:txBody>
      </p:sp>
      <p:sp>
        <p:nvSpPr>
          <p:cNvPr id="223" name="Google Shape;223;p36"/>
          <p:cNvSpPr txBox="1">
            <a:spLocks noGrp="1"/>
          </p:cNvSpPr>
          <p:nvPr>
            <p:ph type="body" idx="1"/>
          </p:nvPr>
        </p:nvSpPr>
        <p:spPr>
          <a:xfrm>
            <a:off x="342900" y="900125"/>
            <a:ext cx="8446200" cy="2545800"/>
          </a:xfrm>
          <a:prstGeom prst="rect">
            <a:avLst/>
          </a:prstGeom>
        </p:spPr>
        <p:txBody>
          <a:bodyPr spcFirstLastPara="1" wrap="square" lIns="68575" tIns="68575" rIns="68575" bIns="68575" anchor="t" anchorCtr="0">
            <a:noAutofit/>
          </a:bodyPr>
          <a:lstStyle/>
          <a:p>
            <a:pPr marL="342900" lvl="0" indent="-317500" algn="l" rtl="0">
              <a:lnSpc>
                <a:spcPct val="115000"/>
              </a:lnSpc>
              <a:spcBef>
                <a:spcPts val="0"/>
              </a:spcBef>
              <a:spcAft>
                <a:spcPts val="0"/>
              </a:spcAft>
              <a:buClr>
                <a:srgbClr val="FF0000"/>
              </a:buClr>
              <a:buSzPts val="2400"/>
              <a:buChar char="•"/>
            </a:pPr>
            <a:r>
              <a:rPr lang="en"/>
              <a:t>Tier 1 Essential Components</a:t>
            </a:r>
            <a:endParaRPr/>
          </a:p>
          <a:p>
            <a:pPr marL="342900" lvl="0" indent="-317500" algn="l" rtl="0">
              <a:lnSpc>
                <a:spcPct val="115000"/>
              </a:lnSpc>
              <a:spcBef>
                <a:spcPts val="0"/>
              </a:spcBef>
              <a:spcAft>
                <a:spcPts val="0"/>
              </a:spcAft>
              <a:buClr>
                <a:srgbClr val="FF0000"/>
              </a:buClr>
              <a:buSzPts val="2400"/>
              <a:buChar char="•"/>
            </a:pPr>
            <a:r>
              <a:rPr lang="en"/>
              <a:t>Function Based Thinking</a:t>
            </a:r>
            <a:endParaRPr/>
          </a:p>
          <a:p>
            <a:pPr marL="342900" lvl="0" indent="-317500" algn="l" rtl="0">
              <a:lnSpc>
                <a:spcPct val="115000"/>
              </a:lnSpc>
              <a:spcBef>
                <a:spcPts val="0"/>
              </a:spcBef>
              <a:spcAft>
                <a:spcPts val="0"/>
              </a:spcAft>
              <a:buClr>
                <a:srgbClr val="FF0000"/>
              </a:buClr>
              <a:buSzPts val="2400"/>
              <a:buChar char="•"/>
            </a:pPr>
            <a:r>
              <a:rPr lang="en"/>
              <a:t>Advanced Tiers Teaming</a:t>
            </a:r>
            <a:endParaRPr/>
          </a:p>
          <a:p>
            <a:pPr marL="342900" lvl="0" indent="-317500" algn="l" rtl="0">
              <a:lnSpc>
                <a:spcPct val="115000"/>
              </a:lnSpc>
              <a:spcBef>
                <a:spcPts val="0"/>
              </a:spcBef>
              <a:spcAft>
                <a:spcPts val="0"/>
              </a:spcAft>
              <a:buClr>
                <a:srgbClr val="FF0000"/>
              </a:buClr>
              <a:buSzPts val="2400"/>
              <a:buChar char="•"/>
            </a:pPr>
            <a:r>
              <a:rPr lang="en"/>
              <a:t>Student Identification </a:t>
            </a:r>
            <a:endParaRPr/>
          </a:p>
          <a:p>
            <a:pPr marL="342900" lvl="0" indent="-317500" algn="l" rtl="0">
              <a:lnSpc>
                <a:spcPct val="115000"/>
              </a:lnSpc>
              <a:spcBef>
                <a:spcPts val="0"/>
              </a:spcBef>
              <a:spcAft>
                <a:spcPts val="0"/>
              </a:spcAft>
              <a:buClr>
                <a:srgbClr val="FF0000"/>
              </a:buClr>
              <a:buSzPts val="2400"/>
              <a:buFont typeface="Calibri"/>
              <a:buChar char="•"/>
            </a:pPr>
            <a:r>
              <a:rPr lang="en"/>
              <a:t>Matching Function to Intervention: Gather and Review of Existing Data  </a:t>
            </a:r>
            <a:endParaRPr/>
          </a:p>
          <a:p>
            <a:pPr marL="342900" lvl="0" indent="-317500" algn="l" rtl="0">
              <a:lnSpc>
                <a:spcPct val="115000"/>
              </a:lnSpc>
              <a:spcBef>
                <a:spcPts val="0"/>
              </a:spcBef>
              <a:spcAft>
                <a:spcPts val="0"/>
              </a:spcAft>
              <a:buClr>
                <a:srgbClr val="FF0000"/>
              </a:buClr>
              <a:buSzPts val="2400"/>
              <a:buFont typeface="Calibri"/>
              <a:buChar char="•"/>
            </a:pPr>
            <a:r>
              <a:rPr lang="en"/>
              <a:t>Intervention Data Decision Rules</a:t>
            </a:r>
            <a:endParaRPr/>
          </a:p>
          <a:p>
            <a:pPr marL="342900" lvl="0" indent="-317500" algn="l" rtl="0">
              <a:lnSpc>
                <a:spcPct val="115000"/>
              </a:lnSpc>
              <a:spcBef>
                <a:spcPts val="0"/>
              </a:spcBef>
              <a:spcAft>
                <a:spcPts val="0"/>
              </a:spcAft>
              <a:buClr>
                <a:srgbClr val="FF0000"/>
              </a:buClr>
              <a:buSzPts val="2400"/>
              <a:buFont typeface="Calibri"/>
              <a:buChar char="•"/>
            </a:pPr>
            <a:r>
              <a:rPr lang="en"/>
              <a:t>Intensifying the 8 ETLPS </a:t>
            </a:r>
            <a:endParaRPr/>
          </a:p>
          <a:p>
            <a:pPr marL="342900" lvl="0" indent="-317500" algn="l" rtl="0">
              <a:lnSpc>
                <a:spcPct val="115000"/>
              </a:lnSpc>
              <a:spcBef>
                <a:spcPts val="0"/>
              </a:spcBef>
              <a:spcAft>
                <a:spcPts val="0"/>
              </a:spcAft>
              <a:buClr>
                <a:srgbClr val="FF0000"/>
              </a:buClr>
              <a:buSzPts val="2400"/>
              <a:buChar char="•"/>
            </a:pPr>
            <a:r>
              <a:rPr lang="en"/>
              <a:t>CICO Introduction and Systems of Implementation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7"/>
          <p:cNvSpPr txBox="1">
            <a:spLocks noGrp="1"/>
          </p:cNvSpPr>
          <p:nvPr>
            <p:ph type="title"/>
          </p:nvPr>
        </p:nvSpPr>
        <p:spPr>
          <a:xfrm>
            <a:off x="457200" y="205978"/>
            <a:ext cx="8229600" cy="8574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chemeClr val="dk1"/>
              </a:buClr>
              <a:buSzPts val="3300"/>
              <a:buFont typeface="Calibri"/>
              <a:buNone/>
            </a:pPr>
            <a:r>
              <a:rPr lang="en" b="1"/>
              <a:t>Lesson Outcomes</a:t>
            </a:r>
            <a:endParaRPr/>
          </a:p>
        </p:txBody>
      </p:sp>
      <p:sp>
        <p:nvSpPr>
          <p:cNvPr id="230" name="Google Shape;230;p37"/>
          <p:cNvSpPr txBox="1">
            <a:spLocks noGrp="1"/>
          </p:cNvSpPr>
          <p:nvPr>
            <p:ph type="body" idx="1"/>
          </p:nvPr>
        </p:nvSpPr>
        <p:spPr>
          <a:xfrm>
            <a:off x="457200" y="1200151"/>
            <a:ext cx="8229600" cy="3394500"/>
          </a:xfrm>
          <a:prstGeom prst="rect">
            <a:avLst/>
          </a:prstGeom>
          <a:noFill/>
          <a:ln>
            <a:noFill/>
          </a:ln>
        </p:spPr>
        <p:txBody>
          <a:bodyPr spcFirstLastPara="1" wrap="square" lIns="68575" tIns="68575" rIns="68575" bIns="68575" anchor="t" anchorCtr="0">
            <a:noAutofit/>
          </a:bodyPr>
          <a:lstStyle/>
          <a:p>
            <a:pPr marL="0" lvl="0" indent="0" algn="ctr" rtl="0">
              <a:lnSpc>
                <a:spcPct val="110000"/>
              </a:lnSpc>
              <a:spcBef>
                <a:spcPts val="0"/>
              </a:spcBef>
              <a:spcAft>
                <a:spcPts val="0"/>
              </a:spcAft>
              <a:buSzPts val="2400"/>
              <a:buNone/>
            </a:pPr>
            <a:r>
              <a:rPr lang="en" i="1">
                <a:solidFill>
                  <a:srgbClr val="008000"/>
                </a:solidFill>
              </a:rPr>
              <a:t>At the end of this session, you will be able to…</a:t>
            </a:r>
            <a:endParaRPr/>
          </a:p>
          <a:p>
            <a:pPr marL="0" lvl="0" indent="0" algn="l" rtl="0">
              <a:lnSpc>
                <a:spcPct val="115000"/>
              </a:lnSpc>
              <a:spcBef>
                <a:spcPts val="0"/>
              </a:spcBef>
              <a:spcAft>
                <a:spcPts val="0"/>
              </a:spcAft>
              <a:buNone/>
            </a:pPr>
            <a:endParaRPr sz="2300"/>
          </a:p>
          <a:p>
            <a:pPr marL="342900" lvl="0" indent="-311150" algn="l" rtl="0">
              <a:lnSpc>
                <a:spcPct val="115000"/>
              </a:lnSpc>
              <a:spcBef>
                <a:spcPts val="0"/>
              </a:spcBef>
              <a:spcAft>
                <a:spcPts val="0"/>
              </a:spcAft>
              <a:buSzPts val="2300"/>
              <a:buChar char="•"/>
            </a:pPr>
            <a:r>
              <a:rPr lang="en" sz="2300"/>
              <a:t>Collect and analyze implementation data</a:t>
            </a:r>
            <a:endParaRPr sz="2300"/>
          </a:p>
          <a:p>
            <a:pPr marL="342900" lvl="0" indent="-311150" algn="l" rtl="0">
              <a:lnSpc>
                <a:spcPct val="115000"/>
              </a:lnSpc>
              <a:spcBef>
                <a:spcPts val="0"/>
              </a:spcBef>
              <a:spcAft>
                <a:spcPts val="0"/>
              </a:spcAft>
              <a:buSzPts val="2300"/>
              <a:buChar char="•"/>
            </a:pPr>
            <a:r>
              <a:rPr lang="en" sz="2300"/>
              <a:t>Create a Daily Progress Report(DPR) for CICO</a:t>
            </a:r>
            <a:endParaRPr sz="2300"/>
          </a:p>
          <a:p>
            <a:pPr marL="342900" lvl="0" indent="-311150" algn="l" rtl="0">
              <a:lnSpc>
                <a:spcPct val="115000"/>
              </a:lnSpc>
              <a:spcBef>
                <a:spcPts val="0"/>
              </a:spcBef>
              <a:spcAft>
                <a:spcPts val="0"/>
              </a:spcAft>
              <a:buSzPts val="2300"/>
              <a:buChar char="•"/>
            </a:pPr>
            <a:r>
              <a:rPr lang="en" sz="2300"/>
              <a:t>Design a menu of modifications for CICO</a:t>
            </a:r>
            <a:endParaRPr sz="2300"/>
          </a:p>
          <a:p>
            <a:pPr marL="342900" lvl="0" indent="-311150" algn="l" rtl="0">
              <a:lnSpc>
                <a:spcPct val="115000"/>
              </a:lnSpc>
              <a:spcBef>
                <a:spcPts val="0"/>
              </a:spcBef>
              <a:spcAft>
                <a:spcPts val="0"/>
              </a:spcAft>
              <a:buSzPts val="2300"/>
              <a:buChar char="•"/>
            </a:pPr>
            <a:r>
              <a:rPr lang="en" sz="2300"/>
              <a:t>Determine process for fading students from CICO </a:t>
            </a:r>
            <a:endParaRPr sz="2300"/>
          </a:p>
          <a:p>
            <a:pPr marL="342900" lvl="0" indent="0" algn="l" rtl="0">
              <a:lnSpc>
                <a:spcPct val="115000"/>
              </a:lnSpc>
              <a:spcBef>
                <a:spcPts val="0"/>
              </a:spcBef>
              <a:spcAft>
                <a:spcPts val="0"/>
              </a:spcAft>
              <a:buNone/>
            </a:pPr>
            <a:endParaRPr sz="1800"/>
          </a:p>
          <a:p>
            <a:pPr marL="342900" lvl="0" indent="0" algn="l" rtl="0">
              <a:lnSpc>
                <a:spcPct val="115000"/>
              </a:lnSpc>
              <a:spcBef>
                <a:spcPts val="0"/>
              </a:spcBef>
              <a:spcAft>
                <a:spcPts val="0"/>
              </a:spcAft>
              <a:buNone/>
            </a:pPr>
            <a:r>
              <a:rPr lang="en" i="1">
                <a:solidFill>
                  <a:srgbClr val="008000"/>
                </a:solidFill>
              </a:rPr>
              <a:t> </a:t>
            </a:r>
            <a:endParaRPr/>
          </a:p>
          <a:p>
            <a:pPr marL="0" lvl="0" indent="0" algn="ctr" rtl="0">
              <a:lnSpc>
                <a:spcPct val="100000"/>
              </a:lnSpc>
              <a:spcBef>
                <a:spcPts val="300"/>
              </a:spcBef>
              <a:spcAft>
                <a:spcPts val="0"/>
              </a:spcAft>
              <a:buSzPts val="200"/>
              <a:buNone/>
            </a:pPr>
            <a:endParaRPr sz="200" i="1">
              <a:solidFill>
                <a:srgbClr val="008000"/>
              </a:solidFill>
            </a:endParaRPr>
          </a:p>
          <a:p>
            <a:pPr marL="254000" lvl="0" indent="0" algn="l" rtl="0">
              <a:lnSpc>
                <a:spcPct val="100000"/>
              </a:lnSpc>
              <a:spcBef>
                <a:spcPts val="800"/>
              </a:spcBef>
              <a:spcAft>
                <a:spcPts val="0"/>
              </a:spcAft>
              <a:buSzPts val="2400"/>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1253f3-7ed0-403d-91ae-a3ec36b7534c" xsi:nil="true"/>
    <Notes xmlns="abf19523-dd3e-44b4-aa5b-ebc923d065a5" xsi:nil="true"/>
    <lcf76f155ced4ddcb4097134ff3c332f xmlns="abf19523-dd3e-44b4-aa5b-ebc923d065a5">
      <Terms xmlns="http://schemas.microsoft.com/office/infopath/2007/PartnerControls"/>
    </lcf76f155ced4ddcb4097134ff3c332f>
    <Inputteddata xmlns="abf19523-dd3e-44b4-aa5b-ebc923d065a5">false</Inputteddata>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01DA92-F6B3-4998-A942-93DD0164053F}">
  <ds:schemaRefs>
    <ds:schemaRef ds:uri="http://schemas.microsoft.com/office/2006/metadata/properties"/>
    <ds:schemaRef ds:uri="http://schemas.microsoft.com/office/infopath/2007/PartnerControls"/>
    <ds:schemaRef ds:uri="bc1253f3-7ed0-403d-91ae-a3ec36b7534c"/>
    <ds:schemaRef ds:uri="abf19523-dd3e-44b4-aa5b-ebc923d065a5"/>
  </ds:schemaRefs>
</ds:datastoreItem>
</file>

<file path=customXml/itemProps2.xml><?xml version="1.0" encoding="utf-8"?>
<ds:datastoreItem xmlns:ds="http://schemas.openxmlformats.org/officeDocument/2006/customXml" ds:itemID="{B2816AA7-D2E5-4F1B-B361-BC1076417F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f19523-dd3e-44b4-aa5b-ebc923d065a5"/>
    <ds:schemaRef ds:uri="bc1253f3-7ed0-403d-91ae-a3ec36b753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F3338C-1400-4E30-8046-0A8971A42A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TotalTime>
  <Words>8273</Words>
  <Application>Microsoft Office PowerPoint</Application>
  <PresentationFormat>On-screen Show (16:9)</PresentationFormat>
  <Paragraphs>703</Paragraphs>
  <Slides>72</Slides>
  <Notes>72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72</vt:i4>
      </vt:variant>
    </vt:vector>
  </HeadingPairs>
  <TitlesOfParts>
    <vt:vector size="79" baseType="lpstr">
      <vt:lpstr>Cambria</vt:lpstr>
      <vt:lpstr>Arial</vt:lpstr>
      <vt:lpstr>Calibri</vt:lpstr>
      <vt:lpstr>Times New Roman</vt:lpstr>
      <vt:lpstr>Roboto</vt:lpstr>
      <vt:lpstr>Simple Light</vt:lpstr>
      <vt:lpstr>MO SWPBS Pres</vt:lpstr>
      <vt:lpstr>MO SW-PBS Advanced Tiers Check-In, Check-Out   Course 6, Lesson 2  </vt:lpstr>
      <vt:lpstr>Facilitator Notes: Delete This Slide</vt:lpstr>
      <vt:lpstr>Working Agreements</vt:lpstr>
      <vt:lpstr>Attention Signal</vt:lpstr>
      <vt:lpstr>Introductions</vt:lpstr>
      <vt:lpstr>Handouts</vt:lpstr>
      <vt:lpstr>Lesson Description</vt:lpstr>
      <vt:lpstr>Pre-Requisites </vt:lpstr>
      <vt:lpstr>Lesson Outcomes</vt:lpstr>
      <vt:lpstr>Organization of CICO Course Lessons</vt:lpstr>
      <vt:lpstr>PowerPoint Presentation</vt:lpstr>
      <vt:lpstr>Reflective Questions</vt:lpstr>
      <vt:lpstr>Missouri Teacher Standards Addressed </vt:lpstr>
      <vt:lpstr>Key Terms</vt:lpstr>
      <vt:lpstr>  Data for Implementation     </vt:lpstr>
      <vt:lpstr>Purpose Behind Collecting Data </vt:lpstr>
      <vt:lpstr>Designing a Daily Progress Report (DPR) </vt:lpstr>
      <vt:lpstr>Optional Considerations :  Daily Progress Report (DPR)</vt:lpstr>
      <vt:lpstr>Example: Daily Progress Report (DPR) </vt:lpstr>
      <vt:lpstr>Selecting the Student’s Goal      </vt:lpstr>
      <vt:lpstr>Early Childhood DPR</vt:lpstr>
      <vt:lpstr>Secondary DPR </vt:lpstr>
      <vt:lpstr>Discussion  </vt:lpstr>
      <vt:lpstr>Pause &amp; Reflect</vt:lpstr>
      <vt:lpstr>Engage in Progress Monitoring Student Response  </vt:lpstr>
      <vt:lpstr> Monitoring Student Progress</vt:lpstr>
      <vt:lpstr>Collect Baseline Data to Establish Student Goals </vt:lpstr>
      <vt:lpstr>Graphing Student Data </vt:lpstr>
      <vt:lpstr>  Advanced Tier Spreadsheet</vt:lpstr>
      <vt:lpstr>  Example Student Data    </vt:lpstr>
      <vt:lpstr>Considerations for  Developing your Data Collection Process      </vt:lpstr>
      <vt:lpstr>Team Review of Student Data </vt:lpstr>
      <vt:lpstr>Discussion </vt:lpstr>
      <vt:lpstr>Pause &amp; Reflect</vt:lpstr>
      <vt:lpstr>Analyzing Student Data </vt:lpstr>
      <vt:lpstr>Positive Response</vt:lpstr>
      <vt:lpstr>Questionable Response to Intervention</vt:lpstr>
      <vt:lpstr>Poor Response to the Intervention </vt:lpstr>
      <vt:lpstr>Reminder: Intervention Data Decision Rules</vt:lpstr>
      <vt:lpstr>Responding to Student Progress </vt:lpstr>
      <vt:lpstr>PowerPoint Presentation</vt:lpstr>
      <vt:lpstr>Positive Student Response</vt:lpstr>
      <vt:lpstr>What happens if a student is not making progress?</vt:lpstr>
      <vt:lpstr>Questionable or Poor Response</vt:lpstr>
      <vt:lpstr>       Modifications for CICO </vt:lpstr>
      <vt:lpstr> Modifying the Intervention</vt:lpstr>
      <vt:lpstr>Strategies for Modifying the Intervention</vt:lpstr>
      <vt:lpstr>Strategies for Modifying the Intervention</vt:lpstr>
      <vt:lpstr>Strategies for Modifying the Intervention</vt:lpstr>
      <vt:lpstr> Strategies for Modifying the Intervention  </vt:lpstr>
      <vt:lpstr>Example Modifications for the CICO Intervention</vt:lpstr>
      <vt:lpstr>CICO Modifications at the Secondary Level </vt:lpstr>
      <vt:lpstr>Discussion  </vt:lpstr>
      <vt:lpstr>Pause &amp; Reflect</vt:lpstr>
      <vt:lpstr>Self-Monitoring  </vt:lpstr>
      <vt:lpstr>Self-Monitoring within CICO Intervention </vt:lpstr>
      <vt:lpstr>Benefits of Self-Monitoring  </vt:lpstr>
      <vt:lpstr>PowerPoint Presentation</vt:lpstr>
      <vt:lpstr>PowerPoint Presentation</vt:lpstr>
      <vt:lpstr>Self-Monitoring </vt:lpstr>
      <vt:lpstr>  Fading CICO         </vt:lpstr>
      <vt:lpstr>Fading an Intervention  </vt:lpstr>
      <vt:lpstr>Guidelines for Fading</vt:lpstr>
      <vt:lpstr>PowerPoint Presentation</vt:lpstr>
      <vt:lpstr>Fading Example</vt:lpstr>
      <vt:lpstr>Discussion </vt:lpstr>
      <vt:lpstr> Graduation</vt:lpstr>
      <vt:lpstr>Revisit Intervention Data Decision Rules  </vt:lpstr>
      <vt:lpstr>Pause &amp; Reflect</vt:lpstr>
      <vt:lpstr>Next Steps</vt:lpstr>
      <vt:lpstr>References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Cheryl Wrinkle</cp:lastModifiedBy>
  <cp:revision>2</cp:revision>
  <dcterms:modified xsi:type="dcterms:W3CDTF">2026-08-12T16:30:41Z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y fmtid="{D5CDD505-2E9C-101B-9397-08002B2CF9AE}" pid="3" name="MediaServiceImageTags">
    <vt:lpwstr/>
  </property>
</Properties>
</file>