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entation.xml" ContentType="application/vnd.openxmlformats-officedocument.presentationml.presentation.main+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18.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55.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 id="2147483680" r:id="rId2"/>
  </p:sldMasterIdLst>
  <p:notesMasterIdLst>
    <p:notesMasterId r:id="rId7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embeddedFontLst>
    <p:embeddedFont>
      <p:font typeface="Cambria" panose="02040503050406030204" pitchFamily="18" charset="0"/>
      <p:regular r:id="rId74"/>
      <p:bold r:id="rId75"/>
      <p:italic r:id="rId76"/>
      <p:boldItalic r:id="rId77"/>
    </p:embeddedFont>
    <p:embeddedFont>
      <p:font typeface="EB Garamond" panose="00000500000000000000" pitchFamily="2" charset="0"/>
      <p:regular r:id="rId78"/>
      <p:bold r:id="rId79"/>
      <p:italic r:id="rId80"/>
      <p:boldItalic r:id="rId81"/>
    </p:embeddedFont>
    <p:embeddedFont>
      <p:font typeface="Roboto" panose="02000000000000000000" pitchFamily="2" charset="0"/>
      <p:regular r:id="rId82"/>
      <p:bold r:id="rId83"/>
      <p:italic r:id="rId84"/>
      <p:boldItalic r:id="rId85"/>
    </p:embeddedFont>
    <p:embeddedFont>
      <p:font typeface="Tahoma" panose="020B0604030504040204" pitchFamily="34" charset="0"/>
      <p:regular r:id="rId86"/>
      <p:bold r:id="rId8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180"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font" Target="fonts/font11.fntdata"/><Relationship Id="rId89" Type="http://schemas.openxmlformats.org/officeDocument/2006/relationships/viewProps" Target="view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1.fntdata"/><Relationship Id="rId79" Type="http://schemas.openxmlformats.org/officeDocument/2006/relationships/font" Target="fonts/font6.fntdata"/><Relationship Id="rId5" Type="http://schemas.openxmlformats.org/officeDocument/2006/relationships/slide" Target="slides/slide3.xml"/><Relationship Id="rId90" Type="http://schemas.openxmlformats.org/officeDocument/2006/relationships/theme" Target="theme/theme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font" Target="fonts/font7.fntdata"/><Relationship Id="rId85" Type="http://schemas.openxmlformats.org/officeDocument/2006/relationships/font" Target="fonts/font12.fntdata"/><Relationship Id="rId93" Type="http://schemas.openxmlformats.org/officeDocument/2006/relationships/customXml" Target="../customXml/item2.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font" Target="fonts/font2.fntdata"/><Relationship Id="rId83" Type="http://schemas.openxmlformats.org/officeDocument/2006/relationships/font" Target="fonts/font10.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font" Target="fonts/font13.fntdata"/><Relationship Id="rId94"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3.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customXml" Target="../customXml/item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font" Target="fonts/font14.fntdata"/><Relationship Id="rId61" Type="http://schemas.openxmlformats.org/officeDocument/2006/relationships/slide" Target="slides/slide59.xml"/><Relationship Id="rId82" Type="http://schemas.openxmlformats.org/officeDocument/2006/relationships/font" Target="fonts/font9.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bismissouri.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27c2178d8a_0_7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
        <p:nvSpPr>
          <p:cNvPr id="216" name="Google Shape;216;g327c2178d8a_0_7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30795d589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330795d589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The Lessons will be organized by Systems  Data and Practices  for Implementation.  This  3rd lesson is guiding teams how to develop a plan for how they will communicate and train personnel, families and students about CICO. </a:t>
            </a: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7538f58fd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3" name="Google Shape;283;g37538f58fdf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 b="1"/>
              <a:t>Trainer Notes: </a:t>
            </a:r>
            <a:endParaRPr/>
          </a:p>
          <a:p>
            <a:pPr marL="342900" lvl="0" indent="-260350" algn="l" rtl="0">
              <a:lnSpc>
                <a:spcPct val="100000"/>
              </a:lnSpc>
              <a:spcBef>
                <a:spcPts val="0"/>
              </a:spcBef>
              <a:spcAft>
                <a:spcPts val="0"/>
              </a:spcAft>
              <a:buClr>
                <a:srgbClr val="FF0000"/>
              </a:buClr>
              <a:buSzPts val="1500"/>
              <a:buFont typeface="Calibri"/>
              <a:buChar char="•"/>
            </a:pPr>
            <a:r>
              <a:rPr lang="en" sz="1500">
                <a:solidFill>
                  <a:schemeClr val="dk1"/>
                </a:solidFill>
                <a:latin typeface="Calibri"/>
                <a:ea typeface="Calibri"/>
                <a:cs typeface="Calibri"/>
                <a:sym typeface="Calibri"/>
              </a:rPr>
              <a:t>The rationale behind this lesson:  A student engages in unexpected behaviors because they efficiently and effectively meet the needs of the student. In order to decrease these behaviors it is important for staff, families and students to have a clear understanding of the intervention.   They also need an opportunity to provide feedback , ask questions and voice concerns.  This lesson will </a:t>
            </a:r>
            <a:endParaRPr sz="1500">
              <a:solidFill>
                <a:schemeClr val="dk1"/>
              </a:solidFill>
              <a:latin typeface="Calibri"/>
              <a:ea typeface="Calibri"/>
              <a:cs typeface="Calibri"/>
              <a:sym typeface="Calibri"/>
            </a:endParaRPr>
          </a:p>
          <a:p>
            <a:pPr marL="342900" lvl="0" indent="-260350" algn="l" rtl="0">
              <a:lnSpc>
                <a:spcPct val="100000"/>
              </a:lnSpc>
              <a:spcBef>
                <a:spcPts val="0"/>
              </a:spcBef>
              <a:spcAft>
                <a:spcPts val="0"/>
              </a:spcAft>
              <a:buClr>
                <a:srgbClr val="FF0000"/>
              </a:buClr>
              <a:buSzPts val="1500"/>
              <a:buFont typeface="Calibri"/>
              <a:buChar char="•"/>
            </a:pPr>
            <a:r>
              <a:rPr lang="en" sz="1500">
                <a:solidFill>
                  <a:schemeClr val="dk1"/>
                </a:solidFill>
                <a:latin typeface="Calibri"/>
                <a:ea typeface="Calibri"/>
                <a:cs typeface="Calibri"/>
                <a:sym typeface="Calibri"/>
              </a:rPr>
              <a:t>Piloting CICO will give the team time to test the systems, evaluate, and adjusted as needed before beginning full implementation.  </a:t>
            </a:r>
            <a:endParaRPr sz="15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5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endParaRPr sz="120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2f34d971b7_0_4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0" name="Google Shape;290;g32f34d971b7_0_4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b="0"/>
              <a:t>   Before </a:t>
            </a:r>
            <a:r>
              <a:rPr lang="en"/>
              <a:t>proceeding to the CICO lesson here  are some of the questions that your team needs to consider.  You may not have these answers at this time but once you have completed this lesson your team should be able to answer these. </a:t>
            </a:r>
            <a:endParaRPr/>
          </a:p>
        </p:txBody>
      </p:sp>
      <p:sp>
        <p:nvSpPr>
          <p:cNvPr id="291" name="Google Shape;291;g32f34d971b7_0_42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2f34d971b7_0_5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g32f34d971b7_0_5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b="1">
                <a:latin typeface="Calibri"/>
                <a:ea typeface="Calibri"/>
                <a:cs typeface="Calibri"/>
                <a:sym typeface="Calibri"/>
              </a:rPr>
              <a:t>Trainer Notes:</a:t>
            </a:r>
            <a:endParaRPr/>
          </a:p>
          <a:p>
            <a:pPr marL="228600" marR="0" lvl="0" indent="0" algn="l" rtl="0">
              <a:lnSpc>
                <a:spcPct val="100000"/>
              </a:lnSpc>
              <a:spcBef>
                <a:spcPts val="0"/>
              </a:spcBef>
              <a:spcAft>
                <a:spcPts val="0"/>
              </a:spcAft>
              <a:buClr>
                <a:srgbClr val="000000"/>
              </a:buClr>
              <a:buSzPts val="1400"/>
              <a:buFont typeface="Arial"/>
              <a:buNone/>
            </a:pPr>
            <a:r>
              <a:rPr lang="en" b="1">
                <a:latin typeface="Calibri"/>
                <a:ea typeface="Calibri"/>
                <a:cs typeface="Calibri"/>
                <a:sym typeface="Calibri"/>
              </a:rPr>
              <a:t> </a:t>
            </a:r>
            <a:r>
              <a:rPr lang="en">
                <a:latin typeface="Calibri"/>
                <a:ea typeface="Calibri"/>
                <a:cs typeface="Calibri"/>
                <a:sym typeface="Calibri"/>
              </a:rPr>
              <a:t>These are the Missouri Teacher Standards that will be addressed in this lesson. If you want more information regarding these standards visit DESE.MO.GOV </a:t>
            </a:r>
            <a:endParaRPr/>
          </a:p>
        </p:txBody>
      </p:sp>
      <p:sp>
        <p:nvSpPr>
          <p:cNvPr id="298" name="Google Shape;298;g32f34d971b7_0_59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2f34d971b7_0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4" name="Google Shape;304;g32f34d971b7_0_4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b="0"/>
              <a:t>  In this lesson </a:t>
            </a:r>
            <a:r>
              <a:rPr lang="en"/>
              <a:t>here are a few of the key terms you will be introduced to.  </a:t>
            </a:r>
            <a:endParaRPr/>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endParaRPr/>
          </a:p>
        </p:txBody>
      </p:sp>
      <p:sp>
        <p:nvSpPr>
          <p:cNvPr id="305" name="Google Shape;305;g32f34d971b7_0_44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27c2178d8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27c2178d8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solidFill>
                  <a:schemeClr val="dk1"/>
                </a:solidFill>
              </a:rPr>
              <a:t> Your team was introduced to the concept of establishing a system of two-way communication that  broadly focused on who, what, when, and how communication occurs with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stakeholders. Communication with staff and families about a student’s CICO  milestones (e.g., entry, fading, graduation) should align with these existing in </a:t>
            </a:r>
            <a:endParaRPr>
              <a:solidFill>
                <a:schemeClr val="dk1"/>
              </a:solidFill>
            </a:endParaRPr>
          </a:p>
          <a:p>
            <a:pPr marL="0" lvl="0" indent="0" algn="l" rtl="0">
              <a:spcBef>
                <a:spcPts val="0"/>
              </a:spcBef>
              <a:spcAft>
                <a:spcPts val="0"/>
              </a:spcAft>
              <a:buNone/>
            </a:pPr>
            <a:r>
              <a:rPr lang="en">
                <a:solidFill>
                  <a:schemeClr val="dk1"/>
                </a:solidFill>
              </a:rPr>
              <a:t>school communication practices. </a:t>
            </a:r>
            <a:endParaRPr b="1">
              <a:solidFill>
                <a:schemeClr val="dk1"/>
              </a:solidFill>
            </a:endParaRPr>
          </a:p>
          <a:p>
            <a:pPr marL="0" lvl="0" indent="0" algn="l" rtl="0">
              <a:spcBef>
                <a:spcPts val="0"/>
              </a:spcBef>
              <a:spcAft>
                <a:spcPts val="0"/>
              </a:spcAft>
              <a:buNone/>
            </a:pPr>
            <a:r>
              <a:rPr lang="en"/>
              <a:t>To make communication as efficient as possible, your Team will want to  create standard documents to notify families and teachers as students enter the different phases of the CICO intervention.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27c2178d8a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g327c2178d8a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 b="1"/>
              <a:t>Trainer Notes: </a:t>
            </a:r>
            <a:r>
              <a:rPr lang="en"/>
              <a:t>Some things that should be included in your staff Communication Plan  are as follows: </a:t>
            </a:r>
            <a:endParaRPr/>
          </a:p>
          <a:p>
            <a:pPr marL="457200" marR="0" lvl="0" indent="-228600" algn="l" rtl="0">
              <a:lnSpc>
                <a:spcPct val="100000"/>
              </a:lnSpc>
              <a:spcBef>
                <a:spcPts val="0"/>
              </a:spcBef>
              <a:spcAft>
                <a:spcPts val="0"/>
              </a:spcAft>
              <a:buSzPts val="1400"/>
              <a:buNone/>
            </a:pPr>
            <a:r>
              <a:rPr lang="en"/>
              <a:t>A place for them to access written documentation about the intervention. </a:t>
            </a:r>
            <a:endParaRPr/>
          </a:p>
          <a:p>
            <a:pPr marL="457200" marR="0" lvl="0" indent="-228600" algn="l" rtl="0">
              <a:lnSpc>
                <a:spcPct val="100000"/>
              </a:lnSpc>
              <a:spcBef>
                <a:spcPts val="0"/>
              </a:spcBef>
              <a:spcAft>
                <a:spcPts val="0"/>
              </a:spcAft>
              <a:buSzPts val="1400"/>
              <a:buNone/>
            </a:pPr>
            <a:r>
              <a:rPr lang="en"/>
              <a:t>Regular sharing of individual student data for staff directly involved with students in the intervention</a:t>
            </a:r>
            <a:endParaRPr/>
          </a:p>
          <a:p>
            <a:pPr marL="457200" marR="0" lvl="0" indent="-228600" algn="l" rtl="0">
              <a:lnSpc>
                <a:spcPct val="100000"/>
              </a:lnSpc>
              <a:spcBef>
                <a:spcPts val="0"/>
              </a:spcBef>
              <a:spcAft>
                <a:spcPts val="0"/>
              </a:spcAft>
              <a:buSzPts val="1400"/>
              <a:buNone/>
            </a:pPr>
            <a:r>
              <a:rPr lang="en"/>
              <a:t>A general sharing to all staff of how many students are in the intervention and how many are having a positive response</a:t>
            </a:r>
            <a:endParaRPr/>
          </a:p>
          <a:p>
            <a:pPr marL="457200" lvl="0" indent="-228600" algn="l" rtl="0">
              <a:spcBef>
                <a:spcPts val="0"/>
              </a:spcBef>
              <a:spcAft>
                <a:spcPts val="0"/>
              </a:spcAft>
              <a:buClr>
                <a:schemeClr val="dk1"/>
              </a:buClr>
              <a:buSzPts val="1400"/>
              <a:buFont typeface="Arial"/>
              <a:buNone/>
            </a:pPr>
            <a:r>
              <a:rPr lang="en">
                <a:solidFill>
                  <a:schemeClr val="dk1"/>
                </a:solidFill>
              </a:rPr>
              <a:t>A means for staff to voice questions, concerns or celebrations</a:t>
            </a:r>
            <a:endParaRPr/>
          </a:p>
          <a:p>
            <a:pPr marL="457200" marR="0" lvl="0" indent="-22860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endParaRPr b="1"/>
          </a:p>
        </p:txBody>
      </p:sp>
      <p:sp>
        <p:nvSpPr>
          <p:cNvPr id="318" name="Google Shape;318;g327c2178d8a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30795d589e_0_4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30795d589e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8989" lvl="0" indent="0" algn="l" rtl="0">
              <a:spcBef>
                <a:spcPts val="1233"/>
              </a:spcBef>
              <a:spcAft>
                <a:spcPts val="0"/>
              </a:spcAft>
              <a:buClr>
                <a:schemeClr val="dk1"/>
              </a:buClr>
              <a:buSzPts val="1100"/>
              <a:buFont typeface="Arial"/>
              <a:buNone/>
            </a:pPr>
            <a:r>
              <a:rPr lang="en" sz="1000" b="1">
                <a:solidFill>
                  <a:srgbClr val="231F20"/>
                </a:solidFill>
              </a:rPr>
              <a:t>Trainer Notes</a:t>
            </a:r>
            <a:r>
              <a:rPr lang="en" sz="1000">
                <a:solidFill>
                  <a:srgbClr val="231F20"/>
                </a:solidFill>
              </a:rPr>
              <a:t>: To make communication as efficient as possible, your Team will want to  </a:t>
            </a:r>
            <a:endParaRPr sz="1000">
              <a:solidFill>
                <a:srgbClr val="231F20"/>
              </a:solidFill>
            </a:endParaRPr>
          </a:p>
          <a:p>
            <a:pPr marL="41021" lvl="0" indent="0" algn="l" rtl="0">
              <a:spcBef>
                <a:spcPts val="33"/>
              </a:spcBef>
              <a:spcAft>
                <a:spcPts val="0"/>
              </a:spcAft>
              <a:buClr>
                <a:schemeClr val="dk1"/>
              </a:buClr>
              <a:buSzPts val="1100"/>
              <a:buFont typeface="Arial"/>
              <a:buNone/>
            </a:pPr>
            <a:r>
              <a:rPr lang="en" sz="1000">
                <a:solidFill>
                  <a:srgbClr val="231F20"/>
                </a:solidFill>
              </a:rPr>
              <a:t>create standard documents to notify teachers as students enter the  different phases of the CICO intervention. The following examples are standardized templates that schools have created for communication with staff for the various phases of implementation </a:t>
            </a:r>
            <a:endParaRPr sz="1000">
              <a:solidFill>
                <a:srgbClr val="231F20"/>
              </a:solidFill>
            </a:endParaRPr>
          </a:p>
          <a:p>
            <a:pPr marL="0" lvl="0" indent="0" algn="l" rtl="0">
              <a:spcBef>
                <a:spcPts val="33"/>
              </a:spcBef>
              <a:spcAft>
                <a:spcPts val="0"/>
              </a:spcAft>
              <a:buClr>
                <a:schemeClr val="dk1"/>
              </a:buClr>
              <a:buSzPts val="1100"/>
              <a:buFont typeface="Arial"/>
              <a:buNone/>
            </a:pPr>
            <a:endParaRPr sz="1000">
              <a:solidFill>
                <a:srgbClr val="231F20"/>
              </a:solidFill>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30795d589e_0_4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30795d589e_0_4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8989" lvl="0" indent="0" algn="l" rtl="0">
              <a:spcBef>
                <a:spcPts val="1233"/>
              </a:spcBef>
              <a:spcAft>
                <a:spcPts val="0"/>
              </a:spcAft>
              <a:buNone/>
            </a:pPr>
            <a:r>
              <a:rPr lang="en" sz="1000" b="1">
                <a:solidFill>
                  <a:srgbClr val="231F20"/>
                </a:solidFill>
              </a:rPr>
              <a:t>Trainer Notes</a:t>
            </a:r>
            <a:r>
              <a:rPr lang="en" sz="1000">
                <a:solidFill>
                  <a:srgbClr val="231F20"/>
                </a:solidFill>
              </a:rPr>
              <a:t>: To make communication as efficient as possible, your  Team will want to  </a:t>
            </a:r>
            <a:endParaRPr sz="1000">
              <a:solidFill>
                <a:srgbClr val="231F20"/>
              </a:solidFill>
            </a:endParaRPr>
          </a:p>
          <a:p>
            <a:pPr marL="41021" lvl="0" indent="0" algn="l" rtl="0">
              <a:spcBef>
                <a:spcPts val="33"/>
              </a:spcBef>
              <a:spcAft>
                <a:spcPts val="0"/>
              </a:spcAft>
              <a:buNone/>
            </a:pPr>
            <a:r>
              <a:rPr lang="en" sz="1000">
                <a:solidFill>
                  <a:srgbClr val="231F20"/>
                </a:solidFill>
              </a:rPr>
              <a:t>create standard documents to notify teachers as students enter the  different phases of the CICO intervention. The following example is one that schools have created for communication with staff when the student is moving to self monitoring phase of implementation.  </a:t>
            </a:r>
            <a:endParaRPr sz="1000">
              <a:solidFill>
                <a:srgbClr val="231F20"/>
              </a:solidFill>
            </a:endParaRPr>
          </a:p>
          <a:p>
            <a:pPr marL="0" lvl="0" indent="0" algn="l" rtl="0">
              <a:spcBef>
                <a:spcPts val="33"/>
              </a:spcBef>
              <a:spcAft>
                <a:spcPts val="0"/>
              </a:spcAft>
              <a:buNone/>
            </a:pPr>
            <a:endParaRPr sz="1000">
              <a:solidFill>
                <a:srgbClr val="231F20"/>
              </a:solidFill>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30795d589e_0_4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30795d589e_0_4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8989" lvl="0" indent="0" algn="l" rtl="0">
              <a:spcBef>
                <a:spcPts val="1233"/>
              </a:spcBef>
              <a:spcAft>
                <a:spcPts val="0"/>
              </a:spcAft>
              <a:buNone/>
            </a:pPr>
            <a:r>
              <a:rPr lang="en" sz="1000" b="1">
                <a:solidFill>
                  <a:srgbClr val="231F20"/>
                </a:solidFill>
              </a:rPr>
              <a:t>Trainer Notes; </a:t>
            </a:r>
            <a:r>
              <a:rPr lang="en" sz="1000">
                <a:solidFill>
                  <a:srgbClr val="231F20"/>
                </a:solidFill>
              </a:rPr>
              <a:t>To make communication as efficient as possible, your  Team will want to  </a:t>
            </a:r>
            <a:endParaRPr sz="1000">
              <a:solidFill>
                <a:srgbClr val="231F20"/>
              </a:solidFill>
            </a:endParaRPr>
          </a:p>
          <a:p>
            <a:pPr marL="41021" lvl="0" indent="0" algn="l" rtl="0">
              <a:spcBef>
                <a:spcPts val="33"/>
              </a:spcBef>
              <a:spcAft>
                <a:spcPts val="0"/>
              </a:spcAft>
              <a:buNone/>
            </a:pPr>
            <a:r>
              <a:rPr lang="en" sz="1000">
                <a:solidFill>
                  <a:srgbClr val="231F20"/>
                </a:solidFill>
              </a:rPr>
              <a:t>create standard documents to notify teachers as students enter the  different phases of the CICO intervention. The following example is one that schools have created for communication with staff when the student is moving to fading  phase of implementation.  </a:t>
            </a:r>
            <a:endParaRPr sz="1000">
              <a:solidFill>
                <a:srgbClr val="231F20"/>
              </a:solidFill>
            </a:endParaRPr>
          </a:p>
          <a:p>
            <a:pPr marL="0" lvl="0" indent="0" algn="l" rtl="0">
              <a:spcBef>
                <a:spcPts val="33"/>
              </a:spcBef>
              <a:spcAft>
                <a:spcPts val="0"/>
              </a:spcAft>
              <a:buNone/>
            </a:pPr>
            <a:endParaRPr sz="1000">
              <a:solidFill>
                <a:srgbClr val="231F20"/>
              </a:solidFill>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2f34d971b7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21" name="Google Shape;221;g32f34d971b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330795d589e_0_4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330795d589e_0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8989" lvl="0" indent="0" algn="l" rtl="0">
              <a:spcBef>
                <a:spcPts val="1233"/>
              </a:spcBef>
              <a:spcAft>
                <a:spcPts val="0"/>
              </a:spcAft>
              <a:buNone/>
            </a:pPr>
            <a:r>
              <a:rPr lang="en" sz="1000" b="1">
                <a:solidFill>
                  <a:srgbClr val="231F20"/>
                </a:solidFill>
              </a:rPr>
              <a:t>Trainer Notes:</a:t>
            </a:r>
            <a:r>
              <a:rPr lang="en" sz="1000">
                <a:solidFill>
                  <a:srgbClr val="231F20"/>
                </a:solidFill>
              </a:rPr>
              <a:t> To make communication as efficient as possible, your  Team will want to  </a:t>
            </a:r>
            <a:endParaRPr sz="1000">
              <a:solidFill>
                <a:srgbClr val="231F20"/>
              </a:solidFill>
            </a:endParaRPr>
          </a:p>
          <a:p>
            <a:pPr marL="41021" lvl="0" indent="0" algn="l" rtl="0">
              <a:spcBef>
                <a:spcPts val="33"/>
              </a:spcBef>
              <a:spcAft>
                <a:spcPts val="0"/>
              </a:spcAft>
              <a:buNone/>
            </a:pPr>
            <a:r>
              <a:rPr lang="en" sz="1000">
                <a:solidFill>
                  <a:srgbClr val="231F20"/>
                </a:solidFill>
              </a:rPr>
              <a:t>create standard documents to notify teachers as students enter the  different phases of the CICO intervention. The following example is one that schools have created for communication with staff when the student is graduating from the intervention.  .  </a:t>
            </a:r>
            <a:endParaRPr sz="1000">
              <a:solidFill>
                <a:srgbClr val="231F20"/>
              </a:solidFill>
            </a:endParaRPr>
          </a:p>
          <a:p>
            <a:pPr marL="0" lvl="0" indent="0" algn="l" rtl="0">
              <a:spcBef>
                <a:spcPts val="33"/>
              </a:spcBef>
              <a:spcAft>
                <a:spcPts val="0"/>
              </a:spcAft>
              <a:buNone/>
            </a:pPr>
            <a:endParaRPr sz="1000">
              <a:solidFill>
                <a:srgbClr val="231F20"/>
              </a:solidFill>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30795d589e_0_4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330795d589e_0_4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None/>
            </a:pPr>
            <a:r>
              <a:rPr lang="en" sz="1200" b="1">
                <a:solidFill>
                  <a:schemeClr val="dk1"/>
                </a:solidFill>
                <a:latin typeface="Calibri"/>
                <a:ea typeface="Calibri"/>
                <a:cs typeface="Calibri"/>
                <a:sym typeface="Calibri"/>
              </a:rPr>
              <a:t>Trainer Notes:</a:t>
            </a:r>
            <a:r>
              <a:rPr lang="en" sz="1200">
                <a:solidFill>
                  <a:schemeClr val="dk1"/>
                </a:solidFill>
                <a:latin typeface="Calibri"/>
                <a:ea typeface="Calibri"/>
                <a:cs typeface="Calibri"/>
                <a:sym typeface="Calibri"/>
              </a:rPr>
              <a:t>  Regular sharing of individual student data for staff directly involved with students in interventions should comply with Family Educational Rights and Privacy Act (FERPA) and other federal, state, and local policies. </a:t>
            </a:r>
            <a:endParaRPr sz="1200">
              <a:solidFill>
                <a:schemeClr val="dk1"/>
              </a:solidFill>
              <a:latin typeface="Calibri"/>
              <a:ea typeface="Calibri"/>
              <a:cs typeface="Calibri"/>
              <a:sym typeface="Calibri"/>
            </a:endParaRPr>
          </a:p>
          <a:p>
            <a:pPr marL="0" lvl="0" indent="0" algn="l" rtl="0">
              <a:spcBef>
                <a:spcPts val="500"/>
              </a:spcBef>
              <a:spcAft>
                <a:spcPts val="0"/>
              </a:spcAft>
              <a:buNone/>
            </a:pPr>
            <a:r>
              <a:rPr lang="en" sz="1200">
                <a:solidFill>
                  <a:schemeClr val="dk1"/>
                </a:solidFill>
                <a:latin typeface="Calibri"/>
                <a:ea typeface="Calibri"/>
                <a:cs typeface="Calibri"/>
                <a:sym typeface="Calibri"/>
              </a:rPr>
              <a:t>Updates on implementation efforts and outcomes are some of the data you may want to share with staff. </a:t>
            </a:r>
            <a:endParaRPr sz="1200">
              <a:solidFill>
                <a:schemeClr val="dk1"/>
              </a:solidFill>
              <a:latin typeface="Calibri"/>
              <a:ea typeface="Calibri"/>
              <a:cs typeface="Calibri"/>
              <a:sym typeface="Calibri"/>
            </a:endParaRPr>
          </a:p>
          <a:p>
            <a:pPr marL="0" lvl="0" indent="0" algn="l" rtl="0">
              <a:spcBef>
                <a:spcPts val="500"/>
              </a:spcBef>
              <a:spcAft>
                <a:spcPts val="0"/>
              </a:spcAft>
              <a:buNone/>
            </a:pPr>
            <a:r>
              <a:rPr lang="en" sz="1200">
                <a:solidFill>
                  <a:schemeClr val="dk1"/>
                </a:solidFill>
                <a:latin typeface="Calibri"/>
                <a:ea typeface="Calibri"/>
                <a:cs typeface="Calibri"/>
                <a:sym typeface="Calibri"/>
              </a:rPr>
              <a:t>The team will  need to consider the frequency and mode that student progress data will be shared with staff.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30795d589e_0_6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30795d589e_0_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Here is a simple example of how you may want to share information with the teachers directly involved with the student participating in CICO.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30795d589e_0_4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30795d589e_0_4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None/>
            </a:pPr>
            <a:r>
              <a:rPr lang="en" sz="1200" b="1">
                <a:solidFill>
                  <a:schemeClr val="dk1"/>
                </a:solidFill>
                <a:latin typeface="Calibri"/>
                <a:ea typeface="Calibri"/>
                <a:cs typeface="Calibri"/>
                <a:sym typeface="Calibri"/>
              </a:rPr>
              <a:t>Trainer Notes:</a:t>
            </a:r>
            <a:r>
              <a:rPr lang="en" sz="1200">
                <a:solidFill>
                  <a:schemeClr val="dk1"/>
                </a:solidFill>
                <a:latin typeface="Calibri"/>
                <a:ea typeface="Calibri"/>
                <a:cs typeface="Calibri"/>
                <a:sym typeface="Calibri"/>
              </a:rPr>
              <a:t> A means for staff to voice questions, concerns, and celebrations. It is important to ensure you create a safe space for honest feedback and clearly communicate that their input is valued.</a:t>
            </a:r>
            <a:endParaRPr sz="1200">
              <a:solidFill>
                <a:schemeClr val="dk1"/>
              </a:solidFill>
              <a:latin typeface="Calibri"/>
              <a:ea typeface="Calibri"/>
              <a:cs typeface="Calibri"/>
              <a:sym typeface="Calibri"/>
            </a:endParaRPr>
          </a:p>
          <a:p>
            <a:pPr marL="342900" lvl="0" indent="-165100" algn="l" rtl="0">
              <a:spcBef>
                <a:spcPts val="500"/>
              </a:spcBef>
              <a:spcAft>
                <a:spcPts val="0"/>
              </a:spcAft>
              <a:buNone/>
            </a:pPr>
            <a:endParaRPr sz="24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30795d589e_0_4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g330795d589e_0_4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en" b="1"/>
              <a:t>Trainer Notes: </a:t>
            </a:r>
            <a:endParaRPr b="1"/>
          </a:p>
          <a:p>
            <a:pPr marL="0" lvl="0" indent="0" algn="l" rtl="0">
              <a:spcBef>
                <a:spcPts val="0"/>
              </a:spcBef>
              <a:spcAft>
                <a:spcPts val="0"/>
              </a:spcAft>
              <a:buClr>
                <a:schemeClr val="dk1"/>
              </a:buClr>
              <a:buSzPts val="1400"/>
              <a:buFont typeface="Arial"/>
              <a:buNone/>
            </a:pPr>
            <a:r>
              <a:rPr lang="en"/>
              <a:t>What materials will be used to orientate staff to the students joining the intervention?  Who will do this task?</a:t>
            </a:r>
            <a:endParaRPr/>
          </a:p>
          <a:p>
            <a:pPr marL="0" lvl="0" indent="0" algn="l" rtl="0">
              <a:spcBef>
                <a:spcPts val="0"/>
              </a:spcBef>
              <a:spcAft>
                <a:spcPts val="0"/>
              </a:spcAft>
              <a:buClr>
                <a:schemeClr val="dk1"/>
              </a:buClr>
              <a:buSzPts val="1400"/>
              <a:buFont typeface="Arial"/>
              <a:buNone/>
            </a:pPr>
            <a:endParaRPr/>
          </a:p>
          <a:p>
            <a:pPr marL="0" marR="0" lvl="0" indent="0" algn="l" rtl="0">
              <a:lnSpc>
                <a:spcPct val="100000"/>
              </a:lnSpc>
              <a:spcBef>
                <a:spcPts val="0"/>
              </a:spcBef>
              <a:spcAft>
                <a:spcPts val="0"/>
              </a:spcAft>
              <a:buSzPts val="1400"/>
              <a:buNone/>
            </a:pPr>
            <a:r>
              <a:rPr lang="en"/>
              <a:t> Decide who will take responsibility for introducing the intervention and how you will notify the staff. </a:t>
            </a:r>
            <a:endParaRPr/>
          </a:p>
        </p:txBody>
      </p:sp>
      <p:sp>
        <p:nvSpPr>
          <p:cNvPr id="378" name="Google Shape;378;g330795d589e_0_4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327c2178d8a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g327c2178d8a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 b="1"/>
              <a:t>Trainer Notes:</a:t>
            </a:r>
            <a:r>
              <a:rPr lang="en"/>
              <a:t> Communication Plan with families may need to be individualized as to the mode (text, email, phone call, note sent home) but should include</a:t>
            </a:r>
            <a:endParaRPr/>
          </a:p>
          <a:p>
            <a:pPr marL="457200" marR="0" lvl="0" indent="-228600" algn="l" rtl="0">
              <a:lnSpc>
                <a:spcPct val="100000"/>
              </a:lnSpc>
              <a:spcBef>
                <a:spcPts val="0"/>
              </a:spcBef>
              <a:spcAft>
                <a:spcPts val="0"/>
              </a:spcAft>
              <a:buSzPts val="1400"/>
              <a:buNone/>
            </a:pPr>
            <a:r>
              <a:rPr lang="en"/>
              <a:t>Notifying families when their child is going to begin participating in CICO.  An introduction to the intervention.  Sharing student progress and providing a means for 2 way communication. </a:t>
            </a:r>
            <a:endParaRPr/>
          </a:p>
          <a:p>
            <a:pPr marL="457200" marR="0" lvl="0" indent="-228600" algn="l" rtl="0">
              <a:lnSpc>
                <a:spcPct val="100000"/>
              </a:lnSpc>
              <a:spcBef>
                <a:spcPts val="0"/>
              </a:spcBef>
              <a:spcAft>
                <a:spcPts val="0"/>
              </a:spcAft>
              <a:buSzPts val="1400"/>
              <a:buNone/>
            </a:pPr>
            <a:endParaRPr/>
          </a:p>
        </p:txBody>
      </p:sp>
      <p:sp>
        <p:nvSpPr>
          <p:cNvPr id="386" name="Google Shape;386;g327c2178d8a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25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327c2178d8a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g327c2178d8a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r>
              <a:rPr lang="en" b="1"/>
              <a:t>Trainer Notes: </a:t>
            </a:r>
            <a:r>
              <a:rPr lang="en">
                <a:solidFill>
                  <a:schemeClr val="dk1"/>
                </a:solidFill>
              </a:rPr>
              <a:t> Families are typically notified rather than asked permission.  This can be done  by the coordinator  or facilitator.  . </a:t>
            </a:r>
            <a:endParaRPr>
              <a:solidFill>
                <a:schemeClr val="dk1"/>
              </a:solidFill>
            </a:endParaRPr>
          </a:p>
          <a:p>
            <a:pPr marL="457200" marR="0" lvl="0" indent="-228600" algn="l" rtl="0">
              <a:lnSpc>
                <a:spcPct val="100000"/>
              </a:lnSpc>
              <a:spcBef>
                <a:spcPts val="0"/>
              </a:spcBef>
              <a:spcAft>
                <a:spcPts val="0"/>
              </a:spcAft>
              <a:buSzPts val="1400"/>
              <a:buNone/>
            </a:pPr>
            <a:r>
              <a:rPr lang="en">
                <a:solidFill>
                  <a:schemeClr val="dk1"/>
                </a:solidFill>
              </a:rPr>
              <a:t>To ensure communication is clear, schools need to be sensitive to the language used by families and to the preferred methods of  communication. If the primary language is not English, attempts must be made  </a:t>
            </a:r>
            <a:endParaRPr>
              <a:solidFill>
                <a:schemeClr val="dk1"/>
              </a:solidFill>
            </a:endParaRPr>
          </a:p>
          <a:p>
            <a:pPr marL="457200" lvl="0" indent="-228600" algn="l" rtl="0">
              <a:spcBef>
                <a:spcPts val="0"/>
              </a:spcBef>
              <a:spcAft>
                <a:spcPts val="0"/>
              </a:spcAft>
              <a:buClr>
                <a:schemeClr val="dk1"/>
              </a:buClr>
              <a:buSzPts val="1100"/>
              <a:buFont typeface="Arial"/>
              <a:buNone/>
            </a:pPr>
            <a:r>
              <a:rPr lang="en">
                <a:solidFill>
                  <a:schemeClr val="dk1"/>
                </a:solidFill>
              </a:rPr>
              <a:t>to develop letters and notes in the language the family uses.</a:t>
            </a:r>
            <a:endParaRPr>
              <a:solidFill>
                <a:schemeClr val="dk1"/>
              </a:solidFill>
            </a:endParaRPr>
          </a:p>
          <a:p>
            <a:pPr marL="0" marR="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r>
              <a:rPr lang="en"/>
              <a:t> Here are some example family notification letters that  could be used to notify families when their student is going to participate in CICO.  Review these examples and draft your own letter that your team will use when notifying families of participation.  </a:t>
            </a:r>
            <a:endParaRPr/>
          </a:p>
        </p:txBody>
      </p:sp>
      <p:sp>
        <p:nvSpPr>
          <p:cNvPr id="393" name="Google Shape;393;g327c2178d8a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26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30795d589e_0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30795d589e_0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28600" algn="l" rtl="0">
              <a:spcBef>
                <a:spcPts val="0"/>
              </a:spcBef>
              <a:spcAft>
                <a:spcPts val="0"/>
              </a:spcAft>
              <a:buNone/>
            </a:pPr>
            <a:r>
              <a:rPr lang="en" b="1">
                <a:solidFill>
                  <a:schemeClr val="dk1"/>
                </a:solidFill>
              </a:rPr>
              <a:t>Trainer Notes: </a:t>
            </a:r>
            <a:r>
              <a:rPr lang="en">
                <a:solidFill>
                  <a:schemeClr val="dk1"/>
                </a:solidFill>
              </a:rPr>
              <a:t> The need for clear and open communication with families about their child’s  CICO milestones is essential .daily communication with the child’s family as they provided feedback on the DPR form. </a:t>
            </a:r>
            <a:endParaRPr>
              <a:solidFill>
                <a:schemeClr val="dk1"/>
              </a:solidFill>
            </a:endParaRPr>
          </a:p>
          <a:p>
            <a:pPr marL="457200" lvl="0" indent="-228600" algn="l" rtl="0">
              <a:spcBef>
                <a:spcPts val="0"/>
              </a:spcBef>
              <a:spcAft>
                <a:spcPts val="0"/>
              </a:spcAft>
              <a:buNone/>
            </a:pPr>
            <a:r>
              <a:rPr lang="en">
                <a:solidFill>
                  <a:schemeClr val="dk1"/>
                </a:solidFill>
              </a:rPr>
              <a:t>To ensure communication is clear, schools need to  </a:t>
            </a:r>
            <a:endParaRPr>
              <a:solidFill>
                <a:schemeClr val="dk1"/>
              </a:solidFill>
            </a:endParaRPr>
          </a:p>
          <a:p>
            <a:pPr marL="457200" lvl="0" indent="-228600" algn="l" rtl="0">
              <a:spcBef>
                <a:spcPts val="0"/>
              </a:spcBef>
              <a:spcAft>
                <a:spcPts val="0"/>
              </a:spcAft>
              <a:buNone/>
            </a:pPr>
            <a:r>
              <a:rPr lang="en">
                <a:solidFill>
                  <a:schemeClr val="dk1"/>
                </a:solidFill>
              </a:rPr>
              <a:t>be sensitive to the language used by families and to the preferred methods of  </a:t>
            </a:r>
            <a:endParaRPr>
              <a:solidFill>
                <a:schemeClr val="dk1"/>
              </a:solidFill>
            </a:endParaRPr>
          </a:p>
          <a:p>
            <a:pPr marL="457200" lvl="0" indent="-228600" algn="l" rtl="0">
              <a:spcBef>
                <a:spcPts val="0"/>
              </a:spcBef>
              <a:spcAft>
                <a:spcPts val="0"/>
              </a:spcAft>
              <a:buNone/>
            </a:pPr>
            <a:r>
              <a:rPr lang="en">
                <a:solidFill>
                  <a:schemeClr val="dk1"/>
                </a:solidFill>
              </a:rPr>
              <a:t>communication. If the primary language is not English, attempts must be made  </a:t>
            </a:r>
            <a:endParaRPr>
              <a:solidFill>
                <a:schemeClr val="dk1"/>
              </a:solidFill>
            </a:endParaRPr>
          </a:p>
          <a:p>
            <a:pPr marL="457200" lvl="0" indent="-228600" algn="l" rtl="0">
              <a:spcBef>
                <a:spcPts val="0"/>
              </a:spcBef>
              <a:spcAft>
                <a:spcPts val="0"/>
              </a:spcAft>
              <a:buNone/>
            </a:pPr>
            <a:r>
              <a:rPr lang="en">
                <a:solidFill>
                  <a:schemeClr val="dk1"/>
                </a:solidFill>
              </a:rPr>
              <a:t>to develop letters and notes in the language the family uses.</a:t>
            </a:r>
            <a:endParaRPr>
              <a:solidFill>
                <a:schemeClr val="dk1"/>
              </a:solidFill>
            </a:endParaRPr>
          </a:p>
          <a:p>
            <a:pPr marL="457200" lvl="0" indent="-228600" algn="l" rtl="0">
              <a:spcBef>
                <a:spcPts val="0"/>
              </a:spcBef>
              <a:spcAft>
                <a:spcPts val="0"/>
              </a:spcAft>
              <a:buNone/>
            </a:pP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30795d589e_0_4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30795d589e_0_4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28600" algn="l" rtl="0">
              <a:spcBef>
                <a:spcPts val="0"/>
              </a:spcBef>
              <a:spcAft>
                <a:spcPts val="0"/>
              </a:spcAft>
              <a:buNone/>
            </a:pPr>
            <a:r>
              <a:rPr lang="en" b="1">
                <a:solidFill>
                  <a:schemeClr val="dk1"/>
                </a:solidFill>
              </a:rPr>
              <a:t>Trainer Notes: </a:t>
            </a:r>
            <a:r>
              <a:rPr lang="en">
                <a:solidFill>
                  <a:schemeClr val="dk1"/>
                </a:solidFill>
              </a:rPr>
              <a:t> Parents are typically notified rather than asked permission.  This is done by the coordinator  or facilitator.  .  </a:t>
            </a:r>
            <a:endParaRPr>
              <a:solidFill>
                <a:schemeClr val="dk1"/>
              </a:solidFill>
            </a:endParaRPr>
          </a:p>
          <a:p>
            <a:pPr marL="457200" lvl="0" indent="-228600" algn="l" rtl="0">
              <a:spcBef>
                <a:spcPts val="0"/>
              </a:spcBef>
              <a:spcAft>
                <a:spcPts val="0"/>
              </a:spcAft>
              <a:buNone/>
            </a:pPr>
            <a:endParaRPr>
              <a:solidFill>
                <a:schemeClr val="dk1"/>
              </a:solidFill>
            </a:endParaRPr>
          </a:p>
          <a:p>
            <a:pPr marL="457200" lvl="0" indent="-228600" algn="l" rtl="0">
              <a:spcBef>
                <a:spcPts val="0"/>
              </a:spcBef>
              <a:spcAft>
                <a:spcPts val="0"/>
              </a:spcAft>
              <a:buNone/>
            </a:pPr>
            <a:r>
              <a:rPr lang="en">
                <a:solidFill>
                  <a:schemeClr val="dk1"/>
                </a:solidFill>
              </a:rPr>
              <a:t> Here are some example family notification letters that  could be used to notify families when their student is going to participate in CICO.  Review these examples and draft your own letter that your team will use when notifying families of participation.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30795d589e_0_6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30795d589e_0_6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None/>
            </a:pPr>
            <a:r>
              <a:rPr lang="en" sz="1200" b="1">
                <a:solidFill>
                  <a:schemeClr val="dk1"/>
                </a:solidFill>
                <a:latin typeface="Calibri"/>
                <a:ea typeface="Calibri"/>
                <a:cs typeface="Calibri"/>
                <a:sym typeface="Calibri"/>
              </a:rPr>
              <a:t>Trainer Notes: </a:t>
            </a:r>
            <a:r>
              <a:rPr lang="en" sz="24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It is also important to communicate with families regarding their child’s progress in the CICO intervention </a:t>
            </a:r>
            <a:endParaRPr sz="1200">
              <a:solidFill>
                <a:schemeClr val="dk1"/>
              </a:solidFill>
              <a:latin typeface="Calibri"/>
              <a:ea typeface="Calibri"/>
              <a:cs typeface="Calibri"/>
              <a:sym typeface="Calibri"/>
            </a:endParaRPr>
          </a:p>
          <a:p>
            <a:pPr marL="0" lvl="0" indent="0" algn="l" rtl="0">
              <a:spcBef>
                <a:spcPts val="500"/>
              </a:spcBef>
              <a:spcAft>
                <a:spcPts val="0"/>
              </a:spcAft>
              <a:buNone/>
            </a:pPr>
            <a:endParaRPr sz="24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2f34d971b7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 name="Google Shape;227;g32f34d971b7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b="0"/>
              <a:t>    </a:t>
            </a:r>
            <a:r>
              <a:rPr lang="en"/>
              <a:t>“These will be the Working Agreements we will honor during all our training sessions this year.”</a:t>
            </a:r>
            <a:endParaRPr/>
          </a:p>
          <a:p>
            <a:pPr marL="0" lvl="0" indent="0" algn="l" rtl="0">
              <a:lnSpc>
                <a:spcPct val="100000"/>
              </a:lnSpc>
              <a:spcBef>
                <a:spcPts val="0"/>
              </a:spcBef>
              <a:spcAft>
                <a:spcPts val="0"/>
              </a:spcAft>
              <a:buSzPts val="1400"/>
              <a:buNone/>
            </a:pPr>
            <a:endParaRPr/>
          </a:p>
        </p:txBody>
      </p:sp>
      <p:sp>
        <p:nvSpPr>
          <p:cNvPr id="228" name="Google Shape;228;g32f34d971b7_0_1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30795d589e_0_6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30795d589e_0_6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You could use this same example to send to parents on a weekly or quarterly basis.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30795d589e_0_4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330795d589e_0_4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None/>
            </a:pPr>
            <a:r>
              <a:rPr lang="en" sz="1200" b="1">
                <a:solidFill>
                  <a:schemeClr val="dk1"/>
                </a:solidFill>
                <a:latin typeface="Calibri"/>
                <a:ea typeface="Calibri"/>
                <a:cs typeface="Calibri"/>
                <a:sym typeface="Calibri"/>
              </a:rPr>
              <a:t>Trainer Notes:</a:t>
            </a:r>
            <a:r>
              <a:rPr lang="en" sz="1200">
                <a:solidFill>
                  <a:schemeClr val="dk1"/>
                </a:solidFill>
                <a:latin typeface="Calibri"/>
                <a:ea typeface="Calibri"/>
                <a:cs typeface="Calibri"/>
                <a:sym typeface="Calibri"/>
              </a:rPr>
              <a:t> While your team may choose to send home copies of the student DPR daily some may choose to provide weekly progress notes to the family</a:t>
            </a:r>
            <a:endParaRPr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30795d589e_0_6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30795d589e_0_6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 </a:t>
            </a:r>
            <a:r>
              <a:rPr lang="en"/>
              <a:t> As the student progresses to the fading process you may also want to notify the family of this milestone.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30795d589e_0_6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330795d589e_0_6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Trainer Notes:  </a:t>
            </a:r>
            <a:r>
              <a:rPr lang="en">
                <a:solidFill>
                  <a:schemeClr val="dk1"/>
                </a:solidFill>
              </a:rPr>
              <a:t>It is important to inform the families when the student is ready to graduate from the program.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30795d589e_0_6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330795d589e_0_6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None/>
            </a:pPr>
            <a:r>
              <a:rPr lang="en" sz="1200" b="1">
                <a:solidFill>
                  <a:schemeClr val="dk1"/>
                </a:solidFill>
                <a:latin typeface="Calibri"/>
                <a:ea typeface="Calibri"/>
                <a:cs typeface="Calibri"/>
                <a:sym typeface="Calibri"/>
              </a:rPr>
              <a:t>Trainer Notes:</a:t>
            </a:r>
            <a:r>
              <a:rPr lang="en" sz="1200">
                <a:solidFill>
                  <a:schemeClr val="dk1"/>
                </a:solidFill>
                <a:latin typeface="Calibri"/>
                <a:ea typeface="Calibri"/>
                <a:cs typeface="Calibri"/>
                <a:sym typeface="Calibri"/>
              </a:rPr>
              <a:t> A means for families to voice questions, concerns, and celebrations. It is important to ensure you create a safe space for honest feedback and clearly communicate that their input is valued.  Keep in mind that some may not have internet access so they may not be able to communicate via email.  </a:t>
            </a:r>
            <a:endParaRPr sz="1200">
              <a:solidFill>
                <a:schemeClr val="dk1"/>
              </a:solidFill>
              <a:latin typeface="Calibri"/>
              <a:ea typeface="Calibri"/>
              <a:cs typeface="Calibri"/>
              <a:sym typeface="Calibri"/>
            </a:endParaRPr>
          </a:p>
          <a:p>
            <a:pPr marL="342900" lvl="0" indent="-165100" algn="l" rtl="0">
              <a:spcBef>
                <a:spcPts val="50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327c2178d8a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327c2178d8a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:Communication with students entering and transitioning through CICO is just as important as keeping staff and families informed. How your school will do that  </a:t>
            </a:r>
            <a:endParaRPr/>
          </a:p>
          <a:p>
            <a:pPr marL="0" lvl="0" indent="0" algn="l" rtl="0">
              <a:spcBef>
                <a:spcPts val="0"/>
              </a:spcBef>
              <a:spcAft>
                <a:spcPts val="0"/>
              </a:spcAft>
              <a:buNone/>
            </a:pPr>
            <a:r>
              <a:rPr lang="en"/>
              <a:t>will depend on the size of your school, age of your students and typical communication methods.  </a:t>
            </a:r>
            <a:endParaRPr/>
          </a:p>
          <a:p>
            <a:pPr marL="0" lvl="0" indent="0" algn="l" rtl="0">
              <a:spcBef>
                <a:spcPts val="0"/>
              </a:spcBef>
              <a:spcAft>
                <a:spcPts val="0"/>
              </a:spcAft>
              <a:buNone/>
            </a:pPr>
            <a:endParaRPr/>
          </a:p>
          <a:p>
            <a:pPr marL="0" lvl="0" indent="0" algn="l" rtl="0">
              <a:spcBef>
                <a:spcPts val="0"/>
              </a:spcBef>
              <a:spcAft>
                <a:spcPts val="0"/>
              </a:spcAft>
              <a:buNone/>
            </a:pPr>
            <a:r>
              <a:rPr lang="en"/>
              <a:t>Communication Plan with student should include:  </a:t>
            </a:r>
            <a:endParaRPr/>
          </a:p>
          <a:p>
            <a:pPr marL="0" lvl="0" indent="0" algn="l" rtl="0">
              <a:spcBef>
                <a:spcPts val="0"/>
              </a:spcBef>
              <a:spcAft>
                <a:spcPts val="0"/>
              </a:spcAft>
              <a:buNone/>
            </a:pPr>
            <a:r>
              <a:rPr lang="en"/>
              <a:t>Notification of participation </a:t>
            </a:r>
            <a:endParaRPr/>
          </a:p>
          <a:p>
            <a:pPr marL="0" lvl="0" indent="0" algn="l" rtl="0">
              <a:spcBef>
                <a:spcPts val="0"/>
              </a:spcBef>
              <a:spcAft>
                <a:spcPts val="0"/>
              </a:spcAft>
              <a:buNone/>
            </a:pPr>
            <a:r>
              <a:rPr lang="en"/>
              <a:t>Who their facilitator will be</a:t>
            </a:r>
            <a:endParaRPr/>
          </a:p>
          <a:p>
            <a:pPr marL="0" lvl="0" indent="0" algn="l" rtl="0">
              <a:spcBef>
                <a:spcPts val="0"/>
              </a:spcBef>
              <a:spcAft>
                <a:spcPts val="0"/>
              </a:spcAft>
              <a:buNone/>
            </a:pPr>
            <a:r>
              <a:rPr lang="en"/>
              <a:t>When and where they will be checking in and out</a:t>
            </a:r>
            <a:endParaRPr/>
          </a:p>
          <a:p>
            <a:pPr marL="0" lvl="0" indent="0" algn="l" rtl="0">
              <a:spcBef>
                <a:spcPts val="0"/>
              </a:spcBef>
              <a:spcAft>
                <a:spcPts val="0"/>
              </a:spcAft>
              <a:buNone/>
            </a:pPr>
            <a:r>
              <a:rPr lang="en"/>
              <a:t>Information regarding the DPR expectations.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330795d589e_0_4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g330795d589e_0_4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en" b="1"/>
              <a:t>Trainer Notes:   </a:t>
            </a:r>
            <a:endParaRPr b="1"/>
          </a:p>
          <a:p>
            <a:pPr marL="0" lvl="0" indent="0" algn="l" rtl="0">
              <a:spcBef>
                <a:spcPts val="0"/>
              </a:spcBef>
              <a:spcAft>
                <a:spcPts val="0"/>
              </a:spcAft>
              <a:buClr>
                <a:schemeClr val="dk1"/>
              </a:buClr>
              <a:buSzPts val="1400"/>
              <a:buFont typeface="Arial"/>
              <a:buNone/>
            </a:pPr>
            <a:r>
              <a:rPr lang="en"/>
              <a:t>What materials will be used to orientate parents to the intervention?  Who will do this task?</a:t>
            </a:r>
            <a:endParaRPr/>
          </a:p>
          <a:p>
            <a:pPr marL="0" lvl="0" indent="0" algn="l" rtl="0">
              <a:spcBef>
                <a:spcPts val="0"/>
              </a:spcBef>
              <a:spcAft>
                <a:spcPts val="0"/>
              </a:spcAft>
              <a:buClr>
                <a:schemeClr val="dk1"/>
              </a:buClr>
              <a:buSzPts val="1400"/>
              <a:buFont typeface="Arial"/>
              <a:buNone/>
            </a:pPr>
            <a:endParaRPr/>
          </a:p>
          <a:p>
            <a:pPr marL="0" marR="0" lvl="0" indent="0" algn="l" rtl="0">
              <a:lnSpc>
                <a:spcPct val="100000"/>
              </a:lnSpc>
              <a:spcBef>
                <a:spcPts val="0"/>
              </a:spcBef>
              <a:spcAft>
                <a:spcPts val="0"/>
              </a:spcAft>
              <a:buSzPts val="1400"/>
              <a:buNone/>
            </a:pPr>
            <a:r>
              <a:rPr lang="en"/>
              <a:t> Decide who will take responsibility for notifying families that their student is starting in the intervention? </a:t>
            </a:r>
            <a:endParaRPr/>
          </a:p>
        </p:txBody>
      </p:sp>
      <p:sp>
        <p:nvSpPr>
          <p:cNvPr id="465" name="Google Shape;465;g330795d589e_0_4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36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327c2178d8a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a:t>  What steps do you need to add to your action plan?  </a:t>
            </a:r>
            <a:endParaRPr/>
          </a:p>
        </p:txBody>
      </p:sp>
      <p:sp>
        <p:nvSpPr>
          <p:cNvPr id="472" name="Google Shape;472;g327c2178d8a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327c2178d8a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327c2178d8a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 I</a:t>
            </a:r>
            <a:r>
              <a:rPr lang="en"/>
              <a:t>t is important to teach all  members how to perform tasks associated with their role in the intervention. To ensure maximum effectiveness, explicit  instruction should occur with each participant.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327c2178d8a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4" name="Google Shape;484;g327c2178d8a_0_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t>Trainer Notes:</a:t>
            </a:r>
            <a:r>
              <a:rPr lang="en"/>
              <a:t> </a:t>
            </a:r>
            <a:r>
              <a:rPr lang="en" sz="1100"/>
              <a:t> </a:t>
            </a:r>
            <a:r>
              <a:rPr lang="en"/>
              <a:t>Tr</a:t>
            </a:r>
            <a:r>
              <a:rPr lang="en" sz="1100"/>
              <a:t>aining about Check-In, Check-Out should be provided for all staff members, </a:t>
            </a:r>
            <a:r>
              <a:rPr lang="en" sz="1100" b="1"/>
              <a:t>however, the level of detail needed and timeframe for providing information varies according to extent of participation. </a:t>
            </a:r>
            <a:endParaRPr sz="1100" b="1"/>
          </a:p>
          <a:p>
            <a:pPr marL="0" lvl="0" indent="0" algn="l" rtl="0">
              <a:lnSpc>
                <a:spcPct val="100000"/>
              </a:lnSpc>
              <a:spcBef>
                <a:spcPts val="0"/>
              </a:spcBef>
              <a:spcAft>
                <a:spcPts val="0"/>
              </a:spcAft>
              <a:buClr>
                <a:schemeClr val="dk1"/>
              </a:buClr>
              <a:buSzPts val="1100"/>
              <a:buFont typeface="Arial"/>
              <a:buNone/>
            </a:pPr>
            <a:endParaRPr sz="1100"/>
          </a:p>
          <a:p>
            <a:pPr marL="0" lvl="0" indent="0" algn="l" rtl="0">
              <a:lnSpc>
                <a:spcPct val="100000"/>
              </a:lnSpc>
              <a:spcBef>
                <a:spcPts val="0"/>
              </a:spcBef>
              <a:spcAft>
                <a:spcPts val="0"/>
              </a:spcAft>
              <a:buClr>
                <a:schemeClr val="dk1"/>
              </a:buClr>
              <a:buSzPts val="1100"/>
              <a:buFont typeface="Arial"/>
              <a:buNone/>
            </a:pPr>
            <a:r>
              <a:rPr lang="en" sz="1100"/>
              <a:t>The following general guidelines will be helpful as your </a:t>
            </a:r>
            <a:r>
              <a:rPr lang="en"/>
              <a:t>Advanced Tiers </a:t>
            </a:r>
            <a:r>
              <a:rPr lang="en" sz="1100"/>
              <a:t> Team identifies professional learning opportunities associated with this Intervention. This information should be provided annually at minimum. In addition, all staff members should receive periodic updates (e.g., 2-3 per school year) about the number of students participating and general response to the intervention.</a:t>
            </a:r>
            <a:endParaRPr sz="1100"/>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solidFill>
                  <a:schemeClr val="dk1"/>
                </a:solidFill>
              </a:rPr>
              <a:t>Teachers: Teachers play a crucial role in CICO. Using expectations listed on  the DPR, teachers give regularly scheduled positive specific feedback about  behavioral performance to students in CICO. Teacher feedback occurs at the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end of each class period or during natural transitions throughout the school day.  Specifically, the classroom teacher gives positive, specific praise for expected  behavior, provides corrective feedback when applicable, and then rates student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demonstration of expectations using a predetermined point system. Teachers  are explicitly directed to initiate the feedback interactions; it is not the student’s  responsibility to initiate this task. Some teachers may be reluctant to implement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CICO, stating they don’t have the time to give additional feedback. Once a  teacher becomes fluent in providing feedback, it should take less than one min ute, per student, per feedback interaction. While this may seem like an addition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Understanding the CICO concept: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Explain the purpose of CICO as a Tier 2 intervention designed to provide targeted support to students needing additional behavioral guidance, focusing on positive reinforcement and frequent feedback to improve behavior.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Identifying eligible students: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Discuss the criteria for selecting students who would benefit from CICO, including behavioral concerns and potential need for increased adult support.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Role of the "check-in" facilitator:</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Clearly outline the responsibilities of the staff member who will be conducting the check-ins and check-outs, including greeting students positively, setting clear expectations, and reviewing daily goals.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Data collection tools: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Introduce the "Daily Progress Report" (DPR) or similar form used to track student behavior throughout the day, including specific targeted behaviors and rating scales.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Providing feedback:</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Emphasize the importance of giving frequent, specific, and positive feedback throughout the day, including providing praise for positive behaviors and constructive feedback when needed.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Behavior expectations: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Clearly define the targeted behaviors that will be focused on during CICO, ensuring all staff members understand the expectations for student behavior.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Positive reinforcement strategies: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Discuss effective methods for providing positive reinforcement, such as verbal praise, tangible rewards, or privileges, based on student needs and progress.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Addressing challenging situations: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Role-play scenarios to practice how to handle potential challenges, such as non-compliance or escalated behaviors, while maintaining a positive and supportive approach.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Communication with parents/guardians: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Explain the importance of involving parents in the CICO process by providing regular updates on student progress and ensuring they understand the intervention goals.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endParaRPr sz="1100"/>
          </a:p>
          <a:p>
            <a:pPr marL="0" lvl="0" indent="457200" algn="l" rtl="0">
              <a:lnSpc>
                <a:spcPct val="100000"/>
              </a:lnSpc>
              <a:spcBef>
                <a:spcPts val="0"/>
              </a:spcBef>
              <a:spcAft>
                <a:spcPts val="0"/>
              </a:spcAft>
              <a:buClr>
                <a:schemeClr val="dk1"/>
              </a:buClr>
              <a:buSzPts val="1100"/>
              <a:buFont typeface="Arial"/>
              <a:buNone/>
            </a:pPr>
            <a:endParaRPr sz="1100">
              <a:highlight>
                <a:srgbClr val="FFFFFF"/>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a:latin typeface="Calibri"/>
              <a:ea typeface="Calibri"/>
              <a:cs typeface="Calibri"/>
              <a:sym typeface="Calibri"/>
            </a:endParaRPr>
          </a:p>
          <a:p>
            <a:pPr marL="0" lvl="0" indent="0" algn="l" rtl="0">
              <a:lnSpc>
                <a:spcPct val="100000"/>
              </a:lnSpc>
              <a:spcBef>
                <a:spcPts val="0"/>
              </a:spcBef>
              <a:spcAft>
                <a:spcPts val="0"/>
              </a:spcAft>
              <a:buSzPts val="1400"/>
              <a:buNone/>
            </a:pPr>
            <a:endParaRPr>
              <a:latin typeface="Calibri"/>
              <a:ea typeface="Calibri"/>
              <a:cs typeface="Calibri"/>
              <a:sym typeface="Calibri"/>
            </a:endParaRPr>
          </a:p>
        </p:txBody>
      </p:sp>
      <p:sp>
        <p:nvSpPr>
          <p:cNvPr id="485" name="Google Shape;485;g327c2178d8a_0_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2f34d971b7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g32f34d971b7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b="1"/>
              <a:t>Trainer Notes:</a:t>
            </a:r>
            <a:r>
              <a:rPr lang="en" b="0"/>
              <a:t>  </a:t>
            </a:r>
            <a:r>
              <a:rPr lang="en">
                <a:latin typeface="Arial"/>
                <a:ea typeface="Arial"/>
                <a:cs typeface="Arial"/>
                <a:sym typeface="Arial"/>
              </a:rPr>
              <a:t>Facilitator: Select an attention signal. </a:t>
            </a:r>
            <a:endParaRPr/>
          </a:p>
          <a:p>
            <a:pPr marL="0" lvl="0" indent="0" algn="l" rtl="0">
              <a:lnSpc>
                <a:spcPct val="100000"/>
              </a:lnSpc>
              <a:spcBef>
                <a:spcPts val="0"/>
              </a:spcBef>
              <a:spcAft>
                <a:spcPts val="0"/>
              </a:spcAft>
              <a:buSzPts val="1400"/>
              <a:buNone/>
            </a:pPr>
            <a:r>
              <a:rPr lang="en" b="1"/>
              <a:t>To Know/To Say:</a:t>
            </a:r>
            <a:r>
              <a:rPr lang="en" b="0"/>
              <a:t>  </a:t>
            </a:r>
            <a:r>
              <a:rPr lang="en">
                <a:latin typeface="Arial"/>
                <a:ea typeface="Arial"/>
                <a:cs typeface="Arial"/>
                <a:sym typeface="Arial"/>
              </a:rPr>
              <a:t>“One of our agreements is to follow the attention signal.”   </a:t>
            </a:r>
            <a:endParaRPr/>
          </a:p>
          <a:p>
            <a:pPr marL="0" lvl="0" indent="0" algn="l" rtl="0">
              <a:lnSpc>
                <a:spcPct val="100000"/>
              </a:lnSpc>
              <a:spcBef>
                <a:spcPts val="0"/>
              </a:spcBef>
              <a:spcAft>
                <a:spcPts val="0"/>
              </a:spcAft>
              <a:buSzPts val="1400"/>
              <a:buNone/>
            </a:pPr>
            <a:r>
              <a:rPr lang="en">
                <a:latin typeface="Arial"/>
                <a:ea typeface="Arial"/>
                <a:cs typeface="Arial"/>
                <a:sym typeface="Arial"/>
              </a:rPr>
              <a:t>“Your team will work with your school to develop an attention signal you will use in every setting.”</a:t>
            </a:r>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
                <a:latin typeface="Arial"/>
                <a:ea typeface="Arial"/>
                <a:cs typeface="Arial"/>
                <a:sym typeface="Arial"/>
              </a:rPr>
              <a:t>“In order to get all of you focused after discussions, activities or breaks, </a:t>
            </a:r>
            <a:endParaRPr/>
          </a:p>
          <a:p>
            <a:pPr marL="0" lvl="0" indent="0" algn="l" rtl="0">
              <a:lnSpc>
                <a:spcPct val="100000"/>
              </a:lnSpc>
              <a:spcBef>
                <a:spcPts val="0"/>
              </a:spcBef>
              <a:spcAft>
                <a:spcPts val="0"/>
              </a:spcAft>
              <a:buSzPts val="1400"/>
              <a:buNone/>
            </a:pPr>
            <a:r>
              <a:rPr lang="en">
                <a:latin typeface="Arial"/>
                <a:ea typeface="Arial"/>
                <a:cs typeface="Arial"/>
                <a:sym typeface="Arial"/>
              </a:rPr>
              <a:t>I </a:t>
            </a:r>
            <a:r>
              <a:rPr lang="en" u="none">
                <a:latin typeface="Arial"/>
                <a:ea typeface="Arial"/>
                <a:cs typeface="Arial"/>
                <a:sym typeface="Arial"/>
              </a:rPr>
              <a:t>will __________________</a:t>
            </a:r>
            <a:r>
              <a:rPr lang="en" u="none">
                <a:solidFill>
                  <a:srgbClr val="FF0000"/>
                </a:solidFill>
                <a:latin typeface="Arial"/>
                <a:ea typeface="Arial"/>
                <a:cs typeface="Arial"/>
                <a:sym typeface="Arial"/>
              </a:rPr>
              <a:t>______________________</a:t>
            </a:r>
            <a:r>
              <a:rPr lang="en">
                <a:solidFill>
                  <a:srgbClr val="FF0000"/>
                </a:solidFill>
                <a:latin typeface="Arial"/>
                <a:ea typeface="Arial"/>
                <a:cs typeface="Arial"/>
                <a:sym typeface="Arial"/>
              </a:rPr>
              <a:t>.”</a:t>
            </a:r>
            <a:endParaRPr/>
          </a:p>
          <a:p>
            <a:pPr marL="0" lvl="0" indent="0" algn="l" rtl="0">
              <a:lnSpc>
                <a:spcPct val="100000"/>
              </a:lnSpc>
              <a:spcBef>
                <a:spcPts val="0"/>
              </a:spcBef>
              <a:spcAft>
                <a:spcPts val="0"/>
              </a:spcAft>
              <a:buSzPts val="1400"/>
              <a:buNone/>
            </a:pPr>
            <a:r>
              <a:rPr lang="en">
                <a:solidFill>
                  <a:srgbClr val="FF0000"/>
                </a:solidFill>
                <a:latin typeface="Arial"/>
                <a:ea typeface="Arial"/>
                <a:cs typeface="Arial"/>
                <a:sym typeface="Arial"/>
              </a:rPr>
              <a:t>	(</a:t>
            </a:r>
            <a:r>
              <a:rPr lang="en" b="1" u="none">
                <a:solidFill>
                  <a:srgbClr val="FF0000"/>
                </a:solidFill>
                <a:latin typeface="Arial"/>
                <a:ea typeface="Arial"/>
                <a:cs typeface="Arial"/>
                <a:sym typeface="Arial"/>
              </a:rPr>
              <a:t>Insert your attention signal here</a:t>
            </a:r>
            <a:r>
              <a:rPr lang="en" u="none">
                <a:solidFill>
                  <a:srgbClr val="FF0000"/>
                </a:solidFill>
                <a:latin typeface="Arial"/>
                <a:ea typeface="Arial"/>
                <a:cs typeface="Arial"/>
                <a:sym typeface="Arial"/>
              </a:rPr>
              <a:t>.)</a:t>
            </a:r>
            <a:endParaRPr/>
          </a:p>
          <a:p>
            <a:pPr marL="0" lvl="0" indent="0" algn="l" rtl="0">
              <a:lnSpc>
                <a:spcPct val="100000"/>
              </a:lnSpc>
              <a:spcBef>
                <a:spcPts val="0"/>
              </a:spcBef>
              <a:spcAft>
                <a:spcPts val="0"/>
              </a:spcAft>
              <a:buSzPts val="1400"/>
              <a:buNone/>
            </a:pPr>
            <a:endParaRPr u="none">
              <a:solidFill>
                <a:srgbClr val="FF0000"/>
              </a:solidFill>
              <a:latin typeface="Arial"/>
              <a:ea typeface="Arial"/>
              <a:cs typeface="Arial"/>
              <a:sym typeface="Arial"/>
            </a:endParaRPr>
          </a:p>
          <a:p>
            <a:pPr marL="0" lvl="0" indent="0" algn="l" rtl="0">
              <a:lnSpc>
                <a:spcPct val="100000"/>
              </a:lnSpc>
              <a:spcBef>
                <a:spcPts val="0"/>
              </a:spcBef>
              <a:spcAft>
                <a:spcPts val="0"/>
              </a:spcAft>
              <a:buSzPts val="1400"/>
              <a:buNone/>
            </a:pPr>
            <a:r>
              <a:rPr lang="en">
                <a:latin typeface="Arial"/>
                <a:ea typeface="Arial"/>
                <a:cs typeface="Arial"/>
                <a:sym typeface="Arial"/>
              </a:rPr>
              <a:t>“Your task will be to finish your sentence, quiet your voice and ____________________________.”</a:t>
            </a:r>
            <a:endParaRPr/>
          </a:p>
          <a:p>
            <a:pPr marL="0" lvl="0" indent="0" algn="l" rtl="0">
              <a:lnSpc>
                <a:spcPct val="100000"/>
              </a:lnSpc>
              <a:spcBef>
                <a:spcPts val="0"/>
              </a:spcBef>
              <a:spcAft>
                <a:spcPts val="0"/>
              </a:spcAft>
              <a:buSzPts val="1400"/>
              <a:buNone/>
            </a:pPr>
            <a:r>
              <a:rPr lang="en">
                <a:latin typeface="Arial"/>
                <a:ea typeface="Arial"/>
                <a:cs typeface="Arial"/>
                <a:sym typeface="Arial"/>
              </a:rPr>
              <a:t>							(</a:t>
            </a:r>
            <a:r>
              <a:rPr lang="en" b="1">
                <a:latin typeface="Arial"/>
                <a:ea typeface="Arial"/>
                <a:cs typeface="Arial"/>
                <a:sym typeface="Arial"/>
              </a:rPr>
              <a:t>Insert what you want participants to do</a:t>
            </a:r>
            <a:r>
              <a:rPr lang="en">
                <a:latin typeface="Arial"/>
                <a:ea typeface="Arial"/>
                <a:cs typeface="Arial"/>
                <a:sym typeface="Arial"/>
              </a:rPr>
              <a:t>.)</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235" name="Google Shape;235;g32f34d971b7_0_1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330795d589e_0_6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330795d589e_0_6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Teaching Outline for Facilitator  </a:t>
            </a:r>
            <a:endParaRPr/>
          </a:p>
          <a:p>
            <a:pPr marL="0" lvl="0" indent="0" algn="l" rtl="0">
              <a:spcBef>
                <a:spcPts val="0"/>
              </a:spcBef>
              <a:spcAft>
                <a:spcPts val="0"/>
              </a:spcAft>
              <a:buNone/>
            </a:pPr>
            <a:r>
              <a:rPr lang="en"/>
              <a:t>• Providing the daily check-in and check-out components of CICO. </a:t>
            </a:r>
            <a:endParaRPr/>
          </a:p>
          <a:p>
            <a:pPr marL="0" lvl="0" indent="0" algn="l" rtl="0">
              <a:spcBef>
                <a:spcPts val="0"/>
              </a:spcBef>
              <a:spcAft>
                <a:spcPts val="0"/>
              </a:spcAft>
              <a:buNone/>
            </a:pPr>
            <a:r>
              <a:rPr lang="en"/>
              <a:t>• Entering DPR data. </a:t>
            </a:r>
            <a:endParaRPr/>
          </a:p>
          <a:p>
            <a:pPr marL="0" lvl="0" indent="0" algn="l" rtl="0">
              <a:spcBef>
                <a:spcPts val="0"/>
              </a:spcBef>
              <a:spcAft>
                <a:spcPts val="0"/>
              </a:spcAft>
              <a:buNone/>
            </a:pPr>
            <a:r>
              <a:rPr lang="en"/>
              <a:t>• Maintaining records. </a:t>
            </a:r>
            <a:endParaRPr/>
          </a:p>
          <a:p>
            <a:pPr marL="0" lvl="0" indent="0" algn="l" rtl="0">
              <a:spcBef>
                <a:spcPts val="0"/>
              </a:spcBef>
              <a:spcAft>
                <a:spcPts val="0"/>
              </a:spcAft>
              <a:buNone/>
            </a:pPr>
            <a:r>
              <a:rPr lang="en"/>
              <a:t>• Creating student graphs. </a:t>
            </a:r>
            <a:endParaRPr/>
          </a:p>
          <a:p>
            <a:pPr marL="0" lvl="0" indent="0" algn="l" rtl="0">
              <a:spcBef>
                <a:spcPts val="0"/>
              </a:spcBef>
              <a:spcAft>
                <a:spcPts val="0"/>
              </a:spcAft>
              <a:buNone/>
            </a:pPr>
            <a:r>
              <a:rPr lang="en"/>
              <a:t>• Meeting with the coordinator to prioritize students who will be discussed  </a:t>
            </a:r>
            <a:endParaRPr/>
          </a:p>
          <a:p>
            <a:pPr marL="0" lvl="0" indent="0" algn="l" rtl="0">
              <a:spcBef>
                <a:spcPts val="0"/>
              </a:spcBef>
              <a:spcAft>
                <a:spcPts val="0"/>
              </a:spcAft>
              <a:buNone/>
            </a:pPr>
            <a:r>
              <a:rPr lang="en"/>
              <a:t>during team meetings. </a:t>
            </a:r>
            <a:endParaRPr/>
          </a:p>
          <a:p>
            <a:pPr marL="0" lvl="0" indent="0" algn="l" rtl="0">
              <a:spcBef>
                <a:spcPts val="0"/>
              </a:spcBef>
              <a:spcAft>
                <a:spcPts val="0"/>
              </a:spcAft>
              <a:buNone/>
            </a:pPr>
            <a:r>
              <a:rPr lang="en"/>
              <a:t>• Attending team meetings as requested. </a:t>
            </a:r>
            <a:endParaRPr/>
          </a:p>
          <a:p>
            <a:pPr marL="0" lvl="0" indent="0" algn="l" rtl="0">
              <a:spcBef>
                <a:spcPts val="0"/>
              </a:spcBef>
              <a:spcAft>
                <a:spcPts val="0"/>
              </a:spcAft>
              <a:buNone/>
            </a:pPr>
            <a:r>
              <a:rPr lang="en"/>
              <a:t>• Assisting with school-to-home communication. </a:t>
            </a:r>
            <a:endParaRPr/>
          </a:p>
          <a:p>
            <a:pPr marL="0" lvl="0" indent="0" algn="l" rtl="0">
              <a:spcBef>
                <a:spcPts val="0"/>
              </a:spcBef>
              <a:spcAft>
                <a:spcPts val="0"/>
              </a:spcAft>
              <a:buNone/>
            </a:pPr>
            <a:r>
              <a:rPr lang="en"/>
              <a:t>Following is the CICO Teaching Outline for Facilitators, which is an example  checklist of implementation procedures that the Adv, Tier Team can use when  training.</a:t>
            </a:r>
            <a:endParaRPr/>
          </a:p>
          <a:p>
            <a:pPr marL="0" lvl="0" indent="0" algn="l" rtl="0">
              <a:spcBef>
                <a:spcPts val="0"/>
              </a:spcBef>
              <a:spcAft>
                <a:spcPts val="0"/>
              </a:spcAft>
              <a:buNone/>
            </a:pPr>
            <a:r>
              <a:rPr lang="en"/>
              <a:t> In addition, the Teaching Outline may also serve as a self-assessment  by providing space for facilitators to mark each feature completed</a:t>
            </a:r>
            <a:endParaRPr/>
          </a:p>
          <a:p>
            <a:pPr marL="0" lvl="0" indent="0" algn="l" rtl="0">
              <a:spcBef>
                <a:spcPts val="0"/>
              </a:spcBef>
              <a:spcAft>
                <a:spcPts val="0"/>
              </a:spcAft>
              <a:buNone/>
            </a:pPr>
            <a:r>
              <a:rPr lang="en"/>
              <a:t>. During initial implementation (e.g., the first week or two) it may be effective to ask facilitators  to submit completed Teaching Outline forms to the CICO Coordinator.   </a:t>
            </a:r>
            <a:endParaRPr/>
          </a:p>
          <a:p>
            <a:pPr marL="0" lvl="0" indent="0" algn="l" rtl="0">
              <a:spcBef>
                <a:spcPts val="0"/>
              </a:spcBef>
              <a:spcAft>
                <a:spcPts val="0"/>
              </a:spcAft>
              <a:buNone/>
            </a:pPr>
            <a:r>
              <a:rPr lang="en"/>
              <a:t>This provides the coordinator with an indirect method for monitoring implementation fidelity, and it also allows facilitators a mechanism for receiving assistance  if they have difficulty implementing a particular step. </a:t>
            </a:r>
            <a:endParaRPr/>
          </a:p>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30795d589e_0_6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330795d589e_0_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Trainer Notes: This example includes the components for </a:t>
            </a:r>
            <a:r>
              <a:rPr lang="en" sz="1098" b="1">
                <a:solidFill>
                  <a:srgbClr val="231F20"/>
                </a:solidFill>
              </a:rPr>
              <a:t>Data Collection and Progress Monitoring </a:t>
            </a:r>
            <a:endParaRPr sz="1098" b="1">
              <a:solidFill>
                <a:srgbClr val="231F20"/>
              </a:solidFill>
            </a:endParaRPr>
          </a:p>
          <a:p>
            <a:pPr marL="0" marR="1184116" lvl="0" indent="0" algn="just" rtl="0">
              <a:lnSpc>
                <a:spcPct val="242692"/>
              </a:lnSpc>
              <a:spcBef>
                <a:spcPts val="1599"/>
              </a:spcBef>
              <a:spcAft>
                <a:spcPts val="0"/>
              </a:spcAft>
              <a:buNone/>
            </a:pPr>
            <a:endParaRPr sz="1098">
              <a:solidFill>
                <a:srgbClr val="231F20"/>
              </a:solidFill>
            </a:endParaRPr>
          </a:p>
          <a:p>
            <a:pPr marL="0" marR="1184116" lvl="0" indent="0" algn="just" rtl="0">
              <a:lnSpc>
                <a:spcPct val="242692"/>
              </a:lnSpc>
              <a:spcBef>
                <a:spcPts val="1599"/>
              </a:spcBef>
              <a:spcAft>
                <a:spcPts val="0"/>
              </a:spcAft>
              <a:buNone/>
            </a:pPr>
            <a:r>
              <a:rPr lang="en" sz="1098">
                <a:solidFill>
                  <a:srgbClr val="231F20"/>
                </a:solidFill>
              </a:rPr>
              <a:t>•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30795d589e_0_6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330795d589e_0_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t>Trainer Notes</a:t>
            </a:r>
            <a:r>
              <a:rPr lang="en" sz="1200"/>
              <a:t>:  This is CICO Teaching Outline for Teachers, which is an example outline of implementation procedures that the Adv, Tier team could use when training.</a:t>
            </a:r>
            <a:endParaRPr sz="1200"/>
          </a:p>
          <a:p>
            <a:pPr marL="0" lvl="0" indent="0" algn="l" rtl="0">
              <a:spcBef>
                <a:spcPts val="0"/>
              </a:spcBef>
              <a:spcAft>
                <a:spcPts val="0"/>
              </a:spcAft>
              <a:buNone/>
            </a:pPr>
            <a:r>
              <a:rPr lang="en" sz="1200"/>
              <a:t> In addition, the Teaching Outline may also serve as a self-assessment by  providing space for teachers to mark each feature completed. During initial  implementation (e.g., the first week or two) it may be effective to ask teachers  to submit completed Teaching Outline forms to the CICO Coordinator.   </a:t>
            </a:r>
            <a:endParaRPr sz="1200"/>
          </a:p>
          <a:p>
            <a:pPr marL="0" lvl="0" indent="0" algn="l" rtl="0">
              <a:spcBef>
                <a:spcPts val="0"/>
              </a:spcBef>
              <a:spcAft>
                <a:spcPts val="0"/>
              </a:spcAft>
              <a:buNone/>
            </a:pPr>
            <a:r>
              <a:rPr lang="en" sz="1200"/>
              <a:t>This provides the coordinator with an indirect method for monitoring implementation fidelity and also allows teachers a mechanism for receiving assistance if  they have difficulty implementing a particular step.</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en" sz="1200"/>
              <a:t>Teachers will </a:t>
            </a:r>
            <a:r>
              <a:rPr lang="en" sz="1200">
                <a:solidFill>
                  <a:srgbClr val="231F20"/>
                </a:solidFill>
              </a:rPr>
              <a:t>• Read the steps and consider your level of participation. </a:t>
            </a:r>
            <a:endParaRPr sz="1200">
              <a:solidFill>
                <a:srgbClr val="231F20"/>
              </a:solidFill>
            </a:endParaRPr>
          </a:p>
          <a:p>
            <a:pPr marL="0" marR="25651" lvl="0" indent="0" algn="l" rtl="0">
              <a:lnSpc>
                <a:spcPct val="98770"/>
              </a:lnSpc>
              <a:spcBef>
                <a:spcPts val="61"/>
              </a:spcBef>
              <a:spcAft>
                <a:spcPts val="0"/>
              </a:spcAft>
              <a:buNone/>
            </a:pPr>
            <a:r>
              <a:rPr lang="en" sz="1200">
                <a:solidFill>
                  <a:srgbClr val="231F20"/>
                </a:solidFill>
              </a:rPr>
              <a:t>Then  Circle the “Y” which means, “Yes” if you feel you understand and consistently complete the step. • Circle the “N” which means “No” if you do not consistently use the step or if you do not understand how to  complete a step. </a:t>
            </a:r>
            <a:endParaRPr sz="120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27c2178d8a_0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g327c2178d8a_0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Trainer Notes:</a:t>
            </a:r>
            <a:r>
              <a:rPr lang="en"/>
              <a:t> Some of things that families need to be informed about</a:t>
            </a:r>
            <a:endParaRPr/>
          </a:p>
          <a:p>
            <a:pPr marL="0" lvl="0" indent="0" algn="l" rtl="0">
              <a:lnSpc>
                <a:spcPct val="100000"/>
              </a:lnSpc>
              <a:spcBef>
                <a:spcPts val="0"/>
              </a:spcBef>
              <a:spcAft>
                <a:spcPts val="0"/>
              </a:spcAft>
              <a:buSzPts val="1400"/>
              <a:buNone/>
            </a:pPr>
            <a:r>
              <a:rPr lang="en"/>
              <a:t> Basic procedures for participating in and supporting the intervention</a:t>
            </a:r>
            <a:endParaRPr/>
          </a:p>
          <a:p>
            <a:pPr marL="0" lvl="0" indent="0" algn="l" rtl="0">
              <a:lnSpc>
                <a:spcPct val="100000"/>
              </a:lnSpc>
              <a:spcBef>
                <a:spcPts val="0"/>
              </a:spcBef>
              <a:spcAft>
                <a:spcPts val="0"/>
              </a:spcAft>
              <a:buSzPts val="1400"/>
              <a:buNone/>
            </a:pPr>
            <a:r>
              <a:rPr lang="en"/>
              <a:t>Purposes of the intervention</a:t>
            </a:r>
            <a:endParaRPr/>
          </a:p>
          <a:p>
            <a:pPr marL="0" lvl="0" indent="0" algn="l" rtl="0">
              <a:lnSpc>
                <a:spcPct val="100000"/>
              </a:lnSpc>
              <a:spcBef>
                <a:spcPts val="0"/>
              </a:spcBef>
              <a:spcAft>
                <a:spcPts val="0"/>
              </a:spcAft>
              <a:buSzPts val="1400"/>
              <a:buNone/>
            </a:pPr>
            <a:r>
              <a:rPr lang="en"/>
              <a:t>Expectations for child’s daily participation</a:t>
            </a:r>
            <a:endParaRPr/>
          </a:p>
          <a:p>
            <a:pPr marL="0" lvl="0" indent="0" algn="l" rtl="0">
              <a:lnSpc>
                <a:spcPct val="100000"/>
              </a:lnSpc>
              <a:spcBef>
                <a:spcPts val="0"/>
              </a:spcBef>
              <a:spcAft>
                <a:spcPts val="0"/>
              </a:spcAft>
              <a:buSzPts val="1400"/>
              <a:buNone/>
            </a:pPr>
            <a:r>
              <a:rPr lang="en"/>
              <a:t>Reviewing and signing the DPR</a:t>
            </a:r>
            <a:endParaRPr/>
          </a:p>
          <a:p>
            <a:pPr marL="0" lvl="0" indent="0" algn="l" rtl="0">
              <a:lnSpc>
                <a:spcPct val="100000"/>
              </a:lnSpc>
              <a:spcBef>
                <a:spcPts val="0"/>
              </a:spcBef>
              <a:spcAft>
                <a:spcPts val="0"/>
              </a:spcAft>
              <a:buSzPts val="1400"/>
              <a:buNone/>
            </a:pPr>
            <a:r>
              <a:rPr lang="en"/>
              <a:t>Consideration of reinforcers provided at home for meeting goals</a:t>
            </a:r>
            <a:endParaRPr/>
          </a:p>
          <a:p>
            <a:pPr marL="0" lvl="0" indent="0" algn="l" rtl="0">
              <a:lnSpc>
                <a:spcPct val="100000"/>
              </a:lnSpc>
              <a:spcBef>
                <a:spcPts val="0"/>
              </a:spcBef>
              <a:spcAft>
                <a:spcPts val="0"/>
              </a:spcAft>
              <a:buSzPts val="1400"/>
              <a:buNone/>
            </a:pPr>
            <a:r>
              <a:rPr lang="en"/>
              <a:t>Self-monitoring, fading and graduation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517" name="Google Shape;517;g327c2178d8a_0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30795d589e_0_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330795d589e_0_6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a:t>
            </a:r>
            <a:r>
              <a:rPr lang="en" sz="1200"/>
              <a:t>Once a student is  </a:t>
            </a:r>
            <a:r>
              <a:rPr lang="en" sz="1200">
                <a:solidFill>
                  <a:srgbClr val="231F20"/>
                </a:solidFill>
              </a:rPr>
              <a:t>selected to participate,  the CICO coordinator or facilitator should provide explanation and details about the purpose and process of the intervention to the families of students that will be participating.  Ideally, this introduction will occur in a face-to-face format with the student, his or her parents, and at least one classroom teacher attending together. The  introductory meeting is the time to establish commitment for active participation from each individual stakeholder (i.e., teacher, parent, and student). Providing  written materials that specifically describe steps for active participation will be  helpful for communicating how the intervention components will be implemented  across the facilitator, the student, the classroom teacher(s), and family members. </a:t>
            </a:r>
            <a:endParaRPr sz="1200">
              <a:solidFill>
                <a:srgbClr val="231F20"/>
              </a:solidFill>
            </a:endParaRPr>
          </a:p>
          <a:p>
            <a:pPr marL="0" lvl="0" indent="0" algn="l" rtl="0">
              <a:spcBef>
                <a:spcPts val="0"/>
              </a:spcBef>
              <a:spcAft>
                <a:spcPts val="0"/>
              </a:spcAft>
              <a:buNone/>
            </a:pPr>
            <a:r>
              <a:rPr lang="en" sz="1200">
                <a:solidFill>
                  <a:srgbClr val="231F20"/>
                </a:solidFill>
              </a:rPr>
              <a:t>This is an example CICO Teaching Outline for Families. This checklist can be used  when teaching families how to effectively support the intervention at home and  can also be used by families as a self-assessment and as a reminder of the  important role they play in the CICO process</a:t>
            </a:r>
            <a:endParaRPr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327c2178d8a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g327c2178d8a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Trainer Notes:</a:t>
            </a:r>
            <a:r>
              <a:rPr lang="en"/>
              <a:t> Who will be responsible for explaining the intervention to the participating students? </a:t>
            </a:r>
            <a:endParaRPr/>
          </a:p>
          <a:p>
            <a:pPr marL="0" lvl="0" indent="0" algn="l" rtl="0">
              <a:lnSpc>
                <a:spcPct val="100000"/>
              </a:lnSpc>
              <a:spcBef>
                <a:spcPts val="0"/>
              </a:spcBef>
              <a:spcAft>
                <a:spcPts val="0"/>
              </a:spcAft>
              <a:buSzPts val="1400"/>
              <a:buNone/>
            </a:pPr>
            <a:r>
              <a:rPr lang="en"/>
              <a:t> Participating students need to know basic procedures for participating in the intervention.</a:t>
            </a:r>
            <a:endParaRPr/>
          </a:p>
          <a:p>
            <a:pPr marL="0" lvl="0" indent="0" algn="l" rtl="0">
              <a:lnSpc>
                <a:spcPct val="100000"/>
              </a:lnSpc>
              <a:spcBef>
                <a:spcPts val="0"/>
              </a:spcBef>
              <a:spcAft>
                <a:spcPts val="0"/>
              </a:spcAft>
              <a:buSzPts val="1400"/>
              <a:buNone/>
            </a:pPr>
            <a:r>
              <a:rPr lang="en"/>
              <a:t>Purposes of the intervention</a:t>
            </a:r>
            <a:endParaRPr/>
          </a:p>
          <a:p>
            <a:pPr marL="0" lvl="0" indent="0" algn="l" rtl="0">
              <a:lnSpc>
                <a:spcPct val="100000"/>
              </a:lnSpc>
              <a:spcBef>
                <a:spcPts val="0"/>
              </a:spcBef>
              <a:spcAft>
                <a:spcPts val="0"/>
              </a:spcAft>
              <a:buSzPts val="1400"/>
              <a:buNone/>
            </a:pPr>
            <a:r>
              <a:rPr lang="en"/>
              <a:t>Behavioral Expectations</a:t>
            </a:r>
            <a:endParaRPr/>
          </a:p>
          <a:p>
            <a:pPr marL="0" lvl="0" indent="0" algn="l" rtl="0">
              <a:lnSpc>
                <a:spcPct val="100000"/>
              </a:lnSpc>
              <a:spcBef>
                <a:spcPts val="0"/>
              </a:spcBef>
              <a:spcAft>
                <a:spcPts val="0"/>
              </a:spcAft>
              <a:buSzPts val="1400"/>
              <a:buNone/>
            </a:pPr>
            <a:r>
              <a:rPr lang="en"/>
              <a:t>Purpose of the DPR </a:t>
            </a:r>
            <a:endParaRPr/>
          </a:p>
          <a:p>
            <a:pPr marL="0" lvl="0" indent="0" algn="l" rtl="0">
              <a:lnSpc>
                <a:spcPct val="100000"/>
              </a:lnSpc>
              <a:spcBef>
                <a:spcPts val="0"/>
              </a:spcBef>
              <a:spcAft>
                <a:spcPts val="0"/>
              </a:spcAft>
              <a:buSzPts val="1400"/>
              <a:buNone/>
            </a:pPr>
            <a:r>
              <a:rPr lang="en"/>
              <a:t>Opportunities to  periodically see and receive feedback about their graphed data. </a:t>
            </a:r>
            <a:endParaRPr/>
          </a:p>
          <a:p>
            <a:pPr marL="0" lvl="0" indent="0" algn="l" rtl="0">
              <a:lnSpc>
                <a:spcPct val="100000"/>
              </a:lnSpc>
              <a:spcBef>
                <a:spcPts val="0"/>
              </a:spcBef>
              <a:spcAft>
                <a:spcPts val="0"/>
              </a:spcAft>
              <a:buSzPts val="1400"/>
              <a:buNone/>
            </a:pPr>
            <a:r>
              <a:rPr lang="en"/>
              <a:t>Menu of Reinforcers </a:t>
            </a:r>
            <a:endParaRPr/>
          </a:p>
          <a:p>
            <a:pPr marL="0" lvl="0" indent="0" algn="l" rtl="0">
              <a:lnSpc>
                <a:spcPct val="100000"/>
              </a:lnSpc>
              <a:spcBef>
                <a:spcPts val="0"/>
              </a:spcBef>
              <a:spcAft>
                <a:spcPts val="0"/>
              </a:spcAft>
              <a:buSzPts val="1400"/>
              <a:buNone/>
            </a:pPr>
            <a:r>
              <a:rPr lang="en"/>
              <a:t>Role Play (accepting positive and corrective feedback, handling disappointment if goal is not met, target skill including any steps)</a:t>
            </a:r>
            <a:endParaRPr/>
          </a:p>
          <a:p>
            <a:pPr marL="0" lvl="0" indent="0" algn="l" rtl="0">
              <a:lnSpc>
                <a:spcPct val="100000"/>
              </a:lnSpc>
              <a:spcBef>
                <a:spcPts val="0"/>
              </a:spcBef>
              <a:spcAft>
                <a:spcPts val="0"/>
              </a:spcAft>
              <a:buSzPts val="1400"/>
              <a:buNone/>
            </a:pPr>
            <a:r>
              <a:rPr lang="en"/>
              <a:t>How and when to self-monitor</a:t>
            </a:r>
            <a:endParaRPr/>
          </a:p>
          <a:p>
            <a:pPr marL="0" lvl="0" indent="0" algn="l" rtl="0">
              <a:lnSpc>
                <a:spcPct val="100000"/>
              </a:lnSpc>
              <a:spcBef>
                <a:spcPts val="0"/>
              </a:spcBef>
              <a:spcAft>
                <a:spcPts val="0"/>
              </a:spcAft>
              <a:buSzPts val="1400"/>
              <a:buNone/>
            </a:pPr>
            <a:endParaRPr/>
          </a:p>
        </p:txBody>
      </p:sp>
      <p:sp>
        <p:nvSpPr>
          <p:cNvPr id="532" name="Google Shape;532;g327c2178d8a_0_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330795d589e_0_6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330795d589e_0_6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a:t>
            </a:r>
            <a:r>
              <a:rPr lang="en" sz="1000">
                <a:solidFill>
                  <a:srgbClr val="231F20"/>
                </a:solidFill>
              </a:rPr>
              <a:t>Teaching students how to accept  both positive specific feedback  and corrective specific feedback  and how to handle disappointment if a goal is not met is an  important step that is sometimes  overlooked. Role-playing various  scenarios of the teacher giving  feedback and scoring the DPR  can help students master these  skills.</a:t>
            </a:r>
            <a:endParaRPr sz="1000">
              <a:solidFill>
                <a:srgbClr val="231F20"/>
              </a:solidFill>
            </a:endParaRPr>
          </a:p>
          <a:p>
            <a:pPr marL="0" lvl="0" indent="0" algn="l" rtl="0">
              <a:spcBef>
                <a:spcPts val="0"/>
              </a:spcBef>
              <a:spcAft>
                <a:spcPts val="0"/>
              </a:spcAft>
              <a:buNone/>
            </a:pPr>
            <a:endParaRPr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387647e6af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387647e6af9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a:t>
            </a:r>
            <a:r>
              <a:rPr lang="en">
                <a:solidFill>
                  <a:schemeClr val="dk1"/>
                </a:solidFill>
              </a:rPr>
              <a:t>Delineating roles by identifying specific responsibilities that need to be  accomplished by each person involved in the intervention can be beneficial for all partners.  This handout might be a beneficial tool for helping all partners understand their responsibilities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327c2178d8a_0_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327c2178d8a_0_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Trainer Notes</a:t>
            </a:r>
            <a:r>
              <a:rPr lang="en"/>
              <a:t>:Each person who participates or contributes to the intervention must deeply understand and agree to his or her responsibility. Initial training should include basic information about the DPR, how to sign and rate, and how to provide effective feedback.</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554" name="Google Shape;554;g327c2178d8a_0_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327c2178d8a_0_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a:t>  What steps do you need to add to your action plan?  </a:t>
            </a:r>
            <a:endParaRPr/>
          </a:p>
        </p:txBody>
      </p:sp>
      <p:sp>
        <p:nvSpPr>
          <p:cNvPr id="560" name="Google Shape;560;g327c2178d8a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2f34d971b7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g32f34d971b7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b="0"/>
              <a:t>  </a:t>
            </a:r>
            <a:r>
              <a:rPr lang="en"/>
              <a:t>Facilitator: Select an introductions activity</a:t>
            </a:r>
            <a:endParaRPr b="0"/>
          </a:p>
          <a:p>
            <a:pPr marL="0" lvl="0" indent="0" algn="l" rtl="0">
              <a:lnSpc>
                <a:spcPct val="100000"/>
              </a:lnSpc>
              <a:spcBef>
                <a:spcPts val="0"/>
              </a:spcBef>
              <a:spcAft>
                <a:spcPts val="0"/>
              </a:spcAft>
              <a:buSzPts val="1400"/>
              <a:buNone/>
            </a:pPr>
            <a:endParaRPr/>
          </a:p>
        </p:txBody>
      </p:sp>
      <p:sp>
        <p:nvSpPr>
          <p:cNvPr id="242" name="Google Shape;242;g32f34d971b7_0_2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327c2178d8a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sz="1200" b="1"/>
              <a:t>Trainer Notes</a:t>
            </a:r>
            <a:r>
              <a:rPr lang="en" sz="1200"/>
              <a:t>:  The last outcome that is covered in this lesson is piloting the intervention with students.  </a:t>
            </a:r>
            <a:endParaRPr sz="1200"/>
          </a:p>
          <a:p>
            <a:pPr marL="0" lvl="0" indent="0" algn="l" rtl="0">
              <a:lnSpc>
                <a:spcPct val="100000"/>
              </a:lnSpc>
              <a:spcBef>
                <a:spcPts val="0"/>
              </a:spcBef>
              <a:spcAft>
                <a:spcPts val="0"/>
              </a:spcAft>
              <a:buSzPts val="1400"/>
              <a:buNone/>
            </a:pPr>
            <a:r>
              <a:rPr lang="en" sz="1200">
                <a:solidFill>
                  <a:srgbClr val="231F20"/>
                </a:solidFill>
              </a:rPr>
              <a:t>A pilot gives you a chance to test how your plan  works. Once your team has a small number of volunteers for the CICO pilot,  you will need to provide an overview of CICO to give them the background knowledge to implement CICO. </a:t>
            </a:r>
            <a:endParaRPr sz="1200">
              <a:solidFill>
                <a:srgbClr val="231F20"/>
              </a:solidFill>
            </a:endParaRPr>
          </a:p>
          <a:p>
            <a:pPr marL="0" lvl="0" indent="0" algn="l" rtl="0">
              <a:lnSpc>
                <a:spcPct val="100000"/>
              </a:lnSpc>
              <a:spcBef>
                <a:spcPts val="0"/>
              </a:spcBef>
              <a:spcAft>
                <a:spcPts val="0"/>
              </a:spcAft>
              <a:buSzPts val="1400"/>
              <a:buNone/>
            </a:pPr>
            <a:r>
              <a:rPr lang="en" sz="1200">
                <a:solidFill>
                  <a:srgbClr val="231F20"/>
                </a:solidFill>
              </a:rPr>
              <a:t> Implementing a CICO pilot will allow your  Adv. Tier Team to practice all of the essential features of CICO with a small group  of students and staff, then work out any barriers or “kinks” in your system before  beginning full implementation.</a:t>
            </a:r>
            <a:endParaRPr sz="1200">
              <a:solidFill>
                <a:srgbClr val="231F20"/>
              </a:solidFill>
            </a:endParaRPr>
          </a:p>
          <a:p>
            <a:pPr marL="0" lvl="0" indent="0" algn="l" rtl="0">
              <a:lnSpc>
                <a:spcPct val="100000"/>
              </a:lnSpc>
              <a:spcBef>
                <a:spcPts val="0"/>
              </a:spcBef>
              <a:spcAft>
                <a:spcPts val="0"/>
              </a:spcAft>
              <a:buSzPts val="1400"/>
              <a:buNone/>
            </a:pPr>
            <a:r>
              <a:rPr lang="en" sz="1200">
                <a:solidFill>
                  <a:srgbClr val="231F20"/>
                </a:solidFill>
              </a:rPr>
              <a:t> In addition, a pilot will help staff and students understand the purpose of CICO and all the essential features needed to  implement it. Those staff and students involved in the pilot can celebrate their successes and advocate for expanded, full implementation.  </a:t>
            </a:r>
            <a:endParaRPr sz="1200">
              <a:solidFill>
                <a:srgbClr val="231F20"/>
              </a:solidFill>
            </a:endParaRPr>
          </a:p>
          <a:p>
            <a:pPr marL="0" lvl="0" indent="0" algn="l" rtl="0">
              <a:lnSpc>
                <a:spcPct val="100000"/>
              </a:lnSpc>
              <a:spcBef>
                <a:spcPts val="0"/>
              </a:spcBef>
              <a:spcAft>
                <a:spcPts val="0"/>
              </a:spcAft>
              <a:buSzPts val="1400"/>
              <a:buNone/>
            </a:pPr>
            <a:endParaRPr sz="1200">
              <a:solidFill>
                <a:srgbClr val="231F20"/>
              </a:solidFill>
            </a:endParaRPr>
          </a:p>
          <a:p>
            <a:pPr marL="0" lvl="0" indent="0" algn="l" rtl="0">
              <a:lnSpc>
                <a:spcPct val="100000"/>
              </a:lnSpc>
              <a:spcBef>
                <a:spcPts val="0"/>
              </a:spcBef>
              <a:spcAft>
                <a:spcPts val="0"/>
              </a:spcAft>
              <a:buSzPts val="1400"/>
              <a:buNone/>
            </a:pPr>
            <a:endParaRPr sz="1200">
              <a:solidFill>
                <a:srgbClr val="231F20"/>
              </a:solidFill>
            </a:endParaRPr>
          </a:p>
        </p:txBody>
      </p:sp>
      <p:sp>
        <p:nvSpPr>
          <p:cNvPr id="566" name="Google Shape;566;g327c2178d8a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330795d589e_0_7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330795d589e_0_7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It is suggested the Adv. Tiers Team seek volunteer staff to participate in the pilot. People who want to learn the process are more likely to give it their best effort.  The other option is for the Adv. Tiers Team members to pilot the intervention.  </a:t>
            </a:r>
            <a:endParaRPr/>
          </a:p>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30795d589e_0_7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330795d589e_0_7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 </a:t>
            </a:r>
            <a:r>
              <a:rPr lang="en"/>
              <a:t>You may want a team member to pilot with 1-3 students to see how the logistics work before beginning full implementation.  This will give the team time to test the system evaluate, and adjusted as needed.</a:t>
            </a:r>
            <a:endParaRPr/>
          </a:p>
          <a:p>
            <a:pPr marL="457200" lvl="0" indent="-228600" algn="l" rtl="0">
              <a:spcBef>
                <a:spcPts val="0"/>
              </a:spcBef>
              <a:spcAft>
                <a:spcPts val="0"/>
              </a:spcAft>
              <a:buClr>
                <a:schemeClr val="dk1"/>
              </a:buClr>
              <a:buSzPts val="14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330795d589e_0_7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330795d589e_0_7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 </a:t>
            </a:r>
            <a:r>
              <a:rPr lang="en"/>
              <a:t>Six to eight  weeks would be the minimum time needed to fully implement your pilot </a:t>
            </a:r>
            <a:r>
              <a:rPr lang="en">
                <a:solidFill>
                  <a:schemeClr val="dk1"/>
                </a:solidFill>
              </a:rPr>
              <a:t>so you can implement the entire Adv. Tiers system and CICO process.</a:t>
            </a:r>
            <a:endParaRPr/>
          </a:p>
          <a:p>
            <a:pPr marL="0" lvl="0" indent="0" algn="l" rtl="0">
              <a:spcBef>
                <a:spcPts val="0"/>
              </a:spcBef>
              <a:spcAft>
                <a:spcPts val="0"/>
              </a:spcAft>
              <a:buNone/>
            </a:pPr>
            <a:r>
              <a:rPr lang="en"/>
              <a:t>Some  schools find it helpful to implement a pilot early enough in the school year so you can implement the entire Adv. Tiers system and CICO process and make changes as needed. </a:t>
            </a:r>
            <a:endParaRPr/>
          </a:p>
          <a:p>
            <a:pPr marL="0" lvl="0" indent="0" algn="l" rtl="0">
              <a:spcBef>
                <a:spcPts val="0"/>
              </a:spcBef>
              <a:spcAft>
                <a:spcPts val="0"/>
              </a:spcAft>
              <a:buNone/>
            </a:pPr>
            <a:r>
              <a:rPr lang="en"/>
              <a:t>Others prefer to pilot  last trimester or semester of the school year, which gives them ample time and time over the summer to  plan for full implementation at the beginning of a new school year.   Either is fine.  Your team will decide what works best for your building.  </a:t>
            </a:r>
            <a:endParaRPr/>
          </a:p>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27c2178d8a_0_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54</a:t>
            </a:fld>
            <a:endParaRPr sz="1200" b="0" i="0" u="none" strike="noStrike" cap="none">
              <a:solidFill>
                <a:srgbClr val="000000"/>
              </a:solidFill>
              <a:latin typeface="Calibri"/>
              <a:ea typeface="Calibri"/>
              <a:cs typeface="Calibri"/>
              <a:sym typeface="Calibri"/>
            </a:endParaRPr>
          </a:p>
        </p:txBody>
      </p:sp>
      <p:sp>
        <p:nvSpPr>
          <p:cNvPr id="592" name="Google Shape;592;g327c2178d8a_0_89:notes"/>
          <p:cNvSpPr>
            <a:spLocks noGrp="1" noRot="1" noChangeAspect="1"/>
          </p:cNvSpPr>
          <p:nvPr>
            <p:ph type="sldImg" idx="2"/>
          </p:nvPr>
        </p:nvSpPr>
        <p:spPr>
          <a:xfrm>
            <a:off x="382588"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93" name="Google Shape;593;g327c2178d8a_0_89:notes"/>
          <p:cNvSpPr txBox="1">
            <a:spLocks noGrp="1"/>
          </p:cNvSpPr>
          <p:nvPr>
            <p:ph type="body" idx="1"/>
          </p:nvPr>
        </p:nvSpPr>
        <p:spPr>
          <a:xfrm>
            <a:off x="914711" y="4344025"/>
            <a:ext cx="5028600" cy="4114500"/>
          </a:xfrm>
          <a:prstGeom prst="rect">
            <a:avLst/>
          </a:prstGeom>
          <a:noFill/>
          <a:ln>
            <a:noFill/>
          </a:ln>
        </p:spPr>
        <p:txBody>
          <a:bodyPr spcFirstLastPara="1" wrap="square" lIns="91425" tIns="45700" rIns="91425" bIns="45700" anchor="t" anchorCtr="0">
            <a:noAutofit/>
          </a:bodyPr>
          <a:lstStyle/>
          <a:p>
            <a:pPr marL="227440" lvl="0" indent="-227440" algn="l" rtl="0">
              <a:lnSpc>
                <a:spcPct val="80000"/>
              </a:lnSpc>
              <a:spcBef>
                <a:spcPts val="0"/>
              </a:spcBef>
              <a:spcAft>
                <a:spcPts val="0"/>
              </a:spcAft>
              <a:buSzPts val="1400"/>
              <a:buNone/>
            </a:pPr>
            <a:r>
              <a:rPr lang="en" sz="800" b="1"/>
              <a:t>	</a:t>
            </a:r>
            <a:endParaRPr b="1"/>
          </a:p>
          <a:p>
            <a:pPr marL="227440" lvl="0" indent="-176640" algn="l" rtl="0">
              <a:lnSpc>
                <a:spcPct val="80000"/>
              </a:lnSpc>
              <a:spcBef>
                <a:spcPts val="0"/>
              </a:spcBef>
              <a:spcAft>
                <a:spcPts val="0"/>
              </a:spcAft>
              <a:buClr>
                <a:schemeClr val="dk1"/>
              </a:buClr>
              <a:buSzPts val="800"/>
              <a:buFont typeface="Calibri"/>
              <a:buNone/>
            </a:pPr>
            <a:r>
              <a:rPr lang="en" sz="1200" b="1"/>
              <a:t>Trainer Notes:</a:t>
            </a:r>
            <a:r>
              <a:rPr lang="en" sz="1200"/>
              <a:t> Painting a clear picture of the CICO process is important for staff to have a clear understanding of the expectations.   Once developed, the CICO intervention is designed to be continuously available and easily accessed soon after a student is identified. In addition, although more time is required from staff members who coordinate the program, classroom teachers can usually implement the intervention in less than 5-10 minutes per day.</a:t>
            </a:r>
            <a:endParaRPr sz="1200"/>
          </a:p>
          <a:p>
            <a:pPr marL="227440" lvl="0" indent="-176640" algn="l" rtl="0">
              <a:lnSpc>
                <a:spcPct val="80000"/>
              </a:lnSpc>
              <a:spcBef>
                <a:spcPts val="0"/>
              </a:spcBef>
              <a:spcAft>
                <a:spcPts val="0"/>
              </a:spcAft>
              <a:buClr>
                <a:schemeClr val="dk1"/>
              </a:buClr>
              <a:buSzPts val="800"/>
              <a:buFont typeface="Calibri"/>
              <a:buNone/>
            </a:pPr>
            <a:r>
              <a:rPr lang="en" sz="1200"/>
              <a:t> </a:t>
            </a:r>
            <a:endParaRPr sz="1200"/>
          </a:p>
          <a:p>
            <a:pPr marL="227440" lvl="0" indent="-176640" algn="l" rtl="0">
              <a:lnSpc>
                <a:spcPct val="80000"/>
              </a:lnSpc>
              <a:spcBef>
                <a:spcPts val="0"/>
              </a:spcBef>
              <a:spcAft>
                <a:spcPts val="0"/>
              </a:spcAft>
              <a:buClr>
                <a:schemeClr val="dk1"/>
              </a:buClr>
              <a:buSzPts val="800"/>
              <a:buFont typeface="Calibri"/>
              <a:buNone/>
            </a:pPr>
            <a:endParaRPr sz="1200"/>
          </a:p>
          <a:p>
            <a:pPr marL="227440" lvl="0" indent="-176640" algn="l" rtl="0">
              <a:lnSpc>
                <a:spcPct val="80000"/>
              </a:lnSpc>
              <a:spcBef>
                <a:spcPts val="0"/>
              </a:spcBef>
              <a:spcAft>
                <a:spcPts val="0"/>
              </a:spcAft>
              <a:buClr>
                <a:schemeClr val="dk1"/>
              </a:buClr>
              <a:buSzPts val="800"/>
              <a:buFont typeface="Calibri"/>
              <a:buNone/>
            </a:pPr>
            <a:endParaRPr sz="120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327c2178d8a_0_1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55</a:t>
            </a:fld>
            <a:endParaRPr sz="1200" b="0" i="0" u="none" strike="noStrike" cap="none">
              <a:solidFill>
                <a:srgbClr val="000000"/>
              </a:solidFill>
              <a:latin typeface="Calibri"/>
              <a:ea typeface="Calibri"/>
              <a:cs typeface="Calibri"/>
              <a:sym typeface="Calibri"/>
            </a:endParaRPr>
          </a:p>
        </p:txBody>
      </p:sp>
      <p:sp>
        <p:nvSpPr>
          <p:cNvPr id="624" name="Google Shape;624;g327c2178d8a_0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25" name="Google Shape;625;g327c2178d8a_0_1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200" b="1">
                <a:solidFill>
                  <a:schemeClr val="dk1"/>
                </a:solidFill>
                <a:latin typeface="Calibri"/>
                <a:ea typeface="Calibri"/>
                <a:cs typeface="Calibri"/>
                <a:sym typeface="Calibri"/>
              </a:rPr>
              <a:t> </a:t>
            </a:r>
            <a:endParaRPr b="1"/>
          </a:p>
          <a:p>
            <a:pPr marL="0" lvl="0" indent="0" algn="l" rtl="0">
              <a:lnSpc>
                <a:spcPct val="100000"/>
              </a:lnSpc>
              <a:spcBef>
                <a:spcPts val="0"/>
              </a:spcBef>
              <a:spcAft>
                <a:spcPts val="0"/>
              </a:spcAft>
              <a:buSzPts val="1400"/>
              <a:buNone/>
            </a:pPr>
            <a:r>
              <a:rPr lang="en" sz="1200" b="1">
                <a:solidFill>
                  <a:schemeClr val="dk1"/>
                </a:solidFill>
              </a:rPr>
              <a:t>Trainer Notes:</a:t>
            </a:r>
            <a:r>
              <a:rPr lang="en" sz="1200">
                <a:solidFill>
                  <a:schemeClr val="dk1"/>
                </a:solidFill>
              </a:rPr>
              <a:t> </a:t>
            </a:r>
            <a:endParaRPr sz="1200">
              <a:solidFill>
                <a:schemeClr val="dk1"/>
              </a:solidFill>
            </a:endParaRPr>
          </a:p>
          <a:p>
            <a:pPr marL="0" lvl="0" indent="0" algn="l" rtl="0">
              <a:lnSpc>
                <a:spcPct val="100000"/>
              </a:lnSpc>
              <a:spcBef>
                <a:spcPts val="0"/>
              </a:spcBef>
              <a:spcAft>
                <a:spcPts val="0"/>
              </a:spcAft>
              <a:buSzPts val="1400"/>
              <a:buNone/>
            </a:pPr>
            <a:r>
              <a:rPr lang="en" sz="1200">
                <a:solidFill>
                  <a:schemeClr val="dk1"/>
                </a:solidFill>
              </a:rPr>
              <a:t>CHECK-IN. Participating students complete a “check-in” with a CICO facilitator each morning after arriving to school. The facilitator provides students with a Daily Progress Report (DPR) and offers precorrects for meeting daily behavior expectations and point goals.</a:t>
            </a:r>
            <a:endParaRPr sz="1200"/>
          </a:p>
          <a:p>
            <a:pPr marL="190500" marR="63500" lvl="0" indent="-304800" algn="l" rtl="0">
              <a:lnSpc>
                <a:spcPct val="137500"/>
              </a:lnSpc>
              <a:spcBef>
                <a:spcPts val="800"/>
              </a:spcBef>
              <a:spcAft>
                <a:spcPts val="0"/>
              </a:spcAft>
              <a:buClr>
                <a:srgbClr val="001D35"/>
              </a:buClr>
              <a:buSzPts val="1200"/>
              <a:buFont typeface="Roboto"/>
              <a:buChar char="●"/>
            </a:pPr>
            <a:r>
              <a:rPr lang="en" sz="1200">
                <a:solidFill>
                  <a:srgbClr val="001D35"/>
                </a:solidFill>
              </a:rPr>
              <a:t>Morning check-in:</a:t>
            </a:r>
            <a:br>
              <a:rPr lang="en" sz="1200">
                <a:solidFill>
                  <a:srgbClr val="001D35"/>
                </a:solidFill>
              </a:rPr>
            </a:br>
            <a:r>
              <a:rPr lang="en" sz="1200">
                <a:solidFill>
                  <a:srgbClr val="001D35"/>
                </a:solidFill>
              </a:rPr>
              <a:t>The student meets with their designated adult (often a teacher or counselor) to discuss their goals for the day and set a positive mindset. </a:t>
            </a:r>
            <a:endParaRPr sz="1200">
              <a:solidFill>
                <a:srgbClr val="001D35"/>
              </a:solidFill>
            </a:endParaRPr>
          </a:p>
          <a:p>
            <a:pPr marL="0" lvl="0" indent="0" algn="l" rtl="0">
              <a:lnSpc>
                <a:spcPct val="80000"/>
              </a:lnSpc>
              <a:spcBef>
                <a:spcPts val="2100"/>
              </a:spcBef>
              <a:spcAft>
                <a:spcPts val="0"/>
              </a:spcAft>
              <a:buSzPts val="1400"/>
              <a:buNone/>
            </a:pPr>
            <a:endParaRPr sz="200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327c2178d8a_0_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g327c2178d8a_0_1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Trainer Notes: </a:t>
            </a:r>
            <a:r>
              <a:rPr lang="en"/>
              <a:t>CICO Pre-1 Video clip  It took approximately  2 minutes to check the student in for the day and help her set her daily goals.  </a:t>
            </a:r>
            <a:endParaRPr/>
          </a:p>
        </p:txBody>
      </p:sp>
      <p:sp>
        <p:nvSpPr>
          <p:cNvPr id="632" name="Google Shape;632;g327c2178d8a_0_1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56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327c2178d8a_0_1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57</a:t>
            </a:fld>
            <a:endParaRPr sz="1200" b="0" i="0" u="none" strike="noStrike" cap="none">
              <a:solidFill>
                <a:srgbClr val="000000"/>
              </a:solidFill>
              <a:latin typeface="Calibri"/>
              <a:ea typeface="Calibri"/>
              <a:cs typeface="Calibri"/>
              <a:sym typeface="Calibri"/>
            </a:endParaRPr>
          </a:p>
        </p:txBody>
      </p:sp>
      <p:sp>
        <p:nvSpPr>
          <p:cNvPr id="638" name="Google Shape;638;g327c2178d8a_0_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39" name="Google Shape;639;g327c2178d8a_0_1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1200"/>
              <a:buFont typeface="Calibri"/>
              <a:buNone/>
            </a:pPr>
            <a:r>
              <a:rPr lang="en" sz="1200" b="1">
                <a:solidFill>
                  <a:schemeClr val="dk1"/>
                </a:solidFill>
                <a:latin typeface="Calibri"/>
                <a:ea typeface="Calibri"/>
                <a:cs typeface="Calibri"/>
                <a:sym typeface="Calibri"/>
              </a:rPr>
              <a:t>Trainer Notes</a:t>
            </a:r>
            <a:r>
              <a:rPr lang="en" sz="1200">
                <a:solidFill>
                  <a:schemeClr val="dk1"/>
                </a:solidFill>
              </a:rPr>
              <a:t>: </a:t>
            </a:r>
            <a:r>
              <a:rPr lang="en" sz="1200">
                <a:solidFill>
                  <a:schemeClr val="dk1"/>
                </a:solidFill>
                <a:latin typeface="Calibri"/>
                <a:ea typeface="Calibri"/>
                <a:cs typeface="Calibri"/>
                <a:sym typeface="Calibri"/>
              </a:rPr>
              <a:t>REGULAR TEACHER FEEDBACK. Using expectations listed on the DPR, students receive regularly scheduled specific feedback about behavioral performance from their classroom teacher. Teacher feedback occurs at the end of each class period or during natural transitions throughout the school day. Specifically, the classroom teacher gives positive, specific praise for appropriate behavior, provides corrective feedback when applicable, and then rates student demonstration of expectations using a predetermined point system. Teachers are explicitly directed to initiate the feedback interactions if a child does not independently ask for ratings on the DPR.</a:t>
            </a:r>
            <a:endParaRPr sz="1200">
              <a:latin typeface="Calibri"/>
              <a:ea typeface="Calibri"/>
              <a:cs typeface="Calibri"/>
              <a:sym typeface="Calibri"/>
            </a:endParaRPr>
          </a:p>
          <a:p>
            <a:pPr marL="190500" marR="63500" lvl="0" indent="-304800" algn="l" rtl="0">
              <a:lnSpc>
                <a:spcPct val="137500"/>
              </a:lnSpc>
              <a:spcBef>
                <a:spcPts val="800"/>
              </a:spcBef>
              <a:spcAft>
                <a:spcPts val="0"/>
              </a:spcAft>
              <a:buClr>
                <a:srgbClr val="001D35"/>
              </a:buClr>
              <a:buSzPts val="1200"/>
              <a:buFont typeface="Calibri"/>
              <a:buChar char="●"/>
            </a:pPr>
            <a:r>
              <a:rPr lang="en" sz="1200">
                <a:solidFill>
                  <a:srgbClr val="001D35"/>
                </a:solidFill>
                <a:latin typeface="Calibri"/>
                <a:ea typeface="Calibri"/>
                <a:cs typeface="Calibri"/>
                <a:sym typeface="Calibri"/>
              </a:rPr>
              <a:t>Throughout the day:</a:t>
            </a:r>
            <a:br>
              <a:rPr lang="en" sz="1200">
                <a:solidFill>
                  <a:srgbClr val="001D35"/>
                </a:solidFill>
                <a:latin typeface="Calibri"/>
                <a:ea typeface="Calibri"/>
                <a:cs typeface="Calibri"/>
                <a:sym typeface="Calibri"/>
              </a:rPr>
            </a:br>
            <a:r>
              <a:rPr lang="en" sz="1200">
                <a:solidFill>
                  <a:srgbClr val="001D35"/>
                </a:solidFill>
                <a:latin typeface="Calibri"/>
                <a:ea typeface="Calibri"/>
                <a:cs typeface="Calibri"/>
                <a:sym typeface="Calibri"/>
              </a:rPr>
              <a:t>Teachers or other staff members provide feedback on the student's behavior, noting progress towards their goals. </a:t>
            </a:r>
            <a:endParaRPr sz="1200">
              <a:solidFill>
                <a:srgbClr val="001D35"/>
              </a:solidFill>
              <a:latin typeface="Calibri"/>
              <a:ea typeface="Calibri"/>
              <a:cs typeface="Calibri"/>
              <a:sym typeface="Calibri"/>
            </a:endParaRPr>
          </a:p>
          <a:p>
            <a:pPr marL="0" lvl="0" indent="0" algn="l" rtl="0">
              <a:lnSpc>
                <a:spcPct val="80000"/>
              </a:lnSpc>
              <a:spcBef>
                <a:spcPts val="2100"/>
              </a:spcBef>
              <a:spcAft>
                <a:spcPts val="0"/>
              </a:spcAft>
              <a:buSzPts val="1400"/>
              <a:buNone/>
            </a:pPr>
            <a:endParaRPr sz="1300">
              <a:latin typeface="Calibri"/>
              <a:ea typeface="Calibri"/>
              <a:cs typeface="Calibri"/>
              <a:sym typeface="Calibr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327c2178d8a_0_1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5" name="Google Shape;645;g327c2178d8a_0_1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b="1"/>
              <a:t>Trainer Notes:</a:t>
            </a:r>
            <a:r>
              <a:rPr lang="en"/>
              <a:t> Positive Feedback Video Clip is a sample of providing positive recognition.  This took approximately a minute for the teacher to provide positive feedback to the student.   (After viewing, ask teams to discuss what they saw and heard).</a:t>
            </a:r>
            <a:endParaRPr/>
          </a:p>
          <a:p>
            <a:pPr marL="0" lvl="0" indent="0" algn="l" rtl="0">
              <a:lnSpc>
                <a:spcPct val="100000"/>
              </a:lnSpc>
              <a:spcBef>
                <a:spcPts val="0"/>
              </a:spcBef>
              <a:spcAft>
                <a:spcPts val="0"/>
              </a:spcAft>
              <a:buSzPts val="1400"/>
              <a:buNone/>
            </a:pPr>
            <a:endParaRPr/>
          </a:p>
        </p:txBody>
      </p:sp>
      <p:sp>
        <p:nvSpPr>
          <p:cNvPr id="646" name="Google Shape;646;g327c2178d8a_0_1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58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27c2178d8a_0_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2" name="Google Shape;652;g327c2178d8a_0_1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b="1"/>
              <a:t>Trainer Notes:</a:t>
            </a:r>
            <a:r>
              <a:rPr lang="en"/>
              <a:t> ( it takes a 98 sec. for the teacher to provide feedback) Corrective Feedback Video Clip is a sample of providing corrective feedback. (After viewing, ask teams to discuss what they saw and heard) How do you think the student felt?  How do you think the interaction affected their relationship?  Why?</a:t>
            </a:r>
            <a:endParaRPr/>
          </a:p>
          <a:p>
            <a:pPr marL="0" lvl="0" indent="0" algn="l" rtl="0">
              <a:lnSpc>
                <a:spcPct val="100000"/>
              </a:lnSpc>
              <a:spcBef>
                <a:spcPts val="0"/>
              </a:spcBef>
              <a:spcAft>
                <a:spcPts val="0"/>
              </a:spcAft>
              <a:buSzPts val="1400"/>
              <a:buNone/>
            </a:pPr>
            <a:endParaRPr/>
          </a:p>
        </p:txBody>
      </p:sp>
      <p:sp>
        <p:nvSpPr>
          <p:cNvPr id="653" name="Google Shape;653;g327c2178d8a_0_1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59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32f34d971b7_0_5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 name="Google Shape;248;g32f34d971b7_0_5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 b="1">
                <a:solidFill>
                  <a:schemeClr val="dk1"/>
                </a:solidFill>
              </a:rPr>
              <a:t>Trainer Notes:</a:t>
            </a:r>
            <a:r>
              <a:rPr lang="en">
                <a:solidFill>
                  <a:schemeClr val="dk1"/>
                </a:solidFill>
              </a:rPr>
              <a:t>  These are the handouts for this course.  They are available on the</a:t>
            </a:r>
            <a:r>
              <a:rPr lang="en" sz="1200">
                <a:solidFill>
                  <a:schemeClr val="dk1"/>
                </a:solidFill>
              </a:rPr>
              <a:t> </a:t>
            </a:r>
            <a:r>
              <a:rPr lang="en" sz="1200" u="sng">
                <a:solidFill>
                  <a:srgbClr val="0000FF"/>
                </a:solidFill>
                <a:hlinkClick r:id="rId3">
                  <a:extLst>
                    <a:ext uri="{A12FA001-AC4F-418D-AE19-62706E023703}">
                      <ahyp:hlinkClr xmlns:ahyp="http://schemas.microsoft.com/office/drawing/2018/hyperlinkcolor" val="tx"/>
                    </a:ext>
                  </a:extLst>
                </a:hlinkClick>
              </a:rPr>
              <a:t>https://pbismissouri.org/</a:t>
            </a:r>
            <a:r>
              <a:rPr lang="en">
                <a:solidFill>
                  <a:schemeClr val="dk1"/>
                </a:solidFill>
              </a:rPr>
              <a:t> website.  You can also download and create a google folder to share them with participants.  </a:t>
            </a:r>
            <a:endParaRPr>
              <a:solidFill>
                <a:schemeClr val="dk1"/>
              </a:solidFill>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27c2178d8a_0_1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60</a:t>
            </a:fld>
            <a:endParaRPr sz="1200" b="0" i="0" u="none" strike="noStrike" cap="none">
              <a:solidFill>
                <a:srgbClr val="000000"/>
              </a:solidFill>
              <a:latin typeface="Calibri"/>
              <a:ea typeface="Calibri"/>
              <a:cs typeface="Calibri"/>
              <a:sym typeface="Calibri"/>
            </a:endParaRPr>
          </a:p>
        </p:txBody>
      </p:sp>
      <p:sp>
        <p:nvSpPr>
          <p:cNvPr id="659" name="Google Shape;659;g327c2178d8a_0_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60" name="Google Shape;660;g327c2178d8a_0_1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1200"/>
              <a:buFont typeface="Calibri"/>
              <a:buNone/>
            </a:pPr>
            <a:r>
              <a:rPr lang="en" sz="1200" b="1">
                <a:solidFill>
                  <a:schemeClr val="dk1"/>
                </a:solidFill>
                <a:latin typeface="Calibri"/>
                <a:ea typeface="Calibri"/>
                <a:cs typeface="Calibri"/>
                <a:sym typeface="Calibri"/>
              </a:rPr>
              <a:t>Trainer Notes: CHECK-OUT. </a:t>
            </a:r>
            <a:r>
              <a:rPr lang="en" sz="1200">
                <a:solidFill>
                  <a:schemeClr val="dk1"/>
                </a:solidFill>
                <a:latin typeface="Calibri"/>
                <a:ea typeface="Calibri"/>
                <a:cs typeface="Calibri"/>
                <a:sym typeface="Calibri"/>
              </a:rPr>
              <a:t>At the end of each school day, students return to the intervention facilitator for “check- out”. At this time points earned on the DPR are totaled. Intervention facilitators provide students with additional verbal praise and may offer a token associated with the existing schoolwide recognition system if daily or weekly goals are met. If a point goal is not met, the facilitator provides re-teaching of expectations and supportive encouragement.\</a:t>
            </a:r>
            <a:endParaRPr sz="1200">
              <a:solidFill>
                <a:schemeClr val="dk1"/>
              </a:solidFill>
              <a:latin typeface="Calibri"/>
              <a:ea typeface="Calibri"/>
              <a:cs typeface="Calibri"/>
              <a:sym typeface="Calibri"/>
            </a:endParaRPr>
          </a:p>
          <a:p>
            <a:pPr marL="0" marR="0" lvl="0" indent="0" algn="l" rtl="0">
              <a:lnSpc>
                <a:spcPct val="80000"/>
              </a:lnSpc>
              <a:spcBef>
                <a:spcPts val="0"/>
              </a:spcBef>
              <a:spcAft>
                <a:spcPts val="0"/>
              </a:spcAft>
              <a:buClr>
                <a:schemeClr val="dk1"/>
              </a:buClr>
              <a:buSzPts val="1200"/>
              <a:buFont typeface="Calibri"/>
              <a:buNone/>
            </a:pPr>
            <a:endParaRPr sz="1200" b="1">
              <a:solidFill>
                <a:srgbClr val="001D35"/>
              </a:solidFill>
              <a:latin typeface="Roboto"/>
              <a:ea typeface="Roboto"/>
              <a:cs typeface="Roboto"/>
              <a:sym typeface="Roboto"/>
            </a:endParaRPr>
          </a:p>
          <a:p>
            <a:pPr marL="0" marR="0" lvl="0" indent="0" algn="l" rtl="0">
              <a:lnSpc>
                <a:spcPct val="80000"/>
              </a:lnSpc>
              <a:spcBef>
                <a:spcPts val="0"/>
              </a:spcBef>
              <a:spcAft>
                <a:spcPts val="0"/>
              </a:spcAft>
              <a:buClr>
                <a:schemeClr val="dk1"/>
              </a:buClr>
              <a:buSzPts val="1200"/>
              <a:buFont typeface="Calibri"/>
              <a:buNone/>
            </a:pPr>
            <a:r>
              <a:rPr lang="en" sz="1200" b="1">
                <a:solidFill>
                  <a:srgbClr val="001D35"/>
                </a:solidFill>
                <a:latin typeface="Roboto"/>
                <a:ea typeface="Roboto"/>
                <a:cs typeface="Roboto"/>
                <a:sym typeface="Roboto"/>
              </a:rPr>
              <a:t>Afternoon check-out:</a:t>
            </a:r>
            <a:br>
              <a:rPr lang="en" sz="1200" b="1">
                <a:solidFill>
                  <a:srgbClr val="001D35"/>
                </a:solidFill>
                <a:latin typeface="Roboto"/>
                <a:ea typeface="Roboto"/>
                <a:cs typeface="Roboto"/>
                <a:sym typeface="Roboto"/>
              </a:rPr>
            </a:br>
            <a:r>
              <a:rPr lang="en" sz="1200">
                <a:solidFill>
                  <a:srgbClr val="001D35"/>
                </a:solidFill>
                <a:latin typeface="Roboto"/>
                <a:ea typeface="Roboto"/>
                <a:cs typeface="Roboto"/>
                <a:sym typeface="Roboto"/>
              </a:rPr>
              <a:t>The student meets with their adult again to review their day, receive feedback on their behavior, and discuss any challenges they faced. </a:t>
            </a:r>
            <a:endParaRPr sz="1200">
              <a:solidFill>
                <a:srgbClr val="001D35"/>
              </a:solidFill>
              <a:latin typeface="Roboto"/>
              <a:ea typeface="Roboto"/>
              <a:cs typeface="Roboto"/>
              <a:sym typeface="Roboto"/>
            </a:endParaRPr>
          </a:p>
          <a:p>
            <a:pPr marL="0" marR="0" lvl="0" indent="0" algn="l" rtl="0">
              <a:lnSpc>
                <a:spcPct val="80000"/>
              </a:lnSpc>
              <a:spcBef>
                <a:spcPts val="0"/>
              </a:spcBef>
              <a:spcAft>
                <a:spcPts val="0"/>
              </a:spcAft>
              <a:buClr>
                <a:schemeClr val="dk1"/>
              </a:buClr>
              <a:buSzPts val="1200"/>
              <a:buFont typeface="Calibri"/>
              <a:buNone/>
            </a:pPr>
            <a:endParaRPr sz="1200">
              <a:latin typeface="Calibri"/>
              <a:ea typeface="Calibri"/>
              <a:cs typeface="Calibri"/>
              <a:sym typeface="Calibri"/>
            </a:endParaRPr>
          </a:p>
          <a:p>
            <a:pPr marL="0" lvl="0" indent="0" algn="l" rtl="0">
              <a:lnSpc>
                <a:spcPct val="80000"/>
              </a:lnSpc>
              <a:spcBef>
                <a:spcPts val="0"/>
              </a:spcBef>
              <a:spcAft>
                <a:spcPts val="0"/>
              </a:spcAft>
              <a:buSzPts val="1400"/>
              <a:buNone/>
            </a:pPr>
            <a:endParaRPr sz="1500"/>
          </a:p>
          <a:p>
            <a:pPr marL="0" lvl="0" indent="0" algn="l" rtl="0">
              <a:lnSpc>
                <a:spcPct val="80000"/>
              </a:lnSpc>
              <a:spcBef>
                <a:spcPts val="0"/>
              </a:spcBef>
              <a:spcAft>
                <a:spcPts val="0"/>
              </a:spcAft>
              <a:buSzPts val="1400"/>
              <a:buNone/>
            </a:pPr>
            <a:endParaRPr sz="1500"/>
          </a:p>
          <a:p>
            <a:pPr marL="0" lvl="0" indent="0" algn="l" rtl="0">
              <a:lnSpc>
                <a:spcPct val="80000"/>
              </a:lnSpc>
              <a:spcBef>
                <a:spcPts val="0"/>
              </a:spcBef>
              <a:spcAft>
                <a:spcPts val="0"/>
              </a:spcAft>
              <a:buSzPts val="1400"/>
              <a:buNone/>
            </a:pPr>
            <a:endParaRPr sz="150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327c2178d8a_0_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6" name="Google Shape;666;g327c2178d8a_0_1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Trainer Notes:</a:t>
            </a:r>
            <a:r>
              <a:rPr lang="en"/>
              <a:t> CICO Post-1 Video clip The facilitator took a minute and a half to check the student out. </a:t>
            </a:r>
            <a:endParaRPr/>
          </a:p>
        </p:txBody>
      </p:sp>
      <p:sp>
        <p:nvSpPr>
          <p:cNvPr id="667" name="Google Shape;667;g327c2178d8a_0_1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61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327c2178d8a_0_1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62</a:t>
            </a:fld>
            <a:endParaRPr sz="1200" b="0" i="0" u="none" strike="noStrike" cap="none">
              <a:solidFill>
                <a:srgbClr val="000000"/>
              </a:solidFill>
              <a:latin typeface="Calibri"/>
              <a:ea typeface="Calibri"/>
              <a:cs typeface="Calibri"/>
              <a:sym typeface="Calibri"/>
            </a:endParaRPr>
          </a:p>
        </p:txBody>
      </p:sp>
      <p:sp>
        <p:nvSpPr>
          <p:cNvPr id="673" name="Google Shape;673;g327c2178d8a_0_1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74" name="Google Shape;674;g327c2178d8a_0_1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1200"/>
              <a:buFont typeface="Calibri"/>
              <a:buNone/>
            </a:pPr>
            <a:r>
              <a:rPr lang="en" sz="1200" b="1">
                <a:solidFill>
                  <a:schemeClr val="dk1"/>
                </a:solidFill>
                <a:latin typeface="Calibri"/>
                <a:ea typeface="Calibri"/>
                <a:cs typeface="Calibri"/>
                <a:sym typeface="Calibri"/>
              </a:rPr>
              <a:t> Trainer Notes: </a:t>
            </a:r>
            <a:r>
              <a:rPr lang="en" sz="1200">
                <a:solidFill>
                  <a:schemeClr val="dk1"/>
                </a:solidFill>
                <a:latin typeface="Calibri"/>
                <a:ea typeface="Calibri"/>
                <a:cs typeface="Calibri"/>
                <a:sym typeface="Calibri"/>
              </a:rPr>
              <a:t>Intervention facilitators enter percentage of DPR points earned by each student into a data collection spreadsheet. Student data is periodically graphed and then reviewed by the school’s behavior support team. Results are used to monitor progress and make intervention decisions.</a:t>
            </a:r>
            <a:endParaRPr sz="150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27c2178d8a_0_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0" name="Google Shape;680;g327c2178d8a_0_1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200" b="1">
                <a:solidFill>
                  <a:schemeClr val="dk1"/>
                </a:solidFill>
                <a:latin typeface="Calibri"/>
                <a:ea typeface="Calibri"/>
                <a:cs typeface="Calibri"/>
                <a:sym typeface="Calibri"/>
              </a:rPr>
              <a:t>Trainer Notes:</a:t>
            </a:r>
            <a:r>
              <a:rPr lang="en" sz="1200">
                <a:solidFill>
                  <a:schemeClr val="dk1"/>
                </a:solidFill>
                <a:latin typeface="Calibri"/>
                <a:ea typeface="Calibri"/>
                <a:cs typeface="Calibri"/>
                <a:sym typeface="Calibri"/>
              </a:rPr>
              <a:t> The intervention facilitator promotes school to home communication and family participation with the intervention. Students are reminded each day to take their DPR home. This allows an opportunity to receive additional feedback from a parent or guardian. Parents are asked to sign and then return the DPR to school the following day. If a DPR is not signed and returned, re-teaching and encouragement are provided but no point loss or punitive responses occur.</a:t>
            </a:r>
            <a:endParaRPr/>
          </a:p>
        </p:txBody>
      </p:sp>
      <p:sp>
        <p:nvSpPr>
          <p:cNvPr id="681" name="Google Shape;681;g327c2178d8a_0_1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63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330795d589e_0_7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330795d589e_0_7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One important advantage of a pilot is that it allows you to practice collecting evaluation data and subsequently using that data to make adjustments prior  </a:t>
            </a:r>
            <a:endParaRPr/>
          </a:p>
          <a:p>
            <a:pPr marL="0" lvl="0" indent="0" algn="l" rtl="0">
              <a:spcBef>
                <a:spcPts val="0"/>
              </a:spcBef>
              <a:spcAft>
                <a:spcPts val="0"/>
              </a:spcAft>
              <a:buNone/>
            </a:pPr>
            <a:r>
              <a:rPr lang="en"/>
              <a:t>to full implementation. </a:t>
            </a:r>
            <a:endParaRPr/>
          </a:p>
          <a:p>
            <a:pPr marL="0" lvl="0" indent="0" algn="l" rtl="0">
              <a:spcBef>
                <a:spcPts val="0"/>
              </a:spcBef>
              <a:spcAft>
                <a:spcPts val="0"/>
              </a:spcAft>
              <a:buNone/>
            </a:pPr>
            <a:r>
              <a:rPr lang="en"/>
              <a:t>Data to collect, analyze, and use for evaluation of your CICO pilot include:  </a:t>
            </a:r>
            <a:endParaRPr/>
          </a:p>
          <a:p>
            <a:pPr marL="0" lvl="0" indent="0" algn="l" rtl="0">
              <a:spcBef>
                <a:spcPts val="0"/>
              </a:spcBef>
              <a:spcAft>
                <a:spcPts val="0"/>
              </a:spcAft>
              <a:buNone/>
            </a:pPr>
            <a:r>
              <a:rPr lang="en"/>
              <a:t>• Fidelity of Implementation </a:t>
            </a:r>
            <a:endParaRPr/>
          </a:p>
          <a:p>
            <a:pPr marL="0" lvl="0" indent="0" algn="l" rtl="0">
              <a:spcBef>
                <a:spcPts val="0"/>
              </a:spcBef>
              <a:spcAft>
                <a:spcPts val="0"/>
              </a:spcAft>
              <a:buNone/>
            </a:pPr>
            <a:r>
              <a:rPr lang="en"/>
              <a:t>• Team process  </a:t>
            </a:r>
            <a:endParaRPr/>
          </a:p>
          <a:p>
            <a:pPr marL="0" lvl="0" indent="0" algn="l" rtl="0">
              <a:spcBef>
                <a:spcPts val="0"/>
              </a:spcBef>
              <a:spcAft>
                <a:spcPts val="0"/>
              </a:spcAft>
              <a:buNone/>
            </a:pPr>
            <a:r>
              <a:rPr lang="en"/>
              <a:t>• Social validity </a:t>
            </a:r>
            <a:endParaRPr/>
          </a:p>
          <a:p>
            <a:pPr marL="0" lvl="0" indent="0" algn="l" rtl="0">
              <a:spcBef>
                <a:spcPts val="0"/>
              </a:spcBef>
              <a:spcAft>
                <a:spcPts val="0"/>
              </a:spcAft>
              <a:buNone/>
            </a:pPr>
            <a:r>
              <a:rPr lang="en"/>
              <a:t>• End of session/year evaluation</a:t>
            </a:r>
            <a:endParaRPr/>
          </a:p>
          <a:p>
            <a:pPr marL="0" lvl="0" indent="0" algn="l"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327c2178d8a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5" name="Google Shape;695;g327c2178d8a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847" lvl="0" indent="0" algn="l" rtl="0">
              <a:spcBef>
                <a:spcPts val="16"/>
              </a:spcBef>
              <a:spcAft>
                <a:spcPts val="0"/>
              </a:spcAft>
              <a:buClr>
                <a:schemeClr val="dk1"/>
              </a:buClr>
              <a:buSzPts val="1100"/>
              <a:buFont typeface="Arial"/>
              <a:buNone/>
            </a:pPr>
            <a:r>
              <a:rPr lang="en" sz="1000" b="1">
                <a:solidFill>
                  <a:srgbClr val="231F20"/>
                </a:solidFill>
              </a:rPr>
              <a:t>Trainer Notes</a:t>
            </a:r>
            <a:r>
              <a:rPr lang="en" sz="1000">
                <a:solidFill>
                  <a:srgbClr val="231F20"/>
                </a:solidFill>
              </a:rPr>
              <a:t>: Decide how your pilot will be structured. Which teachers, grades, or departments might be dedicated CICO pilot implementers? What will your timeline be  </a:t>
            </a:r>
            <a:endParaRPr sz="1000">
              <a:solidFill>
                <a:srgbClr val="231F20"/>
              </a:solidFill>
            </a:endParaRPr>
          </a:p>
          <a:p>
            <a:pPr marL="38354" lvl="0" indent="0" algn="l" rtl="0">
              <a:spcBef>
                <a:spcPts val="33"/>
              </a:spcBef>
              <a:spcAft>
                <a:spcPts val="0"/>
              </a:spcAft>
              <a:buClr>
                <a:schemeClr val="dk1"/>
              </a:buClr>
              <a:buSzPts val="1100"/>
              <a:buFont typeface="Arial"/>
              <a:buNone/>
            </a:pPr>
            <a:r>
              <a:rPr lang="en" sz="1000">
                <a:solidFill>
                  <a:srgbClr val="231F20"/>
                </a:solidFill>
              </a:rPr>
              <a:t>to begin your pilot?</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327c2178d8a_0_1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a:t>:  Add steps to your action plan regarding piloting CICO.  </a:t>
            </a:r>
            <a:endParaRPr/>
          </a:p>
        </p:txBody>
      </p:sp>
      <p:sp>
        <p:nvSpPr>
          <p:cNvPr id="701" name="Google Shape;701;g327c2178d8a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327c2178d8a_0_1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 </a:t>
            </a:r>
            <a:r>
              <a:rPr lang="en"/>
              <a:t>Do you need to add any final steps to your action plan? </a:t>
            </a:r>
            <a:endParaRPr/>
          </a:p>
        </p:txBody>
      </p:sp>
      <p:sp>
        <p:nvSpPr>
          <p:cNvPr id="707" name="Google Shape;707;g327c2178d8a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327c2178d8a_0_1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 </a:t>
            </a:r>
            <a:r>
              <a:rPr lang="en"/>
              <a:t> The next step is for your team to engage in the course on how to establish SSIG in your building as a Tier 2 Intervention.  </a:t>
            </a:r>
            <a:endParaRPr/>
          </a:p>
        </p:txBody>
      </p:sp>
      <p:sp>
        <p:nvSpPr>
          <p:cNvPr id="713" name="Google Shape;713;g327c2178d8a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327c2178d8a_0_2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19" name="Google Shape;719;g327c2178d8a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2f34d971b7_0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g32f34d971b7_0_2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b="0"/>
              <a:t>  This lesson provides SW-PBS teams with a guide for how to communicate and teach staff, families and students about CICO.  It also provides examples and recommendations on how to pilot the intervention before beginning implementing fully.   </a:t>
            </a:r>
            <a:endParaRPr b="0"/>
          </a:p>
          <a:p>
            <a:pPr marL="0" lvl="0" indent="0" algn="l" rtl="0">
              <a:lnSpc>
                <a:spcPct val="100000"/>
              </a:lnSpc>
              <a:spcBef>
                <a:spcPts val="0"/>
              </a:spcBef>
              <a:spcAft>
                <a:spcPts val="0"/>
              </a:spcAft>
              <a:buSzPts val="1400"/>
              <a:buNone/>
            </a:pPr>
            <a:endParaRPr/>
          </a:p>
          <a:p>
            <a:pPr marL="41021" lvl="0" indent="0" algn="l" rtl="0">
              <a:spcBef>
                <a:spcPts val="33"/>
              </a:spcBef>
              <a:spcAft>
                <a:spcPts val="0"/>
              </a:spcAft>
              <a:buSzPts val="1100"/>
              <a:buNone/>
            </a:pPr>
            <a:r>
              <a:rPr lang="en" sz="1000">
                <a:solidFill>
                  <a:srgbClr val="231F20"/>
                </a:solidFill>
              </a:rPr>
              <a:t>,In the teaming structures  your team  engaged in an activity for creating a system of two-way communication that  broadly focused on who, what, when, and how communication occurs with essential partners.. </a:t>
            </a:r>
            <a:endParaRPr sz="1000">
              <a:solidFill>
                <a:srgbClr val="231F20"/>
              </a:solidFill>
            </a:endParaRPr>
          </a:p>
          <a:p>
            <a:pPr marL="41021" lvl="0" indent="0" algn="l" rtl="0">
              <a:spcBef>
                <a:spcPts val="33"/>
              </a:spcBef>
              <a:spcAft>
                <a:spcPts val="0"/>
              </a:spcAft>
              <a:buSzPts val="1100"/>
              <a:buNone/>
            </a:pPr>
            <a:r>
              <a:rPr lang="en" sz="1000">
                <a:solidFill>
                  <a:srgbClr val="231F20"/>
                </a:solidFill>
              </a:rPr>
              <a:t>Communication with staff and families about a student’s CICO  milestones (e.g., entry, fading, graduation) should align with these communication practices.</a:t>
            </a:r>
            <a:endParaRPr sz="1000">
              <a:solidFill>
                <a:srgbClr val="231F20"/>
              </a:solidFill>
            </a:endParaRPr>
          </a:p>
          <a:p>
            <a:pPr marL="41021" lvl="0" indent="0" algn="l" rtl="0">
              <a:spcBef>
                <a:spcPts val="33"/>
              </a:spcBef>
              <a:spcAft>
                <a:spcPts val="0"/>
              </a:spcAft>
              <a:buClr>
                <a:schemeClr val="dk1"/>
              </a:buClr>
              <a:buSzPts val="1100"/>
              <a:buFont typeface="Arial"/>
              <a:buNone/>
            </a:pPr>
            <a:r>
              <a:rPr lang="en" sz="1000">
                <a:solidFill>
                  <a:srgbClr val="231F20"/>
                </a:solidFill>
              </a:rPr>
              <a:t> In addition, a written description that explains important details of the intervention is one effective method for clear communication with ALL partners.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55" name="Google Shape;255;g32f34d971b7_0_29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327c2178d8a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5" name="Google Shape;725;g327c2178d8a_0_2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26" name="Google Shape;726;g327c2178d8a_0_20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70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30795d589e_0_3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330795d589e_0_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 sz="1200" b="1">
                <a:solidFill>
                  <a:schemeClr val="dk1"/>
                </a:solidFill>
              </a:rPr>
              <a:t>Trainer Notes:</a:t>
            </a:r>
            <a:r>
              <a:rPr lang="en" sz="1200">
                <a:solidFill>
                  <a:schemeClr val="dk1"/>
                </a:solidFill>
              </a:rPr>
              <a:t> </a:t>
            </a:r>
            <a:r>
              <a:rPr lang="en" sz="1200" b="1">
                <a:solidFill>
                  <a:schemeClr val="dk1"/>
                </a:solidFill>
              </a:rPr>
              <a:t>  These are the prerequisites that your team should have participated in prior to engaging with this content. </a:t>
            </a:r>
            <a:endParaRPr sz="1200" b="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b="1">
                <a:solidFill>
                  <a:schemeClr val="dk1"/>
                </a:solidFill>
              </a:rPr>
              <a:t>Tier 1 Essential Components</a:t>
            </a:r>
            <a:endParaRPr sz="1200" b="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b="1">
                <a:solidFill>
                  <a:schemeClr val="dk1"/>
                </a:solidFill>
              </a:rPr>
              <a:t>Function Based Thinking</a:t>
            </a:r>
            <a:endParaRPr sz="1200" b="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b="1">
                <a:solidFill>
                  <a:schemeClr val="dk1"/>
                </a:solidFill>
              </a:rPr>
              <a:t>Advanced Tiers Teaming</a:t>
            </a:r>
            <a:endParaRPr sz="1200" b="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b="1">
                <a:solidFill>
                  <a:schemeClr val="dk1"/>
                </a:solidFill>
              </a:rPr>
              <a:t>Student Identification </a:t>
            </a:r>
            <a:endParaRPr sz="1200" b="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b="1">
                <a:solidFill>
                  <a:schemeClr val="dk1"/>
                </a:solidFill>
              </a:rPr>
              <a:t>DBDM FACTS (Part 1) </a:t>
            </a:r>
            <a:endParaRPr sz="1200" b="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b="1">
                <a:solidFill>
                  <a:schemeClr val="dk1"/>
                </a:solidFill>
              </a:rPr>
              <a:t>Intervention Data Decision Rules</a:t>
            </a:r>
            <a:endParaRPr sz="1200" b="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b="1">
                <a:solidFill>
                  <a:schemeClr val="dk1"/>
                </a:solidFill>
              </a:rPr>
              <a:t>Intensifying the 8 ETLPS </a:t>
            </a:r>
            <a:endParaRPr sz="1200" b="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b="1">
                <a:solidFill>
                  <a:schemeClr val="dk1"/>
                </a:solidFill>
              </a:rPr>
              <a:t>CICO Introduction and Systems of Implementation </a:t>
            </a:r>
            <a:endParaRPr sz="1200" b="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b="1">
                <a:solidFill>
                  <a:schemeClr val="dk1"/>
                </a:solidFill>
              </a:rPr>
              <a:t>Data for Implementation </a:t>
            </a:r>
            <a:endParaRPr sz="1200" b="1">
              <a:solidFill>
                <a:schemeClr val="dk1"/>
              </a:solidFill>
            </a:endParaRPr>
          </a:p>
          <a:p>
            <a:pPr marL="0" lvl="0" indent="0" algn="l" rtl="0">
              <a:lnSpc>
                <a:spcPct val="107916"/>
              </a:lnSpc>
              <a:spcBef>
                <a:spcPts val="0"/>
              </a:spcBef>
              <a:spcAft>
                <a:spcPts val="0"/>
              </a:spcAft>
              <a:buClr>
                <a:schemeClr val="dk1"/>
              </a:buClr>
              <a:buSzPts val="1100"/>
              <a:buFont typeface="Arial"/>
              <a:buNone/>
            </a:pPr>
            <a:endParaRPr sz="1200" b="1">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27c2178d8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7" name="Google Shape;267;g327c2178d8a_0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b="0"/>
              <a:t>  </a:t>
            </a:r>
            <a:endParaRPr/>
          </a:p>
          <a:p>
            <a:pPr marL="0" lvl="0" indent="0" algn="l" rtl="0">
              <a:lnSpc>
                <a:spcPct val="100000"/>
              </a:lnSpc>
              <a:spcBef>
                <a:spcPts val="0"/>
              </a:spcBef>
              <a:spcAft>
                <a:spcPts val="0"/>
              </a:spcAft>
              <a:buSzPts val="1400"/>
              <a:buNone/>
            </a:pPr>
            <a:r>
              <a:rPr lang="en"/>
              <a:t>The outcomes for this lesson include developing the practices for communication, training and piloting CICO.  </a:t>
            </a:r>
            <a:endParaRPr/>
          </a:p>
        </p:txBody>
      </p:sp>
      <p:sp>
        <p:nvSpPr>
          <p:cNvPr id="268" name="Google Shape;268;g327c2178d8a_0_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784456" y="1840359"/>
            <a:ext cx="7772400" cy="1021500"/>
          </a:xfrm>
          <a:prstGeom prst="rect">
            <a:avLst/>
          </a:prstGeom>
          <a:noFill/>
          <a:ln>
            <a:noFill/>
          </a:ln>
        </p:spPr>
        <p:txBody>
          <a:bodyPr spcFirstLastPara="1" wrap="square" lIns="68575" tIns="68575" rIns="68575" bIns="68575" anchor="t" anchorCtr="0">
            <a:noAutofit/>
          </a:bodyPr>
          <a:lstStyle>
            <a:lvl1pPr marR="0" lvl="0" algn="ctr">
              <a:lnSpc>
                <a:spcPct val="100000"/>
              </a:lnSpc>
              <a:spcBef>
                <a:spcPts val="0"/>
              </a:spcBef>
              <a:spcAft>
                <a:spcPts val="0"/>
              </a:spcAft>
              <a:buClr>
                <a:srgbClr val="009E47"/>
              </a:buClr>
              <a:buSzPts val="3000"/>
              <a:buFont typeface="Calibri"/>
              <a:buNone/>
              <a:defRPr sz="3000" b="0" i="0" u="none" strike="noStrike" cap="none">
                <a:solidFill>
                  <a:srgbClr val="009E47"/>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grpSp>
        <p:nvGrpSpPr>
          <p:cNvPr id="52" name="Google Shape;52;p13"/>
          <p:cNvGrpSpPr/>
          <p:nvPr/>
        </p:nvGrpSpPr>
        <p:grpSpPr>
          <a:xfrm>
            <a:off x="12700" y="4716673"/>
            <a:ext cx="9144300" cy="436320"/>
            <a:chOff x="12700" y="6288896"/>
            <a:chExt cx="9144300" cy="581760"/>
          </a:xfrm>
        </p:grpSpPr>
        <p:sp>
          <p:nvSpPr>
            <p:cNvPr id="53" name="Google Shape;53;p13"/>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4" name="Google Shape;54;p13"/>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5" name="Google Shape;55;p13"/>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pic>
        <p:nvPicPr>
          <p:cNvPr id="56" name="Google Shape;56;p13" descr="SWPBSLogo-2011-highres-transbg-web.png"/>
          <p:cNvPicPr preferRelativeResize="0"/>
          <p:nvPr/>
        </p:nvPicPr>
        <p:blipFill rotWithShape="1">
          <a:blip r:embed="rId2">
            <a:alphaModFix/>
          </a:blip>
          <a:srcRect/>
          <a:stretch/>
        </p:blipFill>
        <p:spPr>
          <a:xfrm>
            <a:off x="160847" y="3881887"/>
            <a:ext cx="1606470" cy="126161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59" name="Google Shape;59;p14"/>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60" name="Google Shape;60;p14"/>
          <p:cNvGrpSpPr/>
          <p:nvPr/>
        </p:nvGrpSpPr>
        <p:grpSpPr>
          <a:xfrm>
            <a:off x="12700" y="4658555"/>
            <a:ext cx="9144300" cy="494437"/>
            <a:chOff x="12700" y="6211407"/>
            <a:chExt cx="9144300" cy="659249"/>
          </a:xfrm>
        </p:grpSpPr>
        <p:sp>
          <p:nvSpPr>
            <p:cNvPr id="61" name="Google Shape;61;p14"/>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2" name="Google Shape;62;p14"/>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3" name="Google Shape;63;p14"/>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4" name="Google Shape;64;p14"/>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1982788" y="402432"/>
            <a:ext cx="6710400" cy="703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pic>
        <p:nvPicPr>
          <p:cNvPr id="67" name="Google Shape;67;p15" descr="Macintosh HD:Users:wellspl:Desktop:6-Free-Teamwork-Clipart-Illustration-Showing-Diversity.jpg"/>
          <p:cNvPicPr preferRelativeResize="0"/>
          <p:nvPr/>
        </p:nvPicPr>
        <p:blipFill rotWithShape="1">
          <a:blip r:embed="rId2">
            <a:alphaModFix/>
          </a:blip>
          <a:srcRect r="25556"/>
          <a:stretch/>
        </p:blipFill>
        <p:spPr>
          <a:xfrm>
            <a:off x="552450" y="440531"/>
            <a:ext cx="1371600" cy="578642"/>
          </a:xfrm>
          <a:prstGeom prst="rect">
            <a:avLst/>
          </a:prstGeom>
          <a:noFill/>
          <a:ln>
            <a:noFill/>
          </a:ln>
        </p:spPr>
      </p:pic>
      <p:sp>
        <p:nvSpPr>
          <p:cNvPr id="68" name="Google Shape;68;p15"/>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500"/>
              </a:spcBef>
              <a:spcAft>
                <a:spcPts val="0"/>
              </a:spcAft>
              <a:buClr>
                <a:srgbClr val="FF0000"/>
              </a:buClr>
              <a:buSzPts val="2400"/>
              <a:buFont typeface="Arial"/>
              <a:buNone/>
              <a:defRPr sz="2400" b="0" i="0" u="none" strike="noStrike" cap="none">
                <a:solidFill>
                  <a:srgbClr val="009E47"/>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1"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1"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69" name="Google Shape;69;p15"/>
          <p:cNvGrpSpPr/>
          <p:nvPr/>
        </p:nvGrpSpPr>
        <p:grpSpPr>
          <a:xfrm>
            <a:off x="12700" y="4658555"/>
            <a:ext cx="9144300" cy="494437"/>
            <a:chOff x="12700" y="6211407"/>
            <a:chExt cx="9144300" cy="659249"/>
          </a:xfrm>
        </p:grpSpPr>
        <p:sp>
          <p:nvSpPr>
            <p:cNvPr id="70" name="Google Shape;70;p15"/>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1" name="Google Shape;71;p15"/>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2" name="Google Shape;72;p15"/>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3" name="Google Shape;73;p15"/>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4"/>
        <p:cNvGrpSpPr/>
        <p:nvPr/>
      </p:nvGrpSpPr>
      <p:grpSpPr>
        <a:xfrm>
          <a:off x="0" y="0"/>
          <a:ext cx="0" cy="0"/>
          <a:chOff x="0" y="0"/>
          <a:chExt cx="0" cy="0"/>
        </a:xfrm>
      </p:grpSpPr>
      <p:pic>
        <p:nvPicPr>
          <p:cNvPr id="75" name="Google Shape;75;p16" descr="Green-Pencil-Icon-pencils-7151356-150-150.jpg"/>
          <p:cNvPicPr preferRelativeResize="0"/>
          <p:nvPr/>
        </p:nvPicPr>
        <p:blipFill rotWithShape="1">
          <a:blip r:embed="rId2">
            <a:alphaModFix/>
          </a:blip>
          <a:srcRect/>
          <a:stretch/>
        </p:blipFill>
        <p:spPr>
          <a:xfrm flipH="1">
            <a:off x="471521" y="330664"/>
            <a:ext cx="1234221" cy="925666"/>
          </a:xfrm>
          <a:prstGeom prst="rect">
            <a:avLst/>
          </a:prstGeom>
          <a:noFill/>
          <a:ln>
            <a:noFill/>
          </a:ln>
        </p:spPr>
      </p:pic>
      <p:sp>
        <p:nvSpPr>
          <p:cNvPr id="76" name="Google Shape;76;p16"/>
          <p:cNvSpPr txBox="1">
            <a:spLocks noGrp="1"/>
          </p:cNvSpPr>
          <p:nvPr>
            <p:ph type="title"/>
          </p:nvPr>
        </p:nvSpPr>
        <p:spPr>
          <a:xfrm>
            <a:off x="1471882" y="368764"/>
            <a:ext cx="7363500" cy="694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grpSp>
        <p:nvGrpSpPr>
          <p:cNvPr id="77" name="Google Shape;77;p16"/>
          <p:cNvGrpSpPr/>
          <p:nvPr/>
        </p:nvGrpSpPr>
        <p:grpSpPr>
          <a:xfrm>
            <a:off x="12700" y="4658555"/>
            <a:ext cx="9144300" cy="494437"/>
            <a:chOff x="12700" y="6211407"/>
            <a:chExt cx="9144300" cy="659249"/>
          </a:xfrm>
        </p:grpSpPr>
        <p:sp>
          <p:nvSpPr>
            <p:cNvPr id="78" name="Google Shape;78;p16"/>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9" name="Google Shape;79;p16"/>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0" name="Google Shape;80;p16"/>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1" name="Google Shape;81;p16"/>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
        <p:nvSpPr>
          <p:cNvPr id="82" name="Google Shape;82;p16"/>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500"/>
              </a:spcBef>
              <a:spcAft>
                <a:spcPts val="0"/>
              </a:spcAft>
              <a:buClr>
                <a:srgbClr val="FF0000"/>
              </a:buClr>
              <a:buSzPts val="2400"/>
              <a:buFont typeface="Arial"/>
              <a:buNone/>
              <a:defRPr sz="2400" b="0" i="0" u="none" strike="noStrike" cap="none">
                <a:solidFill>
                  <a:srgbClr val="009E47"/>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1"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1"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17"/>
          <p:cNvSpPr txBox="1">
            <a:spLocks noGrp="1"/>
          </p:cNvSpPr>
          <p:nvPr>
            <p:ph type="body" idx="1"/>
          </p:nvPr>
        </p:nvSpPr>
        <p:spPr>
          <a:xfrm>
            <a:off x="457200" y="1200150"/>
            <a:ext cx="4038600" cy="3394500"/>
          </a:xfrm>
          <a:prstGeom prst="rect">
            <a:avLst/>
          </a:prstGeom>
          <a:noFill/>
          <a:ln>
            <a:noFill/>
          </a:ln>
        </p:spPr>
        <p:txBody>
          <a:bodyPr spcFirstLastPara="1" wrap="square" lIns="68575" tIns="34275" rIns="68575" bIns="34275" anchor="t" anchorCtr="0">
            <a:noAutofit/>
          </a:bodyPr>
          <a:lstStyle>
            <a:lvl1pPr marL="457200" lvl="0" indent="-361950" algn="l">
              <a:lnSpc>
                <a:spcPct val="100000"/>
              </a:lnSpc>
              <a:spcBef>
                <a:spcPts val="400"/>
              </a:spcBef>
              <a:spcAft>
                <a:spcPts val="0"/>
              </a:spcAft>
              <a:buClr>
                <a:srgbClr val="FF0000"/>
              </a:buClr>
              <a:buSzPts val="2100"/>
              <a:buFont typeface="Arial"/>
              <a:buChar char="•"/>
              <a:defRPr sz="2100"/>
            </a:lvl1pPr>
            <a:lvl2pPr marL="914400" lvl="1" indent="-342900" algn="l">
              <a:lnSpc>
                <a:spcPct val="100000"/>
              </a:lnSpc>
              <a:spcBef>
                <a:spcPts val="400"/>
              </a:spcBef>
              <a:spcAft>
                <a:spcPts val="0"/>
              </a:spcAft>
              <a:buClr>
                <a:srgbClr val="FF0000"/>
              </a:buClr>
              <a:buSzPts val="1800"/>
              <a:buFont typeface="Arial"/>
              <a:buChar char="•"/>
              <a:defRPr sz="1800"/>
            </a:lvl2pPr>
            <a:lvl3pPr marL="1371600" lvl="2" indent="-323850" algn="l">
              <a:lnSpc>
                <a:spcPct val="100000"/>
              </a:lnSpc>
              <a:spcBef>
                <a:spcPts val="300"/>
              </a:spcBef>
              <a:spcAft>
                <a:spcPts val="0"/>
              </a:spcAft>
              <a:buClr>
                <a:srgbClr val="FF0000"/>
              </a:buClr>
              <a:buSzPts val="1500"/>
              <a:buFont typeface="Arial"/>
              <a:buChar char="•"/>
              <a:defRPr sz="1500"/>
            </a:lvl3pPr>
            <a:lvl4pPr marL="1828800" lvl="3" indent="-317500" algn="l">
              <a:lnSpc>
                <a:spcPct val="100000"/>
              </a:lnSpc>
              <a:spcBef>
                <a:spcPts val="300"/>
              </a:spcBef>
              <a:spcAft>
                <a:spcPts val="0"/>
              </a:spcAft>
              <a:buClr>
                <a:srgbClr val="FF0000"/>
              </a:buClr>
              <a:buSzPts val="1400"/>
              <a:buFont typeface="Arial"/>
              <a:buChar char="•"/>
              <a:defRPr sz="1400"/>
            </a:lvl4pPr>
            <a:lvl5pPr marL="2286000" lvl="4" indent="-317500" algn="l">
              <a:lnSpc>
                <a:spcPct val="100000"/>
              </a:lnSpc>
              <a:spcBef>
                <a:spcPts val="300"/>
              </a:spcBef>
              <a:spcAft>
                <a:spcPts val="0"/>
              </a:spcAft>
              <a:buClr>
                <a:srgbClr val="FF0000"/>
              </a:buClr>
              <a:buSzPts val="1400"/>
              <a:buFont typeface="Arial"/>
              <a:buChar char="•"/>
              <a:defRPr sz="1400"/>
            </a:lvl5pPr>
            <a:lvl6pPr marL="2743200" lvl="5" indent="-317500" algn="l">
              <a:lnSpc>
                <a:spcPct val="100000"/>
              </a:lnSpc>
              <a:spcBef>
                <a:spcPts val="300"/>
              </a:spcBef>
              <a:spcAft>
                <a:spcPts val="0"/>
              </a:spcAft>
              <a:buClr>
                <a:schemeClr val="dk1"/>
              </a:buClr>
              <a:buSzPts val="1400"/>
              <a:buChar char="•"/>
              <a:defRPr sz="1400"/>
            </a:lvl6pPr>
            <a:lvl7pPr marL="3200400" lvl="6" indent="-317500" algn="l">
              <a:lnSpc>
                <a:spcPct val="100000"/>
              </a:lnSpc>
              <a:spcBef>
                <a:spcPts val="300"/>
              </a:spcBef>
              <a:spcAft>
                <a:spcPts val="0"/>
              </a:spcAft>
              <a:buClr>
                <a:schemeClr val="dk1"/>
              </a:buClr>
              <a:buSzPts val="1400"/>
              <a:buChar char="•"/>
              <a:defRPr sz="1400"/>
            </a:lvl7pPr>
            <a:lvl8pPr marL="3657600" lvl="7" indent="-317500" algn="l">
              <a:lnSpc>
                <a:spcPct val="100000"/>
              </a:lnSpc>
              <a:spcBef>
                <a:spcPts val="300"/>
              </a:spcBef>
              <a:spcAft>
                <a:spcPts val="0"/>
              </a:spcAft>
              <a:buClr>
                <a:schemeClr val="dk1"/>
              </a:buClr>
              <a:buSzPts val="1400"/>
              <a:buChar char="•"/>
              <a:defRPr sz="1400"/>
            </a:lvl8pPr>
            <a:lvl9pPr marL="4114800" lvl="8" indent="-317500" algn="l">
              <a:lnSpc>
                <a:spcPct val="100000"/>
              </a:lnSpc>
              <a:spcBef>
                <a:spcPts val="300"/>
              </a:spcBef>
              <a:spcAft>
                <a:spcPts val="0"/>
              </a:spcAft>
              <a:buClr>
                <a:schemeClr val="dk1"/>
              </a:buClr>
              <a:buSzPts val="1400"/>
              <a:buChar char="•"/>
              <a:defRPr sz="1400"/>
            </a:lvl9pPr>
          </a:lstStyle>
          <a:p>
            <a:endParaRPr/>
          </a:p>
        </p:txBody>
      </p:sp>
      <p:sp>
        <p:nvSpPr>
          <p:cNvPr id="86" name="Google Shape;86;p17"/>
          <p:cNvSpPr txBox="1">
            <a:spLocks noGrp="1"/>
          </p:cNvSpPr>
          <p:nvPr>
            <p:ph type="body" idx="2"/>
          </p:nvPr>
        </p:nvSpPr>
        <p:spPr>
          <a:xfrm>
            <a:off x="4648200" y="1200150"/>
            <a:ext cx="4038600" cy="3394500"/>
          </a:xfrm>
          <a:prstGeom prst="rect">
            <a:avLst/>
          </a:prstGeom>
          <a:noFill/>
          <a:ln>
            <a:noFill/>
          </a:ln>
        </p:spPr>
        <p:txBody>
          <a:bodyPr spcFirstLastPara="1" wrap="square" lIns="68575" tIns="34275" rIns="68575" bIns="34275" anchor="t" anchorCtr="0">
            <a:noAutofit/>
          </a:bodyPr>
          <a:lstStyle>
            <a:lvl1pPr marL="457200" lvl="0" indent="-361950" algn="l">
              <a:lnSpc>
                <a:spcPct val="100000"/>
              </a:lnSpc>
              <a:spcBef>
                <a:spcPts val="400"/>
              </a:spcBef>
              <a:spcAft>
                <a:spcPts val="0"/>
              </a:spcAft>
              <a:buClr>
                <a:srgbClr val="FF0000"/>
              </a:buClr>
              <a:buSzPts val="2100"/>
              <a:buFont typeface="Arial"/>
              <a:buChar char="•"/>
              <a:defRPr sz="2100"/>
            </a:lvl1pPr>
            <a:lvl2pPr marL="914400" lvl="1" indent="-342900" algn="l">
              <a:lnSpc>
                <a:spcPct val="100000"/>
              </a:lnSpc>
              <a:spcBef>
                <a:spcPts val="400"/>
              </a:spcBef>
              <a:spcAft>
                <a:spcPts val="0"/>
              </a:spcAft>
              <a:buClr>
                <a:srgbClr val="FF0000"/>
              </a:buClr>
              <a:buSzPts val="1800"/>
              <a:buFont typeface="Arial"/>
              <a:buChar char="•"/>
              <a:defRPr sz="1800"/>
            </a:lvl2pPr>
            <a:lvl3pPr marL="1371600" lvl="2" indent="-323850" algn="l">
              <a:lnSpc>
                <a:spcPct val="100000"/>
              </a:lnSpc>
              <a:spcBef>
                <a:spcPts val="300"/>
              </a:spcBef>
              <a:spcAft>
                <a:spcPts val="0"/>
              </a:spcAft>
              <a:buClr>
                <a:srgbClr val="FF0000"/>
              </a:buClr>
              <a:buSzPts val="1500"/>
              <a:buFont typeface="Arial"/>
              <a:buChar char="•"/>
              <a:defRPr sz="1500"/>
            </a:lvl3pPr>
            <a:lvl4pPr marL="1828800" lvl="3" indent="-317500" algn="l">
              <a:lnSpc>
                <a:spcPct val="100000"/>
              </a:lnSpc>
              <a:spcBef>
                <a:spcPts val="300"/>
              </a:spcBef>
              <a:spcAft>
                <a:spcPts val="0"/>
              </a:spcAft>
              <a:buClr>
                <a:srgbClr val="FF0000"/>
              </a:buClr>
              <a:buSzPts val="1400"/>
              <a:buFont typeface="Arial"/>
              <a:buChar char="•"/>
              <a:defRPr sz="1400"/>
            </a:lvl4pPr>
            <a:lvl5pPr marL="2286000" lvl="4" indent="-317500" algn="l">
              <a:lnSpc>
                <a:spcPct val="100000"/>
              </a:lnSpc>
              <a:spcBef>
                <a:spcPts val="300"/>
              </a:spcBef>
              <a:spcAft>
                <a:spcPts val="0"/>
              </a:spcAft>
              <a:buClr>
                <a:srgbClr val="FF0000"/>
              </a:buClr>
              <a:buSzPts val="1400"/>
              <a:buFont typeface="Arial"/>
              <a:buChar char="•"/>
              <a:defRPr sz="1400"/>
            </a:lvl5pPr>
            <a:lvl6pPr marL="2743200" lvl="5" indent="-317500" algn="l">
              <a:lnSpc>
                <a:spcPct val="100000"/>
              </a:lnSpc>
              <a:spcBef>
                <a:spcPts val="300"/>
              </a:spcBef>
              <a:spcAft>
                <a:spcPts val="0"/>
              </a:spcAft>
              <a:buClr>
                <a:schemeClr val="dk1"/>
              </a:buClr>
              <a:buSzPts val="1400"/>
              <a:buChar char="•"/>
              <a:defRPr sz="1400"/>
            </a:lvl6pPr>
            <a:lvl7pPr marL="3200400" lvl="6" indent="-317500" algn="l">
              <a:lnSpc>
                <a:spcPct val="100000"/>
              </a:lnSpc>
              <a:spcBef>
                <a:spcPts val="300"/>
              </a:spcBef>
              <a:spcAft>
                <a:spcPts val="0"/>
              </a:spcAft>
              <a:buClr>
                <a:schemeClr val="dk1"/>
              </a:buClr>
              <a:buSzPts val="1400"/>
              <a:buChar char="•"/>
              <a:defRPr sz="1400"/>
            </a:lvl7pPr>
            <a:lvl8pPr marL="3657600" lvl="7" indent="-317500" algn="l">
              <a:lnSpc>
                <a:spcPct val="100000"/>
              </a:lnSpc>
              <a:spcBef>
                <a:spcPts val="300"/>
              </a:spcBef>
              <a:spcAft>
                <a:spcPts val="0"/>
              </a:spcAft>
              <a:buClr>
                <a:schemeClr val="dk1"/>
              </a:buClr>
              <a:buSzPts val="1400"/>
              <a:buChar char="•"/>
              <a:defRPr sz="1400"/>
            </a:lvl8pPr>
            <a:lvl9pPr marL="4114800" lvl="8" indent="-317500" algn="l">
              <a:lnSpc>
                <a:spcPct val="100000"/>
              </a:lnSpc>
              <a:spcBef>
                <a:spcPts val="300"/>
              </a:spcBef>
              <a:spcAft>
                <a:spcPts val="0"/>
              </a:spcAft>
              <a:buClr>
                <a:schemeClr val="dk1"/>
              </a:buClr>
              <a:buSzPts val="1400"/>
              <a:buChar char="•"/>
              <a:defRPr sz="1400"/>
            </a:lvl9pPr>
          </a:lstStyle>
          <a:p>
            <a:endParaRPr/>
          </a:p>
        </p:txBody>
      </p:sp>
      <p:grpSp>
        <p:nvGrpSpPr>
          <p:cNvPr id="87" name="Google Shape;87;p17"/>
          <p:cNvGrpSpPr/>
          <p:nvPr/>
        </p:nvGrpSpPr>
        <p:grpSpPr>
          <a:xfrm>
            <a:off x="12700" y="4658553"/>
            <a:ext cx="9144300" cy="494437"/>
            <a:chOff x="12700" y="6211407"/>
            <a:chExt cx="9144300" cy="659249"/>
          </a:xfrm>
        </p:grpSpPr>
        <p:sp>
          <p:nvSpPr>
            <p:cNvPr id="88" name="Google Shape;88;p17"/>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9" name="Google Shape;89;p17"/>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0" name="Google Shape;90;p17"/>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1" name="Google Shape;91;p17"/>
            <p:cNvSpPr txBox="1"/>
            <p:nvPr/>
          </p:nvSpPr>
          <p:spPr>
            <a:xfrm>
              <a:off x="673596"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MO SW-PBS</a:t>
              </a: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5"/>
        <p:cNvGrpSpPr/>
        <p:nvPr/>
      </p:nvGrpSpPr>
      <p:grpSpPr>
        <a:xfrm>
          <a:off x="0" y="0"/>
          <a:ext cx="0" cy="0"/>
          <a:chOff x="0" y="0"/>
          <a:chExt cx="0" cy="0"/>
        </a:xfrm>
      </p:grpSpPr>
      <p:sp>
        <p:nvSpPr>
          <p:cNvPr id="96" name="Google Shape;96;p19"/>
          <p:cNvSpPr txBox="1">
            <a:spLocks noGrp="1"/>
          </p:cNvSpPr>
          <p:nvPr>
            <p:ph type="ctrTitle"/>
          </p:nvPr>
        </p:nvSpPr>
        <p:spPr>
          <a:xfrm>
            <a:off x="685800" y="346068"/>
            <a:ext cx="7772400" cy="1102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2700"/>
              <a:buFont typeface="Calibri"/>
              <a:buNone/>
              <a:defRPr sz="27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97" name="Google Shape;97;p19"/>
          <p:cNvSpPr txBox="1">
            <a:spLocks noGrp="1"/>
          </p:cNvSpPr>
          <p:nvPr>
            <p:ph type="subTitle" idx="1"/>
          </p:nvPr>
        </p:nvSpPr>
        <p:spPr>
          <a:xfrm>
            <a:off x="1371601" y="1503100"/>
            <a:ext cx="6400800" cy="487800"/>
          </a:xfrm>
          <a:prstGeom prst="rect">
            <a:avLst/>
          </a:prstGeom>
          <a:noFill/>
          <a:ln>
            <a:noFill/>
          </a:ln>
        </p:spPr>
        <p:txBody>
          <a:bodyPr spcFirstLastPara="1" wrap="square" lIns="68575" tIns="68575" rIns="68575" bIns="68575" anchor="t" anchorCtr="0">
            <a:noAutofit/>
          </a:bodyPr>
          <a:lstStyle>
            <a:lvl1pPr marR="0" lvl="0" algn="ctr">
              <a:lnSpc>
                <a:spcPct val="100000"/>
              </a:lnSpc>
              <a:spcBef>
                <a:spcPts val="500"/>
              </a:spcBef>
              <a:spcAft>
                <a:spcPts val="0"/>
              </a:spcAft>
              <a:buClr>
                <a:srgbClr val="FF0000"/>
              </a:buClr>
              <a:buSzPts val="2400"/>
              <a:buFont typeface="Arial"/>
              <a:buNone/>
              <a:defRPr sz="2400" b="0" i="0" u="none" strike="noStrike" cap="none">
                <a:solidFill>
                  <a:srgbClr val="FF0000"/>
                </a:solidFill>
                <a:latin typeface="Calibri"/>
                <a:ea typeface="Calibri"/>
                <a:cs typeface="Calibri"/>
                <a:sym typeface="Calibri"/>
              </a:defRPr>
            </a:lvl1pPr>
            <a:lvl2pPr marR="0" lvl="1" algn="ctr">
              <a:lnSpc>
                <a:spcPct val="100000"/>
              </a:lnSpc>
              <a:spcBef>
                <a:spcPts val="400"/>
              </a:spcBef>
              <a:spcAft>
                <a:spcPts val="0"/>
              </a:spcAft>
              <a:buClr>
                <a:srgbClr val="FF0000"/>
              </a:buClr>
              <a:buSzPts val="2100"/>
              <a:buFont typeface="Arial"/>
              <a:buNone/>
              <a:defRPr sz="2100" b="0" i="0" u="none" strike="noStrike" cap="none">
                <a:solidFill>
                  <a:srgbClr val="888888"/>
                </a:solidFill>
                <a:latin typeface="Calibri"/>
                <a:ea typeface="Calibri"/>
                <a:cs typeface="Calibri"/>
                <a:sym typeface="Calibri"/>
              </a:defRPr>
            </a:lvl2pPr>
            <a:lvl3pPr marR="0" lvl="2" algn="ctr">
              <a:lnSpc>
                <a:spcPct val="100000"/>
              </a:lnSpc>
              <a:spcBef>
                <a:spcPts val="400"/>
              </a:spcBef>
              <a:spcAft>
                <a:spcPts val="0"/>
              </a:spcAft>
              <a:buClr>
                <a:srgbClr val="FF0000"/>
              </a:buClr>
              <a:buSzPts val="1800"/>
              <a:buFont typeface="Arial"/>
              <a:buNone/>
              <a:defRPr sz="1800" b="0" i="0" u="none" strike="noStrike" cap="none">
                <a:solidFill>
                  <a:srgbClr val="888888"/>
                </a:solidFill>
                <a:latin typeface="Calibri"/>
                <a:ea typeface="Calibri"/>
                <a:cs typeface="Calibri"/>
                <a:sym typeface="Calibri"/>
              </a:defRPr>
            </a:lvl3pPr>
            <a:lvl4pPr marR="0" lvl="3" algn="ctr">
              <a:lnSpc>
                <a:spcPct val="100000"/>
              </a:lnSpc>
              <a:spcBef>
                <a:spcPts val="300"/>
              </a:spcBef>
              <a:spcAft>
                <a:spcPts val="0"/>
              </a:spcAft>
              <a:buClr>
                <a:srgbClr val="FF0000"/>
              </a:buClr>
              <a:buSzPts val="1500"/>
              <a:buFont typeface="Arial"/>
              <a:buNone/>
              <a:defRPr sz="1500" b="0" i="0" u="none" strike="noStrike" cap="none">
                <a:solidFill>
                  <a:srgbClr val="888888"/>
                </a:solidFill>
                <a:latin typeface="Calibri"/>
                <a:ea typeface="Calibri"/>
                <a:cs typeface="Calibri"/>
                <a:sym typeface="Calibri"/>
              </a:defRPr>
            </a:lvl4pPr>
            <a:lvl5pPr marR="0" lvl="4" algn="ctr">
              <a:lnSpc>
                <a:spcPct val="100000"/>
              </a:lnSpc>
              <a:spcBef>
                <a:spcPts val="300"/>
              </a:spcBef>
              <a:spcAft>
                <a:spcPts val="0"/>
              </a:spcAft>
              <a:buClr>
                <a:srgbClr val="FF0000"/>
              </a:buClr>
              <a:buSzPts val="1500"/>
              <a:buFont typeface="Arial"/>
              <a:buNone/>
              <a:defRPr sz="1500" b="0" i="0" u="none" strike="noStrike" cap="none">
                <a:solidFill>
                  <a:srgbClr val="888888"/>
                </a:solidFill>
                <a:latin typeface="Calibri"/>
                <a:ea typeface="Calibri"/>
                <a:cs typeface="Calibri"/>
                <a:sym typeface="Calibri"/>
              </a:defRPr>
            </a:lvl5pPr>
            <a:lvl6pPr marR="0" lvl="5" algn="ctr">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6pPr>
            <a:lvl7pPr marR="0" lvl="6" algn="ctr">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7pPr>
            <a:lvl8pPr marR="0" lvl="7" algn="ctr">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8pPr>
            <a:lvl9pPr marR="0" lvl="8" algn="ctr">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9pPr>
          </a:lstStyle>
          <a:p>
            <a:endParaRPr/>
          </a:p>
        </p:txBody>
      </p:sp>
      <p:pic>
        <p:nvPicPr>
          <p:cNvPr id="98" name="Google Shape;98;p19" descr="MO_SWPBS_Logo-2011.jpg"/>
          <p:cNvPicPr preferRelativeResize="0"/>
          <p:nvPr/>
        </p:nvPicPr>
        <p:blipFill rotWithShape="1">
          <a:blip r:embed="rId2">
            <a:alphaModFix/>
          </a:blip>
          <a:srcRect/>
          <a:stretch/>
        </p:blipFill>
        <p:spPr>
          <a:xfrm>
            <a:off x="3227388" y="2064746"/>
            <a:ext cx="2689220" cy="2074948"/>
          </a:xfrm>
          <a:prstGeom prst="rect">
            <a:avLst/>
          </a:prstGeom>
          <a:noFill/>
          <a:ln>
            <a:noFill/>
          </a:ln>
        </p:spPr>
      </p:pic>
      <p:pic>
        <p:nvPicPr>
          <p:cNvPr id="99" name="Google Shape;99;p19"/>
          <p:cNvPicPr preferRelativeResize="0"/>
          <p:nvPr/>
        </p:nvPicPr>
        <p:blipFill rotWithShape="1">
          <a:blip r:embed="rId3">
            <a:alphaModFix/>
          </a:blip>
          <a:srcRect/>
          <a:stretch/>
        </p:blipFill>
        <p:spPr>
          <a:xfrm>
            <a:off x="461183" y="4460078"/>
            <a:ext cx="520700" cy="433388"/>
          </a:xfrm>
          <a:prstGeom prst="rect">
            <a:avLst/>
          </a:prstGeom>
          <a:noFill/>
          <a:ln>
            <a:noFill/>
          </a:ln>
        </p:spPr>
      </p:pic>
      <p:sp>
        <p:nvSpPr>
          <p:cNvPr id="100" name="Google Shape;100;p19"/>
          <p:cNvSpPr txBox="1"/>
          <p:nvPr/>
        </p:nvSpPr>
        <p:spPr>
          <a:xfrm>
            <a:off x="1080308" y="4385948"/>
            <a:ext cx="1871700" cy="715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300"/>
              <a:buFont typeface="Calibri"/>
              <a:buNone/>
            </a:pPr>
            <a:r>
              <a:rPr lang="en" sz="1100" b="1" i="0" u="none" strike="noStrike" cap="none">
                <a:solidFill>
                  <a:schemeClr val="dk1"/>
                </a:solidFill>
                <a:latin typeface="Calibri"/>
                <a:ea typeface="Calibri"/>
                <a:cs typeface="Calibri"/>
                <a:sym typeface="Calibri"/>
              </a:rPr>
              <a:t>MU Center for SW-PBS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
              <a:buFont typeface="Calibri"/>
              <a:buNone/>
            </a:pPr>
            <a:r>
              <a:rPr lang="en" sz="1100" b="0" i="0" u="none" strike="noStrike" cap="none">
                <a:solidFill>
                  <a:schemeClr val="dk1"/>
                </a:solidFill>
                <a:latin typeface="Calibri"/>
                <a:ea typeface="Calibri"/>
                <a:cs typeface="Calibri"/>
                <a:sym typeface="Calibri"/>
              </a:rPr>
              <a:t>College of Education</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
              <a:buFont typeface="Calibri"/>
              <a:buNone/>
            </a:pPr>
            <a:r>
              <a:rPr lang="en" sz="1100" b="0" i="0" u="none" strike="noStrike" cap="none">
                <a:solidFill>
                  <a:schemeClr val="dk1"/>
                </a:solidFill>
                <a:latin typeface="Calibri"/>
                <a:ea typeface="Calibri"/>
                <a:cs typeface="Calibri"/>
                <a:sym typeface="Calibri"/>
              </a:rPr>
              <a:t>University of Missouri</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Times New Roman"/>
              <a:ea typeface="Times New Roman"/>
              <a:cs typeface="Times New Roman"/>
              <a:sym typeface="Times New Roman"/>
            </a:endParaRPr>
          </a:p>
        </p:txBody>
      </p:sp>
      <p:pic>
        <p:nvPicPr>
          <p:cNvPr id="101" name="Google Shape;101;p19" descr="M:\BD\SUGAI\PBIS LOGO-LARGE.TIF"/>
          <p:cNvPicPr preferRelativeResize="0"/>
          <p:nvPr/>
        </p:nvPicPr>
        <p:blipFill rotWithShape="1">
          <a:blip r:embed="rId4">
            <a:alphaModFix/>
          </a:blip>
          <a:srcRect/>
          <a:stretch/>
        </p:blipFill>
        <p:spPr>
          <a:xfrm>
            <a:off x="7678049" y="4385948"/>
            <a:ext cx="1077913" cy="588168"/>
          </a:xfrm>
          <a:prstGeom prst="rect">
            <a:avLst/>
          </a:prstGeom>
          <a:noFill/>
          <a:ln>
            <a:noFill/>
          </a:ln>
        </p:spPr>
      </p:pic>
      <p:pic>
        <p:nvPicPr>
          <p:cNvPr id="102" name="Google Shape;102;p19" descr="C:\Users\joann\Pictures\iPod Photo Cache\DESE-color.jpg"/>
          <p:cNvPicPr preferRelativeResize="0"/>
          <p:nvPr/>
        </p:nvPicPr>
        <p:blipFill rotWithShape="1">
          <a:blip r:embed="rId5">
            <a:alphaModFix/>
          </a:blip>
          <a:srcRect/>
          <a:stretch/>
        </p:blipFill>
        <p:spPr>
          <a:xfrm>
            <a:off x="3470275" y="4213622"/>
            <a:ext cx="2697163" cy="72866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105" name="Google Shape;105;p20"/>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106" name="Google Shape;106;p20"/>
          <p:cNvGrpSpPr/>
          <p:nvPr/>
        </p:nvGrpSpPr>
        <p:grpSpPr>
          <a:xfrm>
            <a:off x="12700" y="4658555"/>
            <a:ext cx="9144300" cy="494437"/>
            <a:chOff x="12700" y="6211407"/>
            <a:chExt cx="9144300" cy="659249"/>
          </a:xfrm>
        </p:grpSpPr>
        <p:sp>
          <p:nvSpPr>
            <p:cNvPr id="107" name="Google Shape;107;p20"/>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8" name="Google Shape;108;p20"/>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9" name="Google Shape;109;p20"/>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0" name="Google Shape;110;p20"/>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11"/>
        <p:cNvGrpSpPr/>
        <p:nvPr/>
      </p:nvGrpSpPr>
      <p:grpSpPr>
        <a:xfrm>
          <a:off x="0" y="0"/>
          <a:ext cx="0" cy="0"/>
          <a:chOff x="0" y="0"/>
          <a:chExt cx="0" cy="0"/>
        </a:xfrm>
      </p:grpSpPr>
      <p:sp>
        <p:nvSpPr>
          <p:cNvPr id="112" name="Google Shape;112;p21"/>
          <p:cNvSpPr txBox="1">
            <a:spLocks noGrp="1"/>
          </p:cNvSpPr>
          <p:nvPr>
            <p:ph type="title"/>
          </p:nvPr>
        </p:nvSpPr>
        <p:spPr>
          <a:xfrm>
            <a:off x="784456" y="1840359"/>
            <a:ext cx="7772400" cy="1021500"/>
          </a:xfrm>
          <a:prstGeom prst="rect">
            <a:avLst/>
          </a:prstGeom>
          <a:noFill/>
          <a:ln>
            <a:noFill/>
          </a:ln>
        </p:spPr>
        <p:txBody>
          <a:bodyPr spcFirstLastPara="1" wrap="square" lIns="68575" tIns="68575" rIns="68575" bIns="68575" anchor="t" anchorCtr="0">
            <a:noAutofit/>
          </a:bodyPr>
          <a:lstStyle>
            <a:lvl1pPr marR="0" lvl="0" algn="ctr">
              <a:lnSpc>
                <a:spcPct val="100000"/>
              </a:lnSpc>
              <a:spcBef>
                <a:spcPts val="0"/>
              </a:spcBef>
              <a:spcAft>
                <a:spcPts val="0"/>
              </a:spcAft>
              <a:buClr>
                <a:srgbClr val="009E47"/>
              </a:buClr>
              <a:buSzPts val="3000"/>
              <a:buFont typeface="Calibri"/>
              <a:buNone/>
              <a:defRPr sz="3000" b="0" i="0" u="none" strike="noStrike" cap="none">
                <a:solidFill>
                  <a:srgbClr val="009E47"/>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grpSp>
        <p:nvGrpSpPr>
          <p:cNvPr id="113" name="Google Shape;113;p21"/>
          <p:cNvGrpSpPr/>
          <p:nvPr/>
        </p:nvGrpSpPr>
        <p:grpSpPr>
          <a:xfrm>
            <a:off x="12700" y="4716673"/>
            <a:ext cx="9144300" cy="436320"/>
            <a:chOff x="12700" y="6288896"/>
            <a:chExt cx="9144300" cy="581760"/>
          </a:xfrm>
        </p:grpSpPr>
        <p:sp>
          <p:nvSpPr>
            <p:cNvPr id="114" name="Google Shape;114;p21"/>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5" name="Google Shape;115;p21"/>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6" name="Google Shape;116;p21"/>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pic>
        <p:nvPicPr>
          <p:cNvPr id="117" name="Google Shape;117;p21" descr="SWPBSLogo-2011-highres-transbg-web.png"/>
          <p:cNvPicPr preferRelativeResize="0"/>
          <p:nvPr/>
        </p:nvPicPr>
        <p:blipFill rotWithShape="1">
          <a:blip r:embed="rId2">
            <a:alphaModFix/>
          </a:blip>
          <a:srcRect/>
          <a:stretch/>
        </p:blipFill>
        <p:spPr>
          <a:xfrm>
            <a:off x="160847" y="3881887"/>
            <a:ext cx="1606470" cy="126161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18"/>
        <p:cNvGrpSpPr/>
        <p:nvPr/>
      </p:nvGrpSpPr>
      <p:grpSpPr>
        <a:xfrm>
          <a:off x="0" y="0"/>
          <a:ext cx="0" cy="0"/>
          <a:chOff x="0" y="0"/>
          <a:chExt cx="0" cy="0"/>
        </a:xfrm>
      </p:grpSpPr>
      <p:sp>
        <p:nvSpPr>
          <p:cNvPr id="119" name="Google Shape;119;p22"/>
          <p:cNvSpPr txBox="1">
            <a:spLocks noGrp="1"/>
          </p:cNvSpPr>
          <p:nvPr>
            <p:ph type="title"/>
          </p:nvPr>
        </p:nvSpPr>
        <p:spPr>
          <a:xfrm>
            <a:off x="1982788" y="402432"/>
            <a:ext cx="6710400" cy="703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pic>
        <p:nvPicPr>
          <p:cNvPr id="120" name="Google Shape;120;p22" descr="Macintosh HD:Users:wellspl:Desktop:6-Free-Teamwork-Clipart-Illustration-Showing-Diversity.jpg"/>
          <p:cNvPicPr preferRelativeResize="0"/>
          <p:nvPr/>
        </p:nvPicPr>
        <p:blipFill rotWithShape="1">
          <a:blip r:embed="rId2">
            <a:alphaModFix/>
          </a:blip>
          <a:srcRect r="25556"/>
          <a:stretch/>
        </p:blipFill>
        <p:spPr>
          <a:xfrm>
            <a:off x="552450" y="440531"/>
            <a:ext cx="1371600" cy="578642"/>
          </a:xfrm>
          <a:prstGeom prst="rect">
            <a:avLst/>
          </a:prstGeom>
          <a:noFill/>
          <a:ln>
            <a:noFill/>
          </a:ln>
        </p:spPr>
      </p:pic>
      <p:sp>
        <p:nvSpPr>
          <p:cNvPr id="121" name="Google Shape;121;p22"/>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500"/>
              </a:spcBef>
              <a:spcAft>
                <a:spcPts val="0"/>
              </a:spcAft>
              <a:buClr>
                <a:srgbClr val="FF0000"/>
              </a:buClr>
              <a:buSzPts val="2400"/>
              <a:buFont typeface="Arial"/>
              <a:buNone/>
              <a:defRPr sz="2400" b="0" i="0" u="none" strike="noStrike" cap="none">
                <a:solidFill>
                  <a:srgbClr val="009E47"/>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1"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1"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122" name="Google Shape;122;p22"/>
          <p:cNvGrpSpPr/>
          <p:nvPr/>
        </p:nvGrpSpPr>
        <p:grpSpPr>
          <a:xfrm>
            <a:off x="12700" y="4658555"/>
            <a:ext cx="9144300" cy="494437"/>
            <a:chOff x="12700" y="6211407"/>
            <a:chExt cx="9144300" cy="659249"/>
          </a:xfrm>
        </p:grpSpPr>
        <p:sp>
          <p:nvSpPr>
            <p:cNvPr id="123" name="Google Shape;123;p22"/>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4" name="Google Shape;124;p22"/>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5" name="Google Shape;125;p22"/>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6" name="Google Shape;126;p22"/>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27"/>
        <p:cNvGrpSpPr/>
        <p:nvPr/>
      </p:nvGrpSpPr>
      <p:grpSpPr>
        <a:xfrm>
          <a:off x="0" y="0"/>
          <a:ext cx="0" cy="0"/>
          <a:chOff x="0" y="0"/>
          <a:chExt cx="0" cy="0"/>
        </a:xfrm>
      </p:grpSpPr>
      <p:pic>
        <p:nvPicPr>
          <p:cNvPr id="128" name="Google Shape;128;p23" descr="Green-Pencil-Icon-pencils-7151356-150-150.jpg"/>
          <p:cNvPicPr preferRelativeResize="0"/>
          <p:nvPr/>
        </p:nvPicPr>
        <p:blipFill rotWithShape="1">
          <a:blip r:embed="rId2">
            <a:alphaModFix/>
          </a:blip>
          <a:srcRect/>
          <a:stretch/>
        </p:blipFill>
        <p:spPr>
          <a:xfrm flipH="1">
            <a:off x="471521" y="330664"/>
            <a:ext cx="1234221" cy="925666"/>
          </a:xfrm>
          <a:prstGeom prst="rect">
            <a:avLst/>
          </a:prstGeom>
          <a:noFill/>
          <a:ln>
            <a:noFill/>
          </a:ln>
        </p:spPr>
      </p:pic>
      <p:sp>
        <p:nvSpPr>
          <p:cNvPr id="129" name="Google Shape;129;p23"/>
          <p:cNvSpPr txBox="1">
            <a:spLocks noGrp="1"/>
          </p:cNvSpPr>
          <p:nvPr>
            <p:ph type="title"/>
          </p:nvPr>
        </p:nvSpPr>
        <p:spPr>
          <a:xfrm>
            <a:off x="1471882" y="368764"/>
            <a:ext cx="7363500" cy="694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grpSp>
        <p:nvGrpSpPr>
          <p:cNvPr id="130" name="Google Shape;130;p23"/>
          <p:cNvGrpSpPr/>
          <p:nvPr/>
        </p:nvGrpSpPr>
        <p:grpSpPr>
          <a:xfrm>
            <a:off x="12700" y="4658555"/>
            <a:ext cx="9144300" cy="494437"/>
            <a:chOff x="12700" y="6211407"/>
            <a:chExt cx="9144300" cy="659249"/>
          </a:xfrm>
        </p:grpSpPr>
        <p:sp>
          <p:nvSpPr>
            <p:cNvPr id="131" name="Google Shape;131;p23"/>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2" name="Google Shape;132;p23"/>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3" name="Google Shape;133;p23"/>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4" name="Google Shape;134;p23"/>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
        <p:nvSpPr>
          <p:cNvPr id="135" name="Google Shape;135;p23"/>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500"/>
              </a:spcBef>
              <a:spcAft>
                <a:spcPts val="0"/>
              </a:spcAft>
              <a:buClr>
                <a:srgbClr val="FF0000"/>
              </a:buClr>
              <a:buSzPts val="2400"/>
              <a:buFont typeface="Arial"/>
              <a:buNone/>
              <a:defRPr sz="2400" b="0" i="0" u="none" strike="noStrike" cap="none">
                <a:solidFill>
                  <a:srgbClr val="009E47"/>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1"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1"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36"/>
        <p:cNvGrpSpPr/>
        <p:nvPr/>
      </p:nvGrpSpPr>
      <p:grpSpPr>
        <a:xfrm>
          <a:off x="0" y="0"/>
          <a:ext cx="0" cy="0"/>
          <a:chOff x="0" y="0"/>
          <a:chExt cx="0" cy="0"/>
        </a:xfrm>
      </p:grpSpPr>
      <p:sp>
        <p:nvSpPr>
          <p:cNvPr id="137" name="Google Shape;137;p24"/>
          <p:cNvSpPr txBox="1">
            <a:spLocks noGrp="1"/>
          </p:cNvSpPr>
          <p:nvPr>
            <p:ph type="title"/>
          </p:nvPr>
        </p:nvSpPr>
        <p:spPr>
          <a:xfrm>
            <a:off x="1471880" y="368764"/>
            <a:ext cx="7472100" cy="694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pic>
        <p:nvPicPr>
          <p:cNvPr id="138" name="Google Shape;138;p24"/>
          <p:cNvPicPr preferRelativeResize="0"/>
          <p:nvPr/>
        </p:nvPicPr>
        <p:blipFill rotWithShape="1">
          <a:blip r:embed="rId2">
            <a:alphaModFix/>
          </a:blip>
          <a:srcRect/>
          <a:stretch/>
        </p:blipFill>
        <p:spPr>
          <a:xfrm>
            <a:off x="86609" y="155287"/>
            <a:ext cx="1463039" cy="1097279"/>
          </a:xfrm>
          <a:prstGeom prst="rect">
            <a:avLst/>
          </a:prstGeom>
          <a:noFill/>
          <a:ln>
            <a:noFill/>
          </a:ln>
        </p:spPr>
      </p:pic>
      <p:sp>
        <p:nvSpPr>
          <p:cNvPr id="139" name="Google Shape;139;p24"/>
          <p:cNvSpPr txBox="1">
            <a:spLocks noGrp="1"/>
          </p:cNvSpPr>
          <p:nvPr>
            <p:ph type="body" idx="1"/>
          </p:nvPr>
        </p:nvSpPr>
        <p:spPr>
          <a:xfrm>
            <a:off x="596900" y="1441906"/>
            <a:ext cx="8001000" cy="27273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140" name="Google Shape;140;p24"/>
          <p:cNvGrpSpPr/>
          <p:nvPr/>
        </p:nvGrpSpPr>
        <p:grpSpPr>
          <a:xfrm>
            <a:off x="12700" y="4658555"/>
            <a:ext cx="9144300" cy="494437"/>
            <a:chOff x="12700" y="6211407"/>
            <a:chExt cx="9144300" cy="659249"/>
          </a:xfrm>
        </p:grpSpPr>
        <p:sp>
          <p:nvSpPr>
            <p:cNvPr id="141" name="Google Shape;141;p24"/>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2" name="Google Shape;142;p24"/>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3" name="Google Shape;143;p24"/>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4" name="Google Shape;144;p24"/>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grpSp>
        <p:nvGrpSpPr>
          <p:cNvPr id="147" name="Google Shape;147;p25"/>
          <p:cNvGrpSpPr/>
          <p:nvPr/>
        </p:nvGrpSpPr>
        <p:grpSpPr>
          <a:xfrm>
            <a:off x="12700" y="4659201"/>
            <a:ext cx="9144300" cy="494107"/>
            <a:chOff x="12700" y="6211407"/>
            <a:chExt cx="9144300" cy="659249"/>
          </a:xfrm>
        </p:grpSpPr>
        <p:sp>
          <p:nvSpPr>
            <p:cNvPr id="148" name="Google Shape;148;p25"/>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9" name="Google Shape;149;p25"/>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0" name="Google Shape;150;p25"/>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1" name="Google Shape;151;p25"/>
            <p:cNvSpPr txBox="1"/>
            <p:nvPr/>
          </p:nvSpPr>
          <p:spPr>
            <a:xfrm>
              <a:off x="673127" y="6211407"/>
              <a:ext cx="1752600" cy="3687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
        <p:nvSpPr>
          <p:cNvPr id="152" name="Google Shape;152;p25"/>
          <p:cNvSpPr/>
          <p:nvPr/>
        </p:nvSpPr>
        <p:spPr>
          <a:xfrm>
            <a:off x="3492500" y="3378994"/>
            <a:ext cx="2031900" cy="898800"/>
          </a:xfrm>
          <a:custGeom>
            <a:avLst/>
            <a:gdLst/>
            <a:ahLst/>
            <a:cxnLst/>
            <a:rect l="l" t="t" r="r" b="b"/>
            <a:pathLst>
              <a:path w="120000" h="120000" extrusionOk="0">
                <a:moveTo>
                  <a:pt x="0" y="0"/>
                </a:moveTo>
                <a:lnTo>
                  <a:pt x="120000" y="0"/>
                </a:lnTo>
                <a:lnTo>
                  <a:pt x="120000" y="120000"/>
                </a:lnTo>
                <a:lnTo>
                  <a:pt x="0" y="120000"/>
                </a:lnTo>
                <a:close/>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w="120000" h="120000" fill="darken" extrusionOk="0">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w="120000" h="120000" fill="none" extrusionOk="0">
                <a:moveTo>
                  <a:pt x="33457" y="36999"/>
                </a:moveTo>
                <a:lnTo>
                  <a:pt x="37032" y="36999"/>
                </a:lnTo>
                <a:lnTo>
                  <a:pt x="38138" y="38875"/>
                </a:lnTo>
                <a:lnTo>
                  <a:pt x="73160" y="38875"/>
                </a:lnTo>
                <a:lnTo>
                  <a:pt x="75262" y="42625"/>
                </a:lnTo>
                <a:lnTo>
                  <a:pt x="75262" y="46216"/>
                </a:lnTo>
                <a:lnTo>
                  <a:pt x="81934" y="46216"/>
                </a:lnTo>
                <a:lnTo>
                  <a:pt x="84073" y="42625"/>
                </a:lnTo>
                <a:lnTo>
                  <a:pt x="86542" y="42625"/>
                </a:lnTo>
                <a:lnTo>
                  <a:pt x="86542" y="75750"/>
                </a:lnTo>
                <a:lnTo>
                  <a:pt x="84073" y="75750"/>
                </a:lnTo>
                <a:lnTo>
                  <a:pt x="80976" y="70591"/>
                </a:lnTo>
                <a:lnTo>
                  <a:pt x="75262" y="70591"/>
                </a:lnTo>
                <a:lnTo>
                  <a:pt x="75262" y="79966"/>
                </a:lnTo>
                <a:lnTo>
                  <a:pt x="39171" y="79966"/>
                </a:lnTo>
                <a:lnTo>
                  <a:pt x="39171" y="52779"/>
                </a:lnTo>
                <a:lnTo>
                  <a:pt x="38138" y="52779"/>
                </a:lnTo>
                <a:lnTo>
                  <a:pt x="37032" y="54812"/>
                </a:lnTo>
                <a:lnTo>
                  <a:pt x="33457" y="54812"/>
                </a:lnTo>
                <a:close/>
              </a:path>
              <a:path w="120000" h="120000" fill="none" extrusionOk="0">
                <a:moveTo>
                  <a:pt x="0" y="0"/>
                </a:moveTo>
                <a:lnTo>
                  <a:pt x="120000" y="0"/>
                </a:lnTo>
                <a:lnTo>
                  <a:pt x="120000" y="120000"/>
                </a:lnTo>
                <a:lnTo>
                  <a:pt x="0" y="120000"/>
                </a:lnTo>
                <a:close/>
              </a:path>
            </a:pathLst>
          </a:custGeom>
          <a:solidFill>
            <a:srgbClr val="C2D59B"/>
          </a:solidFill>
          <a:ln w="25400" cap="flat" cmpd="sng">
            <a:solidFill>
              <a:srgbClr val="395E89"/>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3" name="Google Shape;153;p25"/>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4"/>
        <p:cNvGrpSpPr/>
        <p:nvPr/>
      </p:nvGrpSpPr>
      <p:grpSpPr>
        <a:xfrm>
          <a:off x="0" y="0"/>
          <a:ext cx="0" cy="0"/>
          <a:chOff x="0" y="0"/>
          <a:chExt cx="0" cy="0"/>
        </a:xfrm>
      </p:grpSpPr>
      <p:sp>
        <p:nvSpPr>
          <p:cNvPr id="155" name="Google Shape;155;p26"/>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grpSp>
        <p:nvGrpSpPr>
          <p:cNvPr id="156" name="Google Shape;156;p26"/>
          <p:cNvGrpSpPr/>
          <p:nvPr/>
        </p:nvGrpSpPr>
        <p:grpSpPr>
          <a:xfrm>
            <a:off x="12700" y="4658555"/>
            <a:ext cx="9144300" cy="494437"/>
            <a:chOff x="12700" y="6211407"/>
            <a:chExt cx="9144300" cy="659249"/>
          </a:xfrm>
        </p:grpSpPr>
        <p:sp>
          <p:nvSpPr>
            <p:cNvPr id="157" name="Google Shape;157;p26"/>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8" name="Google Shape;158;p26"/>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9" name="Google Shape;159;p26"/>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60" name="Google Shape;160;p26"/>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61"/>
        <p:cNvGrpSpPr/>
        <p:nvPr/>
      </p:nvGrpSpPr>
      <p:grpSpPr>
        <a:xfrm>
          <a:off x="0" y="0"/>
          <a:ext cx="0" cy="0"/>
          <a:chOff x="0" y="0"/>
          <a:chExt cx="0" cy="0"/>
        </a:xfrm>
      </p:grpSpPr>
      <p:sp>
        <p:nvSpPr>
          <p:cNvPr id="162" name="Google Shape;162;p27"/>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163" name="Google Shape;163;p27"/>
          <p:cNvSpPr txBox="1">
            <a:spLocks noGrp="1"/>
          </p:cNvSpPr>
          <p:nvPr>
            <p:ph type="body" idx="1"/>
          </p:nvPr>
        </p:nvSpPr>
        <p:spPr>
          <a:xfrm>
            <a:off x="1022350" y="1063228"/>
            <a:ext cx="8229600" cy="33945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164" name="Google Shape;164;p27"/>
          <p:cNvGrpSpPr/>
          <p:nvPr/>
        </p:nvGrpSpPr>
        <p:grpSpPr>
          <a:xfrm>
            <a:off x="12700" y="4658555"/>
            <a:ext cx="9144300" cy="494437"/>
            <a:chOff x="12700" y="6211407"/>
            <a:chExt cx="9144300" cy="659249"/>
          </a:xfrm>
        </p:grpSpPr>
        <p:sp>
          <p:nvSpPr>
            <p:cNvPr id="165" name="Google Shape;165;p27"/>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66" name="Google Shape;166;p27"/>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67" name="Google Shape;167;p27"/>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68" name="Google Shape;168;p27"/>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69"/>
        <p:cNvGrpSpPr/>
        <p:nvPr/>
      </p:nvGrpSpPr>
      <p:grpSpPr>
        <a:xfrm>
          <a:off x="0" y="0"/>
          <a:ext cx="0" cy="0"/>
          <a:chOff x="0" y="0"/>
          <a:chExt cx="0" cy="0"/>
        </a:xfrm>
      </p:grpSpPr>
      <p:sp>
        <p:nvSpPr>
          <p:cNvPr id="170" name="Google Shape;170;p28"/>
          <p:cNvSpPr txBox="1">
            <a:spLocks noGrp="1"/>
          </p:cNvSpPr>
          <p:nvPr>
            <p:ph type="title"/>
          </p:nvPr>
        </p:nvSpPr>
        <p:spPr>
          <a:xfrm>
            <a:off x="457200" y="205978"/>
            <a:ext cx="8229600" cy="727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171" name="Google Shape;171;p28"/>
          <p:cNvSpPr txBox="1">
            <a:spLocks noGrp="1"/>
          </p:cNvSpPr>
          <p:nvPr>
            <p:ph type="body" idx="1"/>
          </p:nvPr>
        </p:nvSpPr>
        <p:spPr>
          <a:xfrm>
            <a:off x="457200" y="838200"/>
            <a:ext cx="8229600" cy="38163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172" name="Google Shape;172;p28"/>
          <p:cNvGrpSpPr/>
          <p:nvPr/>
        </p:nvGrpSpPr>
        <p:grpSpPr>
          <a:xfrm>
            <a:off x="12700" y="4659201"/>
            <a:ext cx="9144300" cy="494107"/>
            <a:chOff x="12700" y="6211407"/>
            <a:chExt cx="9144300" cy="659249"/>
          </a:xfrm>
        </p:grpSpPr>
        <p:sp>
          <p:nvSpPr>
            <p:cNvPr id="173" name="Google Shape;173;p28"/>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74" name="Google Shape;174;p28"/>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75" name="Google Shape;175;p28"/>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76" name="Google Shape;176;p28"/>
            <p:cNvSpPr txBox="1"/>
            <p:nvPr/>
          </p:nvSpPr>
          <p:spPr>
            <a:xfrm>
              <a:off x="673127" y="6211407"/>
              <a:ext cx="1752600" cy="3687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Content with Caption" type="objTx">
  <p:cSld name="OBJECT_WITH_CAPTION_TEXT">
    <p:spTree>
      <p:nvGrpSpPr>
        <p:cNvPr id="1" name="Shape 177"/>
        <p:cNvGrpSpPr/>
        <p:nvPr/>
      </p:nvGrpSpPr>
      <p:grpSpPr>
        <a:xfrm>
          <a:off x="0" y="0"/>
          <a:ext cx="0" cy="0"/>
          <a:chOff x="0" y="0"/>
          <a:chExt cx="0" cy="0"/>
        </a:xfrm>
      </p:grpSpPr>
      <p:sp>
        <p:nvSpPr>
          <p:cNvPr id="178" name="Google Shape;178;p29"/>
          <p:cNvSpPr txBox="1">
            <a:spLocks noGrp="1"/>
          </p:cNvSpPr>
          <p:nvPr>
            <p:ph type="title"/>
          </p:nvPr>
        </p:nvSpPr>
        <p:spPr>
          <a:xfrm>
            <a:off x="457201" y="204788"/>
            <a:ext cx="3008400" cy="871500"/>
          </a:xfrm>
          <a:prstGeom prst="rect">
            <a:avLst/>
          </a:prstGeom>
          <a:noFill/>
          <a:ln>
            <a:noFill/>
          </a:ln>
        </p:spPr>
        <p:txBody>
          <a:bodyPr spcFirstLastPara="1" wrap="square" lIns="68575" tIns="68575" rIns="68575" bIns="68575" anchor="b" anchorCtr="0">
            <a:noAutofit/>
          </a:bodyPr>
          <a:lstStyle>
            <a:lvl1pPr marR="0" lvl="0" algn="l">
              <a:lnSpc>
                <a:spcPct val="100000"/>
              </a:lnSpc>
              <a:spcBef>
                <a:spcPts val="0"/>
              </a:spcBef>
              <a:spcAft>
                <a:spcPts val="0"/>
              </a:spcAft>
              <a:buClr>
                <a:schemeClr val="dk1"/>
              </a:buClr>
              <a:buSzPts val="1500"/>
              <a:buFont typeface="Calibri"/>
              <a:buNone/>
              <a:defRPr sz="1500" b="1"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179" name="Google Shape;179;p29"/>
          <p:cNvSpPr txBox="1">
            <a:spLocks noGrp="1"/>
          </p:cNvSpPr>
          <p:nvPr>
            <p:ph type="body" idx="1"/>
          </p:nvPr>
        </p:nvSpPr>
        <p:spPr>
          <a:xfrm>
            <a:off x="3575050" y="204788"/>
            <a:ext cx="5111700" cy="43899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80" name="Google Shape;180;p29"/>
          <p:cNvSpPr txBox="1">
            <a:spLocks noGrp="1"/>
          </p:cNvSpPr>
          <p:nvPr>
            <p:ph type="body" idx="2"/>
          </p:nvPr>
        </p:nvSpPr>
        <p:spPr>
          <a:xfrm>
            <a:off x="457201" y="1076326"/>
            <a:ext cx="3008400" cy="35184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200"/>
              </a:spcBef>
              <a:spcAft>
                <a:spcPts val="0"/>
              </a:spcAft>
              <a:buClr>
                <a:srgbClr val="FF0000"/>
              </a:buClr>
              <a:buSzPts val="1100"/>
              <a:buFont typeface="Arial"/>
              <a:buNone/>
              <a:defRPr sz="1100" b="0" i="0" u="none" strike="noStrike" cap="none">
                <a:solidFill>
                  <a:schemeClr val="dk1"/>
                </a:solidFill>
                <a:latin typeface="Calibri"/>
                <a:ea typeface="Calibri"/>
                <a:cs typeface="Calibri"/>
                <a:sym typeface="Calibri"/>
              </a:defRPr>
            </a:lvl1pPr>
            <a:lvl2pPr marL="914400" marR="0" lvl="1" indent="-228600" algn="l">
              <a:lnSpc>
                <a:spcPct val="100000"/>
              </a:lnSpc>
              <a:spcBef>
                <a:spcPts val="200"/>
              </a:spcBef>
              <a:spcAft>
                <a:spcPts val="0"/>
              </a:spcAft>
              <a:buClr>
                <a:srgbClr val="FF0000"/>
              </a:buClr>
              <a:buSzPts val="900"/>
              <a:buFont typeface="Arial"/>
              <a:buNone/>
              <a:defRPr sz="900" b="0" i="0" u="none" strike="noStrike" cap="none">
                <a:solidFill>
                  <a:schemeClr val="dk1"/>
                </a:solidFill>
                <a:latin typeface="Calibri"/>
                <a:ea typeface="Calibri"/>
                <a:cs typeface="Calibri"/>
                <a:sym typeface="Calibri"/>
              </a:defRPr>
            </a:lvl2pPr>
            <a:lvl3pPr marL="1371600" marR="0" lvl="2" indent="-228600" algn="l">
              <a:lnSpc>
                <a:spcPct val="100000"/>
              </a:lnSpc>
              <a:spcBef>
                <a:spcPts val="200"/>
              </a:spcBef>
              <a:spcAft>
                <a:spcPts val="0"/>
              </a:spcAft>
              <a:buClr>
                <a:srgbClr val="FF0000"/>
              </a:buClr>
              <a:buSzPts val="800"/>
              <a:buFont typeface="Arial"/>
              <a:buNone/>
              <a:defRPr sz="800" b="0" i="0" u="none" strike="noStrike" cap="none">
                <a:solidFill>
                  <a:schemeClr val="dk1"/>
                </a:solidFill>
                <a:latin typeface="Calibri"/>
                <a:ea typeface="Calibri"/>
                <a:cs typeface="Calibri"/>
                <a:sym typeface="Calibri"/>
              </a:defRPr>
            </a:lvl3pPr>
            <a:lvl4pPr marL="1828800" marR="0" lvl="3" indent="-228600" algn="l">
              <a:lnSpc>
                <a:spcPct val="100000"/>
              </a:lnSpc>
              <a:spcBef>
                <a:spcPts val="100"/>
              </a:spcBef>
              <a:spcAft>
                <a:spcPts val="0"/>
              </a:spcAft>
              <a:buClr>
                <a:srgbClr val="FF0000"/>
              </a:buClr>
              <a:buSzPts val="700"/>
              <a:buFont typeface="Arial"/>
              <a:buNone/>
              <a:defRPr sz="700" b="0" i="0" u="none" strike="noStrike" cap="none">
                <a:solidFill>
                  <a:schemeClr val="dk1"/>
                </a:solidFill>
                <a:latin typeface="Calibri"/>
                <a:ea typeface="Calibri"/>
                <a:cs typeface="Calibri"/>
                <a:sym typeface="Calibri"/>
              </a:defRPr>
            </a:lvl4pPr>
            <a:lvl5pPr marL="2286000" marR="0" lvl="4" indent="-228600" algn="l">
              <a:lnSpc>
                <a:spcPct val="100000"/>
              </a:lnSpc>
              <a:spcBef>
                <a:spcPts val="100"/>
              </a:spcBef>
              <a:spcAft>
                <a:spcPts val="0"/>
              </a:spcAft>
              <a:buClr>
                <a:srgbClr val="FF0000"/>
              </a:buClr>
              <a:buSzPts val="700"/>
              <a:buFont typeface="Arial"/>
              <a:buNone/>
              <a:defRPr sz="700" b="0" i="0" u="none" strike="noStrike" cap="none">
                <a:solidFill>
                  <a:schemeClr val="dk1"/>
                </a:solidFill>
                <a:latin typeface="Calibri"/>
                <a:ea typeface="Calibri"/>
                <a:cs typeface="Calibri"/>
                <a:sym typeface="Calibri"/>
              </a:defRPr>
            </a:lvl5pPr>
            <a:lvl6pPr marL="2743200" marR="0" lvl="5"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Calibri"/>
                <a:ea typeface="Calibri"/>
                <a:cs typeface="Calibri"/>
                <a:sym typeface="Calibri"/>
              </a:defRPr>
            </a:lvl6pPr>
            <a:lvl7pPr marL="3200400" marR="0" lvl="6"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Calibri"/>
                <a:ea typeface="Calibri"/>
                <a:cs typeface="Calibri"/>
                <a:sym typeface="Calibri"/>
              </a:defRPr>
            </a:lvl7pPr>
            <a:lvl8pPr marL="3657600" marR="0" lvl="7"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Calibri"/>
                <a:ea typeface="Calibri"/>
                <a:cs typeface="Calibri"/>
                <a:sym typeface="Calibri"/>
              </a:defRPr>
            </a:lvl8pPr>
            <a:lvl9pPr marL="4114800" marR="0" lvl="8"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Calibri"/>
                <a:ea typeface="Calibri"/>
                <a:cs typeface="Calibri"/>
                <a:sym typeface="Calibri"/>
              </a:defRPr>
            </a:lvl9pPr>
          </a:lstStyle>
          <a:p>
            <a:endParaRPr/>
          </a:p>
        </p:txBody>
      </p:sp>
      <p:sp>
        <p:nvSpPr>
          <p:cNvPr id="181" name="Google Shape;181;p29"/>
          <p:cNvSpPr txBox="1">
            <a:spLocks noGrp="1"/>
          </p:cNvSpPr>
          <p:nvPr>
            <p:ph type="dt" idx="10"/>
          </p:nvPr>
        </p:nvSpPr>
        <p:spPr>
          <a:xfrm>
            <a:off x="457200" y="4767263"/>
            <a:ext cx="2133600" cy="2739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82" name="Google Shape;182;p29"/>
          <p:cNvSpPr txBox="1">
            <a:spLocks noGrp="1"/>
          </p:cNvSpPr>
          <p:nvPr>
            <p:ph type="ftr" idx="11"/>
          </p:nvPr>
        </p:nvSpPr>
        <p:spPr>
          <a:xfrm>
            <a:off x="3124200" y="4767263"/>
            <a:ext cx="2895600" cy="2739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83" name="Google Shape;183;p29"/>
          <p:cNvSpPr txBox="1">
            <a:spLocks noGrp="1"/>
          </p:cNvSpPr>
          <p:nvPr>
            <p:ph type="sldNum" idx="12"/>
          </p:nvPr>
        </p:nvSpPr>
        <p:spPr>
          <a:xfrm>
            <a:off x="6553201" y="4767263"/>
            <a:ext cx="2133600" cy="2739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4"/>
        <p:cNvGrpSpPr/>
        <p:nvPr/>
      </p:nvGrpSpPr>
      <p:grpSpPr>
        <a:xfrm>
          <a:off x="0" y="0"/>
          <a:ext cx="0" cy="0"/>
          <a:chOff x="0" y="0"/>
          <a:chExt cx="0" cy="0"/>
        </a:xfrm>
      </p:grpSpPr>
      <p:sp>
        <p:nvSpPr>
          <p:cNvPr id="185" name="Google Shape;185;p30"/>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6" name="Google Shape;186;p30"/>
          <p:cNvSpPr txBox="1">
            <a:spLocks noGrp="1"/>
          </p:cNvSpPr>
          <p:nvPr>
            <p:ph type="body" idx="1"/>
          </p:nvPr>
        </p:nvSpPr>
        <p:spPr>
          <a:xfrm>
            <a:off x="457200" y="1200150"/>
            <a:ext cx="4038600" cy="3394500"/>
          </a:xfrm>
          <a:prstGeom prst="rect">
            <a:avLst/>
          </a:prstGeom>
          <a:noFill/>
          <a:ln>
            <a:noFill/>
          </a:ln>
        </p:spPr>
        <p:txBody>
          <a:bodyPr spcFirstLastPara="1" wrap="square" lIns="68575" tIns="34275" rIns="68575" bIns="34275" anchor="t" anchorCtr="0">
            <a:noAutofit/>
          </a:bodyPr>
          <a:lstStyle>
            <a:lvl1pPr marL="457200" lvl="0" indent="-361950" algn="l">
              <a:lnSpc>
                <a:spcPct val="100000"/>
              </a:lnSpc>
              <a:spcBef>
                <a:spcPts val="400"/>
              </a:spcBef>
              <a:spcAft>
                <a:spcPts val="0"/>
              </a:spcAft>
              <a:buClr>
                <a:srgbClr val="FF0000"/>
              </a:buClr>
              <a:buSzPts val="2100"/>
              <a:buFont typeface="Arial"/>
              <a:buChar char="•"/>
              <a:defRPr sz="2100"/>
            </a:lvl1pPr>
            <a:lvl2pPr marL="914400" lvl="1" indent="-342900" algn="l">
              <a:lnSpc>
                <a:spcPct val="100000"/>
              </a:lnSpc>
              <a:spcBef>
                <a:spcPts val="400"/>
              </a:spcBef>
              <a:spcAft>
                <a:spcPts val="0"/>
              </a:spcAft>
              <a:buClr>
                <a:srgbClr val="FF0000"/>
              </a:buClr>
              <a:buSzPts val="1800"/>
              <a:buFont typeface="Arial"/>
              <a:buChar char="•"/>
              <a:defRPr sz="1800"/>
            </a:lvl2pPr>
            <a:lvl3pPr marL="1371600" lvl="2" indent="-323850" algn="l">
              <a:lnSpc>
                <a:spcPct val="100000"/>
              </a:lnSpc>
              <a:spcBef>
                <a:spcPts val="300"/>
              </a:spcBef>
              <a:spcAft>
                <a:spcPts val="0"/>
              </a:spcAft>
              <a:buClr>
                <a:srgbClr val="FF0000"/>
              </a:buClr>
              <a:buSzPts val="1500"/>
              <a:buFont typeface="Arial"/>
              <a:buChar char="•"/>
              <a:defRPr sz="1500"/>
            </a:lvl3pPr>
            <a:lvl4pPr marL="1828800" lvl="3" indent="-317500" algn="l">
              <a:lnSpc>
                <a:spcPct val="100000"/>
              </a:lnSpc>
              <a:spcBef>
                <a:spcPts val="300"/>
              </a:spcBef>
              <a:spcAft>
                <a:spcPts val="0"/>
              </a:spcAft>
              <a:buClr>
                <a:srgbClr val="FF0000"/>
              </a:buClr>
              <a:buSzPts val="1400"/>
              <a:buFont typeface="Arial"/>
              <a:buChar char="•"/>
              <a:defRPr sz="1400"/>
            </a:lvl4pPr>
            <a:lvl5pPr marL="2286000" lvl="4" indent="-317500" algn="l">
              <a:lnSpc>
                <a:spcPct val="100000"/>
              </a:lnSpc>
              <a:spcBef>
                <a:spcPts val="300"/>
              </a:spcBef>
              <a:spcAft>
                <a:spcPts val="0"/>
              </a:spcAft>
              <a:buClr>
                <a:srgbClr val="FF0000"/>
              </a:buClr>
              <a:buSzPts val="1400"/>
              <a:buFont typeface="Arial"/>
              <a:buChar char="•"/>
              <a:defRPr sz="1400"/>
            </a:lvl5pPr>
            <a:lvl6pPr marL="2743200" lvl="5" indent="-317500" algn="l">
              <a:lnSpc>
                <a:spcPct val="100000"/>
              </a:lnSpc>
              <a:spcBef>
                <a:spcPts val="300"/>
              </a:spcBef>
              <a:spcAft>
                <a:spcPts val="0"/>
              </a:spcAft>
              <a:buClr>
                <a:schemeClr val="dk1"/>
              </a:buClr>
              <a:buSzPts val="1400"/>
              <a:buChar char="•"/>
              <a:defRPr sz="1400"/>
            </a:lvl6pPr>
            <a:lvl7pPr marL="3200400" lvl="6" indent="-317500" algn="l">
              <a:lnSpc>
                <a:spcPct val="100000"/>
              </a:lnSpc>
              <a:spcBef>
                <a:spcPts val="300"/>
              </a:spcBef>
              <a:spcAft>
                <a:spcPts val="0"/>
              </a:spcAft>
              <a:buClr>
                <a:schemeClr val="dk1"/>
              </a:buClr>
              <a:buSzPts val="1400"/>
              <a:buChar char="•"/>
              <a:defRPr sz="1400"/>
            </a:lvl7pPr>
            <a:lvl8pPr marL="3657600" lvl="7" indent="-317500" algn="l">
              <a:lnSpc>
                <a:spcPct val="100000"/>
              </a:lnSpc>
              <a:spcBef>
                <a:spcPts val="300"/>
              </a:spcBef>
              <a:spcAft>
                <a:spcPts val="0"/>
              </a:spcAft>
              <a:buClr>
                <a:schemeClr val="dk1"/>
              </a:buClr>
              <a:buSzPts val="1400"/>
              <a:buChar char="•"/>
              <a:defRPr sz="1400"/>
            </a:lvl8pPr>
            <a:lvl9pPr marL="4114800" lvl="8" indent="-317500" algn="l">
              <a:lnSpc>
                <a:spcPct val="100000"/>
              </a:lnSpc>
              <a:spcBef>
                <a:spcPts val="300"/>
              </a:spcBef>
              <a:spcAft>
                <a:spcPts val="0"/>
              </a:spcAft>
              <a:buClr>
                <a:schemeClr val="dk1"/>
              </a:buClr>
              <a:buSzPts val="1400"/>
              <a:buChar char="•"/>
              <a:defRPr sz="1400"/>
            </a:lvl9pPr>
          </a:lstStyle>
          <a:p>
            <a:endParaRPr/>
          </a:p>
        </p:txBody>
      </p:sp>
      <p:sp>
        <p:nvSpPr>
          <p:cNvPr id="187" name="Google Shape;187;p30"/>
          <p:cNvSpPr txBox="1">
            <a:spLocks noGrp="1"/>
          </p:cNvSpPr>
          <p:nvPr>
            <p:ph type="body" idx="2"/>
          </p:nvPr>
        </p:nvSpPr>
        <p:spPr>
          <a:xfrm>
            <a:off x="4648200" y="1200150"/>
            <a:ext cx="4038600" cy="3394500"/>
          </a:xfrm>
          <a:prstGeom prst="rect">
            <a:avLst/>
          </a:prstGeom>
          <a:noFill/>
          <a:ln>
            <a:noFill/>
          </a:ln>
        </p:spPr>
        <p:txBody>
          <a:bodyPr spcFirstLastPara="1" wrap="square" lIns="68575" tIns="34275" rIns="68575" bIns="34275" anchor="t" anchorCtr="0">
            <a:noAutofit/>
          </a:bodyPr>
          <a:lstStyle>
            <a:lvl1pPr marL="457200" lvl="0" indent="-361950" algn="l">
              <a:lnSpc>
                <a:spcPct val="100000"/>
              </a:lnSpc>
              <a:spcBef>
                <a:spcPts val="400"/>
              </a:spcBef>
              <a:spcAft>
                <a:spcPts val="0"/>
              </a:spcAft>
              <a:buClr>
                <a:srgbClr val="FF0000"/>
              </a:buClr>
              <a:buSzPts val="2100"/>
              <a:buFont typeface="Arial"/>
              <a:buChar char="•"/>
              <a:defRPr sz="2100"/>
            </a:lvl1pPr>
            <a:lvl2pPr marL="914400" lvl="1" indent="-342900" algn="l">
              <a:lnSpc>
                <a:spcPct val="100000"/>
              </a:lnSpc>
              <a:spcBef>
                <a:spcPts val="400"/>
              </a:spcBef>
              <a:spcAft>
                <a:spcPts val="0"/>
              </a:spcAft>
              <a:buClr>
                <a:srgbClr val="FF0000"/>
              </a:buClr>
              <a:buSzPts val="1800"/>
              <a:buFont typeface="Arial"/>
              <a:buChar char="•"/>
              <a:defRPr sz="1800"/>
            </a:lvl2pPr>
            <a:lvl3pPr marL="1371600" lvl="2" indent="-323850" algn="l">
              <a:lnSpc>
                <a:spcPct val="100000"/>
              </a:lnSpc>
              <a:spcBef>
                <a:spcPts val="300"/>
              </a:spcBef>
              <a:spcAft>
                <a:spcPts val="0"/>
              </a:spcAft>
              <a:buClr>
                <a:srgbClr val="FF0000"/>
              </a:buClr>
              <a:buSzPts val="1500"/>
              <a:buFont typeface="Arial"/>
              <a:buChar char="•"/>
              <a:defRPr sz="1500"/>
            </a:lvl3pPr>
            <a:lvl4pPr marL="1828800" lvl="3" indent="-317500" algn="l">
              <a:lnSpc>
                <a:spcPct val="100000"/>
              </a:lnSpc>
              <a:spcBef>
                <a:spcPts val="300"/>
              </a:spcBef>
              <a:spcAft>
                <a:spcPts val="0"/>
              </a:spcAft>
              <a:buClr>
                <a:srgbClr val="FF0000"/>
              </a:buClr>
              <a:buSzPts val="1400"/>
              <a:buFont typeface="Arial"/>
              <a:buChar char="•"/>
              <a:defRPr sz="1400"/>
            </a:lvl4pPr>
            <a:lvl5pPr marL="2286000" lvl="4" indent="-317500" algn="l">
              <a:lnSpc>
                <a:spcPct val="100000"/>
              </a:lnSpc>
              <a:spcBef>
                <a:spcPts val="300"/>
              </a:spcBef>
              <a:spcAft>
                <a:spcPts val="0"/>
              </a:spcAft>
              <a:buClr>
                <a:srgbClr val="FF0000"/>
              </a:buClr>
              <a:buSzPts val="1400"/>
              <a:buFont typeface="Arial"/>
              <a:buChar char="•"/>
              <a:defRPr sz="1400"/>
            </a:lvl5pPr>
            <a:lvl6pPr marL="2743200" lvl="5" indent="-317500" algn="l">
              <a:lnSpc>
                <a:spcPct val="100000"/>
              </a:lnSpc>
              <a:spcBef>
                <a:spcPts val="300"/>
              </a:spcBef>
              <a:spcAft>
                <a:spcPts val="0"/>
              </a:spcAft>
              <a:buClr>
                <a:schemeClr val="dk1"/>
              </a:buClr>
              <a:buSzPts val="1400"/>
              <a:buChar char="•"/>
              <a:defRPr sz="1400"/>
            </a:lvl6pPr>
            <a:lvl7pPr marL="3200400" lvl="6" indent="-317500" algn="l">
              <a:lnSpc>
                <a:spcPct val="100000"/>
              </a:lnSpc>
              <a:spcBef>
                <a:spcPts val="300"/>
              </a:spcBef>
              <a:spcAft>
                <a:spcPts val="0"/>
              </a:spcAft>
              <a:buClr>
                <a:schemeClr val="dk1"/>
              </a:buClr>
              <a:buSzPts val="1400"/>
              <a:buChar char="•"/>
              <a:defRPr sz="1400"/>
            </a:lvl7pPr>
            <a:lvl8pPr marL="3657600" lvl="7" indent="-317500" algn="l">
              <a:lnSpc>
                <a:spcPct val="100000"/>
              </a:lnSpc>
              <a:spcBef>
                <a:spcPts val="300"/>
              </a:spcBef>
              <a:spcAft>
                <a:spcPts val="0"/>
              </a:spcAft>
              <a:buClr>
                <a:schemeClr val="dk1"/>
              </a:buClr>
              <a:buSzPts val="1400"/>
              <a:buChar char="•"/>
              <a:defRPr sz="1400"/>
            </a:lvl8pPr>
            <a:lvl9pPr marL="4114800" lvl="8" indent="-317500" algn="l">
              <a:lnSpc>
                <a:spcPct val="100000"/>
              </a:lnSpc>
              <a:spcBef>
                <a:spcPts val="300"/>
              </a:spcBef>
              <a:spcAft>
                <a:spcPts val="0"/>
              </a:spcAft>
              <a:buClr>
                <a:schemeClr val="dk1"/>
              </a:buClr>
              <a:buSzPts val="1400"/>
              <a:buChar char="•"/>
              <a:defRPr sz="1400"/>
            </a:lvl9pPr>
          </a:lstStyle>
          <a:p>
            <a:endParaRPr/>
          </a:p>
        </p:txBody>
      </p:sp>
      <p:grpSp>
        <p:nvGrpSpPr>
          <p:cNvPr id="188" name="Google Shape;188;p30"/>
          <p:cNvGrpSpPr/>
          <p:nvPr/>
        </p:nvGrpSpPr>
        <p:grpSpPr>
          <a:xfrm>
            <a:off x="12700" y="4658553"/>
            <a:ext cx="9144300" cy="494437"/>
            <a:chOff x="12700" y="6211407"/>
            <a:chExt cx="9144300" cy="659249"/>
          </a:xfrm>
        </p:grpSpPr>
        <p:sp>
          <p:nvSpPr>
            <p:cNvPr id="189" name="Google Shape;189;p30"/>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0" name="Google Shape;190;p30"/>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1" name="Google Shape;191;p30"/>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2" name="Google Shape;192;p30"/>
            <p:cNvSpPr txBox="1"/>
            <p:nvPr/>
          </p:nvSpPr>
          <p:spPr>
            <a:xfrm>
              <a:off x="673596"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MO SW-PBS</a:t>
              </a: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3"/>
        <p:cNvGrpSpPr/>
        <p:nvPr/>
      </p:nvGrpSpPr>
      <p:grpSpPr>
        <a:xfrm>
          <a:off x="0" y="0"/>
          <a:ext cx="0" cy="0"/>
          <a:chOff x="0" y="0"/>
          <a:chExt cx="0" cy="0"/>
        </a:xfrm>
      </p:grpSpPr>
      <p:grpSp>
        <p:nvGrpSpPr>
          <p:cNvPr id="194" name="Google Shape;194;p31"/>
          <p:cNvGrpSpPr/>
          <p:nvPr/>
        </p:nvGrpSpPr>
        <p:grpSpPr>
          <a:xfrm>
            <a:off x="12700" y="4658555"/>
            <a:ext cx="9144300" cy="494437"/>
            <a:chOff x="12700" y="6211407"/>
            <a:chExt cx="9144300" cy="659249"/>
          </a:xfrm>
        </p:grpSpPr>
        <p:sp>
          <p:nvSpPr>
            <p:cNvPr id="195" name="Google Shape;195;p31"/>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6" name="Google Shape;196;p31"/>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7" name="Google Shape;197;p31"/>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8" name="Google Shape;198;p31"/>
            <p:cNvSpPr txBox="1"/>
            <p:nvPr/>
          </p:nvSpPr>
          <p:spPr>
            <a:xfrm>
              <a:off x="673596"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MO SW-PBS</a:t>
              </a: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9"/>
        <p:cNvGrpSpPr/>
        <p:nvPr/>
      </p:nvGrpSpPr>
      <p:grpSpPr>
        <a:xfrm>
          <a:off x="0" y="0"/>
          <a:ext cx="0" cy="0"/>
          <a:chOff x="0" y="0"/>
          <a:chExt cx="0" cy="0"/>
        </a:xfrm>
      </p:grpSpPr>
      <p:sp>
        <p:nvSpPr>
          <p:cNvPr id="200" name="Google Shape;200;p32"/>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Clr>
                <a:schemeClr val="dk1"/>
              </a:buClr>
              <a:buSzPts val="3300"/>
              <a:buFont typeface="Calibri"/>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1" name="Google Shape;201;p32"/>
          <p:cNvSpPr txBox="1">
            <a:spLocks noGrp="1"/>
          </p:cNvSpPr>
          <p:nvPr>
            <p:ph type="body" idx="1"/>
          </p:nvPr>
        </p:nvSpPr>
        <p:spPr>
          <a:xfrm>
            <a:off x="457200" y="1151335"/>
            <a:ext cx="4040100" cy="480000"/>
          </a:xfrm>
          <a:prstGeom prst="rect">
            <a:avLst/>
          </a:prstGeom>
          <a:noFill/>
          <a:ln>
            <a:noFill/>
          </a:ln>
        </p:spPr>
        <p:txBody>
          <a:bodyPr spcFirstLastPara="1" wrap="square" lIns="68575" tIns="34275" rIns="68575" bIns="34275" anchor="b" anchorCtr="0">
            <a:noAutofit/>
          </a:bodyPr>
          <a:lstStyle>
            <a:lvl1pPr marL="457200" lvl="0" indent="-228600" algn="l">
              <a:lnSpc>
                <a:spcPct val="100000"/>
              </a:lnSpc>
              <a:spcBef>
                <a:spcPts val="400"/>
              </a:spcBef>
              <a:spcAft>
                <a:spcPts val="0"/>
              </a:spcAft>
              <a:buSzPts val="1800"/>
              <a:buNone/>
              <a:defRPr sz="1800" b="1"/>
            </a:lvl1pPr>
            <a:lvl2pPr marL="914400" lvl="1" indent="-228600" algn="l">
              <a:lnSpc>
                <a:spcPct val="100000"/>
              </a:lnSpc>
              <a:spcBef>
                <a:spcPts val="300"/>
              </a:spcBef>
              <a:spcAft>
                <a:spcPts val="0"/>
              </a:spcAft>
              <a:buSzPts val="1500"/>
              <a:buNone/>
              <a:defRPr sz="1500" b="1"/>
            </a:lvl2pPr>
            <a:lvl3pPr marL="1371600" lvl="2" indent="-228600" algn="l">
              <a:lnSpc>
                <a:spcPct val="100000"/>
              </a:lnSpc>
              <a:spcBef>
                <a:spcPts val="300"/>
              </a:spcBef>
              <a:spcAft>
                <a:spcPts val="0"/>
              </a:spcAft>
              <a:buSzPts val="1400"/>
              <a:buNone/>
              <a:defRPr sz="1400" b="1"/>
            </a:lvl3pPr>
            <a:lvl4pPr marL="1828800" lvl="3" indent="-228600" algn="l">
              <a:lnSpc>
                <a:spcPct val="100000"/>
              </a:lnSpc>
              <a:spcBef>
                <a:spcPts val="200"/>
              </a:spcBef>
              <a:spcAft>
                <a:spcPts val="0"/>
              </a:spcAft>
              <a:buSzPts val="1200"/>
              <a:buNone/>
              <a:defRPr sz="1200" b="1"/>
            </a:lvl4pPr>
            <a:lvl5pPr marL="2286000" lvl="4" indent="-228600" algn="l">
              <a:lnSpc>
                <a:spcPct val="100000"/>
              </a:lnSpc>
              <a:spcBef>
                <a:spcPts val="200"/>
              </a:spcBef>
              <a:spcAft>
                <a:spcPts val="0"/>
              </a:spcAft>
              <a:buSzPts val="1200"/>
              <a:buNone/>
              <a:defRPr sz="1200" b="1"/>
            </a:lvl5pPr>
            <a:lvl6pPr marL="2743200" lvl="5" indent="-228600" algn="l">
              <a:lnSpc>
                <a:spcPct val="100000"/>
              </a:lnSpc>
              <a:spcBef>
                <a:spcPts val="200"/>
              </a:spcBef>
              <a:spcAft>
                <a:spcPts val="0"/>
              </a:spcAft>
              <a:buClr>
                <a:schemeClr val="dk1"/>
              </a:buClr>
              <a:buSzPts val="1200"/>
              <a:buNone/>
              <a:defRPr sz="1200" b="1"/>
            </a:lvl6pPr>
            <a:lvl7pPr marL="3200400" lvl="6" indent="-228600" algn="l">
              <a:lnSpc>
                <a:spcPct val="100000"/>
              </a:lnSpc>
              <a:spcBef>
                <a:spcPts val="200"/>
              </a:spcBef>
              <a:spcAft>
                <a:spcPts val="0"/>
              </a:spcAft>
              <a:buClr>
                <a:schemeClr val="dk1"/>
              </a:buClr>
              <a:buSzPts val="1200"/>
              <a:buNone/>
              <a:defRPr sz="1200" b="1"/>
            </a:lvl7pPr>
            <a:lvl8pPr marL="3657600" lvl="7" indent="-228600" algn="l">
              <a:lnSpc>
                <a:spcPct val="100000"/>
              </a:lnSpc>
              <a:spcBef>
                <a:spcPts val="200"/>
              </a:spcBef>
              <a:spcAft>
                <a:spcPts val="0"/>
              </a:spcAft>
              <a:buClr>
                <a:schemeClr val="dk1"/>
              </a:buClr>
              <a:buSzPts val="1200"/>
              <a:buNone/>
              <a:defRPr sz="1200" b="1"/>
            </a:lvl8pPr>
            <a:lvl9pPr marL="4114800" lvl="8" indent="-228600" algn="l">
              <a:lnSpc>
                <a:spcPct val="100000"/>
              </a:lnSpc>
              <a:spcBef>
                <a:spcPts val="200"/>
              </a:spcBef>
              <a:spcAft>
                <a:spcPts val="0"/>
              </a:spcAft>
              <a:buClr>
                <a:schemeClr val="dk1"/>
              </a:buClr>
              <a:buSzPts val="1200"/>
              <a:buNone/>
              <a:defRPr sz="1200" b="1"/>
            </a:lvl9pPr>
          </a:lstStyle>
          <a:p>
            <a:endParaRPr/>
          </a:p>
        </p:txBody>
      </p:sp>
      <p:sp>
        <p:nvSpPr>
          <p:cNvPr id="202" name="Google Shape;202;p32"/>
          <p:cNvSpPr txBox="1">
            <a:spLocks noGrp="1"/>
          </p:cNvSpPr>
          <p:nvPr>
            <p:ph type="body" idx="2"/>
          </p:nvPr>
        </p:nvSpPr>
        <p:spPr>
          <a:xfrm>
            <a:off x="457200" y="1631156"/>
            <a:ext cx="4040100" cy="2963400"/>
          </a:xfrm>
          <a:prstGeom prst="rect">
            <a:avLst/>
          </a:prstGeom>
          <a:noFill/>
          <a:ln>
            <a:noFill/>
          </a:ln>
        </p:spPr>
        <p:txBody>
          <a:bodyPr spcFirstLastPara="1" wrap="square" lIns="68575" tIns="34275" rIns="68575" bIns="34275" anchor="t" anchorCtr="0">
            <a:noAutofit/>
          </a:bodyPr>
          <a:lstStyle>
            <a:lvl1pPr marL="457200" lvl="0" indent="-342900" algn="l">
              <a:lnSpc>
                <a:spcPct val="100000"/>
              </a:lnSpc>
              <a:spcBef>
                <a:spcPts val="400"/>
              </a:spcBef>
              <a:spcAft>
                <a:spcPts val="0"/>
              </a:spcAft>
              <a:buSzPts val="1800"/>
              <a:buChar char="•"/>
              <a:defRPr sz="1800"/>
            </a:lvl1pPr>
            <a:lvl2pPr marL="914400" lvl="1" indent="-323850" algn="l">
              <a:lnSpc>
                <a:spcPct val="100000"/>
              </a:lnSpc>
              <a:spcBef>
                <a:spcPts val="300"/>
              </a:spcBef>
              <a:spcAft>
                <a:spcPts val="0"/>
              </a:spcAft>
              <a:buSzPts val="1500"/>
              <a:buChar char="•"/>
              <a:defRPr sz="1500"/>
            </a:lvl2pPr>
            <a:lvl3pPr marL="1371600" lvl="2" indent="-317500" algn="l">
              <a:lnSpc>
                <a:spcPct val="100000"/>
              </a:lnSpc>
              <a:spcBef>
                <a:spcPts val="300"/>
              </a:spcBef>
              <a:spcAft>
                <a:spcPts val="0"/>
              </a:spcAft>
              <a:buSzPts val="1400"/>
              <a:buChar char="•"/>
              <a:defRPr sz="1400"/>
            </a:lvl3pPr>
            <a:lvl4pPr marL="1828800" lvl="3" indent="-304800" algn="l">
              <a:lnSpc>
                <a:spcPct val="100000"/>
              </a:lnSpc>
              <a:spcBef>
                <a:spcPts val="200"/>
              </a:spcBef>
              <a:spcAft>
                <a:spcPts val="0"/>
              </a:spcAft>
              <a:buSzPts val="1200"/>
              <a:buChar char="•"/>
              <a:defRPr sz="1200"/>
            </a:lvl4pPr>
            <a:lvl5pPr marL="2286000" lvl="4" indent="-304800" algn="l">
              <a:lnSpc>
                <a:spcPct val="100000"/>
              </a:lnSpc>
              <a:spcBef>
                <a:spcPts val="200"/>
              </a:spcBef>
              <a:spcAft>
                <a:spcPts val="0"/>
              </a:spcAft>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03" name="Google Shape;203;p32"/>
          <p:cNvSpPr txBox="1">
            <a:spLocks noGrp="1"/>
          </p:cNvSpPr>
          <p:nvPr>
            <p:ph type="body" idx="3"/>
          </p:nvPr>
        </p:nvSpPr>
        <p:spPr>
          <a:xfrm>
            <a:off x="4645026" y="1151335"/>
            <a:ext cx="4041600" cy="480000"/>
          </a:xfrm>
          <a:prstGeom prst="rect">
            <a:avLst/>
          </a:prstGeom>
          <a:noFill/>
          <a:ln>
            <a:noFill/>
          </a:ln>
        </p:spPr>
        <p:txBody>
          <a:bodyPr spcFirstLastPara="1" wrap="square" lIns="68575" tIns="34275" rIns="68575" bIns="34275" anchor="b" anchorCtr="0">
            <a:noAutofit/>
          </a:bodyPr>
          <a:lstStyle>
            <a:lvl1pPr marL="457200" lvl="0" indent="-228600" algn="l">
              <a:lnSpc>
                <a:spcPct val="100000"/>
              </a:lnSpc>
              <a:spcBef>
                <a:spcPts val="400"/>
              </a:spcBef>
              <a:spcAft>
                <a:spcPts val="0"/>
              </a:spcAft>
              <a:buSzPts val="1800"/>
              <a:buNone/>
              <a:defRPr sz="1800" b="1"/>
            </a:lvl1pPr>
            <a:lvl2pPr marL="914400" lvl="1" indent="-228600" algn="l">
              <a:lnSpc>
                <a:spcPct val="100000"/>
              </a:lnSpc>
              <a:spcBef>
                <a:spcPts val="300"/>
              </a:spcBef>
              <a:spcAft>
                <a:spcPts val="0"/>
              </a:spcAft>
              <a:buSzPts val="1500"/>
              <a:buNone/>
              <a:defRPr sz="1500" b="1"/>
            </a:lvl2pPr>
            <a:lvl3pPr marL="1371600" lvl="2" indent="-228600" algn="l">
              <a:lnSpc>
                <a:spcPct val="100000"/>
              </a:lnSpc>
              <a:spcBef>
                <a:spcPts val="300"/>
              </a:spcBef>
              <a:spcAft>
                <a:spcPts val="0"/>
              </a:spcAft>
              <a:buSzPts val="1400"/>
              <a:buNone/>
              <a:defRPr sz="1400" b="1"/>
            </a:lvl3pPr>
            <a:lvl4pPr marL="1828800" lvl="3" indent="-228600" algn="l">
              <a:lnSpc>
                <a:spcPct val="100000"/>
              </a:lnSpc>
              <a:spcBef>
                <a:spcPts val="200"/>
              </a:spcBef>
              <a:spcAft>
                <a:spcPts val="0"/>
              </a:spcAft>
              <a:buSzPts val="1200"/>
              <a:buNone/>
              <a:defRPr sz="1200" b="1"/>
            </a:lvl4pPr>
            <a:lvl5pPr marL="2286000" lvl="4" indent="-228600" algn="l">
              <a:lnSpc>
                <a:spcPct val="100000"/>
              </a:lnSpc>
              <a:spcBef>
                <a:spcPts val="200"/>
              </a:spcBef>
              <a:spcAft>
                <a:spcPts val="0"/>
              </a:spcAft>
              <a:buSzPts val="1200"/>
              <a:buNone/>
              <a:defRPr sz="1200" b="1"/>
            </a:lvl5pPr>
            <a:lvl6pPr marL="2743200" lvl="5" indent="-228600" algn="l">
              <a:lnSpc>
                <a:spcPct val="100000"/>
              </a:lnSpc>
              <a:spcBef>
                <a:spcPts val="200"/>
              </a:spcBef>
              <a:spcAft>
                <a:spcPts val="0"/>
              </a:spcAft>
              <a:buClr>
                <a:schemeClr val="dk1"/>
              </a:buClr>
              <a:buSzPts val="1200"/>
              <a:buNone/>
              <a:defRPr sz="1200" b="1"/>
            </a:lvl6pPr>
            <a:lvl7pPr marL="3200400" lvl="6" indent="-228600" algn="l">
              <a:lnSpc>
                <a:spcPct val="100000"/>
              </a:lnSpc>
              <a:spcBef>
                <a:spcPts val="200"/>
              </a:spcBef>
              <a:spcAft>
                <a:spcPts val="0"/>
              </a:spcAft>
              <a:buClr>
                <a:schemeClr val="dk1"/>
              </a:buClr>
              <a:buSzPts val="1200"/>
              <a:buNone/>
              <a:defRPr sz="1200" b="1"/>
            </a:lvl7pPr>
            <a:lvl8pPr marL="3657600" lvl="7" indent="-228600" algn="l">
              <a:lnSpc>
                <a:spcPct val="100000"/>
              </a:lnSpc>
              <a:spcBef>
                <a:spcPts val="200"/>
              </a:spcBef>
              <a:spcAft>
                <a:spcPts val="0"/>
              </a:spcAft>
              <a:buClr>
                <a:schemeClr val="dk1"/>
              </a:buClr>
              <a:buSzPts val="1200"/>
              <a:buNone/>
              <a:defRPr sz="1200" b="1"/>
            </a:lvl8pPr>
            <a:lvl9pPr marL="4114800" lvl="8" indent="-228600" algn="l">
              <a:lnSpc>
                <a:spcPct val="100000"/>
              </a:lnSpc>
              <a:spcBef>
                <a:spcPts val="200"/>
              </a:spcBef>
              <a:spcAft>
                <a:spcPts val="0"/>
              </a:spcAft>
              <a:buClr>
                <a:schemeClr val="dk1"/>
              </a:buClr>
              <a:buSzPts val="1200"/>
              <a:buNone/>
              <a:defRPr sz="1200" b="1"/>
            </a:lvl9pPr>
          </a:lstStyle>
          <a:p>
            <a:endParaRPr/>
          </a:p>
        </p:txBody>
      </p:sp>
      <p:sp>
        <p:nvSpPr>
          <p:cNvPr id="204" name="Google Shape;204;p32"/>
          <p:cNvSpPr txBox="1">
            <a:spLocks noGrp="1"/>
          </p:cNvSpPr>
          <p:nvPr>
            <p:ph type="body" idx="4"/>
          </p:nvPr>
        </p:nvSpPr>
        <p:spPr>
          <a:xfrm>
            <a:off x="4645026" y="1631156"/>
            <a:ext cx="4041600" cy="2963400"/>
          </a:xfrm>
          <a:prstGeom prst="rect">
            <a:avLst/>
          </a:prstGeom>
          <a:noFill/>
          <a:ln>
            <a:noFill/>
          </a:ln>
        </p:spPr>
        <p:txBody>
          <a:bodyPr spcFirstLastPara="1" wrap="square" lIns="68575" tIns="34275" rIns="68575" bIns="34275" anchor="t" anchorCtr="0">
            <a:noAutofit/>
          </a:bodyPr>
          <a:lstStyle>
            <a:lvl1pPr marL="457200" lvl="0" indent="-342900" algn="l">
              <a:lnSpc>
                <a:spcPct val="100000"/>
              </a:lnSpc>
              <a:spcBef>
                <a:spcPts val="400"/>
              </a:spcBef>
              <a:spcAft>
                <a:spcPts val="0"/>
              </a:spcAft>
              <a:buSzPts val="1800"/>
              <a:buChar char="•"/>
              <a:defRPr sz="1800"/>
            </a:lvl1pPr>
            <a:lvl2pPr marL="914400" lvl="1" indent="-323850" algn="l">
              <a:lnSpc>
                <a:spcPct val="100000"/>
              </a:lnSpc>
              <a:spcBef>
                <a:spcPts val="300"/>
              </a:spcBef>
              <a:spcAft>
                <a:spcPts val="0"/>
              </a:spcAft>
              <a:buSzPts val="1500"/>
              <a:buChar char="•"/>
              <a:defRPr sz="1500"/>
            </a:lvl2pPr>
            <a:lvl3pPr marL="1371600" lvl="2" indent="-317500" algn="l">
              <a:lnSpc>
                <a:spcPct val="100000"/>
              </a:lnSpc>
              <a:spcBef>
                <a:spcPts val="300"/>
              </a:spcBef>
              <a:spcAft>
                <a:spcPts val="0"/>
              </a:spcAft>
              <a:buSzPts val="1400"/>
              <a:buChar char="•"/>
              <a:defRPr sz="1400"/>
            </a:lvl3pPr>
            <a:lvl4pPr marL="1828800" lvl="3" indent="-304800" algn="l">
              <a:lnSpc>
                <a:spcPct val="100000"/>
              </a:lnSpc>
              <a:spcBef>
                <a:spcPts val="200"/>
              </a:spcBef>
              <a:spcAft>
                <a:spcPts val="0"/>
              </a:spcAft>
              <a:buSzPts val="1200"/>
              <a:buChar char="•"/>
              <a:defRPr sz="1200"/>
            </a:lvl4pPr>
            <a:lvl5pPr marL="2286000" lvl="4" indent="-304800" algn="l">
              <a:lnSpc>
                <a:spcPct val="100000"/>
              </a:lnSpc>
              <a:spcBef>
                <a:spcPts val="200"/>
              </a:spcBef>
              <a:spcAft>
                <a:spcPts val="0"/>
              </a:spcAft>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grpSp>
        <p:nvGrpSpPr>
          <p:cNvPr id="205" name="Google Shape;205;p32"/>
          <p:cNvGrpSpPr/>
          <p:nvPr/>
        </p:nvGrpSpPr>
        <p:grpSpPr>
          <a:xfrm>
            <a:off x="12700" y="4658555"/>
            <a:ext cx="9144300" cy="494437"/>
            <a:chOff x="12700" y="6211407"/>
            <a:chExt cx="9144300" cy="659249"/>
          </a:xfrm>
        </p:grpSpPr>
        <p:sp>
          <p:nvSpPr>
            <p:cNvPr id="206" name="Google Shape;206;p32"/>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7" name="Google Shape;207;p32"/>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8" name="Google Shape;208;p32"/>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9" name="Google Shape;209;p32"/>
            <p:cNvSpPr txBox="1"/>
            <p:nvPr/>
          </p:nvSpPr>
          <p:spPr>
            <a:xfrm>
              <a:off x="673596"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MO SW-PBS</a:t>
              </a: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0"/>
        <p:cNvGrpSpPr/>
        <p:nvPr/>
      </p:nvGrpSpPr>
      <p:grpSpPr>
        <a:xfrm>
          <a:off x="0" y="0"/>
          <a:ext cx="0" cy="0"/>
          <a:chOff x="0" y="0"/>
          <a:chExt cx="0" cy="0"/>
        </a:xfrm>
      </p:grpSpPr>
      <p:sp>
        <p:nvSpPr>
          <p:cNvPr id="211" name="Google Shape;211;p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12" name="Google Shape;212;p3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13" name="Google Shape;213;p33"/>
          <p:cNvSpPr txBox="1">
            <a:spLocks noGrp="1"/>
          </p:cNvSpPr>
          <p:nvPr>
            <p:ph type="sldNum" idx="12"/>
          </p:nvPr>
        </p:nvSpPr>
        <p:spPr>
          <a:xfrm>
            <a:off x="8472458" y="4663216"/>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6" Type="http://schemas.openxmlformats.org/officeDocument/2006/relationships/theme" Target="../theme/theme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4" name="Google Shape;94;p18"/>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https://docs.google.com/document/d/1LPeOJy7LYGhlAaKZSO_ctOIDy3ubI2qBR3UL9f53mo0/edit?usp=sharing"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video" Target="https://player.vimeo.com/video/1123266777?app_id=122963" TargetMode="External"/><Relationship Id="rId4" Type="http://schemas.openxmlformats.org/officeDocument/2006/relationships/image" Target="../media/image24.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video" Target="https://player.vimeo.com/video/175407949?h=fe1bf69d33&amp;amp;app_id=122963" TargetMode="External"/><Relationship Id="rId4" Type="http://schemas.openxmlformats.org/officeDocument/2006/relationships/image" Target="../media/image25.jpe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video" Target="https://player.vimeo.com/video/175407948?h=b8240a2393&amp;amp;app_id=122963" TargetMode="External"/><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video" Target="https://player.vimeo.com/video/175407950?h=6fafa31178&amp;amp;app_id=122963" TargetMode="External"/><Relationship Id="rId4" Type="http://schemas.openxmlformats.org/officeDocument/2006/relationships/image" Target="../media/image27.jpe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pbismissouri.org/" TargetMode="External"/><Relationship Id="rId7" Type="http://schemas.openxmlformats.org/officeDocument/2006/relationships/image" Target="../media/image31.png"/><Relationship Id="rId2" Type="http://schemas.openxmlformats.org/officeDocument/2006/relationships/notesSlide" Target="../notesSlides/notesSlide70.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hyperlink" Target="https://www.instagram.com/moswpbs" TargetMode="External"/><Relationship Id="rId4" Type="http://schemas.openxmlformats.org/officeDocument/2006/relationships/hyperlink" Target="https://www.facebook.com/moswpb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4"/>
          <p:cNvSpPr txBox="1">
            <a:spLocks noGrp="1"/>
          </p:cNvSpPr>
          <p:nvPr>
            <p:ph type="ctrTitle"/>
          </p:nvPr>
        </p:nvSpPr>
        <p:spPr>
          <a:xfrm>
            <a:off x="1657350" y="761158"/>
            <a:ext cx="5829300" cy="11025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SzPts val="700"/>
              <a:buNone/>
            </a:pPr>
            <a:r>
              <a:rPr lang="en"/>
              <a:t>MO SW-PBS Advanced Tiers</a:t>
            </a:r>
            <a:br>
              <a:rPr lang="en"/>
            </a:br>
            <a:r>
              <a:rPr lang="en">
                <a:solidFill>
                  <a:srgbClr val="0070C0"/>
                </a:solidFill>
              </a:rPr>
              <a:t>Check In Check Out  </a:t>
            </a:r>
            <a:endParaRPr>
              <a:solidFill>
                <a:srgbClr val="0070C0"/>
              </a:solidFill>
            </a:endParaRPr>
          </a:p>
          <a:p>
            <a:pPr marL="0" lvl="0" indent="0" algn="ctr" rtl="0">
              <a:lnSpc>
                <a:spcPct val="100000"/>
              </a:lnSpc>
              <a:spcBef>
                <a:spcPts val="0"/>
              </a:spcBef>
              <a:spcAft>
                <a:spcPts val="0"/>
              </a:spcAft>
              <a:buSzPts val="700"/>
              <a:buNone/>
            </a:pPr>
            <a:r>
              <a:rPr lang="en">
                <a:solidFill>
                  <a:srgbClr val="0070C0"/>
                </a:solidFill>
              </a:rPr>
              <a:t>Course 6, Lesson Three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75"/>
        <p:cNvGrpSpPr/>
        <p:nvPr/>
      </p:nvGrpSpPr>
      <p:grpSpPr>
        <a:xfrm>
          <a:off x="0" y="0"/>
          <a:ext cx="0" cy="0"/>
          <a:chOff x="0" y="0"/>
          <a:chExt cx="0" cy="0"/>
        </a:xfrm>
      </p:grpSpPr>
      <p:sp>
        <p:nvSpPr>
          <p:cNvPr id="276" name="Google Shape;276;p43"/>
          <p:cNvSpPr txBox="1">
            <a:spLocks noGrp="1"/>
          </p:cNvSpPr>
          <p:nvPr>
            <p:ph type="title"/>
          </p:nvPr>
        </p:nvSpPr>
        <p:spPr>
          <a:xfrm>
            <a:off x="457200" y="205978"/>
            <a:ext cx="8229600" cy="8574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b="1"/>
              <a:t>Organization of CICO Course Lessons</a:t>
            </a:r>
            <a:endParaRPr b="1"/>
          </a:p>
        </p:txBody>
      </p:sp>
      <p:sp>
        <p:nvSpPr>
          <p:cNvPr id="277" name="Google Shape;277;p43"/>
          <p:cNvSpPr txBox="1">
            <a:spLocks noGrp="1"/>
          </p:cNvSpPr>
          <p:nvPr>
            <p:ph type="body" idx="1"/>
          </p:nvPr>
        </p:nvSpPr>
        <p:spPr>
          <a:xfrm>
            <a:off x="287275" y="1277850"/>
            <a:ext cx="2732100" cy="3394500"/>
          </a:xfrm>
          <a:prstGeom prst="rect">
            <a:avLst/>
          </a:prstGeom>
        </p:spPr>
        <p:txBody>
          <a:bodyPr spcFirstLastPara="1" wrap="square" lIns="68575" tIns="34275" rIns="68575" bIns="34275" anchor="t" anchorCtr="0">
            <a:noAutofit/>
          </a:bodyPr>
          <a:lstStyle/>
          <a:p>
            <a:pPr marL="0" lvl="0" indent="0" algn="l" rtl="0">
              <a:spcBef>
                <a:spcPts val="400"/>
              </a:spcBef>
              <a:spcAft>
                <a:spcPts val="0"/>
              </a:spcAft>
              <a:buNone/>
            </a:pPr>
            <a:r>
              <a:rPr lang="en" sz="1400" b="1"/>
              <a:t> L1</a:t>
            </a:r>
            <a:r>
              <a:rPr lang="en" sz="1400"/>
              <a:t> - </a:t>
            </a:r>
            <a:r>
              <a:rPr lang="en" sz="1500" b="1"/>
              <a:t>Systems for Implementation</a:t>
            </a:r>
            <a:endParaRPr sz="1500" b="1"/>
          </a:p>
          <a:p>
            <a:pPr marL="0" lvl="0" indent="0" algn="ctr" rtl="0">
              <a:spcBef>
                <a:spcPts val="400"/>
              </a:spcBef>
              <a:spcAft>
                <a:spcPts val="0"/>
              </a:spcAft>
              <a:buNone/>
            </a:pPr>
            <a:r>
              <a:rPr lang="en" sz="1500" b="1" i="1"/>
              <a:t>(</a:t>
            </a:r>
            <a:r>
              <a:rPr lang="en" sz="1500" b="1" i="1">
                <a:solidFill>
                  <a:srgbClr val="0070C0"/>
                </a:solidFill>
              </a:rPr>
              <a:t>what we do for adults</a:t>
            </a:r>
            <a:r>
              <a:rPr lang="en" sz="1500" b="1" i="1"/>
              <a:t>) </a:t>
            </a:r>
            <a:endParaRPr sz="1500" b="1" i="1"/>
          </a:p>
          <a:p>
            <a:pPr marL="0" lvl="0" indent="0" algn="ctr" rtl="0">
              <a:spcBef>
                <a:spcPts val="400"/>
              </a:spcBef>
              <a:spcAft>
                <a:spcPts val="0"/>
              </a:spcAft>
              <a:buNone/>
            </a:pPr>
            <a:endParaRPr sz="1500" b="1" i="1"/>
          </a:p>
          <a:p>
            <a:pPr marL="457200" lvl="0" indent="-323850" algn="l" rtl="0">
              <a:spcBef>
                <a:spcPts val="400"/>
              </a:spcBef>
              <a:spcAft>
                <a:spcPts val="0"/>
              </a:spcAft>
              <a:buSzPts val="1500"/>
              <a:buChar char="•"/>
            </a:pPr>
            <a:r>
              <a:rPr lang="en" sz="1500"/>
              <a:t>Personnel</a:t>
            </a:r>
            <a:endParaRPr sz="1500"/>
          </a:p>
          <a:p>
            <a:pPr marL="457200" lvl="0" indent="-323850" algn="l" rtl="0">
              <a:spcBef>
                <a:spcPts val="0"/>
              </a:spcBef>
              <a:spcAft>
                <a:spcPts val="0"/>
              </a:spcAft>
              <a:buSzPts val="1500"/>
              <a:buChar char="•"/>
            </a:pPr>
            <a:r>
              <a:rPr lang="en" sz="1500"/>
              <a:t>Serviceable Base Rate </a:t>
            </a:r>
            <a:endParaRPr sz="1500"/>
          </a:p>
          <a:p>
            <a:pPr marL="457200" lvl="0" indent="-323850" algn="l" rtl="0">
              <a:spcBef>
                <a:spcPts val="0"/>
              </a:spcBef>
              <a:spcAft>
                <a:spcPts val="0"/>
              </a:spcAft>
              <a:buSzPts val="1500"/>
              <a:buChar char="•"/>
            </a:pPr>
            <a:r>
              <a:rPr lang="en" sz="1500"/>
              <a:t>Location </a:t>
            </a:r>
            <a:endParaRPr sz="1500"/>
          </a:p>
          <a:p>
            <a:pPr marL="457200" lvl="0" indent="-323850" algn="l" rtl="0">
              <a:spcBef>
                <a:spcPts val="0"/>
              </a:spcBef>
              <a:spcAft>
                <a:spcPts val="0"/>
              </a:spcAft>
              <a:buSzPts val="1500"/>
              <a:buChar char="•"/>
            </a:pPr>
            <a:r>
              <a:rPr lang="en" sz="1500"/>
              <a:t>System for Reinforcing Expected Behavior </a:t>
            </a:r>
            <a:endParaRPr sz="1500"/>
          </a:p>
          <a:p>
            <a:pPr marL="0" lvl="0" indent="0" algn="l" rtl="0">
              <a:spcBef>
                <a:spcPts val="400"/>
              </a:spcBef>
              <a:spcAft>
                <a:spcPts val="0"/>
              </a:spcAft>
              <a:buNone/>
            </a:pPr>
            <a:endParaRPr sz="1500"/>
          </a:p>
          <a:p>
            <a:pPr marL="0" lvl="0" indent="0" algn="l" rtl="0">
              <a:spcBef>
                <a:spcPts val="400"/>
              </a:spcBef>
              <a:spcAft>
                <a:spcPts val="0"/>
              </a:spcAft>
              <a:buNone/>
            </a:pPr>
            <a:endParaRPr sz="1500"/>
          </a:p>
          <a:p>
            <a:pPr marL="0" lvl="0" indent="0" algn="l" rtl="0">
              <a:spcBef>
                <a:spcPts val="400"/>
              </a:spcBef>
              <a:spcAft>
                <a:spcPts val="0"/>
              </a:spcAft>
              <a:buNone/>
            </a:pPr>
            <a:endParaRPr sz="1500" b="1"/>
          </a:p>
          <a:p>
            <a:pPr marL="0" lvl="0" indent="0" algn="l" rtl="0">
              <a:spcBef>
                <a:spcPts val="400"/>
              </a:spcBef>
              <a:spcAft>
                <a:spcPts val="0"/>
              </a:spcAft>
              <a:buNone/>
            </a:pPr>
            <a:endParaRPr sz="1400" b="1"/>
          </a:p>
          <a:p>
            <a:pPr marL="0" lvl="0" indent="0" algn="l" rtl="0">
              <a:spcBef>
                <a:spcPts val="400"/>
              </a:spcBef>
              <a:spcAft>
                <a:spcPts val="0"/>
              </a:spcAft>
              <a:buNone/>
            </a:pPr>
            <a:endParaRPr sz="800" b="1">
              <a:latin typeface="Arial"/>
              <a:ea typeface="Arial"/>
              <a:cs typeface="Arial"/>
              <a:sym typeface="Arial"/>
            </a:endParaRPr>
          </a:p>
          <a:p>
            <a:pPr marL="0" lvl="0" indent="0" algn="l" rtl="0">
              <a:spcBef>
                <a:spcPts val="400"/>
              </a:spcBef>
              <a:spcAft>
                <a:spcPts val="0"/>
              </a:spcAft>
              <a:buNone/>
            </a:pPr>
            <a:endParaRPr/>
          </a:p>
        </p:txBody>
      </p:sp>
      <p:sp>
        <p:nvSpPr>
          <p:cNvPr id="278" name="Google Shape;278;p43"/>
          <p:cNvSpPr txBox="1">
            <a:spLocks noGrp="1"/>
          </p:cNvSpPr>
          <p:nvPr>
            <p:ph type="body" idx="2"/>
          </p:nvPr>
        </p:nvSpPr>
        <p:spPr>
          <a:xfrm>
            <a:off x="3217550" y="1277850"/>
            <a:ext cx="2595900" cy="3394500"/>
          </a:xfrm>
          <a:prstGeom prst="rect">
            <a:avLst/>
          </a:prstGeom>
        </p:spPr>
        <p:txBody>
          <a:bodyPr spcFirstLastPara="1" wrap="square" lIns="68575" tIns="34275" rIns="68575" bIns="34275" anchor="t" anchorCtr="0">
            <a:noAutofit/>
          </a:bodyPr>
          <a:lstStyle/>
          <a:p>
            <a:pPr marL="0" lvl="0" indent="0" algn="l" rtl="0">
              <a:spcBef>
                <a:spcPts val="400"/>
              </a:spcBef>
              <a:spcAft>
                <a:spcPts val="0"/>
              </a:spcAft>
              <a:buNone/>
            </a:pPr>
            <a:r>
              <a:rPr lang="en" sz="1600" b="1">
                <a:solidFill>
                  <a:srgbClr val="FF0000"/>
                </a:solidFill>
              </a:rPr>
              <a:t>L2 - Data for Implementation</a:t>
            </a:r>
            <a:endParaRPr sz="1600" b="1">
              <a:solidFill>
                <a:srgbClr val="FF0000"/>
              </a:solidFill>
            </a:endParaRPr>
          </a:p>
          <a:p>
            <a:pPr marL="0" lvl="0" indent="0" algn="ctr" rtl="0">
              <a:spcBef>
                <a:spcPts val="400"/>
              </a:spcBef>
              <a:spcAft>
                <a:spcPts val="0"/>
              </a:spcAft>
              <a:buNone/>
            </a:pPr>
            <a:r>
              <a:rPr lang="en" sz="1500" b="1" i="1"/>
              <a:t>(</a:t>
            </a:r>
            <a:r>
              <a:rPr lang="en" sz="1500" b="1" i="1">
                <a:solidFill>
                  <a:srgbClr val="0070C0"/>
                </a:solidFill>
              </a:rPr>
              <a:t>how we make decisions</a:t>
            </a:r>
            <a:r>
              <a:rPr lang="en" sz="1500" b="1" i="1"/>
              <a:t>) </a:t>
            </a:r>
            <a:endParaRPr sz="1500" b="1" i="1"/>
          </a:p>
          <a:p>
            <a:pPr marL="0" lvl="0" indent="0" algn="ctr" rtl="0">
              <a:spcBef>
                <a:spcPts val="400"/>
              </a:spcBef>
              <a:spcAft>
                <a:spcPts val="0"/>
              </a:spcAft>
              <a:buClr>
                <a:schemeClr val="dk1"/>
              </a:buClr>
              <a:buSzPts val="1100"/>
              <a:buFont typeface="Arial"/>
              <a:buNone/>
            </a:pPr>
            <a:endParaRPr sz="1500" b="1"/>
          </a:p>
          <a:p>
            <a:pPr marL="342900" lvl="0" indent="-260350" algn="l" rtl="0">
              <a:spcBef>
                <a:spcPts val="400"/>
              </a:spcBef>
              <a:spcAft>
                <a:spcPts val="0"/>
              </a:spcAft>
              <a:buClr>
                <a:srgbClr val="FF0000"/>
              </a:buClr>
              <a:buSzPts val="1500"/>
              <a:buFont typeface="Calibri"/>
              <a:buChar char="•"/>
            </a:pPr>
            <a:r>
              <a:rPr lang="en" sz="1500"/>
              <a:t>Process for monitoring student progress</a:t>
            </a:r>
            <a:endParaRPr sz="1500"/>
          </a:p>
          <a:p>
            <a:pPr marL="342900" lvl="0" indent="-260350" algn="l" rtl="0">
              <a:spcBef>
                <a:spcPts val="0"/>
              </a:spcBef>
              <a:spcAft>
                <a:spcPts val="0"/>
              </a:spcAft>
              <a:buClr>
                <a:srgbClr val="FF0000"/>
              </a:buClr>
              <a:buSzPts val="1500"/>
              <a:buFont typeface="Calibri"/>
              <a:buChar char="•"/>
            </a:pPr>
            <a:r>
              <a:rPr lang="en" sz="1500"/>
              <a:t> Analyzing data</a:t>
            </a:r>
            <a:endParaRPr sz="1500"/>
          </a:p>
          <a:p>
            <a:pPr marL="342900" lvl="0" indent="-260350" algn="l" rtl="0">
              <a:spcBef>
                <a:spcPts val="0"/>
              </a:spcBef>
              <a:spcAft>
                <a:spcPts val="0"/>
              </a:spcAft>
              <a:buClr>
                <a:srgbClr val="FF0000"/>
              </a:buClr>
              <a:buSzPts val="1500"/>
              <a:buFont typeface="Calibri"/>
              <a:buChar char="•"/>
            </a:pPr>
            <a:r>
              <a:rPr lang="en" sz="1500"/>
              <a:t>Responding to data </a:t>
            </a:r>
            <a:endParaRPr sz="1500"/>
          </a:p>
          <a:p>
            <a:pPr marL="685800" lvl="1" indent="-260350" algn="l" rtl="0">
              <a:spcBef>
                <a:spcPts val="0"/>
              </a:spcBef>
              <a:spcAft>
                <a:spcPts val="0"/>
              </a:spcAft>
              <a:buClr>
                <a:srgbClr val="FF0000"/>
              </a:buClr>
              <a:buSzPts val="1500"/>
              <a:buFont typeface="Calibri"/>
              <a:buChar char="•"/>
            </a:pPr>
            <a:r>
              <a:rPr lang="en" sz="1500"/>
              <a:t>Modifications</a:t>
            </a:r>
            <a:endParaRPr sz="1500"/>
          </a:p>
          <a:p>
            <a:pPr marL="685800" lvl="1" indent="-260350" algn="l" rtl="0">
              <a:spcBef>
                <a:spcPts val="0"/>
              </a:spcBef>
              <a:spcAft>
                <a:spcPts val="0"/>
              </a:spcAft>
              <a:buClr>
                <a:srgbClr val="FF0000"/>
              </a:buClr>
              <a:buSzPts val="1500"/>
              <a:buFont typeface="Calibri"/>
              <a:buChar char="•"/>
            </a:pPr>
            <a:r>
              <a:rPr lang="en" sz="1500"/>
              <a:t>Generalization of Skills</a:t>
            </a:r>
            <a:endParaRPr sz="1500"/>
          </a:p>
          <a:p>
            <a:pPr marL="685800" lvl="1" indent="-260350" algn="l" rtl="0">
              <a:spcBef>
                <a:spcPts val="0"/>
              </a:spcBef>
              <a:spcAft>
                <a:spcPts val="0"/>
              </a:spcAft>
              <a:buClr>
                <a:srgbClr val="FF0000"/>
              </a:buClr>
              <a:buSzPts val="1500"/>
              <a:buFont typeface="Calibri"/>
              <a:buChar char="•"/>
            </a:pPr>
            <a:r>
              <a:rPr lang="en" sz="1500"/>
              <a:t>Self-Monitoring </a:t>
            </a:r>
            <a:endParaRPr sz="1500"/>
          </a:p>
          <a:p>
            <a:pPr marL="685800" lvl="1" indent="-260350" algn="l" rtl="0">
              <a:spcBef>
                <a:spcPts val="0"/>
              </a:spcBef>
              <a:spcAft>
                <a:spcPts val="0"/>
              </a:spcAft>
              <a:buClr>
                <a:srgbClr val="FF0000"/>
              </a:buClr>
              <a:buSzPts val="1500"/>
              <a:buFont typeface="Calibri"/>
              <a:buChar char="•"/>
            </a:pPr>
            <a:r>
              <a:rPr lang="en" sz="1500"/>
              <a:t>Fading</a:t>
            </a:r>
            <a:endParaRPr/>
          </a:p>
        </p:txBody>
      </p:sp>
      <p:sp>
        <p:nvSpPr>
          <p:cNvPr id="279" name="Google Shape;279;p43"/>
          <p:cNvSpPr txBox="1">
            <a:spLocks noGrp="1"/>
          </p:cNvSpPr>
          <p:nvPr>
            <p:ph type="body" idx="2"/>
          </p:nvPr>
        </p:nvSpPr>
        <p:spPr>
          <a:xfrm>
            <a:off x="6076625" y="1277850"/>
            <a:ext cx="2834100" cy="3394500"/>
          </a:xfrm>
          <a:prstGeom prst="rect">
            <a:avLst/>
          </a:prstGeom>
        </p:spPr>
        <p:txBody>
          <a:bodyPr spcFirstLastPara="1" wrap="square" lIns="68575" tIns="34275" rIns="68575" bIns="34275" anchor="t" anchorCtr="0">
            <a:noAutofit/>
          </a:bodyPr>
          <a:lstStyle/>
          <a:p>
            <a:pPr marL="0" lvl="0" indent="0" algn="l" rtl="0">
              <a:spcBef>
                <a:spcPts val="400"/>
              </a:spcBef>
              <a:spcAft>
                <a:spcPts val="0"/>
              </a:spcAft>
              <a:buNone/>
            </a:pPr>
            <a:r>
              <a:rPr lang="en" sz="1500" b="1"/>
              <a:t>L3 - Practices for Implementation</a:t>
            </a:r>
            <a:endParaRPr sz="1500" b="1"/>
          </a:p>
          <a:p>
            <a:pPr marL="0" lvl="0" indent="0" algn="ctr" rtl="0">
              <a:spcBef>
                <a:spcPts val="400"/>
              </a:spcBef>
              <a:spcAft>
                <a:spcPts val="0"/>
              </a:spcAft>
              <a:buNone/>
            </a:pPr>
            <a:r>
              <a:rPr lang="en" sz="1500" b="1" i="1"/>
              <a:t>(</a:t>
            </a:r>
            <a:r>
              <a:rPr lang="en" sz="1500" b="1" i="1">
                <a:solidFill>
                  <a:srgbClr val="0070C0"/>
                </a:solidFill>
              </a:rPr>
              <a:t>what we do for students)</a:t>
            </a:r>
            <a:r>
              <a:rPr lang="en" sz="1500" b="1" i="1"/>
              <a:t> </a:t>
            </a:r>
            <a:endParaRPr sz="1500" b="1" i="1"/>
          </a:p>
          <a:p>
            <a:pPr marL="0" lvl="0" indent="0" algn="ctr" rtl="0">
              <a:spcBef>
                <a:spcPts val="400"/>
              </a:spcBef>
              <a:spcAft>
                <a:spcPts val="0"/>
              </a:spcAft>
              <a:buNone/>
            </a:pPr>
            <a:endParaRPr sz="1500" b="1" i="1"/>
          </a:p>
          <a:p>
            <a:pPr marL="457200" lvl="0" indent="-323850" algn="l" rtl="0">
              <a:spcBef>
                <a:spcPts val="400"/>
              </a:spcBef>
              <a:spcAft>
                <a:spcPts val="0"/>
              </a:spcAft>
              <a:buSzPts val="1500"/>
              <a:buChar char="•"/>
            </a:pPr>
            <a:r>
              <a:rPr lang="en" sz="1500"/>
              <a:t>Communication for personnel, families &amp; students</a:t>
            </a:r>
            <a:endParaRPr sz="1500"/>
          </a:p>
          <a:p>
            <a:pPr marL="457200" lvl="0" indent="-323850" algn="l" rtl="0">
              <a:spcBef>
                <a:spcPts val="0"/>
              </a:spcBef>
              <a:spcAft>
                <a:spcPts val="0"/>
              </a:spcAft>
              <a:buSzPts val="1500"/>
              <a:buChar char="•"/>
            </a:pPr>
            <a:r>
              <a:rPr lang="en" sz="1500"/>
              <a:t>Training for personnel, families &amp; students</a:t>
            </a:r>
            <a:endParaRPr sz="1500" b="1"/>
          </a:p>
        </p:txBody>
      </p:sp>
      <p:sp>
        <p:nvSpPr>
          <p:cNvPr id="280" name="Google Shape;280;p43"/>
          <p:cNvSpPr/>
          <p:nvPr/>
        </p:nvSpPr>
        <p:spPr>
          <a:xfrm>
            <a:off x="5960550" y="1178725"/>
            <a:ext cx="2997600" cy="3037800"/>
          </a:xfrm>
          <a:prstGeom prst="frame">
            <a:avLst>
              <a:gd name="adj1" fmla="val 2414"/>
            </a:avLst>
          </a:prstGeom>
          <a:solidFill>
            <a:srgbClr val="CC412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4"/>
          <p:cNvSpPr txBox="1">
            <a:spLocks noGrp="1"/>
          </p:cNvSpPr>
          <p:nvPr>
            <p:ph type="title"/>
          </p:nvPr>
        </p:nvSpPr>
        <p:spPr>
          <a:xfrm>
            <a:off x="342900" y="154483"/>
            <a:ext cx="6172200" cy="643200"/>
          </a:xfrm>
          <a:prstGeom prst="rect">
            <a:avLst/>
          </a:prstGeom>
          <a:noFill/>
          <a:ln>
            <a:noFill/>
          </a:ln>
        </p:spPr>
        <p:txBody>
          <a:bodyPr spcFirstLastPara="1" wrap="square" lIns="68575" tIns="68575" rIns="68575" bIns="68575" anchor="ctr" anchorCtr="0">
            <a:noAutofit/>
          </a:bodyPr>
          <a:lstStyle/>
          <a:p>
            <a:pPr marL="0" lvl="0" indent="0" algn="ctr" rtl="0">
              <a:lnSpc>
                <a:spcPct val="100000"/>
              </a:lnSpc>
              <a:spcBef>
                <a:spcPts val="0"/>
              </a:spcBef>
              <a:spcAft>
                <a:spcPts val="0"/>
              </a:spcAft>
              <a:buSzPts val="3300"/>
              <a:buNone/>
            </a:pPr>
            <a:endParaRPr/>
          </a:p>
        </p:txBody>
      </p:sp>
      <p:pic>
        <p:nvPicPr>
          <p:cNvPr id="286" name="Google Shape;286;p44"/>
          <p:cNvPicPr preferRelativeResize="0"/>
          <p:nvPr/>
        </p:nvPicPr>
        <p:blipFill rotWithShape="1">
          <a:blip r:embed="rId3">
            <a:alphaModFix/>
          </a:blip>
          <a:srcRect t="26723"/>
          <a:stretch/>
        </p:blipFill>
        <p:spPr>
          <a:xfrm>
            <a:off x="3850" y="1"/>
            <a:ext cx="9144003" cy="4717900"/>
          </a:xfrm>
          <a:prstGeom prst="rect">
            <a:avLst/>
          </a:prstGeom>
          <a:noFill/>
          <a:ln>
            <a:noFill/>
          </a:ln>
        </p:spPr>
      </p:pic>
      <p:sp>
        <p:nvSpPr>
          <p:cNvPr id="287" name="Google Shape;287;p44"/>
          <p:cNvSpPr txBox="1"/>
          <p:nvPr/>
        </p:nvSpPr>
        <p:spPr>
          <a:xfrm>
            <a:off x="342900" y="365275"/>
            <a:ext cx="4875300" cy="323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lt1"/>
                </a:solidFill>
                <a:latin typeface="Calibri"/>
                <a:ea typeface="Calibri"/>
                <a:cs typeface="Calibri"/>
                <a:sym typeface="Calibri"/>
              </a:rPr>
              <a:t>Rationale:</a:t>
            </a:r>
            <a:endParaRPr sz="1800">
              <a:solidFill>
                <a:schemeClr val="lt1"/>
              </a:solidFill>
              <a:latin typeface="Calibri"/>
              <a:ea typeface="Calibri"/>
              <a:cs typeface="Calibri"/>
              <a:sym typeface="Calibri"/>
            </a:endParaRPr>
          </a:p>
          <a:p>
            <a:pPr marL="342900" lvl="0" indent="-279400" algn="l" rtl="0">
              <a:spcBef>
                <a:spcPts val="0"/>
              </a:spcBef>
              <a:spcAft>
                <a:spcPts val="0"/>
              </a:spcAft>
              <a:buClr>
                <a:schemeClr val="lt1"/>
              </a:buClr>
              <a:buSzPts val="1800"/>
              <a:buFont typeface="Calibri"/>
              <a:buChar char="•"/>
            </a:pPr>
            <a:r>
              <a:rPr lang="en" sz="1800">
                <a:solidFill>
                  <a:schemeClr val="lt1"/>
                </a:solidFill>
                <a:latin typeface="Calibri"/>
                <a:ea typeface="Calibri"/>
                <a:cs typeface="Calibri"/>
                <a:sym typeface="Calibri"/>
              </a:rPr>
              <a:t>A student engages in unexpected behaviors because they efficiently and effectively meet the needs of the student. In order to decrease these behaviors it is important for staff, families and students to have a clear understanding of the intervention as well as have an opportunity to give input.    </a:t>
            </a:r>
            <a:endParaRPr sz="1800">
              <a:solidFill>
                <a:schemeClr val="lt1"/>
              </a:solidFill>
              <a:latin typeface="Calibri"/>
              <a:ea typeface="Calibri"/>
              <a:cs typeface="Calibri"/>
              <a:sym typeface="Calibri"/>
            </a:endParaRPr>
          </a:p>
          <a:p>
            <a:pPr marL="342900" lvl="0" indent="-279400" algn="l" rtl="0">
              <a:spcBef>
                <a:spcPts val="0"/>
              </a:spcBef>
              <a:spcAft>
                <a:spcPts val="0"/>
              </a:spcAft>
              <a:buClr>
                <a:schemeClr val="lt1"/>
              </a:buClr>
              <a:buSzPts val="1800"/>
              <a:buFont typeface="Calibri"/>
              <a:buChar char="•"/>
            </a:pPr>
            <a:r>
              <a:rPr lang="en" sz="1800">
                <a:solidFill>
                  <a:schemeClr val="lt1"/>
                </a:solidFill>
                <a:latin typeface="Calibri"/>
                <a:ea typeface="Calibri"/>
                <a:cs typeface="Calibri"/>
                <a:sym typeface="Calibri"/>
              </a:rPr>
              <a:t>Piloting CICO will give the team time to test the systems, evaluate, and adjusted as needed before beginning full implementation.  </a:t>
            </a:r>
            <a:endParaRPr sz="18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5"/>
          <p:cNvSpPr txBox="1">
            <a:spLocks noGrp="1"/>
          </p:cNvSpPr>
          <p:nvPr>
            <p:ph type="title"/>
          </p:nvPr>
        </p:nvSpPr>
        <p:spPr>
          <a:xfrm>
            <a:off x="457200" y="205973"/>
            <a:ext cx="8229600" cy="5253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Reflective Questions</a:t>
            </a:r>
            <a:endParaRPr/>
          </a:p>
        </p:txBody>
      </p:sp>
      <p:sp>
        <p:nvSpPr>
          <p:cNvPr id="294" name="Google Shape;294;p45"/>
          <p:cNvSpPr txBox="1">
            <a:spLocks noGrp="1"/>
          </p:cNvSpPr>
          <p:nvPr>
            <p:ph type="body" idx="1"/>
          </p:nvPr>
        </p:nvSpPr>
        <p:spPr>
          <a:xfrm>
            <a:off x="457200" y="859325"/>
            <a:ext cx="8590200" cy="3757800"/>
          </a:xfrm>
          <a:prstGeom prst="rect">
            <a:avLst/>
          </a:prstGeom>
          <a:noFill/>
          <a:ln>
            <a:noFill/>
          </a:ln>
        </p:spPr>
        <p:txBody>
          <a:bodyPr spcFirstLastPara="1" wrap="square" lIns="68575" tIns="68575" rIns="68575" bIns="68575" anchor="t" anchorCtr="0">
            <a:noAutofit/>
          </a:bodyPr>
          <a:lstStyle/>
          <a:p>
            <a:pPr marL="342900" lvl="0" indent="-311150" algn="l" rtl="0">
              <a:lnSpc>
                <a:spcPct val="100000"/>
              </a:lnSpc>
              <a:spcBef>
                <a:spcPts val="0"/>
              </a:spcBef>
              <a:spcAft>
                <a:spcPts val="0"/>
              </a:spcAft>
              <a:buSzPts val="2300"/>
              <a:buAutoNum type="arabicPeriod"/>
            </a:pPr>
            <a:r>
              <a:rPr lang="en" sz="2300">
                <a:highlight>
                  <a:schemeClr val="lt1"/>
                </a:highlight>
              </a:rPr>
              <a:t>How can you involve staff and families in supporting student success in an intervention? </a:t>
            </a:r>
            <a:endParaRPr sz="2300">
              <a:highlight>
                <a:schemeClr val="lt1"/>
              </a:highlight>
            </a:endParaRPr>
          </a:p>
          <a:p>
            <a:pPr marL="342900" lvl="0" indent="-311150" algn="l" rtl="0">
              <a:lnSpc>
                <a:spcPct val="100000"/>
              </a:lnSpc>
              <a:spcBef>
                <a:spcPts val="0"/>
              </a:spcBef>
              <a:spcAft>
                <a:spcPts val="0"/>
              </a:spcAft>
              <a:buSzPts val="2300"/>
              <a:buAutoNum type="arabicPeriod"/>
            </a:pPr>
            <a:r>
              <a:rPr lang="en" sz="2300">
                <a:highlight>
                  <a:schemeClr val="lt1"/>
                </a:highlight>
              </a:rPr>
              <a:t>How can you ensure the student understands what is expected of them prior to participating in CICO? </a:t>
            </a:r>
            <a:endParaRPr sz="2300">
              <a:highlight>
                <a:schemeClr val="lt1"/>
              </a:highlight>
            </a:endParaRPr>
          </a:p>
          <a:p>
            <a:pPr marL="342900" lvl="0" indent="-311150" algn="l" rtl="0">
              <a:lnSpc>
                <a:spcPct val="100000"/>
              </a:lnSpc>
              <a:spcBef>
                <a:spcPts val="0"/>
              </a:spcBef>
              <a:spcAft>
                <a:spcPts val="0"/>
              </a:spcAft>
              <a:buSzPts val="2300"/>
              <a:buAutoNum type="arabicPeriod"/>
            </a:pPr>
            <a:r>
              <a:rPr lang="en" sz="2300">
                <a:highlight>
                  <a:schemeClr val="lt1"/>
                </a:highlight>
              </a:rPr>
              <a:t>Would there be any benefit to piloting the intervention with a few students prior to full implementation? </a:t>
            </a:r>
            <a:endParaRPr sz="2300">
              <a:highlight>
                <a:schemeClr val="lt1"/>
              </a:highlight>
            </a:endParaRPr>
          </a:p>
          <a:p>
            <a:pPr marL="342900" lvl="0" indent="0" algn="l" rtl="0">
              <a:lnSpc>
                <a:spcPct val="100000"/>
              </a:lnSpc>
              <a:spcBef>
                <a:spcPts val="0"/>
              </a:spcBef>
              <a:spcAft>
                <a:spcPts val="0"/>
              </a:spcAft>
              <a:buNone/>
            </a:pPr>
            <a:endParaRPr sz="2300">
              <a:highlight>
                <a:schemeClr val="lt1"/>
              </a:highlight>
            </a:endParaRPr>
          </a:p>
          <a:p>
            <a:pPr marL="342900" marR="0" lvl="0" indent="-165100" algn="l" rtl="0">
              <a:lnSpc>
                <a:spcPct val="100000"/>
              </a:lnSpc>
              <a:spcBef>
                <a:spcPts val="500"/>
              </a:spcBef>
              <a:spcAft>
                <a:spcPts val="0"/>
              </a:spcAft>
              <a:buClr>
                <a:srgbClr val="FF0000"/>
              </a:buClr>
              <a:buSzPts val="2400"/>
              <a:buFont typeface="Arial"/>
              <a:buNone/>
            </a:pPr>
            <a:endParaRPr>
              <a:highlight>
                <a:srgbClr val="FFFF00"/>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6"/>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SzPct val="112121"/>
              <a:buNone/>
            </a:pPr>
            <a:r>
              <a:rPr lang="en" b="1"/>
              <a:t>Missouri Teacher Standards Addressed</a:t>
            </a:r>
            <a:br>
              <a:rPr lang="en">
                <a:latin typeface="Cambria"/>
                <a:ea typeface="Cambria"/>
                <a:cs typeface="Cambria"/>
                <a:sym typeface="Cambria"/>
              </a:rPr>
            </a:br>
            <a:endParaRPr/>
          </a:p>
        </p:txBody>
      </p:sp>
      <p:sp>
        <p:nvSpPr>
          <p:cNvPr id="301" name="Google Shape;301;p46"/>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rmAutofit/>
          </a:bodyPr>
          <a:lstStyle/>
          <a:p>
            <a:pPr marL="0" lvl="0" indent="0" algn="l" rtl="0">
              <a:lnSpc>
                <a:spcPct val="150000"/>
              </a:lnSpc>
              <a:spcBef>
                <a:spcPts val="0"/>
              </a:spcBef>
              <a:spcAft>
                <a:spcPts val="0"/>
              </a:spcAft>
              <a:buSzPts val="2100"/>
              <a:buNone/>
            </a:pPr>
            <a:r>
              <a:rPr lang="en" sz="1400"/>
              <a:t>2.1: Cognitive, social, emotional and physical development</a:t>
            </a:r>
            <a:endParaRPr sz="1400">
              <a:latin typeface="Cambria"/>
              <a:ea typeface="Cambria"/>
              <a:cs typeface="Cambria"/>
              <a:sym typeface="Cambria"/>
            </a:endParaRPr>
          </a:p>
          <a:p>
            <a:pPr marL="0" lvl="0" indent="0" algn="l" rtl="0">
              <a:lnSpc>
                <a:spcPct val="150000"/>
              </a:lnSpc>
              <a:spcBef>
                <a:spcPts val="0"/>
              </a:spcBef>
              <a:spcAft>
                <a:spcPts val="0"/>
              </a:spcAft>
              <a:buSzPts val="2100"/>
              <a:buNone/>
            </a:pPr>
            <a:r>
              <a:rPr lang="en" sz="1400"/>
              <a:t>2.6: Language, culture, family and knowledge of community</a:t>
            </a:r>
            <a:endParaRPr sz="1400">
              <a:latin typeface="Cambria"/>
              <a:ea typeface="Cambria"/>
              <a:cs typeface="Cambria"/>
              <a:sym typeface="Cambria"/>
            </a:endParaRPr>
          </a:p>
          <a:p>
            <a:pPr marL="0" lvl="0" indent="0" algn="l" rtl="0">
              <a:lnSpc>
                <a:spcPct val="150000"/>
              </a:lnSpc>
              <a:spcBef>
                <a:spcPts val="0"/>
              </a:spcBef>
              <a:spcAft>
                <a:spcPts val="0"/>
              </a:spcAft>
              <a:buSzPts val="2100"/>
              <a:buNone/>
            </a:pPr>
            <a:r>
              <a:rPr lang="en" sz="1400"/>
              <a:t>3.1: Implementation of curriculum standards</a:t>
            </a:r>
            <a:endParaRPr sz="1400">
              <a:latin typeface="Cambria"/>
              <a:ea typeface="Cambria"/>
              <a:cs typeface="Cambria"/>
              <a:sym typeface="Cambria"/>
            </a:endParaRPr>
          </a:p>
          <a:p>
            <a:pPr marL="0" lvl="0" indent="0" algn="l" rtl="0">
              <a:lnSpc>
                <a:spcPct val="150000"/>
              </a:lnSpc>
              <a:spcBef>
                <a:spcPts val="0"/>
              </a:spcBef>
              <a:spcAft>
                <a:spcPts val="0"/>
              </a:spcAft>
              <a:buSzPts val="2100"/>
              <a:buNone/>
            </a:pPr>
            <a:r>
              <a:rPr lang="en" sz="1400">
                <a:solidFill>
                  <a:srgbClr val="221E1F"/>
                </a:solidFill>
              </a:rPr>
              <a:t>5.</a:t>
            </a:r>
            <a:r>
              <a:rPr lang="en" sz="1400"/>
              <a:t>1: Classroom management, motivation and engagement</a:t>
            </a:r>
            <a:endParaRPr sz="1400">
              <a:latin typeface="Cambria"/>
              <a:ea typeface="Cambria"/>
              <a:cs typeface="Cambria"/>
              <a:sym typeface="Cambria"/>
            </a:endParaRPr>
          </a:p>
          <a:p>
            <a:pPr marL="0" lvl="0" indent="0" algn="l" rtl="0">
              <a:lnSpc>
                <a:spcPct val="150000"/>
              </a:lnSpc>
              <a:spcBef>
                <a:spcPts val="0"/>
              </a:spcBef>
              <a:spcAft>
                <a:spcPts val="0"/>
              </a:spcAft>
              <a:buSzPts val="2100"/>
              <a:buNone/>
            </a:pPr>
            <a:r>
              <a:rPr lang="en" sz="1400"/>
              <a:t>5.2: Managing time, space, transitions and activities</a:t>
            </a:r>
            <a:endParaRPr sz="1400">
              <a:latin typeface="Cambria"/>
              <a:ea typeface="Cambria"/>
              <a:cs typeface="Cambria"/>
              <a:sym typeface="Cambria"/>
            </a:endParaRPr>
          </a:p>
          <a:p>
            <a:pPr marL="0" lvl="0" indent="0" algn="l" rtl="0">
              <a:lnSpc>
                <a:spcPct val="150000"/>
              </a:lnSpc>
              <a:spcBef>
                <a:spcPts val="0"/>
              </a:spcBef>
              <a:spcAft>
                <a:spcPts val="0"/>
              </a:spcAft>
              <a:buSzPts val="2100"/>
              <a:buNone/>
            </a:pPr>
            <a:r>
              <a:rPr lang="en" sz="1400"/>
              <a:t>5.3: Classroom, school and community culture</a:t>
            </a:r>
            <a:endParaRPr sz="1400">
              <a:latin typeface="Cambria"/>
              <a:ea typeface="Cambria"/>
              <a:cs typeface="Cambria"/>
              <a:sym typeface="Cambria"/>
            </a:endParaRPr>
          </a:p>
          <a:p>
            <a:pPr marL="0" lvl="0" indent="0" algn="l" rtl="0">
              <a:lnSpc>
                <a:spcPct val="150000"/>
              </a:lnSpc>
              <a:spcBef>
                <a:spcPts val="0"/>
              </a:spcBef>
              <a:spcAft>
                <a:spcPts val="0"/>
              </a:spcAft>
              <a:buSzPts val="2100"/>
              <a:buNone/>
            </a:pPr>
            <a:r>
              <a:rPr lang="en" sz="1400"/>
              <a:t>6.1: Verbal and nonverbal communication</a:t>
            </a:r>
            <a:endParaRPr sz="1400">
              <a:latin typeface="Cambria"/>
              <a:ea typeface="Cambria"/>
              <a:cs typeface="Cambria"/>
              <a:sym typeface="Cambria"/>
            </a:endParaRPr>
          </a:p>
          <a:p>
            <a:pPr marL="0" lvl="0" indent="0" algn="l" rtl="0">
              <a:lnSpc>
                <a:spcPct val="150000"/>
              </a:lnSpc>
              <a:spcBef>
                <a:spcPts val="0"/>
              </a:spcBef>
              <a:spcAft>
                <a:spcPts val="0"/>
              </a:spcAft>
              <a:buSzPts val="2100"/>
              <a:buNone/>
            </a:pPr>
            <a:r>
              <a:rPr lang="en" sz="1400"/>
              <a:t>6.2: Sensitivity to culture, gender, intellectual and physical differences</a:t>
            </a:r>
            <a:endParaRPr sz="1400">
              <a:latin typeface="Cambria"/>
              <a:ea typeface="Cambria"/>
              <a:cs typeface="Cambria"/>
              <a:sym typeface="Cambria"/>
            </a:endParaRPr>
          </a:p>
          <a:p>
            <a:pPr marL="0" lvl="0" indent="0" algn="l" rtl="0">
              <a:lnSpc>
                <a:spcPct val="150000"/>
              </a:lnSpc>
              <a:spcBef>
                <a:spcPts val="0"/>
              </a:spcBef>
              <a:spcAft>
                <a:spcPts val="0"/>
              </a:spcAft>
              <a:buSzPts val="2100"/>
              <a:buNone/>
            </a:pPr>
            <a:r>
              <a:rPr lang="en" sz="1400"/>
              <a:t>8.1: Self-assessment and improvement</a:t>
            </a:r>
            <a:endParaRPr sz="1400">
              <a:latin typeface="Cambria"/>
              <a:ea typeface="Cambria"/>
              <a:cs typeface="Cambria"/>
              <a:sym typeface="Cambria"/>
            </a:endParaRPr>
          </a:p>
          <a:p>
            <a:pPr marL="0" lvl="0" indent="0" algn="l" rtl="0">
              <a:lnSpc>
                <a:spcPct val="150000"/>
              </a:lnSpc>
              <a:spcBef>
                <a:spcPts val="0"/>
              </a:spcBef>
              <a:spcAft>
                <a:spcPts val="0"/>
              </a:spcAft>
              <a:buSzPts val="2100"/>
              <a:buNone/>
            </a:pPr>
            <a:r>
              <a:rPr lang="en" sz="1400"/>
              <a:t>8.2: Professional learning</a:t>
            </a:r>
            <a:endParaRPr sz="1400">
              <a:latin typeface="Cambria"/>
              <a:ea typeface="Cambria"/>
              <a:cs typeface="Cambria"/>
              <a:sym typeface="Cambria"/>
            </a:endParaRPr>
          </a:p>
          <a:p>
            <a:pPr marL="342900" lvl="0" indent="-165100" algn="l" rtl="0">
              <a:lnSpc>
                <a:spcPct val="90000"/>
              </a:lnSpc>
              <a:spcBef>
                <a:spcPts val="800"/>
              </a:spcBef>
              <a:spcAft>
                <a:spcPts val="0"/>
              </a:spcAft>
              <a:buSzPts val="21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306"/>
        <p:cNvGrpSpPr/>
        <p:nvPr/>
      </p:nvGrpSpPr>
      <p:grpSpPr>
        <a:xfrm>
          <a:off x="0" y="0"/>
          <a:ext cx="0" cy="0"/>
          <a:chOff x="0" y="0"/>
          <a:chExt cx="0" cy="0"/>
        </a:xfrm>
      </p:grpSpPr>
      <p:sp>
        <p:nvSpPr>
          <p:cNvPr id="307" name="Google Shape;307;p47"/>
          <p:cNvSpPr txBox="1">
            <a:spLocks noGrp="1"/>
          </p:cNvSpPr>
          <p:nvPr>
            <p:ph type="title"/>
          </p:nvPr>
        </p:nvSpPr>
        <p:spPr>
          <a:xfrm>
            <a:off x="342900" y="154483"/>
            <a:ext cx="6172200" cy="6432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Key Terms</a:t>
            </a:r>
            <a:endParaRPr/>
          </a:p>
        </p:txBody>
      </p:sp>
      <p:sp>
        <p:nvSpPr>
          <p:cNvPr id="308" name="Google Shape;308;p47"/>
          <p:cNvSpPr txBox="1">
            <a:spLocks noGrp="1"/>
          </p:cNvSpPr>
          <p:nvPr>
            <p:ph type="body" idx="1"/>
          </p:nvPr>
        </p:nvSpPr>
        <p:spPr>
          <a:xfrm>
            <a:off x="342900" y="900113"/>
            <a:ext cx="6172200" cy="25458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r>
              <a:rPr lang="en"/>
              <a:t>CICO - Check in Check Out</a:t>
            </a:r>
            <a:endParaRPr/>
          </a:p>
          <a:p>
            <a:pPr marL="342900" marR="0" lvl="0" indent="-165100" algn="l" rtl="0">
              <a:lnSpc>
                <a:spcPct val="100000"/>
              </a:lnSpc>
              <a:spcBef>
                <a:spcPts val="500"/>
              </a:spcBef>
              <a:spcAft>
                <a:spcPts val="0"/>
              </a:spcAft>
              <a:buClr>
                <a:srgbClr val="FF0000"/>
              </a:buClr>
              <a:buSzPts val="2400"/>
              <a:buFont typeface="Arial"/>
              <a:buNone/>
            </a:pPr>
            <a:r>
              <a:rPr lang="en"/>
              <a:t>Communication Plan</a:t>
            </a:r>
            <a:endParaRPr/>
          </a:p>
          <a:p>
            <a:pPr marL="342900" marR="0" lvl="0" indent="-165100" algn="l" rtl="0">
              <a:lnSpc>
                <a:spcPct val="100000"/>
              </a:lnSpc>
              <a:spcBef>
                <a:spcPts val="500"/>
              </a:spcBef>
              <a:spcAft>
                <a:spcPts val="0"/>
              </a:spcAft>
              <a:buClr>
                <a:srgbClr val="FF0000"/>
              </a:buClr>
              <a:buSzPts val="2400"/>
              <a:buFont typeface="Arial"/>
              <a:buNone/>
            </a:pPr>
            <a:r>
              <a:rPr lang="en"/>
              <a:t>Piloting </a:t>
            </a:r>
            <a:endParaRPr/>
          </a:p>
          <a:p>
            <a:pPr marL="342900" marR="0" lvl="0" indent="-165100" algn="l" rtl="0">
              <a:lnSpc>
                <a:spcPct val="100000"/>
              </a:lnSpc>
              <a:spcBef>
                <a:spcPts val="500"/>
              </a:spcBef>
              <a:spcAft>
                <a:spcPts val="0"/>
              </a:spcAft>
              <a:buClr>
                <a:srgbClr val="FF0000"/>
              </a:buClr>
              <a:buSzPts val="2400"/>
              <a:buFont typeface="Arial"/>
              <a:buNone/>
            </a:pPr>
            <a:endParaRPr/>
          </a:p>
          <a:p>
            <a:pPr marL="342900" marR="0" lvl="0" indent="-165100" algn="l" rtl="0">
              <a:lnSpc>
                <a:spcPct val="100000"/>
              </a:lnSpc>
              <a:spcBef>
                <a:spcPts val="500"/>
              </a:spcBef>
              <a:spcAft>
                <a:spcPts val="0"/>
              </a:spcAft>
              <a:buClr>
                <a:srgbClr val="FF0000"/>
              </a:buClr>
              <a:buSzPts val="2400"/>
              <a:buFont typeface="Arial"/>
              <a:buNone/>
            </a:pPr>
            <a:endParaRPr>
              <a:highlight>
                <a:srgbClr val="FFFF00"/>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312"/>
        <p:cNvGrpSpPr/>
        <p:nvPr/>
      </p:nvGrpSpPr>
      <p:grpSpPr>
        <a:xfrm>
          <a:off x="0" y="0"/>
          <a:ext cx="0" cy="0"/>
          <a:chOff x="0" y="0"/>
          <a:chExt cx="0" cy="0"/>
        </a:xfrm>
      </p:grpSpPr>
      <p:sp>
        <p:nvSpPr>
          <p:cNvPr id="313" name="Google Shape;313;p48"/>
          <p:cNvSpPr txBox="1">
            <a:spLocks noGrp="1"/>
          </p:cNvSpPr>
          <p:nvPr>
            <p:ph type="title"/>
          </p:nvPr>
        </p:nvSpPr>
        <p:spPr>
          <a:xfrm>
            <a:off x="510000" y="55153"/>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Communication Plan </a:t>
            </a:r>
            <a:endParaRPr/>
          </a:p>
        </p:txBody>
      </p:sp>
      <p:pic>
        <p:nvPicPr>
          <p:cNvPr id="3" name="Picture 2">
            <a:extLst>
              <a:ext uri="{FF2B5EF4-FFF2-40B4-BE49-F238E27FC236}">
                <a16:creationId xmlns:a16="http://schemas.microsoft.com/office/drawing/2014/main" id="{8A1BE697-10E7-261C-41E0-CA4F58D18E5A}"/>
              </a:ext>
            </a:extLst>
          </p:cNvPr>
          <p:cNvPicPr>
            <a:picLocks noChangeAspect="1"/>
          </p:cNvPicPr>
          <p:nvPr/>
        </p:nvPicPr>
        <p:blipFill>
          <a:blip r:embed="rId3"/>
          <a:stretch>
            <a:fillRect/>
          </a:stretch>
        </p:blipFill>
        <p:spPr>
          <a:xfrm>
            <a:off x="3599431" y="1110342"/>
            <a:ext cx="5412244" cy="361188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9"/>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1400"/>
              <a:buNone/>
            </a:pPr>
            <a:r>
              <a:rPr lang="en"/>
              <a:t>Staff Communication Plan Includes:  </a:t>
            </a:r>
            <a:endParaRPr/>
          </a:p>
        </p:txBody>
      </p:sp>
      <p:sp>
        <p:nvSpPr>
          <p:cNvPr id="321" name="Google Shape;321;p49"/>
          <p:cNvSpPr txBox="1">
            <a:spLocks noGrp="1"/>
          </p:cNvSpPr>
          <p:nvPr>
            <p:ph type="body" idx="1"/>
          </p:nvPr>
        </p:nvSpPr>
        <p:spPr>
          <a:xfrm>
            <a:off x="360000" y="1016551"/>
            <a:ext cx="8229600" cy="3394500"/>
          </a:xfrm>
          <a:prstGeom prst="rect">
            <a:avLst/>
          </a:prstGeom>
          <a:noFill/>
          <a:ln>
            <a:noFill/>
          </a:ln>
        </p:spPr>
        <p:txBody>
          <a:bodyPr spcFirstLastPara="1" wrap="square" lIns="68575" tIns="34275" rIns="68575" bIns="34275" anchor="t" anchorCtr="0">
            <a:noAutofit/>
          </a:bodyPr>
          <a:lstStyle/>
          <a:p>
            <a:pPr marL="342900" lvl="0" indent="-317500" algn="l" rtl="0">
              <a:lnSpc>
                <a:spcPct val="100000"/>
              </a:lnSpc>
              <a:spcBef>
                <a:spcPts val="500"/>
              </a:spcBef>
              <a:spcAft>
                <a:spcPts val="0"/>
              </a:spcAft>
              <a:buClr>
                <a:srgbClr val="FF0000"/>
              </a:buClr>
              <a:buSzPts val="2400"/>
              <a:buFont typeface="Arial"/>
              <a:buChar char="•"/>
            </a:pPr>
            <a:r>
              <a:rPr lang="en" sz="2100"/>
              <a:t>Notification of student participation </a:t>
            </a:r>
            <a:endParaRPr sz="2100"/>
          </a:p>
          <a:p>
            <a:pPr marL="342900" lvl="0" indent="-317500" algn="l" rtl="0">
              <a:lnSpc>
                <a:spcPct val="100000"/>
              </a:lnSpc>
              <a:spcBef>
                <a:spcPts val="500"/>
              </a:spcBef>
              <a:spcAft>
                <a:spcPts val="0"/>
              </a:spcAft>
              <a:buClr>
                <a:srgbClr val="FF0000"/>
              </a:buClr>
              <a:buSzPts val="2400"/>
              <a:buFont typeface="Arial"/>
              <a:buChar char="•"/>
            </a:pPr>
            <a:r>
              <a:rPr lang="en" sz="2100"/>
              <a:t>An introduction to the CICO Intervention </a:t>
            </a:r>
            <a:endParaRPr/>
          </a:p>
          <a:p>
            <a:pPr marL="342900" lvl="0" indent="-317500" algn="l" rtl="0">
              <a:lnSpc>
                <a:spcPct val="100000"/>
              </a:lnSpc>
              <a:spcBef>
                <a:spcPts val="500"/>
              </a:spcBef>
              <a:spcAft>
                <a:spcPts val="0"/>
              </a:spcAft>
              <a:buClr>
                <a:srgbClr val="FF0000"/>
              </a:buClr>
              <a:buSzPts val="2400"/>
              <a:buFont typeface="Arial"/>
              <a:buChar char="•"/>
            </a:pPr>
            <a:r>
              <a:rPr lang="en" sz="2100"/>
              <a:t>Regular sharing of individual student data for staff directly involved with students in the intervention</a:t>
            </a:r>
            <a:endParaRPr/>
          </a:p>
          <a:p>
            <a:pPr marL="342900" lvl="0" indent="-317500" algn="l" rtl="0">
              <a:lnSpc>
                <a:spcPct val="100000"/>
              </a:lnSpc>
              <a:spcBef>
                <a:spcPts val="500"/>
              </a:spcBef>
              <a:spcAft>
                <a:spcPts val="0"/>
              </a:spcAft>
              <a:buClr>
                <a:srgbClr val="FF0000"/>
              </a:buClr>
              <a:buSzPts val="2400"/>
              <a:buFont typeface="Arial"/>
              <a:buChar char="•"/>
            </a:pPr>
            <a:r>
              <a:rPr lang="en" sz="2100"/>
              <a:t>A general sharing to all staff of how many students are in the intervention and how many are having a positive response</a:t>
            </a:r>
            <a:endParaRPr sz="2100"/>
          </a:p>
          <a:p>
            <a:pPr marL="342900" lvl="0" indent="-317500" algn="l" rtl="0">
              <a:spcBef>
                <a:spcPts val="500"/>
              </a:spcBef>
              <a:spcAft>
                <a:spcPts val="0"/>
              </a:spcAft>
              <a:buSzPts val="2400"/>
              <a:buChar char="•"/>
            </a:pPr>
            <a:r>
              <a:rPr lang="en" sz="2100"/>
              <a:t>A means for staff to voice questions, concerns or celebrations </a:t>
            </a:r>
            <a:endParaRPr/>
          </a:p>
          <a:p>
            <a:pPr marL="0" lvl="0" indent="0" algn="l" rtl="0">
              <a:lnSpc>
                <a:spcPct val="100000"/>
              </a:lnSpc>
              <a:spcBef>
                <a:spcPts val="500"/>
              </a:spcBef>
              <a:spcAft>
                <a:spcPts val="0"/>
              </a:spcAft>
              <a:buNone/>
            </a:pPr>
            <a:endParaRPr sz="2100"/>
          </a:p>
          <a:p>
            <a:pPr marL="342900" lvl="0" indent="-165100" algn="l" rtl="0">
              <a:lnSpc>
                <a:spcPct val="100000"/>
              </a:lnSpc>
              <a:spcBef>
                <a:spcPts val="500"/>
              </a:spcBef>
              <a:spcAft>
                <a:spcPts val="0"/>
              </a:spcAft>
              <a:buClr>
                <a:srgbClr val="FF0000"/>
              </a:buClr>
              <a:buSzPts val="2400"/>
              <a:buFont typeface="Arial"/>
              <a:buNone/>
            </a:pPr>
            <a:endParaRPr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50"/>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Staff Notification Example 1 </a:t>
            </a:r>
            <a:endParaRPr/>
          </a:p>
        </p:txBody>
      </p:sp>
      <p:sp>
        <p:nvSpPr>
          <p:cNvPr id="327" name="Google Shape;327;p50"/>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479234" lvl="0" indent="0" algn="l" rtl="0">
              <a:spcBef>
                <a:spcPts val="1628"/>
              </a:spcBef>
              <a:spcAft>
                <a:spcPts val="0"/>
              </a:spcAft>
              <a:buClr>
                <a:schemeClr val="dk1"/>
              </a:buClr>
              <a:buSzPts val="1100"/>
              <a:buFont typeface="Arial"/>
              <a:buNone/>
            </a:pPr>
            <a:r>
              <a:rPr lang="en" sz="1098">
                <a:latin typeface="Arial"/>
                <a:ea typeface="Arial"/>
                <a:cs typeface="Arial"/>
                <a:sym typeface="Arial"/>
              </a:rPr>
              <a:t>Teacher: _______________ Student: ___________________ Date: _______ </a:t>
            </a:r>
            <a:endParaRPr sz="1098">
              <a:latin typeface="Arial"/>
              <a:ea typeface="Arial"/>
              <a:cs typeface="Arial"/>
              <a:sym typeface="Arial"/>
            </a:endParaRPr>
          </a:p>
          <a:p>
            <a:pPr marL="477142" marR="673077" lvl="0" indent="5438" algn="l" rtl="0">
              <a:lnSpc>
                <a:spcPct val="96045"/>
              </a:lnSpc>
              <a:spcBef>
                <a:spcPts val="1438"/>
              </a:spcBef>
              <a:spcAft>
                <a:spcPts val="0"/>
              </a:spcAft>
              <a:buClr>
                <a:schemeClr val="dk1"/>
              </a:buClr>
              <a:buSzPts val="1100"/>
              <a:buFont typeface="Arial"/>
              <a:buNone/>
            </a:pPr>
            <a:r>
              <a:rPr lang="en" sz="1098">
                <a:solidFill>
                  <a:srgbClr val="231F20"/>
                </a:solidFill>
                <a:latin typeface="Arial"/>
                <a:ea typeface="Arial"/>
                <a:cs typeface="Arial"/>
                <a:sym typeface="Arial"/>
              </a:rPr>
              <a:t>Our school’s Advanced Tier Team has determined the above-named student has met eligibility criteria  for participation in Check-In, Check-Out (CICO). The student’s parents/guardians have been  contacted, and we are planning for the student to begin participation in CICO soon.  </a:t>
            </a:r>
            <a:endParaRPr sz="1098">
              <a:solidFill>
                <a:srgbClr val="231F20"/>
              </a:solidFill>
              <a:latin typeface="Arial"/>
              <a:ea typeface="Arial"/>
              <a:cs typeface="Arial"/>
              <a:sym typeface="Arial"/>
            </a:endParaRPr>
          </a:p>
          <a:p>
            <a:pPr marL="480209" marR="754095" lvl="0" indent="-4323" algn="l" rtl="0">
              <a:lnSpc>
                <a:spcPct val="96044"/>
              </a:lnSpc>
              <a:spcBef>
                <a:spcPts val="1289"/>
              </a:spcBef>
              <a:spcAft>
                <a:spcPts val="0"/>
              </a:spcAft>
              <a:buClr>
                <a:schemeClr val="dk1"/>
              </a:buClr>
              <a:buSzPts val="1100"/>
              <a:buFont typeface="Arial"/>
              <a:buNone/>
            </a:pPr>
            <a:r>
              <a:rPr lang="en" sz="1098">
                <a:solidFill>
                  <a:srgbClr val="231F20"/>
                </a:solidFill>
                <a:latin typeface="Arial"/>
                <a:ea typeface="Arial"/>
                <a:cs typeface="Arial"/>
                <a:sym typeface="Arial"/>
              </a:rPr>
              <a:t>As the CICO Coordinator, I will be supporting you as you implement CICO. I will contact you  soon to review the steps of CICO and your implementation responsibilities.  </a:t>
            </a:r>
            <a:endParaRPr sz="1098">
              <a:solidFill>
                <a:srgbClr val="231F20"/>
              </a:solidFill>
              <a:latin typeface="Arial"/>
              <a:ea typeface="Arial"/>
              <a:cs typeface="Arial"/>
              <a:sym typeface="Arial"/>
            </a:endParaRPr>
          </a:p>
          <a:p>
            <a:pPr marL="486205" lvl="0" indent="0" algn="l" rtl="0">
              <a:spcBef>
                <a:spcPts val="1294"/>
              </a:spcBef>
              <a:spcAft>
                <a:spcPts val="0"/>
              </a:spcAft>
              <a:buClr>
                <a:schemeClr val="dk1"/>
              </a:buClr>
              <a:buSzPts val="1100"/>
              <a:buFont typeface="Arial"/>
              <a:buNone/>
            </a:pPr>
            <a:r>
              <a:rPr lang="en" sz="1098">
                <a:solidFill>
                  <a:srgbClr val="231F20"/>
                </a:solidFill>
                <a:latin typeface="Arial"/>
                <a:ea typeface="Arial"/>
                <a:cs typeface="Arial"/>
                <a:sym typeface="Arial"/>
              </a:rPr>
              <a:t>Mrs. Brown,  </a:t>
            </a:r>
            <a:endParaRPr sz="1098">
              <a:solidFill>
                <a:srgbClr val="231F20"/>
              </a:solidFill>
              <a:latin typeface="Arial"/>
              <a:ea typeface="Arial"/>
              <a:cs typeface="Arial"/>
              <a:sym typeface="Arial"/>
            </a:endParaRPr>
          </a:p>
          <a:p>
            <a:pPr marL="482859" lvl="0" indent="0" algn="l" rtl="0">
              <a:spcBef>
                <a:spcPts val="0"/>
              </a:spcBef>
              <a:spcAft>
                <a:spcPts val="0"/>
              </a:spcAft>
              <a:buClr>
                <a:schemeClr val="dk1"/>
              </a:buClr>
              <a:buSzPts val="1100"/>
              <a:buFont typeface="Arial"/>
              <a:buNone/>
            </a:pPr>
            <a:r>
              <a:rPr lang="en" sz="1098">
                <a:solidFill>
                  <a:srgbClr val="231F20"/>
                </a:solidFill>
                <a:latin typeface="Arial"/>
                <a:ea typeface="Arial"/>
                <a:cs typeface="Arial"/>
                <a:sym typeface="Arial"/>
              </a:rPr>
              <a:t>CICO Coordinator </a:t>
            </a:r>
            <a:endParaRPr sz="1098">
              <a:solidFill>
                <a:srgbClr val="231F20"/>
              </a:solidFill>
              <a:latin typeface="Arial"/>
              <a:ea typeface="Arial"/>
              <a:cs typeface="Arial"/>
              <a:sym typeface="Arial"/>
            </a:endParaRPr>
          </a:p>
          <a:p>
            <a:pPr marL="0" lvl="0" indent="0" algn="l" rtl="0">
              <a:spcBef>
                <a:spcPts val="500"/>
              </a:spcBef>
              <a:spcAft>
                <a:spcPts val="0"/>
              </a:spcAft>
              <a:buNone/>
            </a:pPr>
            <a:endParaRPr/>
          </a:p>
        </p:txBody>
      </p:sp>
      <p:sp>
        <p:nvSpPr>
          <p:cNvPr id="328" name="Google Shape;328;p50"/>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29" name="Google Shape;329;p50"/>
          <p:cNvSpPr txBox="1"/>
          <p:nvPr/>
        </p:nvSpPr>
        <p:spPr>
          <a:xfrm>
            <a:off x="4085000" y="4132950"/>
            <a:ext cx="4733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AT- C6L3 Staff Notifications for CICO</a:t>
            </a:r>
            <a:endParaRPr sz="1800">
              <a:solidFill>
                <a:schemeClr val="dk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51"/>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Staff Notification Example 2  </a:t>
            </a:r>
            <a:endParaRPr/>
          </a:p>
        </p:txBody>
      </p:sp>
      <p:sp>
        <p:nvSpPr>
          <p:cNvPr id="335" name="Google Shape;335;p51"/>
          <p:cNvSpPr txBox="1"/>
          <p:nvPr/>
        </p:nvSpPr>
        <p:spPr>
          <a:xfrm>
            <a:off x="641275" y="1143750"/>
            <a:ext cx="7580700" cy="261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98" b="1">
                <a:solidFill>
                  <a:schemeClr val="dk1"/>
                </a:solidFill>
              </a:rPr>
              <a:t>Staff Notification of Self-Monitoring Phase of CICO </a:t>
            </a:r>
            <a:endParaRPr sz="1098" b="1">
              <a:solidFill>
                <a:schemeClr val="dk1"/>
              </a:solidFill>
            </a:endParaRPr>
          </a:p>
          <a:p>
            <a:pPr marL="486624" marR="903583" lvl="0" indent="-7531" algn="l" rtl="0">
              <a:lnSpc>
                <a:spcPct val="110122"/>
              </a:lnSpc>
              <a:spcBef>
                <a:spcPts val="1628"/>
              </a:spcBef>
              <a:spcAft>
                <a:spcPts val="0"/>
              </a:spcAft>
              <a:buNone/>
            </a:pPr>
            <a:r>
              <a:rPr lang="en" sz="1098">
                <a:solidFill>
                  <a:schemeClr val="dk1"/>
                </a:solidFill>
              </a:rPr>
              <a:t>Teacher: ____________________ Student: ______________________ Date: ________ Date Self-Monitoring Is to Begin: __________________ </a:t>
            </a:r>
            <a:endParaRPr sz="1098">
              <a:solidFill>
                <a:schemeClr val="dk1"/>
              </a:solidFill>
            </a:endParaRPr>
          </a:p>
          <a:p>
            <a:pPr marL="480907" marR="659690" lvl="0" indent="1672" algn="l" rtl="0">
              <a:lnSpc>
                <a:spcPct val="96044"/>
              </a:lnSpc>
              <a:spcBef>
                <a:spcPts val="1325"/>
              </a:spcBef>
              <a:spcAft>
                <a:spcPts val="0"/>
              </a:spcAft>
              <a:buNone/>
            </a:pPr>
            <a:r>
              <a:rPr lang="en" sz="1098">
                <a:solidFill>
                  <a:srgbClr val="231F20"/>
                </a:solidFill>
              </a:rPr>
              <a:t>Our school’s Advanced Tiers Team has reviewed the daily progress data for the above-named student  and determined the student is ready to begin the self-monitor phase of Check-In, Check Out (CICO). Self-monitor involves both you and the student scoring the daily progress  report (DPR).  </a:t>
            </a:r>
            <a:endParaRPr sz="1098">
              <a:solidFill>
                <a:srgbClr val="231F20"/>
              </a:solidFill>
            </a:endParaRPr>
          </a:p>
          <a:p>
            <a:pPr marL="478256" marR="633754" lvl="0" indent="-2369" algn="l" rtl="0">
              <a:lnSpc>
                <a:spcPct val="96044"/>
              </a:lnSpc>
              <a:spcBef>
                <a:spcPts val="1290"/>
              </a:spcBef>
              <a:spcAft>
                <a:spcPts val="0"/>
              </a:spcAft>
              <a:buNone/>
            </a:pPr>
            <a:r>
              <a:rPr lang="en" sz="1098">
                <a:solidFill>
                  <a:srgbClr val="231F20"/>
                </a:solidFill>
              </a:rPr>
              <a:t>As the CICO Coordinator, I will contact you soon to review the steps for self-monitor and  your implementation responsibilities.  </a:t>
            </a:r>
            <a:endParaRPr sz="1098">
              <a:solidFill>
                <a:srgbClr val="231F20"/>
              </a:solidFill>
            </a:endParaRPr>
          </a:p>
          <a:p>
            <a:pPr marL="486345" lvl="0" indent="0" algn="l" rtl="0">
              <a:spcBef>
                <a:spcPts val="1294"/>
              </a:spcBef>
              <a:spcAft>
                <a:spcPts val="0"/>
              </a:spcAft>
              <a:buNone/>
            </a:pPr>
            <a:r>
              <a:rPr lang="en" sz="1098">
                <a:solidFill>
                  <a:srgbClr val="231F20"/>
                </a:solidFill>
              </a:rPr>
              <a:t>Mrs. Brown,  </a:t>
            </a:r>
            <a:endParaRPr sz="1098">
              <a:solidFill>
                <a:srgbClr val="231F20"/>
              </a:solidFill>
            </a:endParaRPr>
          </a:p>
          <a:p>
            <a:pPr marL="482998" lvl="0" indent="0" algn="l" rtl="0">
              <a:spcBef>
                <a:spcPts val="0"/>
              </a:spcBef>
              <a:spcAft>
                <a:spcPts val="0"/>
              </a:spcAft>
              <a:buNone/>
            </a:pPr>
            <a:r>
              <a:rPr lang="en" sz="1098">
                <a:solidFill>
                  <a:srgbClr val="231F20"/>
                </a:solidFill>
              </a:rPr>
              <a:t>CICO Coordinator </a:t>
            </a:r>
            <a:endParaRPr sz="1098">
              <a:solidFill>
                <a:srgbClr val="231F20"/>
              </a:solidFill>
            </a:endParaRPr>
          </a:p>
        </p:txBody>
      </p:sp>
      <p:sp>
        <p:nvSpPr>
          <p:cNvPr id="336" name="Google Shape;336;p51"/>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37" name="Google Shape;337;p51"/>
          <p:cNvSpPr txBox="1"/>
          <p:nvPr/>
        </p:nvSpPr>
        <p:spPr>
          <a:xfrm>
            <a:off x="4393200" y="4375725"/>
            <a:ext cx="4293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AT- C6L3 Staff Notifications for CICO</a:t>
            </a:r>
            <a:endParaRPr sz="1800">
              <a:solidFill>
                <a:schemeClr val="dk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52"/>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Staff Notification Example 3   </a:t>
            </a:r>
            <a:endParaRPr/>
          </a:p>
        </p:txBody>
      </p:sp>
      <p:sp>
        <p:nvSpPr>
          <p:cNvPr id="343" name="Google Shape;343;p52"/>
          <p:cNvSpPr txBox="1"/>
          <p:nvPr/>
        </p:nvSpPr>
        <p:spPr>
          <a:xfrm>
            <a:off x="59500" y="1366300"/>
            <a:ext cx="8922900" cy="2681700"/>
          </a:xfrm>
          <a:prstGeom prst="rect">
            <a:avLst/>
          </a:prstGeom>
          <a:noFill/>
          <a:ln>
            <a:noFill/>
          </a:ln>
        </p:spPr>
        <p:txBody>
          <a:bodyPr spcFirstLastPara="1" wrap="square" lIns="91425" tIns="91425" rIns="91425" bIns="91425" anchor="t" anchorCtr="0">
            <a:spAutoFit/>
          </a:bodyPr>
          <a:lstStyle/>
          <a:p>
            <a:pPr marL="0" lvl="0" indent="0" algn="l" rtl="0">
              <a:spcBef>
                <a:spcPts val="7008"/>
              </a:spcBef>
              <a:spcAft>
                <a:spcPts val="0"/>
              </a:spcAft>
              <a:buNone/>
            </a:pPr>
            <a:r>
              <a:rPr lang="en" sz="1104" b="1">
                <a:solidFill>
                  <a:schemeClr val="dk1"/>
                </a:solidFill>
              </a:rPr>
              <a:t>                                                                           Staff Notification of Fading from CICO  </a:t>
            </a:r>
            <a:endParaRPr sz="1104" b="1">
              <a:solidFill>
                <a:schemeClr val="dk1"/>
              </a:solidFill>
            </a:endParaRPr>
          </a:p>
          <a:p>
            <a:pPr marL="505486" marR="846353" lvl="0" indent="-7578" algn="l" rtl="0">
              <a:lnSpc>
                <a:spcPct val="110288"/>
              </a:lnSpc>
              <a:spcBef>
                <a:spcPts val="1639"/>
              </a:spcBef>
              <a:spcAft>
                <a:spcPts val="0"/>
              </a:spcAft>
              <a:buNone/>
            </a:pPr>
            <a:r>
              <a:rPr lang="en" sz="1104">
                <a:solidFill>
                  <a:schemeClr val="dk1"/>
                </a:solidFill>
              </a:rPr>
              <a:t>Teacher: ____________________ Student: ______________________ Date: ________ Date </a:t>
            </a:r>
            <a:endParaRPr sz="1104">
              <a:solidFill>
                <a:schemeClr val="dk1"/>
              </a:solidFill>
            </a:endParaRPr>
          </a:p>
          <a:p>
            <a:pPr marL="505486" marR="846353" lvl="0" indent="-7578" algn="l" rtl="0">
              <a:lnSpc>
                <a:spcPct val="110288"/>
              </a:lnSpc>
              <a:spcBef>
                <a:spcPts val="1639"/>
              </a:spcBef>
              <a:spcAft>
                <a:spcPts val="0"/>
              </a:spcAft>
              <a:buNone/>
            </a:pPr>
            <a:r>
              <a:rPr lang="en" sz="1104">
                <a:solidFill>
                  <a:schemeClr val="dk1"/>
                </a:solidFill>
              </a:rPr>
              <a:t>Fading Is to Begin: __________________  </a:t>
            </a:r>
            <a:endParaRPr sz="1104">
              <a:solidFill>
                <a:schemeClr val="dk1"/>
              </a:solidFill>
            </a:endParaRPr>
          </a:p>
          <a:p>
            <a:pPr marL="499451" marR="585698" lvl="0" indent="1964" algn="l" rtl="0">
              <a:lnSpc>
                <a:spcPct val="96044"/>
              </a:lnSpc>
              <a:spcBef>
                <a:spcPts val="1332"/>
              </a:spcBef>
              <a:spcAft>
                <a:spcPts val="0"/>
              </a:spcAft>
              <a:buNone/>
            </a:pPr>
            <a:r>
              <a:rPr lang="en" sz="1104">
                <a:solidFill>
                  <a:srgbClr val="231F20"/>
                </a:solidFill>
              </a:rPr>
              <a:t>Our school’s Advanced Tier Team has reviewed the daily progress data for the above-named student  and determined the student is ready to begin fading from Check-In, Check-Out (CICO). Fading involves gradually reducing the number of times both you and the student score the daily  progress report (DPR).  </a:t>
            </a:r>
            <a:endParaRPr sz="1104">
              <a:solidFill>
                <a:srgbClr val="231F20"/>
              </a:solidFill>
            </a:endParaRPr>
          </a:p>
          <a:p>
            <a:pPr marL="503661" marR="1008804" lvl="0" indent="-9401" algn="l" rtl="0">
              <a:lnSpc>
                <a:spcPct val="96044"/>
              </a:lnSpc>
              <a:spcBef>
                <a:spcPts val="1297"/>
              </a:spcBef>
              <a:spcAft>
                <a:spcPts val="0"/>
              </a:spcAft>
              <a:buNone/>
            </a:pPr>
            <a:r>
              <a:rPr lang="en" sz="1104">
                <a:solidFill>
                  <a:srgbClr val="231F20"/>
                </a:solidFill>
              </a:rPr>
              <a:t>As the CICO Coordinator, I will contact you soon to review the steps for fading and your implementation responsibilities.  </a:t>
            </a:r>
            <a:endParaRPr sz="1104">
              <a:solidFill>
                <a:srgbClr val="231F20"/>
              </a:solidFill>
            </a:endParaRPr>
          </a:p>
          <a:p>
            <a:pPr marL="504784" lvl="0" indent="0" algn="l" rtl="0">
              <a:spcBef>
                <a:spcPts val="28"/>
              </a:spcBef>
              <a:spcAft>
                <a:spcPts val="0"/>
              </a:spcAft>
              <a:buNone/>
            </a:pPr>
            <a:r>
              <a:rPr lang="en" sz="1104">
                <a:solidFill>
                  <a:srgbClr val="231F20"/>
                </a:solidFill>
              </a:rPr>
              <a:t>Mrs. Brown,  </a:t>
            </a:r>
            <a:endParaRPr sz="1104">
              <a:solidFill>
                <a:srgbClr val="231F20"/>
              </a:solidFill>
            </a:endParaRPr>
          </a:p>
          <a:p>
            <a:pPr marL="501416" lvl="0" indent="0" algn="l" rtl="0">
              <a:spcBef>
                <a:spcPts val="0"/>
              </a:spcBef>
              <a:spcAft>
                <a:spcPts val="0"/>
              </a:spcAft>
              <a:buNone/>
            </a:pPr>
            <a:r>
              <a:rPr lang="en" sz="1104">
                <a:solidFill>
                  <a:srgbClr val="231F20"/>
                </a:solidFill>
              </a:rPr>
              <a:t>CICO Coordinator  </a:t>
            </a:r>
            <a:endParaRPr sz="1104">
              <a:solidFill>
                <a:srgbClr val="231F20"/>
              </a:solidFill>
            </a:endParaRPr>
          </a:p>
        </p:txBody>
      </p:sp>
      <p:sp>
        <p:nvSpPr>
          <p:cNvPr id="344" name="Google Shape;344;p52"/>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45" name="Google Shape;345;p52"/>
          <p:cNvSpPr txBox="1"/>
          <p:nvPr/>
        </p:nvSpPr>
        <p:spPr>
          <a:xfrm>
            <a:off x="4211700" y="4212475"/>
            <a:ext cx="44088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rPr>
              <a:t>AT- C6L3 Staff Notifications for CICO</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Shape 222"/>
        <p:cNvGrpSpPr/>
        <p:nvPr/>
      </p:nvGrpSpPr>
      <p:grpSpPr>
        <a:xfrm>
          <a:off x="0" y="0"/>
          <a:ext cx="0" cy="0"/>
          <a:chOff x="0" y="0"/>
          <a:chExt cx="0" cy="0"/>
        </a:xfrm>
      </p:grpSpPr>
      <p:sp>
        <p:nvSpPr>
          <p:cNvPr id="223" name="Google Shape;223;p35"/>
          <p:cNvSpPr txBox="1">
            <a:spLocks noGrp="1"/>
          </p:cNvSpPr>
          <p:nvPr>
            <p:ph type="title"/>
          </p:nvPr>
        </p:nvSpPr>
        <p:spPr>
          <a:xfrm>
            <a:off x="342900" y="154483"/>
            <a:ext cx="6172200" cy="6432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Facilitator Notes: Delete This Slide</a:t>
            </a:r>
            <a:endParaRPr/>
          </a:p>
        </p:txBody>
      </p:sp>
      <p:sp>
        <p:nvSpPr>
          <p:cNvPr id="224" name="Google Shape;224;p35"/>
          <p:cNvSpPr txBox="1">
            <a:spLocks noGrp="1"/>
          </p:cNvSpPr>
          <p:nvPr>
            <p:ph type="body" idx="1"/>
          </p:nvPr>
        </p:nvSpPr>
        <p:spPr>
          <a:xfrm>
            <a:off x="342900" y="900113"/>
            <a:ext cx="6172200" cy="2545800"/>
          </a:xfrm>
          <a:prstGeom prst="rect">
            <a:avLst/>
          </a:prstGeom>
          <a:noFill/>
          <a:ln>
            <a:noFill/>
          </a:ln>
        </p:spPr>
        <p:txBody>
          <a:bodyPr spcFirstLastPara="1" wrap="square" lIns="68575" tIns="68575" rIns="68575" bIns="68575" anchor="t" anchorCtr="0">
            <a:noAutofit/>
          </a:bodyPr>
          <a:lstStyle/>
          <a:p>
            <a:pPr marL="342900" lvl="0" indent="-165100" algn="l" rtl="0">
              <a:lnSpc>
                <a:spcPct val="100000"/>
              </a:lnSpc>
              <a:spcBef>
                <a:spcPts val="500"/>
              </a:spcBef>
              <a:spcAft>
                <a:spcPts val="0"/>
              </a:spcAft>
              <a:buClr>
                <a:srgbClr val="FF0000"/>
              </a:buClr>
              <a:buSzPts val="2400"/>
              <a:buFont typeface="Arial"/>
              <a:buNone/>
            </a:pPr>
            <a:r>
              <a:rPr lang="en" sz="1700"/>
              <a:t>Include the following slides: </a:t>
            </a:r>
            <a:endParaRPr sz="1700"/>
          </a:p>
          <a:p>
            <a:pPr marL="342900" lvl="0" indent="-273050" algn="l" rtl="0">
              <a:lnSpc>
                <a:spcPct val="100000"/>
              </a:lnSpc>
              <a:spcBef>
                <a:spcPts val="500"/>
              </a:spcBef>
              <a:spcAft>
                <a:spcPts val="0"/>
              </a:spcAft>
              <a:buSzPts val="1700"/>
              <a:buChar char="•"/>
            </a:pPr>
            <a:r>
              <a:rPr lang="en" sz="1700"/>
              <a:t>Attention Signal</a:t>
            </a:r>
            <a:endParaRPr sz="1700"/>
          </a:p>
          <a:p>
            <a:pPr marL="342900" lvl="0" indent="-273050" algn="l" rtl="0">
              <a:lnSpc>
                <a:spcPct val="100000"/>
              </a:lnSpc>
              <a:spcBef>
                <a:spcPts val="0"/>
              </a:spcBef>
              <a:spcAft>
                <a:spcPts val="0"/>
              </a:spcAft>
              <a:buSzPts val="1700"/>
              <a:buChar char="•"/>
            </a:pPr>
            <a:r>
              <a:rPr lang="en" sz="1700"/>
              <a:t>Introduction</a:t>
            </a:r>
            <a:endParaRPr sz="1700"/>
          </a:p>
          <a:p>
            <a:pPr marL="342900" lvl="0" indent="-273050" algn="l" rtl="0">
              <a:lnSpc>
                <a:spcPct val="100000"/>
              </a:lnSpc>
              <a:spcBef>
                <a:spcPts val="0"/>
              </a:spcBef>
              <a:spcAft>
                <a:spcPts val="0"/>
              </a:spcAft>
              <a:buSzPts val="1700"/>
              <a:buChar char="•"/>
            </a:pPr>
            <a:r>
              <a:rPr lang="en" sz="1700"/>
              <a:t>Breaks (optional)</a:t>
            </a:r>
            <a:endParaRPr sz="1700"/>
          </a:p>
          <a:p>
            <a:pPr marL="0" lvl="0" indent="0" algn="l" rtl="0">
              <a:lnSpc>
                <a:spcPct val="100000"/>
              </a:lnSpc>
              <a:spcBef>
                <a:spcPts val="500"/>
              </a:spcBef>
              <a:spcAft>
                <a:spcPts val="0"/>
              </a:spcAft>
              <a:buSzPts val="2400"/>
              <a:buNone/>
            </a:pPr>
            <a:r>
              <a:rPr lang="en" sz="1700"/>
              <a:t>Determine how you will provide access to resources:</a:t>
            </a:r>
            <a:endParaRPr sz="1700"/>
          </a:p>
          <a:p>
            <a:pPr marL="0" lvl="0" indent="0" algn="l" rtl="0">
              <a:lnSpc>
                <a:spcPct val="100000"/>
              </a:lnSpc>
              <a:spcBef>
                <a:spcPts val="500"/>
              </a:spcBef>
              <a:spcAft>
                <a:spcPts val="0"/>
              </a:spcAft>
              <a:buSzPts val="2400"/>
              <a:buNone/>
            </a:pPr>
            <a:r>
              <a:rPr lang="en" sz="1700"/>
              <a:t>Optional : Make a copy of the CICO Development Checklist Action Plan and provide forced copy for each team to download and save. </a:t>
            </a:r>
            <a:endParaRPr sz="1700"/>
          </a:p>
          <a:p>
            <a:pPr marL="0" lvl="0" indent="0" algn="l" rtl="0">
              <a:lnSpc>
                <a:spcPct val="100000"/>
              </a:lnSpc>
              <a:spcBef>
                <a:spcPts val="500"/>
              </a:spcBef>
              <a:spcAft>
                <a:spcPts val="0"/>
              </a:spcAft>
              <a:buSzPts val="2400"/>
              <a:buNone/>
            </a:pPr>
            <a:r>
              <a:rPr lang="en" sz="1700"/>
              <a:t>Encourage all teams to make a copy of this document and use it throughout all of the lessons for developing CICO Systems. </a:t>
            </a:r>
            <a:endParaRPr sz="1700"/>
          </a:p>
          <a:p>
            <a:pPr marL="0" lvl="0" indent="0" algn="l" rtl="0">
              <a:lnSpc>
                <a:spcPct val="100000"/>
              </a:lnSpc>
              <a:spcBef>
                <a:spcPts val="500"/>
              </a:spcBef>
              <a:spcAft>
                <a:spcPts val="0"/>
              </a:spcAft>
              <a:buSzPts val="2400"/>
              <a:buNone/>
            </a:pPr>
            <a:r>
              <a:rPr lang="en" sz="1700"/>
              <a:t>This presentation is designed to cover the core content in a concise manner.  Each consultant has the option to add activities that will help to enhance the content. </a:t>
            </a:r>
            <a:endParaRPr sz="17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3"/>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Staff Notification Example 4   </a:t>
            </a:r>
            <a:endParaRPr/>
          </a:p>
        </p:txBody>
      </p:sp>
      <p:sp>
        <p:nvSpPr>
          <p:cNvPr id="351" name="Google Shape;351;p53"/>
          <p:cNvSpPr txBox="1"/>
          <p:nvPr/>
        </p:nvSpPr>
        <p:spPr>
          <a:xfrm>
            <a:off x="110550" y="1088850"/>
            <a:ext cx="8922900" cy="2965800"/>
          </a:xfrm>
          <a:prstGeom prst="rect">
            <a:avLst/>
          </a:prstGeom>
          <a:noFill/>
          <a:ln>
            <a:noFill/>
          </a:ln>
        </p:spPr>
        <p:txBody>
          <a:bodyPr spcFirstLastPara="1" wrap="square" lIns="91425" tIns="91425" rIns="91425" bIns="91425" anchor="t" anchorCtr="0">
            <a:spAutoFit/>
          </a:bodyPr>
          <a:lstStyle/>
          <a:p>
            <a:pPr marL="0" lvl="0" indent="0" algn="ctr" rtl="0">
              <a:spcBef>
                <a:spcPts val="798"/>
              </a:spcBef>
              <a:spcAft>
                <a:spcPts val="0"/>
              </a:spcAft>
              <a:buNone/>
            </a:pPr>
            <a:r>
              <a:rPr lang="en" sz="1104" b="1">
                <a:solidFill>
                  <a:schemeClr val="dk1"/>
                </a:solidFill>
              </a:rPr>
              <a:t>Staff Notification of Graduation from CICO </a:t>
            </a:r>
            <a:endParaRPr sz="1104" b="1">
              <a:solidFill>
                <a:schemeClr val="dk1"/>
              </a:solidFill>
            </a:endParaRPr>
          </a:p>
          <a:p>
            <a:pPr marL="505065" marR="1194370" lvl="0" indent="-7578" algn="l" rtl="0">
              <a:lnSpc>
                <a:spcPct val="110122"/>
              </a:lnSpc>
              <a:spcBef>
                <a:spcPts val="1639"/>
              </a:spcBef>
              <a:spcAft>
                <a:spcPts val="0"/>
              </a:spcAft>
              <a:buNone/>
            </a:pPr>
            <a:r>
              <a:rPr lang="en" sz="1104">
                <a:solidFill>
                  <a:schemeClr val="dk1"/>
                </a:solidFill>
              </a:rPr>
              <a:t>Teacher: ____________________ Student: _______________________________  Date: ___________ Date CICO will end: __________________ </a:t>
            </a:r>
            <a:endParaRPr sz="1104">
              <a:solidFill>
                <a:schemeClr val="dk1"/>
              </a:solidFill>
            </a:endParaRPr>
          </a:p>
          <a:p>
            <a:pPr marL="494400" marR="658839" lvl="0" indent="6734" algn="l" rtl="0">
              <a:lnSpc>
                <a:spcPct val="96044"/>
              </a:lnSpc>
              <a:spcBef>
                <a:spcPts val="1336"/>
              </a:spcBef>
              <a:spcAft>
                <a:spcPts val="0"/>
              </a:spcAft>
              <a:buNone/>
            </a:pPr>
            <a:r>
              <a:rPr lang="en" sz="1104">
                <a:solidFill>
                  <a:srgbClr val="231F20"/>
                </a:solidFill>
              </a:rPr>
              <a:t>Our school’s Advanced Tier Team has reviewed the daily progress data for the above-named student  and determined the student is ready to graduate from Check-In, Check-Out (CICO)!  Congratulations and thank you for your effort to help the student be successful in CICO. This  would not have been possible without your ongoing dedication!  </a:t>
            </a:r>
            <a:endParaRPr sz="1104">
              <a:solidFill>
                <a:srgbClr val="231F20"/>
              </a:solidFill>
            </a:endParaRPr>
          </a:p>
          <a:p>
            <a:pPr marL="502819" marR="515152" lvl="0" indent="-5753" algn="l" rtl="0">
              <a:lnSpc>
                <a:spcPct val="96045"/>
              </a:lnSpc>
              <a:spcBef>
                <a:spcPts val="1297"/>
              </a:spcBef>
              <a:spcAft>
                <a:spcPts val="0"/>
              </a:spcAft>
              <a:buNone/>
            </a:pPr>
            <a:r>
              <a:rPr lang="en" sz="1104">
                <a:solidFill>
                  <a:srgbClr val="231F20"/>
                </a:solidFill>
              </a:rPr>
              <a:t>The Advanced Tier Team is planning a graduation ceremony where you and the student will be  recognized. The graduation ceremony will be announced through the Principal’s Notes to Staff.  </a:t>
            </a:r>
            <a:endParaRPr sz="1104">
              <a:solidFill>
                <a:srgbClr val="231F20"/>
              </a:solidFill>
            </a:endParaRPr>
          </a:p>
          <a:p>
            <a:pPr marL="493698" lvl="0" indent="0" algn="l" rtl="0">
              <a:spcBef>
                <a:spcPts val="1302"/>
              </a:spcBef>
              <a:spcAft>
                <a:spcPts val="0"/>
              </a:spcAft>
              <a:buNone/>
            </a:pPr>
            <a:r>
              <a:rPr lang="en" sz="1104">
                <a:solidFill>
                  <a:srgbClr val="231F20"/>
                </a:solidFill>
              </a:rPr>
              <a:t>Again, thank you for everything you have done to help this student be successful in CICO. </a:t>
            </a:r>
            <a:endParaRPr sz="1104">
              <a:solidFill>
                <a:srgbClr val="231F20"/>
              </a:solidFill>
            </a:endParaRPr>
          </a:p>
          <a:p>
            <a:pPr marL="503943" lvl="0" indent="0" algn="l" rtl="0">
              <a:spcBef>
                <a:spcPts val="1253"/>
              </a:spcBef>
              <a:spcAft>
                <a:spcPts val="0"/>
              </a:spcAft>
              <a:buNone/>
            </a:pPr>
            <a:r>
              <a:rPr lang="en" sz="1104">
                <a:solidFill>
                  <a:srgbClr val="231F20"/>
                </a:solidFill>
              </a:rPr>
              <a:t>Mrs. Brown,  </a:t>
            </a:r>
            <a:endParaRPr sz="1104">
              <a:solidFill>
                <a:srgbClr val="231F20"/>
              </a:solidFill>
            </a:endParaRPr>
          </a:p>
          <a:p>
            <a:pPr marL="500575" lvl="0" indent="0" algn="l" rtl="0">
              <a:spcBef>
                <a:spcPts val="0"/>
              </a:spcBef>
              <a:spcAft>
                <a:spcPts val="0"/>
              </a:spcAft>
              <a:buNone/>
            </a:pPr>
            <a:r>
              <a:rPr lang="en" sz="1104">
                <a:solidFill>
                  <a:srgbClr val="231F20"/>
                </a:solidFill>
              </a:rPr>
              <a:t>CICO Coordinator </a:t>
            </a:r>
            <a:endParaRPr sz="1104">
              <a:solidFill>
                <a:srgbClr val="231F20"/>
              </a:solidFill>
            </a:endParaRPr>
          </a:p>
        </p:txBody>
      </p:sp>
      <p:sp>
        <p:nvSpPr>
          <p:cNvPr id="352" name="Google Shape;352;p53"/>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53" name="Google Shape;353;p53"/>
          <p:cNvSpPr txBox="1"/>
          <p:nvPr/>
        </p:nvSpPr>
        <p:spPr>
          <a:xfrm>
            <a:off x="4412975" y="4212475"/>
            <a:ext cx="4058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rPr>
              <a:t>AT- C6L3 Staff Notifications for CICO</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4"/>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Sharing Student Progress with Staff </a:t>
            </a:r>
            <a:endParaRPr/>
          </a:p>
        </p:txBody>
      </p:sp>
      <p:sp>
        <p:nvSpPr>
          <p:cNvPr id="359" name="Google Shape;359;p54"/>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0" lvl="0" indent="0" algn="l" rtl="0">
              <a:spcBef>
                <a:spcPts val="500"/>
              </a:spcBef>
              <a:spcAft>
                <a:spcPts val="0"/>
              </a:spcAft>
              <a:buNone/>
            </a:pPr>
            <a:r>
              <a:rPr lang="en"/>
              <a:t>Considerations: </a:t>
            </a:r>
            <a:endParaRPr/>
          </a:p>
          <a:p>
            <a:pPr marL="0" lvl="0" indent="0" algn="l" rtl="0">
              <a:spcBef>
                <a:spcPts val="500"/>
              </a:spcBef>
              <a:spcAft>
                <a:spcPts val="0"/>
              </a:spcAft>
              <a:buNone/>
            </a:pPr>
            <a:r>
              <a:rPr lang="en"/>
              <a:t>Share progress with classroom teacher on a biweekly (ex. email)</a:t>
            </a:r>
            <a:endParaRPr/>
          </a:p>
          <a:p>
            <a:pPr marL="0" lvl="0" indent="0" algn="l" rtl="0">
              <a:spcBef>
                <a:spcPts val="500"/>
              </a:spcBef>
              <a:spcAft>
                <a:spcPts val="0"/>
              </a:spcAft>
              <a:buNone/>
            </a:pPr>
            <a:r>
              <a:rPr lang="en"/>
              <a:t>Send a progress report to the teacher quarterly  </a:t>
            </a:r>
            <a:endParaRPr/>
          </a:p>
          <a:p>
            <a:pPr marL="0" lvl="0" indent="0" algn="l" rtl="0">
              <a:spcBef>
                <a:spcPts val="500"/>
              </a:spcBef>
              <a:spcAft>
                <a:spcPts val="0"/>
              </a:spcAft>
              <a:buNone/>
            </a:pPr>
            <a:r>
              <a:rPr lang="en"/>
              <a:t>Share progress with all staff on quarterly basis.  </a:t>
            </a:r>
            <a:endParaRPr/>
          </a:p>
          <a:p>
            <a:pPr marL="457200" lvl="0" indent="-381000" algn="l" rtl="0">
              <a:spcBef>
                <a:spcPts val="500"/>
              </a:spcBef>
              <a:spcAft>
                <a:spcPts val="0"/>
              </a:spcAft>
              <a:buSzPts val="2400"/>
              <a:buChar char="•"/>
            </a:pPr>
            <a:r>
              <a:rPr lang="en"/>
              <a:t>Number of students participating</a:t>
            </a:r>
            <a:endParaRPr/>
          </a:p>
          <a:p>
            <a:pPr marL="457200" lvl="0" indent="-381000" algn="l" rtl="0">
              <a:spcBef>
                <a:spcPts val="0"/>
              </a:spcBef>
              <a:spcAft>
                <a:spcPts val="0"/>
              </a:spcAft>
              <a:buSzPts val="2400"/>
              <a:buChar char="•"/>
            </a:pPr>
            <a:r>
              <a:rPr lang="en"/>
              <a:t>Number graduated</a:t>
            </a:r>
            <a:endParaRPr/>
          </a:p>
          <a:p>
            <a:pPr marL="0" lvl="0" indent="0" algn="l" rtl="0">
              <a:spcBef>
                <a:spcPts val="50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5"/>
          <p:cNvSpPr txBox="1">
            <a:spLocks noGrp="1"/>
          </p:cNvSpPr>
          <p:nvPr>
            <p:ph type="title"/>
          </p:nvPr>
        </p:nvSpPr>
        <p:spPr>
          <a:xfrm>
            <a:off x="457200" y="3"/>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Example for Classroom Teacher </a:t>
            </a:r>
            <a:endParaRPr/>
          </a:p>
        </p:txBody>
      </p:sp>
      <p:pic>
        <p:nvPicPr>
          <p:cNvPr id="365" name="Google Shape;365;p55"/>
          <p:cNvPicPr preferRelativeResize="0"/>
          <p:nvPr/>
        </p:nvPicPr>
        <p:blipFill>
          <a:blip r:embed="rId3">
            <a:alphaModFix/>
          </a:blip>
          <a:stretch>
            <a:fillRect/>
          </a:stretch>
        </p:blipFill>
        <p:spPr>
          <a:xfrm>
            <a:off x="2393913" y="769637"/>
            <a:ext cx="4220524" cy="4008574"/>
          </a:xfrm>
          <a:prstGeom prst="rect">
            <a:avLst/>
          </a:prstGeom>
          <a:noFill/>
          <a:ln>
            <a:noFill/>
          </a:ln>
        </p:spPr>
      </p:pic>
      <p:sp>
        <p:nvSpPr>
          <p:cNvPr id="366" name="Google Shape;366;p55"/>
          <p:cNvSpPr/>
          <p:nvPr/>
        </p:nvSpPr>
        <p:spPr>
          <a:xfrm>
            <a:off x="2329175" y="769625"/>
            <a:ext cx="4350000" cy="4008600"/>
          </a:xfrm>
          <a:prstGeom prst="frame">
            <a:avLst>
              <a:gd name="adj1" fmla="val 2830"/>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7" name="Google Shape;367;p55"/>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68" name="Google Shape;368;p55"/>
          <p:cNvSpPr txBox="1"/>
          <p:nvPr/>
        </p:nvSpPr>
        <p:spPr>
          <a:xfrm>
            <a:off x="5963500" y="43026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              AT-C6L3 Stars progress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56"/>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Staff Voice </a:t>
            </a:r>
            <a:endParaRPr/>
          </a:p>
        </p:txBody>
      </p:sp>
      <p:sp>
        <p:nvSpPr>
          <p:cNvPr id="374" name="Google Shape;374;p56"/>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457200" lvl="0" indent="-381000" algn="l" rtl="0">
              <a:spcBef>
                <a:spcPts val="500"/>
              </a:spcBef>
              <a:spcAft>
                <a:spcPts val="0"/>
              </a:spcAft>
              <a:buClr>
                <a:srgbClr val="001D35"/>
              </a:buClr>
              <a:buSzPts val="2400"/>
              <a:buFont typeface="Calibri"/>
              <a:buChar char="•"/>
            </a:pPr>
            <a:r>
              <a:rPr lang="en">
                <a:solidFill>
                  <a:srgbClr val="001D35"/>
                </a:solidFill>
                <a:highlight>
                  <a:srgbClr val="FFFFFF"/>
                </a:highlight>
              </a:rPr>
              <a:t>Inform staff that feedback is welcomed. </a:t>
            </a:r>
            <a:endParaRPr>
              <a:solidFill>
                <a:srgbClr val="001D35"/>
              </a:solidFill>
              <a:highlight>
                <a:srgbClr val="FFFFFF"/>
              </a:highlight>
            </a:endParaRPr>
          </a:p>
          <a:p>
            <a:pPr marL="457200" lvl="0" indent="-381000" algn="l" rtl="0">
              <a:spcBef>
                <a:spcPts val="0"/>
              </a:spcBef>
              <a:spcAft>
                <a:spcPts val="0"/>
              </a:spcAft>
              <a:buClr>
                <a:srgbClr val="001D35"/>
              </a:buClr>
              <a:buSzPts val="2400"/>
              <a:buFont typeface="Calibri"/>
              <a:buChar char="•"/>
            </a:pPr>
            <a:r>
              <a:rPr lang="en">
                <a:solidFill>
                  <a:srgbClr val="001D35"/>
                </a:solidFill>
                <a:highlight>
                  <a:srgbClr val="FFFFFF"/>
                </a:highlight>
              </a:rPr>
              <a:t> Options for feedback </a:t>
            </a:r>
            <a:endParaRPr>
              <a:solidFill>
                <a:srgbClr val="001D35"/>
              </a:solidFill>
              <a:highlight>
                <a:srgbClr val="FFFFFF"/>
              </a:highlight>
            </a:endParaRPr>
          </a:p>
          <a:p>
            <a:pPr marL="914400" lvl="1" indent="-381000" algn="l" rtl="0">
              <a:spcBef>
                <a:spcPts val="0"/>
              </a:spcBef>
              <a:spcAft>
                <a:spcPts val="0"/>
              </a:spcAft>
              <a:buClr>
                <a:srgbClr val="001D35"/>
              </a:buClr>
              <a:buSzPts val="2400"/>
              <a:buFont typeface="Calibri"/>
              <a:buChar char="•"/>
            </a:pPr>
            <a:r>
              <a:rPr lang="en" sz="2400">
                <a:solidFill>
                  <a:srgbClr val="001D35"/>
                </a:solidFill>
                <a:highlight>
                  <a:srgbClr val="FFFFFF"/>
                </a:highlight>
              </a:rPr>
              <a:t>Email facilitator or coordinator</a:t>
            </a:r>
            <a:endParaRPr sz="2400">
              <a:solidFill>
                <a:srgbClr val="001D35"/>
              </a:solidFill>
              <a:highlight>
                <a:srgbClr val="FFFFFF"/>
              </a:highlight>
            </a:endParaRPr>
          </a:p>
          <a:p>
            <a:pPr marL="914400" lvl="1" indent="-381000" algn="l" rtl="0">
              <a:spcBef>
                <a:spcPts val="0"/>
              </a:spcBef>
              <a:spcAft>
                <a:spcPts val="0"/>
              </a:spcAft>
              <a:buClr>
                <a:srgbClr val="001D35"/>
              </a:buClr>
              <a:buSzPts val="2400"/>
              <a:buFont typeface="Calibri"/>
              <a:buChar char="•"/>
            </a:pPr>
            <a:r>
              <a:rPr lang="en" sz="2400">
                <a:solidFill>
                  <a:srgbClr val="001D35"/>
                </a:solidFill>
                <a:highlight>
                  <a:srgbClr val="FFFFFF"/>
                </a:highlight>
              </a:rPr>
              <a:t>Use a suggestion box</a:t>
            </a:r>
            <a:endParaRPr sz="2400">
              <a:solidFill>
                <a:srgbClr val="001D35"/>
              </a:solidFill>
              <a:highlight>
                <a:srgbClr val="FFFFFF"/>
              </a:highlight>
            </a:endParaRPr>
          </a:p>
          <a:p>
            <a:pPr marL="914400" lvl="1" indent="-381000" algn="l" rtl="0">
              <a:spcBef>
                <a:spcPts val="0"/>
              </a:spcBef>
              <a:spcAft>
                <a:spcPts val="0"/>
              </a:spcAft>
              <a:buClr>
                <a:srgbClr val="001D35"/>
              </a:buClr>
              <a:buSzPts val="2400"/>
              <a:buFont typeface="Calibri"/>
              <a:buChar char="•"/>
            </a:pPr>
            <a:r>
              <a:rPr lang="en" sz="2400">
                <a:solidFill>
                  <a:srgbClr val="001D35"/>
                </a:solidFill>
                <a:highlight>
                  <a:srgbClr val="FFFFFF"/>
                </a:highlight>
              </a:rPr>
              <a:t>Coordinator or Facilitator can ask open-ended questions about their experience with the current check-in/check-out system</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7"/>
          <p:cNvSpPr txBox="1">
            <a:spLocks noGrp="1"/>
          </p:cNvSpPr>
          <p:nvPr>
            <p:ph type="title"/>
          </p:nvPr>
        </p:nvSpPr>
        <p:spPr>
          <a:xfrm>
            <a:off x="1982788" y="402432"/>
            <a:ext cx="6710400" cy="7035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dk1"/>
              </a:buClr>
              <a:buSzPts val="1400"/>
              <a:buNone/>
            </a:pPr>
            <a:r>
              <a:rPr lang="en"/>
              <a:t>Discussion </a:t>
            </a:r>
            <a:endParaRPr/>
          </a:p>
        </p:txBody>
      </p:sp>
      <p:sp>
        <p:nvSpPr>
          <p:cNvPr id="381" name="Google Shape;381;p57"/>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406400" lvl="0" indent="-228600" algn="l" rtl="0">
              <a:lnSpc>
                <a:spcPct val="100000"/>
              </a:lnSpc>
              <a:spcBef>
                <a:spcPts val="500"/>
              </a:spcBef>
              <a:spcAft>
                <a:spcPts val="0"/>
              </a:spcAft>
              <a:buSzPts val="2400"/>
              <a:buNone/>
            </a:pPr>
            <a:endParaRPr/>
          </a:p>
          <a:p>
            <a:pPr marL="406400" lvl="0" indent="-228600" algn="l" rtl="0">
              <a:lnSpc>
                <a:spcPct val="100000"/>
              </a:lnSpc>
              <a:spcBef>
                <a:spcPts val="500"/>
              </a:spcBef>
              <a:spcAft>
                <a:spcPts val="0"/>
              </a:spcAft>
              <a:buSzPts val="2400"/>
              <a:buNone/>
            </a:pPr>
            <a:endParaRPr/>
          </a:p>
          <a:p>
            <a:pPr marL="342900" lvl="0" indent="-165100" algn="l" rtl="0">
              <a:lnSpc>
                <a:spcPct val="100000"/>
              </a:lnSpc>
              <a:spcBef>
                <a:spcPts val="500"/>
              </a:spcBef>
              <a:spcAft>
                <a:spcPts val="0"/>
              </a:spcAft>
              <a:buClr>
                <a:srgbClr val="FF0000"/>
              </a:buClr>
              <a:buSzPts val="2400"/>
              <a:buFont typeface="Arial"/>
              <a:buNone/>
            </a:pPr>
            <a:endParaRPr/>
          </a:p>
        </p:txBody>
      </p:sp>
      <p:sp>
        <p:nvSpPr>
          <p:cNvPr id="382" name="Google Shape;382;p57"/>
          <p:cNvSpPr/>
          <p:nvPr/>
        </p:nvSpPr>
        <p:spPr>
          <a:xfrm>
            <a:off x="225807" y="1063238"/>
            <a:ext cx="8088900" cy="3393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200">
              <a:latin typeface="Calibri"/>
              <a:ea typeface="Calibri"/>
              <a:cs typeface="Calibri"/>
              <a:sym typeface="Calibri"/>
            </a:endParaRPr>
          </a:p>
          <a:p>
            <a:pPr marL="254000" lvl="0" indent="-241300" algn="l" rtl="0">
              <a:spcBef>
                <a:spcPts val="0"/>
              </a:spcBef>
              <a:spcAft>
                <a:spcPts val="0"/>
              </a:spcAft>
              <a:buClr>
                <a:srgbClr val="FF0000"/>
              </a:buClr>
              <a:buSzPts val="2200"/>
              <a:buFont typeface="Calibri"/>
              <a:buChar char="•"/>
            </a:pPr>
            <a:r>
              <a:rPr lang="en" sz="2200">
                <a:solidFill>
                  <a:schemeClr val="dk1"/>
                </a:solidFill>
                <a:latin typeface="Calibri"/>
                <a:ea typeface="Calibri"/>
                <a:cs typeface="Calibri"/>
                <a:sym typeface="Calibri"/>
              </a:rPr>
              <a:t>Review the staff notification examples. </a:t>
            </a:r>
            <a:endParaRPr sz="2200">
              <a:solidFill>
                <a:schemeClr val="dk1"/>
              </a:solidFill>
              <a:latin typeface="Calibri"/>
              <a:ea typeface="Calibri"/>
              <a:cs typeface="Calibri"/>
              <a:sym typeface="Calibri"/>
            </a:endParaRPr>
          </a:p>
          <a:p>
            <a:pPr marL="254000" lvl="0" indent="-241300" algn="l" rtl="0">
              <a:spcBef>
                <a:spcPts val="500"/>
              </a:spcBef>
              <a:spcAft>
                <a:spcPts val="0"/>
              </a:spcAft>
              <a:buClr>
                <a:srgbClr val="FF0000"/>
              </a:buClr>
              <a:buSzPts val="2200"/>
              <a:buFont typeface="Calibri"/>
              <a:buChar char="•"/>
            </a:pPr>
            <a:r>
              <a:rPr lang="en" sz="2200">
                <a:solidFill>
                  <a:schemeClr val="dk1"/>
                </a:solidFill>
                <a:latin typeface="Calibri"/>
                <a:ea typeface="Calibri"/>
                <a:cs typeface="Calibri"/>
                <a:sym typeface="Calibri"/>
              </a:rPr>
              <a:t>Develop staff notification templates to meet the needs of your building. </a:t>
            </a:r>
            <a:endParaRPr sz="2200">
              <a:solidFill>
                <a:schemeClr val="dk1"/>
              </a:solidFill>
              <a:latin typeface="Calibri"/>
              <a:ea typeface="Calibri"/>
              <a:cs typeface="Calibri"/>
              <a:sym typeface="Calibri"/>
            </a:endParaRPr>
          </a:p>
          <a:p>
            <a:pPr marL="254000" lvl="0" indent="-241300" algn="l" rtl="0">
              <a:spcBef>
                <a:spcPts val="500"/>
              </a:spcBef>
              <a:spcAft>
                <a:spcPts val="0"/>
              </a:spcAft>
              <a:buClr>
                <a:srgbClr val="FF0000"/>
              </a:buClr>
              <a:buSzPts val="2200"/>
              <a:buFont typeface="Calibri"/>
              <a:buChar char="•"/>
            </a:pPr>
            <a:r>
              <a:rPr lang="en" sz="2200">
                <a:solidFill>
                  <a:schemeClr val="dk1"/>
                </a:solidFill>
                <a:latin typeface="Calibri"/>
                <a:ea typeface="Calibri"/>
                <a:cs typeface="Calibri"/>
                <a:sym typeface="Calibri"/>
              </a:rPr>
              <a:t>Determine who will notify staff as students move through the phases of implementation(Coordinator/Facilitator)</a:t>
            </a:r>
            <a:endParaRPr sz="2200">
              <a:solidFill>
                <a:schemeClr val="dk1"/>
              </a:solidFill>
              <a:latin typeface="Calibri"/>
              <a:ea typeface="Calibri"/>
              <a:cs typeface="Calibri"/>
              <a:sym typeface="Calibri"/>
            </a:endParaRPr>
          </a:p>
          <a:p>
            <a:pPr marL="254000" lvl="0" indent="-241300" algn="l" rtl="0">
              <a:spcBef>
                <a:spcPts val="500"/>
              </a:spcBef>
              <a:spcAft>
                <a:spcPts val="0"/>
              </a:spcAft>
              <a:buClr>
                <a:srgbClr val="FF0000"/>
              </a:buClr>
              <a:buSzPts val="2200"/>
              <a:buFont typeface="Calibri"/>
              <a:buChar char="•"/>
            </a:pPr>
            <a:r>
              <a:rPr lang="en" sz="2200" i="0" u="none" strike="noStrike" cap="none">
                <a:solidFill>
                  <a:srgbClr val="000000"/>
                </a:solidFill>
                <a:latin typeface="Calibri"/>
                <a:ea typeface="Calibri"/>
                <a:cs typeface="Calibri"/>
                <a:sym typeface="Calibri"/>
              </a:rPr>
              <a:t>How often will you share student progress data</a:t>
            </a:r>
            <a:r>
              <a:rPr lang="en" sz="2200">
                <a:latin typeface="Calibri"/>
                <a:ea typeface="Calibri"/>
                <a:cs typeface="Calibri"/>
                <a:sym typeface="Calibri"/>
              </a:rPr>
              <a:t> and how</a:t>
            </a:r>
            <a:r>
              <a:rPr lang="en" sz="2200" i="0" u="none" strike="noStrike" cap="none">
                <a:solidFill>
                  <a:srgbClr val="000000"/>
                </a:solidFill>
                <a:latin typeface="Calibri"/>
                <a:ea typeface="Calibri"/>
                <a:cs typeface="Calibri"/>
                <a:sym typeface="Calibri"/>
              </a:rPr>
              <a:t>? </a:t>
            </a:r>
            <a:endParaRPr sz="2200">
              <a:latin typeface="Calibri"/>
              <a:ea typeface="Calibri"/>
              <a:cs typeface="Calibri"/>
              <a:sym typeface="Calibri"/>
            </a:endParaRPr>
          </a:p>
          <a:p>
            <a:pPr marL="254000" lvl="0" indent="-241300" algn="l" rtl="0">
              <a:spcBef>
                <a:spcPts val="500"/>
              </a:spcBef>
              <a:spcAft>
                <a:spcPts val="0"/>
              </a:spcAft>
              <a:buClr>
                <a:srgbClr val="FF0000"/>
              </a:buClr>
              <a:buSzPts val="2200"/>
              <a:buFont typeface="Calibri"/>
              <a:buChar char="•"/>
            </a:pPr>
            <a:r>
              <a:rPr lang="en" sz="2200" i="0" u="none" strike="noStrike" cap="none">
                <a:solidFill>
                  <a:srgbClr val="000000"/>
                </a:solidFill>
                <a:latin typeface="Calibri"/>
                <a:ea typeface="Calibri"/>
                <a:cs typeface="Calibri"/>
                <a:sym typeface="Calibri"/>
              </a:rPr>
              <a:t>What method will you use fo</a:t>
            </a:r>
            <a:r>
              <a:rPr lang="en" sz="2200">
                <a:latin typeface="Calibri"/>
                <a:ea typeface="Calibri"/>
                <a:cs typeface="Calibri"/>
                <a:sym typeface="Calibri"/>
              </a:rPr>
              <a:t>r staff</a:t>
            </a:r>
            <a:r>
              <a:rPr lang="en" sz="2200" i="0" u="none" strike="noStrike" cap="none">
                <a:solidFill>
                  <a:srgbClr val="000000"/>
                </a:solidFill>
                <a:latin typeface="Calibri"/>
                <a:ea typeface="Calibri"/>
                <a:cs typeface="Calibri"/>
                <a:sym typeface="Calibri"/>
              </a:rPr>
              <a:t> to voice questions, concerns, and celebrations? </a:t>
            </a:r>
            <a:endParaRPr sz="2200" i="0" u="none" strike="noStrike" cap="non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58"/>
          <p:cNvSpPr txBox="1">
            <a:spLocks noGrp="1"/>
          </p:cNvSpPr>
          <p:nvPr>
            <p:ph type="title"/>
          </p:nvPr>
        </p:nvSpPr>
        <p:spPr>
          <a:xfrm>
            <a:off x="457200" y="56701"/>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1400"/>
              <a:buNone/>
            </a:pPr>
            <a:r>
              <a:rPr lang="en"/>
              <a:t>Family Communication Plan Includes: </a:t>
            </a:r>
            <a:endParaRPr/>
          </a:p>
        </p:txBody>
      </p:sp>
      <p:sp>
        <p:nvSpPr>
          <p:cNvPr id="389" name="Google Shape;389;p58"/>
          <p:cNvSpPr txBox="1">
            <a:spLocks noGrp="1"/>
          </p:cNvSpPr>
          <p:nvPr>
            <p:ph type="body" idx="1"/>
          </p:nvPr>
        </p:nvSpPr>
        <p:spPr>
          <a:xfrm>
            <a:off x="423700" y="966851"/>
            <a:ext cx="8229600" cy="3394500"/>
          </a:xfrm>
          <a:prstGeom prst="rect">
            <a:avLst/>
          </a:prstGeom>
          <a:noFill/>
          <a:ln>
            <a:noFill/>
          </a:ln>
        </p:spPr>
        <p:txBody>
          <a:bodyPr spcFirstLastPara="1" wrap="square" lIns="68575" tIns="34275" rIns="68575" bIns="34275" anchor="t" anchorCtr="0">
            <a:noAutofit/>
          </a:bodyPr>
          <a:lstStyle/>
          <a:p>
            <a:pPr marL="342900" lvl="0" indent="-317500" algn="l" rtl="0">
              <a:lnSpc>
                <a:spcPct val="100000"/>
              </a:lnSpc>
              <a:spcBef>
                <a:spcPts val="500"/>
              </a:spcBef>
              <a:spcAft>
                <a:spcPts val="0"/>
              </a:spcAft>
              <a:buClr>
                <a:srgbClr val="FF0000"/>
              </a:buClr>
              <a:buSzPts val="2400"/>
              <a:buFont typeface="Arial"/>
              <a:buChar char="•"/>
            </a:pPr>
            <a:r>
              <a:rPr lang="en"/>
              <a:t>Notification of participation</a:t>
            </a:r>
            <a:endParaRPr/>
          </a:p>
          <a:p>
            <a:pPr marL="342900" lvl="0" indent="-317500" algn="l" rtl="0">
              <a:lnSpc>
                <a:spcPct val="100000"/>
              </a:lnSpc>
              <a:spcBef>
                <a:spcPts val="500"/>
              </a:spcBef>
              <a:spcAft>
                <a:spcPts val="0"/>
              </a:spcAft>
              <a:buClr>
                <a:srgbClr val="FF0000"/>
              </a:buClr>
              <a:buSzPts val="2400"/>
              <a:buFont typeface="Arial"/>
              <a:buChar char="•"/>
            </a:pPr>
            <a:r>
              <a:rPr lang="en"/>
              <a:t>Introducing the Intervention </a:t>
            </a:r>
            <a:endParaRPr/>
          </a:p>
          <a:p>
            <a:pPr marL="342900" lvl="0" indent="-317500" algn="l" rtl="0">
              <a:lnSpc>
                <a:spcPct val="100000"/>
              </a:lnSpc>
              <a:spcBef>
                <a:spcPts val="500"/>
              </a:spcBef>
              <a:spcAft>
                <a:spcPts val="0"/>
              </a:spcAft>
              <a:buClr>
                <a:srgbClr val="FF0000"/>
              </a:buClr>
              <a:buSzPts val="2400"/>
              <a:buFont typeface="Arial"/>
              <a:buChar char="•"/>
            </a:pPr>
            <a:r>
              <a:rPr lang="en"/>
              <a:t>The frequency and mode that student progress data will be shared with families. </a:t>
            </a:r>
            <a:endParaRPr/>
          </a:p>
          <a:p>
            <a:pPr marL="342900" lvl="0" indent="-317500" algn="l" rtl="0">
              <a:lnSpc>
                <a:spcPct val="100000"/>
              </a:lnSpc>
              <a:spcBef>
                <a:spcPts val="500"/>
              </a:spcBef>
              <a:spcAft>
                <a:spcPts val="0"/>
              </a:spcAft>
              <a:buClr>
                <a:srgbClr val="FF0000"/>
              </a:buClr>
              <a:buSzPts val="2400"/>
              <a:buFont typeface="Arial"/>
              <a:buChar char="•"/>
            </a:pPr>
            <a:r>
              <a:rPr lang="en"/>
              <a:t>A means for families to voice questions, concerns, and celebrations.</a:t>
            </a:r>
            <a:endParaRPr/>
          </a:p>
          <a:p>
            <a:pPr marL="342900" lvl="0" indent="-165100" algn="l" rtl="0">
              <a:lnSpc>
                <a:spcPct val="100000"/>
              </a:lnSpc>
              <a:spcBef>
                <a:spcPts val="500"/>
              </a:spcBef>
              <a:spcAft>
                <a:spcPts val="0"/>
              </a:spcAft>
              <a:buClr>
                <a:srgbClr val="FF0000"/>
              </a:buClr>
              <a:buSzPts val="2400"/>
              <a:buFont typeface="Arial"/>
              <a:buNone/>
            </a:pPr>
            <a:endParaRPr/>
          </a:p>
          <a:p>
            <a:pPr marL="342900" lvl="0" indent="-165100" algn="l" rtl="0">
              <a:lnSpc>
                <a:spcPct val="100000"/>
              </a:lnSpc>
              <a:spcBef>
                <a:spcPts val="500"/>
              </a:spcBef>
              <a:spcAft>
                <a:spcPts val="0"/>
              </a:spcAft>
              <a:buClr>
                <a:srgbClr val="FF0000"/>
              </a:buClr>
              <a:buSzPts val="2400"/>
              <a:buFont typeface="Arial"/>
              <a:buNone/>
            </a:pPr>
            <a:endParaRPr/>
          </a:p>
          <a:p>
            <a:pPr marL="342900" lvl="0" indent="-165100" algn="l" rtl="0">
              <a:lnSpc>
                <a:spcPct val="100000"/>
              </a:lnSpc>
              <a:spcBef>
                <a:spcPts val="500"/>
              </a:spcBef>
              <a:spcAft>
                <a:spcPts val="0"/>
              </a:spcAft>
              <a:buClr>
                <a:srgbClr val="FF0000"/>
              </a:buClr>
              <a:buSzPts val="2400"/>
              <a:buFont typeface="Arial"/>
              <a:buNone/>
            </a:pPr>
            <a:endParaRPr/>
          </a:p>
          <a:p>
            <a:pPr marL="342900" lvl="0" indent="-165100" algn="l" rtl="0">
              <a:lnSpc>
                <a:spcPct val="100000"/>
              </a:lnSpc>
              <a:spcBef>
                <a:spcPts val="500"/>
              </a:spcBef>
              <a:spcAft>
                <a:spcPts val="0"/>
              </a:spcAft>
              <a:buClr>
                <a:srgbClr val="FF0000"/>
              </a:buClr>
              <a:buSzPts val="2400"/>
              <a:buFont typeface="Arial"/>
              <a:buNone/>
            </a:pPr>
            <a:endParaRPr/>
          </a:p>
          <a:p>
            <a:pPr marL="342900" lvl="0" indent="-165100" algn="l" rtl="0">
              <a:lnSpc>
                <a:spcPct val="100000"/>
              </a:lnSpc>
              <a:spcBef>
                <a:spcPts val="500"/>
              </a:spcBef>
              <a:spcAft>
                <a:spcPts val="0"/>
              </a:spcAft>
              <a:buClr>
                <a:srgbClr val="FF0000"/>
              </a:buClr>
              <a:buSzPts val="2400"/>
              <a:buFont typeface="Arial"/>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9"/>
          <p:cNvSpPr txBox="1">
            <a:spLocks noGrp="1"/>
          </p:cNvSpPr>
          <p:nvPr>
            <p:ph type="title"/>
          </p:nvPr>
        </p:nvSpPr>
        <p:spPr>
          <a:xfrm>
            <a:off x="457200" y="-231275"/>
            <a:ext cx="8229600" cy="857400"/>
          </a:xfrm>
          <a:prstGeom prst="rect">
            <a:avLst/>
          </a:prstGeom>
          <a:noFill/>
          <a:ln>
            <a:noFill/>
          </a:ln>
        </p:spPr>
        <p:txBody>
          <a:bodyPr spcFirstLastPara="1" wrap="square" lIns="68575" tIns="34275" rIns="68575" bIns="34275" anchor="ctr" anchorCtr="0">
            <a:noAutofit/>
          </a:bodyPr>
          <a:lstStyle/>
          <a:p>
            <a:pPr marL="1028700" lvl="0" indent="342900" algn="l" rtl="0">
              <a:lnSpc>
                <a:spcPct val="100000"/>
              </a:lnSpc>
              <a:spcBef>
                <a:spcPts val="0"/>
              </a:spcBef>
              <a:spcAft>
                <a:spcPts val="0"/>
              </a:spcAft>
              <a:buClr>
                <a:srgbClr val="00B050"/>
              </a:buClr>
              <a:buSzPts val="3300"/>
              <a:buFont typeface="Calibri"/>
              <a:buNone/>
            </a:pPr>
            <a:r>
              <a:rPr lang="en"/>
              <a:t>Family Notification Example 1</a:t>
            </a:r>
            <a:r>
              <a:rPr lang="en" u="sng">
                <a:solidFill>
                  <a:schemeClr val="hlink"/>
                </a:solidFill>
                <a:highlight>
                  <a:srgbClr val="FFF123"/>
                </a:highlight>
                <a:hlinkClick r:id="rId3"/>
              </a:rPr>
              <a:t> </a:t>
            </a:r>
            <a:endParaRPr>
              <a:highlight>
                <a:srgbClr val="FFF123"/>
              </a:highlight>
            </a:endParaRPr>
          </a:p>
        </p:txBody>
      </p:sp>
      <p:pic>
        <p:nvPicPr>
          <p:cNvPr id="396" name="Google Shape;396;p59"/>
          <p:cNvPicPr preferRelativeResize="0"/>
          <p:nvPr/>
        </p:nvPicPr>
        <p:blipFill>
          <a:blip r:embed="rId4">
            <a:alphaModFix/>
          </a:blip>
          <a:stretch>
            <a:fillRect/>
          </a:stretch>
        </p:blipFill>
        <p:spPr>
          <a:xfrm>
            <a:off x="2159650" y="559750"/>
            <a:ext cx="4601375" cy="4116550"/>
          </a:xfrm>
          <a:prstGeom prst="rect">
            <a:avLst/>
          </a:prstGeom>
          <a:noFill/>
          <a:ln>
            <a:noFill/>
          </a:ln>
        </p:spPr>
      </p:pic>
      <p:sp>
        <p:nvSpPr>
          <p:cNvPr id="397" name="Google Shape;397;p59"/>
          <p:cNvSpPr txBox="1"/>
          <p:nvPr/>
        </p:nvSpPr>
        <p:spPr>
          <a:xfrm>
            <a:off x="962825" y="4308875"/>
            <a:ext cx="4344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Calibri"/>
              <a:ea typeface="Calibri"/>
              <a:cs typeface="Calibri"/>
              <a:sym typeface="Calibri"/>
            </a:endParaRPr>
          </a:p>
        </p:txBody>
      </p:sp>
      <p:sp>
        <p:nvSpPr>
          <p:cNvPr id="398" name="Google Shape;398;p59"/>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99" name="Google Shape;399;p59"/>
          <p:cNvSpPr txBox="1"/>
          <p:nvPr/>
        </p:nvSpPr>
        <p:spPr>
          <a:xfrm>
            <a:off x="5421525" y="4093475"/>
            <a:ext cx="3175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chemeClr val="dk1"/>
                </a:solidFill>
              </a:rPr>
              <a:t> </a:t>
            </a:r>
            <a:r>
              <a:rPr lang="en" dirty="0">
                <a:solidFill>
                  <a:schemeClr val="dk1"/>
                </a:solidFill>
              </a:rPr>
              <a:t>AT-C6L3 Family Notification for Check-In, Check-Out</a:t>
            </a:r>
            <a:endParaRPr dirty="0">
              <a:solidFill>
                <a:schemeClr val="dk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0"/>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1028700" lvl="0" indent="342900" algn="l" rtl="0">
              <a:spcBef>
                <a:spcPts val="0"/>
              </a:spcBef>
              <a:spcAft>
                <a:spcPts val="0"/>
              </a:spcAft>
              <a:buNone/>
            </a:pPr>
            <a:r>
              <a:rPr lang="en"/>
              <a:t>Family Notification Example 2</a:t>
            </a:r>
            <a:endParaRPr/>
          </a:p>
        </p:txBody>
      </p:sp>
      <p:sp>
        <p:nvSpPr>
          <p:cNvPr id="405" name="Google Shape;405;p60"/>
          <p:cNvSpPr txBox="1">
            <a:spLocks noGrp="1"/>
          </p:cNvSpPr>
          <p:nvPr>
            <p:ph type="body" idx="1"/>
          </p:nvPr>
        </p:nvSpPr>
        <p:spPr>
          <a:xfrm>
            <a:off x="457200" y="1200150"/>
            <a:ext cx="8229600" cy="2843700"/>
          </a:xfrm>
          <a:prstGeom prst="rect">
            <a:avLst/>
          </a:prstGeom>
        </p:spPr>
        <p:txBody>
          <a:bodyPr spcFirstLastPara="1" wrap="square" lIns="68575" tIns="68575" rIns="68575" bIns="68575" anchor="t" anchorCtr="0">
            <a:noAutofit/>
          </a:bodyPr>
          <a:lstStyle/>
          <a:p>
            <a:pPr marL="393700" marR="0" lvl="0" indent="0" algn="l" rtl="0">
              <a:spcBef>
                <a:spcPts val="15"/>
              </a:spcBef>
              <a:spcAft>
                <a:spcPts val="0"/>
              </a:spcAft>
              <a:buNone/>
            </a:pPr>
            <a:r>
              <a:rPr lang="en" sz="1100" dirty="0">
                <a:solidFill>
                  <a:srgbClr val="231F20"/>
                </a:solidFill>
                <a:latin typeface="EB Garamond"/>
                <a:ea typeface="EB Garamond"/>
                <a:cs typeface="EB Garamond"/>
                <a:sym typeface="EB Garamond"/>
              </a:rPr>
              <a:t>Dear Mr. and Mrs. Jones,</a:t>
            </a:r>
            <a:endParaRPr sz="1100" dirty="0">
              <a:latin typeface="EB Garamond"/>
              <a:ea typeface="EB Garamond"/>
              <a:cs typeface="EB Garamond"/>
              <a:sym typeface="EB Garamond"/>
            </a:endParaRPr>
          </a:p>
          <a:p>
            <a:pPr marL="0" lvl="0" indent="0" algn="l" rtl="0">
              <a:spcBef>
                <a:spcPts val="90"/>
              </a:spcBef>
              <a:spcAft>
                <a:spcPts val="0"/>
              </a:spcAft>
              <a:buNone/>
            </a:pPr>
            <a:endParaRPr sz="1100" dirty="0"/>
          </a:p>
          <a:p>
            <a:pPr marL="393700" marR="114300" lvl="0" indent="0" algn="l" rtl="0">
              <a:spcBef>
                <a:spcPts val="0"/>
              </a:spcBef>
              <a:spcAft>
                <a:spcPts val="0"/>
              </a:spcAft>
              <a:buNone/>
            </a:pPr>
            <a:r>
              <a:rPr lang="en" sz="1100" dirty="0">
                <a:solidFill>
                  <a:srgbClr val="231F20"/>
                </a:solidFill>
                <a:latin typeface="EB Garamond"/>
                <a:ea typeface="EB Garamond"/>
                <a:cs typeface="EB Garamond"/>
                <a:sym typeface="EB Garamond"/>
              </a:rPr>
              <a:t>We have a wonderful school wide goal this year. Our goal is to create an inclusive and welcoming environment which values, recognizes and affirms the worth of each individual in our learning community. To help us reach our goal, we are starting a very effective program for students who need additional support.</a:t>
            </a:r>
            <a:endParaRPr sz="1100" dirty="0">
              <a:latin typeface="EB Garamond"/>
              <a:ea typeface="EB Garamond"/>
              <a:cs typeface="EB Garamond"/>
              <a:sym typeface="EB Garamond"/>
            </a:endParaRPr>
          </a:p>
          <a:p>
            <a:pPr marL="0" marR="114300" lvl="0" indent="0" algn="l" rtl="0">
              <a:spcBef>
                <a:spcPts val="20"/>
              </a:spcBef>
              <a:spcAft>
                <a:spcPts val="0"/>
              </a:spcAft>
              <a:buNone/>
            </a:pPr>
            <a:endParaRPr sz="1300" dirty="0"/>
          </a:p>
          <a:p>
            <a:pPr marL="393700" marR="114300" lvl="0" indent="0" algn="l" rtl="0">
              <a:spcBef>
                <a:spcPts val="0"/>
              </a:spcBef>
              <a:spcAft>
                <a:spcPts val="0"/>
              </a:spcAft>
              <a:buNone/>
            </a:pPr>
            <a:r>
              <a:rPr lang="en" sz="1100" dirty="0">
                <a:solidFill>
                  <a:srgbClr val="231F20"/>
                </a:solidFill>
                <a:latin typeface="EB Garamond"/>
                <a:ea typeface="EB Garamond"/>
                <a:cs typeface="EB Garamond"/>
                <a:sym typeface="EB Garamond"/>
              </a:rPr>
              <a:t>We call this program “</a:t>
            </a:r>
            <a:r>
              <a:rPr lang="en" sz="1100" b="1" dirty="0">
                <a:solidFill>
                  <a:srgbClr val="231F20"/>
                </a:solidFill>
                <a:latin typeface="EB Garamond"/>
                <a:ea typeface="EB Garamond"/>
                <a:cs typeface="EB Garamond"/>
                <a:sym typeface="EB Garamond"/>
              </a:rPr>
              <a:t>Check In/Check Out (CICO)</a:t>
            </a:r>
            <a:r>
              <a:rPr lang="en" sz="1100" dirty="0">
                <a:solidFill>
                  <a:srgbClr val="231F20"/>
                </a:solidFill>
                <a:latin typeface="EB Garamond"/>
                <a:ea typeface="EB Garamond"/>
                <a:cs typeface="EB Garamond"/>
                <a:sym typeface="EB Garamond"/>
              </a:rPr>
              <a:t>.” Students involved in this program will check in with a staff member in the morning. At Check In they receive a point card allowing them to receive points for being a safe, respectful, responsible citizen of our school. The staff member and the student talk together, setting a goal of how many points the student will get that day. As they go through the day, they must periodically check in with their teacher to receive points. At the end of the day they check out with a staff member who totals the points and discusses how the day went. Students will bring home a report each day to let the parent know if they met their goal. There is a place for the parent to sign and then your child will bring the form back to school. Students can accumulate points to spend in various ways, like lunch with a teacher or computer time.</a:t>
            </a:r>
            <a:endParaRPr sz="1100" dirty="0">
              <a:latin typeface="EB Garamond"/>
              <a:ea typeface="EB Garamond"/>
              <a:cs typeface="EB Garamond"/>
              <a:sym typeface="EB Garamond"/>
            </a:endParaRPr>
          </a:p>
          <a:p>
            <a:pPr marL="0" marR="114300" lvl="0" indent="0" algn="l" rtl="0">
              <a:spcBef>
                <a:spcPts val="20"/>
              </a:spcBef>
              <a:spcAft>
                <a:spcPts val="0"/>
              </a:spcAft>
              <a:buNone/>
            </a:pPr>
            <a:endParaRPr sz="1300" dirty="0"/>
          </a:p>
          <a:p>
            <a:pPr marL="393700" marR="114300" lvl="0" indent="0" algn="l" rtl="0">
              <a:spcBef>
                <a:spcPts val="0"/>
              </a:spcBef>
              <a:spcAft>
                <a:spcPts val="0"/>
              </a:spcAft>
              <a:buNone/>
            </a:pPr>
            <a:r>
              <a:rPr lang="en" sz="1100" dirty="0">
                <a:solidFill>
                  <a:srgbClr val="231F20"/>
                </a:solidFill>
                <a:latin typeface="EB Garamond"/>
                <a:ea typeface="EB Garamond"/>
                <a:cs typeface="EB Garamond"/>
                <a:sym typeface="EB Garamond"/>
              </a:rPr>
              <a:t>Joey has been chosen to participate in CICO. We are excited that he will be a part of our plan to make our school a safe, caring and fun place for students to go to school. If you have any questions, please contact me at ***.</a:t>
            </a:r>
            <a:endParaRPr sz="1100" dirty="0">
              <a:latin typeface="EB Garamond"/>
              <a:ea typeface="EB Garamond"/>
              <a:cs typeface="EB Garamond"/>
              <a:sym typeface="EB Garamond"/>
            </a:endParaRPr>
          </a:p>
          <a:p>
            <a:pPr marL="0" lvl="0" indent="0" algn="l" rtl="0">
              <a:spcBef>
                <a:spcPts val="0"/>
              </a:spcBef>
              <a:spcAft>
                <a:spcPts val="0"/>
              </a:spcAft>
              <a:buNone/>
            </a:pPr>
            <a:r>
              <a:rPr lang="en" sz="1800" dirty="0">
                <a:solidFill>
                  <a:schemeClr val="dk2"/>
                </a:solidFill>
              </a:rPr>
              <a:t>           </a:t>
            </a:r>
            <a:endParaRPr sz="1800" dirty="0">
              <a:solidFill>
                <a:schemeClr val="dk2"/>
              </a:solidFill>
            </a:endParaRPr>
          </a:p>
          <a:p>
            <a:pPr marL="0" lvl="0" indent="0" algn="l" rtl="0">
              <a:spcBef>
                <a:spcPts val="0"/>
              </a:spcBef>
              <a:spcAft>
                <a:spcPts val="0"/>
              </a:spcAft>
              <a:buNone/>
            </a:pPr>
            <a:r>
              <a:rPr lang="en" sz="1800" dirty="0">
                <a:solidFill>
                  <a:schemeClr val="dk2"/>
                </a:solidFill>
              </a:rPr>
              <a:t>                                                            AT-C6L3 Family Notification for Check-In, Check-Out</a:t>
            </a:r>
            <a:endParaRPr sz="1800" dirty="0">
              <a:solidFill>
                <a:schemeClr val="dk2"/>
              </a:solidFill>
            </a:endParaRPr>
          </a:p>
          <a:p>
            <a:pPr marL="0" lvl="0" indent="0" algn="l" rtl="0">
              <a:spcBef>
                <a:spcPts val="500"/>
              </a:spcBef>
              <a:spcAft>
                <a:spcPts val="0"/>
              </a:spcAft>
              <a:buNone/>
            </a:pPr>
            <a:endParaRPr dirty="0"/>
          </a:p>
        </p:txBody>
      </p:sp>
      <p:sp>
        <p:nvSpPr>
          <p:cNvPr id="406" name="Google Shape;406;p60"/>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61"/>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1028700" lvl="0" indent="342900" algn="l" rtl="0">
              <a:spcBef>
                <a:spcPts val="0"/>
              </a:spcBef>
              <a:spcAft>
                <a:spcPts val="0"/>
              </a:spcAft>
              <a:buNone/>
            </a:pPr>
            <a:r>
              <a:rPr lang="en"/>
              <a:t>Family Notification Example 3</a:t>
            </a:r>
            <a:endParaRPr/>
          </a:p>
        </p:txBody>
      </p:sp>
      <p:sp>
        <p:nvSpPr>
          <p:cNvPr id="412" name="Google Shape;412;p61"/>
          <p:cNvSpPr txBox="1">
            <a:spLocks noGrp="1"/>
          </p:cNvSpPr>
          <p:nvPr>
            <p:ph type="body" idx="1"/>
          </p:nvPr>
        </p:nvSpPr>
        <p:spPr>
          <a:xfrm>
            <a:off x="410925" y="991350"/>
            <a:ext cx="8229600" cy="2843700"/>
          </a:xfrm>
          <a:prstGeom prst="rect">
            <a:avLst/>
          </a:prstGeom>
        </p:spPr>
        <p:txBody>
          <a:bodyPr spcFirstLastPara="1" wrap="square" lIns="68575" tIns="68575" rIns="68575" bIns="68575" anchor="t" anchorCtr="0">
            <a:noAutofit/>
          </a:bodyPr>
          <a:lstStyle/>
          <a:p>
            <a:pPr marL="0" lvl="0" indent="0" algn="l" rtl="0">
              <a:spcBef>
                <a:spcPts val="0"/>
              </a:spcBef>
              <a:spcAft>
                <a:spcPts val="0"/>
              </a:spcAft>
              <a:buNone/>
            </a:pPr>
            <a:r>
              <a:rPr lang="en" sz="1800">
                <a:solidFill>
                  <a:schemeClr val="dk2"/>
                </a:solidFill>
              </a:rPr>
              <a:t>     </a:t>
            </a:r>
            <a:r>
              <a:rPr lang="en" sz="1700">
                <a:solidFill>
                  <a:srgbClr val="231F20"/>
                </a:solidFill>
              </a:rPr>
              <a:t>Dear Parent/Guardian:</a:t>
            </a:r>
            <a:endParaRPr sz="1700"/>
          </a:p>
          <a:p>
            <a:pPr marL="0" lvl="0" indent="0" algn="l" rtl="0">
              <a:spcBef>
                <a:spcPts val="90"/>
              </a:spcBef>
              <a:spcAft>
                <a:spcPts val="0"/>
              </a:spcAft>
              <a:buNone/>
            </a:pPr>
            <a:endParaRPr sz="1700"/>
          </a:p>
          <a:p>
            <a:pPr marL="393700" marR="99695" lvl="0" indent="0" algn="l" rtl="0">
              <a:spcBef>
                <a:spcPts val="0"/>
              </a:spcBef>
              <a:spcAft>
                <a:spcPts val="0"/>
              </a:spcAft>
              <a:buNone/>
            </a:pPr>
            <a:r>
              <a:rPr lang="en" sz="1700">
                <a:solidFill>
                  <a:srgbClr val="231F20"/>
                </a:solidFill>
              </a:rPr>
              <a:t>This letter is to inform you that your student has been recommended for the Check-In, Check-Out program.  The Check-In, Check-Out program is a positive intervention that allows students to start their day by checking in with an adult to promote positive behavior throughout the day. Students will also spend a few minutes at the end of each day with an adult reviewing their progress. Progress sheets may be sent home for you to review.</a:t>
            </a:r>
            <a:endParaRPr sz="1700"/>
          </a:p>
          <a:p>
            <a:pPr marL="0" lvl="0" indent="0" algn="l" rtl="0">
              <a:spcBef>
                <a:spcPts val="20"/>
              </a:spcBef>
              <a:spcAft>
                <a:spcPts val="0"/>
              </a:spcAft>
              <a:buNone/>
            </a:pPr>
            <a:endParaRPr sz="1900"/>
          </a:p>
          <a:p>
            <a:pPr marL="393700" marR="132715" lvl="0" indent="0" algn="l" rtl="0">
              <a:spcBef>
                <a:spcPts val="0"/>
              </a:spcBef>
              <a:spcAft>
                <a:spcPts val="0"/>
              </a:spcAft>
              <a:buNone/>
            </a:pPr>
            <a:r>
              <a:rPr lang="en" sz="1700">
                <a:solidFill>
                  <a:srgbClr val="231F20"/>
                </a:solidFill>
              </a:rPr>
              <a:t>If you have any questions about the </a:t>
            </a:r>
            <a:r>
              <a:rPr lang="en" sz="1700" b="1">
                <a:solidFill>
                  <a:srgbClr val="231F20"/>
                </a:solidFill>
              </a:rPr>
              <a:t>Check-In, Check-Out </a:t>
            </a:r>
            <a:r>
              <a:rPr lang="en" sz="1700">
                <a:solidFill>
                  <a:srgbClr val="231F20"/>
                </a:solidFill>
              </a:rPr>
              <a:t>program, please feel free to contact me at 555-555-5555. </a:t>
            </a:r>
            <a:endParaRPr sz="1700"/>
          </a:p>
          <a:p>
            <a:pPr marL="0" lvl="0" indent="0" algn="l" rtl="0">
              <a:spcBef>
                <a:spcPts val="0"/>
              </a:spcBef>
              <a:spcAft>
                <a:spcPts val="0"/>
              </a:spcAft>
              <a:buNone/>
            </a:pPr>
            <a:r>
              <a:rPr lang="en">
                <a:solidFill>
                  <a:schemeClr val="dk2"/>
                </a:solidFill>
              </a:rPr>
              <a:t>      </a:t>
            </a:r>
            <a:endParaRPr>
              <a:solidFill>
                <a:schemeClr val="dk2"/>
              </a:solidFill>
            </a:endParaRPr>
          </a:p>
          <a:p>
            <a:pPr marL="0" lvl="0" indent="0" algn="l" rtl="0">
              <a:spcBef>
                <a:spcPts val="0"/>
              </a:spcBef>
              <a:spcAft>
                <a:spcPts val="0"/>
              </a:spcAft>
              <a:buNone/>
            </a:pPr>
            <a:r>
              <a:rPr lang="en" sz="1800">
                <a:solidFill>
                  <a:schemeClr val="dk2"/>
                </a:solidFill>
              </a:rPr>
              <a:t>                                                             AT-C6L3 Family Notification for Check-In, Check-Out</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n" sz="1800">
                <a:solidFill>
                  <a:schemeClr val="dk2"/>
                </a:solidFill>
              </a:rPr>
              <a:t>       Family Notification Examples </a:t>
            </a:r>
            <a:endParaRPr sz="1800">
              <a:solidFill>
                <a:schemeClr val="dk2"/>
              </a:solidFill>
            </a:endParaRPr>
          </a:p>
          <a:p>
            <a:pPr marL="0" lvl="0" indent="0" algn="l" rtl="0">
              <a:spcBef>
                <a:spcPts val="500"/>
              </a:spcBef>
              <a:spcAft>
                <a:spcPts val="0"/>
              </a:spcAft>
              <a:buNone/>
            </a:pPr>
            <a:endParaRPr/>
          </a:p>
        </p:txBody>
      </p:sp>
      <p:sp>
        <p:nvSpPr>
          <p:cNvPr id="413" name="Google Shape;413;p61"/>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62"/>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Sharing Student Progress with Families  </a:t>
            </a:r>
            <a:endParaRPr/>
          </a:p>
        </p:txBody>
      </p:sp>
      <p:sp>
        <p:nvSpPr>
          <p:cNvPr id="419" name="Google Shape;419;p62"/>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0" lvl="0" indent="0" algn="l" rtl="0">
              <a:spcBef>
                <a:spcPts val="500"/>
              </a:spcBef>
              <a:spcAft>
                <a:spcPts val="0"/>
              </a:spcAft>
              <a:buNone/>
            </a:pPr>
            <a:r>
              <a:rPr lang="en"/>
              <a:t>Considerations: </a:t>
            </a:r>
            <a:endParaRPr/>
          </a:p>
          <a:p>
            <a:pPr marL="0" lvl="0" indent="0" algn="l" rtl="0">
              <a:spcBef>
                <a:spcPts val="500"/>
              </a:spcBef>
              <a:spcAft>
                <a:spcPts val="0"/>
              </a:spcAft>
              <a:buNone/>
            </a:pPr>
            <a:r>
              <a:rPr lang="en"/>
              <a:t>Share progress daily via copy of the DPR. </a:t>
            </a:r>
            <a:endParaRPr/>
          </a:p>
          <a:p>
            <a:pPr marL="0" lvl="0" indent="0" algn="l" rtl="0">
              <a:spcBef>
                <a:spcPts val="500"/>
              </a:spcBef>
              <a:spcAft>
                <a:spcPts val="0"/>
              </a:spcAft>
              <a:buNone/>
            </a:pPr>
            <a:r>
              <a:rPr lang="en"/>
              <a:t>Send a progress report to the families weekly or quarterly  </a:t>
            </a:r>
            <a:endParaRPr/>
          </a:p>
          <a:p>
            <a:pPr marL="0" lvl="0" indent="0" algn="l" rtl="0">
              <a:spcBef>
                <a:spcPts val="50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6"/>
          <p:cNvSpPr txBox="1">
            <a:spLocks noGrp="1"/>
          </p:cNvSpPr>
          <p:nvPr>
            <p:ph type="title"/>
          </p:nvPr>
        </p:nvSpPr>
        <p:spPr>
          <a:xfrm>
            <a:off x="1341700" y="201658"/>
            <a:ext cx="6172200" cy="6432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Working Agreements</a:t>
            </a:r>
            <a:endParaRPr/>
          </a:p>
        </p:txBody>
      </p:sp>
      <p:sp>
        <p:nvSpPr>
          <p:cNvPr id="231" name="Google Shape;231;p36"/>
          <p:cNvSpPr txBox="1">
            <a:spLocks noGrp="1"/>
          </p:cNvSpPr>
          <p:nvPr>
            <p:ph type="body" idx="1"/>
          </p:nvPr>
        </p:nvSpPr>
        <p:spPr>
          <a:xfrm>
            <a:off x="342900" y="900113"/>
            <a:ext cx="6172200" cy="2545800"/>
          </a:xfrm>
          <a:prstGeom prst="rect">
            <a:avLst/>
          </a:prstGeom>
          <a:noFill/>
          <a:ln>
            <a:noFill/>
          </a:ln>
        </p:spPr>
        <p:txBody>
          <a:bodyPr spcFirstLastPara="1" wrap="square" lIns="68575" tIns="68575" rIns="68575" bIns="68575" anchor="t" anchorCtr="0">
            <a:normAutofit fontScale="62500" lnSpcReduction="20000"/>
          </a:bodyPr>
          <a:lstStyle/>
          <a:p>
            <a:pPr marL="254000" lvl="0" indent="-101600" algn="l" rtl="0">
              <a:lnSpc>
                <a:spcPct val="100000"/>
              </a:lnSpc>
              <a:spcBef>
                <a:spcPts val="0"/>
              </a:spcBef>
              <a:spcAft>
                <a:spcPts val="0"/>
              </a:spcAft>
              <a:buSzPct val="75000"/>
              <a:buNone/>
            </a:pPr>
            <a:r>
              <a:rPr lang="en" b="1">
                <a:latin typeface="Arial"/>
                <a:ea typeface="Arial"/>
                <a:cs typeface="Arial"/>
                <a:sym typeface="Arial"/>
              </a:rPr>
              <a:t>Be Respectful</a:t>
            </a:r>
            <a:endParaRPr/>
          </a:p>
          <a:p>
            <a:pPr marL="254000" lvl="0" indent="-95250" algn="l" rtl="0">
              <a:lnSpc>
                <a:spcPct val="100000"/>
              </a:lnSpc>
              <a:spcBef>
                <a:spcPts val="500"/>
              </a:spcBef>
              <a:spcAft>
                <a:spcPts val="0"/>
              </a:spcAft>
              <a:buSzPct val="100000"/>
              <a:buChar char="•"/>
            </a:pPr>
            <a:r>
              <a:rPr lang="en">
                <a:latin typeface="Arial"/>
                <a:ea typeface="Arial"/>
                <a:cs typeface="Arial"/>
                <a:sym typeface="Arial"/>
              </a:rPr>
              <a:t> Be an active listener—open to new ideas</a:t>
            </a:r>
            <a:endParaRPr/>
          </a:p>
          <a:p>
            <a:pPr marL="254000" lvl="0" indent="-95250" algn="l" rtl="0">
              <a:lnSpc>
                <a:spcPct val="100000"/>
              </a:lnSpc>
              <a:spcBef>
                <a:spcPts val="500"/>
              </a:spcBef>
              <a:spcAft>
                <a:spcPts val="0"/>
              </a:spcAft>
              <a:buSzPct val="100000"/>
              <a:buChar char="•"/>
            </a:pPr>
            <a:r>
              <a:rPr lang="en">
                <a:latin typeface="Arial"/>
                <a:ea typeface="Arial"/>
                <a:cs typeface="Arial"/>
                <a:sym typeface="Arial"/>
              </a:rPr>
              <a:t> Use notes for side bar conversations</a:t>
            </a:r>
            <a:endParaRPr>
              <a:latin typeface="Arial"/>
              <a:ea typeface="Arial"/>
              <a:cs typeface="Arial"/>
              <a:sym typeface="Arial"/>
            </a:endParaRPr>
          </a:p>
          <a:p>
            <a:pPr marL="254000" lvl="0" indent="0" algn="l" rtl="0">
              <a:lnSpc>
                <a:spcPct val="100000"/>
              </a:lnSpc>
              <a:spcBef>
                <a:spcPts val="500"/>
              </a:spcBef>
              <a:spcAft>
                <a:spcPts val="0"/>
              </a:spcAft>
              <a:buSzPts val="1625"/>
              <a:buNone/>
            </a:pPr>
            <a:endParaRPr sz="600">
              <a:latin typeface="Arial"/>
              <a:ea typeface="Arial"/>
              <a:cs typeface="Arial"/>
              <a:sym typeface="Arial"/>
            </a:endParaRPr>
          </a:p>
          <a:p>
            <a:pPr marL="254000" lvl="0" indent="-101600" algn="l" rtl="0">
              <a:lnSpc>
                <a:spcPct val="100000"/>
              </a:lnSpc>
              <a:spcBef>
                <a:spcPts val="500"/>
              </a:spcBef>
              <a:spcAft>
                <a:spcPts val="0"/>
              </a:spcAft>
              <a:buSzPct val="75000"/>
              <a:buNone/>
            </a:pPr>
            <a:r>
              <a:rPr lang="en" b="1">
                <a:latin typeface="Arial"/>
                <a:ea typeface="Arial"/>
                <a:cs typeface="Arial"/>
                <a:sym typeface="Arial"/>
              </a:rPr>
              <a:t>Be Responsible</a:t>
            </a:r>
            <a:endParaRPr/>
          </a:p>
          <a:p>
            <a:pPr marL="254000" lvl="0" indent="-95250" algn="l" rtl="0">
              <a:lnSpc>
                <a:spcPct val="100000"/>
              </a:lnSpc>
              <a:spcBef>
                <a:spcPts val="500"/>
              </a:spcBef>
              <a:spcAft>
                <a:spcPts val="0"/>
              </a:spcAft>
              <a:buSzPct val="100000"/>
              <a:buChar char="•"/>
            </a:pPr>
            <a:r>
              <a:rPr lang="en">
                <a:latin typeface="Arial"/>
                <a:ea typeface="Arial"/>
                <a:cs typeface="Arial"/>
                <a:sym typeface="Arial"/>
              </a:rPr>
              <a:t> Be on time for sessions</a:t>
            </a:r>
            <a:endParaRPr/>
          </a:p>
          <a:p>
            <a:pPr marL="254000" lvl="0" indent="-95250" algn="l" rtl="0">
              <a:lnSpc>
                <a:spcPct val="100000"/>
              </a:lnSpc>
              <a:spcBef>
                <a:spcPts val="500"/>
              </a:spcBef>
              <a:spcAft>
                <a:spcPts val="0"/>
              </a:spcAft>
              <a:buSzPct val="100000"/>
              <a:buChar char="•"/>
            </a:pPr>
            <a:r>
              <a:rPr lang="en">
                <a:latin typeface="Arial"/>
                <a:ea typeface="Arial"/>
                <a:cs typeface="Arial"/>
                <a:sym typeface="Arial"/>
              </a:rPr>
              <a:t> Silence cell phones—reply appropriately</a:t>
            </a:r>
            <a:endParaRPr>
              <a:latin typeface="Arial"/>
              <a:ea typeface="Arial"/>
              <a:cs typeface="Arial"/>
              <a:sym typeface="Arial"/>
            </a:endParaRPr>
          </a:p>
          <a:p>
            <a:pPr marL="254000" lvl="0" indent="0" algn="l" rtl="0">
              <a:lnSpc>
                <a:spcPct val="100000"/>
              </a:lnSpc>
              <a:spcBef>
                <a:spcPts val="500"/>
              </a:spcBef>
              <a:spcAft>
                <a:spcPts val="0"/>
              </a:spcAft>
              <a:buSzPct val="371428"/>
              <a:buNone/>
            </a:pPr>
            <a:endParaRPr sz="700">
              <a:latin typeface="Arial"/>
              <a:ea typeface="Arial"/>
              <a:cs typeface="Arial"/>
              <a:sym typeface="Arial"/>
            </a:endParaRPr>
          </a:p>
          <a:p>
            <a:pPr marL="254000" lvl="0" indent="-101600" algn="l" rtl="0">
              <a:lnSpc>
                <a:spcPct val="100000"/>
              </a:lnSpc>
              <a:spcBef>
                <a:spcPts val="500"/>
              </a:spcBef>
              <a:spcAft>
                <a:spcPts val="0"/>
              </a:spcAft>
              <a:buSzPct val="75000"/>
              <a:buNone/>
            </a:pPr>
            <a:r>
              <a:rPr lang="en" b="1">
                <a:latin typeface="Arial"/>
                <a:ea typeface="Arial"/>
                <a:cs typeface="Arial"/>
                <a:sym typeface="Arial"/>
              </a:rPr>
              <a:t>Be a Problem Solver</a:t>
            </a:r>
            <a:endParaRPr/>
          </a:p>
          <a:p>
            <a:pPr marL="254000" lvl="0" indent="-95250" algn="l" rtl="0">
              <a:lnSpc>
                <a:spcPct val="100000"/>
              </a:lnSpc>
              <a:spcBef>
                <a:spcPts val="500"/>
              </a:spcBef>
              <a:spcAft>
                <a:spcPts val="0"/>
              </a:spcAft>
              <a:buSzPct val="100000"/>
              <a:buChar char="•"/>
            </a:pPr>
            <a:r>
              <a:rPr lang="en">
                <a:latin typeface="Arial"/>
                <a:ea typeface="Arial"/>
                <a:cs typeface="Arial"/>
                <a:sym typeface="Arial"/>
              </a:rPr>
              <a:t> Follow the decision making process</a:t>
            </a:r>
            <a:endParaRPr/>
          </a:p>
          <a:p>
            <a:pPr marL="254000" lvl="0" indent="-95250" algn="l" rtl="0">
              <a:lnSpc>
                <a:spcPct val="100000"/>
              </a:lnSpc>
              <a:spcBef>
                <a:spcPts val="500"/>
              </a:spcBef>
              <a:spcAft>
                <a:spcPts val="0"/>
              </a:spcAft>
              <a:buSzPct val="100000"/>
              <a:buChar char="•"/>
            </a:pPr>
            <a:r>
              <a:rPr lang="en">
                <a:latin typeface="Arial"/>
                <a:ea typeface="Arial"/>
                <a:cs typeface="Arial"/>
                <a:sym typeface="Arial"/>
              </a:rPr>
              <a:t> Work toward consensus and support decisions of the group</a:t>
            </a:r>
            <a:endParaRPr>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63"/>
          <p:cNvSpPr txBox="1">
            <a:spLocks noGrp="1"/>
          </p:cNvSpPr>
          <p:nvPr>
            <p:ph type="title"/>
          </p:nvPr>
        </p:nvSpPr>
        <p:spPr>
          <a:xfrm>
            <a:off x="457200" y="3"/>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Example of Progress Report  </a:t>
            </a:r>
            <a:endParaRPr/>
          </a:p>
        </p:txBody>
      </p:sp>
      <p:pic>
        <p:nvPicPr>
          <p:cNvPr id="425" name="Google Shape;425;p63"/>
          <p:cNvPicPr preferRelativeResize="0"/>
          <p:nvPr/>
        </p:nvPicPr>
        <p:blipFill>
          <a:blip r:embed="rId3">
            <a:alphaModFix/>
          </a:blip>
          <a:stretch>
            <a:fillRect/>
          </a:stretch>
        </p:blipFill>
        <p:spPr>
          <a:xfrm>
            <a:off x="2668700" y="718400"/>
            <a:ext cx="4220524" cy="4008574"/>
          </a:xfrm>
          <a:prstGeom prst="rect">
            <a:avLst/>
          </a:prstGeom>
          <a:noFill/>
          <a:ln>
            <a:noFill/>
          </a:ln>
        </p:spPr>
      </p:pic>
      <p:sp>
        <p:nvSpPr>
          <p:cNvPr id="426" name="Google Shape;426;p63"/>
          <p:cNvSpPr/>
          <p:nvPr/>
        </p:nvSpPr>
        <p:spPr>
          <a:xfrm>
            <a:off x="2642275" y="784525"/>
            <a:ext cx="4350000" cy="3979800"/>
          </a:xfrm>
          <a:prstGeom prst="frame">
            <a:avLst>
              <a:gd name="adj1" fmla="val 2830"/>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64"/>
          <p:cNvSpPr txBox="1">
            <a:spLocks noGrp="1"/>
          </p:cNvSpPr>
          <p:nvPr>
            <p:ph type="title"/>
          </p:nvPr>
        </p:nvSpPr>
        <p:spPr>
          <a:xfrm>
            <a:off x="222575" y="0"/>
            <a:ext cx="87663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sz="3200"/>
              <a:t>Example: Student Progress Notification for Families </a:t>
            </a:r>
            <a:endParaRPr sz="3200"/>
          </a:p>
        </p:txBody>
      </p:sp>
      <p:sp>
        <p:nvSpPr>
          <p:cNvPr id="432" name="Google Shape;432;p64"/>
          <p:cNvSpPr txBox="1">
            <a:spLocks noGrp="1"/>
          </p:cNvSpPr>
          <p:nvPr>
            <p:ph type="body" idx="1"/>
          </p:nvPr>
        </p:nvSpPr>
        <p:spPr>
          <a:xfrm>
            <a:off x="457200" y="1200150"/>
            <a:ext cx="8229600" cy="2743200"/>
          </a:xfrm>
          <a:prstGeom prst="rect">
            <a:avLst/>
          </a:prstGeom>
        </p:spPr>
        <p:txBody>
          <a:bodyPr spcFirstLastPara="1" wrap="square" lIns="68575" tIns="68575" rIns="68575" bIns="68575" anchor="t" anchorCtr="0">
            <a:noAutofit/>
          </a:bodyPr>
          <a:lstStyle/>
          <a:p>
            <a:pPr marL="0" lvl="0" indent="0" algn="ctr" rtl="0">
              <a:spcBef>
                <a:spcPts val="1337"/>
              </a:spcBef>
              <a:spcAft>
                <a:spcPts val="0"/>
              </a:spcAft>
              <a:buClr>
                <a:schemeClr val="dk1"/>
              </a:buClr>
              <a:buSzPts val="1100"/>
              <a:buFont typeface="Arial"/>
              <a:buNone/>
            </a:pPr>
            <a:r>
              <a:rPr lang="en" sz="1199" b="1">
                <a:latin typeface="Arial"/>
                <a:ea typeface="Arial"/>
                <a:cs typeface="Arial"/>
                <a:sym typeface="Arial"/>
              </a:rPr>
              <a:t>Weekly Progress Note to Family </a:t>
            </a:r>
            <a:endParaRPr sz="1199" b="1">
              <a:latin typeface="Arial"/>
              <a:ea typeface="Arial"/>
              <a:cs typeface="Arial"/>
              <a:sym typeface="Arial"/>
            </a:endParaRPr>
          </a:p>
          <a:p>
            <a:pPr marL="261818" marR="649022" lvl="0" indent="0" algn="l" rtl="0">
              <a:lnSpc>
                <a:spcPct val="191923"/>
              </a:lnSpc>
              <a:spcBef>
                <a:spcPts val="2718"/>
              </a:spcBef>
              <a:spcAft>
                <a:spcPts val="0"/>
              </a:spcAft>
              <a:buClr>
                <a:schemeClr val="dk1"/>
              </a:buClr>
              <a:buSzPts val="1100"/>
              <a:buFont typeface="Arial"/>
              <a:buNone/>
            </a:pPr>
            <a:r>
              <a:rPr lang="en" sz="1199">
                <a:latin typeface="Arial"/>
                <a:ea typeface="Arial"/>
                <a:cs typeface="Arial"/>
                <a:sym typeface="Arial"/>
              </a:rPr>
              <a:t>Dear Parent or Guardian, </a:t>
            </a:r>
            <a:endParaRPr sz="1199">
              <a:latin typeface="Arial"/>
              <a:ea typeface="Arial"/>
              <a:cs typeface="Arial"/>
              <a:sym typeface="Arial"/>
            </a:endParaRPr>
          </a:p>
          <a:p>
            <a:pPr marL="256030" marR="609793" lvl="0" indent="-2435" algn="l" rtl="0">
              <a:lnSpc>
                <a:spcPct val="95961"/>
              </a:lnSpc>
              <a:spcBef>
                <a:spcPts val="235"/>
              </a:spcBef>
              <a:spcAft>
                <a:spcPts val="0"/>
              </a:spcAft>
              <a:buClr>
                <a:schemeClr val="dk1"/>
              </a:buClr>
              <a:buSzPts val="1100"/>
              <a:buFont typeface="Arial"/>
              <a:buNone/>
            </a:pPr>
            <a:r>
              <a:rPr lang="en" sz="1199">
                <a:latin typeface="Arial"/>
                <a:ea typeface="Arial"/>
                <a:cs typeface="Arial"/>
                <a:sym typeface="Arial"/>
              </a:rPr>
              <a:t>This week your child’s average percentage of CICO points earned was ________%.</a:t>
            </a:r>
            <a:endParaRPr sz="1199">
              <a:latin typeface="Arial"/>
              <a:ea typeface="Arial"/>
              <a:cs typeface="Arial"/>
              <a:sym typeface="Arial"/>
            </a:endParaRPr>
          </a:p>
          <a:p>
            <a:pPr marL="256030" marR="609793" lvl="0" indent="-2435" algn="l" rtl="0">
              <a:lnSpc>
                <a:spcPct val="95961"/>
              </a:lnSpc>
              <a:spcBef>
                <a:spcPts val="235"/>
              </a:spcBef>
              <a:spcAft>
                <a:spcPts val="0"/>
              </a:spcAft>
              <a:buClr>
                <a:schemeClr val="dk1"/>
              </a:buClr>
              <a:buSzPts val="1100"/>
              <a:buFont typeface="Arial"/>
              <a:buNone/>
            </a:pPr>
            <a:r>
              <a:rPr lang="en" sz="1199">
                <a:latin typeface="Arial"/>
                <a:ea typeface="Arial"/>
                <a:cs typeface="Arial"/>
                <a:sym typeface="Arial"/>
              </a:rPr>
              <a:t> Your  child’s goal is _____%. </a:t>
            </a:r>
            <a:endParaRPr sz="1199">
              <a:latin typeface="Arial"/>
              <a:ea typeface="Arial"/>
              <a:cs typeface="Arial"/>
              <a:sym typeface="Arial"/>
            </a:endParaRPr>
          </a:p>
          <a:p>
            <a:pPr marL="251919" lvl="0" indent="0" algn="l" rtl="0">
              <a:spcBef>
                <a:spcPts val="1385"/>
              </a:spcBef>
              <a:spcAft>
                <a:spcPts val="0"/>
              </a:spcAft>
              <a:buClr>
                <a:schemeClr val="dk1"/>
              </a:buClr>
              <a:buSzPts val="1100"/>
              <a:buFont typeface="Arial"/>
              <a:buNone/>
            </a:pPr>
            <a:r>
              <a:rPr lang="en" sz="1199">
                <a:latin typeface="Arial"/>
                <a:ea typeface="Arial"/>
                <a:cs typeface="Arial"/>
                <a:sym typeface="Arial"/>
              </a:rPr>
              <a:t>We thank you for encouraging your child to follow expectations at school. </a:t>
            </a:r>
            <a:endParaRPr sz="1199">
              <a:latin typeface="Arial"/>
              <a:ea typeface="Arial"/>
              <a:cs typeface="Arial"/>
              <a:sym typeface="Arial"/>
            </a:endParaRPr>
          </a:p>
          <a:p>
            <a:pPr marL="257705" lvl="0" indent="0" algn="l" rtl="0">
              <a:spcBef>
                <a:spcPts val="1363"/>
              </a:spcBef>
              <a:spcAft>
                <a:spcPts val="0"/>
              </a:spcAft>
              <a:buClr>
                <a:schemeClr val="dk1"/>
              </a:buClr>
              <a:buSzPts val="1100"/>
              <a:buFont typeface="Arial"/>
              <a:buNone/>
            </a:pPr>
            <a:r>
              <a:rPr lang="en" sz="1199">
                <a:latin typeface="Arial"/>
                <a:ea typeface="Arial"/>
                <a:cs typeface="Arial"/>
                <a:sym typeface="Arial"/>
              </a:rPr>
              <a:t>Contact me if you have questions or concerns. </a:t>
            </a:r>
            <a:endParaRPr sz="1199">
              <a:latin typeface="Arial"/>
              <a:ea typeface="Arial"/>
              <a:cs typeface="Arial"/>
              <a:sym typeface="Arial"/>
            </a:endParaRPr>
          </a:p>
          <a:p>
            <a:pPr marL="257705" lvl="0" indent="0" algn="l" rtl="0">
              <a:spcBef>
                <a:spcPts val="1337"/>
              </a:spcBef>
              <a:spcAft>
                <a:spcPts val="0"/>
              </a:spcAft>
              <a:buClr>
                <a:schemeClr val="dk1"/>
              </a:buClr>
              <a:buSzPts val="1100"/>
              <a:buFont typeface="Arial"/>
              <a:buNone/>
            </a:pPr>
            <a:r>
              <a:rPr lang="en" sz="1199">
                <a:latin typeface="Arial"/>
                <a:ea typeface="Arial"/>
                <a:cs typeface="Arial"/>
                <a:sym typeface="Arial"/>
              </a:rPr>
              <a:t>Check-In, Check-Out Facilitator </a:t>
            </a:r>
            <a:endParaRPr sz="1199">
              <a:latin typeface="Arial"/>
              <a:ea typeface="Arial"/>
              <a:cs typeface="Arial"/>
              <a:sym typeface="Arial"/>
            </a:endParaRPr>
          </a:p>
          <a:p>
            <a:pPr marL="261665" lvl="0" indent="0" algn="l" rtl="0">
              <a:spcBef>
                <a:spcPts val="0"/>
              </a:spcBef>
              <a:spcAft>
                <a:spcPts val="0"/>
              </a:spcAft>
              <a:buClr>
                <a:schemeClr val="dk1"/>
              </a:buClr>
              <a:buSzPts val="1100"/>
              <a:buFont typeface="Arial"/>
              <a:buNone/>
            </a:pPr>
            <a:r>
              <a:rPr lang="en" sz="1199">
                <a:latin typeface="Arial"/>
                <a:ea typeface="Arial"/>
                <a:cs typeface="Arial"/>
                <a:sym typeface="Arial"/>
              </a:rPr>
              <a:t>Phone Number </a:t>
            </a:r>
            <a:endParaRPr sz="1199">
              <a:latin typeface="Arial"/>
              <a:ea typeface="Arial"/>
              <a:cs typeface="Arial"/>
              <a:sym typeface="Arial"/>
            </a:endParaRPr>
          </a:p>
          <a:p>
            <a:pPr marL="261969" lvl="0" indent="0" algn="l" rtl="0">
              <a:spcBef>
                <a:spcPts val="0"/>
              </a:spcBef>
              <a:spcAft>
                <a:spcPts val="0"/>
              </a:spcAft>
              <a:buClr>
                <a:schemeClr val="dk1"/>
              </a:buClr>
              <a:buSzPts val="1100"/>
              <a:buFont typeface="Arial"/>
              <a:buNone/>
            </a:pPr>
            <a:r>
              <a:rPr lang="en" sz="1199">
                <a:latin typeface="Arial"/>
                <a:ea typeface="Arial"/>
                <a:cs typeface="Arial"/>
                <a:sym typeface="Arial"/>
              </a:rPr>
              <a:t>Email </a:t>
            </a:r>
            <a:endParaRPr sz="1199">
              <a:latin typeface="Arial"/>
              <a:ea typeface="Arial"/>
              <a:cs typeface="Arial"/>
              <a:sym typeface="Arial"/>
            </a:endParaRPr>
          </a:p>
          <a:p>
            <a:pPr marL="0" lvl="0" indent="0" algn="l" rtl="0">
              <a:spcBef>
                <a:spcPts val="500"/>
              </a:spcBef>
              <a:spcAft>
                <a:spcPts val="0"/>
              </a:spcAft>
              <a:buNone/>
            </a:pPr>
            <a:r>
              <a:rPr lang="en"/>
              <a:t>                                             </a:t>
            </a:r>
            <a:r>
              <a:rPr lang="en" sz="1800"/>
              <a:t>AT-C6L3 Family Notification for Check-In, Check-Out</a:t>
            </a:r>
            <a:endParaRPr sz="1800"/>
          </a:p>
        </p:txBody>
      </p:sp>
      <p:sp>
        <p:nvSpPr>
          <p:cNvPr id="433" name="Google Shape;433;p64"/>
          <p:cNvSpPr/>
          <p:nvPr/>
        </p:nvSpPr>
        <p:spPr>
          <a:xfrm>
            <a:off x="8523800" y="3995700"/>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65"/>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Example: Family Fading Notification </a:t>
            </a:r>
            <a:endParaRPr/>
          </a:p>
        </p:txBody>
      </p:sp>
      <p:sp>
        <p:nvSpPr>
          <p:cNvPr id="439" name="Google Shape;439;p65"/>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217775" marR="568173" lvl="0" indent="0" algn="l" rtl="0">
              <a:lnSpc>
                <a:spcPct val="94129"/>
              </a:lnSpc>
              <a:spcBef>
                <a:spcPts val="287"/>
              </a:spcBef>
              <a:spcAft>
                <a:spcPts val="0"/>
              </a:spcAft>
              <a:buNone/>
            </a:pPr>
            <a:r>
              <a:rPr lang="en" sz="1214" dirty="0">
                <a:latin typeface="Arial"/>
                <a:ea typeface="Arial"/>
                <a:cs typeface="Arial"/>
                <a:sym typeface="Arial"/>
              </a:rPr>
              <a:t>Dear Parent or Guardian, </a:t>
            </a:r>
            <a:endParaRPr sz="1214" dirty="0">
              <a:latin typeface="Arial"/>
              <a:ea typeface="Arial"/>
              <a:cs typeface="Arial"/>
              <a:sym typeface="Arial"/>
            </a:endParaRPr>
          </a:p>
          <a:p>
            <a:pPr marL="220243" marR="568173" lvl="0" indent="-2467" algn="l" rtl="0">
              <a:lnSpc>
                <a:spcPct val="94129"/>
              </a:lnSpc>
              <a:spcBef>
                <a:spcPts val="287"/>
              </a:spcBef>
              <a:spcAft>
                <a:spcPts val="0"/>
              </a:spcAft>
              <a:buNone/>
            </a:pPr>
            <a:endParaRPr sz="1214" dirty="0">
              <a:latin typeface="Arial"/>
              <a:ea typeface="Arial"/>
              <a:cs typeface="Arial"/>
              <a:sym typeface="Arial"/>
            </a:endParaRPr>
          </a:p>
          <a:p>
            <a:pPr marL="220243" marR="568173" lvl="0" indent="-2467" algn="l" rtl="0">
              <a:lnSpc>
                <a:spcPct val="94129"/>
              </a:lnSpc>
              <a:spcBef>
                <a:spcPts val="287"/>
              </a:spcBef>
              <a:spcAft>
                <a:spcPts val="0"/>
              </a:spcAft>
              <a:buClr>
                <a:schemeClr val="dk1"/>
              </a:buClr>
              <a:buSzPts val="1100"/>
              <a:buFont typeface="Arial"/>
              <a:buNone/>
            </a:pPr>
            <a:r>
              <a:rPr lang="en" sz="1214" dirty="0">
                <a:latin typeface="Arial"/>
                <a:ea typeface="Arial"/>
                <a:cs typeface="Arial"/>
                <a:sym typeface="Arial"/>
              </a:rPr>
              <a:t>This week your child’s average percentage of CICO points earned was ________%. Your  child’s goal is _____%. </a:t>
            </a:r>
            <a:endParaRPr sz="1214" dirty="0">
              <a:latin typeface="Arial"/>
              <a:ea typeface="Arial"/>
              <a:cs typeface="Arial"/>
              <a:sym typeface="Arial"/>
            </a:endParaRPr>
          </a:p>
          <a:p>
            <a:pPr marL="219010" marR="182634" lvl="0" indent="-2931" algn="l" rtl="0">
              <a:lnSpc>
                <a:spcPct val="95350"/>
              </a:lnSpc>
              <a:spcBef>
                <a:spcPts val="1452"/>
              </a:spcBef>
              <a:spcAft>
                <a:spcPts val="0"/>
              </a:spcAft>
              <a:buClr>
                <a:schemeClr val="dk1"/>
              </a:buClr>
              <a:buSzPts val="1100"/>
              <a:buFont typeface="Arial"/>
              <a:buNone/>
            </a:pPr>
            <a:r>
              <a:rPr lang="en" sz="1214" dirty="0">
                <a:latin typeface="Arial"/>
                <a:ea typeface="Arial"/>
                <a:cs typeface="Arial"/>
                <a:sym typeface="Arial"/>
              </a:rPr>
              <a:t>We are excited to inform you that your child has met his/her goal often enough that it is time to  help him/her become more independent. We will slowly fade the number of times your child  checks in with his teacher(s) throughout the day. We will continue to monitor progress to ensure  she/he is successful. </a:t>
            </a:r>
            <a:endParaRPr sz="1214" dirty="0">
              <a:latin typeface="Arial"/>
              <a:ea typeface="Arial"/>
              <a:cs typeface="Arial"/>
              <a:sym typeface="Arial"/>
            </a:endParaRPr>
          </a:p>
          <a:p>
            <a:pPr marL="221940" marR="1774964" lvl="0" indent="-5861" algn="l" rtl="0">
              <a:lnSpc>
                <a:spcPct val="191923"/>
              </a:lnSpc>
              <a:spcBef>
                <a:spcPts val="1411"/>
              </a:spcBef>
              <a:spcAft>
                <a:spcPts val="0"/>
              </a:spcAft>
              <a:buClr>
                <a:schemeClr val="dk1"/>
              </a:buClr>
              <a:buSzPts val="1100"/>
              <a:buFont typeface="Arial"/>
              <a:buNone/>
            </a:pPr>
            <a:r>
              <a:rPr lang="en" sz="1214" dirty="0">
                <a:latin typeface="Arial"/>
                <a:ea typeface="Arial"/>
                <a:cs typeface="Arial"/>
                <a:sym typeface="Arial"/>
              </a:rPr>
              <a:t>We thank you for encouraging your child to follow expectations at school. Contact me if you have questions or concerns. </a:t>
            </a:r>
            <a:endParaRPr sz="1214" dirty="0">
              <a:latin typeface="Arial"/>
              <a:ea typeface="Arial"/>
              <a:cs typeface="Arial"/>
              <a:sym typeface="Arial"/>
            </a:endParaRPr>
          </a:p>
          <a:p>
            <a:pPr marL="221940" lvl="0" indent="0" algn="l" rtl="0">
              <a:spcBef>
                <a:spcPts val="238"/>
              </a:spcBef>
              <a:spcAft>
                <a:spcPts val="0"/>
              </a:spcAft>
              <a:buClr>
                <a:schemeClr val="dk1"/>
              </a:buClr>
              <a:buSzPts val="1100"/>
              <a:buFont typeface="Arial"/>
              <a:buNone/>
            </a:pPr>
            <a:r>
              <a:rPr lang="en" sz="1214" dirty="0">
                <a:latin typeface="Arial"/>
                <a:ea typeface="Arial"/>
                <a:cs typeface="Arial"/>
                <a:sym typeface="Arial"/>
              </a:rPr>
              <a:t>Check-In, Check-Out Facilitator </a:t>
            </a:r>
            <a:endParaRPr sz="1214" dirty="0">
              <a:latin typeface="Arial"/>
              <a:ea typeface="Arial"/>
              <a:cs typeface="Arial"/>
              <a:sym typeface="Arial"/>
            </a:endParaRPr>
          </a:p>
          <a:p>
            <a:pPr marL="226104" lvl="0" indent="0" algn="l" rtl="0">
              <a:spcBef>
                <a:spcPts val="0"/>
              </a:spcBef>
              <a:spcAft>
                <a:spcPts val="0"/>
              </a:spcAft>
              <a:buClr>
                <a:schemeClr val="dk1"/>
              </a:buClr>
              <a:buSzPts val="1100"/>
              <a:buFont typeface="Arial"/>
              <a:buNone/>
            </a:pPr>
            <a:r>
              <a:rPr lang="en" sz="1214" dirty="0">
                <a:latin typeface="Arial"/>
                <a:ea typeface="Arial"/>
                <a:cs typeface="Arial"/>
                <a:sym typeface="Arial"/>
              </a:rPr>
              <a:t>Phone Number </a:t>
            </a:r>
            <a:endParaRPr sz="1214" dirty="0">
              <a:latin typeface="Arial"/>
              <a:ea typeface="Arial"/>
              <a:cs typeface="Arial"/>
              <a:sym typeface="Arial"/>
            </a:endParaRPr>
          </a:p>
          <a:p>
            <a:pPr marL="226413" lvl="0" indent="0" algn="l" rtl="0">
              <a:spcBef>
                <a:spcPts val="0"/>
              </a:spcBef>
              <a:spcAft>
                <a:spcPts val="0"/>
              </a:spcAft>
              <a:buClr>
                <a:schemeClr val="dk1"/>
              </a:buClr>
              <a:buSzPts val="1100"/>
              <a:buFont typeface="Arial"/>
              <a:buNone/>
            </a:pPr>
            <a:r>
              <a:rPr lang="en" sz="1214" dirty="0">
                <a:latin typeface="Arial"/>
                <a:ea typeface="Arial"/>
                <a:cs typeface="Arial"/>
                <a:sym typeface="Arial"/>
              </a:rPr>
              <a:t>Email </a:t>
            </a:r>
            <a:endParaRPr sz="1214" dirty="0">
              <a:latin typeface="Arial"/>
              <a:ea typeface="Arial"/>
              <a:cs typeface="Arial"/>
              <a:sym typeface="Arial"/>
            </a:endParaRPr>
          </a:p>
          <a:p>
            <a:pPr marL="226256" lvl="0" indent="0" algn="l" rtl="0">
              <a:spcBef>
                <a:spcPts val="1388"/>
              </a:spcBef>
              <a:spcAft>
                <a:spcPts val="0"/>
              </a:spcAft>
              <a:buClr>
                <a:schemeClr val="dk1"/>
              </a:buClr>
              <a:buSzPts val="1100"/>
              <a:buFont typeface="Arial"/>
              <a:buNone/>
            </a:pPr>
            <a:r>
              <a:rPr lang="en" sz="1214" dirty="0">
                <a:latin typeface="Arial"/>
                <a:ea typeface="Arial"/>
                <a:cs typeface="Arial"/>
                <a:sym typeface="Arial"/>
              </a:rPr>
              <a:t>                                                                                               AT-C6L3 Family Notification for Check-In, Check-Out</a:t>
            </a:r>
            <a:endParaRPr sz="1214" dirty="0">
              <a:latin typeface="Arial"/>
              <a:ea typeface="Arial"/>
              <a:cs typeface="Arial"/>
              <a:sym typeface="Arial"/>
            </a:endParaRPr>
          </a:p>
          <a:p>
            <a:pPr marL="0" lvl="0" indent="0" algn="l" rtl="0">
              <a:spcBef>
                <a:spcPts val="500"/>
              </a:spcBef>
              <a:spcAft>
                <a:spcPts val="0"/>
              </a:spcAft>
              <a:buNone/>
            </a:pPr>
            <a:endParaRPr dirty="0"/>
          </a:p>
        </p:txBody>
      </p:sp>
      <p:sp>
        <p:nvSpPr>
          <p:cNvPr id="440" name="Google Shape;440;p65"/>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66"/>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Example: Family Graduation Notification </a:t>
            </a:r>
            <a:endParaRPr/>
          </a:p>
        </p:txBody>
      </p:sp>
      <p:sp>
        <p:nvSpPr>
          <p:cNvPr id="446" name="Google Shape;446;p66"/>
          <p:cNvSpPr txBox="1">
            <a:spLocks noGrp="1"/>
          </p:cNvSpPr>
          <p:nvPr>
            <p:ph type="body" idx="1"/>
          </p:nvPr>
        </p:nvSpPr>
        <p:spPr>
          <a:xfrm>
            <a:off x="457200" y="1200150"/>
            <a:ext cx="8229600" cy="2691000"/>
          </a:xfrm>
          <a:prstGeom prst="rect">
            <a:avLst/>
          </a:prstGeom>
        </p:spPr>
        <p:txBody>
          <a:bodyPr spcFirstLastPara="1" wrap="square" lIns="68575" tIns="68575" rIns="68575" bIns="68575" anchor="t" anchorCtr="0">
            <a:noAutofit/>
          </a:bodyPr>
          <a:lstStyle/>
          <a:p>
            <a:pPr marL="208648" lvl="0" indent="0" algn="l" rtl="0">
              <a:spcBef>
                <a:spcPts val="1403"/>
              </a:spcBef>
              <a:spcAft>
                <a:spcPts val="0"/>
              </a:spcAft>
              <a:buClr>
                <a:schemeClr val="dk1"/>
              </a:buClr>
              <a:buSzPts val="1100"/>
              <a:buFont typeface="Arial"/>
              <a:buNone/>
            </a:pPr>
            <a:r>
              <a:rPr lang="en" sz="1190">
                <a:latin typeface="Arial"/>
                <a:ea typeface="Arial"/>
                <a:cs typeface="Arial"/>
                <a:sym typeface="Arial"/>
              </a:rPr>
              <a:t>Dear Parent or Guardian,  </a:t>
            </a:r>
            <a:endParaRPr sz="1190">
              <a:latin typeface="Arial"/>
              <a:ea typeface="Arial"/>
              <a:cs typeface="Arial"/>
              <a:sym typeface="Arial"/>
            </a:endParaRPr>
          </a:p>
          <a:p>
            <a:pPr marL="206985" marR="279079" lvl="0" indent="-2418" algn="l" rtl="0">
              <a:lnSpc>
                <a:spcPct val="96044"/>
              </a:lnSpc>
              <a:spcBef>
                <a:spcPts val="1350"/>
              </a:spcBef>
              <a:spcAft>
                <a:spcPts val="0"/>
              </a:spcAft>
              <a:buClr>
                <a:schemeClr val="dk1"/>
              </a:buClr>
              <a:buSzPts val="1100"/>
              <a:buFont typeface="Arial"/>
              <a:buNone/>
            </a:pPr>
            <a:r>
              <a:rPr lang="en" sz="1190">
                <a:latin typeface="Arial"/>
                <a:ea typeface="Arial"/>
                <a:cs typeface="Arial"/>
                <a:sym typeface="Arial"/>
              </a:rPr>
              <a:t>Congratulations! Your child has successfully completed our school Check-In, Check-Out (CICO)  program and will be graduating from it.  </a:t>
            </a:r>
            <a:endParaRPr sz="1190">
              <a:latin typeface="Arial"/>
              <a:ea typeface="Arial"/>
              <a:cs typeface="Arial"/>
              <a:sym typeface="Arial"/>
            </a:endParaRPr>
          </a:p>
          <a:p>
            <a:pPr marL="201695" marR="549426" lvl="0" indent="-2872" algn="l" rtl="0">
              <a:lnSpc>
                <a:spcPct val="95628"/>
              </a:lnSpc>
              <a:spcBef>
                <a:spcPts val="1403"/>
              </a:spcBef>
              <a:spcAft>
                <a:spcPts val="0"/>
              </a:spcAft>
              <a:buClr>
                <a:schemeClr val="dk1"/>
              </a:buClr>
              <a:buSzPts val="1100"/>
              <a:buFont typeface="Arial"/>
              <a:buNone/>
            </a:pPr>
            <a:r>
              <a:rPr lang="en" sz="1190">
                <a:latin typeface="Arial"/>
                <a:ea typeface="Arial"/>
                <a:cs typeface="Arial"/>
                <a:sym typeface="Arial"/>
              </a:rPr>
              <a:t>We are proud of the progress your child has made and look forward to continued success at  school. </a:t>
            </a:r>
            <a:endParaRPr sz="1190">
              <a:latin typeface="Arial"/>
              <a:ea typeface="Arial"/>
              <a:cs typeface="Arial"/>
              <a:sym typeface="Arial"/>
            </a:endParaRPr>
          </a:p>
          <a:p>
            <a:pPr marL="208648" lvl="0" indent="0" algn="l" rtl="0">
              <a:spcBef>
                <a:spcPts val="1408"/>
              </a:spcBef>
              <a:spcAft>
                <a:spcPts val="0"/>
              </a:spcAft>
              <a:buClr>
                <a:schemeClr val="dk1"/>
              </a:buClr>
              <a:buSzPts val="1100"/>
              <a:buFont typeface="Arial"/>
              <a:buNone/>
            </a:pPr>
            <a:r>
              <a:rPr lang="en" sz="1190">
                <a:latin typeface="Arial"/>
                <a:ea typeface="Arial"/>
                <a:cs typeface="Arial"/>
                <a:sym typeface="Arial"/>
              </a:rPr>
              <a:t>Please contact us if you have any concerns or questions.  </a:t>
            </a:r>
            <a:endParaRPr sz="1190">
              <a:latin typeface="Arial"/>
              <a:ea typeface="Arial"/>
              <a:cs typeface="Arial"/>
              <a:sym typeface="Arial"/>
            </a:endParaRPr>
          </a:p>
          <a:p>
            <a:pPr marL="203810" lvl="0" indent="0" algn="l" rtl="0">
              <a:spcBef>
                <a:spcPts val="1356"/>
              </a:spcBef>
              <a:spcAft>
                <a:spcPts val="0"/>
              </a:spcAft>
              <a:buClr>
                <a:schemeClr val="dk1"/>
              </a:buClr>
              <a:buSzPts val="1100"/>
              <a:buFont typeface="Arial"/>
              <a:buNone/>
            </a:pPr>
            <a:r>
              <a:rPr lang="en" sz="1190">
                <a:latin typeface="Arial"/>
                <a:ea typeface="Arial"/>
                <a:cs typeface="Arial"/>
                <a:sym typeface="Arial"/>
              </a:rPr>
              <a:t>Sincerely, </a:t>
            </a:r>
            <a:endParaRPr sz="1190">
              <a:latin typeface="Arial"/>
              <a:ea typeface="Arial"/>
              <a:cs typeface="Arial"/>
              <a:sym typeface="Arial"/>
            </a:endParaRPr>
          </a:p>
          <a:p>
            <a:pPr marL="208043" lvl="0" indent="0" algn="l" rtl="0">
              <a:spcBef>
                <a:spcPts val="2722"/>
              </a:spcBef>
              <a:spcAft>
                <a:spcPts val="0"/>
              </a:spcAft>
              <a:buClr>
                <a:schemeClr val="dk1"/>
              </a:buClr>
              <a:buSzPts val="1100"/>
              <a:buFont typeface="Arial"/>
              <a:buNone/>
            </a:pPr>
            <a:r>
              <a:rPr lang="en" sz="1190">
                <a:latin typeface="Arial"/>
                <a:ea typeface="Arial"/>
                <a:cs typeface="Arial"/>
                <a:sym typeface="Arial"/>
              </a:rPr>
              <a:t>Building CICO Coordinator or Facilitator Name  </a:t>
            </a:r>
            <a:endParaRPr sz="1190">
              <a:latin typeface="Arial"/>
              <a:ea typeface="Arial"/>
              <a:cs typeface="Arial"/>
              <a:sym typeface="Arial"/>
            </a:endParaRPr>
          </a:p>
          <a:p>
            <a:pPr marL="0" lvl="0" indent="0" algn="l" rtl="0">
              <a:spcBef>
                <a:spcPts val="500"/>
              </a:spcBef>
              <a:spcAft>
                <a:spcPts val="0"/>
              </a:spcAft>
              <a:buNone/>
            </a:pPr>
            <a:endParaRPr/>
          </a:p>
        </p:txBody>
      </p:sp>
      <p:sp>
        <p:nvSpPr>
          <p:cNvPr id="447" name="Google Shape;447;p66"/>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48" name="Google Shape;448;p66"/>
          <p:cNvSpPr txBox="1"/>
          <p:nvPr/>
        </p:nvSpPr>
        <p:spPr>
          <a:xfrm>
            <a:off x="4840375" y="4327825"/>
            <a:ext cx="3929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 AT-C6L3 Family Notification for Check-In, Check-Out</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67"/>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Family Voice </a:t>
            </a:r>
            <a:endParaRPr/>
          </a:p>
        </p:txBody>
      </p:sp>
      <p:sp>
        <p:nvSpPr>
          <p:cNvPr id="454" name="Google Shape;454;p67"/>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457200" lvl="0" indent="-381000" algn="l" rtl="0">
              <a:spcBef>
                <a:spcPts val="500"/>
              </a:spcBef>
              <a:spcAft>
                <a:spcPts val="0"/>
              </a:spcAft>
              <a:buClr>
                <a:srgbClr val="001D35"/>
              </a:buClr>
              <a:buSzPts val="2400"/>
              <a:buFont typeface="Calibri"/>
              <a:buChar char="•"/>
            </a:pPr>
            <a:r>
              <a:rPr lang="en">
                <a:solidFill>
                  <a:srgbClr val="001D35"/>
                </a:solidFill>
                <a:highlight>
                  <a:srgbClr val="FFFFFF"/>
                </a:highlight>
              </a:rPr>
              <a:t>Inform families that feedback is welcomed</a:t>
            </a:r>
            <a:endParaRPr>
              <a:solidFill>
                <a:srgbClr val="001D35"/>
              </a:solidFill>
              <a:highlight>
                <a:srgbClr val="FFFFFF"/>
              </a:highlight>
            </a:endParaRPr>
          </a:p>
          <a:p>
            <a:pPr marL="457200" lvl="0" indent="-381000" algn="l" rtl="0">
              <a:spcBef>
                <a:spcPts val="0"/>
              </a:spcBef>
              <a:spcAft>
                <a:spcPts val="0"/>
              </a:spcAft>
              <a:buClr>
                <a:srgbClr val="001D35"/>
              </a:buClr>
              <a:buSzPts val="2400"/>
              <a:buFont typeface="Calibri"/>
              <a:buChar char="•"/>
            </a:pPr>
            <a:r>
              <a:rPr lang="en">
                <a:solidFill>
                  <a:srgbClr val="001D35"/>
                </a:solidFill>
                <a:highlight>
                  <a:srgbClr val="FFFFFF"/>
                </a:highlight>
              </a:rPr>
              <a:t> Options for feedback </a:t>
            </a:r>
            <a:endParaRPr>
              <a:solidFill>
                <a:srgbClr val="001D35"/>
              </a:solidFill>
              <a:highlight>
                <a:srgbClr val="FFFFFF"/>
              </a:highlight>
            </a:endParaRPr>
          </a:p>
          <a:p>
            <a:pPr marL="914400" lvl="1" indent="-381000" algn="l" rtl="0">
              <a:spcBef>
                <a:spcPts val="0"/>
              </a:spcBef>
              <a:spcAft>
                <a:spcPts val="0"/>
              </a:spcAft>
              <a:buClr>
                <a:srgbClr val="001D35"/>
              </a:buClr>
              <a:buSzPts val="2400"/>
              <a:buFont typeface="Calibri"/>
              <a:buChar char="•"/>
            </a:pPr>
            <a:r>
              <a:rPr lang="en" sz="2400">
                <a:solidFill>
                  <a:srgbClr val="001D35"/>
                </a:solidFill>
                <a:highlight>
                  <a:srgbClr val="FFFFFF"/>
                </a:highlight>
              </a:rPr>
              <a:t>Email or call facilitator or coordinator</a:t>
            </a:r>
            <a:endParaRPr sz="2400">
              <a:solidFill>
                <a:srgbClr val="001D35"/>
              </a:solidFill>
              <a:highlight>
                <a:srgbClr val="FFFFFF"/>
              </a:highlight>
            </a:endParaRPr>
          </a:p>
          <a:p>
            <a:pPr marL="914400" lvl="1" indent="-381000" algn="l" rtl="0">
              <a:spcBef>
                <a:spcPts val="0"/>
              </a:spcBef>
              <a:spcAft>
                <a:spcPts val="0"/>
              </a:spcAft>
              <a:buClr>
                <a:srgbClr val="001D35"/>
              </a:buClr>
              <a:buSzPts val="2400"/>
              <a:buChar char="•"/>
            </a:pPr>
            <a:r>
              <a:rPr lang="en" sz="2400">
                <a:solidFill>
                  <a:srgbClr val="001D35"/>
                </a:solidFill>
                <a:highlight>
                  <a:srgbClr val="FFFFFF"/>
                </a:highlight>
              </a:rPr>
              <a:t>Write comments on the DPR when signing daily</a:t>
            </a:r>
            <a:endParaRPr sz="2400">
              <a:solidFill>
                <a:srgbClr val="001D35"/>
              </a:solidFill>
              <a:highlight>
                <a:srgbClr val="FFFFFF"/>
              </a:highlight>
            </a:endParaRPr>
          </a:p>
          <a:p>
            <a:pPr marL="0" lvl="0" indent="0" algn="l" rtl="0">
              <a:spcBef>
                <a:spcPts val="500"/>
              </a:spcBef>
              <a:spcAft>
                <a:spcPts val="0"/>
              </a:spcAft>
              <a:buNone/>
            </a:pPr>
            <a:endParaRPr sz="2400"/>
          </a:p>
        </p:txBody>
      </p:sp>
      <p:pic>
        <p:nvPicPr>
          <p:cNvPr id="455" name="Google Shape;455;p67"/>
          <p:cNvPicPr preferRelativeResize="0"/>
          <p:nvPr/>
        </p:nvPicPr>
        <p:blipFill>
          <a:blip r:embed="rId3">
            <a:alphaModFix/>
          </a:blip>
          <a:stretch>
            <a:fillRect/>
          </a:stretch>
        </p:blipFill>
        <p:spPr>
          <a:xfrm>
            <a:off x="6101375" y="2770000"/>
            <a:ext cx="3042627" cy="19288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68"/>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Student Communication Plan </a:t>
            </a:r>
            <a:endParaRPr/>
          </a:p>
        </p:txBody>
      </p:sp>
      <p:sp>
        <p:nvSpPr>
          <p:cNvPr id="461" name="Google Shape;461;p68"/>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25400" lvl="0" indent="0" algn="l" rtl="0">
              <a:spcBef>
                <a:spcPts val="500"/>
              </a:spcBef>
              <a:spcAft>
                <a:spcPts val="0"/>
              </a:spcAft>
              <a:buClr>
                <a:schemeClr val="dk1"/>
              </a:buClr>
              <a:buSzPts val="2400"/>
              <a:buFont typeface="Arial"/>
              <a:buNone/>
            </a:pPr>
            <a:r>
              <a:rPr lang="en"/>
              <a:t>Communication Plan with student should include:  </a:t>
            </a:r>
            <a:endParaRPr/>
          </a:p>
          <a:p>
            <a:pPr marL="342900" lvl="0" indent="-317500" algn="l" rtl="0">
              <a:spcBef>
                <a:spcPts val="500"/>
              </a:spcBef>
              <a:spcAft>
                <a:spcPts val="0"/>
              </a:spcAft>
              <a:buSzPts val="2400"/>
              <a:buChar char="•"/>
            </a:pPr>
            <a:r>
              <a:rPr lang="en"/>
              <a:t>Notification of participation </a:t>
            </a:r>
            <a:endParaRPr/>
          </a:p>
          <a:p>
            <a:pPr marL="342900" lvl="0" indent="-317500" algn="l" rtl="0">
              <a:spcBef>
                <a:spcPts val="500"/>
              </a:spcBef>
              <a:spcAft>
                <a:spcPts val="0"/>
              </a:spcAft>
              <a:buSzPts val="2400"/>
              <a:buChar char="•"/>
            </a:pPr>
            <a:r>
              <a:rPr lang="en"/>
              <a:t>Who their facilitator will be</a:t>
            </a:r>
            <a:endParaRPr/>
          </a:p>
          <a:p>
            <a:pPr marL="342900" lvl="0" indent="-317500" algn="l" rtl="0">
              <a:spcBef>
                <a:spcPts val="500"/>
              </a:spcBef>
              <a:spcAft>
                <a:spcPts val="0"/>
              </a:spcAft>
              <a:buSzPts val="2400"/>
              <a:buChar char="•"/>
            </a:pPr>
            <a:r>
              <a:rPr lang="en"/>
              <a:t>When and where they will be checking in and out</a:t>
            </a:r>
            <a:endParaRPr/>
          </a:p>
          <a:p>
            <a:pPr marL="342900" lvl="0" indent="-317500" algn="l" rtl="0">
              <a:spcBef>
                <a:spcPts val="500"/>
              </a:spcBef>
              <a:spcAft>
                <a:spcPts val="0"/>
              </a:spcAft>
              <a:buSzPts val="2400"/>
              <a:buChar char="•"/>
            </a:pPr>
            <a:r>
              <a:rPr lang="en"/>
              <a:t>Information regarding the DPR </a:t>
            </a:r>
            <a:endParaRPr/>
          </a:p>
          <a:p>
            <a:pPr marL="342900" lvl="0" indent="0" algn="l" rtl="0">
              <a:spcBef>
                <a:spcPts val="500"/>
              </a:spcBef>
              <a:spcAft>
                <a:spcPts val="0"/>
              </a:spcAft>
              <a:buNone/>
            </a:pPr>
            <a:endParaRPr/>
          </a:p>
          <a:p>
            <a:pPr marL="342900" lvl="0" indent="-165100" algn="l" rtl="0">
              <a:spcBef>
                <a:spcPts val="500"/>
              </a:spcBef>
              <a:spcAft>
                <a:spcPts val="0"/>
              </a:spcAft>
              <a:buClr>
                <a:srgbClr val="FF0000"/>
              </a:buClr>
              <a:buSzPts val="2400"/>
              <a:buFont typeface="Arial"/>
              <a:buNone/>
            </a:pPr>
            <a:endParaRPr/>
          </a:p>
          <a:p>
            <a:pPr marL="0" lvl="0" indent="0" algn="l" rtl="0">
              <a:spcBef>
                <a:spcPts val="500"/>
              </a:spcBef>
              <a:spcAft>
                <a:spcPts val="0"/>
              </a:spcAft>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69"/>
          <p:cNvSpPr txBox="1">
            <a:spLocks noGrp="1"/>
          </p:cNvSpPr>
          <p:nvPr>
            <p:ph type="title"/>
          </p:nvPr>
        </p:nvSpPr>
        <p:spPr>
          <a:xfrm>
            <a:off x="1982788" y="402432"/>
            <a:ext cx="6710400" cy="7035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dk1"/>
              </a:buClr>
              <a:buSzPts val="1400"/>
              <a:buNone/>
            </a:pPr>
            <a:r>
              <a:rPr lang="en"/>
              <a:t>Discussion </a:t>
            </a:r>
            <a:endParaRPr/>
          </a:p>
        </p:txBody>
      </p:sp>
      <p:sp>
        <p:nvSpPr>
          <p:cNvPr id="468" name="Google Shape;468;p69"/>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406400" lvl="0" indent="-228600" algn="l" rtl="0">
              <a:lnSpc>
                <a:spcPct val="100000"/>
              </a:lnSpc>
              <a:spcBef>
                <a:spcPts val="500"/>
              </a:spcBef>
              <a:spcAft>
                <a:spcPts val="0"/>
              </a:spcAft>
              <a:buSzPts val="2400"/>
              <a:buNone/>
            </a:pPr>
            <a:endParaRPr/>
          </a:p>
          <a:p>
            <a:pPr marL="406400" lvl="0" indent="-228600" algn="l" rtl="0">
              <a:lnSpc>
                <a:spcPct val="100000"/>
              </a:lnSpc>
              <a:spcBef>
                <a:spcPts val="500"/>
              </a:spcBef>
              <a:spcAft>
                <a:spcPts val="0"/>
              </a:spcAft>
              <a:buSzPts val="2400"/>
              <a:buNone/>
            </a:pPr>
            <a:endParaRPr/>
          </a:p>
          <a:p>
            <a:pPr marL="342900" lvl="0" indent="-165100" algn="l" rtl="0">
              <a:lnSpc>
                <a:spcPct val="100000"/>
              </a:lnSpc>
              <a:spcBef>
                <a:spcPts val="500"/>
              </a:spcBef>
              <a:spcAft>
                <a:spcPts val="0"/>
              </a:spcAft>
              <a:buClr>
                <a:srgbClr val="FF0000"/>
              </a:buClr>
              <a:buSzPts val="2400"/>
              <a:buFont typeface="Arial"/>
              <a:buNone/>
            </a:pPr>
            <a:endParaRPr/>
          </a:p>
        </p:txBody>
      </p:sp>
      <p:sp>
        <p:nvSpPr>
          <p:cNvPr id="469" name="Google Shape;469;p69"/>
          <p:cNvSpPr/>
          <p:nvPr/>
        </p:nvSpPr>
        <p:spPr>
          <a:xfrm>
            <a:off x="225807" y="1063238"/>
            <a:ext cx="8088900" cy="3393300"/>
          </a:xfrm>
          <a:prstGeom prst="rect">
            <a:avLst/>
          </a:prstGeom>
          <a:noFill/>
          <a:ln>
            <a:noFill/>
          </a:ln>
        </p:spPr>
        <p:txBody>
          <a:bodyPr spcFirstLastPara="1" wrap="square" lIns="68575" tIns="34275" rIns="68575" bIns="34275" anchor="t" anchorCtr="0">
            <a:noAutofit/>
          </a:bodyPr>
          <a:lstStyle/>
          <a:p>
            <a:pPr marL="0" lvl="0" indent="0" algn="l" rtl="0">
              <a:spcBef>
                <a:spcPts val="0"/>
              </a:spcBef>
              <a:spcAft>
                <a:spcPts val="0"/>
              </a:spcAft>
              <a:buNone/>
            </a:pPr>
            <a:r>
              <a:rPr lang="en" sz="2200">
                <a:solidFill>
                  <a:schemeClr val="dk1"/>
                </a:solidFill>
                <a:latin typeface="Calibri"/>
                <a:ea typeface="Calibri"/>
                <a:cs typeface="Calibri"/>
                <a:sym typeface="Calibri"/>
              </a:rPr>
              <a:t>Review the family notification examples. </a:t>
            </a:r>
            <a:endParaRPr sz="2200">
              <a:solidFill>
                <a:schemeClr val="dk1"/>
              </a:solidFill>
              <a:latin typeface="Calibri"/>
              <a:ea typeface="Calibri"/>
              <a:cs typeface="Calibri"/>
              <a:sym typeface="Calibri"/>
            </a:endParaRPr>
          </a:p>
          <a:p>
            <a:pPr marL="800100" lvl="0" indent="-304800" algn="l" rtl="0">
              <a:spcBef>
                <a:spcPts val="500"/>
              </a:spcBef>
              <a:spcAft>
                <a:spcPts val="0"/>
              </a:spcAft>
              <a:buClr>
                <a:srgbClr val="FF0000"/>
              </a:buClr>
              <a:buSzPts val="2200"/>
              <a:buFont typeface="Calibri"/>
              <a:buChar char="•"/>
            </a:pPr>
            <a:r>
              <a:rPr lang="en" sz="2200">
                <a:solidFill>
                  <a:schemeClr val="dk1"/>
                </a:solidFill>
                <a:latin typeface="Calibri"/>
                <a:ea typeface="Calibri"/>
                <a:cs typeface="Calibri"/>
                <a:sym typeface="Calibri"/>
              </a:rPr>
              <a:t>Develop family notification templates to meet the needs of your building. </a:t>
            </a:r>
            <a:endParaRPr sz="2200">
              <a:solidFill>
                <a:schemeClr val="dk1"/>
              </a:solidFill>
              <a:latin typeface="Calibri"/>
              <a:ea typeface="Calibri"/>
              <a:cs typeface="Calibri"/>
              <a:sym typeface="Calibri"/>
            </a:endParaRPr>
          </a:p>
          <a:p>
            <a:pPr marL="711200" lvl="0" indent="-241300" algn="l" rtl="0">
              <a:spcBef>
                <a:spcPts val="500"/>
              </a:spcBef>
              <a:spcAft>
                <a:spcPts val="0"/>
              </a:spcAft>
              <a:buClr>
                <a:srgbClr val="FF0000"/>
              </a:buClr>
              <a:buSzPts val="2200"/>
              <a:buFont typeface="Calibri"/>
              <a:buChar char="•"/>
            </a:pPr>
            <a:r>
              <a:rPr lang="en" sz="2200">
                <a:solidFill>
                  <a:schemeClr val="dk1"/>
                </a:solidFill>
                <a:latin typeface="Calibri"/>
                <a:ea typeface="Calibri"/>
                <a:cs typeface="Calibri"/>
                <a:sym typeface="Calibri"/>
              </a:rPr>
              <a:t>Determine who will send out the notifications (Coordinator/Facilitator)</a:t>
            </a:r>
            <a:endParaRPr sz="2200">
              <a:solidFill>
                <a:schemeClr val="dk1"/>
              </a:solidFill>
              <a:latin typeface="Calibri"/>
              <a:ea typeface="Calibri"/>
              <a:cs typeface="Calibri"/>
              <a:sym typeface="Calibri"/>
            </a:endParaRPr>
          </a:p>
          <a:p>
            <a:pPr marL="711200" lvl="0" indent="-241300" algn="l" rtl="0">
              <a:spcBef>
                <a:spcPts val="500"/>
              </a:spcBef>
              <a:spcAft>
                <a:spcPts val="0"/>
              </a:spcAft>
              <a:buClr>
                <a:srgbClr val="FF0000"/>
              </a:buClr>
              <a:buSzPts val="2200"/>
              <a:buFont typeface="Calibri"/>
              <a:buChar char="•"/>
            </a:pPr>
            <a:r>
              <a:rPr lang="en" sz="2200" i="0" u="none" strike="noStrike" cap="none">
                <a:solidFill>
                  <a:srgbClr val="000000"/>
                </a:solidFill>
                <a:latin typeface="Calibri"/>
                <a:ea typeface="Calibri"/>
                <a:cs typeface="Calibri"/>
                <a:sym typeface="Calibri"/>
              </a:rPr>
              <a:t>How often will you share student progress data ? </a:t>
            </a:r>
            <a:endParaRPr sz="2200">
              <a:latin typeface="Calibri"/>
              <a:ea typeface="Calibri"/>
              <a:cs typeface="Calibri"/>
              <a:sym typeface="Calibri"/>
            </a:endParaRPr>
          </a:p>
          <a:p>
            <a:pPr marL="711200" lvl="0" indent="-241300" algn="l" rtl="0">
              <a:spcBef>
                <a:spcPts val="500"/>
              </a:spcBef>
              <a:spcAft>
                <a:spcPts val="0"/>
              </a:spcAft>
              <a:buClr>
                <a:srgbClr val="FF0000"/>
              </a:buClr>
              <a:buSzPts val="2200"/>
              <a:buFont typeface="Calibri"/>
              <a:buChar char="•"/>
            </a:pPr>
            <a:r>
              <a:rPr lang="en" sz="2200" i="0" u="none" strike="noStrike" cap="none">
                <a:solidFill>
                  <a:srgbClr val="000000"/>
                </a:solidFill>
                <a:latin typeface="Calibri"/>
                <a:ea typeface="Calibri"/>
                <a:cs typeface="Calibri"/>
                <a:sym typeface="Calibri"/>
              </a:rPr>
              <a:t>What method will you use fo</a:t>
            </a:r>
            <a:r>
              <a:rPr lang="en" sz="2200">
                <a:latin typeface="Calibri"/>
                <a:ea typeface="Calibri"/>
                <a:cs typeface="Calibri"/>
                <a:sym typeface="Calibri"/>
              </a:rPr>
              <a:t>r </a:t>
            </a:r>
            <a:r>
              <a:rPr lang="en" sz="2200" i="0" u="none" strike="noStrike" cap="none">
                <a:solidFill>
                  <a:srgbClr val="000000"/>
                </a:solidFill>
                <a:latin typeface="Calibri"/>
                <a:ea typeface="Calibri"/>
                <a:cs typeface="Calibri"/>
                <a:sym typeface="Calibri"/>
              </a:rPr>
              <a:t>families to voice questions, concerns, and celebrations? </a:t>
            </a:r>
            <a:endParaRPr sz="2200" i="0" u="none" strike="noStrike" cap="none">
              <a:solidFill>
                <a:srgbClr val="000000"/>
              </a:solidFill>
              <a:latin typeface="Calibri"/>
              <a:ea typeface="Calibri"/>
              <a:cs typeface="Calibri"/>
              <a:sym typeface="Calibri"/>
            </a:endParaRPr>
          </a:p>
          <a:p>
            <a:pPr marL="0" lvl="0" indent="0" algn="l" rtl="0">
              <a:spcBef>
                <a:spcPts val="500"/>
              </a:spcBef>
              <a:spcAft>
                <a:spcPts val="0"/>
              </a:spcAft>
              <a:buNone/>
            </a:pPr>
            <a:r>
              <a:rPr lang="en" sz="2200">
                <a:latin typeface="Calibri"/>
                <a:ea typeface="Calibri"/>
                <a:cs typeface="Calibri"/>
                <a:sym typeface="Calibri"/>
              </a:rPr>
              <a:t>What information will be shared with students and how? </a:t>
            </a:r>
            <a:endParaRPr sz="2200">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70"/>
          <p:cNvSpPr txBox="1">
            <a:spLocks noGrp="1"/>
          </p:cNvSpPr>
          <p:nvPr>
            <p:ph type="title"/>
          </p:nvPr>
        </p:nvSpPr>
        <p:spPr>
          <a:xfrm>
            <a:off x="1471882" y="368764"/>
            <a:ext cx="7363500" cy="6945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Pause &amp; Reflect</a:t>
            </a:r>
            <a:endParaRPr/>
          </a:p>
        </p:txBody>
      </p:sp>
      <p:sp>
        <p:nvSpPr>
          <p:cNvPr id="475" name="Google Shape;475;p70"/>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r>
              <a:rPr lang="en">
                <a:solidFill>
                  <a:schemeClr val="dk1"/>
                </a:solidFill>
              </a:rPr>
              <a:t>What steps do you need to add to your action plan about communicating to staff, families and students? </a:t>
            </a:r>
            <a:endParaRPr>
              <a:solidFill>
                <a:schemeClr val="dk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479"/>
        <p:cNvGrpSpPr/>
        <p:nvPr/>
      </p:nvGrpSpPr>
      <p:grpSpPr>
        <a:xfrm>
          <a:off x="0" y="0"/>
          <a:ext cx="0" cy="0"/>
          <a:chOff x="0" y="0"/>
          <a:chExt cx="0" cy="0"/>
        </a:xfrm>
      </p:grpSpPr>
      <p:sp>
        <p:nvSpPr>
          <p:cNvPr id="480" name="Google Shape;480;p71"/>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Plan for Training   </a:t>
            </a:r>
            <a:endParaRPr/>
          </a:p>
          <a:p>
            <a:pPr marL="0" lvl="0" indent="0" algn="ctr" rtl="0">
              <a:spcBef>
                <a:spcPts val="0"/>
              </a:spcBef>
              <a:spcAft>
                <a:spcPts val="0"/>
              </a:spcAft>
              <a:buNone/>
            </a:pPr>
            <a:r>
              <a:rPr lang="en"/>
              <a:t>Personnel, Families and Students </a:t>
            </a:r>
            <a:endParaRPr/>
          </a:p>
        </p:txBody>
      </p:sp>
      <p:pic>
        <p:nvPicPr>
          <p:cNvPr id="481" name="Google Shape;481;p71"/>
          <p:cNvPicPr preferRelativeResize="0"/>
          <p:nvPr/>
        </p:nvPicPr>
        <p:blipFill>
          <a:blip r:embed="rId3">
            <a:alphaModFix/>
          </a:blip>
          <a:stretch>
            <a:fillRect/>
          </a:stretch>
        </p:blipFill>
        <p:spPr>
          <a:xfrm>
            <a:off x="2187125" y="1245400"/>
            <a:ext cx="4520136" cy="348499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72"/>
          <p:cNvSpPr txBox="1">
            <a:spLocks noGrp="1"/>
          </p:cNvSpPr>
          <p:nvPr>
            <p:ph type="title"/>
          </p:nvPr>
        </p:nvSpPr>
        <p:spPr>
          <a:xfrm>
            <a:off x="457200" y="-9"/>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SzPts val="1400"/>
              <a:buNone/>
            </a:pPr>
            <a:r>
              <a:rPr lang="en"/>
              <a:t>Training  Staff </a:t>
            </a:r>
            <a:endParaRPr sz="2700"/>
          </a:p>
        </p:txBody>
      </p:sp>
      <p:sp>
        <p:nvSpPr>
          <p:cNvPr id="488" name="Google Shape;488;p72"/>
          <p:cNvSpPr txBox="1">
            <a:spLocks noGrp="1"/>
          </p:cNvSpPr>
          <p:nvPr>
            <p:ph type="body" idx="1"/>
          </p:nvPr>
        </p:nvSpPr>
        <p:spPr>
          <a:xfrm>
            <a:off x="403069" y="1105407"/>
            <a:ext cx="4038600" cy="3394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800"/>
              <a:buFont typeface="Arial"/>
              <a:buNone/>
            </a:pPr>
            <a:r>
              <a:rPr lang="en" sz="1500" b="1">
                <a:highlight>
                  <a:srgbClr val="FFFFFF"/>
                </a:highlight>
                <a:latin typeface="Arial"/>
                <a:ea typeface="Arial"/>
                <a:cs typeface="Arial"/>
                <a:sym typeface="Arial"/>
              </a:rPr>
              <a:t>All</a:t>
            </a:r>
            <a:r>
              <a:rPr lang="en" sz="1500">
                <a:highlight>
                  <a:srgbClr val="FFFFFF"/>
                </a:highlight>
                <a:latin typeface="Arial"/>
                <a:ea typeface="Arial"/>
                <a:cs typeface="Arial"/>
                <a:sym typeface="Arial"/>
              </a:rPr>
              <a:t> Staff members should know…</a:t>
            </a:r>
            <a:endParaRPr sz="1500">
              <a:highlight>
                <a:srgbClr val="FFFFFF"/>
              </a:highlight>
              <a:latin typeface="Arial"/>
              <a:ea typeface="Arial"/>
              <a:cs typeface="Arial"/>
              <a:sym typeface="Arial"/>
            </a:endParaRPr>
          </a:p>
          <a:p>
            <a:pPr marL="0" lvl="0" indent="0" algn="l" rtl="0">
              <a:lnSpc>
                <a:spcPct val="100000"/>
              </a:lnSpc>
              <a:spcBef>
                <a:spcPts val="0"/>
              </a:spcBef>
              <a:spcAft>
                <a:spcPts val="0"/>
              </a:spcAft>
              <a:buClr>
                <a:schemeClr val="dk1"/>
              </a:buClr>
              <a:buSzPts val="800"/>
              <a:buFont typeface="Arial"/>
              <a:buNone/>
            </a:pPr>
            <a:endParaRPr sz="1500">
              <a:highlight>
                <a:srgbClr val="FFFFFF"/>
              </a:highlight>
              <a:latin typeface="Arial"/>
              <a:ea typeface="Arial"/>
              <a:cs typeface="Arial"/>
              <a:sym typeface="Arial"/>
            </a:endParaRPr>
          </a:p>
          <a:p>
            <a:pPr marL="342900" lvl="0" indent="-260350" algn="l" rtl="0">
              <a:lnSpc>
                <a:spcPct val="100000"/>
              </a:lnSpc>
              <a:spcBef>
                <a:spcPts val="0"/>
              </a:spcBef>
              <a:spcAft>
                <a:spcPts val="0"/>
              </a:spcAft>
              <a:buClr>
                <a:schemeClr val="dk1"/>
              </a:buClr>
              <a:buSzPts val="1500"/>
              <a:buChar char="●"/>
            </a:pPr>
            <a:r>
              <a:rPr lang="en" sz="1500">
                <a:highlight>
                  <a:srgbClr val="FFFFFF"/>
                </a:highlight>
              </a:rPr>
              <a:t>W</a:t>
            </a:r>
            <a:r>
              <a:rPr lang="en" sz="1500">
                <a:highlight>
                  <a:srgbClr val="FFFFFF"/>
                </a:highlight>
                <a:latin typeface="Arial"/>
                <a:ea typeface="Arial"/>
                <a:cs typeface="Arial"/>
                <a:sym typeface="Arial"/>
              </a:rPr>
              <a:t>hat the intervention is named in your building</a:t>
            </a:r>
            <a:endParaRPr sz="1500">
              <a:highlight>
                <a:srgbClr val="FFFFFF"/>
              </a:highlight>
              <a:latin typeface="Arial"/>
              <a:ea typeface="Arial"/>
              <a:cs typeface="Arial"/>
              <a:sym typeface="Arial"/>
            </a:endParaRPr>
          </a:p>
          <a:p>
            <a:pPr marL="342900" lvl="0" indent="-260350" algn="l" rtl="0">
              <a:lnSpc>
                <a:spcPct val="100000"/>
              </a:lnSpc>
              <a:spcBef>
                <a:spcPts val="0"/>
              </a:spcBef>
              <a:spcAft>
                <a:spcPts val="0"/>
              </a:spcAft>
              <a:buClr>
                <a:schemeClr val="dk1"/>
              </a:buClr>
              <a:buSzPts val="1500"/>
              <a:buChar char="●"/>
            </a:pPr>
            <a:r>
              <a:rPr lang="en" sz="1500">
                <a:highlight>
                  <a:srgbClr val="FFFFFF"/>
                </a:highlight>
              </a:rPr>
              <a:t>W</a:t>
            </a:r>
            <a:r>
              <a:rPr lang="en" sz="1500">
                <a:highlight>
                  <a:srgbClr val="FFFFFF"/>
                </a:highlight>
                <a:latin typeface="Arial"/>
                <a:ea typeface="Arial"/>
                <a:cs typeface="Arial"/>
                <a:sym typeface="Arial"/>
              </a:rPr>
              <a:t>ho coordinates and facilitates</a:t>
            </a:r>
            <a:endParaRPr sz="1500">
              <a:highlight>
                <a:srgbClr val="FFFFFF"/>
              </a:highlight>
              <a:latin typeface="Arial"/>
              <a:ea typeface="Arial"/>
              <a:cs typeface="Arial"/>
              <a:sym typeface="Arial"/>
            </a:endParaRPr>
          </a:p>
          <a:p>
            <a:pPr marL="342900" lvl="0" indent="-260350" algn="l" rtl="0">
              <a:lnSpc>
                <a:spcPct val="100000"/>
              </a:lnSpc>
              <a:spcBef>
                <a:spcPts val="0"/>
              </a:spcBef>
              <a:spcAft>
                <a:spcPts val="0"/>
              </a:spcAft>
              <a:buClr>
                <a:schemeClr val="dk1"/>
              </a:buClr>
              <a:buSzPts val="1500"/>
              <a:buChar char="●"/>
            </a:pPr>
            <a:r>
              <a:rPr lang="en" sz="1500">
                <a:highlight>
                  <a:srgbClr val="FFFFFF"/>
                </a:highlight>
              </a:rPr>
              <a:t>H</a:t>
            </a:r>
            <a:r>
              <a:rPr lang="en" sz="1500">
                <a:highlight>
                  <a:srgbClr val="FFFFFF"/>
                </a:highlight>
                <a:latin typeface="Arial"/>
                <a:ea typeface="Arial"/>
                <a:cs typeface="Arial"/>
                <a:sym typeface="Arial"/>
              </a:rPr>
              <a:t>ow children are identified to participate</a:t>
            </a:r>
            <a:endParaRPr sz="1500">
              <a:highlight>
                <a:srgbClr val="FFFFFF"/>
              </a:highlight>
              <a:latin typeface="Arial"/>
              <a:ea typeface="Arial"/>
              <a:cs typeface="Arial"/>
              <a:sym typeface="Arial"/>
            </a:endParaRPr>
          </a:p>
          <a:p>
            <a:pPr marL="342900" lvl="0" indent="-260350" algn="l" rtl="0">
              <a:lnSpc>
                <a:spcPct val="100000"/>
              </a:lnSpc>
              <a:spcBef>
                <a:spcPts val="0"/>
              </a:spcBef>
              <a:spcAft>
                <a:spcPts val="0"/>
              </a:spcAft>
              <a:buClr>
                <a:schemeClr val="dk1"/>
              </a:buClr>
              <a:buSzPts val="1500"/>
              <a:buChar char="●"/>
            </a:pPr>
            <a:r>
              <a:rPr lang="en" sz="1500">
                <a:highlight>
                  <a:srgbClr val="FFFFFF"/>
                </a:highlight>
                <a:latin typeface="Arial"/>
                <a:ea typeface="Arial"/>
                <a:cs typeface="Arial"/>
                <a:sym typeface="Arial"/>
              </a:rPr>
              <a:t>the maximum number of students that can be served at one time</a:t>
            </a:r>
            <a:endParaRPr sz="1500">
              <a:highlight>
                <a:srgbClr val="FFFFFF"/>
              </a:highlight>
              <a:latin typeface="Arial"/>
              <a:ea typeface="Arial"/>
              <a:cs typeface="Arial"/>
              <a:sym typeface="Arial"/>
            </a:endParaRPr>
          </a:p>
          <a:p>
            <a:pPr marL="342900" lvl="0" indent="-260350" algn="l" rtl="0">
              <a:lnSpc>
                <a:spcPct val="100000"/>
              </a:lnSpc>
              <a:spcBef>
                <a:spcPts val="0"/>
              </a:spcBef>
              <a:spcAft>
                <a:spcPts val="0"/>
              </a:spcAft>
              <a:buClr>
                <a:schemeClr val="dk1"/>
              </a:buClr>
              <a:buSzPts val="1500"/>
              <a:buChar char="●"/>
            </a:pPr>
            <a:r>
              <a:rPr lang="en" sz="1500">
                <a:highlight>
                  <a:srgbClr val="FFFFFF"/>
                </a:highlight>
              </a:rPr>
              <a:t>T</a:t>
            </a:r>
            <a:r>
              <a:rPr lang="en" sz="1500">
                <a:highlight>
                  <a:srgbClr val="FFFFFF"/>
                </a:highlight>
                <a:latin typeface="Arial"/>
                <a:ea typeface="Arial"/>
                <a:cs typeface="Arial"/>
                <a:sym typeface="Arial"/>
              </a:rPr>
              <a:t>he purpose of the intervention</a:t>
            </a:r>
            <a:endParaRPr sz="1500">
              <a:highlight>
                <a:srgbClr val="FFFFFF"/>
              </a:highlight>
              <a:latin typeface="Arial"/>
              <a:ea typeface="Arial"/>
              <a:cs typeface="Arial"/>
              <a:sym typeface="Arial"/>
            </a:endParaRPr>
          </a:p>
          <a:p>
            <a:pPr marL="342900" lvl="0" indent="-260350" algn="l" rtl="0">
              <a:lnSpc>
                <a:spcPct val="100000"/>
              </a:lnSpc>
              <a:spcBef>
                <a:spcPts val="0"/>
              </a:spcBef>
              <a:spcAft>
                <a:spcPts val="0"/>
              </a:spcAft>
              <a:buClr>
                <a:schemeClr val="dk1"/>
              </a:buClr>
              <a:buSzPts val="1500"/>
              <a:buChar char="●"/>
            </a:pPr>
            <a:r>
              <a:rPr lang="en" sz="1500">
                <a:highlight>
                  <a:srgbClr val="FFFFFF"/>
                </a:highlight>
              </a:rPr>
              <a:t>P</a:t>
            </a:r>
            <a:r>
              <a:rPr lang="en" sz="1500">
                <a:highlight>
                  <a:srgbClr val="FFFFFF"/>
                </a:highlight>
                <a:latin typeface="Arial"/>
                <a:ea typeface="Arial"/>
                <a:cs typeface="Arial"/>
                <a:sym typeface="Arial"/>
              </a:rPr>
              <a:t>rogress of children participating in the group </a:t>
            </a:r>
            <a:endParaRPr sz="1500">
              <a:highlight>
                <a:srgbClr val="FFFFFF"/>
              </a:highlight>
              <a:latin typeface="Arial"/>
              <a:ea typeface="Arial"/>
              <a:cs typeface="Arial"/>
              <a:sym typeface="Arial"/>
            </a:endParaRPr>
          </a:p>
          <a:p>
            <a:pPr marL="0" lvl="0" indent="0" algn="l" rtl="0">
              <a:lnSpc>
                <a:spcPct val="100000"/>
              </a:lnSpc>
              <a:spcBef>
                <a:spcPts val="400"/>
              </a:spcBef>
              <a:spcAft>
                <a:spcPts val="0"/>
              </a:spcAft>
              <a:buSzPts val="2100"/>
              <a:buNone/>
            </a:pPr>
            <a:endParaRPr sz="1800"/>
          </a:p>
        </p:txBody>
      </p:sp>
      <p:sp>
        <p:nvSpPr>
          <p:cNvPr id="489" name="Google Shape;489;p72"/>
          <p:cNvSpPr txBox="1">
            <a:spLocks noGrp="1"/>
          </p:cNvSpPr>
          <p:nvPr>
            <p:ph type="body" idx="2"/>
          </p:nvPr>
        </p:nvSpPr>
        <p:spPr>
          <a:xfrm>
            <a:off x="4621125" y="1063238"/>
            <a:ext cx="4038600" cy="3394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800"/>
              <a:buFont typeface="Arial"/>
              <a:buNone/>
            </a:pPr>
            <a:r>
              <a:rPr lang="en" sz="1500" b="1">
                <a:highlight>
                  <a:srgbClr val="FFFFFF"/>
                </a:highlight>
                <a:latin typeface="Arial"/>
                <a:ea typeface="Arial"/>
                <a:cs typeface="Arial"/>
                <a:sym typeface="Arial"/>
              </a:rPr>
              <a:t>Some</a:t>
            </a:r>
            <a:r>
              <a:rPr lang="en" sz="1500">
                <a:highlight>
                  <a:srgbClr val="FFFFFF"/>
                </a:highlight>
                <a:latin typeface="Arial"/>
                <a:ea typeface="Arial"/>
                <a:cs typeface="Arial"/>
                <a:sym typeface="Arial"/>
              </a:rPr>
              <a:t> staff members will need to know…</a:t>
            </a:r>
            <a:endParaRPr sz="1500">
              <a:highlight>
                <a:srgbClr val="FFFFFF"/>
              </a:highlight>
              <a:latin typeface="Arial"/>
              <a:ea typeface="Arial"/>
              <a:cs typeface="Arial"/>
              <a:sym typeface="Arial"/>
            </a:endParaRPr>
          </a:p>
          <a:p>
            <a:pPr marL="0" lvl="0" indent="0" algn="l" rtl="0">
              <a:lnSpc>
                <a:spcPct val="100000"/>
              </a:lnSpc>
              <a:spcBef>
                <a:spcPts val="0"/>
              </a:spcBef>
              <a:spcAft>
                <a:spcPts val="0"/>
              </a:spcAft>
              <a:buClr>
                <a:schemeClr val="dk1"/>
              </a:buClr>
              <a:buSzPts val="800"/>
              <a:buFont typeface="Arial"/>
              <a:buNone/>
            </a:pPr>
            <a:endParaRPr sz="1500">
              <a:solidFill>
                <a:srgbClr val="666666"/>
              </a:solidFill>
              <a:highlight>
                <a:srgbClr val="FFFFFF"/>
              </a:highlight>
              <a:latin typeface="Arial"/>
              <a:ea typeface="Arial"/>
              <a:cs typeface="Arial"/>
              <a:sym typeface="Arial"/>
            </a:endParaRPr>
          </a:p>
          <a:p>
            <a:pPr marL="342900" lvl="0" indent="-260350" algn="l" rtl="0">
              <a:lnSpc>
                <a:spcPct val="115000"/>
              </a:lnSpc>
              <a:spcBef>
                <a:spcPts val="0"/>
              </a:spcBef>
              <a:spcAft>
                <a:spcPts val="0"/>
              </a:spcAft>
              <a:buClr>
                <a:schemeClr val="dk1"/>
              </a:buClr>
              <a:buSzPts val="1500"/>
              <a:buChar char="●"/>
            </a:pPr>
            <a:r>
              <a:rPr lang="en" sz="1500">
                <a:latin typeface="Arial"/>
                <a:ea typeface="Arial"/>
                <a:cs typeface="Arial"/>
                <a:sym typeface="Arial"/>
              </a:rPr>
              <a:t>Baseline data collection procedures</a:t>
            </a:r>
            <a:endParaRPr sz="1500">
              <a:latin typeface="Arial"/>
              <a:ea typeface="Arial"/>
              <a:cs typeface="Arial"/>
              <a:sym typeface="Arial"/>
            </a:endParaRPr>
          </a:p>
          <a:p>
            <a:pPr marL="342900" marR="38100" lvl="0" indent="-260350" algn="l" rtl="0">
              <a:lnSpc>
                <a:spcPct val="100000"/>
              </a:lnSpc>
              <a:spcBef>
                <a:spcPts val="0"/>
              </a:spcBef>
              <a:spcAft>
                <a:spcPts val="0"/>
              </a:spcAft>
              <a:buClr>
                <a:schemeClr val="dk1"/>
              </a:buClr>
              <a:buSzPts val="1500"/>
              <a:buChar char="●"/>
            </a:pPr>
            <a:r>
              <a:rPr lang="en" sz="1500">
                <a:latin typeface="Arial"/>
                <a:ea typeface="Arial"/>
                <a:cs typeface="Arial"/>
                <a:sym typeface="Arial"/>
              </a:rPr>
              <a:t>Providing positive and corrective feedback statements and precorrects</a:t>
            </a:r>
            <a:endParaRPr sz="1500">
              <a:latin typeface="Arial"/>
              <a:ea typeface="Arial"/>
              <a:cs typeface="Arial"/>
              <a:sym typeface="Arial"/>
            </a:endParaRPr>
          </a:p>
          <a:p>
            <a:pPr marL="342900" marR="38100" lvl="0" indent="-260350" algn="l" rtl="0">
              <a:lnSpc>
                <a:spcPct val="100000"/>
              </a:lnSpc>
              <a:spcBef>
                <a:spcPts val="0"/>
              </a:spcBef>
              <a:spcAft>
                <a:spcPts val="0"/>
              </a:spcAft>
              <a:buClr>
                <a:schemeClr val="dk1"/>
              </a:buClr>
              <a:buSzPts val="1500"/>
              <a:buChar char="●"/>
            </a:pPr>
            <a:r>
              <a:rPr lang="en" sz="1500">
                <a:latin typeface="Arial"/>
                <a:ea typeface="Arial"/>
                <a:cs typeface="Arial"/>
                <a:sym typeface="Arial"/>
              </a:rPr>
              <a:t>Awarding points</a:t>
            </a:r>
            <a:endParaRPr sz="1500">
              <a:latin typeface="Arial"/>
              <a:ea typeface="Arial"/>
              <a:cs typeface="Arial"/>
              <a:sym typeface="Arial"/>
            </a:endParaRPr>
          </a:p>
          <a:p>
            <a:pPr marL="342900" marR="38100" lvl="0" indent="-260350" algn="l" rtl="0">
              <a:lnSpc>
                <a:spcPct val="100000"/>
              </a:lnSpc>
              <a:spcBef>
                <a:spcPts val="0"/>
              </a:spcBef>
              <a:spcAft>
                <a:spcPts val="0"/>
              </a:spcAft>
              <a:buClr>
                <a:schemeClr val="dk1"/>
              </a:buClr>
              <a:buSzPts val="1500"/>
              <a:buChar char="●"/>
            </a:pPr>
            <a:r>
              <a:rPr lang="en" sz="1500">
                <a:latin typeface="Arial"/>
                <a:ea typeface="Arial"/>
                <a:cs typeface="Arial"/>
                <a:sym typeface="Arial"/>
              </a:rPr>
              <a:t>How to complete the progress report</a:t>
            </a:r>
            <a:endParaRPr sz="1500">
              <a:latin typeface="Arial"/>
              <a:ea typeface="Arial"/>
              <a:cs typeface="Arial"/>
              <a:sym typeface="Arial"/>
            </a:endParaRPr>
          </a:p>
          <a:p>
            <a:pPr marL="342900" lvl="0" indent="-260350" algn="l" rtl="0">
              <a:lnSpc>
                <a:spcPct val="115000"/>
              </a:lnSpc>
              <a:spcBef>
                <a:spcPts val="0"/>
              </a:spcBef>
              <a:spcAft>
                <a:spcPts val="0"/>
              </a:spcAft>
              <a:buClr>
                <a:schemeClr val="dk1"/>
              </a:buClr>
              <a:buSzPts val="1500"/>
              <a:buChar char="●"/>
            </a:pPr>
            <a:r>
              <a:rPr lang="en" sz="1500">
                <a:latin typeface="Arial"/>
                <a:ea typeface="Arial"/>
                <a:cs typeface="Arial"/>
                <a:sym typeface="Arial"/>
              </a:rPr>
              <a:t>Initiating positive interactions with students</a:t>
            </a:r>
            <a:endParaRPr sz="1500">
              <a:latin typeface="Arial"/>
              <a:ea typeface="Arial"/>
              <a:cs typeface="Arial"/>
              <a:sym typeface="Arial"/>
            </a:endParaRPr>
          </a:p>
          <a:p>
            <a:pPr marL="342900" lvl="0" indent="-260350" algn="l" rtl="0">
              <a:lnSpc>
                <a:spcPct val="100000"/>
              </a:lnSpc>
              <a:spcBef>
                <a:spcPts val="0"/>
              </a:spcBef>
              <a:spcAft>
                <a:spcPts val="0"/>
              </a:spcAft>
              <a:buClr>
                <a:schemeClr val="dk1"/>
              </a:buClr>
              <a:buSzPts val="1500"/>
              <a:buChar char="●"/>
            </a:pPr>
            <a:r>
              <a:rPr lang="en" sz="1500">
                <a:highlight>
                  <a:srgbClr val="FFFFFF"/>
                </a:highlight>
              </a:rPr>
              <a:t>H</a:t>
            </a:r>
            <a:r>
              <a:rPr lang="en" sz="1500">
                <a:highlight>
                  <a:srgbClr val="FFFFFF"/>
                </a:highlight>
                <a:latin typeface="Arial"/>
                <a:ea typeface="Arial"/>
                <a:cs typeface="Arial"/>
                <a:sym typeface="Arial"/>
              </a:rPr>
              <a:t>ow to interpret response to intervention data</a:t>
            </a:r>
            <a:endParaRPr sz="1500">
              <a:highlight>
                <a:srgbClr val="FFFFFF"/>
              </a:highlight>
              <a:latin typeface="Arial"/>
              <a:ea typeface="Arial"/>
              <a:cs typeface="Arial"/>
              <a:sym typeface="Arial"/>
            </a:endParaRPr>
          </a:p>
          <a:p>
            <a:pPr marL="342900" lvl="0" indent="-260350" algn="l" rtl="0">
              <a:lnSpc>
                <a:spcPct val="100000"/>
              </a:lnSpc>
              <a:spcBef>
                <a:spcPts val="0"/>
              </a:spcBef>
              <a:spcAft>
                <a:spcPts val="0"/>
              </a:spcAft>
              <a:buClr>
                <a:schemeClr val="dk1"/>
              </a:buClr>
              <a:buSzPts val="1500"/>
              <a:buChar char="●"/>
            </a:pPr>
            <a:r>
              <a:rPr lang="en" sz="1500">
                <a:highlight>
                  <a:srgbClr val="FFFFFF"/>
                </a:highlight>
              </a:rPr>
              <a:t>H</a:t>
            </a:r>
            <a:r>
              <a:rPr lang="en" sz="1500">
                <a:highlight>
                  <a:srgbClr val="FFFFFF"/>
                </a:highlight>
                <a:latin typeface="Arial"/>
                <a:ea typeface="Arial"/>
                <a:cs typeface="Arial"/>
                <a:sym typeface="Arial"/>
              </a:rPr>
              <a:t>ow to support the self-management procedures</a:t>
            </a:r>
            <a:endParaRPr sz="1500">
              <a:highlight>
                <a:srgbClr val="FFFFFF"/>
              </a:highlight>
              <a:latin typeface="Arial"/>
              <a:ea typeface="Arial"/>
              <a:cs typeface="Arial"/>
              <a:sym typeface="Arial"/>
            </a:endParaRPr>
          </a:p>
          <a:p>
            <a:pPr marL="342900" lvl="0" indent="-260350" algn="l" rtl="0">
              <a:lnSpc>
                <a:spcPct val="100000"/>
              </a:lnSpc>
              <a:spcBef>
                <a:spcPts val="0"/>
              </a:spcBef>
              <a:spcAft>
                <a:spcPts val="0"/>
              </a:spcAft>
              <a:buClr>
                <a:schemeClr val="dk1"/>
              </a:buClr>
              <a:buSzPts val="1500"/>
              <a:buChar char="●"/>
            </a:pPr>
            <a:r>
              <a:rPr lang="en" sz="1500">
                <a:highlight>
                  <a:srgbClr val="FFFFFF"/>
                </a:highlight>
              </a:rPr>
              <a:t>W</a:t>
            </a:r>
            <a:r>
              <a:rPr lang="en" sz="1500">
                <a:highlight>
                  <a:srgbClr val="FFFFFF"/>
                </a:highlight>
                <a:latin typeface="Arial"/>
                <a:ea typeface="Arial"/>
                <a:cs typeface="Arial"/>
                <a:sym typeface="Arial"/>
              </a:rPr>
              <a:t>ho is available for assistance if needed</a:t>
            </a:r>
            <a:endParaRPr sz="1500">
              <a:highlight>
                <a:srgbClr val="FFFFFF"/>
              </a:highlight>
              <a:latin typeface="Arial"/>
              <a:ea typeface="Arial"/>
              <a:cs typeface="Arial"/>
              <a:sym typeface="Arial"/>
            </a:endParaRPr>
          </a:p>
          <a:p>
            <a:pPr marL="342900" lvl="0" indent="-260350" algn="l" rtl="0">
              <a:lnSpc>
                <a:spcPct val="115000"/>
              </a:lnSpc>
              <a:spcBef>
                <a:spcPts val="0"/>
              </a:spcBef>
              <a:spcAft>
                <a:spcPts val="0"/>
              </a:spcAft>
              <a:buClr>
                <a:schemeClr val="dk1"/>
              </a:buClr>
              <a:buSzPts val="1500"/>
              <a:buChar char="●"/>
            </a:pPr>
            <a:r>
              <a:rPr lang="en" sz="1500">
                <a:latin typeface="Arial"/>
                <a:ea typeface="Arial"/>
                <a:cs typeface="Arial"/>
                <a:sym typeface="Arial"/>
              </a:rPr>
              <a:t>Response to major or minor referrals </a:t>
            </a:r>
            <a:endParaRPr sz="1500">
              <a:latin typeface="Arial"/>
              <a:ea typeface="Arial"/>
              <a:cs typeface="Arial"/>
              <a:sym typeface="Arial"/>
            </a:endParaRPr>
          </a:p>
          <a:p>
            <a:pPr marL="0" lvl="0" indent="0" algn="l" rtl="0">
              <a:lnSpc>
                <a:spcPct val="100000"/>
              </a:lnSpc>
              <a:spcBef>
                <a:spcPts val="400"/>
              </a:spcBef>
              <a:spcAft>
                <a:spcPts val="0"/>
              </a:spcAft>
              <a:buSzPts val="2100"/>
              <a:buNone/>
            </a:pPr>
            <a:endParaRPr sz="15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99593"/>
        </a:solidFill>
        <a:effectLst/>
      </p:bgPr>
    </p:bg>
    <p:spTree>
      <p:nvGrpSpPr>
        <p:cNvPr id="1" name="Shape 236"/>
        <p:cNvGrpSpPr/>
        <p:nvPr/>
      </p:nvGrpSpPr>
      <p:grpSpPr>
        <a:xfrm>
          <a:off x="0" y="0"/>
          <a:ext cx="0" cy="0"/>
          <a:chOff x="0" y="0"/>
          <a:chExt cx="0" cy="0"/>
        </a:xfrm>
      </p:grpSpPr>
      <p:sp>
        <p:nvSpPr>
          <p:cNvPr id="237" name="Google Shape;237;p37"/>
          <p:cNvSpPr txBox="1">
            <a:spLocks noGrp="1"/>
          </p:cNvSpPr>
          <p:nvPr>
            <p:ph type="title"/>
          </p:nvPr>
        </p:nvSpPr>
        <p:spPr>
          <a:xfrm>
            <a:off x="342900" y="154483"/>
            <a:ext cx="6172200" cy="6432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Attention Signal</a:t>
            </a:r>
            <a:endParaRPr/>
          </a:p>
        </p:txBody>
      </p:sp>
      <p:sp>
        <p:nvSpPr>
          <p:cNvPr id="238" name="Google Shape;238;p37"/>
          <p:cNvSpPr txBox="1">
            <a:spLocks noGrp="1"/>
          </p:cNvSpPr>
          <p:nvPr>
            <p:ph type="body" idx="1"/>
          </p:nvPr>
        </p:nvSpPr>
        <p:spPr>
          <a:xfrm>
            <a:off x="342900" y="900113"/>
            <a:ext cx="6172200" cy="25458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73"/>
          <p:cNvSpPr txBox="1"/>
          <p:nvPr/>
        </p:nvSpPr>
        <p:spPr>
          <a:xfrm>
            <a:off x="479525" y="1395700"/>
            <a:ext cx="3720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495" name="Google Shape;495;p73"/>
          <p:cNvSpPr txBox="1"/>
          <p:nvPr/>
        </p:nvSpPr>
        <p:spPr>
          <a:xfrm>
            <a:off x="0" y="393800"/>
            <a:ext cx="4015800" cy="1708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300">
                <a:solidFill>
                  <a:schemeClr val="dk1"/>
                </a:solidFill>
                <a:latin typeface="Calibri"/>
                <a:ea typeface="Calibri"/>
                <a:cs typeface="Calibri"/>
                <a:sym typeface="Calibri"/>
              </a:rPr>
              <a:t>Example: </a:t>
            </a:r>
            <a:endParaRPr sz="3300">
              <a:solidFill>
                <a:schemeClr val="dk1"/>
              </a:solidFill>
              <a:latin typeface="Calibri"/>
              <a:ea typeface="Calibri"/>
              <a:cs typeface="Calibri"/>
              <a:sym typeface="Calibri"/>
            </a:endParaRPr>
          </a:p>
          <a:p>
            <a:pPr marL="0" lvl="0" indent="0" algn="ctr" rtl="0">
              <a:spcBef>
                <a:spcPts val="0"/>
              </a:spcBef>
              <a:spcAft>
                <a:spcPts val="0"/>
              </a:spcAft>
              <a:buNone/>
            </a:pPr>
            <a:r>
              <a:rPr lang="en" sz="3300">
                <a:solidFill>
                  <a:schemeClr val="dk1"/>
                </a:solidFill>
                <a:latin typeface="Calibri"/>
                <a:ea typeface="Calibri"/>
                <a:cs typeface="Calibri"/>
                <a:sym typeface="Calibri"/>
              </a:rPr>
              <a:t> CICO Training Outline  for Facilitators </a:t>
            </a:r>
            <a:endParaRPr/>
          </a:p>
        </p:txBody>
      </p:sp>
      <p:pic>
        <p:nvPicPr>
          <p:cNvPr id="496" name="Google Shape;496;p73"/>
          <p:cNvPicPr preferRelativeResize="0"/>
          <p:nvPr/>
        </p:nvPicPr>
        <p:blipFill>
          <a:blip r:embed="rId3">
            <a:alphaModFix/>
          </a:blip>
          <a:stretch>
            <a:fillRect/>
          </a:stretch>
        </p:blipFill>
        <p:spPr>
          <a:xfrm>
            <a:off x="4352825" y="152400"/>
            <a:ext cx="4638775" cy="4450350"/>
          </a:xfrm>
          <a:prstGeom prst="rect">
            <a:avLst/>
          </a:prstGeom>
          <a:noFill/>
          <a:ln>
            <a:noFill/>
          </a:ln>
        </p:spPr>
      </p:pic>
      <p:sp>
        <p:nvSpPr>
          <p:cNvPr id="497" name="Google Shape;497;p73"/>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98" name="Google Shape;498;p73"/>
          <p:cNvSpPr txBox="1"/>
          <p:nvPr/>
        </p:nvSpPr>
        <p:spPr>
          <a:xfrm>
            <a:off x="5426750" y="4383150"/>
            <a:ext cx="3220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AT-C6L3  CICO Teaching Outline Facilitator</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74"/>
          <p:cNvSpPr txBox="1"/>
          <p:nvPr/>
        </p:nvSpPr>
        <p:spPr>
          <a:xfrm>
            <a:off x="479525" y="1395700"/>
            <a:ext cx="37209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504" name="Google Shape;504;p74"/>
          <p:cNvSpPr txBox="1"/>
          <p:nvPr/>
        </p:nvSpPr>
        <p:spPr>
          <a:xfrm>
            <a:off x="0" y="393800"/>
            <a:ext cx="4015800" cy="1708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300">
                <a:solidFill>
                  <a:schemeClr val="dk1"/>
                </a:solidFill>
                <a:latin typeface="Calibri"/>
                <a:ea typeface="Calibri"/>
                <a:cs typeface="Calibri"/>
                <a:sym typeface="Calibri"/>
              </a:rPr>
              <a:t>Example: </a:t>
            </a:r>
            <a:endParaRPr sz="3300">
              <a:solidFill>
                <a:schemeClr val="dk1"/>
              </a:solidFill>
              <a:latin typeface="Calibri"/>
              <a:ea typeface="Calibri"/>
              <a:cs typeface="Calibri"/>
              <a:sym typeface="Calibri"/>
            </a:endParaRPr>
          </a:p>
          <a:p>
            <a:pPr marL="0" lvl="0" indent="0" algn="ctr" rtl="0">
              <a:spcBef>
                <a:spcPts val="0"/>
              </a:spcBef>
              <a:spcAft>
                <a:spcPts val="0"/>
              </a:spcAft>
              <a:buNone/>
            </a:pPr>
            <a:r>
              <a:rPr lang="en" sz="3300">
                <a:solidFill>
                  <a:schemeClr val="dk1"/>
                </a:solidFill>
                <a:latin typeface="Calibri"/>
                <a:ea typeface="Calibri"/>
                <a:cs typeface="Calibri"/>
                <a:sym typeface="Calibri"/>
              </a:rPr>
              <a:t> CICO Training Outline  for Facilitators </a:t>
            </a:r>
            <a:endParaRPr/>
          </a:p>
        </p:txBody>
      </p:sp>
      <p:pic>
        <p:nvPicPr>
          <p:cNvPr id="505" name="Google Shape;505;p74"/>
          <p:cNvPicPr preferRelativeResize="0"/>
          <p:nvPr/>
        </p:nvPicPr>
        <p:blipFill>
          <a:blip r:embed="rId3">
            <a:alphaModFix/>
          </a:blip>
          <a:stretch>
            <a:fillRect/>
          </a:stretch>
        </p:blipFill>
        <p:spPr>
          <a:xfrm>
            <a:off x="4099700" y="152400"/>
            <a:ext cx="4451850" cy="436229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75"/>
          <p:cNvSpPr txBox="1">
            <a:spLocks noGrp="1"/>
          </p:cNvSpPr>
          <p:nvPr>
            <p:ph type="title"/>
          </p:nvPr>
        </p:nvSpPr>
        <p:spPr>
          <a:xfrm>
            <a:off x="305150" y="754700"/>
            <a:ext cx="42345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Example: </a:t>
            </a:r>
            <a:endParaRPr/>
          </a:p>
          <a:p>
            <a:pPr marL="0" lvl="0" indent="0" algn="l" rtl="0">
              <a:spcBef>
                <a:spcPts val="0"/>
              </a:spcBef>
              <a:spcAft>
                <a:spcPts val="0"/>
              </a:spcAft>
              <a:buNone/>
            </a:pPr>
            <a:r>
              <a:rPr lang="en"/>
              <a:t> CICO Training Outline  for Classroom Teachers   </a:t>
            </a:r>
            <a:endParaRPr/>
          </a:p>
        </p:txBody>
      </p:sp>
      <p:pic>
        <p:nvPicPr>
          <p:cNvPr id="511" name="Google Shape;511;p75"/>
          <p:cNvPicPr preferRelativeResize="0"/>
          <p:nvPr/>
        </p:nvPicPr>
        <p:blipFill>
          <a:blip r:embed="rId3">
            <a:alphaModFix/>
          </a:blip>
          <a:stretch>
            <a:fillRect/>
          </a:stretch>
        </p:blipFill>
        <p:spPr>
          <a:xfrm>
            <a:off x="4539650" y="127250"/>
            <a:ext cx="3897225" cy="4200575"/>
          </a:xfrm>
          <a:prstGeom prst="rect">
            <a:avLst/>
          </a:prstGeom>
          <a:noFill/>
          <a:ln>
            <a:noFill/>
          </a:ln>
        </p:spPr>
      </p:pic>
      <p:sp>
        <p:nvSpPr>
          <p:cNvPr id="512" name="Google Shape;512;p75"/>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13" name="Google Shape;513;p75"/>
          <p:cNvSpPr txBox="1"/>
          <p:nvPr/>
        </p:nvSpPr>
        <p:spPr>
          <a:xfrm>
            <a:off x="4701125" y="4327825"/>
            <a:ext cx="38973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AT-C6L3 CICO Teaching Outline for Teachers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76"/>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SzPts val="1400"/>
              <a:buNone/>
            </a:pPr>
            <a:r>
              <a:rPr lang="en"/>
              <a:t>Informing Families  </a:t>
            </a:r>
            <a:endParaRPr/>
          </a:p>
        </p:txBody>
      </p:sp>
      <p:sp>
        <p:nvSpPr>
          <p:cNvPr id="520" name="Google Shape;520;p76"/>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800"/>
              <a:buFont typeface="Arial"/>
              <a:buNone/>
            </a:pPr>
            <a:r>
              <a:rPr lang="en" sz="1800">
                <a:highlight>
                  <a:srgbClr val="FFFFFF"/>
                </a:highlight>
                <a:latin typeface="Arial"/>
                <a:ea typeface="Arial"/>
                <a:cs typeface="Arial"/>
                <a:sym typeface="Arial"/>
              </a:rPr>
              <a:t>Families need to be informed about the following: </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Basic procedures for participating in and supporting the intervention</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Purposes of the intervention</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Expectations for child’s daily participation</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Reviewing and signing the DPR</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Consideration of reinforcers provided at home for meeting goals</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Self-monitoring, fading and graduation </a:t>
            </a:r>
            <a:endParaRPr sz="1800">
              <a:highlight>
                <a:srgbClr val="FFFFFF"/>
              </a:highlight>
              <a:latin typeface="Arial"/>
              <a:ea typeface="Arial"/>
              <a:cs typeface="Arial"/>
              <a:sym typeface="Arial"/>
            </a:endParaRPr>
          </a:p>
          <a:p>
            <a:pPr marL="0" lvl="0" indent="342900" algn="l" rtl="0">
              <a:lnSpc>
                <a:spcPct val="100000"/>
              </a:lnSpc>
              <a:spcBef>
                <a:spcPts val="0"/>
              </a:spcBef>
              <a:spcAft>
                <a:spcPts val="0"/>
              </a:spcAft>
              <a:buClr>
                <a:schemeClr val="dk1"/>
              </a:buClr>
              <a:buSzPts val="800"/>
              <a:buFont typeface="Arial"/>
              <a:buNone/>
            </a:pPr>
            <a:endParaRPr sz="800">
              <a:latin typeface="Arial"/>
              <a:ea typeface="Arial"/>
              <a:cs typeface="Arial"/>
              <a:sym typeface="Arial"/>
            </a:endParaRPr>
          </a:p>
          <a:p>
            <a:pPr marL="0" lvl="0" indent="0" algn="l" rtl="0">
              <a:lnSpc>
                <a:spcPct val="100000"/>
              </a:lnSpc>
              <a:spcBef>
                <a:spcPts val="500"/>
              </a:spcBef>
              <a:spcAft>
                <a:spcPts val="0"/>
              </a:spcAft>
              <a:buSzPts val="2400"/>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77"/>
          <p:cNvSpPr txBox="1">
            <a:spLocks noGrp="1"/>
          </p:cNvSpPr>
          <p:nvPr>
            <p:ph type="title"/>
          </p:nvPr>
        </p:nvSpPr>
        <p:spPr>
          <a:xfrm>
            <a:off x="101800" y="1122175"/>
            <a:ext cx="42354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Example:</a:t>
            </a:r>
            <a:endParaRPr/>
          </a:p>
          <a:p>
            <a:pPr marL="0" lvl="0" indent="0" algn="ctr" rtl="0">
              <a:spcBef>
                <a:spcPts val="0"/>
              </a:spcBef>
              <a:spcAft>
                <a:spcPts val="0"/>
              </a:spcAft>
              <a:buNone/>
            </a:pPr>
            <a:r>
              <a:rPr lang="en"/>
              <a:t> CICO Training Outline  for Families  </a:t>
            </a:r>
            <a:endParaRPr/>
          </a:p>
        </p:txBody>
      </p:sp>
      <p:pic>
        <p:nvPicPr>
          <p:cNvPr id="526" name="Google Shape;526;p77"/>
          <p:cNvPicPr preferRelativeResize="0"/>
          <p:nvPr/>
        </p:nvPicPr>
        <p:blipFill>
          <a:blip r:embed="rId3">
            <a:alphaModFix/>
          </a:blip>
          <a:stretch>
            <a:fillRect/>
          </a:stretch>
        </p:blipFill>
        <p:spPr>
          <a:xfrm>
            <a:off x="4489600" y="152400"/>
            <a:ext cx="4502000" cy="4193475"/>
          </a:xfrm>
          <a:prstGeom prst="rect">
            <a:avLst/>
          </a:prstGeom>
          <a:noFill/>
          <a:ln>
            <a:noFill/>
          </a:ln>
        </p:spPr>
      </p:pic>
      <p:sp>
        <p:nvSpPr>
          <p:cNvPr id="527" name="Google Shape;527;p77"/>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28" name="Google Shape;528;p77"/>
          <p:cNvSpPr txBox="1"/>
          <p:nvPr/>
        </p:nvSpPr>
        <p:spPr>
          <a:xfrm>
            <a:off x="5407653" y="4336850"/>
            <a:ext cx="3069772"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chemeClr val="dk1"/>
                </a:solidFill>
              </a:rPr>
              <a:t>AT-C6L3 CICO Teaching Outline Families</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78"/>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SzPts val="1400"/>
              <a:buNone/>
            </a:pPr>
            <a:r>
              <a:rPr lang="en"/>
              <a:t>Teaching Students  </a:t>
            </a:r>
            <a:endParaRPr/>
          </a:p>
        </p:txBody>
      </p:sp>
      <p:sp>
        <p:nvSpPr>
          <p:cNvPr id="535" name="Google Shape;535;p78"/>
          <p:cNvSpPr txBox="1">
            <a:spLocks noGrp="1"/>
          </p:cNvSpPr>
          <p:nvPr>
            <p:ph type="body" idx="1"/>
          </p:nvPr>
        </p:nvSpPr>
        <p:spPr>
          <a:xfrm>
            <a:off x="355688" y="968494"/>
            <a:ext cx="8229600" cy="3394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800"/>
              <a:buFont typeface="Arial"/>
              <a:buNone/>
            </a:pPr>
            <a:endParaRPr sz="1800" b="1">
              <a:latin typeface="Arial"/>
              <a:ea typeface="Arial"/>
              <a:cs typeface="Arial"/>
              <a:sym typeface="Arial"/>
            </a:endParaRPr>
          </a:p>
          <a:p>
            <a:pPr marL="0" lvl="0" indent="0" algn="l" rtl="0">
              <a:lnSpc>
                <a:spcPct val="100000"/>
              </a:lnSpc>
              <a:spcBef>
                <a:spcPts val="0"/>
              </a:spcBef>
              <a:spcAft>
                <a:spcPts val="0"/>
              </a:spcAft>
              <a:buClr>
                <a:schemeClr val="dk1"/>
              </a:buClr>
              <a:buSzPts val="800"/>
              <a:buFont typeface="Arial"/>
              <a:buNone/>
            </a:pPr>
            <a:r>
              <a:rPr lang="en" sz="1800">
                <a:highlight>
                  <a:srgbClr val="FFFFFF"/>
                </a:highlight>
                <a:latin typeface="Arial"/>
                <a:ea typeface="Arial"/>
                <a:cs typeface="Arial"/>
                <a:sym typeface="Arial"/>
              </a:rPr>
              <a:t>Participating students need to know basic procedures for participating in the intervention.</a:t>
            </a:r>
            <a:endParaRPr sz="1800">
              <a:latin typeface="Arial"/>
              <a:ea typeface="Arial"/>
              <a:cs typeface="Arial"/>
              <a:sym typeface="Arial"/>
            </a:endParaRPr>
          </a:p>
          <a:p>
            <a:pPr marL="342900" lvl="0" indent="-279400" algn="l" rtl="0">
              <a:lnSpc>
                <a:spcPct val="115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Purposes of the intervention</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Behavioral Expectations</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Purpose of the DPR </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Opportunities to  periodically see and receive feedback about their graphed data. </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Menu of Reinforcers </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Role Play (accepting positive and corrective feedback, handling disappointment if goal is not met, target skill including any steps)</a:t>
            </a:r>
            <a:endParaRPr sz="1800">
              <a:highlight>
                <a:srgbClr val="FFFFFF"/>
              </a:highlight>
              <a:latin typeface="Arial"/>
              <a:ea typeface="Arial"/>
              <a:cs typeface="Arial"/>
              <a:sym typeface="Arial"/>
            </a:endParaRPr>
          </a:p>
          <a:p>
            <a:pPr marL="342900" lvl="0" indent="-279400" algn="l" rtl="0">
              <a:lnSpc>
                <a:spcPct val="100000"/>
              </a:lnSpc>
              <a:spcBef>
                <a:spcPts val="0"/>
              </a:spcBef>
              <a:spcAft>
                <a:spcPts val="0"/>
              </a:spcAft>
              <a:buClr>
                <a:schemeClr val="dk1"/>
              </a:buClr>
              <a:buSzPts val="1800"/>
              <a:buChar char="●"/>
            </a:pPr>
            <a:r>
              <a:rPr lang="en" sz="1800">
                <a:highlight>
                  <a:srgbClr val="FFFFFF"/>
                </a:highlight>
                <a:latin typeface="Arial"/>
                <a:ea typeface="Arial"/>
                <a:cs typeface="Arial"/>
                <a:sym typeface="Arial"/>
              </a:rPr>
              <a:t>How and when to self-monitor</a:t>
            </a:r>
            <a:endParaRPr sz="1800">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800"/>
              <a:buFont typeface="Arial"/>
              <a:buNone/>
            </a:pPr>
            <a:endParaRPr sz="1800" b="1">
              <a:latin typeface="Arial"/>
              <a:ea typeface="Arial"/>
              <a:cs typeface="Arial"/>
              <a:sym typeface="Arial"/>
            </a:endParaRPr>
          </a:p>
          <a:p>
            <a:pPr marL="0" lvl="0" indent="0" algn="l" rtl="0">
              <a:lnSpc>
                <a:spcPct val="100000"/>
              </a:lnSpc>
              <a:spcBef>
                <a:spcPts val="500"/>
              </a:spcBef>
              <a:spcAft>
                <a:spcPts val="0"/>
              </a:spcAft>
              <a:buSzPts val="2400"/>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79"/>
          <p:cNvSpPr txBox="1">
            <a:spLocks noGrp="1"/>
          </p:cNvSpPr>
          <p:nvPr>
            <p:ph type="title"/>
          </p:nvPr>
        </p:nvSpPr>
        <p:spPr>
          <a:xfrm>
            <a:off x="101800" y="1122175"/>
            <a:ext cx="42354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Example:</a:t>
            </a:r>
            <a:endParaRPr/>
          </a:p>
          <a:p>
            <a:pPr marL="0" lvl="0" indent="0" algn="ctr" rtl="0">
              <a:spcBef>
                <a:spcPts val="0"/>
              </a:spcBef>
              <a:spcAft>
                <a:spcPts val="0"/>
              </a:spcAft>
              <a:buNone/>
            </a:pPr>
            <a:r>
              <a:rPr lang="en"/>
              <a:t> CICO Training Outline  for Students   </a:t>
            </a:r>
            <a:endParaRPr/>
          </a:p>
        </p:txBody>
      </p:sp>
      <p:pic>
        <p:nvPicPr>
          <p:cNvPr id="541" name="Google Shape;541;p79"/>
          <p:cNvPicPr preferRelativeResize="0"/>
          <p:nvPr/>
        </p:nvPicPr>
        <p:blipFill>
          <a:blip r:embed="rId3">
            <a:alphaModFix/>
          </a:blip>
          <a:stretch>
            <a:fillRect/>
          </a:stretch>
        </p:blipFill>
        <p:spPr>
          <a:xfrm>
            <a:off x="4541800" y="190925"/>
            <a:ext cx="4328876" cy="3968601"/>
          </a:xfrm>
          <a:prstGeom prst="rect">
            <a:avLst/>
          </a:prstGeom>
          <a:noFill/>
          <a:ln>
            <a:noFill/>
          </a:ln>
        </p:spPr>
      </p:pic>
      <p:sp>
        <p:nvSpPr>
          <p:cNvPr id="542" name="Google Shape;542;p79"/>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43" name="Google Shape;543;p79"/>
          <p:cNvSpPr txBox="1"/>
          <p:nvPr/>
        </p:nvSpPr>
        <p:spPr>
          <a:xfrm>
            <a:off x="5120996" y="4327825"/>
            <a:ext cx="3432629"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chemeClr val="dk1"/>
                </a:solidFill>
              </a:rPr>
              <a:t>AT-C6L3 Student CICO Initial Training Checklist</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80"/>
          <p:cNvSpPr/>
          <p:nvPr/>
        </p:nvSpPr>
        <p:spPr>
          <a:xfrm>
            <a:off x="8553625" y="4189525"/>
            <a:ext cx="532200" cy="5076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549" name="Google Shape;549;p80"/>
          <p:cNvPicPr preferRelativeResize="0"/>
          <p:nvPr/>
        </p:nvPicPr>
        <p:blipFill>
          <a:blip r:embed="rId3">
            <a:alphaModFix/>
          </a:blip>
          <a:stretch>
            <a:fillRect/>
          </a:stretch>
        </p:blipFill>
        <p:spPr>
          <a:xfrm>
            <a:off x="1900850" y="57375"/>
            <a:ext cx="4791549" cy="4132150"/>
          </a:xfrm>
          <a:prstGeom prst="rect">
            <a:avLst/>
          </a:prstGeom>
          <a:noFill/>
          <a:ln>
            <a:noFill/>
          </a:ln>
        </p:spPr>
      </p:pic>
      <p:sp>
        <p:nvSpPr>
          <p:cNvPr id="550" name="Google Shape;550;p80"/>
          <p:cNvSpPr txBox="1"/>
          <p:nvPr/>
        </p:nvSpPr>
        <p:spPr>
          <a:xfrm>
            <a:off x="2915182" y="4327825"/>
            <a:ext cx="5638443"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solidFill>
                  <a:schemeClr val="dk1"/>
                </a:solidFill>
              </a:rPr>
              <a:t> AT-C6L3 Responsibilities Associated with the Check-In, Check-Out Intervention </a:t>
            </a:r>
            <a:endParaRPr sz="12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81"/>
          <p:cNvSpPr txBox="1">
            <a:spLocks noGrp="1"/>
          </p:cNvSpPr>
          <p:nvPr>
            <p:ph type="title"/>
          </p:nvPr>
        </p:nvSpPr>
        <p:spPr>
          <a:xfrm>
            <a:off x="1982788" y="402432"/>
            <a:ext cx="6710400" cy="7035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rgbClr val="00B050"/>
              </a:buClr>
              <a:buSzPts val="3300"/>
              <a:buFont typeface="Calibri"/>
              <a:buNone/>
            </a:pPr>
            <a:r>
              <a:rPr lang="en">
                <a:solidFill>
                  <a:srgbClr val="000000"/>
                </a:solidFill>
              </a:rPr>
              <a:t>Discussion </a:t>
            </a:r>
            <a:endParaRPr>
              <a:solidFill>
                <a:srgbClr val="000000"/>
              </a:solidFill>
            </a:endParaRPr>
          </a:p>
        </p:txBody>
      </p:sp>
      <p:sp>
        <p:nvSpPr>
          <p:cNvPr id="557" name="Google Shape;557;p81"/>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500"/>
              </a:spcBef>
              <a:spcAft>
                <a:spcPts val="0"/>
              </a:spcAft>
              <a:buSzPts val="2400"/>
              <a:buNone/>
            </a:pPr>
            <a:r>
              <a:rPr lang="en">
                <a:solidFill>
                  <a:schemeClr val="dk1"/>
                </a:solidFill>
              </a:rPr>
              <a:t>When will you train relevant partners? </a:t>
            </a:r>
            <a:endParaRPr>
              <a:solidFill>
                <a:schemeClr val="dk1"/>
              </a:solidFill>
            </a:endParaRPr>
          </a:p>
          <a:p>
            <a:pPr marL="0" lvl="0" indent="0" algn="l" rtl="0">
              <a:lnSpc>
                <a:spcPct val="100000"/>
              </a:lnSpc>
              <a:spcBef>
                <a:spcPts val="500"/>
              </a:spcBef>
              <a:spcAft>
                <a:spcPts val="0"/>
              </a:spcAft>
              <a:buSzPts val="2400"/>
              <a:buNone/>
            </a:pPr>
            <a:r>
              <a:rPr lang="en">
                <a:solidFill>
                  <a:schemeClr val="dk1"/>
                </a:solidFill>
              </a:rPr>
              <a:t>What materials will be needed?</a:t>
            </a:r>
            <a:endParaRPr>
              <a:solidFill>
                <a:schemeClr val="dk1"/>
              </a:solidFill>
            </a:endParaRPr>
          </a:p>
          <a:p>
            <a:pPr marL="0" lvl="0" indent="0" algn="l" rtl="0">
              <a:lnSpc>
                <a:spcPct val="100000"/>
              </a:lnSpc>
              <a:spcBef>
                <a:spcPts val="500"/>
              </a:spcBef>
              <a:spcAft>
                <a:spcPts val="0"/>
              </a:spcAft>
              <a:buSzPts val="2400"/>
              <a:buNone/>
            </a:pPr>
            <a:r>
              <a:rPr lang="en">
                <a:solidFill>
                  <a:schemeClr val="dk1"/>
                </a:solidFill>
              </a:rPr>
              <a:t>Who will do the training?</a:t>
            </a:r>
            <a:endParaRPr>
              <a:solidFill>
                <a:schemeClr val="dk1"/>
              </a:solidFill>
            </a:endParaRPr>
          </a:p>
          <a:p>
            <a:pPr marL="0" lvl="0" indent="0" algn="l" rtl="0">
              <a:lnSpc>
                <a:spcPct val="100000"/>
              </a:lnSpc>
              <a:spcBef>
                <a:spcPts val="500"/>
              </a:spcBef>
              <a:spcAft>
                <a:spcPts val="0"/>
              </a:spcAft>
              <a:buSzPts val="2400"/>
              <a:buNone/>
            </a:pPr>
            <a:endParaRPr>
              <a:solidFill>
                <a:srgbClr val="FF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82"/>
          <p:cNvSpPr txBox="1">
            <a:spLocks noGrp="1"/>
          </p:cNvSpPr>
          <p:nvPr>
            <p:ph type="title"/>
          </p:nvPr>
        </p:nvSpPr>
        <p:spPr>
          <a:xfrm>
            <a:off x="1471882" y="368764"/>
            <a:ext cx="7363500" cy="6945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Pause &amp; Reflect</a:t>
            </a:r>
            <a:endParaRPr/>
          </a:p>
        </p:txBody>
      </p:sp>
      <p:sp>
        <p:nvSpPr>
          <p:cNvPr id="563" name="Google Shape;563;p82"/>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r>
              <a:rPr lang="en">
                <a:solidFill>
                  <a:schemeClr val="dk1"/>
                </a:solidFill>
              </a:rPr>
              <a:t>What steps do you need to add to your action plan about training personal, families, and students? </a:t>
            </a: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9593"/>
        </a:solidFill>
        <a:effectLst/>
      </p:bgPr>
    </p:bg>
    <p:spTree>
      <p:nvGrpSpPr>
        <p:cNvPr id="1" name="Shape 243"/>
        <p:cNvGrpSpPr/>
        <p:nvPr/>
      </p:nvGrpSpPr>
      <p:grpSpPr>
        <a:xfrm>
          <a:off x="0" y="0"/>
          <a:ext cx="0" cy="0"/>
          <a:chOff x="0" y="0"/>
          <a:chExt cx="0" cy="0"/>
        </a:xfrm>
      </p:grpSpPr>
      <p:sp>
        <p:nvSpPr>
          <p:cNvPr id="244" name="Google Shape;244;p38"/>
          <p:cNvSpPr txBox="1">
            <a:spLocks noGrp="1"/>
          </p:cNvSpPr>
          <p:nvPr>
            <p:ph type="title"/>
          </p:nvPr>
        </p:nvSpPr>
        <p:spPr>
          <a:xfrm>
            <a:off x="342900" y="154483"/>
            <a:ext cx="6172200" cy="6432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Introductions</a:t>
            </a:r>
            <a:endParaRPr/>
          </a:p>
        </p:txBody>
      </p:sp>
      <p:sp>
        <p:nvSpPr>
          <p:cNvPr id="245" name="Google Shape;245;p38"/>
          <p:cNvSpPr txBox="1">
            <a:spLocks noGrp="1"/>
          </p:cNvSpPr>
          <p:nvPr>
            <p:ph type="body" idx="1"/>
          </p:nvPr>
        </p:nvSpPr>
        <p:spPr>
          <a:xfrm>
            <a:off x="342900" y="900113"/>
            <a:ext cx="6172200" cy="25458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83"/>
          <p:cNvSpPr txBox="1">
            <a:spLocks noGrp="1"/>
          </p:cNvSpPr>
          <p:nvPr>
            <p:ph type="title"/>
          </p:nvPr>
        </p:nvSpPr>
        <p:spPr>
          <a:xfrm>
            <a:off x="784456" y="1840359"/>
            <a:ext cx="7772400" cy="1021500"/>
          </a:xfrm>
          <a:prstGeom prst="rect">
            <a:avLst/>
          </a:prstGeom>
          <a:noFill/>
          <a:ln>
            <a:noFill/>
          </a:ln>
        </p:spPr>
        <p:txBody>
          <a:bodyPr spcFirstLastPara="1" wrap="square" lIns="68575" tIns="68575" rIns="68575" bIns="68575" anchor="t" anchorCtr="0">
            <a:noAutofit/>
          </a:bodyPr>
          <a:lstStyle/>
          <a:p>
            <a:pPr marL="0" marR="0" lvl="0" indent="0" algn="ctr" rtl="0">
              <a:lnSpc>
                <a:spcPct val="100000"/>
              </a:lnSpc>
              <a:spcBef>
                <a:spcPts val="0"/>
              </a:spcBef>
              <a:spcAft>
                <a:spcPts val="0"/>
              </a:spcAft>
              <a:buClr>
                <a:srgbClr val="009E47"/>
              </a:buClr>
              <a:buSzPts val="3000"/>
              <a:buFont typeface="Calibri"/>
              <a:buNone/>
            </a:pPr>
            <a:r>
              <a:rPr lang="en"/>
              <a:t>  </a:t>
            </a:r>
            <a:r>
              <a:rPr lang="en">
                <a:solidFill>
                  <a:schemeClr val="dk1"/>
                </a:solidFill>
              </a:rPr>
              <a:t>Preparing to Pilot/Implement  </a:t>
            </a:r>
            <a:endParaRPr>
              <a:solidFill>
                <a:schemeClr val="dk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84"/>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Staff Participation in Piloting </a:t>
            </a:r>
            <a:endParaRPr/>
          </a:p>
        </p:txBody>
      </p:sp>
      <p:sp>
        <p:nvSpPr>
          <p:cNvPr id="574" name="Google Shape;574;p84"/>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0" lvl="0" indent="0" algn="l" rtl="0">
              <a:spcBef>
                <a:spcPts val="500"/>
              </a:spcBef>
              <a:spcAft>
                <a:spcPts val="0"/>
              </a:spcAft>
              <a:buNone/>
            </a:pPr>
            <a:r>
              <a:rPr lang="en"/>
              <a:t>Options: </a:t>
            </a:r>
            <a:endParaRPr/>
          </a:p>
          <a:p>
            <a:pPr marL="457200" lvl="0" indent="-381000" algn="l" rtl="0">
              <a:spcBef>
                <a:spcPts val="500"/>
              </a:spcBef>
              <a:spcAft>
                <a:spcPts val="0"/>
              </a:spcAft>
              <a:buSzPts val="2400"/>
              <a:buAutoNum type="arabicPeriod"/>
            </a:pPr>
            <a:r>
              <a:rPr lang="en"/>
              <a:t>Advanced Tiers Team may choose to pilot first</a:t>
            </a:r>
            <a:endParaRPr/>
          </a:p>
          <a:p>
            <a:pPr marL="457200" lvl="0" indent="-381000" algn="l" rtl="0">
              <a:spcBef>
                <a:spcPts val="0"/>
              </a:spcBef>
              <a:spcAft>
                <a:spcPts val="0"/>
              </a:spcAft>
              <a:buSzPts val="2400"/>
              <a:buAutoNum type="arabicPeriod"/>
            </a:pPr>
            <a:r>
              <a:rPr lang="en"/>
              <a:t>Advanced Tiers Team may seek volunteers from staff</a:t>
            </a:r>
            <a:endParaRPr/>
          </a:p>
        </p:txBody>
      </p:sp>
      <p:pic>
        <p:nvPicPr>
          <p:cNvPr id="2" name="Picture 1">
            <a:extLst>
              <a:ext uri="{FF2B5EF4-FFF2-40B4-BE49-F238E27FC236}">
                <a16:creationId xmlns:a16="http://schemas.microsoft.com/office/drawing/2014/main" id="{7AA87279-FB67-C0EF-518A-41CE6EEE1FF3}"/>
              </a:ext>
            </a:extLst>
          </p:cNvPr>
          <p:cNvPicPr>
            <a:picLocks noChangeAspect="1"/>
          </p:cNvPicPr>
          <p:nvPr/>
        </p:nvPicPr>
        <p:blipFill>
          <a:blip r:embed="rId3"/>
          <a:stretch>
            <a:fillRect/>
          </a:stretch>
        </p:blipFill>
        <p:spPr>
          <a:xfrm>
            <a:off x="3022243" y="2571750"/>
            <a:ext cx="3099513" cy="2066544"/>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79"/>
        <p:cNvGrpSpPr/>
        <p:nvPr/>
      </p:nvGrpSpPr>
      <p:grpSpPr>
        <a:xfrm>
          <a:off x="0" y="0"/>
          <a:ext cx="0" cy="0"/>
          <a:chOff x="0" y="0"/>
          <a:chExt cx="0" cy="0"/>
        </a:xfrm>
      </p:grpSpPr>
      <p:sp>
        <p:nvSpPr>
          <p:cNvPr id="580" name="Google Shape;580;p85"/>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Student Participation in Pilot  </a:t>
            </a:r>
            <a:endParaRPr/>
          </a:p>
        </p:txBody>
      </p:sp>
      <p:sp>
        <p:nvSpPr>
          <p:cNvPr id="581" name="Google Shape;581;p85"/>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342900" lvl="0" indent="-317500" algn="l" rtl="0">
              <a:spcBef>
                <a:spcPts val="500"/>
              </a:spcBef>
              <a:spcAft>
                <a:spcPts val="0"/>
              </a:spcAft>
              <a:buSzPts val="2400"/>
              <a:buChar char="•"/>
            </a:pPr>
            <a:r>
              <a:rPr lang="en"/>
              <a:t>Pilot 1-3 students until CICO Systems are solid </a:t>
            </a:r>
            <a:endParaRPr/>
          </a:p>
          <a:p>
            <a:pPr marL="0" lvl="0" indent="0" algn="l" rtl="0">
              <a:spcBef>
                <a:spcPts val="500"/>
              </a:spcBef>
              <a:spcAft>
                <a:spcPts val="0"/>
              </a:spcAft>
              <a:buNone/>
            </a:pPr>
            <a:endParaRPr/>
          </a:p>
        </p:txBody>
      </p:sp>
      <p:pic>
        <p:nvPicPr>
          <p:cNvPr id="4" name="Picture 3">
            <a:extLst>
              <a:ext uri="{FF2B5EF4-FFF2-40B4-BE49-F238E27FC236}">
                <a16:creationId xmlns:a16="http://schemas.microsoft.com/office/drawing/2014/main" id="{8A390AEF-039D-6F25-C58A-5E3C60D8C6A6}"/>
              </a:ext>
            </a:extLst>
          </p:cNvPr>
          <p:cNvPicPr>
            <a:picLocks noChangeAspect="1"/>
          </p:cNvPicPr>
          <p:nvPr/>
        </p:nvPicPr>
        <p:blipFill>
          <a:blip r:embed="rId3"/>
          <a:stretch>
            <a:fillRect/>
          </a:stretch>
        </p:blipFill>
        <p:spPr>
          <a:xfrm>
            <a:off x="5216655" y="2082801"/>
            <a:ext cx="3470145" cy="2313214"/>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86"/>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When to Pilot</a:t>
            </a:r>
            <a:endParaRPr/>
          </a:p>
        </p:txBody>
      </p:sp>
      <p:sp>
        <p:nvSpPr>
          <p:cNvPr id="588" name="Google Shape;588;p86"/>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457200" lvl="0" indent="-381000" algn="l" rtl="0">
              <a:spcBef>
                <a:spcPts val="0"/>
              </a:spcBef>
              <a:spcAft>
                <a:spcPts val="0"/>
              </a:spcAft>
              <a:buSzPts val="2400"/>
              <a:buChar char="•"/>
            </a:pPr>
            <a:r>
              <a:rPr lang="en"/>
              <a:t>Six to eight  weeks would be the minimum time needed to fully implement your pilot. </a:t>
            </a:r>
            <a:endParaRPr/>
          </a:p>
          <a:p>
            <a:pPr marL="457200" lvl="0" indent="-381000" algn="l" rtl="0">
              <a:spcBef>
                <a:spcPts val="0"/>
              </a:spcBef>
              <a:spcAft>
                <a:spcPts val="0"/>
              </a:spcAft>
              <a:buSzPts val="2400"/>
              <a:buChar char="•"/>
            </a:pPr>
            <a:r>
              <a:rPr lang="en"/>
              <a:t>Schools may choose to pilot either in the beginning of the year or last trimester/semester. </a:t>
            </a:r>
            <a:endParaRPr/>
          </a:p>
        </p:txBody>
      </p:sp>
      <p:pic>
        <p:nvPicPr>
          <p:cNvPr id="589" name="Google Shape;589;p86"/>
          <p:cNvPicPr preferRelativeResize="0"/>
          <p:nvPr/>
        </p:nvPicPr>
        <p:blipFill>
          <a:blip r:embed="rId3">
            <a:alphaModFix/>
          </a:blip>
          <a:stretch>
            <a:fillRect/>
          </a:stretch>
        </p:blipFill>
        <p:spPr>
          <a:xfrm>
            <a:off x="5467850" y="2403000"/>
            <a:ext cx="3627023" cy="225832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87"/>
          <p:cNvSpPr txBox="1">
            <a:spLocks noGrp="1"/>
          </p:cNvSpPr>
          <p:nvPr>
            <p:ph type="body" idx="4294967295"/>
          </p:nvPr>
        </p:nvSpPr>
        <p:spPr>
          <a:xfrm>
            <a:off x="2228101" y="1485899"/>
            <a:ext cx="5829300" cy="3086100"/>
          </a:xfrm>
          <a:prstGeom prst="rect">
            <a:avLst/>
          </a:prstGeom>
          <a:noFill/>
          <a:ln>
            <a:noFill/>
          </a:ln>
        </p:spPr>
        <p:txBody>
          <a:bodyPr spcFirstLastPara="1" wrap="square" lIns="68575" tIns="34275" rIns="68575" bIns="34275" anchor="t" anchorCtr="0">
            <a:normAutofit/>
          </a:bodyPr>
          <a:lstStyle/>
          <a:p>
            <a:pPr marL="355600" lvl="0" indent="-215900" algn="l" rtl="0">
              <a:lnSpc>
                <a:spcPct val="100000"/>
              </a:lnSpc>
              <a:spcBef>
                <a:spcPts val="0"/>
              </a:spcBef>
              <a:spcAft>
                <a:spcPts val="0"/>
              </a:spcAft>
              <a:buSzPts val="2100"/>
              <a:buNone/>
            </a:pPr>
            <a:endParaRPr sz="2100"/>
          </a:p>
          <a:p>
            <a:pPr marL="355600" lvl="0" indent="-203200" algn="l" rtl="0">
              <a:lnSpc>
                <a:spcPct val="100000"/>
              </a:lnSpc>
              <a:spcBef>
                <a:spcPts val="500"/>
              </a:spcBef>
              <a:spcAft>
                <a:spcPts val="0"/>
              </a:spcAft>
              <a:buSzPts val="2400"/>
              <a:buNone/>
            </a:pPr>
            <a:endParaRPr/>
          </a:p>
          <a:p>
            <a:pPr marL="355600" lvl="0" indent="-203200" algn="l" rtl="0">
              <a:lnSpc>
                <a:spcPct val="100000"/>
              </a:lnSpc>
              <a:spcBef>
                <a:spcPts val="500"/>
              </a:spcBef>
              <a:spcAft>
                <a:spcPts val="0"/>
              </a:spcAft>
              <a:buSzPts val="2400"/>
              <a:buNone/>
            </a:pPr>
            <a:endParaRPr/>
          </a:p>
        </p:txBody>
      </p:sp>
      <p:sp>
        <p:nvSpPr>
          <p:cNvPr id="596" name="Google Shape;596;p87"/>
          <p:cNvSpPr txBox="1"/>
          <p:nvPr/>
        </p:nvSpPr>
        <p:spPr>
          <a:xfrm>
            <a:off x="1828800" y="285751"/>
            <a:ext cx="1657500" cy="2073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Tahoma"/>
              <a:ea typeface="Tahoma"/>
              <a:cs typeface="Tahoma"/>
              <a:sym typeface="Tahoma"/>
            </a:endParaRPr>
          </a:p>
        </p:txBody>
      </p:sp>
      <p:sp>
        <p:nvSpPr>
          <p:cNvPr id="597" name="Google Shape;597;p87"/>
          <p:cNvSpPr/>
          <p:nvPr/>
        </p:nvSpPr>
        <p:spPr>
          <a:xfrm>
            <a:off x="1943100" y="228600"/>
            <a:ext cx="2857500" cy="400200"/>
          </a:xfrm>
          <a:prstGeom prst="rect">
            <a:avLst/>
          </a:prstGeom>
          <a:solidFill>
            <a:srgbClr val="CC99FF"/>
          </a:solidFill>
          <a:ln w="127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Tahoma"/>
                <a:ea typeface="Tahoma"/>
                <a:cs typeface="Tahoma"/>
                <a:sym typeface="Tahoma"/>
              </a:rPr>
              <a:t>Student Recommended for CICO</a:t>
            </a:r>
            <a:endParaRPr sz="1100" b="0" i="0" u="none" strike="noStrike" cap="none">
              <a:solidFill>
                <a:srgbClr val="000000"/>
              </a:solidFill>
              <a:latin typeface="Arial"/>
              <a:ea typeface="Arial"/>
              <a:cs typeface="Arial"/>
              <a:sym typeface="Arial"/>
            </a:endParaRPr>
          </a:p>
        </p:txBody>
      </p:sp>
      <p:sp>
        <p:nvSpPr>
          <p:cNvPr id="598" name="Google Shape;598;p87"/>
          <p:cNvSpPr/>
          <p:nvPr/>
        </p:nvSpPr>
        <p:spPr>
          <a:xfrm>
            <a:off x="1943100" y="971550"/>
            <a:ext cx="2914800" cy="457200"/>
          </a:xfrm>
          <a:prstGeom prst="rect">
            <a:avLst/>
          </a:prstGeom>
          <a:solidFill>
            <a:srgbClr val="CC99FF"/>
          </a:solidFill>
          <a:ln w="127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Tahoma"/>
                <a:ea typeface="Tahoma"/>
                <a:cs typeface="Tahoma"/>
                <a:sym typeface="Tahoma"/>
              </a:rPr>
              <a:t>CICO Implemented</a:t>
            </a:r>
            <a:endParaRPr sz="1100" b="0" i="0" u="none" strike="noStrike" cap="none">
              <a:solidFill>
                <a:srgbClr val="000000"/>
              </a:solidFill>
              <a:latin typeface="Arial"/>
              <a:ea typeface="Arial"/>
              <a:cs typeface="Arial"/>
              <a:sym typeface="Arial"/>
            </a:endParaRPr>
          </a:p>
        </p:txBody>
      </p:sp>
      <p:sp>
        <p:nvSpPr>
          <p:cNvPr id="599" name="Google Shape;599;p87"/>
          <p:cNvSpPr/>
          <p:nvPr/>
        </p:nvSpPr>
        <p:spPr>
          <a:xfrm>
            <a:off x="1600200" y="2857500"/>
            <a:ext cx="1257300" cy="743100"/>
          </a:xfrm>
          <a:prstGeom prst="ellipse">
            <a:avLst/>
          </a:prstGeom>
          <a:solidFill>
            <a:srgbClr val="FFFF99"/>
          </a:solidFill>
          <a:ln w="127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100" i="0" u="none" strike="noStrike" cap="none">
                <a:solidFill>
                  <a:srgbClr val="000000"/>
                </a:solidFill>
                <a:latin typeface="Calibri"/>
                <a:ea typeface="Calibri"/>
                <a:cs typeface="Calibri"/>
                <a:sym typeface="Calibri"/>
              </a:rPr>
              <a:t>Parent</a:t>
            </a:r>
            <a:endParaRPr sz="110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 sz="1100" i="0" u="none" strike="noStrike" cap="none">
                <a:solidFill>
                  <a:srgbClr val="000000"/>
                </a:solidFill>
                <a:latin typeface="Calibri"/>
                <a:ea typeface="Calibri"/>
                <a:cs typeface="Calibri"/>
                <a:sym typeface="Calibri"/>
              </a:rPr>
              <a:t>Feedback</a:t>
            </a:r>
            <a:endParaRPr sz="1100" i="0" u="none" strike="noStrike" cap="none">
              <a:solidFill>
                <a:srgbClr val="000000"/>
              </a:solidFill>
              <a:latin typeface="Calibri"/>
              <a:ea typeface="Calibri"/>
              <a:cs typeface="Calibri"/>
              <a:sym typeface="Calibri"/>
            </a:endParaRPr>
          </a:p>
        </p:txBody>
      </p:sp>
      <p:sp>
        <p:nvSpPr>
          <p:cNvPr id="600" name="Google Shape;600;p87"/>
          <p:cNvSpPr/>
          <p:nvPr/>
        </p:nvSpPr>
        <p:spPr>
          <a:xfrm>
            <a:off x="4000500" y="2857500"/>
            <a:ext cx="1257300" cy="743100"/>
          </a:xfrm>
          <a:prstGeom prst="ellipse">
            <a:avLst/>
          </a:prstGeom>
          <a:solidFill>
            <a:srgbClr val="FFFF99"/>
          </a:solidFill>
          <a:ln w="127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100" i="0" u="none" strike="noStrike" cap="none">
                <a:solidFill>
                  <a:srgbClr val="000000"/>
                </a:solidFill>
                <a:latin typeface="Calibri"/>
                <a:ea typeface="Calibri"/>
                <a:cs typeface="Calibri"/>
                <a:sym typeface="Calibri"/>
              </a:rPr>
              <a:t>Regular Teacher </a:t>
            </a:r>
            <a:endParaRPr sz="110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 sz="1100" i="0" u="none" strike="noStrike" cap="none">
                <a:solidFill>
                  <a:srgbClr val="000000"/>
                </a:solidFill>
                <a:latin typeface="Calibri"/>
                <a:ea typeface="Calibri"/>
                <a:cs typeface="Calibri"/>
                <a:sym typeface="Calibri"/>
              </a:rPr>
              <a:t>Feedback</a:t>
            </a:r>
            <a:endParaRPr sz="1100" i="0" u="none" strike="noStrike" cap="none">
              <a:solidFill>
                <a:srgbClr val="000000"/>
              </a:solidFill>
              <a:latin typeface="Calibri"/>
              <a:ea typeface="Calibri"/>
              <a:cs typeface="Calibri"/>
              <a:sym typeface="Calibri"/>
            </a:endParaRPr>
          </a:p>
        </p:txBody>
      </p:sp>
      <p:sp>
        <p:nvSpPr>
          <p:cNvPr id="601" name="Google Shape;601;p87"/>
          <p:cNvSpPr/>
          <p:nvPr/>
        </p:nvSpPr>
        <p:spPr>
          <a:xfrm>
            <a:off x="2940350" y="3408749"/>
            <a:ext cx="1181700" cy="1049100"/>
          </a:xfrm>
          <a:prstGeom prst="ellipse">
            <a:avLst/>
          </a:prstGeom>
          <a:solidFill>
            <a:srgbClr val="FFFF99"/>
          </a:solidFill>
          <a:ln w="127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lang="en" sz="110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 sz="1100" i="0" u="none" strike="noStrike" cap="none" dirty="0">
                <a:solidFill>
                  <a:srgbClr val="000000"/>
                </a:solidFill>
                <a:latin typeface="Calibri"/>
                <a:ea typeface="Calibri"/>
                <a:cs typeface="Calibri"/>
                <a:sym typeface="Calibri"/>
              </a:rPr>
              <a:t>Afternoon</a:t>
            </a:r>
            <a:endParaRPr sz="110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 sz="1100" i="0" u="none" strike="noStrike" cap="none" dirty="0">
                <a:solidFill>
                  <a:srgbClr val="000000"/>
                </a:solidFill>
                <a:latin typeface="Calibri"/>
                <a:ea typeface="Calibri"/>
                <a:cs typeface="Calibri"/>
                <a:sym typeface="Calibri"/>
              </a:rPr>
              <a:t>Check-out </a:t>
            </a:r>
            <a:r>
              <a:rPr lang="en" sz="1100" dirty="0">
                <a:solidFill>
                  <a:schemeClr val="dk1"/>
                </a:solidFill>
                <a:latin typeface="Calibri"/>
                <a:ea typeface="Calibri"/>
                <a:cs typeface="Calibri"/>
                <a:sym typeface="Calibri"/>
              </a:rPr>
              <a:t>with assigned  Factiliator </a:t>
            </a:r>
            <a:endParaRPr sz="110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100" dirty="0">
              <a:latin typeface="Calibri"/>
              <a:ea typeface="Calibri"/>
              <a:cs typeface="Calibri"/>
              <a:sym typeface="Calibri"/>
            </a:endParaRPr>
          </a:p>
        </p:txBody>
      </p:sp>
      <p:sp>
        <p:nvSpPr>
          <p:cNvPr id="602" name="Google Shape;602;p87"/>
          <p:cNvSpPr/>
          <p:nvPr/>
        </p:nvSpPr>
        <p:spPr>
          <a:xfrm>
            <a:off x="2890550" y="1919849"/>
            <a:ext cx="1281300" cy="880349"/>
          </a:xfrm>
          <a:prstGeom prst="ellipse">
            <a:avLst/>
          </a:prstGeom>
          <a:solidFill>
            <a:srgbClr val="FFFF99"/>
          </a:solidFill>
          <a:ln w="127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100" i="0" u="none" strike="noStrike" cap="none">
                <a:solidFill>
                  <a:srgbClr val="000000"/>
                </a:solidFill>
                <a:latin typeface="Calibri"/>
                <a:ea typeface="Calibri"/>
                <a:cs typeface="Calibri"/>
                <a:sym typeface="Calibri"/>
              </a:rPr>
              <a:t>Morning </a:t>
            </a:r>
            <a:endParaRPr sz="110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 sz="1100" i="0" u="none" strike="noStrike" cap="none">
                <a:solidFill>
                  <a:srgbClr val="000000"/>
                </a:solidFill>
                <a:latin typeface="Calibri"/>
                <a:ea typeface="Calibri"/>
                <a:cs typeface="Calibri"/>
                <a:sym typeface="Calibri"/>
              </a:rPr>
              <a:t>Check-in </a:t>
            </a:r>
            <a:r>
              <a:rPr lang="en" sz="1100">
                <a:latin typeface="Calibri"/>
                <a:ea typeface="Calibri"/>
                <a:cs typeface="Calibri"/>
                <a:sym typeface="Calibri"/>
              </a:rPr>
              <a:t>with assigned Factiliator </a:t>
            </a:r>
            <a:endParaRPr sz="1100" i="0" u="none" strike="noStrike" cap="none">
              <a:solidFill>
                <a:srgbClr val="000000"/>
              </a:solidFill>
              <a:latin typeface="Calibri"/>
              <a:ea typeface="Calibri"/>
              <a:cs typeface="Calibri"/>
              <a:sym typeface="Calibri"/>
            </a:endParaRPr>
          </a:p>
        </p:txBody>
      </p:sp>
      <p:cxnSp>
        <p:nvCxnSpPr>
          <p:cNvPr id="603" name="Google Shape;603;p87"/>
          <p:cNvCxnSpPr/>
          <p:nvPr/>
        </p:nvCxnSpPr>
        <p:spPr>
          <a:xfrm>
            <a:off x="3486150" y="628650"/>
            <a:ext cx="0" cy="285900"/>
          </a:xfrm>
          <a:prstGeom prst="straightConnector1">
            <a:avLst/>
          </a:prstGeom>
          <a:noFill/>
          <a:ln w="19050" cap="flat" cmpd="sng">
            <a:solidFill>
              <a:schemeClr val="dk1"/>
            </a:solidFill>
            <a:prstDash val="solid"/>
            <a:round/>
            <a:headEnd type="none" w="sm" len="sm"/>
            <a:tailEnd type="triangle" w="sm" len="sm"/>
          </a:ln>
        </p:spPr>
      </p:cxnSp>
      <p:cxnSp>
        <p:nvCxnSpPr>
          <p:cNvPr id="604" name="Google Shape;604;p87"/>
          <p:cNvCxnSpPr>
            <a:cxnSpLocks/>
          </p:cNvCxnSpPr>
          <p:nvPr/>
        </p:nvCxnSpPr>
        <p:spPr>
          <a:xfrm>
            <a:off x="3486150" y="1428750"/>
            <a:ext cx="0" cy="491099"/>
          </a:xfrm>
          <a:prstGeom prst="straightConnector1">
            <a:avLst/>
          </a:prstGeom>
          <a:noFill/>
          <a:ln w="19050" cap="flat" cmpd="sng">
            <a:solidFill>
              <a:schemeClr val="dk1"/>
            </a:solidFill>
            <a:prstDash val="solid"/>
            <a:round/>
            <a:headEnd type="none" w="sm" len="sm"/>
            <a:tailEnd type="triangle" w="sm" len="sm"/>
          </a:ln>
        </p:spPr>
      </p:cxnSp>
      <p:cxnSp>
        <p:nvCxnSpPr>
          <p:cNvPr id="605" name="Google Shape;605;p87"/>
          <p:cNvCxnSpPr>
            <a:cxnSpLocks/>
          </p:cNvCxnSpPr>
          <p:nvPr/>
        </p:nvCxnSpPr>
        <p:spPr>
          <a:xfrm flipH="1">
            <a:off x="4122050" y="3570125"/>
            <a:ext cx="309931" cy="201925"/>
          </a:xfrm>
          <a:prstGeom prst="straightConnector1">
            <a:avLst/>
          </a:prstGeom>
          <a:noFill/>
          <a:ln w="19050" cap="flat" cmpd="sng">
            <a:solidFill>
              <a:schemeClr val="dk1"/>
            </a:solidFill>
            <a:prstDash val="solid"/>
            <a:round/>
            <a:headEnd type="none" w="sm" len="sm"/>
            <a:tailEnd type="triangle" w="med" len="med"/>
          </a:ln>
        </p:spPr>
      </p:cxnSp>
      <p:cxnSp>
        <p:nvCxnSpPr>
          <p:cNvPr id="606" name="Google Shape;606;p87"/>
          <p:cNvCxnSpPr>
            <a:cxnSpLocks/>
          </p:cNvCxnSpPr>
          <p:nvPr/>
        </p:nvCxnSpPr>
        <p:spPr>
          <a:xfrm flipH="1" flipV="1">
            <a:off x="2628900" y="3543300"/>
            <a:ext cx="278402" cy="273957"/>
          </a:xfrm>
          <a:prstGeom prst="straightConnector1">
            <a:avLst/>
          </a:prstGeom>
          <a:noFill/>
          <a:ln w="19050" cap="flat" cmpd="sng">
            <a:solidFill>
              <a:schemeClr val="dk1"/>
            </a:solidFill>
            <a:prstDash val="solid"/>
            <a:round/>
            <a:headEnd type="none" w="sm" len="sm"/>
            <a:tailEnd type="triangle" w="med" len="med"/>
          </a:ln>
        </p:spPr>
      </p:cxnSp>
      <p:cxnSp>
        <p:nvCxnSpPr>
          <p:cNvPr id="607" name="Google Shape;607;p87"/>
          <p:cNvCxnSpPr/>
          <p:nvPr/>
        </p:nvCxnSpPr>
        <p:spPr>
          <a:xfrm rot="10800000" flipH="1">
            <a:off x="2571750" y="2629050"/>
            <a:ext cx="457200" cy="285600"/>
          </a:xfrm>
          <a:prstGeom prst="straightConnector1">
            <a:avLst/>
          </a:prstGeom>
          <a:noFill/>
          <a:ln w="19050" cap="flat" cmpd="sng">
            <a:solidFill>
              <a:schemeClr val="dk1"/>
            </a:solidFill>
            <a:prstDash val="solid"/>
            <a:round/>
            <a:headEnd type="none" w="sm" len="sm"/>
            <a:tailEnd type="triangle" w="med" len="med"/>
          </a:ln>
        </p:spPr>
      </p:cxnSp>
      <p:sp>
        <p:nvSpPr>
          <p:cNvPr id="608" name="Google Shape;608;p87"/>
          <p:cNvSpPr/>
          <p:nvPr/>
        </p:nvSpPr>
        <p:spPr>
          <a:xfrm>
            <a:off x="5772150" y="1943100"/>
            <a:ext cx="1600200" cy="685800"/>
          </a:xfrm>
          <a:prstGeom prst="rect">
            <a:avLst/>
          </a:prstGeom>
          <a:solidFill>
            <a:srgbClr val="00FFFF"/>
          </a:solidFill>
          <a:ln w="127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Tahoma"/>
                <a:ea typeface="Tahoma"/>
                <a:cs typeface="Tahoma"/>
                <a:sym typeface="Tahoma"/>
              </a:rPr>
              <a:t>CICO Coordinator</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Tahoma"/>
                <a:ea typeface="Tahoma"/>
                <a:cs typeface="Tahoma"/>
                <a:sym typeface="Tahoma"/>
              </a:rPr>
              <a:t>Summarizes Data </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Tahoma"/>
                <a:ea typeface="Tahoma"/>
                <a:cs typeface="Tahoma"/>
                <a:sym typeface="Tahoma"/>
              </a:rPr>
              <a:t>For Decision Making</a:t>
            </a:r>
            <a:endParaRPr sz="1100" b="0" i="0" u="none" strike="noStrike" cap="none">
              <a:solidFill>
                <a:srgbClr val="000000"/>
              </a:solidFill>
              <a:latin typeface="Arial"/>
              <a:ea typeface="Arial"/>
              <a:cs typeface="Arial"/>
              <a:sym typeface="Arial"/>
            </a:endParaRPr>
          </a:p>
        </p:txBody>
      </p:sp>
      <p:sp>
        <p:nvSpPr>
          <p:cNvPr id="609" name="Google Shape;609;p87"/>
          <p:cNvSpPr/>
          <p:nvPr/>
        </p:nvSpPr>
        <p:spPr>
          <a:xfrm>
            <a:off x="5829300" y="3000450"/>
            <a:ext cx="1543200" cy="657300"/>
          </a:xfrm>
          <a:prstGeom prst="rect">
            <a:avLst/>
          </a:prstGeom>
          <a:solidFill>
            <a:srgbClr val="00FFFF"/>
          </a:solidFill>
          <a:ln w="127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dirty="0">
                <a:solidFill>
                  <a:srgbClr val="000000"/>
                </a:solidFill>
                <a:latin typeface="Tahoma"/>
                <a:ea typeface="Tahoma"/>
                <a:cs typeface="Tahoma"/>
                <a:sym typeface="Tahoma"/>
              </a:rPr>
              <a:t>Bi-weekly  CICO Meeting</a:t>
            </a:r>
            <a:endParaRPr sz="11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 sz="1100" b="0" i="0" u="none" strike="noStrike" cap="none" dirty="0">
                <a:solidFill>
                  <a:srgbClr val="000000"/>
                </a:solidFill>
                <a:latin typeface="Tahoma"/>
                <a:ea typeface="Tahoma"/>
                <a:cs typeface="Tahoma"/>
                <a:sym typeface="Tahoma"/>
              </a:rPr>
              <a:t>to Assess Student </a:t>
            </a:r>
            <a:endParaRPr sz="11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 sz="1100" b="0" i="0" u="none" strike="noStrike" cap="none" dirty="0">
                <a:solidFill>
                  <a:srgbClr val="000000"/>
                </a:solidFill>
                <a:latin typeface="Tahoma"/>
                <a:ea typeface="Tahoma"/>
                <a:cs typeface="Tahoma"/>
                <a:sym typeface="Tahoma"/>
              </a:rPr>
              <a:t>Progress</a:t>
            </a:r>
            <a:endParaRPr sz="1100" b="0" i="0" u="none" strike="noStrike" cap="none" dirty="0">
              <a:solidFill>
                <a:srgbClr val="000000"/>
              </a:solidFill>
              <a:latin typeface="Arial"/>
              <a:ea typeface="Arial"/>
              <a:cs typeface="Arial"/>
              <a:sym typeface="Arial"/>
            </a:endParaRPr>
          </a:p>
        </p:txBody>
      </p:sp>
      <p:sp>
        <p:nvSpPr>
          <p:cNvPr id="610" name="Google Shape;610;p87"/>
          <p:cNvSpPr/>
          <p:nvPr/>
        </p:nvSpPr>
        <p:spPr>
          <a:xfrm>
            <a:off x="7232438" y="4314825"/>
            <a:ext cx="914400" cy="514500"/>
          </a:xfrm>
          <a:prstGeom prst="rect">
            <a:avLst/>
          </a:prstGeom>
          <a:solidFill>
            <a:srgbClr val="99FF99"/>
          </a:solidFill>
          <a:ln w="127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Tahoma"/>
                <a:ea typeface="Tahoma"/>
                <a:cs typeface="Tahoma"/>
                <a:sym typeface="Tahoma"/>
              </a:rPr>
              <a:t>Exit </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Tahoma"/>
                <a:ea typeface="Tahoma"/>
                <a:cs typeface="Tahoma"/>
                <a:sym typeface="Tahoma"/>
              </a:rPr>
              <a:t>Program</a:t>
            </a:r>
            <a:endParaRPr sz="1100" b="0" i="0" u="none" strike="noStrike" cap="none">
              <a:solidFill>
                <a:srgbClr val="000000"/>
              </a:solidFill>
              <a:latin typeface="Arial"/>
              <a:ea typeface="Arial"/>
              <a:cs typeface="Arial"/>
              <a:sym typeface="Arial"/>
            </a:endParaRPr>
          </a:p>
        </p:txBody>
      </p:sp>
      <p:sp>
        <p:nvSpPr>
          <p:cNvPr id="611" name="Google Shape;611;p87"/>
          <p:cNvSpPr/>
          <p:nvPr/>
        </p:nvSpPr>
        <p:spPr>
          <a:xfrm>
            <a:off x="5787915" y="4314825"/>
            <a:ext cx="914400" cy="514500"/>
          </a:xfrm>
          <a:prstGeom prst="rect">
            <a:avLst/>
          </a:prstGeom>
          <a:solidFill>
            <a:srgbClr val="99FF99"/>
          </a:solidFill>
          <a:ln w="127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Tahoma"/>
                <a:ea typeface="Tahoma"/>
                <a:cs typeface="Tahoma"/>
                <a:sym typeface="Tahoma"/>
              </a:rPr>
              <a:t>Revise</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Tahoma"/>
                <a:ea typeface="Tahoma"/>
                <a:cs typeface="Tahoma"/>
                <a:sym typeface="Tahoma"/>
              </a:rPr>
              <a:t>Program</a:t>
            </a:r>
            <a:endParaRPr sz="1100" b="0" i="0" u="none" strike="noStrike" cap="none">
              <a:solidFill>
                <a:srgbClr val="000000"/>
              </a:solidFill>
              <a:latin typeface="Arial"/>
              <a:ea typeface="Arial"/>
              <a:cs typeface="Arial"/>
              <a:sym typeface="Arial"/>
            </a:endParaRPr>
          </a:p>
        </p:txBody>
      </p:sp>
      <p:cxnSp>
        <p:nvCxnSpPr>
          <p:cNvPr id="612" name="Google Shape;612;p87"/>
          <p:cNvCxnSpPr>
            <a:cxnSpLocks/>
          </p:cNvCxnSpPr>
          <p:nvPr/>
        </p:nvCxnSpPr>
        <p:spPr>
          <a:xfrm>
            <a:off x="6572250" y="2628900"/>
            <a:ext cx="0" cy="339271"/>
          </a:xfrm>
          <a:prstGeom prst="straightConnector1">
            <a:avLst/>
          </a:prstGeom>
          <a:noFill/>
          <a:ln w="19050" cap="flat" cmpd="sng">
            <a:solidFill>
              <a:schemeClr val="dk1"/>
            </a:solidFill>
            <a:prstDash val="solid"/>
            <a:round/>
            <a:headEnd type="none" w="sm" len="sm"/>
            <a:tailEnd type="triangle" w="med" len="med"/>
          </a:ln>
        </p:spPr>
      </p:cxnSp>
      <p:cxnSp>
        <p:nvCxnSpPr>
          <p:cNvPr id="613" name="Google Shape;613;p87"/>
          <p:cNvCxnSpPr/>
          <p:nvPr/>
        </p:nvCxnSpPr>
        <p:spPr>
          <a:xfrm>
            <a:off x="6686550" y="3657600"/>
            <a:ext cx="685800" cy="657300"/>
          </a:xfrm>
          <a:prstGeom prst="straightConnector1">
            <a:avLst/>
          </a:prstGeom>
          <a:noFill/>
          <a:ln w="19050" cap="flat" cmpd="sng">
            <a:solidFill>
              <a:schemeClr val="dk1"/>
            </a:solidFill>
            <a:prstDash val="solid"/>
            <a:round/>
            <a:headEnd type="none" w="sm" len="sm"/>
            <a:tailEnd type="triangle" w="med" len="med"/>
          </a:ln>
        </p:spPr>
      </p:cxnSp>
      <p:cxnSp>
        <p:nvCxnSpPr>
          <p:cNvPr id="614" name="Google Shape;614;p87"/>
          <p:cNvCxnSpPr/>
          <p:nvPr/>
        </p:nvCxnSpPr>
        <p:spPr>
          <a:xfrm>
            <a:off x="6343650" y="3714750"/>
            <a:ext cx="0" cy="600000"/>
          </a:xfrm>
          <a:prstGeom prst="straightConnector1">
            <a:avLst/>
          </a:prstGeom>
          <a:noFill/>
          <a:ln w="19050" cap="flat" cmpd="sng">
            <a:solidFill>
              <a:schemeClr val="dk1"/>
            </a:solidFill>
            <a:prstDash val="solid"/>
            <a:round/>
            <a:headEnd type="none" w="sm" len="sm"/>
            <a:tailEnd type="triangle" w="med" len="med"/>
          </a:ln>
        </p:spPr>
      </p:cxnSp>
      <p:cxnSp>
        <p:nvCxnSpPr>
          <p:cNvPr id="615" name="Google Shape;615;p87"/>
          <p:cNvCxnSpPr/>
          <p:nvPr/>
        </p:nvCxnSpPr>
        <p:spPr>
          <a:xfrm rot="10800000">
            <a:off x="1371600" y="4743450"/>
            <a:ext cx="3886200" cy="0"/>
          </a:xfrm>
          <a:prstGeom prst="straightConnector1">
            <a:avLst/>
          </a:prstGeom>
          <a:noFill/>
          <a:ln w="19050" cap="flat" cmpd="sng">
            <a:solidFill>
              <a:schemeClr val="dk1"/>
            </a:solidFill>
            <a:prstDash val="solid"/>
            <a:round/>
            <a:headEnd type="none" w="sm" len="sm"/>
            <a:tailEnd type="triangle" w="med" len="med"/>
          </a:ln>
        </p:spPr>
      </p:cxnSp>
      <p:cxnSp>
        <p:nvCxnSpPr>
          <p:cNvPr id="616" name="Google Shape;616;p87"/>
          <p:cNvCxnSpPr/>
          <p:nvPr/>
        </p:nvCxnSpPr>
        <p:spPr>
          <a:xfrm rot="10800000">
            <a:off x="1371600" y="1200300"/>
            <a:ext cx="0" cy="3486000"/>
          </a:xfrm>
          <a:prstGeom prst="straightConnector1">
            <a:avLst/>
          </a:prstGeom>
          <a:noFill/>
          <a:ln w="19050" cap="flat" cmpd="sng">
            <a:solidFill>
              <a:schemeClr val="dk1"/>
            </a:solidFill>
            <a:prstDash val="solid"/>
            <a:round/>
            <a:headEnd type="none" w="sm" len="sm"/>
            <a:tailEnd type="triangle" w="med" len="med"/>
          </a:ln>
        </p:spPr>
      </p:cxnSp>
      <p:cxnSp>
        <p:nvCxnSpPr>
          <p:cNvPr id="617" name="Google Shape;617;p87"/>
          <p:cNvCxnSpPr/>
          <p:nvPr/>
        </p:nvCxnSpPr>
        <p:spPr>
          <a:xfrm>
            <a:off x="1371600" y="1200150"/>
            <a:ext cx="571500" cy="0"/>
          </a:xfrm>
          <a:prstGeom prst="straightConnector1">
            <a:avLst/>
          </a:prstGeom>
          <a:noFill/>
          <a:ln w="19050" cap="flat" cmpd="sng">
            <a:solidFill>
              <a:schemeClr val="dk1"/>
            </a:solidFill>
            <a:prstDash val="solid"/>
            <a:round/>
            <a:headEnd type="none" w="sm" len="sm"/>
            <a:tailEnd type="triangle" w="med" len="med"/>
          </a:ln>
        </p:spPr>
      </p:cxnSp>
      <p:cxnSp>
        <p:nvCxnSpPr>
          <p:cNvPr id="618" name="Google Shape;618;p87"/>
          <p:cNvCxnSpPr/>
          <p:nvPr/>
        </p:nvCxnSpPr>
        <p:spPr>
          <a:xfrm flipH="1">
            <a:off x="5257800" y="3657600"/>
            <a:ext cx="571500" cy="971700"/>
          </a:xfrm>
          <a:prstGeom prst="straightConnector1">
            <a:avLst/>
          </a:prstGeom>
          <a:noFill/>
          <a:ln w="19050" cap="flat" cmpd="sng">
            <a:solidFill>
              <a:schemeClr val="dk1"/>
            </a:solidFill>
            <a:prstDash val="solid"/>
            <a:round/>
            <a:headEnd type="none" w="sm" len="sm"/>
            <a:tailEnd type="triangle" w="med" len="med"/>
          </a:ln>
        </p:spPr>
      </p:cxnSp>
      <p:cxnSp>
        <p:nvCxnSpPr>
          <p:cNvPr id="619" name="Google Shape;619;p87"/>
          <p:cNvCxnSpPr/>
          <p:nvPr/>
        </p:nvCxnSpPr>
        <p:spPr>
          <a:xfrm>
            <a:off x="4057650" y="2628900"/>
            <a:ext cx="285900" cy="228600"/>
          </a:xfrm>
          <a:prstGeom prst="straightConnector1">
            <a:avLst/>
          </a:prstGeom>
          <a:noFill/>
          <a:ln w="19050" cap="flat" cmpd="sng">
            <a:solidFill>
              <a:schemeClr val="dk1"/>
            </a:solidFill>
            <a:prstDash val="solid"/>
            <a:round/>
            <a:headEnd type="none" w="sm" len="sm"/>
            <a:tailEnd type="triangle" w="med" len="med"/>
          </a:ln>
        </p:spPr>
      </p:cxnSp>
      <p:cxnSp>
        <p:nvCxnSpPr>
          <p:cNvPr id="620" name="Google Shape;620;p87"/>
          <p:cNvCxnSpPr/>
          <p:nvPr/>
        </p:nvCxnSpPr>
        <p:spPr>
          <a:xfrm>
            <a:off x="4229100" y="2400300"/>
            <a:ext cx="1485900" cy="0"/>
          </a:xfrm>
          <a:prstGeom prst="straightConnector1">
            <a:avLst/>
          </a:prstGeom>
          <a:noFill/>
          <a:ln w="19050" cap="flat" cmpd="sng">
            <a:solidFill>
              <a:schemeClr val="dk1"/>
            </a:solidFill>
            <a:prstDash val="solid"/>
            <a:round/>
            <a:headEnd type="none" w="sm" len="sm"/>
            <a:tailEnd type="triangle" w="med" len="med"/>
          </a:ln>
        </p:spPr>
      </p:cxnSp>
      <p:cxnSp>
        <p:nvCxnSpPr>
          <p:cNvPr id="621" name="Google Shape;621;p87"/>
          <p:cNvCxnSpPr/>
          <p:nvPr/>
        </p:nvCxnSpPr>
        <p:spPr>
          <a:xfrm rot="10800000">
            <a:off x="5314800" y="4743450"/>
            <a:ext cx="400200" cy="0"/>
          </a:xfrm>
          <a:prstGeom prst="straightConnector1">
            <a:avLst/>
          </a:prstGeom>
          <a:noFill/>
          <a:ln w="19050" cap="flat" cmpd="sng">
            <a:solidFill>
              <a:schemeClr val="dk1"/>
            </a:solidFill>
            <a:prstDash val="solid"/>
            <a:round/>
            <a:headEnd type="none" w="sm" len="sm"/>
            <a:tailEnd type="triangle" w="lg" len="lg"/>
          </a:ln>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88"/>
          <p:cNvSpPr txBox="1">
            <a:spLocks noGrp="1"/>
          </p:cNvSpPr>
          <p:nvPr>
            <p:ph type="title"/>
          </p:nvPr>
        </p:nvSpPr>
        <p:spPr>
          <a:xfrm>
            <a:off x="1325166" y="205978"/>
            <a:ext cx="65151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Implementation Example</a:t>
            </a:r>
            <a:endParaRPr/>
          </a:p>
        </p:txBody>
      </p:sp>
      <p:sp>
        <p:nvSpPr>
          <p:cNvPr id="628" name="Google Shape;628;p88"/>
          <p:cNvSpPr txBox="1">
            <a:spLocks noGrp="1"/>
          </p:cNvSpPr>
          <p:nvPr>
            <p:ph type="body" idx="1"/>
          </p:nvPr>
        </p:nvSpPr>
        <p:spPr>
          <a:xfrm>
            <a:off x="1314450" y="1082278"/>
            <a:ext cx="6572400" cy="39432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100"/>
              <a:buNone/>
            </a:pPr>
            <a:r>
              <a:rPr lang="en" sz="2100"/>
              <a:t>Morning Check-in</a:t>
            </a:r>
            <a:endParaRPr/>
          </a:p>
          <a:p>
            <a:pPr marL="558800" lvl="1" indent="-209550" algn="l" rtl="0">
              <a:lnSpc>
                <a:spcPct val="90000"/>
              </a:lnSpc>
              <a:spcBef>
                <a:spcPts val="400"/>
              </a:spcBef>
              <a:spcAft>
                <a:spcPts val="0"/>
              </a:spcAft>
              <a:buSzPts val="2100"/>
              <a:buChar char="•"/>
            </a:pPr>
            <a:r>
              <a:rPr lang="en"/>
              <a:t>Consistent location</a:t>
            </a:r>
            <a:endParaRPr/>
          </a:p>
          <a:p>
            <a:pPr marL="558800" lvl="1" indent="-209550" algn="l" rtl="0">
              <a:lnSpc>
                <a:spcPct val="90000"/>
              </a:lnSpc>
              <a:spcBef>
                <a:spcPts val="400"/>
              </a:spcBef>
              <a:spcAft>
                <a:spcPts val="0"/>
              </a:spcAft>
              <a:buSzPts val="2100"/>
              <a:buChar char="•"/>
            </a:pPr>
            <a:r>
              <a:rPr lang="en"/>
              <a:t>Begin with positive greeting</a:t>
            </a:r>
            <a:endParaRPr/>
          </a:p>
          <a:p>
            <a:pPr marL="558800" lvl="1" indent="-209550" algn="l" rtl="0">
              <a:lnSpc>
                <a:spcPct val="90000"/>
              </a:lnSpc>
              <a:spcBef>
                <a:spcPts val="400"/>
              </a:spcBef>
              <a:spcAft>
                <a:spcPts val="0"/>
              </a:spcAft>
              <a:buSzPts val="2100"/>
              <a:buChar char="•"/>
            </a:pPr>
            <a:r>
              <a:rPr lang="en"/>
              <a:t>Prompt for picking up daily progress report (DPR)</a:t>
            </a:r>
            <a:endParaRPr/>
          </a:p>
          <a:p>
            <a:pPr marL="558800" lvl="1" indent="-209550" algn="l" rtl="0">
              <a:lnSpc>
                <a:spcPct val="90000"/>
              </a:lnSpc>
              <a:spcBef>
                <a:spcPts val="400"/>
              </a:spcBef>
              <a:spcAft>
                <a:spcPts val="0"/>
              </a:spcAft>
              <a:buSzPts val="2100"/>
              <a:buChar char="•"/>
            </a:pPr>
            <a:r>
              <a:rPr lang="en"/>
              <a:t>Prepare for day (breakfast, pencil, paper, planner)</a:t>
            </a:r>
            <a:endParaRPr/>
          </a:p>
          <a:p>
            <a:pPr marL="558800" lvl="1" indent="-209550" algn="l" rtl="0">
              <a:lnSpc>
                <a:spcPct val="90000"/>
              </a:lnSpc>
              <a:spcBef>
                <a:spcPts val="400"/>
              </a:spcBef>
              <a:spcAft>
                <a:spcPts val="0"/>
              </a:spcAft>
              <a:buSzPts val="2100"/>
              <a:buChar char="•"/>
            </a:pPr>
            <a:r>
              <a:rPr lang="en"/>
              <a:t>Reminder of Expectations</a:t>
            </a:r>
            <a:endParaRPr/>
          </a:p>
          <a:p>
            <a:pPr marL="342900" lvl="1" indent="0" algn="l" rtl="0">
              <a:lnSpc>
                <a:spcPct val="90000"/>
              </a:lnSpc>
              <a:spcBef>
                <a:spcPts val="400"/>
              </a:spcBef>
              <a:spcAft>
                <a:spcPts val="0"/>
              </a:spcAft>
              <a:buSzPts val="2100"/>
              <a:buNone/>
            </a:pPr>
            <a:endParaRPr/>
          </a:p>
          <a:p>
            <a:pPr marL="342900" lvl="1" indent="0" algn="l" rtl="0">
              <a:lnSpc>
                <a:spcPct val="90000"/>
              </a:lnSpc>
              <a:spcBef>
                <a:spcPts val="400"/>
              </a:spcBef>
              <a:spcAft>
                <a:spcPts val="0"/>
              </a:spcAft>
              <a:buSzPts val="2100"/>
              <a:buNone/>
            </a:pPr>
            <a:r>
              <a:rPr lang="en"/>
              <a:t>Provides access to positive adult attention, pre-correct for behavioral and academic expectations and organizes student materials </a:t>
            </a:r>
            <a:endParaRPr/>
          </a:p>
          <a:p>
            <a:pPr marL="558800" lvl="1" indent="-76200" algn="l" rtl="0">
              <a:lnSpc>
                <a:spcPct val="90000"/>
              </a:lnSpc>
              <a:spcBef>
                <a:spcPts val="400"/>
              </a:spcBef>
              <a:spcAft>
                <a:spcPts val="0"/>
              </a:spcAft>
              <a:buSzPts val="2100"/>
              <a:buNone/>
            </a:pPr>
            <a:endParaRPr/>
          </a:p>
          <a:p>
            <a:pPr marL="558800" lvl="1" indent="-101600" algn="l" rtl="0">
              <a:lnSpc>
                <a:spcPct val="90000"/>
              </a:lnSpc>
              <a:spcBef>
                <a:spcPts val="400"/>
              </a:spcBef>
              <a:spcAft>
                <a:spcPts val="0"/>
              </a:spcAft>
              <a:buSzPts val="1800"/>
              <a:buNone/>
            </a:pPr>
            <a:endParaRPr sz="1800" b="1"/>
          </a:p>
          <a:p>
            <a:pPr marL="558800" lvl="1" indent="-101600" algn="l" rtl="0">
              <a:lnSpc>
                <a:spcPct val="90000"/>
              </a:lnSpc>
              <a:spcBef>
                <a:spcPts val="400"/>
              </a:spcBef>
              <a:spcAft>
                <a:spcPts val="0"/>
              </a:spcAft>
              <a:buSzPts val="1800"/>
              <a:buNone/>
            </a:pPr>
            <a:endParaRPr sz="1800" b="1"/>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89"/>
          <p:cNvSpPr txBox="1">
            <a:spLocks noGrp="1"/>
          </p:cNvSpPr>
          <p:nvPr>
            <p:ph type="title"/>
          </p:nvPr>
        </p:nvSpPr>
        <p:spPr>
          <a:xfrm>
            <a:off x="328975" y="117753"/>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Check in Example</a:t>
            </a:r>
            <a:endParaRPr/>
          </a:p>
        </p:txBody>
      </p:sp>
      <p:pic>
        <p:nvPicPr>
          <p:cNvPr id="2" name="Online Media 1" title="Copy of CICOcheckin">
            <a:hlinkClick r:id="" action="ppaction://media"/>
            <a:extLst>
              <a:ext uri="{FF2B5EF4-FFF2-40B4-BE49-F238E27FC236}">
                <a16:creationId xmlns:a16="http://schemas.microsoft.com/office/drawing/2014/main" id="{B4E12F50-5538-B26A-15AA-E110B696C97C}"/>
              </a:ext>
            </a:extLst>
          </p:cNvPr>
          <p:cNvPicPr>
            <a:picLocks noRot="1" noChangeAspect="1"/>
          </p:cNvPicPr>
          <p:nvPr>
            <a:videoFile r:link="rId1"/>
          </p:nvPr>
        </p:nvPicPr>
        <p:blipFill>
          <a:blip r:embed="rId4"/>
          <a:stretch>
            <a:fillRect/>
          </a:stretch>
        </p:blipFill>
        <p:spPr>
          <a:xfrm>
            <a:off x="2310175" y="1191490"/>
            <a:ext cx="4267200" cy="3200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90"/>
          <p:cNvSpPr txBox="1">
            <a:spLocks noGrp="1"/>
          </p:cNvSpPr>
          <p:nvPr>
            <p:ph type="body" idx="1"/>
          </p:nvPr>
        </p:nvSpPr>
        <p:spPr>
          <a:xfrm>
            <a:off x="1276709" y="910087"/>
            <a:ext cx="6724500" cy="4062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100"/>
              <a:buNone/>
            </a:pPr>
            <a:r>
              <a:rPr lang="en" sz="2100"/>
              <a:t>Throughout the Day</a:t>
            </a:r>
            <a:endParaRPr/>
          </a:p>
          <a:p>
            <a:pPr marL="558800" lvl="1" indent="-209550" algn="l" rtl="0">
              <a:lnSpc>
                <a:spcPct val="90000"/>
              </a:lnSpc>
              <a:spcBef>
                <a:spcPts val="400"/>
              </a:spcBef>
              <a:spcAft>
                <a:spcPts val="0"/>
              </a:spcAft>
              <a:buSzPts val="2100"/>
              <a:buChar char="•"/>
            </a:pPr>
            <a:r>
              <a:rPr lang="en"/>
              <a:t>Student carries a Daily Progress Report (DPR)</a:t>
            </a:r>
            <a:endParaRPr/>
          </a:p>
          <a:p>
            <a:pPr marL="558800" lvl="1" indent="-209550" algn="l" rtl="0">
              <a:lnSpc>
                <a:spcPct val="90000"/>
              </a:lnSpc>
              <a:spcBef>
                <a:spcPts val="400"/>
              </a:spcBef>
              <a:spcAft>
                <a:spcPts val="0"/>
              </a:spcAft>
              <a:buSzPts val="2100"/>
              <a:buChar char="•"/>
            </a:pPr>
            <a:r>
              <a:rPr lang="en"/>
              <a:t>Teacher greets, assist with setting goals and provides pre-corrects</a:t>
            </a:r>
            <a:endParaRPr/>
          </a:p>
          <a:p>
            <a:pPr marL="558800" lvl="1" indent="-209550" algn="l" rtl="0">
              <a:lnSpc>
                <a:spcPct val="90000"/>
              </a:lnSpc>
              <a:spcBef>
                <a:spcPts val="400"/>
              </a:spcBef>
              <a:spcAft>
                <a:spcPts val="0"/>
              </a:spcAft>
              <a:buSzPts val="2100"/>
              <a:buChar char="•"/>
            </a:pPr>
            <a:r>
              <a:rPr lang="en"/>
              <a:t>Established criteria for pre-corrects and points</a:t>
            </a:r>
            <a:endParaRPr/>
          </a:p>
          <a:p>
            <a:pPr marL="558800" lvl="1" indent="-209550" algn="l" rtl="0">
              <a:lnSpc>
                <a:spcPct val="90000"/>
              </a:lnSpc>
              <a:spcBef>
                <a:spcPts val="400"/>
              </a:spcBef>
              <a:spcAft>
                <a:spcPts val="0"/>
              </a:spcAft>
              <a:buSzPts val="2100"/>
              <a:buChar char="•"/>
            </a:pPr>
            <a:r>
              <a:rPr lang="en"/>
              <a:t>Teacher provides feedback and awards points</a:t>
            </a:r>
            <a:endParaRPr/>
          </a:p>
          <a:p>
            <a:pPr marL="254000" lvl="0" indent="-254000" algn="l" rtl="0">
              <a:lnSpc>
                <a:spcPct val="90000"/>
              </a:lnSpc>
              <a:spcBef>
                <a:spcPts val="400"/>
              </a:spcBef>
              <a:spcAft>
                <a:spcPts val="0"/>
              </a:spcAft>
              <a:buSzPts val="2100"/>
              <a:buFont typeface="Arial"/>
              <a:buNone/>
            </a:pPr>
            <a:endParaRPr sz="2100"/>
          </a:p>
          <a:p>
            <a:pPr marL="342900" lvl="1" indent="0" algn="l" rtl="0">
              <a:lnSpc>
                <a:spcPct val="90000"/>
              </a:lnSpc>
              <a:spcBef>
                <a:spcPts val="400"/>
              </a:spcBef>
              <a:spcAft>
                <a:spcPts val="0"/>
              </a:spcAft>
              <a:buSzPts val="2100"/>
              <a:buNone/>
            </a:pPr>
            <a:r>
              <a:rPr lang="en"/>
              <a:t>Provides high rates of adult attention and specific performance feedback</a:t>
            </a:r>
            <a:endParaRPr/>
          </a:p>
          <a:p>
            <a:pPr marL="254000" lvl="0" indent="-254000" algn="l" rtl="0">
              <a:lnSpc>
                <a:spcPct val="90000"/>
              </a:lnSpc>
              <a:spcBef>
                <a:spcPts val="400"/>
              </a:spcBef>
              <a:spcAft>
                <a:spcPts val="0"/>
              </a:spcAft>
              <a:buSzPts val="2100"/>
              <a:buFont typeface="Arial"/>
              <a:buNone/>
            </a:pPr>
            <a:endParaRPr sz="2100"/>
          </a:p>
        </p:txBody>
      </p:sp>
      <p:sp>
        <p:nvSpPr>
          <p:cNvPr id="642" name="Google Shape;642;p90"/>
          <p:cNvSpPr txBox="1">
            <a:spLocks noGrp="1"/>
          </p:cNvSpPr>
          <p:nvPr>
            <p:ph type="title"/>
          </p:nvPr>
        </p:nvSpPr>
        <p:spPr>
          <a:xfrm>
            <a:off x="1325166" y="205978"/>
            <a:ext cx="65151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Implementation Example</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91"/>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Teacher Positive</a:t>
            </a:r>
            <a:endParaRPr/>
          </a:p>
        </p:txBody>
      </p:sp>
      <p:pic>
        <p:nvPicPr>
          <p:cNvPr id="2" name="Online Media 1" title="CICO- Post Conference - Positive Feedback-SD.mp4">
            <a:hlinkClick r:id="" action="ppaction://media"/>
            <a:extLst>
              <a:ext uri="{FF2B5EF4-FFF2-40B4-BE49-F238E27FC236}">
                <a16:creationId xmlns:a16="http://schemas.microsoft.com/office/drawing/2014/main" id="{1F9C28F9-F6CE-07B9-99CA-A33F69AD41B2}"/>
              </a:ext>
            </a:extLst>
          </p:cNvPr>
          <p:cNvPicPr>
            <a:picLocks noRot="1" noChangeAspect="1"/>
          </p:cNvPicPr>
          <p:nvPr>
            <a:videoFile r:link="rId1"/>
          </p:nvPr>
        </p:nvPicPr>
        <p:blipFill>
          <a:blip r:embed="rId4"/>
          <a:stretch>
            <a:fillRect/>
          </a:stretch>
        </p:blipFill>
        <p:spPr>
          <a:xfrm>
            <a:off x="2438400" y="1181142"/>
            <a:ext cx="4267200" cy="3200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92"/>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Teacher Corrective</a:t>
            </a:r>
            <a:endParaRPr/>
          </a:p>
        </p:txBody>
      </p:sp>
      <p:pic>
        <p:nvPicPr>
          <p:cNvPr id="2" name="Online Media 1" title="CICO- Post Confernce - Corrective Feedback-SD.mp4">
            <a:hlinkClick r:id="" action="ppaction://media"/>
            <a:extLst>
              <a:ext uri="{FF2B5EF4-FFF2-40B4-BE49-F238E27FC236}">
                <a16:creationId xmlns:a16="http://schemas.microsoft.com/office/drawing/2014/main" id="{8DD0D40A-E337-BE47-4088-AA3DC039DFEB}"/>
              </a:ext>
            </a:extLst>
          </p:cNvPr>
          <p:cNvPicPr>
            <a:picLocks noRot="1" noChangeAspect="1"/>
          </p:cNvPicPr>
          <p:nvPr>
            <a:videoFile r:link="rId1"/>
          </p:nvPr>
        </p:nvPicPr>
        <p:blipFill>
          <a:blip r:embed="rId4"/>
          <a:stretch>
            <a:fillRect/>
          </a:stretch>
        </p:blipFill>
        <p:spPr>
          <a:xfrm>
            <a:off x="2438400" y="1191491"/>
            <a:ext cx="4267200" cy="3200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9"/>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Handouts</a:t>
            </a:r>
            <a:endParaRPr/>
          </a:p>
        </p:txBody>
      </p:sp>
      <p:sp>
        <p:nvSpPr>
          <p:cNvPr id="251" name="Google Shape;251;p39"/>
          <p:cNvSpPr txBox="1">
            <a:spLocks noGrp="1"/>
          </p:cNvSpPr>
          <p:nvPr>
            <p:ph type="body" idx="1"/>
          </p:nvPr>
        </p:nvSpPr>
        <p:spPr>
          <a:xfrm>
            <a:off x="413900" y="820101"/>
            <a:ext cx="8229600" cy="3394500"/>
          </a:xfrm>
          <a:prstGeom prst="rect">
            <a:avLst/>
          </a:prstGeom>
          <a:noFill/>
          <a:ln>
            <a:noFill/>
          </a:ln>
        </p:spPr>
        <p:txBody>
          <a:bodyPr spcFirstLastPara="1" wrap="square" lIns="68575" tIns="68575" rIns="68575" bIns="68575" anchor="t" anchorCtr="0">
            <a:noAutofit/>
          </a:bodyPr>
          <a:lstStyle/>
          <a:p>
            <a:pPr marL="457200" lvl="0" indent="-304800" algn="l" rtl="0">
              <a:spcBef>
                <a:spcPts val="0"/>
              </a:spcBef>
              <a:spcAft>
                <a:spcPts val="0"/>
              </a:spcAft>
              <a:buSzPts val="1200"/>
              <a:buAutoNum type="arabicPeriod"/>
            </a:pPr>
            <a:r>
              <a:rPr lang="en" sz="1200"/>
              <a:t>Staff Notifications includes </a:t>
            </a:r>
            <a:endParaRPr sz="1200"/>
          </a:p>
          <a:p>
            <a:pPr marL="914400" lvl="1" indent="-304800" algn="l" rtl="0">
              <a:spcBef>
                <a:spcPts val="0"/>
              </a:spcBef>
              <a:spcAft>
                <a:spcPts val="0"/>
              </a:spcAft>
              <a:buSzPts val="1200"/>
              <a:buChar char="•"/>
            </a:pPr>
            <a:r>
              <a:rPr lang="en" sz="1200"/>
              <a:t>Participation</a:t>
            </a:r>
            <a:endParaRPr sz="1200"/>
          </a:p>
          <a:p>
            <a:pPr marL="914400" lvl="1" indent="-304800" algn="l" rtl="0">
              <a:spcBef>
                <a:spcPts val="0"/>
              </a:spcBef>
              <a:spcAft>
                <a:spcPts val="0"/>
              </a:spcAft>
              <a:buSzPts val="1200"/>
              <a:buChar char="•"/>
            </a:pPr>
            <a:r>
              <a:rPr lang="en" sz="1200"/>
              <a:t>Self-Monitoring</a:t>
            </a:r>
            <a:endParaRPr sz="1200"/>
          </a:p>
          <a:p>
            <a:pPr marL="914400" lvl="1" indent="-304800" algn="l" rtl="0">
              <a:spcBef>
                <a:spcPts val="0"/>
              </a:spcBef>
              <a:spcAft>
                <a:spcPts val="0"/>
              </a:spcAft>
              <a:buSzPts val="1200"/>
              <a:buChar char="•"/>
            </a:pPr>
            <a:r>
              <a:rPr lang="en" sz="1200"/>
              <a:t>Fading</a:t>
            </a:r>
            <a:endParaRPr sz="1200"/>
          </a:p>
          <a:p>
            <a:pPr marL="914400" lvl="1" indent="-304800" algn="l" rtl="0">
              <a:spcBef>
                <a:spcPts val="0"/>
              </a:spcBef>
              <a:spcAft>
                <a:spcPts val="0"/>
              </a:spcAft>
              <a:buSzPts val="1200"/>
              <a:buChar char="•"/>
            </a:pPr>
            <a:r>
              <a:rPr lang="en" sz="1200"/>
              <a:t>Graduation </a:t>
            </a:r>
            <a:endParaRPr sz="1200"/>
          </a:p>
          <a:p>
            <a:pPr marL="457200" lvl="0" indent="-304800" algn="l" rtl="0">
              <a:spcBef>
                <a:spcPts val="0"/>
              </a:spcBef>
              <a:spcAft>
                <a:spcPts val="0"/>
              </a:spcAft>
              <a:buSzPts val="1200"/>
              <a:buAutoNum type="arabicPeriod"/>
            </a:pPr>
            <a:r>
              <a:rPr lang="en" sz="1200"/>
              <a:t>Example Progress Report</a:t>
            </a:r>
            <a:endParaRPr sz="1200"/>
          </a:p>
          <a:p>
            <a:pPr marL="457200" lvl="0" indent="-304800" algn="l" rtl="0">
              <a:spcBef>
                <a:spcPts val="0"/>
              </a:spcBef>
              <a:spcAft>
                <a:spcPts val="0"/>
              </a:spcAft>
              <a:buSzPts val="1200"/>
              <a:buAutoNum type="arabicPeriod"/>
            </a:pPr>
            <a:r>
              <a:rPr lang="en" sz="1200"/>
              <a:t>Family Notifications of Participation Examples</a:t>
            </a:r>
            <a:endParaRPr sz="1200"/>
          </a:p>
          <a:p>
            <a:pPr marL="457200" lvl="0" indent="-304800" algn="l" rtl="0">
              <a:spcBef>
                <a:spcPts val="0"/>
              </a:spcBef>
              <a:spcAft>
                <a:spcPts val="0"/>
              </a:spcAft>
              <a:buSzPts val="1200"/>
              <a:buAutoNum type="arabicPeriod"/>
            </a:pPr>
            <a:r>
              <a:rPr lang="en" sz="1200"/>
              <a:t> Notification of student progress</a:t>
            </a:r>
            <a:endParaRPr sz="1200"/>
          </a:p>
          <a:p>
            <a:pPr marL="914400" lvl="1" indent="-304800" algn="l" rtl="0">
              <a:spcBef>
                <a:spcPts val="0"/>
              </a:spcBef>
              <a:spcAft>
                <a:spcPts val="0"/>
              </a:spcAft>
              <a:buSzPts val="1200"/>
              <a:buChar char="•"/>
            </a:pPr>
            <a:r>
              <a:rPr lang="en" sz="1200"/>
              <a:t>Weekly</a:t>
            </a:r>
            <a:endParaRPr sz="1200"/>
          </a:p>
          <a:p>
            <a:pPr marL="914400" lvl="1" indent="-304800" algn="l" rtl="0">
              <a:spcBef>
                <a:spcPts val="0"/>
              </a:spcBef>
              <a:spcAft>
                <a:spcPts val="0"/>
              </a:spcAft>
              <a:buSzPts val="1200"/>
              <a:buChar char="•"/>
            </a:pPr>
            <a:r>
              <a:rPr lang="en" sz="1200"/>
              <a:t>Fading</a:t>
            </a:r>
            <a:endParaRPr sz="1200"/>
          </a:p>
          <a:p>
            <a:pPr marL="914400" lvl="1" indent="-304800" algn="l" rtl="0">
              <a:spcBef>
                <a:spcPts val="0"/>
              </a:spcBef>
              <a:spcAft>
                <a:spcPts val="0"/>
              </a:spcAft>
              <a:buSzPts val="1200"/>
              <a:buChar char="•"/>
            </a:pPr>
            <a:r>
              <a:rPr lang="en" sz="1200"/>
              <a:t>Graduation </a:t>
            </a:r>
            <a:endParaRPr sz="1200"/>
          </a:p>
          <a:p>
            <a:pPr marL="457200" lvl="0" indent="-304800" algn="l" rtl="0">
              <a:spcBef>
                <a:spcPts val="0"/>
              </a:spcBef>
              <a:spcAft>
                <a:spcPts val="0"/>
              </a:spcAft>
              <a:buSzPts val="1200"/>
              <a:buAutoNum type="arabicPeriod"/>
            </a:pPr>
            <a:r>
              <a:rPr lang="en" sz="1200"/>
              <a:t>CICO Training Outline  for Facilitators </a:t>
            </a:r>
            <a:endParaRPr sz="1200"/>
          </a:p>
          <a:p>
            <a:pPr marL="457200" lvl="0" indent="-304800" algn="l" rtl="0">
              <a:spcBef>
                <a:spcPts val="0"/>
              </a:spcBef>
              <a:spcAft>
                <a:spcPts val="0"/>
              </a:spcAft>
              <a:buSzPts val="1200"/>
              <a:buAutoNum type="arabicPeriod"/>
            </a:pPr>
            <a:r>
              <a:rPr lang="en" sz="1200"/>
              <a:t>CICO Training Outline for Classroom Teachers </a:t>
            </a:r>
            <a:endParaRPr sz="1200"/>
          </a:p>
          <a:p>
            <a:pPr marL="457200" lvl="0" indent="-304800" algn="l" rtl="0">
              <a:spcBef>
                <a:spcPts val="0"/>
              </a:spcBef>
              <a:spcAft>
                <a:spcPts val="0"/>
              </a:spcAft>
              <a:buSzPts val="1200"/>
              <a:buAutoNum type="arabicPeriod"/>
            </a:pPr>
            <a:r>
              <a:rPr lang="en" sz="1200"/>
              <a:t>CICO Training Outline Families  </a:t>
            </a:r>
            <a:endParaRPr sz="1200"/>
          </a:p>
          <a:p>
            <a:pPr marL="457200" lvl="0" indent="-304800" algn="l" rtl="0">
              <a:spcBef>
                <a:spcPts val="0"/>
              </a:spcBef>
              <a:spcAft>
                <a:spcPts val="0"/>
              </a:spcAft>
              <a:buSzPts val="1200"/>
              <a:buAutoNum type="arabicPeriod"/>
            </a:pPr>
            <a:r>
              <a:rPr lang="en" sz="1200"/>
              <a:t>CICO Training Outline for Students</a:t>
            </a:r>
            <a:endParaRPr sz="1200"/>
          </a:p>
          <a:p>
            <a:pPr marL="457200" lvl="0" indent="-304800" algn="l" rtl="0">
              <a:spcBef>
                <a:spcPts val="0"/>
              </a:spcBef>
              <a:spcAft>
                <a:spcPts val="0"/>
              </a:spcAft>
              <a:buSzPts val="1200"/>
              <a:buAutoNum type="arabicPeriod"/>
            </a:pPr>
            <a:r>
              <a:rPr lang="en" sz="1200"/>
              <a:t>Responsibilities associated with CICO</a:t>
            </a:r>
            <a:endParaRPr sz="1200"/>
          </a:p>
          <a:p>
            <a:pPr marL="342900" lvl="0" indent="-241300" algn="l" rtl="0">
              <a:spcBef>
                <a:spcPts val="0"/>
              </a:spcBef>
              <a:spcAft>
                <a:spcPts val="0"/>
              </a:spcAft>
              <a:buSzPts val="1200"/>
              <a:buChar char="•"/>
            </a:pPr>
            <a:r>
              <a:rPr lang="en" sz="1200"/>
              <a:t>Piloting 2 Videos </a:t>
            </a:r>
            <a:endParaRPr sz="1200"/>
          </a:p>
          <a:p>
            <a:pPr marL="0" lvl="0" indent="0" algn="l" rtl="0">
              <a:spcBef>
                <a:spcPts val="0"/>
              </a:spcBef>
              <a:spcAft>
                <a:spcPts val="0"/>
              </a:spcAft>
              <a:buClr>
                <a:schemeClr val="dk1"/>
              </a:buClr>
              <a:buSzPts val="1100"/>
              <a:buFont typeface="Arial"/>
              <a:buNone/>
            </a:pPr>
            <a:endParaRPr sz="1200"/>
          </a:p>
          <a:p>
            <a:pPr marL="342900" lvl="0" indent="0" algn="l" rtl="0">
              <a:spcBef>
                <a:spcPts val="500"/>
              </a:spcBef>
              <a:spcAft>
                <a:spcPts val="0"/>
              </a:spcAft>
              <a:buNone/>
            </a:pPr>
            <a:endParaRPr sz="1700">
              <a:highlight>
                <a:srgbClr val="FFF123"/>
              </a:highlight>
            </a:endParaRPr>
          </a:p>
          <a:p>
            <a:pPr marL="0" lvl="0" indent="0" algn="l" rtl="0">
              <a:spcBef>
                <a:spcPts val="0"/>
              </a:spcBef>
              <a:spcAft>
                <a:spcPts val="0"/>
              </a:spcAft>
              <a:buNone/>
            </a:pPr>
            <a:endParaRPr sz="1700"/>
          </a:p>
          <a:p>
            <a:pPr marL="342900" marR="0" lvl="0" indent="-165100" algn="l" rtl="0">
              <a:lnSpc>
                <a:spcPct val="100000"/>
              </a:lnSpc>
              <a:spcBef>
                <a:spcPts val="500"/>
              </a:spcBef>
              <a:spcAft>
                <a:spcPts val="0"/>
              </a:spcAft>
              <a:buClr>
                <a:srgbClr val="FF0000"/>
              </a:buClr>
              <a:buSzPts val="2400"/>
              <a:buFont typeface="Arial"/>
              <a:buNone/>
            </a:pP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93"/>
          <p:cNvSpPr txBox="1">
            <a:spLocks noGrp="1"/>
          </p:cNvSpPr>
          <p:nvPr>
            <p:ph type="title"/>
          </p:nvPr>
        </p:nvSpPr>
        <p:spPr>
          <a:xfrm>
            <a:off x="1314450" y="228600"/>
            <a:ext cx="6515100" cy="6858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Implementation Example</a:t>
            </a:r>
            <a:endParaRPr/>
          </a:p>
        </p:txBody>
      </p:sp>
      <p:sp>
        <p:nvSpPr>
          <p:cNvPr id="663" name="Google Shape;663;p93"/>
          <p:cNvSpPr txBox="1">
            <a:spLocks noGrp="1"/>
          </p:cNvSpPr>
          <p:nvPr>
            <p:ph type="body" idx="1"/>
          </p:nvPr>
        </p:nvSpPr>
        <p:spPr>
          <a:xfrm>
            <a:off x="1257300" y="971550"/>
            <a:ext cx="6572400" cy="36576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100"/>
              <a:buNone/>
            </a:pPr>
            <a:r>
              <a:rPr lang="en" sz="2100"/>
              <a:t>End of Day Check-out</a:t>
            </a:r>
            <a:endParaRPr/>
          </a:p>
          <a:p>
            <a:pPr marL="558800" lvl="1" indent="-209550" algn="l" rtl="0">
              <a:lnSpc>
                <a:spcPct val="90000"/>
              </a:lnSpc>
              <a:spcBef>
                <a:spcPts val="400"/>
              </a:spcBef>
              <a:spcAft>
                <a:spcPts val="0"/>
              </a:spcAft>
              <a:buSzPts val="2100"/>
              <a:buChar char="•"/>
            </a:pPr>
            <a:r>
              <a:rPr lang="en"/>
              <a:t>Consistent Location</a:t>
            </a:r>
            <a:endParaRPr/>
          </a:p>
          <a:p>
            <a:pPr marL="558800" lvl="1" indent="-209550" algn="l" rtl="0">
              <a:lnSpc>
                <a:spcPct val="90000"/>
              </a:lnSpc>
              <a:spcBef>
                <a:spcPts val="400"/>
              </a:spcBef>
              <a:spcAft>
                <a:spcPts val="0"/>
              </a:spcAft>
              <a:buSzPts val="2100"/>
              <a:buChar char="•"/>
            </a:pPr>
            <a:r>
              <a:rPr lang="en"/>
              <a:t>Adult positive greeting</a:t>
            </a:r>
            <a:endParaRPr/>
          </a:p>
          <a:p>
            <a:pPr marL="558800" lvl="1" indent="-209550" algn="l" rtl="0">
              <a:lnSpc>
                <a:spcPct val="90000"/>
              </a:lnSpc>
              <a:spcBef>
                <a:spcPts val="400"/>
              </a:spcBef>
              <a:spcAft>
                <a:spcPts val="0"/>
              </a:spcAft>
              <a:buSzPts val="2100"/>
              <a:buChar char="•"/>
            </a:pPr>
            <a:r>
              <a:rPr lang="en"/>
              <a:t>Total points, calculate percentage, and enter data</a:t>
            </a:r>
            <a:endParaRPr/>
          </a:p>
          <a:p>
            <a:pPr marL="558800" lvl="1" indent="-209550" algn="l" rtl="0">
              <a:lnSpc>
                <a:spcPct val="90000"/>
              </a:lnSpc>
              <a:spcBef>
                <a:spcPts val="400"/>
              </a:spcBef>
              <a:spcAft>
                <a:spcPts val="0"/>
              </a:spcAft>
              <a:buSzPts val="2100"/>
              <a:buChar char="•"/>
            </a:pPr>
            <a:r>
              <a:rPr lang="en"/>
              <a:t>Daily and/or weekly reinforcement for meeting goals</a:t>
            </a:r>
            <a:endParaRPr/>
          </a:p>
          <a:p>
            <a:pPr marL="558800" lvl="1" indent="-209550" algn="l" rtl="0">
              <a:lnSpc>
                <a:spcPct val="90000"/>
              </a:lnSpc>
              <a:spcBef>
                <a:spcPts val="400"/>
              </a:spcBef>
              <a:spcAft>
                <a:spcPts val="0"/>
              </a:spcAft>
              <a:buSzPts val="2100"/>
              <a:buChar char="•"/>
            </a:pPr>
            <a:r>
              <a:rPr lang="en"/>
              <a:t>Quick debrief with student </a:t>
            </a:r>
            <a:endParaRPr/>
          </a:p>
          <a:p>
            <a:pPr marL="558800" lvl="1" indent="-209550" algn="l" rtl="0">
              <a:lnSpc>
                <a:spcPct val="90000"/>
              </a:lnSpc>
              <a:spcBef>
                <a:spcPts val="400"/>
              </a:spcBef>
              <a:spcAft>
                <a:spcPts val="0"/>
              </a:spcAft>
              <a:buSzPts val="2100"/>
              <a:buChar char="•"/>
            </a:pPr>
            <a:r>
              <a:rPr lang="en"/>
              <a:t>Provide parent communication</a:t>
            </a:r>
            <a:endParaRPr/>
          </a:p>
          <a:p>
            <a:pPr marL="254000" lvl="0" indent="-254000" algn="l" rtl="0">
              <a:lnSpc>
                <a:spcPct val="90000"/>
              </a:lnSpc>
              <a:spcBef>
                <a:spcPts val="400"/>
              </a:spcBef>
              <a:spcAft>
                <a:spcPts val="0"/>
              </a:spcAft>
              <a:buSzPts val="2100"/>
              <a:buFont typeface="Arial"/>
              <a:buNone/>
            </a:pPr>
            <a:endParaRPr sz="2100"/>
          </a:p>
          <a:p>
            <a:pPr marL="342900" lvl="1" indent="0" algn="l" rtl="0">
              <a:lnSpc>
                <a:spcPct val="90000"/>
              </a:lnSpc>
              <a:spcBef>
                <a:spcPts val="400"/>
              </a:spcBef>
              <a:spcAft>
                <a:spcPts val="0"/>
              </a:spcAft>
              <a:buSzPts val="2100"/>
              <a:buNone/>
            </a:pPr>
            <a:r>
              <a:rPr lang="en"/>
              <a:t>Provides positive adult attention, specific performance feedback and progress monitoring</a:t>
            </a:r>
            <a:endParaRPr/>
          </a:p>
          <a:p>
            <a:pPr marL="254000" lvl="0" indent="-114300" algn="l" rtl="0">
              <a:lnSpc>
                <a:spcPct val="90000"/>
              </a:lnSpc>
              <a:spcBef>
                <a:spcPts val="400"/>
              </a:spcBef>
              <a:spcAft>
                <a:spcPts val="0"/>
              </a:spcAft>
              <a:buSzPts val="2100"/>
              <a:buNone/>
            </a:pPr>
            <a:endParaRPr sz="2100"/>
          </a:p>
          <a:p>
            <a:pPr marL="558800" lvl="1" indent="-76200" algn="l" rtl="0">
              <a:lnSpc>
                <a:spcPct val="90000"/>
              </a:lnSpc>
              <a:spcBef>
                <a:spcPts val="400"/>
              </a:spcBef>
              <a:spcAft>
                <a:spcPts val="0"/>
              </a:spcAft>
              <a:buSzPts val="2100"/>
              <a:buNone/>
            </a:pPr>
            <a:endParaRPr/>
          </a:p>
          <a:p>
            <a:pPr marL="558800" lvl="1" indent="-215900" algn="l" rtl="0">
              <a:lnSpc>
                <a:spcPct val="90000"/>
              </a:lnSpc>
              <a:spcBef>
                <a:spcPts val="400"/>
              </a:spcBef>
              <a:spcAft>
                <a:spcPts val="0"/>
              </a:spcAft>
              <a:buSzPts val="2100"/>
              <a:buFont typeface="Calibri"/>
              <a:buNone/>
            </a:pP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94"/>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Check Out Example</a:t>
            </a:r>
            <a:endParaRPr/>
          </a:p>
        </p:txBody>
      </p:sp>
      <p:pic>
        <p:nvPicPr>
          <p:cNvPr id="2" name="Online Media 1" title="CICO- Post Conference-SD.mp4">
            <a:hlinkClick r:id="" action="ppaction://media"/>
            <a:extLst>
              <a:ext uri="{FF2B5EF4-FFF2-40B4-BE49-F238E27FC236}">
                <a16:creationId xmlns:a16="http://schemas.microsoft.com/office/drawing/2014/main" id="{9B9ABDF0-BFDE-5509-A560-32E75B1785FA}"/>
              </a:ext>
            </a:extLst>
          </p:cNvPr>
          <p:cNvPicPr>
            <a:picLocks noRot="1" noChangeAspect="1"/>
          </p:cNvPicPr>
          <p:nvPr>
            <a:videoFile r:link="rId1"/>
          </p:nvPr>
        </p:nvPicPr>
        <p:blipFill>
          <a:blip r:embed="rId4"/>
          <a:stretch>
            <a:fillRect/>
          </a:stretch>
        </p:blipFill>
        <p:spPr>
          <a:xfrm>
            <a:off x="2438400" y="1149927"/>
            <a:ext cx="4267200" cy="3200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95"/>
          <p:cNvSpPr txBox="1">
            <a:spLocks noGrp="1"/>
          </p:cNvSpPr>
          <p:nvPr>
            <p:ph type="title"/>
          </p:nvPr>
        </p:nvSpPr>
        <p:spPr>
          <a:xfrm>
            <a:off x="1314450" y="228600"/>
            <a:ext cx="6515100" cy="6858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Implementation Example</a:t>
            </a:r>
            <a:endParaRPr/>
          </a:p>
        </p:txBody>
      </p:sp>
      <p:sp>
        <p:nvSpPr>
          <p:cNvPr id="677" name="Google Shape;677;p95"/>
          <p:cNvSpPr txBox="1">
            <a:spLocks noGrp="1"/>
          </p:cNvSpPr>
          <p:nvPr>
            <p:ph type="body" idx="1"/>
          </p:nvPr>
        </p:nvSpPr>
        <p:spPr>
          <a:xfrm>
            <a:off x="1025644" y="1249144"/>
            <a:ext cx="7240800" cy="33801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700"/>
              <a:buNone/>
            </a:pPr>
            <a:r>
              <a:rPr lang="en" sz="2700"/>
              <a:t>Data Collection and Progress Monitoring</a:t>
            </a:r>
            <a:endParaRPr/>
          </a:p>
          <a:p>
            <a:pPr marL="558800" lvl="1" indent="-209550" algn="l" rtl="0">
              <a:lnSpc>
                <a:spcPct val="90000"/>
              </a:lnSpc>
              <a:spcBef>
                <a:spcPts val="500"/>
              </a:spcBef>
              <a:spcAft>
                <a:spcPts val="0"/>
              </a:spcAft>
              <a:buSzPts val="2700"/>
              <a:buChar char="•"/>
            </a:pPr>
            <a:r>
              <a:rPr lang="en" sz="2700"/>
              <a:t>Facilitators (or students) enter DPR percentages in an excel spreadsheet or other graphing tool(Advanced Tiered Spreadsheet)  </a:t>
            </a:r>
            <a:endParaRPr sz="2700"/>
          </a:p>
          <a:p>
            <a:pPr marL="558800" lvl="1" indent="-209550" algn="l" rtl="0">
              <a:lnSpc>
                <a:spcPct val="90000"/>
              </a:lnSpc>
              <a:spcBef>
                <a:spcPts val="500"/>
              </a:spcBef>
              <a:spcAft>
                <a:spcPts val="0"/>
              </a:spcAft>
              <a:buSzPts val="2700"/>
              <a:buChar char="•"/>
            </a:pPr>
            <a:r>
              <a:rPr lang="en" sz="2700"/>
              <a:t>Student data graphed</a:t>
            </a:r>
            <a:endParaRPr/>
          </a:p>
          <a:p>
            <a:pPr marL="558800" lvl="1" indent="-209550" algn="l" rtl="0">
              <a:lnSpc>
                <a:spcPct val="90000"/>
              </a:lnSpc>
              <a:spcBef>
                <a:spcPts val="500"/>
              </a:spcBef>
              <a:spcAft>
                <a:spcPts val="0"/>
              </a:spcAft>
              <a:buSzPts val="2700"/>
              <a:buChar char="•"/>
            </a:pPr>
            <a:r>
              <a:rPr lang="en" sz="2700"/>
              <a:t>Results reviewed and intervention decisions are made</a:t>
            </a:r>
            <a:endParaRPr/>
          </a:p>
          <a:p>
            <a:pPr marL="558800" lvl="1" indent="-76200" algn="l" rtl="0">
              <a:lnSpc>
                <a:spcPct val="90000"/>
              </a:lnSpc>
              <a:spcBef>
                <a:spcPts val="400"/>
              </a:spcBef>
              <a:spcAft>
                <a:spcPts val="0"/>
              </a:spcAft>
              <a:buSzPts val="2100"/>
              <a:buNone/>
            </a:pPr>
            <a:endParaRPr/>
          </a:p>
          <a:p>
            <a:pPr marL="558800" lvl="1" indent="-215900" algn="l" rtl="0">
              <a:lnSpc>
                <a:spcPct val="90000"/>
              </a:lnSpc>
              <a:spcBef>
                <a:spcPts val="400"/>
              </a:spcBef>
              <a:spcAft>
                <a:spcPts val="0"/>
              </a:spcAft>
              <a:buSzPts val="2100"/>
              <a:buFont typeface="Calibri"/>
              <a:buNone/>
            </a:pP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96"/>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Implementation Example</a:t>
            </a:r>
            <a:endParaRPr sz="3000"/>
          </a:p>
        </p:txBody>
      </p:sp>
      <p:sp>
        <p:nvSpPr>
          <p:cNvPr id="684" name="Google Shape;684;p96"/>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2700"/>
              <a:buNone/>
            </a:pPr>
            <a:r>
              <a:rPr lang="en" sz="2700"/>
              <a:t>Family Participation</a:t>
            </a:r>
            <a:endParaRPr/>
          </a:p>
          <a:p>
            <a:pPr marL="558800" lvl="1" indent="-215900" algn="l" rtl="0">
              <a:lnSpc>
                <a:spcPct val="100000"/>
              </a:lnSpc>
              <a:spcBef>
                <a:spcPts val="500"/>
              </a:spcBef>
              <a:spcAft>
                <a:spcPts val="0"/>
              </a:spcAft>
              <a:buSzPts val="2400"/>
              <a:buChar char="•"/>
            </a:pPr>
            <a:r>
              <a:rPr lang="en" sz="2400"/>
              <a:t>Students are reminded to take DPR home</a:t>
            </a:r>
            <a:endParaRPr/>
          </a:p>
          <a:p>
            <a:pPr marL="558800" lvl="1" indent="-215900" algn="l" rtl="0">
              <a:lnSpc>
                <a:spcPct val="100000"/>
              </a:lnSpc>
              <a:spcBef>
                <a:spcPts val="500"/>
              </a:spcBef>
              <a:spcAft>
                <a:spcPts val="0"/>
              </a:spcAft>
              <a:buSzPts val="2400"/>
              <a:buChar char="•"/>
            </a:pPr>
            <a:r>
              <a:rPr lang="en" sz="2400"/>
              <a:t>Students receive additional feedback from parent</a:t>
            </a:r>
            <a:endParaRPr/>
          </a:p>
          <a:p>
            <a:pPr marL="558800" lvl="1" indent="-215900" algn="l" rtl="0">
              <a:lnSpc>
                <a:spcPct val="100000"/>
              </a:lnSpc>
              <a:spcBef>
                <a:spcPts val="500"/>
              </a:spcBef>
              <a:spcAft>
                <a:spcPts val="0"/>
              </a:spcAft>
              <a:buSzPts val="2400"/>
              <a:buChar char="•"/>
            </a:pPr>
            <a:r>
              <a:rPr lang="en" sz="2400"/>
              <a:t>Parents sign and return DPR to school the following day</a:t>
            </a:r>
            <a:endParaRPr sz="2400"/>
          </a:p>
          <a:p>
            <a:pPr marL="558800" lvl="1" indent="-215900" algn="l" rtl="0">
              <a:lnSpc>
                <a:spcPct val="100000"/>
              </a:lnSpc>
              <a:spcBef>
                <a:spcPts val="500"/>
              </a:spcBef>
              <a:spcAft>
                <a:spcPts val="0"/>
              </a:spcAft>
              <a:buSzPts val="2400"/>
              <a:buChar char="•"/>
            </a:pPr>
            <a:r>
              <a:rPr lang="en" sz="2400"/>
              <a:t>Students are reinforced for returning their DPR signed. </a:t>
            </a:r>
            <a:endParaRPr sz="2400"/>
          </a:p>
        </p:txBody>
      </p:sp>
      <p:pic>
        <p:nvPicPr>
          <p:cNvPr id="685" name="Google Shape;685;p96" descr="A group of people holding a drawing&#10;&#10;AI-generated content may be incorrect."/>
          <p:cNvPicPr>
            <a:picLocks noChangeAspect="1"/>
          </p:cNvPicPr>
          <p:nvPr/>
        </p:nvPicPr>
        <p:blipFill>
          <a:blip r:embed="rId3">
            <a:alphaModFix/>
          </a:blip>
          <a:stretch>
            <a:fillRect/>
          </a:stretch>
        </p:blipFill>
        <p:spPr>
          <a:xfrm>
            <a:off x="7110698" y="3371627"/>
            <a:ext cx="1964531" cy="1307306"/>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97"/>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Evaluating the Pilot</a:t>
            </a:r>
            <a:endParaRPr/>
          </a:p>
        </p:txBody>
      </p:sp>
      <p:sp>
        <p:nvSpPr>
          <p:cNvPr id="691" name="Google Shape;691;p97"/>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38354" lvl="0" indent="0" algn="l" rtl="0">
              <a:spcBef>
                <a:spcPts val="33"/>
              </a:spcBef>
              <a:spcAft>
                <a:spcPts val="0"/>
              </a:spcAft>
              <a:buClr>
                <a:schemeClr val="dk1"/>
              </a:buClr>
              <a:buSzPts val="1100"/>
              <a:buFont typeface="Arial"/>
              <a:buNone/>
            </a:pPr>
            <a:r>
              <a:rPr lang="en">
                <a:solidFill>
                  <a:srgbClr val="231F20"/>
                </a:solidFill>
              </a:rPr>
              <a:t>Data to collect, analyze, and use for evaluation of your CICO pilot include:  </a:t>
            </a:r>
            <a:endParaRPr>
              <a:solidFill>
                <a:srgbClr val="231F20"/>
              </a:solidFill>
            </a:endParaRPr>
          </a:p>
          <a:p>
            <a:pPr marL="271399" lvl="0" indent="0" algn="l" rtl="0">
              <a:spcBef>
                <a:spcPts val="33"/>
              </a:spcBef>
              <a:spcAft>
                <a:spcPts val="0"/>
              </a:spcAft>
              <a:buClr>
                <a:schemeClr val="dk1"/>
              </a:buClr>
              <a:buSzPts val="1100"/>
              <a:buFont typeface="Arial"/>
              <a:buNone/>
            </a:pPr>
            <a:r>
              <a:rPr lang="en">
                <a:solidFill>
                  <a:srgbClr val="231F20"/>
                </a:solidFill>
              </a:rPr>
              <a:t>• Fidelity of Implementation </a:t>
            </a:r>
            <a:endParaRPr>
              <a:solidFill>
                <a:srgbClr val="231F20"/>
              </a:solidFill>
            </a:endParaRPr>
          </a:p>
          <a:p>
            <a:pPr marL="271399" lvl="0" indent="0" algn="l" rtl="0">
              <a:spcBef>
                <a:spcPts val="33"/>
              </a:spcBef>
              <a:spcAft>
                <a:spcPts val="0"/>
              </a:spcAft>
              <a:buClr>
                <a:schemeClr val="dk1"/>
              </a:buClr>
              <a:buSzPts val="1100"/>
              <a:buFont typeface="Arial"/>
              <a:buNone/>
            </a:pPr>
            <a:r>
              <a:rPr lang="en">
                <a:solidFill>
                  <a:srgbClr val="231F20"/>
                </a:solidFill>
              </a:rPr>
              <a:t>• Team process  </a:t>
            </a:r>
            <a:endParaRPr>
              <a:solidFill>
                <a:srgbClr val="231F20"/>
              </a:solidFill>
            </a:endParaRPr>
          </a:p>
          <a:p>
            <a:pPr marL="271399" lvl="0" indent="0" algn="l" rtl="0">
              <a:spcBef>
                <a:spcPts val="33"/>
              </a:spcBef>
              <a:spcAft>
                <a:spcPts val="0"/>
              </a:spcAft>
              <a:buClr>
                <a:schemeClr val="dk1"/>
              </a:buClr>
              <a:buSzPts val="1100"/>
              <a:buFont typeface="Arial"/>
              <a:buNone/>
            </a:pPr>
            <a:r>
              <a:rPr lang="en">
                <a:solidFill>
                  <a:srgbClr val="231F20"/>
                </a:solidFill>
              </a:rPr>
              <a:t>• Social validity </a:t>
            </a:r>
            <a:endParaRPr>
              <a:solidFill>
                <a:srgbClr val="231F20"/>
              </a:solidFill>
            </a:endParaRPr>
          </a:p>
          <a:p>
            <a:pPr marL="271399" lvl="0" indent="0" algn="l" rtl="0">
              <a:spcBef>
                <a:spcPts val="33"/>
              </a:spcBef>
              <a:spcAft>
                <a:spcPts val="0"/>
              </a:spcAft>
              <a:buClr>
                <a:schemeClr val="dk1"/>
              </a:buClr>
              <a:buSzPts val="1100"/>
              <a:buFont typeface="Arial"/>
              <a:buNone/>
            </a:pPr>
            <a:r>
              <a:rPr lang="en">
                <a:solidFill>
                  <a:srgbClr val="231F20"/>
                </a:solidFill>
              </a:rPr>
              <a:t>• End of session/year evaluation</a:t>
            </a:r>
            <a:endParaRPr/>
          </a:p>
        </p:txBody>
      </p:sp>
      <p:pic>
        <p:nvPicPr>
          <p:cNvPr id="692" name="Google Shape;692;p97"/>
          <p:cNvPicPr preferRelativeResize="0"/>
          <p:nvPr/>
        </p:nvPicPr>
        <p:blipFill>
          <a:blip r:embed="rId3">
            <a:alphaModFix/>
          </a:blip>
          <a:stretch>
            <a:fillRect/>
          </a:stretch>
        </p:blipFill>
        <p:spPr>
          <a:xfrm>
            <a:off x="5100549" y="1899675"/>
            <a:ext cx="4043448" cy="2694974"/>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98"/>
          <p:cNvSpPr txBox="1">
            <a:spLocks noGrp="1"/>
          </p:cNvSpPr>
          <p:nvPr>
            <p:ph type="title"/>
          </p:nvPr>
        </p:nvSpPr>
        <p:spPr>
          <a:xfrm>
            <a:off x="1982788" y="402432"/>
            <a:ext cx="6710400" cy="7035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en"/>
              <a:t>Discussion </a:t>
            </a:r>
            <a:endParaRPr/>
          </a:p>
        </p:txBody>
      </p:sp>
      <p:sp>
        <p:nvSpPr>
          <p:cNvPr id="698" name="Google Shape;698;p98"/>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0" lvl="0" indent="0" algn="l" rtl="0">
              <a:spcBef>
                <a:spcPts val="500"/>
              </a:spcBef>
              <a:spcAft>
                <a:spcPts val="0"/>
              </a:spcAft>
              <a:buNone/>
            </a:pPr>
            <a:r>
              <a:rPr lang="en">
                <a:solidFill>
                  <a:schemeClr val="dk1"/>
                </a:solidFill>
              </a:rPr>
              <a:t>When will you begin piloting CICO ?</a:t>
            </a:r>
            <a:endParaRPr>
              <a:solidFill>
                <a:schemeClr val="dk1"/>
              </a:solidFill>
            </a:endParaRPr>
          </a:p>
          <a:p>
            <a:pPr marL="0" lvl="0" indent="0" algn="l" rtl="0">
              <a:spcBef>
                <a:spcPts val="500"/>
              </a:spcBef>
              <a:spcAft>
                <a:spcPts val="0"/>
              </a:spcAft>
              <a:buNone/>
            </a:pPr>
            <a:r>
              <a:rPr lang="en">
                <a:solidFill>
                  <a:schemeClr val="dk1"/>
                </a:solidFill>
              </a:rPr>
              <a:t>With which students?</a:t>
            </a:r>
            <a:endParaRPr>
              <a:solidFill>
                <a:schemeClr val="dk1"/>
              </a:solidFill>
            </a:endParaRPr>
          </a:p>
          <a:p>
            <a:pPr marL="0" lvl="0" indent="0" algn="l" rtl="0">
              <a:spcBef>
                <a:spcPts val="500"/>
              </a:spcBef>
              <a:spcAft>
                <a:spcPts val="0"/>
              </a:spcAft>
              <a:buNone/>
            </a:pPr>
            <a:r>
              <a:rPr lang="en">
                <a:solidFill>
                  <a:schemeClr val="dk1"/>
                </a:solidFill>
              </a:rPr>
              <a:t>Who will be the facilitators?  </a:t>
            </a:r>
            <a:endParaRPr>
              <a:solidFill>
                <a:schemeClr val="dk1"/>
              </a:solidFill>
            </a:endParaRPr>
          </a:p>
          <a:p>
            <a:pPr marL="0" lvl="0" indent="0" algn="l" rtl="0">
              <a:spcBef>
                <a:spcPts val="0"/>
              </a:spcBef>
              <a:spcAft>
                <a:spcPts val="0"/>
              </a:spcAft>
              <a:buClr>
                <a:schemeClr val="dk1"/>
              </a:buClr>
              <a:buSzPts val="800"/>
              <a:buFont typeface="Arial"/>
              <a:buNone/>
            </a:pPr>
            <a:r>
              <a:rPr lang="en" sz="2600">
                <a:solidFill>
                  <a:schemeClr val="dk1"/>
                </a:solidFill>
              </a:rPr>
              <a:t>How will you communicate this information to your staff?</a:t>
            </a:r>
            <a:endParaRPr sz="2600">
              <a:solidFill>
                <a:schemeClr val="dk1"/>
              </a:solidFill>
            </a:endParaRPr>
          </a:p>
          <a:p>
            <a:pPr marL="0" lvl="0" indent="0" algn="l" rtl="0">
              <a:spcBef>
                <a:spcPts val="0"/>
              </a:spcBef>
              <a:spcAft>
                <a:spcPts val="0"/>
              </a:spcAft>
              <a:buClr>
                <a:schemeClr val="dk1"/>
              </a:buClr>
              <a:buSzPts val="800"/>
              <a:buFont typeface="Arial"/>
              <a:buNone/>
            </a:pPr>
            <a:r>
              <a:rPr lang="en" sz="2600">
                <a:solidFill>
                  <a:schemeClr val="dk1"/>
                </a:solidFill>
              </a:rPr>
              <a:t>How will you evaluate your CICO pilot?</a:t>
            </a:r>
            <a:endParaRPr sz="2600">
              <a:solidFill>
                <a:schemeClr val="dk1"/>
              </a:solidFill>
            </a:endParaRPr>
          </a:p>
          <a:p>
            <a:pPr marL="0" lvl="0" indent="0" algn="l" rtl="0">
              <a:spcBef>
                <a:spcPts val="500"/>
              </a:spcBef>
              <a:spcAft>
                <a:spcPts val="0"/>
              </a:spcAft>
              <a:buNone/>
            </a:pPr>
            <a:endParaRPr>
              <a:solidFill>
                <a:schemeClr val="dk1"/>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99"/>
          <p:cNvSpPr txBox="1">
            <a:spLocks noGrp="1"/>
          </p:cNvSpPr>
          <p:nvPr>
            <p:ph type="title"/>
          </p:nvPr>
        </p:nvSpPr>
        <p:spPr>
          <a:xfrm>
            <a:off x="1471882" y="368764"/>
            <a:ext cx="7363500" cy="6945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Pause &amp; Reflect</a:t>
            </a:r>
            <a:endParaRPr/>
          </a:p>
        </p:txBody>
      </p:sp>
      <p:sp>
        <p:nvSpPr>
          <p:cNvPr id="704" name="Google Shape;704;p99"/>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r>
              <a:rPr lang="en">
                <a:solidFill>
                  <a:schemeClr val="dk1"/>
                </a:solidFill>
              </a:rPr>
              <a:t>What steps do you need to add to your action plan about piloting CICO? </a:t>
            </a:r>
            <a:endParaRPr>
              <a:solidFill>
                <a:schemeClr val="dk1"/>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00"/>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Next Steps</a:t>
            </a:r>
            <a:endParaRPr/>
          </a:p>
        </p:txBody>
      </p:sp>
      <p:sp>
        <p:nvSpPr>
          <p:cNvPr id="710" name="Google Shape;710;p100"/>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lvl="0" indent="-165100" algn="l" rtl="0">
              <a:spcBef>
                <a:spcPts val="500"/>
              </a:spcBef>
              <a:spcAft>
                <a:spcPts val="0"/>
              </a:spcAft>
              <a:buClr>
                <a:srgbClr val="FF0000"/>
              </a:buClr>
              <a:buSzPts val="2400"/>
              <a:buFont typeface="Arial"/>
              <a:buNone/>
            </a:pPr>
            <a:r>
              <a:rPr lang="en"/>
              <a:t>Refer to your action plan and decide what is next to meet the needs of your students and staff. </a:t>
            </a:r>
            <a:endParaRPr/>
          </a:p>
          <a:p>
            <a:pPr marL="342900" lvl="0" indent="-165100" algn="l" rtl="0">
              <a:spcBef>
                <a:spcPts val="500"/>
              </a:spcBef>
              <a:spcAft>
                <a:spcPts val="0"/>
              </a:spcAft>
              <a:buClr>
                <a:srgbClr val="FF0000"/>
              </a:buClr>
              <a:buSzPts val="2400"/>
              <a:buFont typeface="Arial"/>
              <a:buNone/>
            </a:pPr>
            <a:endParaRPr/>
          </a:p>
          <a:p>
            <a:pPr marL="342900" marR="0" lvl="0" indent="-165100" algn="l" rtl="0">
              <a:lnSpc>
                <a:spcPct val="100000"/>
              </a:lnSpc>
              <a:spcBef>
                <a:spcPts val="500"/>
              </a:spcBef>
              <a:spcAft>
                <a:spcPts val="0"/>
              </a:spcAft>
              <a:buClr>
                <a:srgbClr val="FF0000"/>
              </a:buClr>
              <a:buSzPts val="2400"/>
              <a:buFont typeface="Arial"/>
              <a:buNone/>
            </a:pP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714"/>
        <p:cNvGrpSpPr/>
        <p:nvPr/>
      </p:nvGrpSpPr>
      <p:grpSpPr>
        <a:xfrm>
          <a:off x="0" y="0"/>
          <a:ext cx="0" cy="0"/>
          <a:chOff x="0" y="0"/>
          <a:chExt cx="0" cy="0"/>
        </a:xfrm>
      </p:grpSpPr>
      <p:sp>
        <p:nvSpPr>
          <p:cNvPr id="715" name="Google Shape;715;p101"/>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Closing</a:t>
            </a:r>
            <a:endParaRPr/>
          </a:p>
        </p:txBody>
      </p:sp>
      <p:sp>
        <p:nvSpPr>
          <p:cNvPr id="716" name="Google Shape;716;p101"/>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r>
              <a:rPr lang="en"/>
              <a:t> Social Skills Intervention Group (SSIG) Course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102"/>
          <p:cNvSpPr txBox="1">
            <a:spLocks noGrp="1"/>
          </p:cNvSpPr>
          <p:nvPr>
            <p:ph type="title"/>
          </p:nvPr>
        </p:nvSpPr>
        <p:spPr>
          <a:xfrm>
            <a:off x="1485900" y="205972"/>
            <a:ext cx="6172200" cy="5550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References</a:t>
            </a:r>
            <a:endParaRPr/>
          </a:p>
        </p:txBody>
      </p:sp>
      <p:sp>
        <p:nvSpPr>
          <p:cNvPr id="722" name="Google Shape;722;p102"/>
          <p:cNvSpPr txBox="1">
            <a:spLocks noGrp="1"/>
          </p:cNvSpPr>
          <p:nvPr>
            <p:ph type="body" idx="1"/>
          </p:nvPr>
        </p:nvSpPr>
        <p:spPr>
          <a:xfrm>
            <a:off x="662850" y="608794"/>
            <a:ext cx="7818300" cy="3394500"/>
          </a:xfrm>
          <a:prstGeom prst="rect">
            <a:avLst/>
          </a:prstGeom>
          <a:noFill/>
          <a:ln>
            <a:noFill/>
          </a:ln>
        </p:spPr>
        <p:txBody>
          <a:bodyPr spcFirstLastPara="1" wrap="square" lIns="68575" tIns="68575" rIns="68575" bIns="68575" anchor="t" anchorCtr="0">
            <a:noAutofit/>
          </a:bodyPr>
          <a:lstStyle/>
          <a:p>
            <a:pPr marL="38100" lvl="0" indent="0" algn="l" rtl="0">
              <a:spcBef>
                <a:spcPts val="200"/>
              </a:spcBef>
              <a:spcAft>
                <a:spcPts val="0"/>
              </a:spcAft>
              <a:buClr>
                <a:schemeClr val="dk1"/>
              </a:buClr>
              <a:buSzPts val="800"/>
              <a:buFont typeface="Arial"/>
              <a:buNone/>
            </a:pPr>
            <a:endParaRPr sz="1800" b="1">
              <a:solidFill>
                <a:srgbClr val="231F20"/>
              </a:solidFill>
              <a:latin typeface="Arial"/>
              <a:ea typeface="Arial"/>
              <a:cs typeface="Arial"/>
              <a:sym typeface="Arial"/>
            </a:endParaRPr>
          </a:p>
          <a:p>
            <a:pPr marL="0" marR="114300" lvl="0" indent="0" algn="l" rtl="0">
              <a:lnSpc>
                <a:spcPct val="99960"/>
              </a:lnSpc>
              <a:spcBef>
                <a:spcPts val="1000"/>
              </a:spcBef>
              <a:spcAft>
                <a:spcPts val="0"/>
              </a:spcAft>
              <a:buClr>
                <a:schemeClr val="dk1"/>
              </a:buClr>
              <a:buSzPts val="800"/>
              <a:buFont typeface="Arial"/>
              <a:buNone/>
            </a:pPr>
            <a:r>
              <a:rPr lang="en" sz="1400">
                <a:solidFill>
                  <a:srgbClr val="231F20"/>
                </a:solidFill>
              </a:rPr>
              <a:t>Algozzine, B., Barrett, S., Eber, L.,  George, H., Horner, R., Lewis, T.,  Putnam, B., Swain-Bradway, J., McIn tosh, K., &amp; Sugai, G. (2019). School wide PBIS Tiered Fidelity Inventory.  OSEP Technical Assistance Center  on Positive Behavioral Interventions  and Supports. https://www.pbis.org/ resource/tfi  </a:t>
            </a:r>
            <a:endParaRPr sz="1400">
              <a:solidFill>
                <a:srgbClr val="231F20"/>
              </a:solidFill>
            </a:endParaRPr>
          </a:p>
          <a:p>
            <a:pPr marL="0" marR="88900" lvl="0" indent="0" algn="l" rtl="0">
              <a:lnSpc>
                <a:spcPct val="99959"/>
              </a:lnSpc>
              <a:spcBef>
                <a:spcPts val="900"/>
              </a:spcBef>
              <a:spcAft>
                <a:spcPts val="0"/>
              </a:spcAft>
              <a:buClr>
                <a:schemeClr val="dk1"/>
              </a:buClr>
              <a:buSzPts val="800"/>
              <a:buFont typeface="Arial"/>
              <a:buNone/>
            </a:pPr>
            <a:r>
              <a:rPr lang="en" sz="1400">
                <a:solidFill>
                  <a:srgbClr val="231F20"/>
                </a:solidFill>
              </a:rPr>
              <a:t>Anderson, C. M., &amp; Turtura, J. (2010).  Academic behavior Check-in/Check out (ABC): Implementation manual.  University of Oregon.  </a:t>
            </a:r>
            <a:endParaRPr sz="1400">
              <a:solidFill>
                <a:srgbClr val="231F20"/>
              </a:solidFill>
            </a:endParaRPr>
          </a:p>
          <a:p>
            <a:pPr marL="0" marR="101600" lvl="0" indent="0" algn="l" rtl="0">
              <a:lnSpc>
                <a:spcPct val="99960"/>
              </a:lnSpc>
              <a:spcBef>
                <a:spcPts val="900"/>
              </a:spcBef>
              <a:spcAft>
                <a:spcPts val="0"/>
              </a:spcAft>
              <a:buClr>
                <a:schemeClr val="dk1"/>
              </a:buClr>
              <a:buSzPts val="800"/>
              <a:buFont typeface="Arial"/>
              <a:buNone/>
            </a:pPr>
            <a:r>
              <a:rPr lang="en" sz="1400">
                <a:solidFill>
                  <a:srgbClr val="231F20"/>
                </a:solidFill>
              </a:rPr>
              <a:t>Crone, D., Hawken, L. S. &amp; Horner,  R. H. (2010). Responding to problem  behavior in schools: The behavior ed ucation program (2nd ed.). New York:  The Guilford Press. </a:t>
            </a:r>
            <a:endParaRPr sz="1400">
              <a:solidFill>
                <a:srgbClr val="231F20"/>
              </a:solidFill>
            </a:endParaRPr>
          </a:p>
          <a:p>
            <a:pPr marL="0" marR="50800" lvl="0" indent="12700" algn="l" rtl="0">
              <a:lnSpc>
                <a:spcPct val="99960"/>
              </a:lnSpc>
              <a:spcBef>
                <a:spcPts val="900"/>
              </a:spcBef>
              <a:spcAft>
                <a:spcPts val="0"/>
              </a:spcAft>
              <a:buClr>
                <a:schemeClr val="dk1"/>
              </a:buClr>
              <a:buSzPts val="800"/>
              <a:buFont typeface="Arial"/>
              <a:buNone/>
            </a:pPr>
            <a:r>
              <a:rPr lang="en" sz="1400">
                <a:solidFill>
                  <a:srgbClr val="231F20"/>
                </a:solidFill>
              </a:rPr>
              <a:t>Hawken, L. S., &amp; Breen, K. (Directors).  (2017). Check-in, check-out: A tier 2  intervention for students at risk (2nd  ed.) [DVD]. New York: The Guilford  Press.  </a:t>
            </a:r>
            <a:endParaRPr sz="1400">
              <a:solidFill>
                <a:srgbClr val="231F20"/>
              </a:solidFill>
            </a:endParaRPr>
          </a:p>
          <a:p>
            <a:pPr marL="50800" marR="12700" lvl="0" indent="0" algn="l" rtl="0">
              <a:lnSpc>
                <a:spcPct val="99960"/>
              </a:lnSpc>
              <a:spcBef>
                <a:spcPts val="0"/>
              </a:spcBef>
              <a:spcAft>
                <a:spcPts val="0"/>
              </a:spcAft>
              <a:buClr>
                <a:schemeClr val="dk1"/>
              </a:buClr>
              <a:buSzPts val="800"/>
              <a:buFont typeface="Arial"/>
              <a:buNone/>
            </a:pPr>
            <a:r>
              <a:rPr lang="en" sz="1400">
                <a:solidFill>
                  <a:srgbClr val="231F20"/>
                </a:solidFill>
              </a:rPr>
              <a:t>Hawken, L. S., &amp; Johnston, S. S.  (2007). Preventing severe problem be havior in young children: The Behavior  Education Program. Journal of Early  and Intensive Behavior Intervention,  4(3), 599-613. http://doi.org/10.1037/ h0100394  </a:t>
            </a:r>
            <a:endParaRPr sz="1400">
              <a:solidFill>
                <a:srgbClr val="231F20"/>
              </a:solidFill>
            </a:endParaRPr>
          </a:p>
          <a:p>
            <a:pPr marL="50800" marR="38100" lvl="0" indent="0" algn="l" rtl="0">
              <a:lnSpc>
                <a:spcPct val="99959"/>
              </a:lnSpc>
              <a:spcBef>
                <a:spcPts val="900"/>
              </a:spcBef>
              <a:spcAft>
                <a:spcPts val="0"/>
              </a:spcAft>
              <a:buClr>
                <a:schemeClr val="dk1"/>
              </a:buClr>
              <a:buSzPts val="800"/>
              <a:buFont typeface="Arial"/>
              <a:buNone/>
            </a:pPr>
            <a:r>
              <a:rPr lang="en" sz="1400">
                <a:solidFill>
                  <a:srgbClr val="231F20"/>
                </a:solidFill>
              </a:rPr>
              <a:t>National Implementation Research  Network. (2014). PDSA - Who am I?  University of North Carolina, Chapel  Hill. Accessed July 29, 2020 from  https://nirn.fpg.unc.edu/sites/nirn. fpg.unc.edu/files/resources/AI%20 Hub%20Activity%205.2%20PDSA%20 Who%20Am%20I.pdf </a:t>
            </a:r>
            <a:endParaRPr sz="1400">
              <a:solidFill>
                <a:srgbClr val="231F20"/>
              </a:solidFill>
            </a:endParaRPr>
          </a:p>
          <a:p>
            <a:pPr marL="254000" lvl="0" indent="0" algn="l" rtl="0">
              <a:lnSpc>
                <a:spcPct val="100000"/>
              </a:lnSpc>
              <a:spcBef>
                <a:spcPts val="0"/>
              </a:spcBef>
              <a:spcAft>
                <a:spcPts val="0"/>
              </a:spcAft>
              <a:buSzPts val="2400"/>
              <a:buNone/>
            </a:pPr>
            <a:endParaRPr sz="1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0"/>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Lesson Description</a:t>
            </a:r>
            <a:endParaRPr/>
          </a:p>
        </p:txBody>
      </p:sp>
      <p:sp>
        <p:nvSpPr>
          <p:cNvPr id="258" name="Google Shape;258;p40"/>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r>
              <a:rPr lang="en" sz="2300">
                <a:solidFill>
                  <a:srgbClr val="231F20"/>
                </a:solidFill>
                <a:latin typeface="Arial"/>
                <a:ea typeface="Arial"/>
                <a:cs typeface="Arial"/>
                <a:sym typeface="Arial"/>
              </a:rPr>
              <a:t>  This lesson provides SW-PBS teams with a guide for how to communicate and teach staff, families and students about CICO.  It also provides examples and recommendations on how to pilot the intervention before beginning implementing fully.   </a:t>
            </a:r>
            <a:endParaRPr sz="800">
              <a:solidFill>
                <a:srgbClr val="231F20"/>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D99593"/>
        </a:solidFill>
        <a:effectLst/>
      </p:bgPr>
    </p:bg>
    <p:spTree>
      <p:nvGrpSpPr>
        <p:cNvPr id="1" name="Shape 727"/>
        <p:cNvGrpSpPr/>
        <p:nvPr/>
      </p:nvGrpSpPr>
      <p:grpSpPr>
        <a:xfrm>
          <a:off x="0" y="0"/>
          <a:ext cx="0" cy="0"/>
          <a:chOff x="0" y="0"/>
          <a:chExt cx="0" cy="0"/>
        </a:xfrm>
      </p:grpSpPr>
      <p:sp>
        <p:nvSpPr>
          <p:cNvPr id="728" name="Google Shape;728;p103"/>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Contact Information</a:t>
            </a:r>
            <a:endParaRPr/>
          </a:p>
        </p:txBody>
      </p:sp>
      <p:sp>
        <p:nvSpPr>
          <p:cNvPr id="729" name="Google Shape;729;p103"/>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rmAutofit/>
          </a:bodyPr>
          <a:lstStyle/>
          <a:p>
            <a:pPr marL="152400" lvl="0" indent="0" algn="l" rtl="0">
              <a:lnSpc>
                <a:spcPct val="100000"/>
              </a:lnSpc>
              <a:spcBef>
                <a:spcPts val="0"/>
              </a:spcBef>
              <a:spcAft>
                <a:spcPts val="0"/>
              </a:spcAft>
              <a:buSzPts val="2400"/>
              <a:buNone/>
            </a:pPr>
            <a:r>
              <a:rPr lang="en"/>
              <a:t>Check Out MO SW-PBS on Social Media:</a:t>
            </a:r>
            <a:endParaRPr/>
          </a:p>
        </p:txBody>
      </p:sp>
      <p:sp>
        <p:nvSpPr>
          <p:cNvPr id="730" name="Google Shape;730;p103"/>
          <p:cNvSpPr txBox="1">
            <a:spLocks noGrp="1"/>
          </p:cNvSpPr>
          <p:nvPr>
            <p:ph type="body" idx="4294967295"/>
          </p:nvPr>
        </p:nvSpPr>
        <p:spPr>
          <a:xfrm>
            <a:off x="5117680" y="1947971"/>
            <a:ext cx="2914800" cy="464400"/>
          </a:xfrm>
          <a:prstGeom prst="rect">
            <a:avLst/>
          </a:prstGeom>
          <a:noFill/>
          <a:ln>
            <a:noFill/>
          </a:ln>
        </p:spPr>
        <p:txBody>
          <a:bodyPr spcFirstLastPara="1" wrap="square" lIns="68575" tIns="68575" rIns="68575" bIns="68575" anchor="t" anchorCtr="0">
            <a:normAutofit fontScale="70000" lnSpcReduction="20000"/>
          </a:bodyPr>
          <a:lstStyle/>
          <a:p>
            <a:pPr marL="152400" lvl="0" indent="0" algn="l" rtl="0">
              <a:lnSpc>
                <a:spcPct val="100000"/>
              </a:lnSpc>
              <a:spcBef>
                <a:spcPts val="0"/>
              </a:spcBef>
              <a:spcAft>
                <a:spcPts val="0"/>
              </a:spcAft>
              <a:buSzPct val="133333"/>
              <a:buNone/>
            </a:pPr>
            <a:r>
              <a:rPr lang="en" b="1">
                <a:solidFill>
                  <a:schemeClr val="dk1"/>
                </a:solidFill>
              </a:rPr>
              <a:t>Facilitator Contact Information:</a:t>
            </a:r>
            <a:endParaRPr>
              <a:solidFill>
                <a:schemeClr val="dk1"/>
              </a:solidFill>
            </a:endParaRPr>
          </a:p>
          <a:p>
            <a:pPr marL="254000" lvl="0" indent="0" algn="l" rtl="0">
              <a:lnSpc>
                <a:spcPct val="100000"/>
              </a:lnSpc>
              <a:spcBef>
                <a:spcPts val="500"/>
              </a:spcBef>
              <a:spcAft>
                <a:spcPts val="0"/>
              </a:spcAft>
              <a:buSzPct val="133333"/>
              <a:buNone/>
            </a:pPr>
            <a:endParaRPr>
              <a:solidFill>
                <a:schemeClr val="dk1"/>
              </a:solidFill>
            </a:endParaRPr>
          </a:p>
        </p:txBody>
      </p:sp>
      <p:sp>
        <p:nvSpPr>
          <p:cNvPr id="731" name="Google Shape;731;p103"/>
          <p:cNvSpPr txBox="1"/>
          <p:nvPr/>
        </p:nvSpPr>
        <p:spPr>
          <a:xfrm>
            <a:off x="1191250" y="2257053"/>
            <a:ext cx="1794900" cy="315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16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pbismissouri.org</a:t>
            </a:r>
            <a:endParaRPr sz="1600" b="0" i="0" u="none" strike="noStrike" cap="none">
              <a:solidFill>
                <a:srgbClr val="000000"/>
              </a:solidFill>
              <a:latin typeface="Arial"/>
              <a:ea typeface="Arial"/>
              <a:cs typeface="Arial"/>
              <a:sym typeface="Arial"/>
            </a:endParaRPr>
          </a:p>
        </p:txBody>
      </p:sp>
      <p:sp>
        <p:nvSpPr>
          <p:cNvPr id="732" name="Google Shape;732;p103"/>
          <p:cNvSpPr txBox="1"/>
          <p:nvPr/>
        </p:nvSpPr>
        <p:spPr>
          <a:xfrm>
            <a:off x="1170984" y="2864001"/>
            <a:ext cx="2433900" cy="315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16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facebook.com/moswpbs</a:t>
            </a:r>
            <a:endParaRPr sz="1600" b="0" i="0" u="none" strike="noStrike" cap="none">
              <a:solidFill>
                <a:srgbClr val="000000"/>
              </a:solidFill>
              <a:latin typeface="Arial"/>
              <a:ea typeface="Arial"/>
              <a:cs typeface="Arial"/>
              <a:sym typeface="Arial"/>
            </a:endParaRPr>
          </a:p>
        </p:txBody>
      </p:sp>
      <p:sp>
        <p:nvSpPr>
          <p:cNvPr id="733" name="Google Shape;733;p103"/>
          <p:cNvSpPr txBox="1"/>
          <p:nvPr/>
        </p:nvSpPr>
        <p:spPr>
          <a:xfrm>
            <a:off x="1109615" y="3470949"/>
            <a:ext cx="2556600" cy="315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16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instagram.com/moswpbs/</a:t>
            </a:r>
            <a:endParaRPr sz="1100" b="0" i="0" u="none" strike="noStrike" cap="none">
              <a:solidFill>
                <a:srgbClr val="000000"/>
              </a:solidFill>
              <a:latin typeface="Arial"/>
              <a:ea typeface="Arial"/>
              <a:cs typeface="Arial"/>
              <a:sym typeface="Arial"/>
            </a:endParaRPr>
          </a:p>
        </p:txBody>
      </p:sp>
      <p:sp>
        <p:nvSpPr>
          <p:cNvPr id="734" name="Google Shape;734;p103"/>
          <p:cNvSpPr txBox="1"/>
          <p:nvPr/>
        </p:nvSpPr>
        <p:spPr>
          <a:xfrm>
            <a:off x="5195674" y="2257050"/>
            <a:ext cx="2707500" cy="2100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0" i="0" u="none" strike="noStrike" cap="none">
                <a:solidFill>
                  <a:srgbClr val="000000"/>
                </a:solidFill>
                <a:latin typeface="Arial"/>
                <a:ea typeface="Arial"/>
                <a:cs typeface="Arial"/>
                <a:sym typeface="Arial"/>
              </a:rPr>
              <a:t>List HERE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pic>
        <p:nvPicPr>
          <p:cNvPr id="735" name="Google Shape;735;p103"/>
          <p:cNvPicPr preferRelativeResize="0"/>
          <p:nvPr/>
        </p:nvPicPr>
        <p:blipFill rotWithShape="1">
          <a:blip r:embed="rId6">
            <a:alphaModFix/>
          </a:blip>
          <a:srcRect/>
          <a:stretch/>
        </p:blipFill>
        <p:spPr>
          <a:xfrm>
            <a:off x="457200" y="2770619"/>
            <a:ext cx="464344" cy="464344"/>
          </a:xfrm>
          <a:prstGeom prst="rect">
            <a:avLst/>
          </a:prstGeom>
          <a:noFill/>
          <a:ln>
            <a:noFill/>
          </a:ln>
        </p:spPr>
      </p:pic>
      <p:pic>
        <p:nvPicPr>
          <p:cNvPr id="736" name="Google Shape;736;p103"/>
          <p:cNvPicPr preferRelativeResize="0"/>
          <p:nvPr/>
        </p:nvPicPr>
        <p:blipFill rotWithShape="1">
          <a:blip r:embed="rId7">
            <a:alphaModFix/>
          </a:blip>
          <a:srcRect/>
          <a:stretch/>
        </p:blipFill>
        <p:spPr>
          <a:xfrm>
            <a:off x="495094" y="2245854"/>
            <a:ext cx="464344" cy="399176"/>
          </a:xfrm>
          <a:prstGeom prst="rect">
            <a:avLst/>
          </a:prstGeom>
          <a:noFill/>
          <a:ln>
            <a:noFill/>
          </a:ln>
        </p:spPr>
      </p:pic>
      <p:pic>
        <p:nvPicPr>
          <p:cNvPr id="737" name="Google Shape;737;p103"/>
          <p:cNvPicPr preferRelativeResize="0"/>
          <p:nvPr/>
        </p:nvPicPr>
        <p:blipFill rotWithShape="1">
          <a:blip r:embed="rId8">
            <a:alphaModFix/>
          </a:blip>
          <a:srcRect/>
          <a:stretch/>
        </p:blipFill>
        <p:spPr>
          <a:xfrm>
            <a:off x="489779" y="3469835"/>
            <a:ext cx="399169" cy="39916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1"/>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l" rtl="0">
              <a:lnSpc>
                <a:spcPct val="115000"/>
              </a:lnSpc>
              <a:spcBef>
                <a:spcPts val="0"/>
              </a:spcBef>
              <a:spcAft>
                <a:spcPts val="0"/>
              </a:spcAft>
              <a:buClr>
                <a:schemeClr val="dk1"/>
              </a:buClr>
              <a:buSzPts val="1100"/>
              <a:buFont typeface="Arial"/>
              <a:buNone/>
            </a:pPr>
            <a:r>
              <a:rPr lang="en" sz="2600" b="1"/>
              <a:t>Pre-Requisites:</a:t>
            </a:r>
            <a:endParaRPr sz="2600" b="1"/>
          </a:p>
          <a:p>
            <a:pPr marL="0" lvl="0" indent="0" algn="ctr" rtl="0">
              <a:spcBef>
                <a:spcPts val="0"/>
              </a:spcBef>
              <a:spcAft>
                <a:spcPts val="0"/>
              </a:spcAft>
              <a:buNone/>
            </a:pPr>
            <a:endParaRPr sz="2600" b="1"/>
          </a:p>
        </p:txBody>
      </p:sp>
      <p:sp>
        <p:nvSpPr>
          <p:cNvPr id="264" name="Google Shape;264;p41"/>
          <p:cNvSpPr txBox="1">
            <a:spLocks noGrp="1"/>
          </p:cNvSpPr>
          <p:nvPr>
            <p:ph type="body" idx="1"/>
          </p:nvPr>
        </p:nvSpPr>
        <p:spPr>
          <a:xfrm>
            <a:off x="457200" y="801000"/>
            <a:ext cx="8229600" cy="3793800"/>
          </a:xfrm>
          <a:prstGeom prst="rect">
            <a:avLst/>
          </a:prstGeom>
        </p:spPr>
        <p:txBody>
          <a:bodyPr spcFirstLastPara="1" wrap="square" lIns="68575" tIns="68575" rIns="68575" bIns="68575" anchor="t" anchorCtr="0">
            <a:noAutofit/>
          </a:bodyPr>
          <a:lstStyle/>
          <a:p>
            <a:pPr marL="342900" lvl="0" indent="-304800" algn="l" rtl="0">
              <a:lnSpc>
                <a:spcPct val="115000"/>
              </a:lnSpc>
              <a:spcBef>
                <a:spcPts val="0"/>
              </a:spcBef>
              <a:spcAft>
                <a:spcPts val="0"/>
              </a:spcAft>
              <a:buClr>
                <a:schemeClr val="dk1"/>
              </a:buClr>
              <a:buSzPts val="2200"/>
              <a:buChar char="•"/>
            </a:pPr>
            <a:r>
              <a:rPr lang="en" sz="2200" b="1" dirty="0"/>
              <a:t>Tier 1 Essential Components</a:t>
            </a:r>
            <a:endParaRPr sz="2200" b="1" dirty="0"/>
          </a:p>
          <a:p>
            <a:pPr marL="342900" lvl="0" indent="-304800" algn="l" rtl="0">
              <a:lnSpc>
                <a:spcPct val="115000"/>
              </a:lnSpc>
              <a:spcBef>
                <a:spcPts val="0"/>
              </a:spcBef>
              <a:spcAft>
                <a:spcPts val="0"/>
              </a:spcAft>
              <a:buClr>
                <a:schemeClr val="dk1"/>
              </a:buClr>
              <a:buSzPts val="2200"/>
              <a:buChar char="•"/>
            </a:pPr>
            <a:r>
              <a:rPr lang="en" sz="2200" b="1" dirty="0"/>
              <a:t>Science of Behavior </a:t>
            </a:r>
            <a:endParaRPr sz="2200" b="1" dirty="0"/>
          </a:p>
          <a:p>
            <a:pPr marL="342900" lvl="0" indent="-304800" algn="l" rtl="0">
              <a:lnSpc>
                <a:spcPct val="115000"/>
              </a:lnSpc>
              <a:spcBef>
                <a:spcPts val="0"/>
              </a:spcBef>
              <a:spcAft>
                <a:spcPts val="0"/>
              </a:spcAft>
              <a:buClr>
                <a:schemeClr val="dk1"/>
              </a:buClr>
              <a:buSzPts val="2200"/>
              <a:buChar char="•"/>
            </a:pPr>
            <a:r>
              <a:rPr lang="en" sz="2200" b="1" dirty="0"/>
              <a:t>Advanced Tiers Teaming</a:t>
            </a:r>
            <a:endParaRPr sz="2200" b="1" dirty="0"/>
          </a:p>
          <a:p>
            <a:pPr marL="342900" lvl="0" indent="-304800" algn="l" rtl="0">
              <a:lnSpc>
                <a:spcPct val="115000"/>
              </a:lnSpc>
              <a:spcBef>
                <a:spcPts val="0"/>
              </a:spcBef>
              <a:spcAft>
                <a:spcPts val="0"/>
              </a:spcAft>
              <a:buClr>
                <a:schemeClr val="dk1"/>
              </a:buClr>
              <a:buSzPts val="2200"/>
              <a:buChar char="•"/>
            </a:pPr>
            <a:r>
              <a:rPr lang="en" sz="2200" b="1" dirty="0"/>
              <a:t>Student Identification </a:t>
            </a:r>
            <a:endParaRPr sz="2200" b="1" dirty="0"/>
          </a:p>
          <a:p>
            <a:pPr marL="342900" lvl="0" indent="-304800" algn="l" rtl="0">
              <a:lnSpc>
                <a:spcPct val="115000"/>
              </a:lnSpc>
              <a:spcBef>
                <a:spcPts val="0"/>
              </a:spcBef>
              <a:spcAft>
                <a:spcPts val="0"/>
              </a:spcAft>
              <a:buClr>
                <a:schemeClr val="dk1"/>
              </a:buClr>
              <a:buSzPts val="2200"/>
              <a:buFont typeface="Calibri"/>
              <a:buChar char="•"/>
            </a:pPr>
            <a:r>
              <a:rPr lang="en" sz="2200" b="1" dirty="0"/>
              <a:t>Matching Function to Intervention: Gather and Review of Existing Data  </a:t>
            </a:r>
            <a:endParaRPr sz="2200" b="1" dirty="0"/>
          </a:p>
          <a:p>
            <a:pPr marL="342900" lvl="0" indent="-304800" algn="l" rtl="0">
              <a:lnSpc>
                <a:spcPct val="115000"/>
              </a:lnSpc>
              <a:spcBef>
                <a:spcPts val="0"/>
              </a:spcBef>
              <a:spcAft>
                <a:spcPts val="0"/>
              </a:spcAft>
              <a:buClr>
                <a:schemeClr val="dk1"/>
              </a:buClr>
              <a:buSzPts val="2200"/>
              <a:buFont typeface="Calibri"/>
              <a:buChar char="•"/>
            </a:pPr>
            <a:r>
              <a:rPr lang="en" sz="2200" b="1" dirty="0"/>
              <a:t>Intervention Data Decision Rules</a:t>
            </a:r>
            <a:endParaRPr sz="2200" b="1" dirty="0"/>
          </a:p>
          <a:p>
            <a:pPr marL="342900" lvl="0" indent="-304800" algn="l" rtl="0">
              <a:lnSpc>
                <a:spcPct val="115000"/>
              </a:lnSpc>
              <a:spcBef>
                <a:spcPts val="0"/>
              </a:spcBef>
              <a:spcAft>
                <a:spcPts val="0"/>
              </a:spcAft>
              <a:buClr>
                <a:schemeClr val="dk1"/>
              </a:buClr>
              <a:buSzPts val="2200"/>
              <a:buFont typeface="Calibri"/>
              <a:buChar char="•"/>
            </a:pPr>
            <a:r>
              <a:rPr lang="en" sz="2200" b="1" dirty="0"/>
              <a:t>Intensifying the 8 ETLPS</a:t>
            </a:r>
            <a:endParaRPr sz="2200" b="1" dirty="0"/>
          </a:p>
          <a:p>
            <a:pPr marL="342900" lvl="0" indent="-304800" algn="l" rtl="0">
              <a:lnSpc>
                <a:spcPct val="115000"/>
              </a:lnSpc>
              <a:spcBef>
                <a:spcPts val="0"/>
              </a:spcBef>
              <a:spcAft>
                <a:spcPts val="0"/>
              </a:spcAft>
              <a:buClr>
                <a:schemeClr val="dk1"/>
              </a:buClr>
              <a:buSzPts val="2200"/>
              <a:buFont typeface="Calibri"/>
              <a:buChar char="•"/>
            </a:pPr>
            <a:r>
              <a:rPr lang="en" sz="2200" b="1" dirty="0"/>
              <a:t>CICO Purpose and Developing the Essential</a:t>
            </a:r>
            <a:endParaRPr sz="2200" b="1" dirty="0"/>
          </a:p>
          <a:p>
            <a:pPr marL="342900" lvl="0" indent="-304800" algn="l" rtl="0">
              <a:lnSpc>
                <a:spcPct val="115000"/>
              </a:lnSpc>
              <a:spcBef>
                <a:spcPts val="0"/>
              </a:spcBef>
              <a:spcAft>
                <a:spcPts val="0"/>
              </a:spcAft>
              <a:buClr>
                <a:schemeClr val="dk1"/>
              </a:buClr>
              <a:buSzPts val="2200"/>
              <a:buFont typeface="Calibri"/>
              <a:buChar char="•"/>
            </a:pPr>
            <a:r>
              <a:rPr lang="en" sz="2200" b="1" dirty="0"/>
              <a:t>Data for Implementation  </a:t>
            </a:r>
            <a:endParaRPr sz="2200" b="1" dirty="0"/>
          </a:p>
          <a:p>
            <a:pPr marL="0" lvl="0" indent="0" algn="l" rtl="0">
              <a:lnSpc>
                <a:spcPct val="115000"/>
              </a:lnSpc>
              <a:spcBef>
                <a:spcPts val="0"/>
              </a:spcBef>
              <a:spcAft>
                <a:spcPts val="0"/>
              </a:spcAft>
              <a:buNone/>
            </a:pPr>
            <a:endParaRPr sz="2200" b="1" dirty="0"/>
          </a:p>
          <a:p>
            <a:pPr marL="342900" lvl="0" indent="-279400" algn="l" rtl="0">
              <a:lnSpc>
                <a:spcPct val="115000"/>
              </a:lnSpc>
              <a:spcBef>
                <a:spcPts val="0"/>
              </a:spcBef>
              <a:spcAft>
                <a:spcPts val="0"/>
              </a:spcAft>
              <a:buClr>
                <a:schemeClr val="lt1"/>
              </a:buClr>
              <a:buSzPts val="1800"/>
              <a:buFont typeface="Calibri"/>
              <a:buChar char="•"/>
            </a:pPr>
            <a:endParaRPr sz="1800" b="1" dirty="0">
              <a:solidFill>
                <a:schemeClr val="lt1"/>
              </a:solidFill>
            </a:endParaRPr>
          </a:p>
          <a:p>
            <a:pPr marL="0" lvl="0" indent="0" algn="l" rtl="0">
              <a:spcBef>
                <a:spcPts val="500"/>
              </a:spcBef>
              <a:spcAft>
                <a:spcPts val="0"/>
              </a:spcAft>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2"/>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Lesson Outcomes</a:t>
            </a:r>
            <a:endParaRPr/>
          </a:p>
        </p:txBody>
      </p:sp>
      <p:sp>
        <p:nvSpPr>
          <p:cNvPr id="271" name="Google Shape;271;p42"/>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0" lvl="0" indent="0" algn="ctr" rtl="0">
              <a:lnSpc>
                <a:spcPct val="110000"/>
              </a:lnSpc>
              <a:spcBef>
                <a:spcPts val="0"/>
              </a:spcBef>
              <a:spcAft>
                <a:spcPts val="0"/>
              </a:spcAft>
              <a:buSzPts val="2400"/>
              <a:buNone/>
            </a:pPr>
            <a:r>
              <a:rPr lang="en" i="1">
                <a:solidFill>
                  <a:srgbClr val="008000"/>
                </a:solidFill>
              </a:rPr>
              <a:t>At the end of this session, you will be able to…</a:t>
            </a:r>
            <a:endParaRPr sz="2300"/>
          </a:p>
          <a:p>
            <a:pPr marL="342900" lvl="0" indent="-311150" algn="l" rtl="0">
              <a:lnSpc>
                <a:spcPct val="115000"/>
              </a:lnSpc>
              <a:spcBef>
                <a:spcPts val="0"/>
              </a:spcBef>
              <a:spcAft>
                <a:spcPts val="0"/>
              </a:spcAft>
              <a:buSzPts val="2300"/>
              <a:buChar char="•"/>
            </a:pPr>
            <a:r>
              <a:rPr lang="en" sz="2300"/>
              <a:t>Develop a plan for communication with staff, families and students regarding the CICO intervention</a:t>
            </a:r>
            <a:endParaRPr sz="2300"/>
          </a:p>
          <a:p>
            <a:pPr marL="342900" lvl="0" indent="-311150" algn="l" rtl="0">
              <a:lnSpc>
                <a:spcPct val="115000"/>
              </a:lnSpc>
              <a:spcBef>
                <a:spcPts val="0"/>
              </a:spcBef>
              <a:spcAft>
                <a:spcPts val="0"/>
              </a:spcAft>
              <a:buSzPts val="2300"/>
              <a:buChar char="•"/>
            </a:pPr>
            <a:r>
              <a:rPr lang="en" sz="2300"/>
              <a:t>Develop a plan for training staff, families and students about the CICO expectations. </a:t>
            </a:r>
            <a:endParaRPr sz="2300"/>
          </a:p>
          <a:p>
            <a:pPr marL="342900" lvl="0" indent="-311150" algn="l" rtl="0">
              <a:lnSpc>
                <a:spcPct val="115000"/>
              </a:lnSpc>
              <a:spcBef>
                <a:spcPts val="0"/>
              </a:spcBef>
              <a:spcAft>
                <a:spcPts val="0"/>
              </a:spcAft>
              <a:buSzPts val="2300"/>
              <a:buChar char="•"/>
            </a:pPr>
            <a:r>
              <a:rPr lang="en" sz="2300"/>
              <a:t> Develop a plan for Piloting the CICO intervention. </a:t>
            </a:r>
            <a:endParaRPr sz="2300"/>
          </a:p>
          <a:p>
            <a:pPr marL="342900" lvl="0" indent="0" algn="l" rtl="0">
              <a:lnSpc>
                <a:spcPct val="115000"/>
              </a:lnSpc>
              <a:spcBef>
                <a:spcPts val="0"/>
              </a:spcBef>
              <a:spcAft>
                <a:spcPts val="0"/>
              </a:spcAft>
              <a:buNone/>
            </a:pPr>
            <a:endParaRPr sz="1800"/>
          </a:p>
          <a:p>
            <a:pPr marL="342900" lvl="0" indent="0" algn="l" rtl="0">
              <a:lnSpc>
                <a:spcPct val="115000"/>
              </a:lnSpc>
              <a:spcBef>
                <a:spcPts val="0"/>
              </a:spcBef>
              <a:spcAft>
                <a:spcPts val="0"/>
              </a:spcAft>
              <a:buNone/>
            </a:pPr>
            <a:r>
              <a:rPr lang="en" i="1">
                <a:solidFill>
                  <a:srgbClr val="008000"/>
                </a:solidFill>
              </a:rPr>
              <a:t> </a:t>
            </a:r>
            <a:endParaRPr/>
          </a:p>
          <a:p>
            <a:pPr marL="0" lvl="0" indent="0" algn="ctr" rtl="0">
              <a:lnSpc>
                <a:spcPct val="100000"/>
              </a:lnSpc>
              <a:spcBef>
                <a:spcPts val="300"/>
              </a:spcBef>
              <a:spcAft>
                <a:spcPts val="0"/>
              </a:spcAft>
              <a:buSzPts val="200"/>
              <a:buNone/>
            </a:pPr>
            <a:endParaRPr sz="200" i="1">
              <a:solidFill>
                <a:srgbClr val="008000"/>
              </a:solidFill>
            </a:endParaRPr>
          </a:p>
          <a:p>
            <a:pPr marL="254000" lvl="0" indent="0" algn="l" rtl="0">
              <a:lnSpc>
                <a:spcPct val="100000"/>
              </a:lnSpc>
              <a:spcBef>
                <a:spcPts val="800"/>
              </a:spcBef>
              <a:spcAft>
                <a:spcPts val="0"/>
              </a:spcAft>
              <a:buSzPts val="2400"/>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005CE87BB0324EA832688D3E004320" ma:contentTypeVersion="16" ma:contentTypeDescription="Create a new document." ma:contentTypeScope="" ma:versionID="12075794c8430df664f543d9325e0c1c">
  <xsd:schema xmlns:xsd="http://www.w3.org/2001/XMLSchema" xmlns:xs="http://www.w3.org/2001/XMLSchema" xmlns:p="http://schemas.microsoft.com/office/2006/metadata/properties" xmlns:ns2="abf19523-dd3e-44b4-aa5b-ebc923d065a5" xmlns:ns3="bc1253f3-7ed0-403d-91ae-a3ec36b7534c" targetNamespace="http://schemas.microsoft.com/office/2006/metadata/properties" ma:root="true" ma:fieldsID="cd4cf56d037f1281669cf8c1466fce7b" ns2:_="" ns3:_="">
    <xsd:import namespace="abf19523-dd3e-44b4-aa5b-ebc923d065a5"/>
    <xsd:import namespace="bc1253f3-7ed0-403d-91ae-a3ec36b753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BillingMetadata" minOccurs="0"/>
                <xsd:element ref="ns2:MediaLengthInSeconds" minOccurs="0"/>
                <xsd:element ref="ns2:Inputted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f19523-dd3e-44b4-aa5b-ebc923d06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ab86591-d70f-4a96-900c-bfbe5e6a31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Inputteddata" ma:index="22" nillable="true" ma:displayName="Inputted data" ma:default="0" ma:description="did I put it in yet? Yes or No" ma:format="Dropdown" ma:internalName="Inputteddata">
      <xsd:simpleType>
        <xsd:restriction base="dms:Boolean"/>
      </xsd:simpleType>
    </xsd:element>
    <xsd:element name="Notes" ma:index="2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1253f3-7ed0-403d-91ae-a3ec36b753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962a2b7-3efe-4cb0-9e1e-e8f1afe90310}" ma:internalName="TaxCatchAll" ma:showField="CatchAllData" ma:web="bc1253f3-7ed0-403d-91ae-a3ec36b7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putteddata xmlns="abf19523-dd3e-44b4-aa5b-ebc923d065a5">false</Inputteddata>
    <TaxCatchAll xmlns="bc1253f3-7ed0-403d-91ae-a3ec36b7534c" xsi:nil="true"/>
    <Notes xmlns="abf19523-dd3e-44b4-aa5b-ebc923d065a5" xsi:nil="true"/>
    <lcf76f155ced4ddcb4097134ff3c332f xmlns="abf19523-dd3e-44b4-aa5b-ebc923d065a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6F5D889-36F6-4FCB-AEB6-B17449C04DD1}"/>
</file>

<file path=customXml/itemProps2.xml><?xml version="1.0" encoding="utf-8"?>
<ds:datastoreItem xmlns:ds="http://schemas.openxmlformats.org/officeDocument/2006/customXml" ds:itemID="{9DFC7594-70DE-4268-AE2C-8E444026B9E8}"/>
</file>

<file path=customXml/itemProps3.xml><?xml version="1.0" encoding="utf-8"?>
<ds:datastoreItem xmlns:ds="http://schemas.openxmlformats.org/officeDocument/2006/customXml" ds:itemID="{C8F2295A-E0C6-4BF5-8938-2FF3863D8CAD}"/>
</file>

<file path=docProps/app.xml><?xml version="1.0" encoding="utf-8"?>
<Properties xmlns="http://schemas.openxmlformats.org/officeDocument/2006/extended-properties" xmlns:vt="http://schemas.openxmlformats.org/officeDocument/2006/docPropsVTypes">
  <TotalTime>0</TotalTime>
  <Words>7948</Words>
  <Application>Microsoft Office PowerPoint</Application>
  <PresentationFormat>On-screen Show (16:9)</PresentationFormat>
  <Paragraphs>698</Paragraphs>
  <Slides>70</Slides>
  <Notes>70</Notes>
  <HiddenSlides>0</HiddenSlides>
  <MMClips>4</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70</vt:i4>
      </vt:variant>
    </vt:vector>
  </HeadingPairs>
  <TitlesOfParts>
    <vt:vector size="79" baseType="lpstr">
      <vt:lpstr>Times New Roman</vt:lpstr>
      <vt:lpstr>Tahoma</vt:lpstr>
      <vt:lpstr>Roboto</vt:lpstr>
      <vt:lpstr>Calibri</vt:lpstr>
      <vt:lpstr>EB Garamond</vt:lpstr>
      <vt:lpstr>Arial</vt:lpstr>
      <vt:lpstr>Cambria</vt:lpstr>
      <vt:lpstr>Simple Light</vt:lpstr>
      <vt:lpstr>MO SWPBS Pres</vt:lpstr>
      <vt:lpstr>MO SW-PBS Advanced Tiers Check In Check Out   Course 6, Lesson Three</vt:lpstr>
      <vt:lpstr>Facilitator Notes: Delete This Slide</vt:lpstr>
      <vt:lpstr>Working Agreements</vt:lpstr>
      <vt:lpstr>Attention Signal</vt:lpstr>
      <vt:lpstr>Introductions</vt:lpstr>
      <vt:lpstr>Handouts</vt:lpstr>
      <vt:lpstr>Lesson Description</vt:lpstr>
      <vt:lpstr>Pre-Requisites: </vt:lpstr>
      <vt:lpstr>Lesson Outcomes</vt:lpstr>
      <vt:lpstr>Organization of CICO Course Lessons</vt:lpstr>
      <vt:lpstr>PowerPoint Presentation</vt:lpstr>
      <vt:lpstr>Reflective Questions</vt:lpstr>
      <vt:lpstr>Missouri Teacher Standards Addressed </vt:lpstr>
      <vt:lpstr>Key Terms</vt:lpstr>
      <vt:lpstr>Communication Plan </vt:lpstr>
      <vt:lpstr>Staff Communication Plan Includes:  </vt:lpstr>
      <vt:lpstr>Staff Notification Example 1 </vt:lpstr>
      <vt:lpstr>Staff Notification Example 2  </vt:lpstr>
      <vt:lpstr>Staff Notification Example 3   </vt:lpstr>
      <vt:lpstr>Staff Notification Example 4   </vt:lpstr>
      <vt:lpstr>Sharing Student Progress with Staff </vt:lpstr>
      <vt:lpstr>Example for Classroom Teacher </vt:lpstr>
      <vt:lpstr>Staff Voice </vt:lpstr>
      <vt:lpstr>Discussion </vt:lpstr>
      <vt:lpstr>Family Communication Plan Includes: </vt:lpstr>
      <vt:lpstr>Family Notification Example 1 </vt:lpstr>
      <vt:lpstr>Family Notification Example 2</vt:lpstr>
      <vt:lpstr>Family Notification Example 3</vt:lpstr>
      <vt:lpstr>Sharing Student Progress with Families  </vt:lpstr>
      <vt:lpstr>Example of Progress Report  </vt:lpstr>
      <vt:lpstr>Example: Student Progress Notification for Families </vt:lpstr>
      <vt:lpstr>Example: Family Fading Notification </vt:lpstr>
      <vt:lpstr>Example: Family Graduation Notification </vt:lpstr>
      <vt:lpstr>Family Voice </vt:lpstr>
      <vt:lpstr>Student Communication Plan </vt:lpstr>
      <vt:lpstr>Discussion </vt:lpstr>
      <vt:lpstr>Pause &amp; Reflect</vt:lpstr>
      <vt:lpstr>Plan for Training    Personnel, Families and Students </vt:lpstr>
      <vt:lpstr>Training  Staff </vt:lpstr>
      <vt:lpstr>PowerPoint Presentation</vt:lpstr>
      <vt:lpstr>PowerPoint Presentation</vt:lpstr>
      <vt:lpstr>Example:   CICO Training Outline  for Classroom Teachers   </vt:lpstr>
      <vt:lpstr>Informing Families  </vt:lpstr>
      <vt:lpstr>Example:  CICO Training Outline  for Families  </vt:lpstr>
      <vt:lpstr>Teaching Students  </vt:lpstr>
      <vt:lpstr>Example:  CICO Training Outline  for Students   </vt:lpstr>
      <vt:lpstr>PowerPoint Presentation</vt:lpstr>
      <vt:lpstr>Discussion </vt:lpstr>
      <vt:lpstr>Pause &amp; Reflect</vt:lpstr>
      <vt:lpstr>  Preparing to Pilot/Implement  </vt:lpstr>
      <vt:lpstr>Staff Participation in Piloting </vt:lpstr>
      <vt:lpstr>Student Participation in Pilot  </vt:lpstr>
      <vt:lpstr>When to Pilot</vt:lpstr>
      <vt:lpstr>PowerPoint Presentation</vt:lpstr>
      <vt:lpstr>Implementation Example</vt:lpstr>
      <vt:lpstr>Check in Example</vt:lpstr>
      <vt:lpstr>Implementation Example</vt:lpstr>
      <vt:lpstr>Teacher Positive</vt:lpstr>
      <vt:lpstr>Teacher Corrective</vt:lpstr>
      <vt:lpstr>Implementation Example</vt:lpstr>
      <vt:lpstr>Check Out Example</vt:lpstr>
      <vt:lpstr>Implementation Example</vt:lpstr>
      <vt:lpstr>Implementation Example</vt:lpstr>
      <vt:lpstr>Evaluating the Pilot</vt:lpstr>
      <vt:lpstr>Discussion </vt:lpstr>
      <vt:lpstr>Pause &amp; Reflect</vt:lpstr>
      <vt:lpstr>Next Steps</vt:lpstr>
      <vt:lpstr>Closing</vt:lpstr>
      <vt:lpstr>References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Way, Gordon</cp:lastModifiedBy>
  <cp:revision>1</cp:revision>
  <dcterms:modified xsi:type="dcterms:W3CDTF">2025-09-30T17:06:45Z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0x010100AF005CE87BB0324EA832688D3E004320</vt:lpwstr>
  </property>
  <property fmtid="{D5CDD505-2E9C-101B-9397-08002B2CF9AE}" pid="3" name="MediaServiceImageTags">
    <vt:lpwstr/>
  </property>
</Properties>
</file>